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98" r:id="rId5"/>
    <p:sldId id="259" r:id="rId6"/>
    <p:sldId id="260" r:id="rId7"/>
    <p:sldId id="300" r:id="rId8"/>
    <p:sldId id="30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2405E-D808-4B47-BE02-80228A3421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619250" y="1582740"/>
            <a:ext cx="9220200" cy="201249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251" y="3805238"/>
            <a:ext cx="9220198" cy="1007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76260" y="461511"/>
            <a:ext cx="11032333" cy="5953580"/>
            <a:chOff x="576260" y="461511"/>
            <a:chExt cx="11032333" cy="5953580"/>
          </a:xfrm>
          <a:solidFill>
            <a:schemeClr val="accent3"/>
          </a:solidFill>
        </p:grpSpPr>
        <p:sp>
          <p:nvSpPr>
            <p:cNvPr id="8" name="L 形 7"/>
            <p:cNvSpPr/>
            <p:nvPr/>
          </p:nvSpPr>
          <p:spPr>
            <a:xfrm rot="5400000">
              <a:off x="3076348" y="-2038577"/>
              <a:ext cx="3672342" cy="8672517"/>
            </a:xfrm>
            <a:prstGeom prst="corner">
              <a:avLst>
                <a:gd name="adj1" fmla="val 1864"/>
                <a:gd name="adj2" fmla="val 18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9761711" y="386734"/>
              <a:ext cx="67130" cy="216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0382025" y="421261"/>
              <a:ext cx="67130" cy="147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0800000">
              <a:off x="11551218" y="568894"/>
              <a:ext cx="57375" cy="1359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0800000">
              <a:off x="11551213" y="1207634"/>
              <a:ext cx="57375" cy="5207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7982231" y="2846111"/>
              <a:ext cx="58737" cy="7079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5400000">
              <a:off x="3879340" y="6255829"/>
              <a:ext cx="58734" cy="2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48641" y="393701"/>
            <a:ext cx="11097025" cy="6102347"/>
            <a:chOff x="548641" y="393701"/>
            <a:chExt cx="11097025" cy="6102347"/>
          </a:xfrm>
        </p:grpSpPr>
        <p:sp>
          <p:nvSpPr>
            <p:cNvPr id="9" name="L 形 8"/>
            <p:cNvSpPr/>
            <p:nvPr/>
          </p:nvSpPr>
          <p:spPr>
            <a:xfrm rot="5400000">
              <a:off x="2795271" y="-1852929"/>
              <a:ext cx="5422902" cy="9916162"/>
            </a:xfrm>
            <a:prstGeom prst="corner">
              <a:avLst>
                <a:gd name="adj1" fmla="val 822"/>
                <a:gd name="adj2" fmla="val 7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0806155" y="369050"/>
              <a:ext cx="39600" cy="889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0800000">
              <a:off x="11606066" y="543682"/>
              <a:ext cx="39600" cy="118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712501" y="1597723"/>
              <a:ext cx="43200" cy="97439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1209376" y="326980"/>
              <a:ext cx="39600" cy="1730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>
              <a:off x="11606066" y="926848"/>
              <a:ext cx="39600" cy="5569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5400000" flipH="1">
              <a:off x="1612083" y="6341099"/>
              <a:ext cx="43200" cy="2571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76302" y="661987"/>
            <a:ext cx="10439396" cy="53690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48641" y="393701"/>
            <a:ext cx="11097025" cy="6102347"/>
            <a:chOff x="548641" y="393701"/>
            <a:chExt cx="11097025" cy="6102347"/>
          </a:xfrm>
        </p:grpSpPr>
        <p:sp>
          <p:nvSpPr>
            <p:cNvPr id="8" name="L 形 7"/>
            <p:cNvSpPr/>
            <p:nvPr/>
          </p:nvSpPr>
          <p:spPr>
            <a:xfrm rot="5400000">
              <a:off x="2795271" y="-1852929"/>
              <a:ext cx="5422902" cy="9916162"/>
            </a:xfrm>
            <a:prstGeom prst="corner">
              <a:avLst>
                <a:gd name="adj1" fmla="val 822"/>
                <a:gd name="adj2" fmla="val 7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0806155" y="369050"/>
              <a:ext cx="39600" cy="889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0800000">
              <a:off x="11606066" y="543682"/>
              <a:ext cx="39600" cy="118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6712501" y="1597723"/>
              <a:ext cx="43200" cy="97439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11209376" y="326980"/>
              <a:ext cx="39600" cy="1730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0800000">
              <a:off x="11606066" y="926848"/>
              <a:ext cx="39600" cy="5569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5400000" flipH="1">
              <a:off x="1612083" y="6341099"/>
              <a:ext cx="43200" cy="2571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96490"/>
            <a:ext cx="10515600" cy="118268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14115"/>
            <a:ext cx="10515600" cy="412891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873829" y="1901370"/>
            <a:ext cx="6435271" cy="30579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260" y="461511"/>
            <a:ext cx="11032333" cy="5953580"/>
            <a:chOff x="576260" y="461511"/>
            <a:chExt cx="11032333" cy="5953580"/>
          </a:xfrm>
          <a:solidFill>
            <a:schemeClr val="accent3"/>
          </a:solidFill>
        </p:grpSpPr>
        <p:sp>
          <p:nvSpPr>
            <p:cNvPr id="8" name="L 形 7"/>
            <p:cNvSpPr/>
            <p:nvPr/>
          </p:nvSpPr>
          <p:spPr>
            <a:xfrm rot="5400000">
              <a:off x="3076348" y="-2038577"/>
              <a:ext cx="3672342" cy="8672517"/>
            </a:xfrm>
            <a:prstGeom prst="corner">
              <a:avLst>
                <a:gd name="adj1" fmla="val 1864"/>
                <a:gd name="adj2" fmla="val 18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9761711" y="386734"/>
              <a:ext cx="67130" cy="216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0382025" y="421261"/>
              <a:ext cx="67130" cy="147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0800000">
              <a:off x="11551218" y="568894"/>
              <a:ext cx="57375" cy="1359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0800000">
              <a:off x="11551213" y="1207634"/>
              <a:ext cx="57375" cy="5207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7982231" y="2846111"/>
              <a:ext cx="58737" cy="7079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5400000">
              <a:off x="3879340" y="6255829"/>
              <a:ext cx="58734" cy="2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13100" y="3379559"/>
            <a:ext cx="5765800" cy="1059652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48641" y="393701"/>
            <a:ext cx="11097025" cy="6102347"/>
            <a:chOff x="548641" y="393701"/>
            <a:chExt cx="11097025" cy="6102347"/>
          </a:xfrm>
        </p:grpSpPr>
        <p:sp>
          <p:nvSpPr>
            <p:cNvPr id="9" name="L 形 8"/>
            <p:cNvSpPr/>
            <p:nvPr/>
          </p:nvSpPr>
          <p:spPr>
            <a:xfrm rot="5400000">
              <a:off x="2795271" y="-1852929"/>
              <a:ext cx="5422902" cy="9916162"/>
            </a:xfrm>
            <a:prstGeom prst="corner">
              <a:avLst>
                <a:gd name="adj1" fmla="val 822"/>
                <a:gd name="adj2" fmla="val 7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0806155" y="369050"/>
              <a:ext cx="39600" cy="889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0800000">
              <a:off x="11606066" y="543682"/>
              <a:ext cx="39600" cy="118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712501" y="1597723"/>
              <a:ext cx="43200" cy="97439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1209376" y="326980"/>
              <a:ext cx="39600" cy="1730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>
              <a:off x="11606066" y="926848"/>
              <a:ext cx="39600" cy="5569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5400000" flipH="1">
              <a:off x="1612083" y="6341099"/>
              <a:ext cx="43200" cy="2571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61988"/>
            <a:ext cx="10515600" cy="12165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013007"/>
            <a:ext cx="5181600" cy="420670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013007"/>
            <a:ext cx="5181600" cy="420670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700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28899"/>
            <a:ext cx="5157787" cy="35607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700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28899"/>
            <a:ext cx="5183188" cy="35607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76260" y="461511"/>
            <a:ext cx="11032333" cy="5953580"/>
            <a:chOff x="576260" y="461511"/>
            <a:chExt cx="11032333" cy="5953580"/>
          </a:xfrm>
          <a:solidFill>
            <a:schemeClr val="accent3"/>
          </a:solidFill>
        </p:grpSpPr>
        <p:sp>
          <p:nvSpPr>
            <p:cNvPr id="10" name="L 形 9"/>
            <p:cNvSpPr/>
            <p:nvPr/>
          </p:nvSpPr>
          <p:spPr>
            <a:xfrm rot="5400000">
              <a:off x="3076348" y="-2038577"/>
              <a:ext cx="3672342" cy="8672517"/>
            </a:xfrm>
            <a:prstGeom prst="corner">
              <a:avLst>
                <a:gd name="adj1" fmla="val 1864"/>
                <a:gd name="adj2" fmla="val 18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9761711" y="386734"/>
              <a:ext cx="67130" cy="216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10382025" y="421261"/>
              <a:ext cx="67130" cy="147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0800000">
              <a:off x="11551218" y="568894"/>
              <a:ext cx="57375" cy="1359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>
              <a:off x="11551213" y="1207634"/>
              <a:ext cx="57375" cy="5207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5400000">
              <a:off x="7982231" y="2846111"/>
              <a:ext cx="58737" cy="7079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3879340" y="6255829"/>
              <a:ext cx="58734" cy="2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483796" y="3625224"/>
            <a:ext cx="921369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494509" y="4147737"/>
            <a:ext cx="921369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 descr="#clear#"/>
          <p:cNvSpPr txBox="1"/>
          <p:nvPr/>
        </p:nvSpPr>
        <p:spPr>
          <a:xfrm>
            <a:off x="5037859" y="1771449"/>
            <a:ext cx="21162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accent3"/>
                </a:solidFill>
                <a:latin typeface="+mn-lt"/>
                <a:ea typeface="华文细黑" panose="02010600040101010101" pitchFamily="2" charset="-122"/>
              </a:rPr>
              <a:t>2017</a:t>
            </a:r>
            <a:endParaRPr lang="zh-CN" altLang="en-US" sz="6600" dirty="0">
              <a:solidFill>
                <a:schemeClr val="accent3"/>
              </a:solidFill>
              <a:latin typeface="+mn-lt"/>
              <a:ea typeface="华文细黑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4509" y="2789903"/>
            <a:ext cx="9202983" cy="770967"/>
          </a:xfrm>
        </p:spPr>
        <p:txBody>
          <a:bodyPr anchor="b">
            <a:normAutofit/>
          </a:bodyPr>
          <a:lstStyle>
            <a:lvl1pPr algn="dist">
              <a:defRPr sz="36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/>
          </p:nvPr>
        </p:nvSpPr>
        <p:spPr>
          <a:xfrm>
            <a:off x="1500187" y="3664180"/>
            <a:ext cx="9208018" cy="458158"/>
          </a:xfrm>
        </p:spPr>
        <p:txBody>
          <a:bodyPr anchor="ctr">
            <a:normAutofit/>
          </a:bodyPr>
          <a:lstStyle>
            <a:lvl1pPr marL="0" indent="0" algn="dist">
              <a:buNone/>
              <a:defRPr sz="240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9" name="内容占位符 17"/>
          <p:cNvSpPr>
            <a:spLocks noGrp="1"/>
          </p:cNvSpPr>
          <p:nvPr>
            <p:ph sz="quarter" idx="14"/>
          </p:nvPr>
        </p:nvSpPr>
        <p:spPr>
          <a:xfrm>
            <a:off x="1500187" y="4207018"/>
            <a:ext cx="9208018" cy="4581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48641" y="393701"/>
            <a:ext cx="11097025" cy="6102347"/>
            <a:chOff x="548641" y="393701"/>
            <a:chExt cx="11097025" cy="6102347"/>
          </a:xfrm>
        </p:grpSpPr>
        <p:sp>
          <p:nvSpPr>
            <p:cNvPr id="7" name="L 形 6"/>
            <p:cNvSpPr/>
            <p:nvPr/>
          </p:nvSpPr>
          <p:spPr>
            <a:xfrm rot="5400000">
              <a:off x="2795271" y="-1852929"/>
              <a:ext cx="5422902" cy="9916162"/>
            </a:xfrm>
            <a:prstGeom prst="corner">
              <a:avLst>
                <a:gd name="adj1" fmla="val 822"/>
                <a:gd name="adj2" fmla="val 7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0806155" y="369050"/>
              <a:ext cx="39600" cy="889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0800000">
              <a:off x="11606066" y="543682"/>
              <a:ext cx="39600" cy="118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712501" y="1597723"/>
              <a:ext cx="43200" cy="97439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5400000">
              <a:off x="11209376" y="326980"/>
              <a:ext cx="39600" cy="1730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10800000">
              <a:off x="11606066" y="926848"/>
              <a:ext cx="39600" cy="5569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 flipH="1">
              <a:off x="1612083" y="6341099"/>
              <a:ext cx="43200" cy="2571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48641" y="393701"/>
            <a:ext cx="11097025" cy="6102347"/>
            <a:chOff x="548641" y="393701"/>
            <a:chExt cx="11097025" cy="6102347"/>
          </a:xfrm>
        </p:grpSpPr>
        <p:sp>
          <p:nvSpPr>
            <p:cNvPr id="9" name="L 形 8"/>
            <p:cNvSpPr/>
            <p:nvPr/>
          </p:nvSpPr>
          <p:spPr>
            <a:xfrm rot="5400000">
              <a:off x="2795271" y="-1852929"/>
              <a:ext cx="5422902" cy="9916162"/>
            </a:xfrm>
            <a:prstGeom prst="corner">
              <a:avLst>
                <a:gd name="adj1" fmla="val 822"/>
                <a:gd name="adj2" fmla="val 7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0806155" y="369050"/>
              <a:ext cx="39600" cy="889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0800000">
              <a:off x="11606066" y="543682"/>
              <a:ext cx="39600" cy="118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712501" y="1597723"/>
              <a:ext cx="43200" cy="97439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1209376" y="326980"/>
              <a:ext cx="39600" cy="1730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0800000">
              <a:off x="11606066" y="926848"/>
              <a:ext cx="39600" cy="5569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5400000" flipH="1">
              <a:off x="1612083" y="6341099"/>
              <a:ext cx="43200" cy="2571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720270"/>
            <a:ext cx="3932237" cy="1600200"/>
          </a:xfrm>
        </p:spPr>
        <p:txBody>
          <a:bodyPr anchor="t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214257" y="72027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17600" y="232047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6200" y="365125"/>
            <a:ext cx="11176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58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508000"/>
            <a:ext cx="10515600" cy="11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4D34B-28E5-40EC-AC2A-BD58C81C00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19E30-EC45-443E-BB6D-FCB13E163318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2.xml"/><Relationship Id="rId2" Type="http://schemas.openxmlformats.org/officeDocument/2006/relationships/image" Target="../media/image6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94385" y="1376680"/>
            <a:ext cx="10311765" cy="242887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40000"/>
              </a:lnSpc>
            </a:pPr>
            <a:r>
              <a:rPr lang="zh-CN" b="1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+mn-ea"/>
              </a:rPr>
              <a:t>假期读书分享</a:t>
            </a:r>
            <a:br>
              <a:rPr lang="zh-CN" b="1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+mn-ea"/>
              </a:rPr>
            </a:br>
            <a:r>
              <a:rPr lang="zh-CN" b="1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+mn-ea"/>
              </a:rPr>
              <a:t>                         </a:t>
            </a:r>
            <a:r>
              <a:rPr lang="en-US" altLang="zh-CN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+mn-ea"/>
              </a:rPr>
              <a:t>——</a:t>
            </a:r>
            <a:r>
              <a:rPr lang="zh-CN" altLang="en-US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+mn-ea"/>
              </a:rPr>
              <a:t>《</a:t>
            </a:r>
            <a:r>
              <a:rPr lang="zh-CN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charset="-122"/>
                <a:cs typeface="+mn-ea"/>
                <a:sym typeface="+mn-ea"/>
              </a:rPr>
              <a:t>我们如何思维》</a:t>
            </a:r>
            <a:endParaRPr lang="zh-CN" dirty="0">
              <a:solidFill>
                <a:schemeClr val="bg2"/>
              </a:solidFill>
              <a:latin typeface="Calibri" panose="020F050202020403020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/>
              <a:t>魏村中心小学 徐霞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我们如何思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88845"/>
            <a:ext cx="10515600" cy="118268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学校环境和思维训练的关系</a:t>
            </a:r>
            <a:endParaRPr lang="zh-CN" altLang="en-US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36625" y="1499870"/>
            <a:ext cx="10168890" cy="4795520"/>
          </a:xfrm>
        </p:spPr>
        <p:txBody>
          <a:bodyPr>
            <a:normAutofit lnSpcReduction="20000"/>
          </a:bodyPr>
          <a:lstStyle/>
          <a:p>
            <a:pPr marL="0" indent="6096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一、</a:t>
            </a:r>
            <a:r>
              <a:rPr lang="zh-CN" altLang="en-US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思维训练是什么？</a:t>
            </a:r>
            <a:endParaRPr lang="zh-CN" altLang="en-US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5080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思维训练就是培养好奇心、联想力以及探索和检验的习惯，扩大其范围和效率。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6096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6096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学校环境影响的三大类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5080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1.学生接触到的那些人的态度和习惯；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5080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2.学校所授的科目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5080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3.现时的教育目的和理想。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5080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b="1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508000" algn="just" fontAlgn="auto">
              <a:lnSpc>
                <a:spcPct val="130000"/>
              </a:lnSpc>
              <a:spcBef>
                <a:spcPts val="0"/>
              </a:spcBef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>
          <a:xfrm>
            <a:off x="838200" y="757555"/>
            <a:ext cx="10515600" cy="1216660"/>
          </a:xfrm>
        </p:spPr>
        <p:txBody>
          <a:bodyPr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观点一：教师是思维做出反应的促进因素，教师人格的影响和课业的影响是完全融合在一起的。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规范行为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480" y="1576070"/>
            <a:ext cx="11586210" cy="4493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88845"/>
            <a:ext cx="10515600" cy="118268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智力训练的手段和目的</a:t>
            </a:r>
            <a:endParaRPr lang="zh-CN" altLang="en-US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2"/>
          <p:cNvSpPr/>
          <p:nvPr/>
        </p:nvSpPr>
        <p:spPr>
          <a:xfrm>
            <a:off x="838200" y="1671955"/>
            <a:ext cx="10515600" cy="1216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观点二：智力训练的全部和唯一的目的就是养成细心、警觉和透彻的思维习惯。</a:t>
            </a:r>
            <a:endParaRPr lang="zh-CN" altLang="en-US" sz="35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一个优秀的思维者，必须能够切身观察，恰当联想，并付诸于有意义的实践，必须习惯系统思考，主动探索真实。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75961"/>
</p:tagLst>
</file>

<file path=ppt/tags/tag10.xml><?xml version="1.0" encoding="utf-8"?>
<p:tagLst xmlns:p="http://schemas.openxmlformats.org/presentationml/2006/main">
  <p:tag name="KSO_WM_SLIDE_SIZE" val="828*325"/>
  <p:tag name="KSO_WM_SLIDE_POSITION" val="66*159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72772_2"/>
  <p:tag name="KSO_WM_TEMPLATE_CATEGORY" val="custom"/>
  <p:tag name="KSO_WM_TEMPLATE_INDEX" val="20175961"/>
  <p:tag name="KSO_WM_SLIDE_ID" val="custom20175961_2"/>
  <p:tag name="KSO_WM_SLIDE_INDEX" val="2"/>
  <p:tag name="KSO_WM_TEMPLATE_SUBCATEGORY" val="combine"/>
</p:tagLst>
</file>

<file path=ppt/tags/tag11.xml><?xml version="1.0" encoding="utf-8"?>
<p:tagLst xmlns:p="http://schemas.openxmlformats.org/presentationml/2006/main">
  <p:tag name="KSO_WM_UNIT_PLACING_PICTURE_USER_VIEWPORT" val="{&quot;height&quot;:3390,&quot;width&quot;:13560}"/>
</p:tagLst>
</file>

<file path=ppt/tags/tag12.xml><?xml version="1.0" encoding="utf-8"?>
<p:tagLst xmlns:p="http://schemas.openxmlformats.org/presentationml/2006/main">
  <p:tag name="KSO_WM_SLIDE_SIZE" val="828*331"/>
  <p:tag name="KSO_WM_SLIDE_POSITION" val="66*159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COMBINE_RELATE_SLIDE_ID" val="background20172772_3"/>
  <p:tag name="KSO_WM_TEMPLATE_CATEGORY" val="custom"/>
  <p:tag name="KSO_WM_TEMPLATE_INDEX" val="20175961"/>
  <p:tag name="KSO_WM_SLIDE_ID" val="custom20175961_3"/>
  <p:tag name="KSO_WM_SLIDE_INDEX" val="3"/>
  <p:tag name="KSO_WM_TEMPLATE_SUBCATEGORY" val="combine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UNIT_ID" val="custom20175961_2*a*1"/>
</p:tagLst>
</file>

<file path=ppt/tags/tag14.xml><?xml version="1.0" encoding="utf-8"?>
<p:tagLst xmlns:p="http://schemas.openxmlformats.org/presentationml/2006/main">
  <p:tag name="KSO_WM_SLIDE_SIZE" val="828*325"/>
  <p:tag name="KSO_WM_SLIDE_POSITION" val="66*159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72772_2"/>
  <p:tag name="KSO_WM_TEMPLATE_CATEGORY" val="custom"/>
  <p:tag name="KSO_WM_TEMPLATE_INDEX" val="20175961"/>
  <p:tag name="KSO_WM_SLIDE_ID" val="custom20175961_2"/>
  <p:tag name="KSO_WM_SLIDE_INDEX" val="2"/>
  <p:tag name="KSO_WM_TEMPLATE_SUBCATEGORY" val="combine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7596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7596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2772_1"/>
  <p:tag name="KSO_WM_TEMPLATE_CATEGORY" val="custom"/>
  <p:tag name="KSO_WM_TEMPLATE_INDEX" val="20175961"/>
  <p:tag name="KSO_WM_TEMPLATE_SUBCATEGORY" val="combine"/>
  <p:tag name="KSO_WM_TEMPLATE_THUMBS_INDEX" val="1、5、6、12、13、17、23、26、28、33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TYPE" val="a"/>
  <p:tag name="KSO_WM_UNIT_INDEX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UNIT_ID" val="custom20175961_1*a*1"/>
  <p:tag name="KSO_WM_UNIT_PRESET_TEXT" val="绿色花草小清新年终总结汇报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TYPE" val="b"/>
  <p:tag name="KSO_WM_UNIT_INDEX" val="1"/>
  <p:tag name="KSO_WM_UNIT_LAYERLEVEL" val="1"/>
  <p:tag name="KSO_WM_UNIT_VALUE" val="70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75961_1*b*1"/>
</p:tagLst>
</file>

<file path=ppt/tags/tag6.xml><?xml version="1.0" encoding="utf-8"?>
<p:tagLst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72772_1"/>
  <p:tag name="KSO_WM_TEMPLATE_CATEGORY" val="custom"/>
  <p:tag name="KSO_WM_TEMPLATE_INDEX" val="20175961"/>
  <p:tag name="KSO_WM_SLIDE_ID" val="custom20175961_1"/>
  <p:tag name="KSO_WM_SLIDE_INDEX" val="1"/>
  <p:tag name="KSO_WM_TEMPLATE_SUBCATEGORY" val="combine"/>
  <p:tag name="KSO_WM_TEMPLATE_THUMBS_INDEX" val="1、5、6、12、13、17、23、26、28、3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7596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0"/>
  <p:tag name="KSO_WM_UNIT_LAYERLEVEL" val="1"/>
  <p:tag name="KSO_WM_UNIT_INDEX" val="1"/>
  <p:tag name="KSO_WM_UNIT_TYPE" val="a"/>
  <p:tag name="KSO_WM_UNIT_ID" val="custom20175961_2*a*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PRESET_TEXT_LEN" val="465"/>
  <p:tag name="KSO_WM_UNIT_PRESET_TEXT_INDEX" val="5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75961_2*f*1"/>
</p:tagLst>
</file>

<file path=ppt/theme/theme1.xml><?xml version="1.0" encoding="utf-8"?>
<a:theme xmlns:a="http://schemas.openxmlformats.org/drawingml/2006/main" name="1_Office 主题​​">
  <a:themeElements>
    <a:clrScheme name="自定义 82">
      <a:dk1>
        <a:sysClr val="windowText" lastClr="000000"/>
      </a:dk1>
      <a:lt1>
        <a:sysClr val="window" lastClr="FFFFFF"/>
      </a:lt1>
      <a:dk2>
        <a:srgbClr val="44546A"/>
      </a:dk2>
      <a:lt2>
        <a:srgbClr val="1C7D61"/>
      </a:lt2>
      <a:accent1>
        <a:srgbClr val="EB2F69"/>
      </a:accent1>
      <a:accent2>
        <a:srgbClr val="FCB534"/>
      </a:accent2>
      <a:accent3>
        <a:srgbClr val="1C7D61"/>
      </a:accent3>
      <a:accent4>
        <a:srgbClr val="F07CAE"/>
      </a:accent4>
      <a:accent5>
        <a:srgbClr val="FD4090"/>
      </a:accent5>
      <a:accent6>
        <a:srgbClr val="02AF4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宽屏</PresentationFormat>
  <Paragraphs>24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华文细黑</vt:lpstr>
      <vt:lpstr>Calibri</vt:lpstr>
      <vt:lpstr>微软雅黑</vt:lpstr>
      <vt:lpstr>方正综艺简体</vt:lpstr>
      <vt:lpstr>Arial Unicode MS</vt:lpstr>
      <vt:lpstr>Arial</vt:lpstr>
      <vt:lpstr>黑体</vt:lpstr>
      <vt:lpstr>楷体</vt:lpstr>
      <vt:lpstr>仿宋</vt:lpstr>
      <vt:lpstr>1_Office 主题​​</vt:lpstr>
      <vt:lpstr>小学语文青年教师个人专业 发展规划汇报</vt:lpstr>
      <vt:lpstr>PowerPoint 演示文稿</vt:lpstr>
      <vt:lpstr>专业发展方向</vt:lpstr>
      <vt:lpstr>已有基础与成果</vt:lpstr>
      <vt:lpstr>观点一：教师是思维做出反应的促进因素，教师人格的影响和课业的影响是完全融合在一起的。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小客大大大人～</cp:lastModifiedBy>
  <cp:revision>12</cp:revision>
  <dcterms:created xsi:type="dcterms:W3CDTF">2017-08-15T09:27:00Z</dcterms:created>
  <dcterms:modified xsi:type="dcterms:W3CDTF">2020-08-25T18:04:59Z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