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60" r:id="rId7"/>
    <p:sldId id="261" r:id="rId8"/>
    <p:sldId id="262" r:id="rId9"/>
    <p:sldId id="263" r:id="rId10"/>
    <p:sldId id="264" r:id="rId11"/>
    <p:sldId id="265" r:id="rId12"/>
    <p:sldId id="275" r:id="rId13"/>
    <p:sldId id="267" r:id="rId14"/>
    <p:sldId id="268" r:id="rId15"/>
    <p:sldId id="269" r:id="rId16"/>
    <p:sldId id="270" r:id="rId17"/>
    <p:sldId id="271" r:id="rId18"/>
    <p:sldId id="279" r:id="rId19"/>
    <p:sldId id="266" r:id="rId20"/>
    <p:sldId id="277" r:id="rId21"/>
    <p:sldId id="278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343"/>
    <a:srgbClr val="1B117B"/>
    <a:srgbClr val="04911B"/>
    <a:srgbClr val="FBB2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Rot="1" noTextEdit="1"/>
          </p:cNvSpPr>
          <p:nvPr>
            <p:ph type="sldImg"/>
          </p:nvPr>
        </p:nvSpPr>
        <p:spPr/>
      </p:sp>
      <p:sp>
        <p:nvSpPr>
          <p:cNvPr id="4099" name="Rectangle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</p:spPr>
        <p:txBody>
          <a:bodyPr wrap="square" lIns="91440" tIns="45720" rIns="91440" bIns="45720" anchor="t"/>
          <a:p>
            <a:pPr lvl="0" eaLnBrk="1" hangingPunct="1"/>
            <a:r>
              <a:rPr lang="zh-CN" altLang="en-US" dirty="0"/>
              <a:t>前阶段，我们一直沉浸在数的海洋中，今天开始我们要揭开图形的秘密。我们先从最简单的</a:t>
            </a:r>
            <a:r>
              <a:rPr lang="zh-CN" dirty="0"/>
              <a:t>图形</a:t>
            </a:r>
            <a:r>
              <a:rPr lang="zh-CN" altLang="en-US" dirty="0"/>
              <a:t>开始学起。</a:t>
            </a:r>
            <a:endParaRPr lang="en-US" altLang="zh-CN" dirty="0"/>
          </a:p>
          <a:p>
            <a:pPr lvl="0" eaLnBrk="1" hangingPunct="1"/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现在请把这些生活中的线条画在纸上，看到学案上的板块一问题一，请画出一条线段一条射线一条直线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互相检查一下，着重注意：线段是否有端点，射线是否向一个方向延伸。在某一个图形中，往往存在多条线段、射线、直线，为了进行区分，就有必要对它们进行命名，该如何用符号来表示它们呢？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首先，学习数轴时，已经学会对点进行表示了，线段有两个端点，可以分别表示为</a:t>
            </a:r>
            <a:r>
              <a:rPr lang="en-US" altLang="zh-CN"/>
              <a:t>A</a:t>
            </a:r>
            <a:r>
              <a:rPr lang="zh-CN" altLang="en-US"/>
              <a:t>和</a:t>
            </a:r>
            <a:r>
              <a:rPr lang="en-US" altLang="zh-CN"/>
              <a:t>B</a:t>
            </a:r>
            <a:r>
              <a:rPr lang="zh-CN" altLang="en-US"/>
              <a:t>，就像数轴上我们会用小写字母表示数一样，线段也可以用一个小写字母来表示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射线有一个端点，有端点就要取名字。但同时射线是有方向的，光用端点一个字母无法完全表示其方向，此时我们选择在射线上再取一个点，用两个字母来表示。此时要注意，对于射线来说，端点是始终存在的，一旦端点有变化，那么这条射线就不再是同一条了。所以我们把端点放在最前面。那么射线</a:t>
            </a:r>
            <a:r>
              <a:rPr lang="en-US" altLang="zh-CN"/>
              <a:t>OP</a:t>
            </a:r>
            <a:r>
              <a:rPr lang="zh-CN" altLang="en-US"/>
              <a:t>和射线</a:t>
            </a:r>
            <a:r>
              <a:rPr lang="en-US" altLang="zh-CN"/>
              <a:t>PO</a:t>
            </a:r>
            <a:r>
              <a:rPr lang="zh-CN" altLang="en-US"/>
              <a:t>是否是同一条呢？射线</a:t>
            </a:r>
            <a:r>
              <a:rPr lang="en-US" altLang="zh-CN"/>
              <a:t>OA</a:t>
            </a:r>
            <a:r>
              <a:rPr lang="zh-CN" altLang="en-US"/>
              <a:t>和射线</a:t>
            </a:r>
            <a:r>
              <a:rPr lang="en-US" altLang="zh-CN"/>
              <a:t>AO</a:t>
            </a:r>
            <a:r>
              <a:rPr lang="zh-CN" altLang="en-US"/>
              <a:t>是否是同一条呢？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image" Target="../media/image1.jpeg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image" Target="../media/image3.jpeg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image" Target="../media/image4.jpeg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image" Target="../media/image6.jpeg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image" Target="../media/image5.jpeg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7" Type="http://schemas.openxmlformats.org/officeDocument/2006/relationships/tags" Target="../tags/tag80.xml"/><Relationship Id="rId16" Type="http://schemas.openxmlformats.org/officeDocument/2006/relationships/tags" Target="../tags/tag79.xml"/><Relationship Id="rId15" Type="http://schemas.openxmlformats.org/officeDocument/2006/relationships/tags" Target="../tags/tag78.xml"/><Relationship Id="rId14" Type="http://schemas.openxmlformats.org/officeDocument/2006/relationships/tags" Target="../tags/tag77.xml"/><Relationship Id="rId13" Type="http://schemas.openxmlformats.org/officeDocument/2006/relationships/tags" Target="../tags/tag76.xml"/><Relationship Id="rId12" Type="http://schemas.openxmlformats.org/officeDocument/2006/relationships/tags" Target="../tags/tag75.xml"/><Relationship Id="rId11" Type="http://schemas.openxmlformats.org/officeDocument/2006/relationships/tags" Target="../tags/tag74.xml"/><Relationship Id="rId10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image" Target="../media/image8.jpeg"/><Relationship Id="rId4" Type="http://schemas.openxmlformats.org/officeDocument/2006/relationships/tags" Target="../tags/tag82.xml"/><Relationship Id="rId3" Type="http://schemas.openxmlformats.org/officeDocument/2006/relationships/image" Target="../media/image7.jpeg"/><Relationship Id="rId2" Type="http://schemas.openxmlformats.org/officeDocument/2006/relationships/tags" Target="../tags/tag8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93.xml"/><Relationship Id="rId8" Type="http://schemas.openxmlformats.org/officeDocument/2006/relationships/tags" Target="../tags/tag9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image" Target="../media/image9.png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image" Target="../media/image10.png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0" Type="http://schemas.openxmlformats.org/officeDocument/2006/relationships/tags" Target="../tags/tag101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image" Target="../media/image12.jpeg"/><Relationship Id="rId5" Type="http://schemas.openxmlformats.org/officeDocument/2006/relationships/tags" Target="../tags/tag104.xml"/><Relationship Id="rId4" Type="http://schemas.openxmlformats.org/officeDocument/2006/relationships/image" Target="../media/image11.jpeg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2" Type="http://schemas.openxmlformats.org/officeDocument/2006/relationships/tags" Target="../tags/tag110.xml"/><Relationship Id="rId11" Type="http://schemas.openxmlformats.org/officeDocument/2006/relationships/tags" Target="../tags/tag109.xml"/><Relationship Id="rId10" Type="http://schemas.openxmlformats.org/officeDocument/2006/relationships/tags" Target="../tags/tag108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image" Target="../media/image14.jpeg"/><Relationship Id="rId4" Type="http://schemas.openxmlformats.org/officeDocument/2006/relationships/tags" Target="../tags/tag112.xml"/><Relationship Id="rId3" Type="http://schemas.openxmlformats.org/officeDocument/2006/relationships/image" Target="../media/image13.jpeg"/><Relationship Id="rId2" Type="http://schemas.openxmlformats.org/officeDocument/2006/relationships/tags" Target="../tags/tag111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image" Target="../media/image16.jpeg"/><Relationship Id="rId4" Type="http://schemas.openxmlformats.org/officeDocument/2006/relationships/tags" Target="../tags/tag121.xml"/><Relationship Id="rId3" Type="http://schemas.openxmlformats.org/officeDocument/2006/relationships/image" Target="../media/image15.jpeg"/><Relationship Id="rId2" Type="http://schemas.openxmlformats.org/officeDocument/2006/relationships/tags" Target="../tags/tag120.xml"/><Relationship Id="rId14" Type="http://schemas.openxmlformats.org/officeDocument/2006/relationships/tags" Target="../tags/tag130.xml"/><Relationship Id="rId13" Type="http://schemas.openxmlformats.org/officeDocument/2006/relationships/tags" Target="../tags/tag129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image" Target="../media/image18.png"/><Relationship Id="rId5" Type="http://schemas.openxmlformats.org/officeDocument/2006/relationships/tags" Target="../tags/tag133.xml"/><Relationship Id="rId4" Type="http://schemas.openxmlformats.org/officeDocument/2006/relationships/image" Target="../media/image17.png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1" Type="http://schemas.openxmlformats.org/officeDocument/2006/relationships/tags" Target="../tags/tag138.xml"/><Relationship Id="rId10" Type="http://schemas.openxmlformats.org/officeDocument/2006/relationships/tags" Target="../tags/tag137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>
            <p:custDataLst>
              <p:tags r:id="rId2"/>
            </p:custDataLst>
          </p:nvPr>
        </p:nvSpPr>
        <p:spPr>
          <a:xfrm>
            <a:off x="6871970" y="3947160"/>
            <a:ext cx="2325370" cy="2325370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任意多边形 9"/>
          <p:cNvSpPr/>
          <p:nvPr>
            <p:custDataLst>
              <p:tags r:id="rId3"/>
            </p:custDataLst>
          </p:nvPr>
        </p:nvSpPr>
        <p:spPr>
          <a:xfrm>
            <a:off x="8987790" y="0"/>
            <a:ext cx="3204210" cy="380873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046" h="5998">
                <a:moveTo>
                  <a:pt x="559" y="0"/>
                </a:moveTo>
                <a:lnTo>
                  <a:pt x="5046" y="0"/>
                </a:lnTo>
                <a:lnTo>
                  <a:pt x="5046" y="5849"/>
                </a:lnTo>
                <a:lnTo>
                  <a:pt x="5005" y="5861"/>
                </a:lnTo>
                <a:cubicBezTo>
                  <a:pt x="4674" y="5950"/>
                  <a:pt x="4325" y="5998"/>
                  <a:pt x="3966" y="5998"/>
                </a:cubicBezTo>
                <a:cubicBezTo>
                  <a:pt x="1776" y="5998"/>
                  <a:pt x="0" y="4222"/>
                  <a:pt x="0" y="2032"/>
                </a:cubicBezTo>
                <a:cubicBezTo>
                  <a:pt x="0" y="1296"/>
                  <a:pt x="200" y="607"/>
                  <a:pt x="550" y="17"/>
                </a:cubicBezTo>
                <a:lnTo>
                  <a:pt x="559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b="1" baseline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>
            <p:custDataLst>
              <p:tags r:id="rId4"/>
            </p:custDataLst>
          </p:nvPr>
        </p:nvGrpSpPr>
        <p:grpSpPr>
          <a:xfrm>
            <a:off x="6662420" y="929005"/>
            <a:ext cx="4730750" cy="4730750"/>
            <a:chOff x="10492" y="1463"/>
            <a:chExt cx="7450" cy="7450"/>
          </a:xfrm>
        </p:grpSpPr>
        <p:pic>
          <p:nvPicPr>
            <p:cNvPr id="12" name="图片 11" descr="C:\Users\Administrator.USER-20190207SV\Desktop\物流管理\denni-dodavka-doprava-dopravni-system-1117210.jpgdenni-dodavka-doprava-dopravni-system-1117210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10880" y="1928"/>
              <a:ext cx="6675" cy="6521"/>
            </a:xfrm>
            <a:prstGeom prst="flowChartConnector">
              <a:avLst/>
            </a:prstGeom>
          </p:spPr>
        </p:pic>
        <p:sp>
          <p:nvSpPr>
            <p:cNvPr id="13" name="同心圆 17"/>
            <p:cNvSpPr/>
            <p:nvPr>
              <p:custDataLst>
                <p:tags r:id="rId7"/>
              </p:custDataLst>
            </p:nvPr>
          </p:nvSpPr>
          <p:spPr>
            <a:xfrm>
              <a:off x="10492" y="1463"/>
              <a:ext cx="7451" cy="7451"/>
            </a:xfrm>
            <a:prstGeom prst="donut">
              <a:avLst>
                <a:gd name="adj" fmla="val 3062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任意多边形 7"/>
          <p:cNvSpPr/>
          <p:nvPr>
            <p:custDataLst>
              <p:tags r:id="rId8"/>
            </p:custDataLst>
          </p:nvPr>
        </p:nvSpPr>
        <p:spPr>
          <a:xfrm>
            <a:off x="0" y="5085715"/>
            <a:ext cx="1783715" cy="177228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2809" h="2791">
                <a:moveTo>
                  <a:pt x="987" y="0"/>
                </a:moveTo>
                <a:cubicBezTo>
                  <a:pt x="1993" y="0"/>
                  <a:pt x="2809" y="816"/>
                  <a:pt x="2809" y="1823"/>
                </a:cubicBezTo>
                <a:cubicBezTo>
                  <a:pt x="2809" y="2168"/>
                  <a:pt x="2713" y="2492"/>
                  <a:pt x="2545" y="2768"/>
                </a:cubicBezTo>
                <a:lnTo>
                  <a:pt x="2531" y="2791"/>
                </a:lnTo>
                <a:lnTo>
                  <a:pt x="0" y="2791"/>
                </a:lnTo>
                <a:lnTo>
                  <a:pt x="0" y="290"/>
                </a:lnTo>
                <a:lnTo>
                  <a:pt x="4" y="287"/>
                </a:lnTo>
                <a:cubicBezTo>
                  <a:pt x="288" y="105"/>
                  <a:pt x="625" y="0"/>
                  <a:pt x="987" y="0"/>
                </a:cubicBezTo>
                <a:close/>
              </a:path>
            </a:pathLst>
          </a:custGeom>
          <a:solidFill>
            <a:schemeClr val="accent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baseline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5" name="图片 14" descr="C:\Users\Administrator.USER-20190207SV\Desktop\物流管理\denni-dodavka-doprava-dopravni-system-1117210.jpgdenni-dodavka-doprava-dopravni-system-111721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 t="-808"/>
          <a:stretch>
            <a:fillRect/>
          </a:stretch>
        </p:blipFill>
        <p:spPr>
          <a:xfrm>
            <a:off x="6344920" y="3947160"/>
            <a:ext cx="1753870" cy="1713230"/>
          </a:xfrm>
          <a:prstGeom prst="flowChartConnector">
            <a:avLst/>
          </a:prstGeom>
        </p:spPr>
      </p:pic>
      <p:sp>
        <p:nvSpPr>
          <p:cNvPr id="19" name="同心圆 4"/>
          <p:cNvSpPr/>
          <p:nvPr>
            <p:custDataLst>
              <p:tags r:id="rId11"/>
            </p:custDataLst>
          </p:nvPr>
        </p:nvSpPr>
        <p:spPr>
          <a:xfrm>
            <a:off x="6227445" y="3808730"/>
            <a:ext cx="1989455" cy="1989455"/>
          </a:xfrm>
          <a:prstGeom prst="donut">
            <a:avLst>
              <a:gd name="adj" fmla="val 306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任意多边形 8"/>
          <p:cNvSpPr/>
          <p:nvPr>
            <p:custDataLst>
              <p:tags r:id="rId12"/>
            </p:custDataLst>
          </p:nvPr>
        </p:nvSpPr>
        <p:spPr>
          <a:xfrm>
            <a:off x="0" y="4827905"/>
            <a:ext cx="2042160" cy="2030095"/>
          </a:xfrm>
          <a:custGeom>
            <a:avLst/>
            <a:gdLst>
              <a:gd name="adj" fmla="val 3062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3216" h="3197">
                <a:moveTo>
                  <a:pt x="987" y="0"/>
                </a:moveTo>
                <a:cubicBezTo>
                  <a:pt x="2218" y="0"/>
                  <a:pt x="3216" y="998"/>
                  <a:pt x="3216" y="2229"/>
                </a:cubicBezTo>
                <a:cubicBezTo>
                  <a:pt x="3216" y="2575"/>
                  <a:pt x="3137" y="2903"/>
                  <a:pt x="2996" y="3195"/>
                </a:cubicBezTo>
                <a:lnTo>
                  <a:pt x="2995" y="3197"/>
                </a:lnTo>
                <a:lnTo>
                  <a:pt x="2842" y="3197"/>
                </a:lnTo>
                <a:lnTo>
                  <a:pt x="2851" y="3182"/>
                </a:lnTo>
                <a:cubicBezTo>
                  <a:pt x="2997" y="2896"/>
                  <a:pt x="3079" y="2572"/>
                  <a:pt x="3079" y="2229"/>
                </a:cubicBezTo>
                <a:cubicBezTo>
                  <a:pt x="3079" y="1073"/>
                  <a:pt x="2143" y="137"/>
                  <a:pt x="987" y="137"/>
                </a:cubicBezTo>
                <a:cubicBezTo>
                  <a:pt x="644" y="137"/>
                  <a:pt x="320" y="219"/>
                  <a:pt x="34" y="365"/>
                </a:cubicBezTo>
                <a:lnTo>
                  <a:pt x="0" y="384"/>
                </a:lnTo>
                <a:lnTo>
                  <a:pt x="0" y="230"/>
                </a:lnTo>
                <a:lnTo>
                  <a:pt x="21" y="220"/>
                </a:lnTo>
                <a:cubicBezTo>
                  <a:pt x="313" y="79"/>
                  <a:pt x="641" y="0"/>
                  <a:pt x="9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baseline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3"/>
            </p:custDataLst>
          </p:nvPr>
        </p:nvSpPr>
        <p:spPr>
          <a:xfrm>
            <a:off x="798195" y="2205000"/>
            <a:ext cx="5297806" cy="1190057"/>
          </a:xfrm>
        </p:spPr>
        <p:txBody>
          <a:bodyPr lIns="90000" tIns="46800" rIns="90000" bIns="46800" anchor="b" anchorCtr="0">
            <a:normAutofit/>
          </a:bodyPr>
          <a:lstStyle>
            <a:lvl1pPr algn="l">
              <a:defRPr sz="6600" b="0" spc="600" baseline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4"/>
            </p:custDataLst>
          </p:nvPr>
        </p:nvSpPr>
        <p:spPr>
          <a:xfrm>
            <a:off x="879741" y="3473769"/>
            <a:ext cx="5216259" cy="950984"/>
          </a:xfrm>
        </p:spPr>
        <p:txBody>
          <a:bodyPr lIns="90000" tIns="46800" rIns="90000" bIns="4680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00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0" y="-15875"/>
            <a:ext cx="12192635" cy="3444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8" name="图片 7" descr="C:\Users\Administrator.USER-20190207SV\Desktop\物流管理\assorted-color-trailer-boxes-2881632.jpgassorted-color-trailer-boxes-288163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876300" y="718820"/>
            <a:ext cx="4324985" cy="54940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337300" y="3953510"/>
            <a:ext cx="5184867" cy="1335405"/>
          </a:xfrm>
        </p:spPr>
        <p:txBody>
          <a:bodyPr lIns="90000" tIns="46800" rIns="90000" bIns="46800" anchor="t" anchorCtr="0">
            <a:normAutofit/>
          </a:bodyPr>
          <a:lstStyle>
            <a:lvl1pPr>
              <a:defRPr sz="2000" b="0" u="none" strike="noStrike" kern="1200" cap="none" spc="3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1584325"/>
            <a:ext cx="3020060" cy="4074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2178685" y="696595"/>
            <a:ext cx="1675765" cy="1675765"/>
            <a:chOff x="10492" y="1463"/>
            <a:chExt cx="7451" cy="7451"/>
          </a:xfrm>
        </p:grpSpPr>
        <p:pic>
          <p:nvPicPr>
            <p:cNvPr id="8" name="图片 7" descr="C:\Users\Administrator.USER-20190207SV\Desktop\物流管理\intermodal-container-stacked-on-port-1427541.jpgintermodal-container-stacked-on-port-142754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10880" y="1928"/>
              <a:ext cx="6675" cy="6521"/>
            </a:xfrm>
            <a:prstGeom prst="flowChartConnector">
              <a:avLst/>
            </a:prstGeom>
          </p:spPr>
        </p:pic>
        <p:sp>
          <p:nvSpPr>
            <p:cNvPr id="9" name="同心圆 4"/>
            <p:cNvSpPr/>
            <p:nvPr>
              <p:custDataLst>
                <p:tags r:id="rId6"/>
              </p:custDataLst>
            </p:nvPr>
          </p:nvSpPr>
          <p:spPr>
            <a:xfrm>
              <a:off x="10492" y="1463"/>
              <a:ext cx="7451" cy="7451"/>
            </a:xfrm>
            <a:prstGeom prst="donut">
              <a:avLst>
                <a:gd name="adj" fmla="val 3062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" name="任意多边形 25"/>
          <p:cNvSpPr/>
          <p:nvPr>
            <p:custDataLst>
              <p:tags r:id="rId7"/>
            </p:custDataLst>
          </p:nvPr>
        </p:nvSpPr>
        <p:spPr>
          <a:xfrm flipH="1" flipV="1">
            <a:off x="11078845" y="0"/>
            <a:ext cx="1113155" cy="110617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2809" h="2791">
                <a:moveTo>
                  <a:pt x="987" y="0"/>
                </a:moveTo>
                <a:cubicBezTo>
                  <a:pt x="1993" y="0"/>
                  <a:pt x="2809" y="816"/>
                  <a:pt x="2809" y="1823"/>
                </a:cubicBezTo>
                <a:cubicBezTo>
                  <a:pt x="2809" y="2168"/>
                  <a:pt x="2713" y="2492"/>
                  <a:pt x="2545" y="2768"/>
                </a:cubicBezTo>
                <a:lnTo>
                  <a:pt x="2531" y="2791"/>
                </a:lnTo>
                <a:lnTo>
                  <a:pt x="0" y="2791"/>
                </a:lnTo>
                <a:lnTo>
                  <a:pt x="0" y="290"/>
                </a:lnTo>
                <a:lnTo>
                  <a:pt x="4" y="287"/>
                </a:lnTo>
                <a:cubicBezTo>
                  <a:pt x="288" y="105"/>
                  <a:pt x="625" y="0"/>
                  <a:pt x="987" y="0"/>
                </a:cubicBezTo>
                <a:close/>
              </a:path>
            </a:pathLst>
          </a:custGeom>
          <a:solidFill>
            <a:schemeClr val="accent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413385" y="804545"/>
            <a:ext cx="2325370" cy="2325370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7" name="图片 6" descr="C:\Users\Administrator.USER-20190207SV\Desktop\物流管理\cargo-containers-trailer-lot-1624695.jpgcargo-containers-trailer-lot-162469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021715" y="1358900"/>
            <a:ext cx="4238625" cy="4140835"/>
          </a:xfrm>
          <a:prstGeom prst="flowChartConnector">
            <a:avLst/>
          </a:prstGeom>
        </p:spPr>
      </p:pic>
      <p:sp>
        <p:nvSpPr>
          <p:cNvPr id="8" name="同心圆 17"/>
          <p:cNvSpPr/>
          <p:nvPr>
            <p:custDataLst>
              <p:tags r:id="rId5"/>
            </p:custDataLst>
          </p:nvPr>
        </p:nvSpPr>
        <p:spPr>
          <a:xfrm>
            <a:off x="775335" y="1063625"/>
            <a:ext cx="4731385" cy="4731385"/>
          </a:xfrm>
          <a:prstGeom prst="donut">
            <a:avLst>
              <a:gd name="adj" fmla="val 306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>
            <p:custDataLst>
              <p:tags r:id="rId6"/>
            </p:custDataLst>
          </p:nvPr>
        </p:nvGrpSpPr>
        <p:grpSpPr>
          <a:xfrm>
            <a:off x="4090670" y="4229100"/>
            <a:ext cx="1988820" cy="1988820"/>
            <a:chOff x="6232" y="5960"/>
            <a:chExt cx="3132" cy="3132"/>
          </a:xfrm>
          <a:solidFill>
            <a:schemeClr val="accent1">
              <a:lumMod val="75000"/>
            </a:schemeClr>
          </a:solidFill>
        </p:grpSpPr>
        <p:pic>
          <p:nvPicPr>
            <p:cNvPr id="10" name="图片 9" descr="C:\Users\Administrator.USER-20190207SV\Desktop\物流管理\cargo-containers-trailer-lot-1624695.jpgcargo-containers-trailer-lot-1624695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6417" y="6178"/>
              <a:ext cx="2762" cy="2698"/>
            </a:xfrm>
            <a:prstGeom prst="flowChartConnector">
              <a:avLst/>
            </a:prstGeom>
            <a:grpFill/>
          </p:spPr>
        </p:pic>
        <p:sp>
          <p:nvSpPr>
            <p:cNvPr id="11" name="同心圆 4"/>
            <p:cNvSpPr/>
            <p:nvPr>
              <p:custDataLst>
                <p:tags r:id="rId9"/>
              </p:custDataLst>
            </p:nvPr>
          </p:nvSpPr>
          <p:spPr>
            <a:xfrm>
              <a:off x="6232" y="5960"/>
              <a:ext cx="3133" cy="3133"/>
            </a:xfrm>
            <a:prstGeom prst="donut">
              <a:avLst>
                <a:gd name="adj" fmla="val 306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>
            <p:custDataLst>
              <p:tags r:id="rId10"/>
            </p:custDataLst>
          </p:nvPr>
        </p:nvGrpSpPr>
        <p:grpSpPr>
          <a:xfrm flipH="1" flipV="1">
            <a:off x="10149840" y="635"/>
            <a:ext cx="2042160" cy="2029460"/>
            <a:chOff x="0" y="7603"/>
            <a:chExt cx="3216" cy="3196"/>
          </a:xfrm>
        </p:grpSpPr>
        <p:sp>
          <p:nvSpPr>
            <p:cNvPr id="13" name="任意多边形 7"/>
            <p:cNvSpPr/>
            <p:nvPr>
              <p:custDataLst>
                <p:tags r:id="rId11"/>
              </p:custDataLst>
            </p:nvPr>
          </p:nvSpPr>
          <p:spPr>
            <a:xfrm>
              <a:off x="0" y="8009"/>
              <a:ext cx="2809" cy="2791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">
                  <a:pos x="hc" y="t"/>
                </a:cxn>
                <a:cxn ang="3">
                  <a:pos x="il" y="it"/>
                </a:cxn>
                <a:cxn ang="cd2">
                  <a:pos x="l" y="vc"/>
                </a:cxn>
                <a:cxn ang="cd4">
                  <a:pos x="il" y="ib"/>
                </a:cxn>
                <a:cxn ang="cd4">
                  <a:pos x="hc" y="b"/>
                </a:cxn>
                <a:cxn ang="cd4">
                  <a:pos x="ir" y="ib"/>
                </a:cxn>
                <a:cxn ang="0">
                  <a:pos x="r" y="vc"/>
                </a:cxn>
                <a:cxn ang="3">
                  <a:pos x="ir" y="it"/>
                </a:cxn>
              </a:cxnLst>
              <a:rect l="l" t="t" r="r" b="b"/>
              <a:pathLst>
                <a:path w="2809" h="2791">
                  <a:moveTo>
                    <a:pt x="987" y="0"/>
                  </a:moveTo>
                  <a:cubicBezTo>
                    <a:pt x="1993" y="0"/>
                    <a:pt x="2809" y="816"/>
                    <a:pt x="2809" y="1823"/>
                  </a:cubicBezTo>
                  <a:cubicBezTo>
                    <a:pt x="2809" y="2168"/>
                    <a:pt x="2713" y="2492"/>
                    <a:pt x="2545" y="2768"/>
                  </a:cubicBezTo>
                  <a:lnTo>
                    <a:pt x="2531" y="2791"/>
                  </a:lnTo>
                  <a:lnTo>
                    <a:pt x="0" y="2791"/>
                  </a:lnTo>
                  <a:lnTo>
                    <a:pt x="0" y="290"/>
                  </a:lnTo>
                  <a:lnTo>
                    <a:pt x="4" y="287"/>
                  </a:lnTo>
                  <a:cubicBezTo>
                    <a:pt x="288" y="105"/>
                    <a:pt x="625" y="0"/>
                    <a:pt x="987" y="0"/>
                  </a:cubicBezTo>
                  <a:close/>
                </a:path>
              </a:pathLst>
            </a:custGeom>
            <a:solidFill>
              <a:schemeClr val="accent1">
                <a:alpha val="7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任意多边形 8"/>
            <p:cNvSpPr/>
            <p:nvPr>
              <p:custDataLst>
                <p:tags r:id="rId12"/>
              </p:custDataLst>
            </p:nvPr>
          </p:nvSpPr>
          <p:spPr>
            <a:xfrm>
              <a:off x="0" y="7603"/>
              <a:ext cx="3216" cy="3197"/>
            </a:xfrm>
            <a:custGeom>
              <a:avLst/>
              <a:gdLst>
                <a:gd name="adj" fmla="val 3062"/>
                <a:gd name="a" fmla="pin 0 adj 50000"/>
                <a:gd name="dr" fmla="*/ ss a 100000"/>
                <a:gd name="iwd2" fmla="+- wd2 0 dr"/>
                <a:gd name="ihd2" fmla="+- hd2 0 dr"/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">
                  <a:pos x="hc" y="t"/>
                </a:cxn>
                <a:cxn ang="3">
                  <a:pos x="il" y="it"/>
                </a:cxn>
                <a:cxn ang="cd2">
                  <a:pos x="l" y="vc"/>
                </a:cxn>
                <a:cxn ang="cd4">
                  <a:pos x="il" y="ib"/>
                </a:cxn>
                <a:cxn ang="cd4">
                  <a:pos x="hc" y="b"/>
                </a:cxn>
                <a:cxn ang="cd4">
                  <a:pos x="ir" y="ib"/>
                </a:cxn>
                <a:cxn ang="0">
                  <a:pos x="r" y="vc"/>
                </a:cxn>
                <a:cxn ang="3">
                  <a:pos x="ir" y="it"/>
                </a:cxn>
              </a:cxnLst>
              <a:rect l="l" t="t" r="r" b="b"/>
              <a:pathLst>
                <a:path w="3216" h="3197">
                  <a:moveTo>
                    <a:pt x="987" y="0"/>
                  </a:moveTo>
                  <a:cubicBezTo>
                    <a:pt x="2218" y="0"/>
                    <a:pt x="3216" y="998"/>
                    <a:pt x="3216" y="2229"/>
                  </a:cubicBezTo>
                  <a:cubicBezTo>
                    <a:pt x="3216" y="2575"/>
                    <a:pt x="3137" y="2903"/>
                    <a:pt x="2996" y="3195"/>
                  </a:cubicBezTo>
                  <a:lnTo>
                    <a:pt x="2995" y="3197"/>
                  </a:lnTo>
                  <a:lnTo>
                    <a:pt x="2842" y="3197"/>
                  </a:lnTo>
                  <a:lnTo>
                    <a:pt x="2851" y="3182"/>
                  </a:lnTo>
                  <a:cubicBezTo>
                    <a:pt x="2997" y="2896"/>
                    <a:pt x="3079" y="2572"/>
                    <a:pt x="3079" y="2229"/>
                  </a:cubicBezTo>
                  <a:cubicBezTo>
                    <a:pt x="3079" y="1073"/>
                    <a:pt x="2143" y="137"/>
                    <a:pt x="987" y="137"/>
                  </a:cubicBezTo>
                  <a:cubicBezTo>
                    <a:pt x="644" y="137"/>
                    <a:pt x="320" y="219"/>
                    <a:pt x="34" y="365"/>
                  </a:cubicBezTo>
                  <a:lnTo>
                    <a:pt x="0" y="384"/>
                  </a:lnTo>
                  <a:lnTo>
                    <a:pt x="0" y="230"/>
                  </a:lnTo>
                  <a:lnTo>
                    <a:pt x="21" y="220"/>
                  </a:lnTo>
                  <a:cubicBezTo>
                    <a:pt x="313" y="79"/>
                    <a:pt x="641" y="0"/>
                    <a:pt x="987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6312000" y="2734161"/>
            <a:ext cx="5269282" cy="1111605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r" defTabSz="914400" rtl="0" eaLnBrk="1" fontAlgn="auto" latinLnBrk="0" hangingPunct="1">
              <a:lnSpc>
                <a:spcPct val="100000"/>
              </a:lnSpc>
              <a:buNone/>
              <a:defRPr kumimoji="0" lang="zh-CN" altLang="en-US" sz="6600" b="0" i="0" u="none" strike="noStrike" kern="1200" cap="none" spc="600" normalizeH="0" baseline="0" noProof="1" dirty="0">
                <a:solidFill>
                  <a:schemeClr val="accent1">
                    <a:lumMod val="7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3" hasCustomPrompt="1"/>
            <p:custDataLst>
              <p:tags r:id="rId17"/>
            </p:custDataLst>
          </p:nvPr>
        </p:nvSpPr>
        <p:spPr>
          <a:xfrm>
            <a:off x="6305438" y="3899106"/>
            <a:ext cx="5131844" cy="635055"/>
          </a:xfrm>
        </p:spPr>
        <p:txBody>
          <a:bodyPr lIns="90000" tIns="46800" rIns="90000" bIns="46800">
            <a:normAutofit/>
          </a:bodyPr>
          <a:lstStyle>
            <a:lvl1pPr marL="0" indent="0" algn="r">
              <a:buNone/>
              <a:defRPr sz="20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题-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11277600" y="5823585"/>
            <a:ext cx="1039495" cy="1039495"/>
          </a:xfrm>
          <a:prstGeom prst="rect">
            <a:avLst/>
          </a:prstGeom>
        </p:spPr>
      </p:pic>
      <p:pic>
        <p:nvPicPr>
          <p:cNvPr id="7" name="图片 6" descr="未标题-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-74930" y="5859780"/>
            <a:ext cx="1003300" cy="10033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" name="图片 8" descr="未标题-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10846435" y="5429885"/>
            <a:ext cx="1433195" cy="143319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9" descr="未标题-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-158115" y="5596890"/>
            <a:ext cx="1266190" cy="12661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1" name="图片 10" descr="未标题-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11250295" y="-8890"/>
            <a:ext cx="1016000" cy="1016000"/>
          </a:xfrm>
          <a:prstGeom prst="rect">
            <a:avLst/>
          </a:prstGeom>
        </p:spPr>
      </p:pic>
      <p:pic>
        <p:nvPicPr>
          <p:cNvPr id="12" name="图片 11" descr="未标题-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-38735" y="-8890"/>
            <a:ext cx="981075" cy="9810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未标题-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11193780" y="-18415"/>
            <a:ext cx="1085215" cy="1085215"/>
          </a:xfrm>
          <a:prstGeom prst="rect">
            <a:avLst/>
          </a:prstGeom>
        </p:spPr>
      </p:pic>
      <p:pic>
        <p:nvPicPr>
          <p:cNvPr id="11" name="图片 10" descr="未标题-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-106680" y="-18415"/>
            <a:ext cx="1047750" cy="104775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未标题-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11262995" y="5781675"/>
            <a:ext cx="1044575" cy="1044575"/>
          </a:xfrm>
          <a:prstGeom prst="rect">
            <a:avLst/>
          </a:prstGeom>
        </p:spPr>
      </p:pic>
      <p:pic>
        <p:nvPicPr>
          <p:cNvPr id="14" name="图片 13" descr="未标题-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-10795" y="5818505"/>
            <a:ext cx="1007745" cy="1007745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 descr="未标题-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10387965" y="-51435"/>
            <a:ext cx="2017395" cy="2017395"/>
          </a:xfrm>
          <a:prstGeom prst="rect">
            <a:avLst/>
          </a:prstGeom>
        </p:spPr>
      </p:pic>
      <p:pic>
        <p:nvPicPr>
          <p:cNvPr id="9" name="图片 8" descr="未标题-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-189230" y="4886325"/>
            <a:ext cx="1976755" cy="19767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44.xml"/><Relationship Id="rId23" Type="http://schemas.openxmlformats.org/officeDocument/2006/relationships/tags" Target="../tags/tag143.xml"/><Relationship Id="rId22" Type="http://schemas.openxmlformats.org/officeDocument/2006/relationships/tags" Target="../tags/tag142.xml"/><Relationship Id="rId21" Type="http://schemas.openxmlformats.org/officeDocument/2006/relationships/tags" Target="../tags/tag141.xml"/><Relationship Id="rId20" Type="http://schemas.openxmlformats.org/officeDocument/2006/relationships/tags" Target="../tags/tag140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39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5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6.wmf"/><Relationship Id="rId2" Type="http://schemas.openxmlformats.org/officeDocument/2006/relationships/image" Target="../media/image25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0.png"/><Relationship Id="rId2" Type="http://schemas.openxmlformats.org/officeDocument/2006/relationships/image" Target="../media/image27.jpe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8.jpe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0.png"/><Relationship Id="rId2" Type="http://schemas.openxmlformats.org/officeDocument/2006/relationships/image" Target="../media/image29.jpe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0.wmf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47.xml"/><Relationship Id="rId1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1.wav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audio" Target="../media/audio1.wav"/><Relationship Id="rId2" Type="http://schemas.openxmlformats.org/officeDocument/2006/relationships/image" Target="../media/image24.emf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96570" y="0"/>
            <a:ext cx="12688570" cy="68827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4" name="组合 7"/>
          <p:cNvGrpSpPr/>
          <p:nvPr/>
        </p:nvGrpSpPr>
        <p:grpSpPr>
          <a:xfrm>
            <a:off x="9812338" y="6754813"/>
            <a:ext cx="711200" cy="103187"/>
            <a:chOff x="4265992" y="6650991"/>
            <a:chExt cx="712677" cy="207010"/>
          </a:xfrm>
        </p:grpSpPr>
        <p:pic>
          <p:nvPicPr>
            <p:cNvPr id="307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265992" y="6650992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6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455000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7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644008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8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834654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080" name="标题 1"/>
          <p:cNvSpPr txBox="1"/>
          <p:nvPr/>
        </p:nvSpPr>
        <p:spPr>
          <a:xfrm>
            <a:off x="3246438" y="2652713"/>
            <a:ext cx="5753100" cy="10239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ctr" eaLnBrk="0" hangingPunct="0"/>
            <a:r>
              <a:rPr lang="en-US" altLang="zh-CN" sz="4400" b="1" dirty="0">
                <a:solidFill>
                  <a:srgbClr val="04911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6.1 </a:t>
            </a:r>
            <a:r>
              <a:rPr lang="zh-CN" altLang="en-US" sz="4400" b="1" dirty="0">
                <a:solidFill>
                  <a:srgbClr val="04911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线段、射线、直线</a:t>
            </a:r>
            <a:endParaRPr lang="zh-CN" altLang="en-US" sz="4400" b="1" dirty="0">
              <a:solidFill>
                <a:srgbClr val="04911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96570" y="635"/>
            <a:ext cx="12688570" cy="68827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4" name="组合 18433"/>
          <p:cNvGrpSpPr/>
          <p:nvPr/>
        </p:nvGrpSpPr>
        <p:grpSpPr>
          <a:xfrm>
            <a:off x="3200400" y="2971800"/>
            <a:ext cx="4827588" cy="890588"/>
            <a:chOff x="1436" y="1462"/>
            <a:chExt cx="3041" cy="561"/>
          </a:xfrm>
        </p:grpSpPr>
        <p:sp>
          <p:nvSpPr>
            <p:cNvPr id="18435" name="任意多边形 18434"/>
            <p:cNvSpPr/>
            <p:nvPr/>
          </p:nvSpPr>
          <p:spPr>
            <a:xfrm>
              <a:off x="1436" y="1754"/>
              <a:ext cx="3041" cy="269"/>
            </a:xfrm>
            <a:custGeom>
              <a:avLst/>
              <a:gdLst/>
              <a:ahLst/>
              <a:cxnLst/>
              <a:pathLst>
                <a:path w="3600" h="364">
                  <a:moveTo>
                    <a:pt x="0" y="364"/>
                  </a:moveTo>
                  <a:cubicBezTo>
                    <a:pt x="30" y="312"/>
                    <a:pt x="60" y="260"/>
                    <a:pt x="180" y="208"/>
                  </a:cubicBezTo>
                  <a:cubicBezTo>
                    <a:pt x="300" y="156"/>
                    <a:pt x="540" y="78"/>
                    <a:pt x="720" y="52"/>
                  </a:cubicBezTo>
                  <a:cubicBezTo>
                    <a:pt x="900" y="26"/>
                    <a:pt x="1110" y="52"/>
                    <a:pt x="1260" y="52"/>
                  </a:cubicBezTo>
                  <a:cubicBezTo>
                    <a:pt x="1410" y="52"/>
                    <a:pt x="1470" y="52"/>
                    <a:pt x="1620" y="52"/>
                  </a:cubicBezTo>
                  <a:cubicBezTo>
                    <a:pt x="1770" y="52"/>
                    <a:pt x="2010" y="52"/>
                    <a:pt x="2160" y="52"/>
                  </a:cubicBezTo>
                  <a:cubicBezTo>
                    <a:pt x="2310" y="52"/>
                    <a:pt x="2400" y="52"/>
                    <a:pt x="2520" y="52"/>
                  </a:cubicBezTo>
                  <a:cubicBezTo>
                    <a:pt x="2640" y="52"/>
                    <a:pt x="2700" y="0"/>
                    <a:pt x="2880" y="52"/>
                  </a:cubicBezTo>
                  <a:cubicBezTo>
                    <a:pt x="3060" y="104"/>
                    <a:pt x="3330" y="234"/>
                    <a:pt x="3600" y="364"/>
                  </a:cubicBezTo>
                </a:path>
              </a:pathLst>
            </a:custGeom>
            <a:noFill/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36" name="矩形 18435"/>
            <p:cNvSpPr/>
            <p:nvPr/>
          </p:nvSpPr>
          <p:spPr>
            <a:xfrm>
              <a:off x="2955" y="1462"/>
              <a:ext cx="37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3200" b="1">
                  <a:solidFill>
                    <a:srgbClr val="0000CC"/>
                  </a:solidFill>
                  <a:latin typeface="华文中宋" pitchFamily="2" charset="-122"/>
                  <a:ea typeface="华文中宋" pitchFamily="2" charset="-122"/>
                </a:rPr>
                <a:t>②</a:t>
              </a:r>
              <a:endParaRPr lang="en-US" altLang="zh-CN" sz="3200" b="1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endParaRPr>
            </a:p>
          </p:txBody>
        </p:sp>
      </p:grpSp>
      <p:sp>
        <p:nvSpPr>
          <p:cNvPr id="18437" name="文本框 18436"/>
          <p:cNvSpPr txBox="1"/>
          <p:nvPr/>
        </p:nvSpPr>
        <p:spPr>
          <a:xfrm>
            <a:off x="1524000" y="1143000"/>
            <a:ext cx="8839200" cy="989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10000"/>
              </a:spcBef>
            </a:pPr>
            <a:r>
              <a:rPr lang="zh-CN" altLang="zh-CN" sz="3200" b="1" dirty="0">
                <a:latin typeface="宋体" panose="02010600030101010101" pitchFamily="2" charset="-122"/>
              </a:rPr>
              <a:t>小兔子</a:t>
            </a:r>
            <a:r>
              <a:rPr lang="zh-CN" altLang="en-US" sz="3200" b="1" dirty="0">
                <a:latin typeface="宋体" panose="02010600030101010101" pitchFamily="2" charset="-122"/>
              </a:rPr>
              <a:t>想从</a:t>
            </a:r>
            <a:r>
              <a:rPr lang="en-US" altLang="zh-CN" sz="3200" b="1" dirty="0">
                <a:latin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宋体" panose="02010600030101010101" pitchFamily="2" charset="-122"/>
              </a:rPr>
              <a:t>地到</a:t>
            </a:r>
            <a:r>
              <a:rPr lang="en-US" altLang="zh-CN" sz="3200" b="1" dirty="0">
                <a:latin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宋体" panose="02010600030101010101" pitchFamily="2" charset="-122"/>
              </a:rPr>
              <a:t>地采蘑菇</a:t>
            </a:r>
            <a:r>
              <a:rPr lang="en-US" altLang="zh-CN" sz="3200" b="1">
                <a:latin typeface="宋体" panose="02010600030101010101" pitchFamily="2" charset="-122"/>
              </a:rPr>
              <a:t>.</a:t>
            </a:r>
            <a:r>
              <a:rPr lang="en-US" altLang="zh-CN" sz="2400" b="1">
                <a:latin typeface="宋体" panose="02010600030101010101" pitchFamily="2" charset="-122"/>
              </a:rPr>
              <a:t> </a:t>
            </a:r>
            <a:endParaRPr lang="en-US" altLang="zh-CN" sz="2400" b="1">
              <a:latin typeface="宋体" panose="02010600030101010101" pitchFamily="2" charset="-122"/>
            </a:endParaRPr>
          </a:p>
          <a:p>
            <a:pPr>
              <a:spcBef>
                <a:spcPct val="10000"/>
              </a:spcBef>
            </a:pPr>
            <a:r>
              <a:rPr lang="zh-CN" altLang="en-US" sz="2400" b="1" dirty="0">
                <a:latin typeface="宋体" panose="02010600030101010101" pitchFamily="2" charset="-122"/>
              </a:rPr>
              <a:t>问题</a:t>
            </a:r>
            <a:r>
              <a:rPr lang="en-US" altLang="zh-CN" sz="2400" b="1" dirty="0">
                <a:latin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</a:rPr>
              <a:t>、图中的三条路线哪一条相对近一些</a:t>
            </a:r>
            <a:r>
              <a:rPr lang="en-US" altLang="zh-CN" sz="2400" b="1" dirty="0">
                <a:latin typeface="宋体" panose="02010600030101010101" pitchFamily="2" charset="-122"/>
              </a:rPr>
              <a:t>?</a:t>
            </a:r>
            <a:r>
              <a:rPr lang="zh-CN" altLang="en-US" sz="2400" b="1" dirty="0">
                <a:latin typeface="宋体" panose="02010600030101010101" pitchFamily="2" charset="-122"/>
              </a:rPr>
              <a:t>（学生代表口答）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grpSp>
        <p:nvGrpSpPr>
          <p:cNvPr id="18438" name="组合 18437"/>
          <p:cNvGrpSpPr/>
          <p:nvPr/>
        </p:nvGrpSpPr>
        <p:grpSpPr>
          <a:xfrm>
            <a:off x="2286000" y="2514600"/>
            <a:ext cx="6448425" cy="2870201"/>
            <a:chOff x="846" y="1145"/>
            <a:chExt cx="4062" cy="1808"/>
          </a:xfrm>
        </p:grpSpPr>
        <p:grpSp>
          <p:nvGrpSpPr>
            <p:cNvPr id="18439" name="组合 18438"/>
            <p:cNvGrpSpPr/>
            <p:nvPr/>
          </p:nvGrpSpPr>
          <p:grpSpPr>
            <a:xfrm>
              <a:off x="846" y="1188"/>
              <a:ext cx="4062" cy="1728"/>
              <a:chOff x="846" y="1218"/>
              <a:chExt cx="4062" cy="1728"/>
            </a:xfrm>
          </p:grpSpPr>
          <p:pic>
            <p:nvPicPr>
              <p:cNvPr id="18440" name="图片 1843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156772">
                <a:off x="846" y="1685"/>
                <a:ext cx="460" cy="51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8441" name="图片 1844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01" y="1218"/>
                <a:ext cx="607" cy="8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8442" name="任意多边形 18441"/>
              <p:cNvSpPr/>
              <p:nvPr/>
            </p:nvSpPr>
            <p:spPr>
              <a:xfrm>
                <a:off x="1436" y="2023"/>
                <a:ext cx="3041" cy="923"/>
              </a:xfrm>
              <a:custGeom>
                <a:avLst/>
                <a:gdLst/>
                <a:ahLst/>
                <a:cxnLst/>
                <a:pathLst>
                  <a:path w="3600" h="1248">
                    <a:moveTo>
                      <a:pt x="0" y="0"/>
                    </a:moveTo>
                    <a:cubicBezTo>
                      <a:pt x="105" y="299"/>
                      <a:pt x="210" y="598"/>
                      <a:pt x="360" y="780"/>
                    </a:cubicBezTo>
                    <a:cubicBezTo>
                      <a:pt x="510" y="962"/>
                      <a:pt x="660" y="1014"/>
                      <a:pt x="900" y="1092"/>
                    </a:cubicBezTo>
                    <a:cubicBezTo>
                      <a:pt x="1140" y="1170"/>
                      <a:pt x="1530" y="1248"/>
                      <a:pt x="1800" y="1248"/>
                    </a:cubicBezTo>
                    <a:cubicBezTo>
                      <a:pt x="2070" y="1248"/>
                      <a:pt x="2250" y="1170"/>
                      <a:pt x="2520" y="1092"/>
                    </a:cubicBezTo>
                    <a:cubicBezTo>
                      <a:pt x="2790" y="1014"/>
                      <a:pt x="3240" y="962"/>
                      <a:pt x="3420" y="780"/>
                    </a:cubicBezTo>
                    <a:cubicBezTo>
                      <a:pt x="3600" y="598"/>
                      <a:pt x="3600" y="299"/>
                      <a:pt x="3600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43" name="任意多边形 18442"/>
              <p:cNvSpPr/>
              <p:nvPr/>
            </p:nvSpPr>
            <p:spPr>
              <a:xfrm>
                <a:off x="1436" y="1446"/>
                <a:ext cx="3041" cy="577"/>
              </a:xfrm>
              <a:custGeom>
                <a:avLst/>
                <a:gdLst/>
                <a:ahLst/>
                <a:cxnLst/>
                <a:pathLst>
                  <a:path w="3600" h="780">
                    <a:moveTo>
                      <a:pt x="0" y="780"/>
                    </a:moveTo>
                    <a:cubicBezTo>
                      <a:pt x="30" y="676"/>
                      <a:pt x="60" y="572"/>
                      <a:pt x="180" y="468"/>
                    </a:cubicBezTo>
                    <a:cubicBezTo>
                      <a:pt x="300" y="364"/>
                      <a:pt x="360" y="234"/>
                      <a:pt x="720" y="156"/>
                    </a:cubicBezTo>
                    <a:cubicBezTo>
                      <a:pt x="1080" y="78"/>
                      <a:pt x="1980" y="0"/>
                      <a:pt x="2340" y="0"/>
                    </a:cubicBezTo>
                    <a:cubicBezTo>
                      <a:pt x="2700" y="0"/>
                      <a:pt x="2700" y="78"/>
                      <a:pt x="2880" y="156"/>
                    </a:cubicBezTo>
                    <a:cubicBezTo>
                      <a:pt x="3060" y="234"/>
                      <a:pt x="3300" y="364"/>
                      <a:pt x="3420" y="468"/>
                    </a:cubicBezTo>
                    <a:cubicBezTo>
                      <a:pt x="3540" y="572"/>
                      <a:pt x="3570" y="676"/>
                      <a:pt x="3600" y="78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44" name="椭圆 18443"/>
              <p:cNvSpPr/>
              <p:nvPr/>
            </p:nvSpPr>
            <p:spPr>
              <a:xfrm>
                <a:off x="4388" y="1950"/>
                <a:ext cx="153" cy="155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45" name="椭圆 18444"/>
              <p:cNvSpPr/>
              <p:nvPr/>
            </p:nvSpPr>
            <p:spPr>
              <a:xfrm>
                <a:off x="1360" y="1952"/>
                <a:ext cx="152" cy="156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8446" name="文本框 18445"/>
            <p:cNvSpPr txBox="1"/>
            <p:nvPr/>
          </p:nvSpPr>
          <p:spPr>
            <a:xfrm>
              <a:off x="2245" y="1145"/>
              <a:ext cx="480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CC"/>
                  </a:solidFill>
                  <a:latin typeface="华文中宋" pitchFamily="2" charset="-122"/>
                  <a:ea typeface="华文中宋" pitchFamily="2" charset="-122"/>
                </a:rPr>
                <a:t>①</a:t>
              </a:r>
              <a:endParaRPr lang="en-US" altLang="zh-CN" sz="3200" b="1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endParaRPr>
            </a:p>
          </p:txBody>
        </p:sp>
        <p:sp>
          <p:nvSpPr>
            <p:cNvPr id="18447" name="矩形 18446"/>
            <p:cNvSpPr/>
            <p:nvPr/>
          </p:nvSpPr>
          <p:spPr>
            <a:xfrm>
              <a:off x="2818" y="2585"/>
              <a:ext cx="37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3200" b="1">
                  <a:solidFill>
                    <a:srgbClr val="0000CC"/>
                  </a:solidFill>
                  <a:latin typeface="华文中宋" pitchFamily="2" charset="-122"/>
                  <a:ea typeface="华文中宋" pitchFamily="2" charset="-122"/>
                </a:rPr>
                <a:t>③</a:t>
              </a:r>
              <a:endParaRPr lang="en-US" altLang="zh-CN" sz="3200" b="1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endParaRPr>
            </a:p>
          </p:txBody>
        </p:sp>
      </p:grpSp>
      <p:sp>
        <p:nvSpPr>
          <p:cNvPr id="18448" name="直接连接符 18447"/>
          <p:cNvSpPr/>
          <p:nvPr/>
        </p:nvSpPr>
        <p:spPr>
          <a:xfrm flipV="1">
            <a:off x="3352800" y="3886200"/>
            <a:ext cx="4587875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49" name="矩形 18448"/>
          <p:cNvSpPr/>
          <p:nvPr/>
        </p:nvSpPr>
        <p:spPr>
          <a:xfrm>
            <a:off x="2590800" y="4038600"/>
            <a:ext cx="10604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800" b="1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endParaRPr lang="zh-CN" altLang="en-US" sz="2800" b="1" dirty="0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50" name="矩形 18449"/>
          <p:cNvSpPr/>
          <p:nvPr/>
        </p:nvSpPr>
        <p:spPr>
          <a:xfrm>
            <a:off x="7848600" y="3962400"/>
            <a:ext cx="1092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800" b="1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endParaRPr lang="zh-CN" altLang="en-US" sz="2800" b="1" dirty="0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51" name="矩形 18450"/>
          <p:cNvSpPr/>
          <p:nvPr/>
        </p:nvSpPr>
        <p:spPr>
          <a:xfrm>
            <a:off x="1524000" y="2133600"/>
            <a:ext cx="87941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10000"/>
              </a:spcBef>
            </a:pPr>
            <a:r>
              <a:rPr lang="zh-CN" altLang="en-US" sz="2400" b="1" dirty="0">
                <a:latin typeface="宋体" panose="02010600030101010101" pitchFamily="2" charset="-122"/>
              </a:rPr>
              <a:t>问题</a:t>
            </a:r>
            <a:r>
              <a:rPr lang="en-US" altLang="zh-CN" sz="2400" b="1" dirty="0"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</a:rPr>
              <a:t>、</a:t>
            </a:r>
            <a:r>
              <a:rPr sz="2400" b="1" dirty="0">
                <a:latin typeface="宋体" panose="02010600030101010101" pitchFamily="2" charset="-122"/>
              </a:rPr>
              <a:t>能否帮小兔子修一条最短的路？如果能，请画出这条路。</a:t>
            </a:r>
            <a:endParaRPr sz="2400" b="1" dirty="0">
              <a:latin typeface="宋体" panose="02010600030101010101" pitchFamily="2" charset="-122"/>
            </a:endParaRPr>
          </a:p>
        </p:txBody>
      </p:sp>
      <p:sp>
        <p:nvSpPr>
          <p:cNvPr id="18452" name="矩形 18451"/>
          <p:cNvSpPr/>
          <p:nvPr/>
        </p:nvSpPr>
        <p:spPr>
          <a:xfrm>
            <a:off x="1862138" y="6397625"/>
            <a:ext cx="542925" cy="357188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55" name="文本框 18454"/>
          <p:cNvSpPr txBox="1"/>
          <p:nvPr/>
        </p:nvSpPr>
        <p:spPr>
          <a:xfrm>
            <a:off x="2514600" y="5486400"/>
            <a:ext cx="7010400" cy="58356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</a:rPr>
              <a:t>基本事实一   两点之间</a:t>
            </a: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</a:rPr>
              <a:t>线段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</a:rPr>
              <a:t>最短。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464" name="矩形 18463"/>
          <p:cNvSpPr>
            <a:spLocks noTextEdit="1"/>
          </p:cNvSpPr>
          <p:nvPr/>
        </p:nvSpPr>
        <p:spPr>
          <a:xfrm>
            <a:off x="564515" y="142240"/>
            <a:ext cx="7486015" cy="6584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28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隶书" charset="0"/>
                <a:ea typeface="隶书" charset="0"/>
              </a:rPr>
              <a:t>板块二、探索基本事实</a:t>
            </a:r>
            <a:endParaRPr lang="en-US" altLang="zh-CN" sz="280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隶书" charset="0"/>
              <a:ea typeface="隶书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1" grpId="0"/>
      <p:bldP spid="18455" grpId="0" bldLvl="0" animBg="1"/>
      <p:bldP spid="18455" grpId="1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7780"/>
            <a:ext cx="12192000" cy="6956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2" descr="6-01地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549275"/>
            <a:ext cx="9144000" cy="4391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Text Box 5"/>
          <p:cNvSpPr txBox="1"/>
          <p:nvPr/>
        </p:nvSpPr>
        <p:spPr>
          <a:xfrm>
            <a:off x="1524000" y="5022850"/>
            <a:ext cx="9144000" cy="14839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457200" indent="-457200" eaLnBrk="0" hangingPunct="0">
              <a:lnSpc>
                <a:spcPts val="25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由火车站到汽车站</a:t>
            </a:r>
            <a:r>
              <a:rPr lang="en-US" altLang="zh-CN" sz="2800" b="1" dirty="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走哪条路线更近</a:t>
            </a:r>
            <a:r>
              <a:rPr lang="en-US" altLang="zh-CN" sz="2800" b="1" dirty="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?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为什么？</a:t>
            </a:r>
            <a:endParaRPr lang="en-US" altLang="zh-CN" sz="2800" b="1" dirty="0">
              <a:solidFill>
                <a:srgbClr val="3333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 eaLnBrk="0" hangingPunct="0">
              <a:lnSpc>
                <a:spcPts val="2500"/>
              </a:lnSpc>
              <a:spcBef>
                <a:spcPct val="50000"/>
              </a:spcBef>
              <a:buAutoNum type="arabicParenBoth"/>
            </a:pP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火车站       运河路        青年路        汽车站</a:t>
            </a:r>
            <a:r>
              <a:rPr lang="en-US" altLang="zh-CN" sz="2800" b="1" dirty="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;</a:t>
            </a:r>
            <a:endParaRPr lang="en-US" altLang="zh-CN" sz="2800" b="1" dirty="0">
              <a:solidFill>
                <a:srgbClr val="3333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 eaLnBrk="0" hangingPunct="0">
              <a:lnSpc>
                <a:spcPts val="2500"/>
              </a:lnSpc>
              <a:spcBef>
                <a:spcPct val="50000"/>
              </a:spcBef>
              <a:buAutoNum type="arabicParenBoth"/>
            </a:pP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火车站       运河路        世纪大道        解放路      汽车站</a:t>
            </a:r>
            <a:r>
              <a:rPr lang="en-US" altLang="zh-CN" sz="2800" b="1" dirty="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2800" b="1" dirty="0">
              <a:solidFill>
                <a:srgbClr val="3333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3" name="AutoShape 6"/>
          <p:cNvSpPr/>
          <p:nvPr/>
        </p:nvSpPr>
        <p:spPr>
          <a:xfrm>
            <a:off x="3238500" y="5694363"/>
            <a:ext cx="433388" cy="71437"/>
          </a:xfrm>
          <a:prstGeom prst="rightArrow">
            <a:avLst>
              <a:gd name="adj1" fmla="val 50000"/>
              <a:gd name="adj2" fmla="val 1515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" name="AutoShape 7"/>
          <p:cNvSpPr/>
          <p:nvPr/>
        </p:nvSpPr>
        <p:spPr>
          <a:xfrm>
            <a:off x="5014913" y="5729288"/>
            <a:ext cx="433387" cy="71437"/>
          </a:xfrm>
          <a:prstGeom prst="rightArrow">
            <a:avLst>
              <a:gd name="adj1" fmla="val 50000"/>
              <a:gd name="adj2" fmla="val 1515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" name="AutoShape 8"/>
          <p:cNvSpPr/>
          <p:nvPr/>
        </p:nvSpPr>
        <p:spPr>
          <a:xfrm>
            <a:off x="6735763" y="5694363"/>
            <a:ext cx="433387" cy="71437"/>
          </a:xfrm>
          <a:prstGeom prst="rightArrow">
            <a:avLst>
              <a:gd name="adj1" fmla="val 50000"/>
              <a:gd name="adj2" fmla="val 1515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" name="AutoShape 9"/>
          <p:cNvSpPr/>
          <p:nvPr/>
        </p:nvSpPr>
        <p:spPr>
          <a:xfrm>
            <a:off x="3238500" y="6173788"/>
            <a:ext cx="433388" cy="71437"/>
          </a:xfrm>
          <a:prstGeom prst="rightArrow">
            <a:avLst>
              <a:gd name="adj1" fmla="val 50000"/>
              <a:gd name="adj2" fmla="val 1515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" name="AutoShape 10"/>
          <p:cNvSpPr/>
          <p:nvPr/>
        </p:nvSpPr>
        <p:spPr>
          <a:xfrm>
            <a:off x="5014913" y="6173788"/>
            <a:ext cx="433387" cy="71437"/>
          </a:xfrm>
          <a:prstGeom prst="rightArrow">
            <a:avLst>
              <a:gd name="adj1" fmla="val 50000"/>
              <a:gd name="adj2" fmla="val 1515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8" name="AutoShape 11"/>
          <p:cNvSpPr/>
          <p:nvPr/>
        </p:nvSpPr>
        <p:spPr>
          <a:xfrm>
            <a:off x="7124700" y="6208713"/>
            <a:ext cx="433388" cy="71437"/>
          </a:xfrm>
          <a:prstGeom prst="rightArrow">
            <a:avLst>
              <a:gd name="adj1" fmla="val 50000"/>
              <a:gd name="adj2" fmla="val 1515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9" name="AutoShape 12"/>
          <p:cNvSpPr/>
          <p:nvPr/>
        </p:nvSpPr>
        <p:spPr>
          <a:xfrm>
            <a:off x="8801100" y="6208713"/>
            <a:ext cx="433388" cy="71437"/>
          </a:xfrm>
          <a:prstGeom prst="rightArrow">
            <a:avLst>
              <a:gd name="adj1" fmla="val 50000"/>
              <a:gd name="adj2" fmla="val 1515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7053" name="Line 13"/>
          <p:cNvSpPr/>
          <p:nvPr/>
        </p:nvSpPr>
        <p:spPr>
          <a:xfrm flipV="1">
            <a:off x="4440238" y="4221163"/>
            <a:ext cx="71437" cy="288925"/>
          </a:xfrm>
          <a:prstGeom prst="line">
            <a:avLst/>
          </a:prstGeom>
          <a:ln w="76200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7054" name="Line 14"/>
          <p:cNvSpPr/>
          <p:nvPr/>
        </p:nvSpPr>
        <p:spPr>
          <a:xfrm>
            <a:off x="4511675" y="4292600"/>
            <a:ext cx="1439863" cy="215900"/>
          </a:xfrm>
          <a:prstGeom prst="line">
            <a:avLst/>
          </a:prstGeom>
          <a:ln w="76200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7055" name="Line 15"/>
          <p:cNvSpPr/>
          <p:nvPr/>
        </p:nvSpPr>
        <p:spPr>
          <a:xfrm flipV="1">
            <a:off x="5951538" y="3213100"/>
            <a:ext cx="2089150" cy="1295400"/>
          </a:xfrm>
          <a:prstGeom prst="line">
            <a:avLst/>
          </a:prstGeom>
          <a:ln w="76200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7056" name="Line 16"/>
          <p:cNvSpPr/>
          <p:nvPr/>
        </p:nvSpPr>
        <p:spPr>
          <a:xfrm flipH="1">
            <a:off x="4440238" y="4508500"/>
            <a:ext cx="215900" cy="0"/>
          </a:xfrm>
          <a:prstGeom prst="line">
            <a:avLst/>
          </a:prstGeom>
          <a:ln w="76200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7057" name="Line 17"/>
          <p:cNvSpPr/>
          <p:nvPr/>
        </p:nvSpPr>
        <p:spPr>
          <a:xfrm flipH="1">
            <a:off x="4440238" y="4508500"/>
            <a:ext cx="215900" cy="0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7058" name="Line 18"/>
          <p:cNvSpPr/>
          <p:nvPr/>
        </p:nvSpPr>
        <p:spPr>
          <a:xfrm flipV="1">
            <a:off x="4440238" y="4221163"/>
            <a:ext cx="71437" cy="288925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7059" name="Line 19"/>
          <p:cNvSpPr/>
          <p:nvPr/>
        </p:nvSpPr>
        <p:spPr>
          <a:xfrm>
            <a:off x="4511675" y="4292600"/>
            <a:ext cx="1439863" cy="215900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7060" name="Line 20"/>
          <p:cNvSpPr/>
          <p:nvPr/>
        </p:nvSpPr>
        <p:spPr>
          <a:xfrm flipV="1">
            <a:off x="5951538" y="3213100"/>
            <a:ext cx="73025" cy="1295400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7061" name="Line 21"/>
          <p:cNvSpPr/>
          <p:nvPr/>
        </p:nvSpPr>
        <p:spPr>
          <a:xfrm>
            <a:off x="6024563" y="3213100"/>
            <a:ext cx="2016125" cy="0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</p:sp>
      <p:grpSp>
        <p:nvGrpSpPr>
          <p:cNvPr id="7189" name="组合 7"/>
          <p:cNvGrpSpPr/>
          <p:nvPr/>
        </p:nvGrpSpPr>
        <p:grpSpPr>
          <a:xfrm>
            <a:off x="3294063" y="6754813"/>
            <a:ext cx="711200" cy="103187"/>
            <a:chOff x="4265992" y="6650991"/>
            <a:chExt cx="712677" cy="207010"/>
          </a:xfrm>
        </p:grpSpPr>
        <p:pic>
          <p:nvPicPr>
            <p:cNvPr id="7190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265992" y="6650992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91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455000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92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644008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93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834654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9" name="Rectangle 74"/>
          <p:cNvSpPr>
            <a:spLocks noChangeArrowheads="1"/>
          </p:cNvSpPr>
          <p:nvPr/>
        </p:nvSpPr>
        <p:spPr bwMode="auto">
          <a:xfrm>
            <a:off x="3976688" y="42863"/>
            <a:ext cx="1946275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+mn-ea"/>
              </a:rPr>
              <a:t>应用场景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95" name="Rectangle 74"/>
          <p:cNvSpPr/>
          <p:nvPr/>
        </p:nvSpPr>
        <p:spPr>
          <a:xfrm>
            <a:off x="2343785" y="17463"/>
            <a:ext cx="163385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练习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7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7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7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96570" y="635"/>
            <a:ext cx="12688570" cy="68827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94650" name="Text Box 26"/>
          <p:cNvSpPr txBox="1"/>
          <p:nvPr/>
        </p:nvSpPr>
        <p:spPr>
          <a:xfrm>
            <a:off x="8315325" y="5420995"/>
            <a:ext cx="1892300" cy="587375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5789" tIns="47894" rIns="95789" bIns="47894">
            <a:spAutoFit/>
          </a:bodyPr>
          <a:p>
            <a:pPr defTabSz="958850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需要两个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0" name="Text Box 35"/>
          <p:cNvSpPr txBox="1"/>
          <p:nvPr/>
        </p:nvSpPr>
        <p:spPr>
          <a:xfrm>
            <a:off x="1301115" y="953135"/>
            <a:ext cx="8081645" cy="1572260"/>
          </a:xfrm>
          <a:prstGeom prst="rect">
            <a:avLst/>
          </a:prstGeom>
          <a:noFill/>
          <a:ln w="9525">
            <a:noFill/>
          </a:ln>
        </p:spPr>
        <p:txBody>
          <a:bodyPr wrap="square" lIns="95789" tIns="47894" rIns="95789" bIns="47894">
            <a:spAutoFit/>
          </a:bodyPr>
          <a:p>
            <a:pPr defTabSz="95885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dirty="0">
                <a:latin typeface="Times New Roman" panose="02020603050405020304" pitchFamily="18" charset="0"/>
              </a:rPr>
              <a:t>问题</a:t>
            </a:r>
            <a:r>
              <a:rPr lang="en-US" sz="3200" b="1" dirty="0">
                <a:latin typeface="Times New Roman" panose="02020603050405020304" pitchFamily="18" charset="0"/>
              </a:rPr>
              <a:t>3</a:t>
            </a:r>
            <a:r>
              <a:rPr lang="zh-CN" altLang="en-US" sz="3200" b="1" dirty="0">
                <a:latin typeface="Times New Roman" panose="02020603050405020304" pitchFamily="18" charset="0"/>
              </a:rPr>
              <a:t>：</a:t>
            </a:r>
            <a:r>
              <a:rPr lang="zh-CN" altLang="en-US" sz="3200" b="1" dirty="0">
                <a:latin typeface="Times New Roman" panose="02020603050405020304" pitchFamily="18" charset="0"/>
              </a:rPr>
              <a:t> 如果你想将一根细木条固定在墙上， 至少需要几个钉子？（独立思考）</a:t>
            </a:r>
            <a:endParaRPr lang="zh-CN" altLang="en-US" sz="3200" b="1" dirty="0">
              <a:latin typeface="Times New Roman" panose="02020603050405020304" pitchFamily="18" charset="0"/>
            </a:endParaRPr>
          </a:p>
        </p:txBody>
      </p:sp>
      <p:grpSp>
        <p:nvGrpSpPr>
          <p:cNvPr id="4" name="Group 36"/>
          <p:cNvGrpSpPr/>
          <p:nvPr/>
        </p:nvGrpSpPr>
        <p:grpSpPr>
          <a:xfrm rot="-139499">
            <a:off x="2129790" y="3186430"/>
            <a:ext cx="5759450" cy="288925"/>
            <a:chOff x="2928" y="3024"/>
            <a:chExt cx="1872" cy="192"/>
          </a:xfrm>
        </p:grpSpPr>
        <p:sp>
          <p:nvSpPr>
            <p:cNvPr id="21532" name="Freeform 37" descr="栎木"/>
            <p:cNvSpPr/>
            <p:nvPr/>
          </p:nvSpPr>
          <p:spPr>
            <a:xfrm>
              <a:off x="2928" y="3024"/>
              <a:ext cx="1872" cy="192"/>
            </a:xfrm>
            <a:custGeom>
              <a:avLst/>
              <a:gdLst>
                <a:gd name="txL" fmla="*/ 0 w 1488"/>
                <a:gd name="txT" fmla="*/ 0 h 192"/>
                <a:gd name="txR" fmla="*/ 1488 w 1488"/>
                <a:gd name="txB" fmla="*/ 192 h 192"/>
              </a:gdLst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528" y="48"/>
                </a:cxn>
                <a:cxn ang="0">
                  <a:pos x="912" y="48"/>
                </a:cxn>
                <a:cxn ang="0">
                  <a:pos x="1488" y="96"/>
                </a:cxn>
                <a:cxn ang="0">
                  <a:pos x="1488" y="192"/>
                </a:cxn>
                <a:cxn ang="0">
                  <a:pos x="1056" y="192"/>
                </a:cxn>
                <a:cxn ang="0">
                  <a:pos x="480" y="144"/>
                </a:cxn>
                <a:cxn ang="0">
                  <a:pos x="0" y="96"/>
                </a:cxn>
                <a:cxn ang="0">
                  <a:pos x="0" y="0"/>
                </a:cxn>
              </a:cxnLst>
              <a:rect l="txL" t="txT" r="txR" b="txB"/>
              <a:pathLst>
                <a:path w="1488" h="192">
                  <a:moveTo>
                    <a:pt x="0" y="0"/>
                  </a:moveTo>
                  <a:lnTo>
                    <a:pt x="192" y="0"/>
                  </a:lnTo>
                  <a:lnTo>
                    <a:pt x="528" y="48"/>
                  </a:lnTo>
                  <a:lnTo>
                    <a:pt x="912" y="48"/>
                  </a:lnTo>
                  <a:lnTo>
                    <a:pt x="1488" y="96"/>
                  </a:lnTo>
                  <a:lnTo>
                    <a:pt x="1488" y="192"/>
                  </a:lnTo>
                  <a:lnTo>
                    <a:pt x="1056" y="192"/>
                  </a:lnTo>
                  <a:lnTo>
                    <a:pt x="480" y="144"/>
                  </a:lnTo>
                  <a:lnTo>
                    <a:pt x="0" y="96"/>
                  </a:lnTo>
                  <a:lnTo>
                    <a:pt x="0" y="0"/>
                  </a:lnTo>
                  <a:close/>
                </a:path>
              </a:pathLst>
            </a:custGeom>
            <a:blipFill rotWithShape="0">
              <a:blip r:embed="rId2"/>
            </a:blip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21533" name="Oval 38" descr="宽下对角线"/>
            <p:cNvSpPr/>
            <p:nvPr/>
          </p:nvSpPr>
          <p:spPr>
            <a:xfrm>
              <a:off x="3024" y="3024"/>
              <a:ext cx="96" cy="96"/>
            </a:xfrm>
            <a:prstGeom prst="ellipse">
              <a:avLst/>
            </a:prstGeom>
            <a:pattFill prst="wdDnDiag">
              <a:fgClr>
                <a:srgbClr val="000000"/>
              </a:fgClr>
              <a:bgClr>
                <a:schemeClr val="bg1"/>
              </a:bgClr>
            </a:patt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5" name="Group 39"/>
          <p:cNvGrpSpPr/>
          <p:nvPr/>
        </p:nvGrpSpPr>
        <p:grpSpPr>
          <a:xfrm rot="-151013">
            <a:off x="1784350" y="5738813"/>
            <a:ext cx="6194425" cy="288925"/>
            <a:chOff x="474" y="3023"/>
            <a:chExt cx="3902" cy="181"/>
          </a:xfrm>
        </p:grpSpPr>
        <p:grpSp>
          <p:nvGrpSpPr>
            <p:cNvPr id="21535" name="Group 40"/>
            <p:cNvGrpSpPr/>
            <p:nvPr/>
          </p:nvGrpSpPr>
          <p:grpSpPr>
            <a:xfrm rot="-4232">
              <a:off x="474" y="3023"/>
              <a:ext cx="3902" cy="180"/>
              <a:chOff x="2928" y="3024"/>
              <a:chExt cx="1872" cy="192"/>
            </a:xfrm>
          </p:grpSpPr>
          <p:sp>
            <p:nvSpPr>
              <p:cNvPr id="21536" name="Freeform 41" descr="栎木"/>
              <p:cNvSpPr/>
              <p:nvPr/>
            </p:nvSpPr>
            <p:spPr>
              <a:xfrm>
                <a:off x="2928" y="3024"/>
                <a:ext cx="1872" cy="192"/>
              </a:xfrm>
              <a:custGeom>
                <a:avLst/>
                <a:gdLst>
                  <a:gd name="txL" fmla="*/ 0 w 1488"/>
                  <a:gd name="txT" fmla="*/ 0 h 192"/>
                  <a:gd name="txR" fmla="*/ 1488 w 1488"/>
                  <a:gd name="txB" fmla="*/ 192 h 192"/>
                </a:gdLst>
                <a:ahLst/>
                <a:cxnLst>
                  <a:cxn ang="0">
                    <a:pos x="0" y="0"/>
                  </a:cxn>
                  <a:cxn ang="0">
                    <a:pos x="192" y="0"/>
                  </a:cxn>
                  <a:cxn ang="0">
                    <a:pos x="528" y="48"/>
                  </a:cxn>
                  <a:cxn ang="0">
                    <a:pos x="912" y="48"/>
                  </a:cxn>
                  <a:cxn ang="0">
                    <a:pos x="1488" y="96"/>
                  </a:cxn>
                  <a:cxn ang="0">
                    <a:pos x="1488" y="192"/>
                  </a:cxn>
                  <a:cxn ang="0">
                    <a:pos x="1056" y="192"/>
                  </a:cxn>
                  <a:cxn ang="0">
                    <a:pos x="480" y="144"/>
                  </a:cxn>
                  <a:cxn ang="0">
                    <a:pos x="0" y="96"/>
                  </a:cxn>
                  <a:cxn ang="0">
                    <a:pos x="0" y="0"/>
                  </a:cxn>
                </a:cxnLst>
                <a:rect l="txL" t="txT" r="txR" b="txB"/>
                <a:pathLst>
                  <a:path w="1488" h="192">
                    <a:moveTo>
                      <a:pt x="0" y="0"/>
                    </a:moveTo>
                    <a:lnTo>
                      <a:pt x="192" y="0"/>
                    </a:lnTo>
                    <a:lnTo>
                      <a:pt x="528" y="48"/>
                    </a:lnTo>
                    <a:lnTo>
                      <a:pt x="912" y="48"/>
                    </a:lnTo>
                    <a:lnTo>
                      <a:pt x="1488" y="96"/>
                    </a:lnTo>
                    <a:lnTo>
                      <a:pt x="1488" y="192"/>
                    </a:lnTo>
                    <a:lnTo>
                      <a:pt x="1056" y="192"/>
                    </a:lnTo>
                    <a:lnTo>
                      <a:pt x="480" y="144"/>
                    </a:lnTo>
                    <a:lnTo>
                      <a:pt x="0" y="96"/>
                    </a:lnTo>
                    <a:lnTo>
                      <a:pt x="0" y="0"/>
                    </a:lnTo>
                    <a:close/>
                  </a:path>
                </a:pathLst>
              </a:custGeom>
              <a:blipFill rotWithShape="0">
                <a:blip r:embed="rId2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pPr algn="ctr"/>
                <a:endParaRPr sz="3200" dirty="0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21537" name="Oval 42" descr="宽下对角线"/>
              <p:cNvSpPr/>
              <p:nvPr/>
            </p:nvSpPr>
            <p:spPr>
              <a:xfrm>
                <a:off x="3024" y="3024"/>
                <a:ext cx="96" cy="96"/>
              </a:xfrm>
              <a:prstGeom prst="ellipse">
                <a:avLst/>
              </a:prstGeom>
              <a:pattFill prst="wdDnDiag">
                <a:fgClr>
                  <a:srgbClr val="000000"/>
                </a:fgClr>
                <a:bgClr>
                  <a:schemeClr val="bg1"/>
                </a:bgClr>
              </a:patt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/>
                <a:endParaRPr sz="3200" dirty="0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21538" name="Oval 43" descr="宽下对角线"/>
            <p:cNvSpPr/>
            <p:nvPr/>
          </p:nvSpPr>
          <p:spPr>
            <a:xfrm>
              <a:off x="3424" y="3113"/>
              <a:ext cx="181" cy="91"/>
            </a:xfrm>
            <a:prstGeom prst="ellipse">
              <a:avLst/>
            </a:prstGeom>
            <a:pattFill prst="wdDnDiag">
              <a:fgClr>
                <a:srgbClr val="000000"/>
              </a:fgClr>
              <a:bgClr>
                <a:schemeClr val="bg1"/>
              </a:bgClr>
            </a:patt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8" name="Group 36"/>
          <p:cNvGrpSpPr/>
          <p:nvPr/>
        </p:nvGrpSpPr>
        <p:grpSpPr>
          <a:xfrm rot="-139499">
            <a:off x="2129790" y="3186430"/>
            <a:ext cx="5759450" cy="288925"/>
            <a:chOff x="2928" y="3024"/>
            <a:chExt cx="1872" cy="192"/>
          </a:xfrm>
        </p:grpSpPr>
        <p:sp>
          <p:nvSpPr>
            <p:cNvPr id="9" name="Freeform 37" descr="栎木"/>
            <p:cNvSpPr/>
            <p:nvPr/>
          </p:nvSpPr>
          <p:spPr>
            <a:xfrm>
              <a:off x="2928" y="3024"/>
              <a:ext cx="1872" cy="192"/>
            </a:xfrm>
            <a:custGeom>
              <a:avLst/>
              <a:gdLst>
                <a:gd name="txL" fmla="*/ 0 w 1488"/>
                <a:gd name="txT" fmla="*/ 0 h 192"/>
                <a:gd name="txR" fmla="*/ 1488 w 1488"/>
                <a:gd name="txB" fmla="*/ 192 h 192"/>
              </a:gdLst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528" y="48"/>
                </a:cxn>
                <a:cxn ang="0">
                  <a:pos x="912" y="48"/>
                </a:cxn>
                <a:cxn ang="0">
                  <a:pos x="1488" y="96"/>
                </a:cxn>
                <a:cxn ang="0">
                  <a:pos x="1488" y="192"/>
                </a:cxn>
                <a:cxn ang="0">
                  <a:pos x="1056" y="192"/>
                </a:cxn>
                <a:cxn ang="0">
                  <a:pos x="480" y="144"/>
                </a:cxn>
                <a:cxn ang="0">
                  <a:pos x="0" y="96"/>
                </a:cxn>
                <a:cxn ang="0">
                  <a:pos x="0" y="0"/>
                </a:cxn>
              </a:cxnLst>
              <a:rect l="txL" t="txT" r="txR" b="txB"/>
              <a:pathLst>
                <a:path w="1488" h="192">
                  <a:moveTo>
                    <a:pt x="0" y="0"/>
                  </a:moveTo>
                  <a:lnTo>
                    <a:pt x="192" y="0"/>
                  </a:lnTo>
                  <a:lnTo>
                    <a:pt x="528" y="48"/>
                  </a:lnTo>
                  <a:lnTo>
                    <a:pt x="912" y="48"/>
                  </a:lnTo>
                  <a:lnTo>
                    <a:pt x="1488" y="96"/>
                  </a:lnTo>
                  <a:lnTo>
                    <a:pt x="1488" y="192"/>
                  </a:lnTo>
                  <a:lnTo>
                    <a:pt x="1056" y="192"/>
                  </a:lnTo>
                  <a:lnTo>
                    <a:pt x="480" y="144"/>
                  </a:lnTo>
                  <a:lnTo>
                    <a:pt x="0" y="96"/>
                  </a:lnTo>
                  <a:lnTo>
                    <a:pt x="0" y="0"/>
                  </a:lnTo>
                  <a:close/>
                </a:path>
              </a:pathLst>
            </a:custGeom>
            <a:blipFill rotWithShape="0">
              <a:blip r:embed="rId2"/>
            </a:blip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0" name="Oval 38" descr="宽下对角线"/>
            <p:cNvSpPr/>
            <p:nvPr/>
          </p:nvSpPr>
          <p:spPr>
            <a:xfrm>
              <a:off x="3024" y="3024"/>
              <a:ext cx="96" cy="96"/>
            </a:xfrm>
            <a:prstGeom prst="ellipse">
              <a:avLst/>
            </a:prstGeom>
            <a:pattFill prst="wdDnDiag">
              <a:fgClr>
                <a:srgbClr val="000000"/>
              </a:fgClr>
              <a:bgClr>
                <a:schemeClr val="bg1"/>
              </a:bgClr>
            </a:patt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 rot="460501">
            <a:off x="2129790" y="3609975"/>
            <a:ext cx="5759450" cy="288925"/>
            <a:chOff x="2928" y="3024"/>
            <a:chExt cx="1872" cy="192"/>
          </a:xfrm>
        </p:grpSpPr>
        <p:sp>
          <p:nvSpPr>
            <p:cNvPr id="15" name="Freeform 37" descr="栎木"/>
            <p:cNvSpPr/>
            <p:nvPr/>
          </p:nvSpPr>
          <p:spPr>
            <a:xfrm>
              <a:off x="2928" y="3024"/>
              <a:ext cx="1872" cy="192"/>
            </a:xfrm>
            <a:custGeom>
              <a:avLst/>
              <a:gdLst>
                <a:gd name="txL" fmla="*/ 0 w 1488"/>
                <a:gd name="txT" fmla="*/ 0 h 192"/>
                <a:gd name="txR" fmla="*/ 1488 w 1488"/>
                <a:gd name="txB" fmla="*/ 192 h 192"/>
              </a:gdLst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528" y="48"/>
                </a:cxn>
                <a:cxn ang="0">
                  <a:pos x="912" y="48"/>
                </a:cxn>
                <a:cxn ang="0">
                  <a:pos x="1488" y="96"/>
                </a:cxn>
                <a:cxn ang="0">
                  <a:pos x="1488" y="192"/>
                </a:cxn>
                <a:cxn ang="0">
                  <a:pos x="1056" y="192"/>
                </a:cxn>
                <a:cxn ang="0">
                  <a:pos x="480" y="144"/>
                </a:cxn>
                <a:cxn ang="0">
                  <a:pos x="0" y="96"/>
                </a:cxn>
                <a:cxn ang="0">
                  <a:pos x="0" y="0"/>
                </a:cxn>
              </a:cxnLst>
              <a:rect l="txL" t="txT" r="txR" b="txB"/>
              <a:pathLst>
                <a:path w="1488" h="192">
                  <a:moveTo>
                    <a:pt x="0" y="0"/>
                  </a:moveTo>
                  <a:lnTo>
                    <a:pt x="192" y="0"/>
                  </a:lnTo>
                  <a:lnTo>
                    <a:pt x="528" y="48"/>
                  </a:lnTo>
                  <a:lnTo>
                    <a:pt x="912" y="48"/>
                  </a:lnTo>
                  <a:lnTo>
                    <a:pt x="1488" y="96"/>
                  </a:lnTo>
                  <a:lnTo>
                    <a:pt x="1488" y="192"/>
                  </a:lnTo>
                  <a:lnTo>
                    <a:pt x="1056" y="192"/>
                  </a:lnTo>
                  <a:lnTo>
                    <a:pt x="480" y="144"/>
                  </a:lnTo>
                  <a:lnTo>
                    <a:pt x="0" y="96"/>
                  </a:lnTo>
                  <a:lnTo>
                    <a:pt x="0" y="0"/>
                  </a:lnTo>
                  <a:close/>
                </a:path>
              </a:pathLst>
            </a:custGeom>
            <a:blipFill rotWithShape="0">
              <a:blip r:embed="rId2"/>
            </a:blip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6" name="Oval 38" descr="宽下对角线"/>
            <p:cNvSpPr/>
            <p:nvPr/>
          </p:nvSpPr>
          <p:spPr>
            <a:xfrm>
              <a:off x="3024" y="3024"/>
              <a:ext cx="96" cy="96"/>
            </a:xfrm>
            <a:prstGeom prst="ellipse">
              <a:avLst/>
            </a:prstGeom>
            <a:pattFill prst="wdDnDiag">
              <a:fgClr>
                <a:srgbClr val="000000"/>
              </a:fgClr>
              <a:bgClr>
                <a:schemeClr val="bg1"/>
              </a:bgClr>
            </a:patt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17" name="Group 36"/>
          <p:cNvGrpSpPr/>
          <p:nvPr/>
        </p:nvGrpSpPr>
        <p:grpSpPr>
          <a:xfrm rot="1180500">
            <a:off x="2007235" y="4140200"/>
            <a:ext cx="5759450" cy="288925"/>
            <a:chOff x="2928" y="3024"/>
            <a:chExt cx="1872" cy="192"/>
          </a:xfrm>
        </p:grpSpPr>
        <p:sp>
          <p:nvSpPr>
            <p:cNvPr id="18" name="Freeform 37" descr="栎木"/>
            <p:cNvSpPr/>
            <p:nvPr/>
          </p:nvSpPr>
          <p:spPr>
            <a:xfrm>
              <a:off x="2928" y="3024"/>
              <a:ext cx="1872" cy="192"/>
            </a:xfrm>
            <a:custGeom>
              <a:avLst/>
              <a:gdLst>
                <a:gd name="txL" fmla="*/ 0 w 1488"/>
                <a:gd name="txT" fmla="*/ 0 h 192"/>
                <a:gd name="txR" fmla="*/ 1488 w 1488"/>
                <a:gd name="txB" fmla="*/ 192 h 192"/>
              </a:gdLst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528" y="48"/>
                </a:cxn>
                <a:cxn ang="0">
                  <a:pos x="912" y="48"/>
                </a:cxn>
                <a:cxn ang="0">
                  <a:pos x="1488" y="96"/>
                </a:cxn>
                <a:cxn ang="0">
                  <a:pos x="1488" y="192"/>
                </a:cxn>
                <a:cxn ang="0">
                  <a:pos x="1056" y="192"/>
                </a:cxn>
                <a:cxn ang="0">
                  <a:pos x="480" y="144"/>
                </a:cxn>
                <a:cxn ang="0">
                  <a:pos x="0" y="96"/>
                </a:cxn>
                <a:cxn ang="0">
                  <a:pos x="0" y="0"/>
                </a:cxn>
              </a:cxnLst>
              <a:rect l="txL" t="txT" r="txR" b="txB"/>
              <a:pathLst>
                <a:path w="1488" h="192">
                  <a:moveTo>
                    <a:pt x="0" y="0"/>
                  </a:moveTo>
                  <a:lnTo>
                    <a:pt x="192" y="0"/>
                  </a:lnTo>
                  <a:lnTo>
                    <a:pt x="528" y="48"/>
                  </a:lnTo>
                  <a:lnTo>
                    <a:pt x="912" y="48"/>
                  </a:lnTo>
                  <a:lnTo>
                    <a:pt x="1488" y="96"/>
                  </a:lnTo>
                  <a:lnTo>
                    <a:pt x="1488" y="192"/>
                  </a:lnTo>
                  <a:lnTo>
                    <a:pt x="1056" y="192"/>
                  </a:lnTo>
                  <a:lnTo>
                    <a:pt x="480" y="144"/>
                  </a:lnTo>
                  <a:lnTo>
                    <a:pt x="0" y="96"/>
                  </a:lnTo>
                  <a:lnTo>
                    <a:pt x="0" y="0"/>
                  </a:lnTo>
                  <a:close/>
                </a:path>
              </a:pathLst>
            </a:custGeom>
            <a:blipFill rotWithShape="0">
              <a:blip r:embed="rId2"/>
            </a:blip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9" name="Oval 38" descr="宽下对角线"/>
            <p:cNvSpPr/>
            <p:nvPr/>
          </p:nvSpPr>
          <p:spPr>
            <a:xfrm>
              <a:off x="3024" y="3024"/>
              <a:ext cx="96" cy="96"/>
            </a:xfrm>
            <a:prstGeom prst="ellipse">
              <a:avLst/>
            </a:prstGeom>
            <a:pattFill prst="wdDnDiag">
              <a:fgClr>
                <a:srgbClr val="000000"/>
              </a:fgClr>
              <a:bgClr>
                <a:schemeClr val="bg1"/>
              </a:bgClr>
            </a:patt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20" name="Group 36"/>
          <p:cNvGrpSpPr/>
          <p:nvPr/>
        </p:nvGrpSpPr>
        <p:grpSpPr>
          <a:xfrm rot="20920501">
            <a:off x="2129155" y="2789555"/>
            <a:ext cx="5759450" cy="288925"/>
            <a:chOff x="2928" y="3024"/>
            <a:chExt cx="1872" cy="192"/>
          </a:xfrm>
        </p:grpSpPr>
        <p:sp>
          <p:nvSpPr>
            <p:cNvPr id="21" name="Freeform 37" descr="栎木"/>
            <p:cNvSpPr/>
            <p:nvPr/>
          </p:nvSpPr>
          <p:spPr>
            <a:xfrm>
              <a:off x="2928" y="3024"/>
              <a:ext cx="1872" cy="192"/>
            </a:xfrm>
            <a:custGeom>
              <a:avLst/>
              <a:gdLst>
                <a:gd name="txL" fmla="*/ 0 w 1488"/>
                <a:gd name="txT" fmla="*/ 0 h 192"/>
                <a:gd name="txR" fmla="*/ 1488 w 1488"/>
                <a:gd name="txB" fmla="*/ 192 h 192"/>
              </a:gdLst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528" y="48"/>
                </a:cxn>
                <a:cxn ang="0">
                  <a:pos x="912" y="48"/>
                </a:cxn>
                <a:cxn ang="0">
                  <a:pos x="1488" y="96"/>
                </a:cxn>
                <a:cxn ang="0">
                  <a:pos x="1488" y="192"/>
                </a:cxn>
                <a:cxn ang="0">
                  <a:pos x="1056" y="192"/>
                </a:cxn>
                <a:cxn ang="0">
                  <a:pos x="480" y="144"/>
                </a:cxn>
                <a:cxn ang="0">
                  <a:pos x="0" y="96"/>
                </a:cxn>
                <a:cxn ang="0">
                  <a:pos x="0" y="0"/>
                </a:cxn>
              </a:cxnLst>
              <a:rect l="txL" t="txT" r="txR" b="txB"/>
              <a:pathLst>
                <a:path w="1488" h="192">
                  <a:moveTo>
                    <a:pt x="0" y="0"/>
                  </a:moveTo>
                  <a:lnTo>
                    <a:pt x="192" y="0"/>
                  </a:lnTo>
                  <a:lnTo>
                    <a:pt x="528" y="48"/>
                  </a:lnTo>
                  <a:lnTo>
                    <a:pt x="912" y="48"/>
                  </a:lnTo>
                  <a:lnTo>
                    <a:pt x="1488" y="96"/>
                  </a:lnTo>
                  <a:lnTo>
                    <a:pt x="1488" y="192"/>
                  </a:lnTo>
                  <a:lnTo>
                    <a:pt x="1056" y="192"/>
                  </a:lnTo>
                  <a:lnTo>
                    <a:pt x="480" y="144"/>
                  </a:lnTo>
                  <a:lnTo>
                    <a:pt x="0" y="96"/>
                  </a:lnTo>
                  <a:lnTo>
                    <a:pt x="0" y="0"/>
                  </a:lnTo>
                  <a:close/>
                </a:path>
              </a:pathLst>
            </a:custGeom>
            <a:blipFill rotWithShape="0">
              <a:blip r:embed="rId2"/>
            </a:blip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22" name="Oval 38" descr="宽下对角线"/>
            <p:cNvSpPr/>
            <p:nvPr/>
          </p:nvSpPr>
          <p:spPr>
            <a:xfrm>
              <a:off x="3024" y="3024"/>
              <a:ext cx="96" cy="96"/>
            </a:xfrm>
            <a:prstGeom prst="ellipse">
              <a:avLst/>
            </a:prstGeom>
            <a:pattFill prst="wdDnDiag">
              <a:fgClr>
                <a:srgbClr val="000000"/>
              </a:fgClr>
              <a:bgClr>
                <a:schemeClr val="bg1"/>
              </a:bgClr>
            </a:patt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23" name="Group 36"/>
          <p:cNvGrpSpPr/>
          <p:nvPr/>
        </p:nvGrpSpPr>
        <p:grpSpPr>
          <a:xfrm rot="-139499">
            <a:off x="2139315" y="3186430"/>
            <a:ext cx="5759450" cy="288925"/>
            <a:chOff x="2928" y="3024"/>
            <a:chExt cx="1872" cy="192"/>
          </a:xfrm>
        </p:grpSpPr>
        <p:sp>
          <p:nvSpPr>
            <p:cNvPr id="24" name="Freeform 37" descr="栎木"/>
            <p:cNvSpPr/>
            <p:nvPr/>
          </p:nvSpPr>
          <p:spPr>
            <a:xfrm>
              <a:off x="2928" y="3024"/>
              <a:ext cx="1872" cy="192"/>
            </a:xfrm>
            <a:custGeom>
              <a:avLst/>
              <a:gdLst>
                <a:gd name="txL" fmla="*/ 0 w 1488"/>
                <a:gd name="txT" fmla="*/ 0 h 192"/>
                <a:gd name="txR" fmla="*/ 1488 w 1488"/>
                <a:gd name="txB" fmla="*/ 192 h 192"/>
              </a:gdLst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528" y="48"/>
                </a:cxn>
                <a:cxn ang="0">
                  <a:pos x="912" y="48"/>
                </a:cxn>
                <a:cxn ang="0">
                  <a:pos x="1488" y="96"/>
                </a:cxn>
                <a:cxn ang="0">
                  <a:pos x="1488" y="192"/>
                </a:cxn>
                <a:cxn ang="0">
                  <a:pos x="1056" y="192"/>
                </a:cxn>
                <a:cxn ang="0">
                  <a:pos x="480" y="144"/>
                </a:cxn>
                <a:cxn ang="0">
                  <a:pos x="0" y="96"/>
                </a:cxn>
                <a:cxn ang="0">
                  <a:pos x="0" y="0"/>
                </a:cxn>
              </a:cxnLst>
              <a:rect l="txL" t="txT" r="txR" b="txB"/>
              <a:pathLst>
                <a:path w="1488" h="192">
                  <a:moveTo>
                    <a:pt x="0" y="0"/>
                  </a:moveTo>
                  <a:lnTo>
                    <a:pt x="192" y="0"/>
                  </a:lnTo>
                  <a:lnTo>
                    <a:pt x="528" y="48"/>
                  </a:lnTo>
                  <a:lnTo>
                    <a:pt x="912" y="48"/>
                  </a:lnTo>
                  <a:lnTo>
                    <a:pt x="1488" y="96"/>
                  </a:lnTo>
                  <a:lnTo>
                    <a:pt x="1488" y="192"/>
                  </a:lnTo>
                  <a:lnTo>
                    <a:pt x="1056" y="192"/>
                  </a:lnTo>
                  <a:lnTo>
                    <a:pt x="480" y="144"/>
                  </a:lnTo>
                  <a:lnTo>
                    <a:pt x="0" y="96"/>
                  </a:lnTo>
                  <a:lnTo>
                    <a:pt x="0" y="0"/>
                  </a:lnTo>
                  <a:close/>
                </a:path>
              </a:pathLst>
            </a:custGeom>
            <a:blipFill rotWithShape="0">
              <a:blip r:embed="rId2"/>
            </a:blip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25" name="Oval 38" descr="宽下对角线"/>
            <p:cNvSpPr/>
            <p:nvPr/>
          </p:nvSpPr>
          <p:spPr>
            <a:xfrm>
              <a:off x="3024" y="3024"/>
              <a:ext cx="96" cy="96"/>
            </a:xfrm>
            <a:prstGeom prst="ellipse">
              <a:avLst/>
            </a:prstGeom>
            <a:pattFill prst="wdDnDiag">
              <a:fgClr>
                <a:srgbClr val="000000"/>
              </a:fgClr>
              <a:bgClr>
                <a:schemeClr val="bg1"/>
              </a:bgClr>
            </a:patt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94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465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0835" name="Text Box 3"/>
          <p:cNvSpPr txBox="1"/>
          <p:nvPr/>
        </p:nvSpPr>
        <p:spPr>
          <a:xfrm>
            <a:off x="973455" y="1158875"/>
            <a:ext cx="87109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3200" b="1" dirty="0">
                <a:ea typeface="幼圆" pitchFamily="49" charset="-122"/>
                <a:cs typeface="+mn-lt"/>
              </a:rPr>
              <a:t>问题</a:t>
            </a:r>
            <a:r>
              <a:rPr lang="en-US" sz="3200" b="1" dirty="0">
                <a:ea typeface="幼圆" pitchFamily="49" charset="-122"/>
                <a:cs typeface="+mn-lt"/>
              </a:rPr>
              <a:t>4</a:t>
            </a:r>
            <a:r>
              <a:rPr lang="zh-CN" altLang="en-US" sz="3200" b="1" dirty="0">
                <a:ea typeface="幼圆" pitchFamily="49" charset="-122"/>
                <a:cs typeface="+mn-lt"/>
              </a:rPr>
              <a:t>：</a:t>
            </a:r>
            <a:r>
              <a:rPr lang="zh-CN" altLang="en-US" sz="3200" b="1" dirty="0">
                <a:ea typeface="幼圆" pitchFamily="49" charset="-122"/>
                <a:cs typeface="+mn-lt"/>
              </a:rPr>
              <a:t>（</a:t>
            </a:r>
            <a:r>
              <a:rPr lang="en-US" altLang="zh-CN" sz="3200" b="1" dirty="0">
                <a:ea typeface="幼圆" pitchFamily="49" charset="-122"/>
                <a:cs typeface="+mn-lt"/>
              </a:rPr>
              <a:t>1</a:t>
            </a:r>
            <a:r>
              <a:rPr lang="zh-CN" altLang="en-US" sz="3200" b="1" dirty="0">
                <a:ea typeface="幼圆" pitchFamily="49" charset="-122"/>
                <a:cs typeface="+mn-lt"/>
              </a:rPr>
              <a:t>）</a:t>
            </a:r>
            <a:r>
              <a:rPr lang="zh-CN" altLang="en-US" sz="3200" b="1" dirty="0">
                <a:ea typeface="宋体" panose="02010600030101010101" pitchFamily="2" charset="-122"/>
                <a:cs typeface="+mn-lt"/>
              </a:rPr>
              <a:t>过一点</a:t>
            </a:r>
            <a:r>
              <a:rPr lang="en-US" altLang="zh-CN" sz="3200" b="1" dirty="0">
                <a:ea typeface="宋体" panose="02010600030101010101" pitchFamily="2" charset="-122"/>
                <a:cs typeface="+mn-lt"/>
              </a:rPr>
              <a:t>A</a:t>
            </a:r>
            <a:r>
              <a:rPr lang="zh-CN" altLang="en-US" sz="3200" b="1" dirty="0">
                <a:ea typeface="宋体" panose="02010600030101010101" pitchFamily="2" charset="-122"/>
                <a:cs typeface="+mn-lt"/>
              </a:rPr>
              <a:t>可以</a:t>
            </a:r>
            <a:r>
              <a:rPr lang="zh-CN" altLang="en-US" sz="3200" b="1" dirty="0">
                <a:ea typeface="宋体" panose="02010600030101010101" pitchFamily="2" charset="-122"/>
                <a:cs typeface="+mn-lt"/>
              </a:rPr>
              <a:t>画出几条直线？</a:t>
            </a:r>
            <a:endParaRPr lang="zh-CN" altLang="en-US" sz="3200" b="1" dirty="0">
              <a:ea typeface="宋体" panose="02010600030101010101" pitchFamily="2" charset="-122"/>
              <a:cs typeface="+mn-lt"/>
            </a:endParaRPr>
          </a:p>
        </p:txBody>
      </p:sp>
      <p:sp>
        <p:nvSpPr>
          <p:cNvPr id="120836" name="Rectangle 4"/>
          <p:cNvSpPr/>
          <p:nvPr/>
        </p:nvSpPr>
        <p:spPr>
          <a:xfrm>
            <a:off x="4460875" y="2436813"/>
            <a:ext cx="3200400" cy="2343150"/>
          </a:xfrm>
          <a:prstGeom prst="rect">
            <a:avLst/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0837" name="Line 5"/>
          <p:cNvSpPr/>
          <p:nvPr/>
        </p:nvSpPr>
        <p:spPr>
          <a:xfrm>
            <a:off x="5089525" y="3236913"/>
            <a:ext cx="1714500" cy="1314450"/>
          </a:xfrm>
          <a:prstGeom prst="line">
            <a:avLst/>
          </a:prstGeom>
          <a:ln w="28575" cap="flat" cmpd="sng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38" name="Line 6"/>
          <p:cNvSpPr/>
          <p:nvPr/>
        </p:nvSpPr>
        <p:spPr>
          <a:xfrm flipH="1">
            <a:off x="5318125" y="3065463"/>
            <a:ext cx="914400" cy="1543050"/>
          </a:xfrm>
          <a:prstGeom prst="line">
            <a:avLst/>
          </a:prstGeom>
          <a:ln w="28575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39" name="Line 7"/>
          <p:cNvSpPr/>
          <p:nvPr/>
        </p:nvSpPr>
        <p:spPr>
          <a:xfrm flipV="1">
            <a:off x="4975225" y="3694113"/>
            <a:ext cx="1885950" cy="114300"/>
          </a:xfrm>
          <a:prstGeom prst="line">
            <a:avLst/>
          </a:prstGeom>
          <a:ln w="25400" cap="flat" cmpd="sng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40" name="Line 8"/>
          <p:cNvSpPr/>
          <p:nvPr/>
        </p:nvSpPr>
        <p:spPr>
          <a:xfrm flipV="1">
            <a:off x="5089525" y="3294063"/>
            <a:ext cx="1428750" cy="971550"/>
          </a:xfrm>
          <a:prstGeom prst="line">
            <a:avLst/>
          </a:prstGeom>
          <a:ln w="222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41" name="Line 9"/>
          <p:cNvSpPr/>
          <p:nvPr/>
        </p:nvSpPr>
        <p:spPr>
          <a:xfrm>
            <a:off x="5089525" y="3465513"/>
            <a:ext cx="1943100" cy="800100"/>
          </a:xfrm>
          <a:prstGeom prst="line">
            <a:avLst/>
          </a:prstGeom>
          <a:ln w="22225" cap="flat" cmpd="sng">
            <a:solidFill>
              <a:srgbClr val="339966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42" name="Line 10"/>
          <p:cNvSpPr/>
          <p:nvPr/>
        </p:nvSpPr>
        <p:spPr>
          <a:xfrm flipH="1">
            <a:off x="5661025" y="2951163"/>
            <a:ext cx="285750" cy="1657350"/>
          </a:xfrm>
          <a:prstGeom prst="line">
            <a:avLst/>
          </a:prstGeom>
          <a:ln w="22225" cap="flat" cmpd="sng">
            <a:solidFill>
              <a:srgbClr val="66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43" name="Oval 11"/>
          <p:cNvSpPr/>
          <p:nvPr/>
        </p:nvSpPr>
        <p:spPr>
          <a:xfrm>
            <a:off x="5775325" y="3751263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0845" name="Line 13"/>
          <p:cNvSpPr/>
          <p:nvPr/>
        </p:nvSpPr>
        <p:spPr>
          <a:xfrm>
            <a:off x="5089525" y="3236913"/>
            <a:ext cx="1714500" cy="1314450"/>
          </a:xfrm>
          <a:prstGeom prst="line">
            <a:avLst/>
          </a:prstGeom>
          <a:ln w="28575" cap="flat" cmpd="sng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46" name="Line 14"/>
          <p:cNvSpPr/>
          <p:nvPr/>
        </p:nvSpPr>
        <p:spPr>
          <a:xfrm flipH="1">
            <a:off x="5318125" y="3065463"/>
            <a:ext cx="914400" cy="1543050"/>
          </a:xfrm>
          <a:prstGeom prst="line">
            <a:avLst/>
          </a:prstGeom>
          <a:ln w="28575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47" name="Line 15"/>
          <p:cNvSpPr/>
          <p:nvPr/>
        </p:nvSpPr>
        <p:spPr>
          <a:xfrm flipV="1">
            <a:off x="4975225" y="3694113"/>
            <a:ext cx="1885950" cy="114300"/>
          </a:xfrm>
          <a:prstGeom prst="line">
            <a:avLst/>
          </a:prstGeom>
          <a:ln w="25400" cap="flat" cmpd="sng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48" name="Line 16"/>
          <p:cNvSpPr/>
          <p:nvPr/>
        </p:nvSpPr>
        <p:spPr>
          <a:xfrm flipV="1">
            <a:off x="5089525" y="3294063"/>
            <a:ext cx="1428750" cy="971550"/>
          </a:xfrm>
          <a:prstGeom prst="line">
            <a:avLst/>
          </a:prstGeom>
          <a:ln w="222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849" name="Line 17"/>
          <p:cNvSpPr/>
          <p:nvPr/>
        </p:nvSpPr>
        <p:spPr>
          <a:xfrm>
            <a:off x="5089525" y="3465513"/>
            <a:ext cx="1943100" cy="800100"/>
          </a:xfrm>
          <a:prstGeom prst="line">
            <a:avLst/>
          </a:prstGeom>
          <a:ln w="22225" cap="flat" cmpd="sng">
            <a:solidFill>
              <a:srgbClr val="339966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8" name="Oval 18"/>
          <p:cNvSpPr/>
          <p:nvPr/>
        </p:nvSpPr>
        <p:spPr>
          <a:xfrm>
            <a:off x="5775325" y="3751263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mute="1">
                                        <p:cTn display="1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1858" name="Rectangle 2"/>
          <p:cNvSpPr/>
          <p:nvPr/>
        </p:nvSpPr>
        <p:spPr>
          <a:xfrm>
            <a:off x="3935413" y="2228850"/>
            <a:ext cx="3200400" cy="2343150"/>
          </a:xfrm>
          <a:prstGeom prst="rect">
            <a:avLst/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1860" name="Text Box 4"/>
          <p:cNvSpPr txBox="1"/>
          <p:nvPr/>
        </p:nvSpPr>
        <p:spPr>
          <a:xfrm>
            <a:off x="1389380" y="1028700"/>
            <a:ext cx="87217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过两点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可以画出几条直线？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1862" name="Oval 6"/>
          <p:cNvSpPr/>
          <p:nvPr/>
        </p:nvSpPr>
        <p:spPr>
          <a:xfrm>
            <a:off x="4964113" y="3543300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1863" name="Oval 7"/>
          <p:cNvSpPr/>
          <p:nvPr/>
        </p:nvSpPr>
        <p:spPr>
          <a:xfrm>
            <a:off x="6049963" y="3829050"/>
            <a:ext cx="57150" cy="57150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1864" name="Line 8"/>
          <p:cNvSpPr/>
          <p:nvPr/>
        </p:nvSpPr>
        <p:spPr>
          <a:xfrm>
            <a:off x="4678363" y="3486150"/>
            <a:ext cx="1943100" cy="5143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865" name="Line 9"/>
          <p:cNvSpPr/>
          <p:nvPr/>
        </p:nvSpPr>
        <p:spPr>
          <a:xfrm>
            <a:off x="4678363" y="3486150"/>
            <a:ext cx="1943100" cy="514350"/>
          </a:xfrm>
          <a:prstGeom prst="line">
            <a:avLst/>
          </a:prstGeom>
          <a:ln w="9525" cap="flat" cmpd="sng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866" name="Line 10"/>
          <p:cNvSpPr/>
          <p:nvPr/>
        </p:nvSpPr>
        <p:spPr>
          <a:xfrm>
            <a:off x="4678363" y="3486150"/>
            <a:ext cx="1943100" cy="514350"/>
          </a:xfrm>
          <a:prstGeom prst="line">
            <a:avLst/>
          </a:prstGeom>
          <a:ln w="9525" cap="flat" cmpd="sng">
            <a:solidFill>
              <a:srgbClr val="99FF3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867" name="Line 11"/>
          <p:cNvSpPr/>
          <p:nvPr/>
        </p:nvSpPr>
        <p:spPr>
          <a:xfrm>
            <a:off x="4678363" y="3486150"/>
            <a:ext cx="1943100" cy="514350"/>
          </a:xfrm>
          <a:prstGeom prst="line">
            <a:avLst/>
          </a:prstGeom>
          <a:ln w="9525" cap="flat" cmpd="sng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868" name="Line 12"/>
          <p:cNvSpPr/>
          <p:nvPr/>
        </p:nvSpPr>
        <p:spPr>
          <a:xfrm>
            <a:off x="4678363" y="3486150"/>
            <a:ext cx="1943100" cy="514350"/>
          </a:xfrm>
          <a:prstGeom prst="line">
            <a:avLst/>
          </a:prstGeom>
          <a:ln w="28575" cap="flat" cmpd="sng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" name="文本框 15"/>
          <p:cNvSpPr txBox="1"/>
          <p:nvPr/>
        </p:nvSpPr>
        <p:spPr>
          <a:xfrm>
            <a:off x="1389380" y="5116195"/>
            <a:ext cx="8547100" cy="706755"/>
          </a:xfrm>
          <a:prstGeom prst="rect">
            <a:avLst/>
          </a:prstGeom>
          <a:solidFill>
            <a:srgbClr val="FFCC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spcBef>
                <a:spcPct val="50000"/>
              </a:spcBef>
              <a:defRPr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defRPr>
            </a:lvl1pPr>
            <a:lvl2pPr marL="742950" indent="-285750"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 marL="1143000" indent="-228600"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 marL="1600200" indent="-228600"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 marL="2057400" indent="-228600"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中宋" pitchFamily="2" charset="-122"/>
                <a:ea typeface="华文中宋" pitchFamily="2" charset="-122"/>
                <a:cs typeface="+mn-cs"/>
                <a:sym typeface="+mn-ea"/>
              </a:rPr>
              <a:t>基本事实二：两点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itchFamily="2" charset="-122"/>
                <a:ea typeface="华文中宋" pitchFamily="2" charset="-122"/>
                <a:cs typeface="+mn-cs"/>
                <a:sym typeface="+mn-ea"/>
              </a:rPr>
              <a:t>确定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中宋" pitchFamily="2" charset="-122"/>
                <a:ea typeface="华文中宋" pitchFamily="2" charset="-122"/>
                <a:cs typeface="+mn-cs"/>
                <a:sym typeface="+mn-ea"/>
              </a:rPr>
              <a:t>一条直线</a:t>
            </a:r>
            <a:endParaRPr kumimoji="0" lang="zh-CN" alt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华文中宋" pitchFamily="2" charset="-122"/>
              <a:ea typeface="华文中宋" pitchFamily="2" charset="-122"/>
              <a:cs typeface="+mn-cs"/>
              <a:sym typeface="+mn-ea"/>
            </a:endParaRPr>
          </a:p>
        </p:txBody>
      </p:sp>
      <p:grpSp>
        <p:nvGrpSpPr>
          <p:cNvPr id="3" name="Group 30"/>
          <p:cNvGrpSpPr/>
          <p:nvPr/>
        </p:nvGrpSpPr>
        <p:grpSpPr>
          <a:xfrm>
            <a:off x="5409565" y="5194935"/>
            <a:ext cx="2128991" cy="1029815"/>
            <a:chOff x="3604" y="3385"/>
            <a:chExt cx="845" cy="721"/>
          </a:xfrm>
        </p:grpSpPr>
        <p:sp>
          <p:nvSpPr>
            <p:cNvPr id="21526" name="Text Box 31"/>
            <p:cNvSpPr txBox="1"/>
            <p:nvPr/>
          </p:nvSpPr>
          <p:spPr>
            <a:xfrm>
              <a:off x="3613" y="3813"/>
              <a:ext cx="836" cy="2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5789" tIns="47894" rIns="95789" bIns="47894">
              <a:spAutoFit/>
            </a:bodyPr>
            <a:p>
              <a:pPr defTabSz="958850">
                <a:spcBef>
                  <a:spcPct val="50000"/>
                </a:spcBef>
              </a:pPr>
              <a:r>
                <a:rPr lang="zh-CN" altLang="en-US" sz="2100" b="1" dirty="0">
                  <a:solidFill>
                    <a:srgbClr val="0000FF"/>
                  </a:solidFill>
                  <a:latin typeface="Arial" panose="020B0604020202020204" pitchFamily="34" charset="0"/>
                  <a:ea typeface="黑体" panose="02010609060101010101" charset="-122"/>
                </a:rPr>
                <a:t>存在且唯一</a:t>
              </a:r>
              <a:endParaRPr lang="zh-CN" altLang="en-US" sz="21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charset="-122"/>
              </a:endParaRPr>
            </a:p>
          </p:txBody>
        </p:sp>
        <p:sp>
          <p:nvSpPr>
            <p:cNvPr id="21527" name="Oval 32"/>
            <p:cNvSpPr/>
            <p:nvPr/>
          </p:nvSpPr>
          <p:spPr>
            <a:xfrm>
              <a:off x="3604" y="3385"/>
              <a:ext cx="545" cy="384"/>
            </a:xfrm>
            <a:prstGeom prst="ellipse">
              <a:avLst/>
            </a:prstGeom>
            <a:noFill/>
            <a:ln w="5715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sz="3200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mute="1">
                                        <p:cTn display="1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mute="1">
                                        <p:cTn display="1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/>
      <p:bldP spid="1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4" descr="P82600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8069" name="Line 5"/>
          <p:cNvSpPr/>
          <p:nvPr/>
        </p:nvSpPr>
        <p:spPr>
          <a:xfrm flipV="1">
            <a:off x="1600200" y="4495800"/>
            <a:ext cx="4343400" cy="0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070" name="Oval 6"/>
          <p:cNvSpPr/>
          <p:nvPr/>
        </p:nvSpPr>
        <p:spPr>
          <a:xfrm>
            <a:off x="4295775" y="4437063"/>
            <a:ext cx="144463" cy="144462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8071" name="Oval 7"/>
          <p:cNvSpPr/>
          <p:nvPr/>
        </p:nvSpPr>
        <p:spPr>
          <a:xfrm>
            <a:off x="5232400" y="4437063"/>
            <a:ext cx="142875" cy="144462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0489" name="组合 7"/>
          <p:cNvGrpSpPr/>
          <p:nvPr/>
        </p:nvGrpSpPr>
        <p:grpSpPr>
          <a:xfrm>
            <a:off x="9812338" y="6754813"/>
            <a:ext cx="711200" cy="103187"/>
            <a:chOff x="4265992" y="6650991"/>
            <a:chExt cx="712677" cy="207010"/>
          </a:xfrm>
        </p:grpSpPr>
        <p:pic>
          <p:nvPicPr>
            <p:cNvPr id="20490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265992" y="6650992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91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455000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92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644008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93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834654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3" name="Rectangle 20"/>
          <p:cNvSpPr/>
          <p:nvPr/>
        </p:nvSpPr>
        <p:spPr>
          <a:xfrm>
            <a:off x="5200650" y="5805488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解放军射击训练所使用的瞄准方法。</a:t>
            </a:r>
            <a:endParaRPr lang="zh-CN" altLang="en-US" sz="2400" b="1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8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8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8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 bldLvl="0" animBg="1"/>
      <p:bldP spid="88071" grpId="0" bldLvl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2" name="文本框 40961"/>
          <p:cNvSpPr txBox="1"/>
          <p:nvPr/>
        </p:nvSpPr>
        <p:spPr>
          <a:xfrm>
            <a:off x="758825" y="3352800"/>
            <a:ext cx="8305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</a:rPr>
              <a:t>）图中以</a:t>
            </a:r>
            <a:r>
              <a:rPr lang="en-US" altLang="zh-CN" sz="2800" b="1" dirty="0">
                <a:latin typeface="Arial" panose="020B0604020202020204" pitchFamily="34" charset="0"/>
              </a:rPr>
              <a:t>C</a:t>
            </a:r>
            <a:r>
              <a:rPr lang="zh-CN" altLang="en-US" sz="2800" b="1" dirty="0">
                <a:latin typeface="Arial" panose="020B0604020202020204" pitchFamily="34" charset="0"/>
              </a:rPr>
              <a:t>为端点的射线有几条</a:t>
            </a:r>
            <a:r>
              <a:rPr lang="en-US" altLang="zh-CN" sz="2800" b="1">
                <a:latin typeface="Arial" panose="020B0604020202020204" pitchFamily="34" charset="0"/>
              </a:rPr>
              <a:t>?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40963" name="文本框 40962"/>
          <p:cNvSpPr txBox="1"/>
          <p:nvPr/>
        </p:nvSpPr>
        <p:spPr>
          <a:xfrm>
            <a:off x="758825" y="5112385"/>
            <a:ext cx="83635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</a:rPr>
              <a:t>3</a:t>
            </a:r>
            <a:r>
              <a:rPr lang="zh-CN" altLang="en-US" sz="2800" b="1" dirty="0">
                <a:latin typeface="Arial" panose="020B0604020202020204" pitchFamily="34" charset="0"/>
              </a:rPr>
              <a:t>）图中共有几条直线</a:t>
            </a:r>
            <a:r>
              <a:rPr lang="en-US" altLang="zh-CN" sz="2800" b="1">
                <a:latin typeface="Arial" panose="020B0604020202020204" pitchFamily="34" charset="0"/>
              </a:rPr>
              <a:t>? </a:t>
            </a:r>
            <a:r>
              <a:rPr lang="zh-CN" altLang="en-US" b="1" dirty="0">
                <a:latin typeface="Arial" panose="020B0604020202020204" pitchFamily="34" charset="0"/>
              </a:rPr>
              <a:t>（独立思考后小组交流）</a:t>
            </a:r>
            <a:endParaRPr lang="zh-CN" altLang="en-US" b="1">
              <a:latin typeface="Arial" panose="020B0604020202020204" pitchFamily="34" charset="0"/>
            </a:endParaRPr>
          </a:p>
        </p:txBody>
      </p:sp>
      <p:pic>
        <p:nvPicPr>
          <p:cNvPr id="40964" name="图片 409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6019800"/>
            <a:ext cx="6248400" cy="83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5" name="文本框 40964"/>
          <p:cNvSpPr txBox="1"/>
          <p:nvPr/>
        </p:nvSpPr>
        <p:spPr>
          <a:xfrm>
            <a:off x="1676400" y="4493260"/>
            <a:ext cx="8077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追问：</a:t>
            </a:r>
            <a:r>
              <a:rPr lang="zh-CN" altLang="en-US" sz="2800" b="1" dirty="0">
                <a:latin typeface="Arial" panose="020B0604020202020204" pitchFamily="34" charset="0"/>
              </a:rPr>
              <a:t>有几条射线可以用图中字母表示出来？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40966" name="文本框 40965"/>
          <p:cNvSpPr txBox="1"/>
          <p:nvPr/>
        </p:nvSpPr>
        <p:spPr>
          <a:xfrm>
            <a:off x="1104900" y="866775"/>
            <a:ext cx="8839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如图：点</a:t>
            </a:r>
            <a:r>
              <a:rPr lang="en-US" altLang="zh-CN" sz="3200" b="1" dirty="0">
                <a:latin typeface="Arial" panose="020B0604020202020204" pitchFamily="34" charset="0"/>
              </a:rPr>
              <a:t>B</a:t>
            </a:r>
            <a:r>
              <a:rPr lang="zh-CN" altLang="en-US" sz="3200" b="1" dirty="0">
                <a:latin typeface="Arial" panose="020B0604020202020204" pitchFamily="34" charset="0"/>
              </a:rPr>
              <a:t>、</a:t>
            </a:r>
            <a:r>
              <a:rPr lang="en-US" altLang="zh-CN" sz="3200" b="1" dirty="0">
                <a:latin typeface="Arial" panose="020B0604020202020204" pitchFamily="34" charset="0"/>
              </a:rPr>
              <a:t>C</a:t>
            </a:r>
            <a:r>
              <a:rPr lang="zh-CN" altLang="en-US" sz="3200" b="1" dirty="0">
                <a:latin typeface="Arial" panose="020B0604020202020204" pitchFamily="34" charset="0"/>
              </a:rPr>
              <a:t>在直线</a:t>
            </a:r>
            <a:r>
              <a:rPr lang="en-US" altLang="zh-CN" sz="3200" b="1" dirty="0">
                <a:latin typeface="Arial" panose="020B0604020202020204" pitchFamily="34" charset="0"/>
              </a:rPr>
              <a:t>AD</a:t>
            </a:r>
            <a:r>
              <a:rPr lang="zh-CN" altLang="en-US" sz="3200" b="1" dirty="0">
                <a:latin typeface="Arial" panose="020B0604020202020204" pitchFamily="34" charset="0"/>
              </a:rPr>
              <a:t>上，</a:t>
            </a:r>
            <a:r>
              <a:rPr lang="zh-CN" altLang="en-US" sz="2800" b="1" dirty="0">
                <a:latin typeface="Arial" panose="020B0604020202020204" pitchFamily="34" charset="0"/>
              </a:rPr>
              <a:t>                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40967" name="矩形 40966"/>
          <p:cNvSpPr/>
          <p:nvPr/>
        </p:nvSpPr>
        <p:spPr>
          <a:xfrm>
            <a:off x="1203325" y="227965"/>
            <a:ext cx="685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拓展练习：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2800" b="1" dirty="0">
                <a:latin typeface="Arial" panose="020B0604020202020204" pitchFamily="34" charset="0"/>
              </a:rPr>
              <a:t>数一数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40969" name="文本框 40968"/>
          <p:cNvSpPr txBox="1"/>
          <p:nvPr/>
        </p:nvSpPr>
        <p:spPr>
          <a:xfrm>
            <a:off x="1675765" y="2140585"/>
            <a:ext cx="8839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图中以</a:t>
            </a:r>
            <a:r>
              <a:rPr lang="en-US" altLang="zh-CN" sz="2800" b="1" dirty="0">
                <a:latin typeface="Arial" panose="020B0604020202020204" pitchFamily="34" charset="0"/>
              </a:rPr>
              <a:t>B</a:t>
            </a:r>
            <a:r>
              <a:rPr lang="zh-CN" altLang="en-US" sz="2800" b="1" dirty="0">
                <a:latin typeface="Arial" panose="020B0604020202020204" pitchFamily="34" charset="0"/>
              </a:rPr>
              <a:t>为一个端点的线段有几条？是哪几条？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40970" name="文本框 40969"/>
          <p:cNvSpPr txBox="1"/>
          <p:nvPr/>
        </p:nvSpPr>
        <p:spPr>
          <a:xfrm>
            <a:off x="1676400" y="2830830"/>
            <a:ext cx="8839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图中一共有多少条线段？ </a:t>
            </a:r>
            <a:r>
              <a:rPr lang="zh-CN" altLang="en-US" b="1" dirty="0">
                <a:latin typeface="Arial" panose="020B0604020202020204" pitchFamily="34" charset="0"/>
              </a:rPr>
              <a:t>（独立思考后学生代表回答）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40971" name="文本框 40970"/>
          <p:cNvSpPr txBox="1"/>
          <p:nvPr/>
        </p:nvSpPr>
        <p:spPr>
          <a:xfrm>
            <a:off x="1676400" y="3874770"/>
            <a:ext cx="8305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图中一共有多少条射线</a:t>
            </a:r>
            <a:r>
              <a:rPr lang="en-US" altLang="zh-CN" sz="2800" b="1">
                <a:latin typeface="Arial" panose="020B0604020202020204" pitchFamily="34" charset="0"/>
              </a:rPr>
              <a:t>? </a:t>
            </a:r>
            <a:r>
              <a:rPr lang="zh-CN" altLang="en-US" b="1" dirty="0">
                <a:latin typeface="Arial" panose="020B0604020202020204" pitchFamily="34" charset="0"/>
              </a:rPr>
              <a:t>（独立思考后小组交流）</a:t>
            </a:r>
            <a:endParaRPr lang="zh-CN" altLang="en-US" b="1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8825" y="1450340"/>
            <a:ext cx="8839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</a:rPr>
              <a:t>）</a:t>
            </a:r>
            <a:r>
              <a:rPr lang="zh-CN" altLang="en-US" sz="2800" b="1" dirty="0">
                <a:latin typeface="Arial" panose="020B0604020202020204" pitchFamily="34" charset="0"/>
              </a:rPr>
              <a:t>图中以</a:t>
            </a:r>
            <a:r>
              <a:rPr lang="en-US" altLang="zh-CN" sz="2800" b="1" dirty="0">
                <a:latin typeface="Arial" panose="020B0604020202020204" pitchFamily="34" charset="0"/>
              </a:rPr>
              <a:t>A</a:t>
            </a:r>
            <a:r>
              <a:rPr lang="zh-CN" altLang="en-US" sz="2800" b="1" dirty="0">
                <a:latin typeface="Arial" panose="020B0604020202020204" pitchFamily="34" charset="0"/>
              </a:rPr>
              <a:t>为一个端点的线段有几条？是哪几条？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  <p:bldP spid="40965" grpId="0"/>
      <p:bldP spid="40969" grpId="0"/>
      <p:bldP spid="40970" grpId="0"/>
      <p:bldP spid="40971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96570" y="0"/>
            <a:ext cx="12688570" cy="68827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矩形 37889"/>
          <p:cNvSpPr>
            <a:spLocks noTextEdit="1"/>
          </p:cNvSpPr>
          <p:nvPr/>
        </p:nvSpPr>
        <p:spPr>
          <a:xfrm>
            <a:off x="974090" y="141605"/>
            <a:ext cx="5168900" cy="6261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2800">
                <a:gradFill rotWithShape="0">
                  <a:gsLst>
                    <a:gs pos="0">
                      <a:srgbClr val="FFFF00">
                        <a:alpha val="100000"/>
                      </a:srgbClr>
                    </a:gs>
                    <a:gs pos="100000">
                      <a:srgbClr val="FF9933">
                        <a:alpha val="100000"/>
                      </a:srgbClr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隶书" charset="0"/>
                <a:ea typeface="隶书" charset="0"/>
              </a:rPr>
              <a:t>板块三、整理与归纳</a:t>
            </a:r>
            <a:endParaRPr lang="zh-CN" altLang="en-US" sz="2800">
              <a:gradFill rotWithShape="0">
                <a:gsLst>
                  <a:gs pos="0">
                    <a:srgbClr val="FFFF00">
                      <a:alpha val="100000"/>
                    </a:srgbClr>
                  </a:gs>
                  <a:gs pos="100000">
                    <a:srgbClr val="FF9933">
                      <a:alpha val="100000"/>
                    </a:srgbClr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隶书" charset="0"/>
              <a:ea typeface="隶书" charset="0"/>
            </a:endParaRPr>
          </a:p>
        </p:txBody>
      </p:sp>
      <p:sp>
        <p:nvSpPr>
          <p:cNvPr id="37891" name="文本框 37890"/>
          <p:cNvSpPr txBox="1"/>
          <p:nvPr/>
        </p:nvSpPr>
        <p:spPr>
          <a:xfrm>
            <a:off x="1524000" y="2667000"/>
            <a:ext cx="9067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）掌握两个基本事实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7892" name="文本框 37891"/>
          <p:cNvSpPr txBox="1"/>
          <p:nvPr/>
        </p:nvSpPr>
        <p:spPr>
          <a:xfrm>
            <a:off x="2346325" y="2155825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37893" name="矩形 37892"/>
          <p:cNvSpPr/>
          <p:nvPr/>
        </p:nvSpPr>
        <p:spPr>
          <a:xfrm>
            <a:off x="1524000" y="1590675"/>
            <a:ext cx="89916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）会用符号表示线段、射线、直线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7894" name="Text Box 33"/>
          <p:cNvSpPr txBox="1"/>
          <p:nvPr/>
        </p:nvSpPr>
        <p:spPr>
          <a:xfrm>
            <a:off x="2209800" y="4724400"/>
            <a:ext cx="6934200" cy="58737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5789" tIns="47894" rIns="95789" bIns="47894">
            <a:spAutoFit/>
          </a:bodyPr>
          <a:p>
            <a:pPr defTabSz="958850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</a:rPr>
              <a:t>基本事实二    两点</a:t>
            </a:r>
            <a:r>
              <a:rPr lang="zh-CN" altLang="en-US" sz="3200" b="1" dirty="0">
                <a:solidFill>
                  <a:srgbClr val="002060"/>
                </a:solidFill>
                <a:latin typeface="Arial" panose="020B0604020202020204" pitchFamily="34" charset="0"/>
              </a:rPr>
              <a:t>确定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</a:rPr>
              <a:t>一条直线。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7895" name="文本框 37894"/>
          <p:cNvSpPr txBox="1"/>
          <p:nvPr/>
        </p:nvSpPr>
        <p:spPr>
          <a:xfrm>
            <a:off x="2209800" y="3886200"/>
            <a:ext cx="7010400" cy="58356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</a:rPr>
              <a:t>基本事实一   两点之间</a:t>
            </a:r>
            <a:r>
              <a:rPr lang="zh-CN" altLang="en-US" sz="3200" b="1" dirty="0">
                <a:solidFill>
                  <a:srgbClr val="002060"/>
                </a:solidFill>
                <a:latin typeface="Arial" panose="020B0604020202020204" pitchFamily="34" charset="0"/>
              </a:rPr>
              <a:t>线段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</a:rPr>
              <a:t>最短。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3" grpId="0"/>
      <p:bldP spid="37894" grpId="0" bldLvl="0" animBg="1"/>
      <p:bldP spid="3789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96570" y="0"/>
            <a:ext cx="12688570" cy="6882765"/>
          </a:xfrm>
          <a:prstGeom prst="rect">
            <a:avLst/>
          </a:prstGeom>
          <a:noFill/>
          <a:ln w="9525">
            <a:noFill/>
          </a:ln>
        </p:spPr>
      </p:pic>
      <p:sp useBgFill="1">
        <p:nvSpPr>
          <p:cNvPr id="38914" name="文本框 38913"/>
          <p:cNvSpPr txBox="1"/>
          <p:nvPr/>
        </p:nvSpPr>
        <p:spPr>
          <a:xfrm>
            <a:off x="5087938" y="6237288"/>
            <a:ext cx="1871662" cy="368300"/>
          </a:xfrm>
          <a:prstGeom prst="rect">
            <a:avLst/>
          </a:prstGeom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8915" name="矩形 38914"/>
          <p:cNvSpPr/>
          <p:nvPr/>
        </p:nvSpPr>
        <p:spPr>
          <a:xfrm>
            <a:off x="1524000" y="1989138"/>
            <a:ext cx="8137525" cy="28813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4400" b="1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楷体_GB2312" charset="0"/>
                <a:ea typeface="楷体_GB2312" charset="0"/>
              </a:rPr>
              <a:t>再见，谢谢大家！</a:t>
            </a:r>
            <a:endParaRPr lang="zh-CN" altLang="en-US" sz="4400" b="1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楷体_GB2312" charset="0"/>
              <a:ea typeface="楷体_GB2312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0010" y="-37465"/>
            <a:ext cx="1235202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4" name="Rectangle 2"/>
          <p:cNvSpPr/>
          <p:nvPr/>
        </p:nvSpPr>
        <p:spPr>
          <a:xfrm>
            <a:off x="6084888" y="3570288"/>
            <a:ext cx="25495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Arial" panose="020B0604020202020204" pitchFamily="34" charset="0"/>
                <a:ea typeface="楷体_GB2312" pitchFamily="49" charset="-122"/>
              </a:rPr>
              <a:t>桥上的钢索</a:t>
            </a:r>
            <a:endParaRPr lang="zh-CN" altLang="en-US" sz="3200" b="1" dirty="0">
              <a:solidFill>
                <a:srgbClr val="8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8933498" y="3570605"/>
            <a:ext cx="1203960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线段  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8778875" y="5584825"/>
            <a:ext cx="1358900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直线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8824913" y="4577398"/>
            <a:ext cx="1420813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射线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grpSp>
        <p:nvGrpSpPr>
          <p:cNvPr id="5129" name="组合 7"/>
          <p:cNvGrpSpPr/>
          <p:nvPr/>
        </p:nvGrpSpPr>
        <p:grpSpPr>
          <a:xfrm>
            <a:off x="1550988" y="6761163"/>
            <a:ext cx="711200" cy="103187"/>
            <a:chOff x="4265992" y="6650991"/>
            <a:chExt cx="712677" cy="207010"/>
          </a:xfrm>
        </p:grpSpPr>
        <p:pic>
          <p:nvPicPr>
            <p:cNvPr id="5130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265992" y="6650992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31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455000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32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644008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33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834654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2070735" y="2865120"/>
            <a:ext cx="9483725" cy="73723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+mn-ea"/>
              </a:rPr>
              <a:t>生活中有很多美妙的图形，它们是由一些简单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+mn-ea"/>
              </a:rPr>
              <a:t>线条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+mn-ea"/>
              </a:rPr>
              <a:t>构成的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+mn-ea"/>
              </a:rPr>
              <a:t>．</a:t>
            </a:r>
            <a:endParaRPr kumimoji="1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551305" y="55880"/>
            <a:ext cx="9144000" cy="6355080"/>
            <a:chOff x="2667" y="-159"/>
            <a:chExt cx="14400" cy="10008"/>
          </a:xfrm>
        </p:grpSpPr>
        <p:grpSp>
          <p:nvGrpSpPr>
            <p:cNvPr id="13" name="组合 12"/>
            <p:cNvGrpSpPr/>
            <p:nvPr/>
          </p:nvGrpSpPr>
          <p:grpSpPr>
            <a:xfrm>
              <a:off x="2667" y="-159"/>
              <a:ext cx="14400" cy="10008"/>
              <a:chOff x="5993" y="630"/>
              <a:chExt cx="14400" cy="10008"/>
            </a:xfrm>
          </p:grpSpPr>
          <p:pic>
            <p:nvPicPr>
              <p:cNvPr id="33795" name="Picture 3" descr="EQ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93" y="630"/>
                <a:ext cx="14400" cy="100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cxnSp>
            <p:nvCxnSpPr>
              <p:cNvPr id="8" name="直接连接符 7"/>
              <p:cNvCxnSpPr>
                <a:stCxn id="24" idx="7"/>
                <a:endCxn id="25" idx="7"/>
              </p:cNvCxnSpPr>
              <p:nvPr/>
            </p:nvCxnSpPr>
            <p:spPr>
              <a:xfrm flipH="1">
                <a:off x="11035" y="3404"/>
                <a:ext cx="2903" cy="5091"/>
              </a:xfrm>
              <a:prstGeom prst="line">
                <a:avLst/>
              </a:prstGeom>
              <a:ln w="47625">
                <a:solidFill>
                  <a:srgbClr val="0491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4038" y="2835"/>
                <a:ext cx="4505" cy="4973"/>
              </a:xfrm>
              <a:prstGeom prst="line">
                <a:avLst/>
              </a:prstGeom>
              <a:ln w="47625">
                <a:solidFill>
                  <a:srgbClr val="0491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/>
          </p:nvGrpSpPr>
          <p:grpSpPr>
            <a:xfrm>
              <a:off x="7563" y="2046"/>
              <a:ext cx="7654" cy="5805"/>
              <a:chOff x="7563" y="2046"/>
              <a:chExt cx="7654" cy="5805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0466" y="2590"/>
                <a:ext cx="170" cy="170"/>
              </a:xfrm>
              <a:prstGeom prst="ellipse">
                <a:avLst/>
              </a:prstGeom>
              <a:solidFill>
                <a:srgbClr val="04911B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7563" y="7681"/>
                <a:ext cx="170" cy="170"/>
              </a:xfrm>
              <a:prstGeom prst="ellipse">
                <a:avLst/>
              </a:prstGeom>
              <a:solidFill>
                <a:srgbClr val="04911B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0712" y="2046"/>
                <a:ext cx="170" cy="170"/>
              </a:xfrm>
              <a:prstGeom prst="ellipse">
                <a:avLst/>
              </a:prstGeom>
              <a:solidFill>
                <a:srgbClr val="04911B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5047" y="6849"/>
                <a:ext cx="170" cy="170"/>
              </a:xfrm>
              <a:prstGeom prst="ellipse">
                <a:avLst/>
              </a:prstGeom>
              <a:solidFill>
                <a:srgbClr val="04911B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691640" y="196215"/>
            <a:ext cx="9145270" cy="6464300"/>
            <a:chOff x="2440" y="40"/>
            <a:chExt cx="14402" cy="10180"/>
          </a:xfrm>
        </p:grpSpPr>
        <p:grpSp>
          <p:nvGrpSpPr>
            <p:cNvPr id="7" name="组合 6"/>
            <p:cNvGrpSpPr/>
            <p:nvPr/>
          </p:nvGrpSpPr>
          <p:grpSpPr>
            <a:xfrm>
              <a:off x="2440" y="40"/>
              <a:ext cx="14403" cy="10180"/>
              <a:chOff x="2400" y="40"/>
              <a:chExt cx="14403" cy="10180"/>
            </a:xfrm>
          </p:grpSpPr>
          <p:pic>
            <p:nvPicPr>
              <p:cNvPr id="33796" name="Picture 4" descr="dengguangxp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00" y="40"/>
                <a:ext cx="14403" cy="101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cxnSp>
            <p:nvCxnSpPr>
              <p:cNvPr id="5" name="直接连接符 4"/>
              <p:cNvCxnSpPr/>
              <p:nvPr/>
            </p:nvCxnSpPr>
            <p:spPr>
              <a:xfrm flipH="1">
                <a:off x="11002" y="368"/>
                <a:ext cx="49" cy="4160"/>
              </a:xfrm>
              <a:prstGeom prst="line">
                <a:avLst/>
              </a:prstGeom>
              <a:ln w="63500">
                <a:solidFill>
                  <a:srgbClr val="FBB20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>
                <a:endCxn id="15" idx="0"/>
              </p:cNvCxnSpPr>
              <p:nvPr/>
            </p:nvCxnSpPr>
            <p:spPr>
              <a:xfrm>
                <a:off x="7039" y="368"/>
                <a:ext cx="855" cy="4160"/>
              </a:xfrm>
              <a:prstGeom prst="line">
                <a:avLst/>
              </a:prstGeom>
              <a:ln w="63500">
                <a:solidFill>
                  <a:srgbClr val="FBB20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椭圆 14"/>
            <p:cNvSpPr/>
            <p:nvPr/>
          </p:nvSpPr>
          <p:spPr>
            <a:xfrm>
              <a:off x="7820" y="4528"/>
              <a:ext cx="227" cy="227"/>
            </a:xfrm>
            <a:prstGeom prst="ellipse">
              <a:avLst/>
            </a:prstGeom>
            <a:solidFill>
              <a:srgbClr val="FBB20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953" y="4301"/>
              <a:ext cx="227" cy="227"/>
            </a:xfrm>
            <a:prstGeom prst="ellipse">
              <a:avLst/>
            </a:prstGeom>
            <a:solidFill>
              <a:srgbClr val="FBB20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4" name="Rectangle 2"/>
          <p:cNvSpPr/>
          <p:nvPr/>
        </p:nvSpPr>
        <p:spPr>
          <a:xfrm>
            <a:off x="6084888" y="4284028"/>
            <a:ext cx="2549525" cy="1076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Arial" panose="020B0604020202020204" pitchFamily="34" charset="0"/>
                <a:ea typeface="楷体_GB2312" pitchFamily="49" charset="-122"/>
              </a:rPr>
              <a:t>霓虹灯射出的光线</a:t>
            </a:r>
            <a:endParaRPr lang="zh-CN" altLang="en-US" sz="3200" b="1" dirty="0">
              <a:solidFill>
                <a:srgbClr val="8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0" name="Rectangle 2"/>
          <p:cNvSpPr/>
          <p:nvPr/>
        </p:nvSpPr>
        <p:spPr>
          <a:xfrm>
            <a:off x="6084888" y="5474653"/>
            <a:ext cx="2549525" cy="1076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Arial" panose="020B0604020202020204" pitchFamily="34" charset="0"/>
                <a:ea typeface="楷体_GB2312" pitchFamily="49" charset="-122"/>
              </a:rPr>
              <a:t>伸向两方笔直的铁轨</a:t>
            </a:r>
            <a:endParaRPr lang="zh-CN" altLang="en-US" sz="3200" b="1" dirty="0">
              <a:solidFill>
                <a:srgbClr val="8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577975" y="48260"/>
            <a:ext cx="9117330" cy="6760210"/>
            <a:chOff x="3336" y="163"/>
            <a:chExt cx="14358" cy="10646"/>
          </a:xfrm>
        </p:grpSpPr>
        <p:grpSp>
          <p:nvGrpSpPr>
            <p:cNvPr id="4" name="组合 3"/>
            <p:cNvGrpSpPr/>
            <p:nvPr/>
          </p:nvGrpSpPr>
          <p:grpSpPr>
            <a:xfrm>
              <a:off x="3336" y="163"/>
              <a:ext cx="14358" cy="10647"/>
              <a:chOff x="2648" y="190"/>
              <a:chExt cx="13905" cy="10220"/>
            </a:xfrm>
          </p:grpSpPr>
          <p:cxnSp>
            <p:nvCxnSpPr>
              <p:cNvPr id="2" name="直接连接符 1"/>
              <p:cNvCxnSpPr/>
              <p:nvPr/>
            </p:nvCxnSpPr>
            <p:spPr>
              <a:xfrm>
                <a:off x="5513" y="6649"/>
                <a:ext cx="665" cy="3619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直接连接符 2"/>
              <p:cNvCxnSpPr/>
              <p:nvPr/>
            </p:nvCxnSpPr>
            <p:spPr>
              <a:xfrm>
                <a:off x="5882" y="6649"/>
                <a:ext cx="3816" cy="3742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Picture 2" descr="80201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48" y="190"/>
                <a:ext cx="13905" cy="1022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cxnSp>
          <p:nvCxnSpPr>
            <p:cNvPr id="9" name="直接连接符 8"/>
            <p:cNvCxnSpPr/>
            <p:nvPr/>
          </p:nvCxnSpPr>
          <p:spPr>
            <a:xfrm>
              <a:off x="6308" y="6505"/>
              <a:ext cx="748" cy="4089"/>
            </a:xfrm>
            <a:prstGeom prst="line">
              <a:avLst/>
            </a:prstGeom>
            <a:ln w="50800" cmpd="sng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7330" y="6854"/>
              <a:ext cx="6309" cy="2518"/>
            </a:xfrm>
            <a:prstGeom prst="line">
              <a:avLst/>
            </a:prstGeom>
            <a:ln w="50800" cmpd="sng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31198 -0.253056 " pathEditMode="relative" rAng="0" ptsTypes=""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11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219 -0.018148 L 0.197396 -0.247407 " pathEditMode="relative" rAng="0" ptsTypes="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12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29479 0.235556 " pathEditMode="relative" rAng="0" ptsTypes="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105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bldLvl="0" animBg="1"/>
      <p:bldP spid="33799" grpId="0" bldLvl="0" animBg="1"/>
      <p:bldP spid="33800" grpId="0" bldLvl="0" animBg="1"/>
      <p:bldP spid="16" grpId="0" bldLvl="0" animBg="1"/>
      <p:bldP spid="16" grpId="1" bldLvl="0" animBg="1"/>
      <p:bldP spid="33794" grpId="0"/>
      <p:bldP spid="14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40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文本框 14337"/>
          <p:cNvSpPr txBox="1"/>
          <p:nvPr/>
        </p:nvSpPr>
        <p:spPr>
          <a:xfrm>
            <a:off x="2819400" y="1173163"/>
            <a:ext cx="1447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3200" b="1" dirty="0">
              <a:solidFill>
                <a:schemeClr val="folHlink"/>
              </a:solidFill>
              <a:latin typeface="Tahoma" panose="020B0604030504040204" pitchFamily="34" charset="0"/>
              <a:ea typeface="黑体" panose="02010609060101010101" charset="-122"/>
            </a:endParaRPr>
          </a:p>
        </p:txBody>
      </p:sp>
      <p:graphicFrame>
        <p:nvGraphicFramePr>
          <p:cNvPr id="14392" name="表格 14391"/>
          <p:cNvGraphicFramePr/>
          <p:nvPr>
            <p:custDataLst>
              <p:tags r:id="rId2"/>
            </p:custDataLst>
          </p:nvPr>
        </p:nvGraphicFramePr>
        <p:xfrm>
          <a:off x="2514600" y="3352800"/>
          <a:ext cx="7416800" cy="3133725"/>
        </p:xfrm>
        <a:graphic>
          <a:graphicData uri="http://schemas.openxmlformats.org/drawingml/2006/table">
            <a:tbl>
              <a:tblPr/>
              <a:tblGrid>
                <a:gridCol w="1279525"/>
                <a:gridCol w="1704975"/>
                <a:gridCol w="2813050"/>
                <a:gridCol w="1619250"/>
              </a:tblGrid>
              <a:tr h="7620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latin typeface="黑体" panose="02010609060101010101" charset="-122"/>
                          <a:ea typeface="黑体" panose="02010609060101010101" charset="-122"/>
                        </a:rPr>
                        <a:t>类型</a:t>
                      </a: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latin typeface="黑体" panose="02010609060101010101" charset="-122"/>
                          <a:ea typeface="黑体" panose="02010609060101010101" charset="-122"/>
                        </a:rPr>
                        <a:t>线段</a:t>
                      </a: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18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latin typeface="黑体" panose="02010609060101010101" charset="-122"/>
                          <a:ea typeface="黑体" panose="02010609060101010101" charset="-122"/>
                        </a:rPr>
                        <a:t>射线</a:t>
                      </a: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latin typeface="黑体" panose="02010609060101010101" charset="-122"/>
                          <a:ea typeface="黑体" panose="02010609060101010101" charset="-122"/>
                        </a:rPr>
                        <a:t>直线</a:t>
                      </a: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6" name="文本框 14365"/>
          <p:cNvSpPr txBox="1"/>
          <p:nvPr/>
        </p:nvSpPr>
        <p:spPr>
          <a:xfrm>
            <a:off x="3962400" y="3581400"/>
            <a:ext cx="12954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latin typeface="Tahoma" panose="020B0604030504040204" pitchFamily="34" charset="0"/>
              </a:rPr>
              <a:t>端点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67" name="文本框 14366"/>
          <p:cNvSpPr txBox="1"/>
          <p:nvPr/>
        </p:nvSpPr>
        <p:spPr>
          <a:xfrm>
            <a:off x="3886200" y="4343400"/>
            <a:ext cx="14478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有</a:t>
            </a:r>
            <a:r>
              <a:rPr lang="zh-CN" altLang="zh-CN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2</a:t>
            </a:r>
            <a:r>
              <a:rPr lang="zh-CN" altLang="en-US" sz="2000" b="1" dirty="0">
                <a:latin typeface="Tahoma" panose="020B0604030504040204" pitchFamily="34" charset="0"/>
              </a:rPr>
              <a:t>个端点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68" name="文本框 14367"/>
          <p:cNvSpPr txBox="1"/>
          <p:nvPr/>
        </p:nvSpPr>
        <p:spPr>
          <a:xfrm>
            <a:off x="5943600" y="3581400"/>
            <a:ext cx="18288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latin typeface="Tahoma" panose="020B0604030504040204" pitchFamily="34" charset="0"/>
              </a:rPr>
              <a:t>延伸方向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69" name="文本框 14368"/>
          <p:cNvSpPr txBox="1"/>
          <p:nvPr/>
        </p:nvSpPr>
        <p:spPr>
          <a:xfrm>
            <a:off x="8153400" y="3581400"/>
            <a:ext cx="1906588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x-none" sz="2000" b="1" dirty="0">
                <a:latin typeface="Tahoma" panose="020B0604030504040204" pitchFamily="34" charset="0"/>
              </a:rPr>
              <a:t>可不可</a:t>
            </a:r>
            <a:r>
              <a:rPr lang="zh-CN" altLang="en-US" sz="2000" b="1" dirty="0">
                <a:latin typeface="Tahoma" panose="020B0604030504040204" pitchFamily="34" charset="0"/>
              </a:rPr>
              <a:t>度量</a:t>
            </a:r>
            <a:endParaRPr lang="zh-CN" altLang="en-US" sz="2000" b="1" dirty="0">
              <a:latin typeface="Tahoma" panose="020B0604030504040204" pitchFamily="34" charset="0"/>
            </a:endParaRPr>
          </a:p>
        </p:txBody>
      </p:sp>
      <p:sp>
        <p:nvSpPr>
          <p:cNvPr id="14370" name="文本框 14369"/>
          <p:cNvSpPr txBox="1"/>
          <p:nvPr/>
        </p:nvSpPr>
        <p:spPr>
          <a:xfrm>
            <a:off x="8458200" y="4419600"/>
            <a:ext cx="14478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可</a:t>
            </a:r>
            <a:r>
              <a:rPr lang="zh-CN" altLang="en-US" sz="2000" b="1" dirty="0">
                <a:latin typeface="Tahoma" panose="020B0604030504040204" pitchFamily="34" charset="0"/>
              </a:rPr>
              <a:t>度量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71" name="文本框 14370"/>
          <p:cNvSpPr txBox="1"/>
          <p:nvPr/>
        </p:nvSpPr>
        <p:spPr>
          <a:xfrm>
            <a:off x="3810000" y="5181600"/>
            <a:ext cx="15240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有</a:t>
            </a:r>
            <a:r>
              <a:rPr lang="zh-CN" altLang="zh-CN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1</a:t>
            </a:r>
            <a:r>
              <a:rPr lang="zh-CN" altLang="en-US" sz="2000" b="1" dirty="0">
                <a:latin typeface="Tahoma" panose="020B0604030504040204" pitchFamily="34" charset="0"/>
              </a:rPr>
              <a:t>个端点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72" name="文本框 14371"/>
          <p:cNvSpPr txBox="1"/>
          <p:nvPr/>
        </p:nvSpPr>
        <p:spPr>
          <a:xfrm>
            <a:off x="5562600" y="5105400"/>
            <a:ext cx="25908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latin typeface="Tahoma" panose="020B0604030504040204" pitchFamily="34" charset="0"/>
              </a:rPr>
              <a:t>向</a:t>
            </a:r>
            <a:r>
              <a:rPr lang="zh-CN" altLang="en-US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一个方向无限</a:t>
            </a:r>
            <a:r>
              <a:rPr lang="zh-CN" altLang="en-US" sz="2000" b="1" dirty="0">
                <a:latin typeface="Tahoma" panose="020B0604030504040204" pitchFamily="34" charset="0"/>
              </a:rPr>
              <a:t>延伸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73" name="文本框 14372"/>
          <p:cNvSpPr txBox="1"/>
          <p:nvPr/>
        </p:nvSpPr>
        <p:spPr>
          <a:xfrm>
            <a:off x="8534400" y="5105400"/>
            <a:ext cx="13716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不可</a:t>
            </a:r>
            <a:r>
              <a:rPr lang="zh-CN" altLang="en-US" sz="2000" b="1" dirty="0">
                <a:latin typeface="Tahoma" panose="020B0604030504040204" pitchFamily="34" charset="0"/>
              </a:rPr>
              <a:t>度量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74" name="文本框 14373"/>
          <p:cNvSpPr txBox="1"/>
          <p:nvPr/>
        </p:nvSpPr>
        <p:spPr>
          <a:xfrm>
            <a:off x="4114800" y="5867400"/>
            <a:ext cx="10668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无</a:t>
            </a:r>
            <a:r>
              <a:rPr lang="zh-CN" altLang="en-US" sz="2000" b="1" dirty="0">
                <a:latin typeface="Tahoma" panose="020B0604030504040204" pitchFamily="34" charset="0"/>
              </a:rPr>
              <a:t>端点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75" name="文本框 14374"/>
          <p:cNvSpPr txBox="1"/>
          <p:nvPr/>
        </p:nvSpPr>
        <p:spPr>
          <a:xfrm>
            <a:off x="5562600" y="5943600"/>
            <a:ext cx="25146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latin typeface="Tahoma" panose="020B0604030504040204" pitchFamily="34" charset="0"/>
              </a:rPr>
              <a:t>向</a:t>
            </a:r>
            <a:r>
              <a:rPr lang="zh-CN" altLang="en-US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两个方向无限</a:t>
            </a:r>
            <a:r>
              <a:rPr lang="zh-CN" altLang="en-US" sz="2000" b="1" dirty="0">
                <a:latin typeface="Tahoma" panose="020B0604030504040204" pitchFamily="34" charset="0"/>
              </a:rPr>
              <a:t>延伸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76" name="文本框 14375"/>
          <p:cNvSpPr txBox="1"/>
          <p:nvPr/>
        </p:nvSpPr>
        <p:spPr>
          <a:xfrm>
            <a:off x="8458200" y="5943600"/>
            <a:ext cx="14478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3300"/>
                </a:solidFill>
                <a:latin typeface="Tahoma" panose="020B0604030504040204" pitchFamily="34" charset="0"/>
              </a:rPr>
              <a:t>不可</a:t>
            </a:r>
            <a:r>
              <a:rPr lang="zh-CN" altLang="en-US" sz="2000" b="1" dirty="0">
                <a:latin typeface="Tahoma" panose="020B0604030504040204" pitchFamily="34" charset="0"/>
              </a:rPr>
              <a:t>度量</a:t>
            </a:r>
            <a:endParaRPr lang="en-US" altLang="zh-CN" sz="2000" b="1" dirty="0">
              <a:latin typeface="Tahoma" panose="020B0604030504040204" pitchFamily="34" charset="0"/>
            </a:endParaRPr>
          </a:p>
        </p:txBody>
      </p:sp>
      <p:sp>
        <p:nvSpPr>
          <p:cNvPr id="14377" name="文本框 14376"/>
          <p:cNvSpPr txBox="1"/>
          <p:nvPr/>
        </p:nvSpPr>
        <p:spPr>
          <a:xfrm>
            <a:off x="5715000" y="4343400"/>
            <a:ext cx="2376488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Times New Roman" panose="02020603050405020304" pitchFamily="18" charset="0"/>
              </a:rPr>
              <a:t>            </a:t>
            </a: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无</a:t>
            </a:r>
            <a:r>
              <a:rPr lang="en-US" altLang="zh-CN" sz="2000" b="1" err="1">
                <a:latin typeface="Times New Roman" panose="02020603050405020304" pitchFamily="18" charset="0"/>
              </a:rPr>
              <a:t>延伸</a:t>
            </a:r>
            <a:endParaRPr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14380" name="文本框 14379"/>
          <p:cNvSpPr txBox="1"/>
          <p:nvPr/>
        </p:nvSpPr>
        <p:spPr>
          <a:xfrm>
            <a:off x="1524000" y="838200"/>
            <a:ext cx="96012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问题1、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请同学们画一条线段、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华文中宋" pitchFamily="2" charset="-122"/>
              </a:rPr>
              <a:t>一条射线 、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一条直线。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 </a:t>
            </a:r>
            <a:endParaRPr lang="zh-CN" altLang="en-US" sz="3200" b="1" dirty="0">
              <a:effectLst>
                <a:outerShdw blurRad="38100" dist="38100" dir="2700000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  <a:p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      </a:t>
            </a:r>
            <a:r>
              <a:rPr lang="zh-CN" altLang="en-US" sz="2400" b="1" dirty="0"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（学生代表板演，其余学生画在练习纸上）</a:t>
            </a:r>
            <a:endParaRPr lang="zh-CN" altLang="en-US" sz="2400" b="1" dirty="0">
              <a:effectLst>
                <a:outerShdw blurRad="38100" dist="38100" dir="2700000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4390" name="文本框 14389"/>
          <p:cNvSpPr txBox="1"/>
          <p:nvPr/>
        </p:nvSpPr>
        <p:spPr>
          <a:xfrm>
            <a:off x="1524000" y="2338070"/>
            <a:ext cx="86106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问题2、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根据线段、射线、直线的特征，完成以下表格</a:t>
            </a:r>
            <a:endParaRPr lang="zh-CN" altLang="en-US" sz="2800" b="1" dirty="0">
              <a:effectLst>
                <a:outerShdw blurRad="38100" dist="38100" dir="2700000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  <a:p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       </a:t>
            </a:r>
            <a:r>
              <a:rPr lang="zh-CN" altLang="en-US" sz="2400" b="1" dirty="0"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（学生口答）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 </a:t>
            </a:r>
            <a:endParaRPr lang="zh-CN" altLang="en-US" sz="3200" b="1">
              <a:effectLst>
                <a:outerShdw blurRad="38100" dist="38100" dir="2700000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4391" name="矩形 14390"/>
          <p:cNvSpPr>
            <a:spLocks noTextEdit="1"/>
          </p:cNvSpPr>
          <p:nvPr/>
        </p:nvSpPr>
        <p:spPr>
          <a:xfrm>
            <a:off x="1048385" y="25400"/>
            <a:ext cx="8149590" cy="81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隶书" charset="0"/>
                <a:ea typeface="隶书" charset="0"/>
              </a:rPr>
              <a:t>板块一、用符号表示线段、射线、直线</a:t>
            </a:r>
            <a:endParaRPr lang="zh-CN" altLang="en-US" sz="360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隶书" charset="0"/>
              <a:ea typeface="隶书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6" grpId="0"/>
      <p:bldP spid="14367" grpId="0"/>
      <p:bldP spid="14368" grpId="0"/>
      <p:bldP spid="14369" grpId="0"/>
      <p:bldP spid="14370" grpId="0"/>
      <p:bldP spid="14371" grpId="0"/>
      <p:bldP spid="14372" grpId="0"/>
      <p:bldP spid="14373" grpId="0"/>
      <p:bldP spid="14374" grpId="0"/>
      <p:bldP spid="14375" grpId="0"/>
      <p:bldP spid="14376" grpId="0"/>
      <p:bldP spid="14377" grpId="0"/>
      <p:bldP spid="14380" grpId="0"/>
      <p:bldP spid="143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19" name="Group 1026"/>
          <p:cNvGrpSpPr/>
          <p:nvPr/>
        </p:nvGrpSpPr>
        <p:grpSpPr>
          <a:xfrm>
            <a:off x="2357438" y="1362075"/>
            <a:ext cx="2209800" cy="85725"/>
            <a:chOff x="1056" y="1506"/>
            <a:chExt cx="1392" cy="54"/>
          </a:xfrm>
        </p:grpSpPr>
        <p:sp>
          <p:nvSpPr>
            <p:cNvPr id="9220" name="Line 1027"/>
            <p:cNvSpPr/>
            <p:nvPr/>
          </p:nvSpPr>
          <p:spPr>
            <a:xfrm>
              <a:off x="1104" y="1536"/>
              <a:ext cx="1296" cy="0"/>
            </a:xfrm>
            <a:prstGeom prst="line">
              <a:avLst/>
            </a:prstGeom>
            <a:ln w="28575" cap="flat" cmpd="sng">
              <a:solidFill>
                <a:srgbClr val="333333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9221" name="Oval 1028"/>
            <p:cNvSpPr/>
            <p:nvPr/>
          </p:nvSpPr>
          <p:spPr>
            <a:xfrm flipH="1" flipV="1">
              <a:off x="2400" y="1506"/>
              <a:ext cx="48" cy="48"/>
            </a:xfrm>
            <a:prstGeom prst="ellipse">
              <a:avLst/>
            </a:prstGeom>
            <a:solidFill>
              <a:schemeClr val="tx1"/>
            </a:solidFill>
            <a:ln w="28575" cap="flat" cmpd="sng">
              <a:solidFill>
                <a:srgbClr val="3333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2" name="Oval 1029"/>
            <p:cNvSpPr/>
            <p:nvPr/>
          </p:nvSpPr>
          <p:spPr>
            <a:xfrm flipH="1" flipV="1">
              <a:off x="1056" y="1512"/>
              <a:ext cx="48" cy="48"/>
            </a:xfrm>
            <a:prstGeom prst="ellipse">
              <a:avLst/>
            </a:prstGeom>
            <a:solidFill>
              <a:schemeClr val="tx1"/>
            </a:solidFill>
            <a:ln w="28575" cap="flat" cmpd="sng">
              <a:solidFill>
                <a:srgbClr val="3333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" name="Group 1030"/>
          <p:cNvGrpSpPr/>
          <p:nvPr/>
        </p:nvGrpSpPr>
        <p:grpSpPr>
          <a:xfrm>
            <a:off x="2090738" y="1441450"/>
            <a:ext cx="2714625" cy="521824"/>
            <a:chOff x="672" y="1248"/>
            <a:chExt cx="1710" cy="385"/>
          </a:xfrm>
        </p:grpSpPr>
        <p:sp>
          <p:nvSpPr>
            <p:cNvPr id="9224" name="Text Box 1031"/>
            <p:cNvSpPr txBox="1"/>
            <p:nvPr/>
          </p:nvSpPr>
          <p:spPr>
            <a:xfrm>
              <a:off x="672" y="1248"/>
              <a:ext cx="336" cy="3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5" name="Text Box 1032"/>
            <p:cNvSpPr txBox="1"/>
            <p:nvPr/>
          </p:nvSpPr>
          <p:spPr>
            <a:xfrm>
              <a:off x="1998" y="1248"/>
              <a:ext cx="384" cy="3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4585" name="Text Box 1033"/>
          <p:cNvSpPr txBox="1"/>
          <p:nvPr/>
        </p:nvSpPr>
        <p:spPr>
          <a:xfrm>
            <a:off x="5468938" y="1249363"/>
            <a:ext cx="43434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表示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线段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 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或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线段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BA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)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grpSp>
        <p:nvGrpSpPr>
          <p:cNvPr id="4" name="Group 1034"/>
          <p:cNvGrpSpPr/>
          <p:nvPr/>
        </p:nvGrpSpPr>
        <p:grpSpPr>
          <a:xfrm>
            <a:off x="2343150" y="2297113"/>
            <a:ext cx="2209800" cy="85725"/>
            <a:chOff x="1056" y="1506"/>
            <a:chExt cx="1392" cy="54"/>
          </a:xfrm>
        </p:grpSpPr>
        <p:sp>
          <p:nvSpPr>
            <p:cNvPr id="9228" name="Line 1035"/>
            <p:cNvSpPr/>
            <p:nvPr/>
          </p:nvSpPr>
          <p:spPr>
            <a:xfrm>
              <a:off x="1104" y="1536"/>
              <a:ext cx="1296" cy="0"/>
            </a:xfrm>
            <a:prstGeom prst="line">
              <a:avLst/>
            </a:prstGeom>
            <a:ln w="28575" cap="flat" cmpd="sng">
              <a:solidFill>
                <a:srgbClr val="333333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9229" name="Oval 1036"/>
            <p:cNvSpPr/>
            <p:nvPr/>
          </p:nvSpPr>
          <p:spPr>
            <a:xfrm flipH="1" flipV="1">
              <a:off x="2400" y="1506"/>
              <a:ext cx="48" cy="48"/>
            </a:xfrm>
            <a:prstGeom prst="ellipse">
              <a:avLst/>
            </a:prstGeom>
            <a:solidFill>
              <a:schemeClr val="tx1"/>
            </a:solidFill>
            <a:ln w="28575" cap="flat" cmpd="sng">
              <a:solidFill>
                <a:srgbClr val="3333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30" name="Oval 1037"/>
            <p:cNvSpPr/>
            <p:nvPr/>
          </p:nvSpPr>
          <p:spPr>
            <a:xfrm flipH="1" flipV="1">
              <a:off x="1056" y="1512"/>
              <a:ext cx="48" cy="48"/>
            </a:xfrm>
            <a:prstGeom prst="ellipse">
              <a:avLst/>
            </a:prstGeom>
            <a:solidFill>
              <a:schemeClr val="tx1"/>
            </a:solidFill>
            <a:ln w="28575" cap="flat" cmpd="sng">
              <a:solidFill>
                <a:srgbClr val="3333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4590" name="Text Box 1038"/>
          <p:cNvSpPr txBox="1"/>
          <p:nvPr/>
        </p:nvSpPr>
        <p:spPr>
          <a:xfrm>
            <a:off x="3190875" y="1797050"/>
            <a:ext cx="6096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sz="28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591" name="Text Box 1039"/>
          <p:cNvSpPr txBox="1"/>
          <p:nvPr/>
        </p:nvSpPr>
        <p:spPr>
          <a:xfrm>
            <a:off x="5353050" y="1998663"/>
            <a:ext cx="25146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表示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线段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 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a</a:t>
            </a:r>
            <a:endParaRPr lang="en-US" altLang="zh-CN" sz="2800" b="1" i="1" dirty="0">
              <a:solidFill>
                <a:srgbClr val="00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24592" name="Rectangle 1040"/>
          <p:cNvSpPr/>
          <p:nvPr/>
        </p:nvSpPr>
        <p:spPr>
          <a:xfrm>
            <a:off x="1824038" y="2690813"/>
            <a:ext cx="80645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线段有两种表示方法</a:t>
            </a:r>
            <a:r>
              <a:rPr lang="en-US" altLang="zh-CN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en-US" altLang="zh-CN" sz="36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34" name="AutoShape 1043"/>
          <p:cNvSpPr/>
          <p:nvPr/>
        </p:nvSpPr>
        <p:spPr>
          <a:xfrm>
            <a:off x="5167313" y="4953000"/>
            <a:ext cx="4738687" cy="1400175"/>
          </a:xfrm>
          <a:prstGeom prst="wedgeEllipseCallout">
            <a:avLst>
              <a:gd name="adj1" fmla="val -99917"/>
              <a:gd name="adj2" fmla="val 16894"/>
            </a:avLst>
          </a:prstGeom>
          <a:gradFill rotWithShape="0">
            <a:gsLst>
              <a:gs pos="0">
                <a:srgbClr val="FFFF66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  <a:tileRect/>
          </a:gradFill>
          <a:ln w="9525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31" tIns="45716" rIns="91431" bIns="45716" anchor="ctr"/>
          <a:p>
            <a:pPr algn="ctr"/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  <a:ea typeface="隶书" pitchFamily="49" charset="-122"/>
              </a:rPr>
              <a:t>表示线段的两个字母</a:t>
            </a:r>
            <a:endParaRPr lang="zh-CN" altLang="en-US" sz="3200" b="1" dirty="0">
              <a:solidFill>
                <a:srgbClr val="FF00FF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algn="ctr"/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  <a:ea typeface="隶书" pitchFamily="49" charset="-122"/>
              </a:rPr>
              <a:t>没有顺序</a:t>
            </a:r>
            <a:r>
              <a:rPr lang="en-US" altLang="zh-CN" sz="3200" b="1" dirty="0">
                <a:solidFill>
                  <a:srgbClr val="FF00FF"/>
                </a:solidFill>
                <a:latin typeface="Times New Roman" panose="02020603050405020304" pitchFamily="18" charset="0"/>
                <a:ea typeface="隶书" pitchFamily="49" charset="-122"/>
              </a:rPr>
              <a:t>!</a:t>
            </a:r>
            <a:endParaRPr lang="en-US" altLang="zh-CN" sz="3200" b="1" dirty="0">
              <a:solidFill>
                <a:srgbClr val="FF00FF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grpSp>
        <p:nvGrpSpPr>
          <p:cNvPr id="9236" name="组合 7"/>
          <p:cNvGrpSpPr/>
          <p:nvPr/>
        </p:nvGrpSpPr>
        <p:grpSpPr>
          <a:xfrm>
            <a:off x="1954213" y="6767513"/>
            <a:ext cx="711200" cy="103187"/>
            <a:chOff x="4265992" y="6650991"/>
            <a:chExt cx="712677" cy="207010"/>
          </a:xfrm>
        </p:grpSpPr>
        <p:pic>
          <p:nvPicPr>
            <p:cNvPr id="9237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265992" y="6650992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38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455000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39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644008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40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834654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文本框 1"/>
          <p:cNvSpPr txBox="1"/>
          <p:nvPr/>
        </p:nvSpPr>
        <p:spPr>
          <a:xfrm>
            <a:off x="1779588" y="3511550"/>
            <a:ext cx="812958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．用它的两个端点的大写字母来表示；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79588" y="4232275"/>
            <a:ext cx="7988300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．用一个小写字母来表示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1158558" y="318135"/>
            <a:ext cx="3206750" cy="583565"/>
          </a:xfrm>
          <a:prstGeom prst="rect">
            <a:avLst/>
          </a:prstGeom>
        </p:spPr>
        <p:style>
          <a:lnRef idx="0">
            <a:schemeClr val="accent1"/>
          </a:lnRef>
          <a:fillRef idx="1003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eaLnBrk="1" hangingPunct="1">
              <a:spcBef>
                <a:spcPct val="50000"/>
              </a:spcBef>
              <a:defRPr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itchFamily="2" charset="-122"/>
                <a:ea typeface="华文中宋" pitchFamily="2" charset="-122"/>
                <a:cs typeface="+mn-cs"/>
                <a:sym typeface="+mn-ea"/>
              </a:rPr>
              <a:t>线段的表示方法：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中宋" pitchFamily="2" charset="-122"/>
              <a:ea typeface="华文中宋" pitchFamily="2" charset="-122"/>
              <a:cs typeface="+mn-cs"/>
              <a:sym typeface="+mn-ea"/>
            </a:endParaRPr>
          </a:p>
        </p:txBody>
      </p:sp>
      <p:grpSp>
        <p:nvGrpSpPr>
          <p:cNvPr id="5" name="Group 1030"/>
          <p:cNvGrpSpPr/>
          <p:nvPr/>
        </p:nvGrpSpPr>
        <p:grpSpPr>
          <a:xfrm>
            <a:off x="2090738" y="1477010"/>
            <a:ext cx="2714625" cy="521824"/>
            <a:chOff x="672" y="1248"/>
            <a:chExt cx="1710" cy="385"/>
          </a:xfrm>
        </p:grpSpPr>
        <p:sp>
          <p:nvSpPr>
            <p:cNvPr id="7" name="Text Box 1031"/>
            <p:cNvSpPr txBox="1"/>
            <p:nvPr/>
          </p:nvSpPr>
          <p:spPr>
            <a:xfrm>
              <a:off x="672" y="1248"/>
              <a:ext cx="336" cy="3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Text Box 1032"/>
            <p:cNvSpPr txBox="1"/>
            <p:nvPr/>
          </p:nvSpPr>
          <p:spPr>
            <a:xfrm>
              <a:off x="1998" y="1248"/>
              <a:ext cx="384" cy="3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9" name="Text Box 1033"/>
          <p:cNvSpPr txBox="1"/>
          <p:nvPr/>
        </p:nvSpPr>
        <p:spPr>
          <a:xfrm>
            <a:off x="5468938" y="1249363"/>
            <a:ext cx="43434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表示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线段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 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CD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或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线段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DC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)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2" name="Text Box 1033"/>
          <p:cNvSpPr txBox="1"/>
          <p:nvPr/>
        </p:nvSpPr>
        <p:spPr>
          <a:xfrm>
            <a:off x="5468938" y="1249363"/>
            <a:ext cx="43434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表示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线段 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CD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或线段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DC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)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59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59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50" autoRev="1" fill="remove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9" dur="250" autoRev="1" fill="remove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250" autoRev="1" fill="remove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50" autoRev="1" fill="remove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2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  <p:bldP spid="24591" grpId="0"/>
      <p:bldP spid="24591" grpId="1"/>
      <p:bldP spid="24592" grpId="0"/>
      <p:bldP spid="2" grpId="0"/>
      <p:bldP spid="6" grpId="0"/>
      <p:bldP spid="9234" grpId="0" animBg="1"/>
      <p:bldP spid="9" grpId="0"/>
      <p:bldP spid="24585" grpId="2"/>
      <p:bldP spid="12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Group 1026"/>
          <p:cNvGrpSpPr/>
          <p:nvPr/>
        </p:nvGrpSpPr>
        <p:grpSpPr>
          <a:xfrm>
            <a:off x="2559050" y="1851025"/>
            <a:ext cx="3200400" cy="87313"/>
            <a:chOff x="652" y="1166"/>
            <a:chExt cx="2016" cy="55"/>
          </a:xfrm>
        </p:grpSpPr>
        <p:sp>
          <p:nvSpPr>
            <p:cNvPr id="10244" name="Line 1027"/>
            <p:cNvSpPr/>
            <p:nvPr/>
          </p:nvSpPr>
          <p:spPr>
            <a:xfrm>
              <a:off x="700" y="1193"/>
              <a:ext cx="196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0245" name="Oval 1028"/>
            <p:cNvSpPr/>
            <p:nvPr/>
          </p:nvSpPr>
          <p:spPr>
            <a:xfrm flipH="1" flipV="1">
              <a:off x="652" y="1166"/>
              <a:ext cx="48" cy="55"/>
            </a:xfrm>
            <a:prstGeom prst="ellipse">
              <a:avLst/>
            </a:pr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5605" name="Text Box 1029"/>
          <p:cNvSpPr txBox="1"/>
          <p:nvPr/>
        </p:nvSpPr>
        <p:spPr>
          <a:xfrm>
            <a:off x="2292350" y="1926908"/>
            <a:ext cx="6096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 i="1" dirty="0">
                <a:solidFill>
                  <a:srgbClr val="66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endParaRPr lang="en-US" altLang="zh-CN" sz="2800" b="1" i="1" dirty="0">
              <a:solidFill>
                <a:srgbClr val="66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606" name="Oval 1030"/>
          <p:cNvSpPr/>
          <p:nvPr/>
        </p:nvSpPr>
        <p:spPr>
          <a:xfrm flipH="1" flipV="1">
            <a:off x="4083050" y="1839913"/>
            <a:ext cx="76200" cy="87312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607" name="Text Box 1031"/>
          <p:cNvSpPr txBox="1"/>
          <p:nvPr/>
        </p:nvSpPr>
        <p:spPr>
          <a:xfrm>
            <a:off x="3614738" y="1938338"/>
            <a:ext cx="7620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endParaRPr lang="en-US" altLang="zh-CN" sz="28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608" name="Text Box 1032"/>
          <p:cNvSpPr txBox="1"/>
          <p:nvPr/>
        </p:nvSpPr>
        <p:spPr>
          <a:xfrm>
            <a:off x="5880100" y="1557655"/>
            <a:ext cx="26250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表示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射线</a:t>
            </a:r>
            <a:r>
              <a:rPr lang="zh-CN" altLang="en-US" sz="2800" b="1" dirty="0">
                <a:latin typeface="Times New Roman" panose="02020603050405020304" pitchFamily="18" charset="0"/>
                <a:ea typeface="隶书" pitchFamily="49" charset="-122"/>
              </a:rPr>
              <a:t> </a:t>
            </a:r>
            <a:r>
              <a:rPr lang="en-US" altLang="zh-CN" sz="2800" b="1" i="1" dirty="0">
                <a:solidFill>
                  <a:srgbClr val="6600FF"/>
                </a:solidFill>
                <a:latin typeface="Times New Roman" panose="02020603050405020304" pitchFamily="18" charset="0"/>
                <a:ea typeface="隶书" pitchFamily="49" charset="-122"/>
              </a:rPr>
              <a:t>O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P</a:t>
            </a:r>
            <a:endParaRPr lang="en-US" altLang="zh-CN" sz="2800" b="1" i="1" dirty="0">
              <a:solidFill>
                <a:srgbClr val="00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25609" name="Text Box 1033"/>
          <p:cNvSpPr txBox="1"/>
          <p:nvPr/>
        </p:nvSpPr>
        <p:spPr>
          <a:xfrm>
            <a:off x="2206943" y="3213100"/>
            <a:ext cx="7993062" cy="19996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用它的端点和射线上的另一点来表示，其中，表示</a:t>
            </a:r>
            <a:r>
              <a:rPr lang="zh-CN" altLang="en-US" sz="4400" b="1" u="sng" dirty="0">
                <a:latin typeface="Times New Roman" panose="02020603050405020304" pitchFamily="18" charset="0"/>
                <a:ea typeface="宋体" panose="02010600030101010101" pitchFamily="2" charset="-122"/>
              </a:rPr>
              <a:t>端点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</a:t>
            </a:r>
            <a:r>
              <a:rPr lang="zh-CN" altLang="en-US" sz="4400" b="1" u="sng" dirty="0">
                <a:latin typeface="Times New Roman" panose="02020603050405020304" pitchFamily="18" charset="0"/>
                <a:ea typeface="宋体" panose="02010600030101010101" pitchFamily="2" charset="-122"/>
              </a:rPr>
              <a:t>字母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必须写在另一个字母的</a:t>
            </a:r>
            <a:r>
              <a:rPr lang="zh-CN" altLang="en-US" sz="4400" b="1" u="sng" dirty="0">
                <a:latin typeface="Times New Roman" panose="02020603050405020304" pitchFamily="18" charset="0"/>
                <a:ea typeface="宋体" panose="02010600030101010101" pitchFamily="2" charset="-122"/>
              </a:rPr>
              <a:t>前面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610" name="Rectangle 1034"/>
          <p:cNvSpPr/>
          <p:nvPr/>
        </p:nvSpPr>
        <p:spPr>
          <a:xfrm>
            <a:off x="2220913" y="2567623"/>
            <a:ext cx="354901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射线的表示方法</a:t>
            </a:r>
            <a:r>
              <a:rPr lang="en-US" altLang="zh-CN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en-US" altLang="zh-CN" sz="36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53" name="AutoShape 1038"/>
          <p:cNvSpPr/>
          <p:nvPr/>
        </p:nvSpPr>
        <p:spPr>
          <a:xfrm>
            <a:off x="5192713" y="4953000"/>
            <a:ext cx="4713287" cy="1400175"/>
          </a:xfrm>
          <a:prstGeom prst="wedgeEllipseCallout">
            <a:avLst>
              <a:gd name="adj1" fmla="val -99917"/>
              <a:gd name="adj2" fmla="val 16894"/>
            </a:avLst>
          </a:prstGeom>
          <a:gradFill rotWithShape="0">
            <a:gsLst>
              <a:gs pos="0">
                <a:srgbClr val="FFFF66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  <a:tileRect/>
          </a:gradFill>
          <a:ln w="9525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31" tIns="45716" rIns="91431" bIns="45716" anchor="ctr"/>
          <a:p>
            <a:pPr algn="ctr"/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  <a:ea typeface="隶书" pitchFamily="49" charset="-122"/>
              </a:rPr>
              <a:t>表示射线的两个字母</a:t>
            </a:r>
            <a:endParaRPr lang="zh-CN" altLang="en-US" sz="3200" b="1" dirty="0">
              <a:solidFill>
                <a:srgbClr val="FF00FF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algn="ctr"/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  <a:ea typeface="隶书" pitchFamily="49" charset="-122"/>
              </a:rPr>
              <a:t>是有顺序的</a:t>
            </a:r>
            <a:r>
              <a:rPr lang="en-US" altLang="zh-CN" sz="3200" b="1" dirty="0">
                <a:solidFill>
                  <a:srgbClr val="FF00FF"/>
                </a:solidFill>
                <a:latin typeface="Times New Roman" panose="02020603050405020304" pitchFamily="18" charset="0"/>
                <a:ea typeface="隶书" pitchFamily="49" charset="-122"/>
              </a:rPr>
              <a:t>!</a:t>
            </a:r>
            <a:endParaRPr lang="en-US" altLang="zh-CN" sz="3200" b="1" dirty="0">
              <a:solidFill>
                <a:srgbClr val="FF00FF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grpSp>
        <p:nvGrpSpPr>
          <p:cNvPr id="10254" name="组合 7"/>
          <p:cNvGrpSpPr/>
          <p:nvPr/>
        </p:nvGrpSpPr>
        <p:grpSpPr>
          <a:xfrm>
            <a:off x="2063750" y="6751638"/>
            <a:ext cx="711200" cy="101600"/>
            <a:chOff x="4265992" y="6650991"/>
            <a:chExt cx="712677" cy="207010"/>
          </a:xfrm>
        </p:grpSpPr>
        <p:pic>
          <p:nvPicPr>
            <p:cNvPr id="1025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265992" y="6650992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56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455000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57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644008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58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834654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文本框 1"/>
          <p:cNvSpPr txBox="1"/>
          <p:nvPr/>
        </p:nvSpPr>
        <p:spPr>
          <a:xfrm>
            <a:off x="7750175" y="1571625"/>
            <a:ext cx="50323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2800" b="1" i="1" dirty="0">
                <a:solidFill>
                  <a:srgbClr val="6600FF"/>
                </a:solidFill>
                <a:latin typeface="Times New Roman" panose="02020603050405020304" pitchFamily="18" charset="0"/>
                <a:ea typeface="隶书" pitchFamily="49" charset="-122"/>
              </a:rPr>
              <a:t>O</a:t>
            </a:r>
            <a:endParaRPr lang="zh-CN" altLang="en-US" dirty="0"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099503" y="269875"/>
            <a:ext cx="3206750" cy="583565"/>
          </a:xfrm>
          <a:prstGeom prst="rect">
            <a:avLst/>
          </a:prstGeom>
        </p:spPr>
        <p:style>
          <a:lnRef idx="0">
            <a:schemeClr val="accent1"/>
          </a:lnRef>
          <a:fillRef idx="1003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eaLnBrk="1" hangingPunct="1">
              <a:spcBef>
                <a:spcPct val="50000"/>
              </a:spcBef>
              <a:defRPr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itchFamily="2" charset="-122"/>
                <a:ea typeface="华文中宋" pitchFamily="2" charset="-122"/>
                <a:cs typeface="+mn-cs"/>
                <a:sym typeface="+mn-ea"/>
              </a:rPr>
              <a:t>射线的表示方法：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中宋" pitchFamily="2" charset="-122"/>
              <a:ea typeface="华文中宋" pitchFamily="2" charset="-122"/>
              <a:cs typeface="+mn-cs"/>
              <a:sym typeface="+mn-ea"/>
            </a:endParaRPr>
          </a:p>
        </p:txBody>
      </p:sp>
      <p:sp>
        <p:nvSpPr>
          <p:cNvPr id="3" name="Text Box 1031"/>
          <p:cNvSpPr txBox="1"/>
          <p:nvPr/>
        </p:nvSpPr>
        <p:spPr>
          <a:xfrm>
            <a:off x="4578033" y="1926908"/>
            <a:ext cx="7620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endParaRPr lang="en-US" altLang="zh-CN" sz="28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Oval 1030"/>
          <p:cNvSpPr/>
          <p:nvPr/>
        </p:nvSpPr>
        <p:spPr>
          <a:xfrm flipH="1" flipV="1">
            <a:off x="4921250" y="1839913"/>
            <a:ext cx="76200" cy="87312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97060" y="1571625"/>
            <a:ext cx="5041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2800" b="1" i="1" dirty="0">
                <a:solidFill>
                  <a:srgbClr val="6600FF"/>
                </a:solidFill>
                <a:latin typeface="Times New Roman" panose="02020603050405020304" pitchFamily="18" charset="0"/>
                <a:ea typeface="隶书" pitchFamily="49" charset="-122"/>
              </a:rPr>
              <a:t>O</a:t>
            </a:r>
            <a:endParaRPr lang="zh-CN" altLang="en-US" dirty="0"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6" name="Text Box 1032"/>
          <p:cNvSpPr txBox="1"/>
          <p:nvPr/>
        </p:nvSpPr>
        <p:spPr>
          <a:xfrm>
            <a:off x="8395970" y="1557655"/>
            <a:ext cx="2482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或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射线</a:t>
            </a:r>
            <a:r>
              <a:rPr lang="en-US" altLang="zh-CN" sz="2800" b="1" i="1" dirty="0">
                <a:solidFill>
                  <a:srgbClr val="6600FF"/>
                </a:solidFill>
                <a:latin typeface="Times New Roman" panose="02020603050405020304" pitchFamily="18" charset="0"/>
                <a:ea typeface="隶书" pitchFamily="49" charset="-122"/>
              </a:rPr>
              <a:t>O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A</a:t>
            </a:r>
            <a:endParaRPr lang="en-US" altLang="zh-CN" sz="2800" b="1" i="1" dirty="0">
              <a:solidFill>
                <a:srgbClr val="00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2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ldLvl="0" animBg="1"/>
      <p:bldP spid="25607" grpId="0"/>
      <p:bldP spid="25608" grpId="0"/>
      <p:bldP spid="25609" grpId="0"/>
      <p:bldP spid="25610" grpId="0"/>
      <p:bldP spid="2" grpId="0"/>
      <p:bldP spid="2" grpId="1"/>
      <p:bldP spid="10253" grpId="0" animBg="1"/>
      <p:bldP spid="3" grpId="0"/>
      <p:bldP spid="4" grpId="0" bldLvl="0" animBg="1"/>
      <p:bldP spid="5" grpId="0"/>
      <p:bldP spid="5" grpId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2540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Line 2"/>
          <p:cNvSpPr/>
          <p:nvPr/>
        </p:nvSpPr>
        <p:spPr>
          <a:xfrm>
            <a:off x="2208213" y="1519238"/>
            <a:ext cx="2913062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sp>
      <p:grpSp>
        <p:nvGrpSpPr>
          <p:cNvPr id="2" name="Group 3"/>
          <p:cNvGrpSpPr/>
          <p:nvPr/>
        </p:nvGrpSpPr>
        <p:grpSpPr>
          <a:xfrm>
            <a:off x="2522538" y="1466850"/>
            <a:ext cx="2112962" cy="76200"/>
            <a:chOff x="693" y="527"/>
            <a:chExt cx="1331" cy="48"/>
          </a:xfrm>
        </p:grpSpPr>
        <p:sp>
          <p:nvSpPr>
            <p:cNvPr id="11269" name="Oval 4"/>
            <p:cNvSpPr/>
            <p:nvPr/>
          </p:nvSpPr>
          <p:spPr>
            <a:xfrm flipH="1" flipV="1">
              <a:off x="1973" y="527"/>
              <a:ext cx="51" cy="48"/>
            </a:xfrm>
            <a:prstGeom prst="ellipse">
              <a:avLst/>
            </a:pr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270" name="Oval 5"/>
            <p:cNvSpPr/>
            <p:nvPr/>
          </p:nvSpPr>
          <p:spPr>
            <a:xfrm flipH="1" flipV="1">
              <a:off x="693" y="527"/>
              <a:ext cx="51" cy="48"/>
            </a:xfrm>
            <a:prstGeom prst="ellipse">
              <a:avLst/>
            </a:pr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" name="Group 6"/>
          <p:cNvGrpSpPr/>
          <p:nvPr/>
        </p:nvGrpSpPr>
        <p:grpSpPr>
          <a:xfrm>
            <a:off x="2105025" y="1560513"/>
            <a:ext cx="2941638" cy="522287"/>
            <a:chOff x="431" y="572"/>
            <a:chExt cx="1853" cy="329"/>
          </a:xfrm>
        </p:grpSpPr>
        <p:sp>
          <p:nvSpPr>
            <p:cNvPr id="11272" name="Text Box 7"/>
            <p:cNvSpPr txBox="1"/>
            <p:nvPr/>
          </p:nvSpPr>
          <p:spPr>
            <a:xfrm>
              <a:off x="431" y="572"/>
              <a:ext cx="54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</a:t>
              </a:r>
              <a:endPara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273" name="Text Box 8"/>
            <p:cNvSpPr txBox="1"/>
            <p:nvPr/>
          </p:nvSpPr>
          <p:spPr>
            <a:xfrm>
              <a:off x="1746" y="572"/>
              <a:ext cx="53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  <a:endPara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0729" name="Text Box 9"/>
          <p:cNvSpPr txBox="1"/>
          <p:nvPr/>
        </p:nvSpPr>
        <p:spPr>
          <a:xfrm>
            <a:off x="5457825" y="1370013"/>
            <a:ext cx="47244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表示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sz="2800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直线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 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MN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(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或</a:t>
            </a:r>
            <a:r>
              <a:rPr lang="zh-CN" altLang="en-US" sz="2800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直线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NM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)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30730" name="Line 10"/>
          <p:cNvSpPr/>
          <p:nvPr/>
        </p:nvSpPr>
        <p:spPr>
          <a:xfrm>
            <a:off x="2208213" y="2708275"/>
            <a:ext cx="27432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31" name="Text Box 11"/>
          <p:cNvSpPr txBox="1"/>
          <p:nvPr/>
        </p:nvSpPr>
        <p:spPr>
          <a:xfrm>
            <a:off x="2919413" y="2068513"/>
            <a:ext cx="10668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endParaRPr lang="en-US" altLang="zh-CN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732" name="Text Box 12"/>
          <p:cNvSpPr txBox="1"/>
          <p:nvPr/>
        </p:nvSpPr>
        <p:spPr>
          <a:xfrm>
            <a:off x="5608638" y="2312988"/>
            <a:ext cx="41148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表示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sz="2800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直线</a:t>
            </a:r>
            <a:r>
              <a:rPr lang="zh-CN" altLang="en-US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 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l</a:t>
            </a:r>
            <a:endParaRPr lang="en-US" altLang="zh-CN" sz="2800" b="1" i="1" dirty="0">
              <a:solidFill>
                <a:srgbClr val="00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30734" name="Text Box 14"/>
          <p:cNvSpPr txBox="1"/>
          <p:nvPr/>
        </p:nvSpPr>
        <p:spPr>
          <a:xfrm>
            <a:off x="1524000" y="3162300"/>
            <a:ext cx="91440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直线有两种表示方法</a:t>
            </a: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280" name="AutoShape 17"/>
          <p:cNvSpPr/>
          <p:nvPr/>
        </p:nvSpPr>
        <p:spPr>
          <a:xfrm>
            <a:off x="5885180" y="5198110"/>
            <a:ext cx="4297045" cy="1400175"/>
          </a:xfrm>
          <a:prstGeom prst="wedgeEllipseCallout">
            <a:avLst>
              <a:gd name="adj1" fmla="val -99917"/>
              <a:gd name="adj2" fmla="val 16894"/>
            </a:avLst>
          </a:prstGeom>
          <a:gradFill rotWithShape="0">
            <a:gsLst>
              <a:gs pos="0">
                <a:srgbClr val="FFFF66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  <a:tileRect/>
          </a:gradFill>
          <a:ln w="9525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31" tIns="45716" rIns="91431" bIns="45716" anchor="ctr"/>
          <a:p>
            <a:pPr algn="ctr"/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  <a:ea typeface="隶书" pitchFamily="49" charset="-122"/>
              </a:rPr>
              <a:t>表示直线的两个字母</a:t>
            </a:r>
            <a:endParaRPr lang="zh-CN" altLang="en-US" sz="3200" b="1" dirty="0">
              <a:solidFill>
                <a:srgbClr val="FF00FF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algn="ctr"/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  <a:ea typeface="隶书" pitchFamily="49" charset="-122"/>
              </a:rPr>
              <a:t>没有顺序</a:t>
            </a:r>
            <a:r>
              <a:rPr lang="en-US" altLang="zh-CN" sz="3200" b="1" dirty="0">
                <a:solidFill>
                  <a:srgbClr val="FF00FF"/>
                </a:solidFill>
                <a:latin typeface="Times New Roman" panose="02020603050405020304" pitchFamily="18" charset="0"/>
                <a:ea typeface="隶书" pitchFamily="49" charset="-122"/>
              </a:rPr>
              <a:t>!</a:t>
            </a:r>
            <a:endParaRPr lang="en-US" altLang="zh-CN" sz="3200" b="1" dirty="0">
              <a:solidFill>
                <a:srgbClr val="FF00FF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grpSp>
        <p:nvGrpSpPr>
          <p:cNvPr id="11281" name="组合 7"/>
          <p:cNvGrpSpPr/>
          <p:nvPr/>
        </p:nvGrpSpPr>
        <p:grpSpPr>
          <a:xfrm>
            <a:off x="2181225" y="6767513"/>
            <a:ext cx="711200" cy="103187"/>
            <a:chOff x="4265992" y="6650991"/>
            <a:chExt cx="712677" cy="207010"/>
          </a:xfrm>
        </p:grpSpPr>
        <p:pic>
          <p:nvPicPr>
            <p:cNvPr id="11282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265992" y="6650992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3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455000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4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644008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834654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>
            <a:off x="1614488" y="3811588"/>
            <a:ext cx="8963025" cy="7581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ts val="5200"/>
              </a:lnSpc>
            </a:pPr>
            <a:r>
              <a:rPr lang="zh-CN" altLang="en-US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．用这条直线上两个点的大写字母表示；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54163" y="4552950"/>
            <a:ext cx="885666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．用一个小写字母来表示．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26478" y="269875"/>
            <a:ext cx="3206750" cy="583565"/>
          </a:xfrm>
          <a:prstGeom prst="rect">
            <a:avLst/>
          </a:prstGeom>
        </p:spPr>
        <p:style>
          <a:lnRef idx="0">
            <a:schemeClr val="accent1"/>
          </a:lnRef>
          <a:fillRef idx="1003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eaLnBrk="1" hangingPunct="1">
              <a:spcBef>
                <a:spcPct val="50000"/>
              </a:spcBef>
              <a:defRPr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itchFamily="2" charset="-122"/>
                <a:ea typeface="华文中宋" pitchFamily="2" charset="-122"/>
                <a:cs typeface="+mn-cs"/>
                <a:sym typeface="+mn-ea"/>
              </a:rPr>
              <a:t>直线的表示方法：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中宋" pitchFamily="2" charset="-122"/>
              <a:ea typeface="华文中宋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50" autoRev="1" fill="remove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2" dur="250" autoRev="1" fill="remove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remove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250" autoRev="1" fill="remove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6" dur="250" autoRev="1" fill="remove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250" autoRev="1" fill="remove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50" autoRev="1" fill="remove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2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9" grpId="0"/>
      <p:bldP spid="30729" grpId="1"/>
      <p:bldP spid="30731" grpId="0"/>
      <p:bldP spid="30732" grpId="0"/>
      <p:bldP spid="30732" grpId="1"/>
      <p:bldP spid="30734" grpId="0"/>
      <p:bldP spid="5" grpId="0"/>
      <p:bldP spid="6" grpId="0"/>
      <p:bldP spid="1128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5445" y="-24765"/>
            <a:ext cx="12688570" cy="68827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文本框 19457"/>
          <p:cNvSpPr txBox="1"/>
          <p:nvPr/>
        </p:nvSpPr>
        <p:spPr>
          <a:xfrm>
            <a:off x="5562600" y="958850"/>
            <a:ext cx="4621213" cy="2799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华文中宋" pitchFamily="2" charset="-122"/>
                <a:ea typeface="华文中宋" pitchFamily="2" charset="-122"/>
              </a:rPr>
              <a:t>记作：直线</a:t>
            </a:r>
            <a:r>
              <a:rPr lang="en-US" altLang="zh-CN" sz="3200" b="1" dirty="0">
                <a:latin typeface="华文中宋" pitchFamily="2" charset="-122"/>
                <a:ea typeface="华文中宋" pitchFamily="2" charset="-122"/>
              </a:rPr>
              <a:t>A  </a:t>
            </a:r>
            <a:r>
              <a:rPr lang="zh-CN" altLang="en-US" sz="3200" b="1" dirty="0">
                <a:latin typeface="华文中宋" pitchFamily="2" charset="-122"/>
                <a:ea typeface="华文中宋" pitchFamily="2" charset="-122"/>
              </a:rPr>
              <a:t>（    ）</a:t>
            </a:r>
            <a:endParaRPr lang="zh-CN" altLang="en-US" sz="3200" b="1" dirty="0">
              <a:latin typeface="华文中宋" pitchFamily="2" charset="-122"/>
              <a:ea typeface="华文中宋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华文中宋" pitchFamily="2" charset="-122"/>
                <a:ea typeface="华文中宋" pitchFamily="2" charset="-122"/>
              </a:rPr>
              <a:t>记作：射线</a:t>
            </a:r>
            <a:r>
              <a:rPr lang="en-US" altLang="zh-CN" sz="3200" b="1" dirty="0">
                <a:latin typeface="华文中宋" pitchFamily="2" charset="-122"/>
                <a:ea typeface="华文中宋" pitchFamily="2" charset="-122"/>
              </a:rPr>
              <a:t>AB </a:t>
            </a:r>
            <a:r>
              <a:rPr lang="zh-CN" altLang="en-US" sz="3200" b="1" dirty="0">
                <a:latin typeface="华文中宋" pitchFamily="2" charset="-122"/>
                <a:ea typeface="华文中宋" pitchFamily="2" charset="-122"/>
              </a:rPr>
              <a:t>（    ）</a:t>
            </a:r>
            <a:endParaRPr lang="zh-CN" altLang="en-US" sz="3200" b="1" dirty="0">
              <a:latin typeface="华文中宋" pitchFamily="2" charset="-122"/>
              <a:ea typeface="华文中宋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华文中宋" pitchFamily="2" charset="-122"/>
                <a:ea typeface="华文中宋" pitchFamily="2" charset="-122"/>
              </a:rPr>
              <a:t>记作：直线</a:t>
            </a:r>
            <a:r>
              <a:rPr lang="en-US" altLang="zh-CN" sz="3200" b="1" err="1">
                <a:latin typeface="华文中宋" pitchFamily="2" charset="-122"/>
                <a:ea typeface="华文中宋" pitchFamily="2" charset="-122"/>
              </a:rPr>
              <a:t>ab</a:t>
            </a:r>
            <a:r>
              <a:rPr lang="en-US" altLang="zh-CN" sz="3200" b="1" dirty="0">
                <a:latin typeface="华文中宋" pitchFamily="2" charset="-122"/>
                <a:ea typeface="华文中宋" pitchFamily="2" charset="-122"/>
              </a:rPr>
              <a:t> </a:t>
            </a:r>
            <a:r>
              <a:rPr lang="zh-CN" altLang="en-US" sz="3200" b="1" dirty="0">
                <a:latin typeface="华文中宋" pitchFamily="2" charset="-122"/>
                <a:ea typeface="华文中宋" pitchFamily="2" charset="-122"/>
              </a:rPr>
              <a:t>（    ）</a:t>
            </a:r>
            <a:endParaRPr lang="zh-CN" altLang="en-US" sz="3200" b="1" dirty="0">
              <a:latin typeface="华文中宋" pitchFamily="2" charset="-122"/>
              <a:ea typeface="华文中宋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华文中宋" pitchFamily="2" charset="-122"/>
                <a:ea typeface="华文中宋" pitchFamily="2" charset="-122"/>
              </a:rPr>
              <a:t>记作：线段</a:t>
            </a:r>
            <a:r>
              <a:rPr lang="en-US" altLang="zh-CN" sz="3200" b="1" dirty="0">
                <a:latin typeface="华文中宋" pitchFamily="2" charset="-122"/>
                <a:ea typeface="华文中宋" pitchFamily="2" charset="-122"/>
              </a:rPr>
              <a:t>FE </a:t>
            </a:r>
            <a:r>
              <a:rPr lang="zh-CN" altLang="en-US" sz="3200" b="1" dirty="0">
                <a:latin typeface="华文中宋" pitchFamily="2" charset="-122"/>
                <a:ea typeface="华文中宋" pitchFamily="2" charset="-122"/>
              </a:rPr>
              <a:t>（    ）</a:t>
            </a:r>
            <a:endParaRPr lang="zh-CN" altLang="en-US" sz="3200" b="1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459" name="矩形 19458"/>
          <p:cNvSpPr/>
          <p:nvPr/>
        </p:nvSpPr>
        <p:spPr>
          <a:xfrm>
            <a:off x="8782050" y="2438400"/>
            <a:ext cx="5905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×</a:t>
            </a:r>
            <a:endParaRPr lang="en-US" altLang="zh-CN" sz="3200" b="1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460" name="矩形 19459"/>
          <p:cNvSpPr/>
          <p:nvPr/>
        </p:nvSpPr>
        <p:spPr>
          <a:xfrm>
            <a:off x="8763000" y="1676400"/>
            <a:ext cx="59118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×</a:t>
            </a:r>
            <a:endParaRPr lang="en-US" altLang="zh-CN" sz="3200" b="1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467" name="文本框 19466"/>
          <p:cNvSpPr txBox="1"/>
          <p:nvPr/>
        </p:nvSpPr>
        <p:spPr>
          <a:xfrm flipV="1">
            <a:off x="8686800" y="1020763"/>
            <a:ext cx="685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×</a:t>
            </a:r>
            <a:endParaRPr lang="en-US" altLang="zh-CN" sz="3200" b="1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468" name="矩形 19467"/>
          <p:cNvSpPr/>
          <p:nvPr/>
        </p:nvSpPr>
        <p:spPr>
          <a:xfrm>
            <a:off x="8763000" y="3200400"/>
            <a:ext cx="4127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√</a:t>
            </a:r>
            <a:endParaRPr lang="en-US" altLang="zh-CN" sz="3200" b="1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502" name="矩形 19501"/>
          <p:cNvSpPr/>
          <p:nvPr/>
        </p:nvSpPr>
        <p:spPr>
          <a:xfrm>
            <a:off x="8839200" y="3992563"/>
            <a:ext cx="5905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×</a:t>
            </a:r>
            <a:endParaRPr lang="en-US" altLang="zh-CN" sz="3200" b="1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523" name="矩形 19522"/>
          <p:cNvSpPr/>
          <p:nvPr/>
        </p:nvSpPr>
        <p:spPr>
          <a:xfrm>
            <a:off x="899795" y="240030"/>
            <a:ext cx="95275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练习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、</a:t>
            </a:r>
            <a:r>
              <a:rPr lang="zh-CN" altLang="en-US" sz="2400" b="1" dirty="0">
                <a:latin typeface="宋体" panose="02010600030101010101" pitchFamily="2" charset="-122"/>
              </a:rPr>
              <a:t>辨一辨</a:t>
            </a:r>
            <a:r>
              <a:rPr lang="zh-CN" altLang="en-US" sz="2400" dirty="0">
                <a:latin typeface="Arial" panose="020B0604020202020204" pitchFamily="34" charset="0"/>
              </a:rPr>
              <a:t>，</a:t>
            </a:r>
            <a:r>
              <a:rPr lang="zh-CN" altLang="en-US" sz="2400" b="1" dirty="0">
                <a:latin typeface="宋体" panose="02010600030101010101" pitchFamily="2" charset="-122"/>
              </a:rPr>
              <a:t>下列说法正确吗？（独立思考，学生代表口答）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8456" name="文本框 18455"/>
          <p:cNvSpPr txBox="1"/>
          <p:nvPr/>
        </p:nvSpPr>
        <p:spPr>
          <a:xfrm>
            <a:off x="3081655" y="5114290"/>
            <a:ext cx="7345363" cy="521970"/>
          </a:xfrm>
          <a:prstGeom prst="rect">
            <a:avLst/>
          </a:prstGeom>
          <a:solidFill>
            <a:srgbClr val="FDFBA3"/>
          </a:solidFill>
          <a:ln w="9525" cap="flat" cmpd="sng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两点之间线段的</a:t>
            </a:r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</a:rPr>
              <a:t>长度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，叫做这</a:t>
            </a:r>
            <a:r>
              <a:rPr lang="zh-CN" altLang="en-US" sz="2800" b="1" dirty="0">
                <a:latin typeface="Arial" panose="020B0604020202020204" pitchFamily="34" charset="0"/>
              </a:rPr>
              <a:t>两点之间的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距离。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6395" y="4530725"/>
            <a:ext cx="2611120" cy="1510665"/>
            <a:chOff x="4093" y="6748"/>
            <a:chExt cx="4112" cy="2379"/>
          </a:xfrm>
        </p:grpSpPr>
        <p:grpSp>
          <p:nvGrpSpPr>
            <p:cNvPr id="11" name="组合 10"/>
            <p:cNvGrpSpPr/>
            <p:nvPr/>
          </p:nvGrpSpPr>
          <p:grpSpPr>
            <a:xfrm>
              <a:off x="4093" y="7667"/>
              <a:ext cx="4112" cy="1460"/>
              <a:chOff x="4093" y="7667"/>
              <a:chExt cx="4112" cy="1460"/>
            </a:xfrm>
          </p:grpSpPr>
          <p:pic>
            <p:nvPicPr>
              <p:cNvPr id="5" name="图片 4" descr="图片1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15" y="8040"/>
                <a:ext cx="170" cy="17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" name="图片 5" descr="图片1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293" y="8040"/>
                <a:ext cx="170" cy="17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0" name="组合 9"/>
              <p:cNvGrpSpPr/>
              <p:nvPr/>
            </p:nvGrpSpPr>
            <p:grpSpPr>
              <a:xfrm>
                <a:off x="4093" y="7667"/>
                <a:ext cx="4112" cy="1461"/>
                <a:chOff x="4093" y="7667"/>
                <a:chExt cx="4112" cy="1461"/>
              </a:xfrm>
            </p:grpSpPr>
            <p:sp>
              <p:nvSpPr>
                <p:cNvPr id="4" name="直接连接符 3"/>
                <p:cNvSpPr/>
                <p:nvPr/>
              </p:nvSpPr>
              <p:spPr>
                <a:xfrm flipH="1">
                  <a:off x="4573" y="8125"/>
                  <a:ext cx="2835" cy="0"/>
                </a:xfrm>
                <a:prstGeom prst="line">
                  <a:avLst/>
                </a:prstGeom>
                <a:ln w="38100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4093" y="8210"/>
                  <a:ext cx="730" cy="91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 b="1">
                      <a:latin typeface="华文中宋" pitchFamily="2" charset="-122"/>
                      <a:ea typeface="华文中宋" pitchFamily="2" charset="-122"/>
                    </a:rPr>
                    <a:t>A</a:t>
                  </a:r>
                  <a:endParaRPr lang="en-US" altLang="zh-CN" sz="3200" b="1">
                    <a:latin typeface="华文中宋" pitchFamily="2" charset="-122"/>
                    <a:ea typeface="华文中宋" pitchFamily="2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7223" y="8210"/>
                  <a:ext cx="982" cy="91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 b="1">
                      <a:latin typeface="华文中宋" pitchFamily="2" charset="-122"/>
                      <a:ea typeface="华文中宋" pitchFamily="2" charset="-122"/>
                    </a:rPr>
                    <a:t>B</a:t>
                  </a:r>
                  <a:endParaRPr lang="en-US" altLang="zh-CN" sz="3200" b="1">
                    <a:latin typeface="华文中宋" pitchFamily="2" charset="-122"/>
                    <a:ea typeface="华文中宋" pitchFamily="2" charset="-122"/>
                  </a:endParaRPr>
                </a:p>
              </p:txBody>
            </p:sp>
            <p:sp>
              <p:nvSpPr>
                <p:cNvPr id="2" name="左大括号 1"/>
                <p:cNvSpPr/>
                <p:nvPr/>
              </p:nvSpPr>
              <p:spPr>
                <a:xfrm rot="5400000">
                  <a:off x="5746" y="6493"/>
                  <a:ext cx="373" cy="2720"/>
                </a:xfrm>
                <a:prstGeom prst="leftBrace">
                  <a:avLst/>
                </a:prstGeom>
                <a:ln w="19050">
                  <a:solidFill>
                    <a:srgbClr val="09034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9" name="文本框 8"/>
            <p:cNvSpPr txBox="1"/>
            <p:nvPr/>
          </p:nvSpPr>
          <p:spPr>
            <a:xfrm>
              <a:off x="5504" y="6748"/>
              <a:ext cx="1904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>
                  <a:latin typeface="华文中宋" pitchFamily="2" charset="-122"/>
                  <a:ea typeface="华文中宋" pitchFamily="2" charset="-122"/>
                </a:rPr>
                <a:t>2cm</a:t>
              </a:r>
              <a:endParaRPr lang="en-US" altLang="zh-CN" sz="3200" b="1">
                <a:latin typeface="华文中宋" pitchFamily="2" charset="-122"/>
                <a:ea typeface="华文中宋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43330" y="876300"/>
            <a:ext cx="3883660" cy="821690"/>
            <a:chOff x="2187" y="1566"/>
            <a:chExt cx="6116" cy="1294"/>
          </a:xfrm>
        </p:grpSpPr>
        <p:sp>
          <p:nvSpPr>
            <p:cNvPr id="19464" name="直接连接符 19463"/>
            <p:cNvSpPr/>
            <p:nvPr/>
          </p:nvSpPr>
          <p:spPr>
            <a:xfrm flipH="1">
              <a:off x="3623" y="1993"/>
              <a:ext cx="4680" cy="0"/>
            </a:xfrm>
            <a:prstGeom prst="line">
              <a:avLst/>
            </a:prstGeom>
            <a:ln w="38100" cap="flat" cmpd="sng">
              <a:solidFill>
                <a:srgbClr val="000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465" name="文本框 19464"/>
            <p:cNvSpPr txBox="1"/>
            <p:nvPr/>
          </p:nvSpPr>
          <p:spPr>
            <a:xfrm>
              <a:off x="4193" y="1940"/>
              <a:ext cx="1080" cy="9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>
                  <a:latin typeface="华文中宋" pitchFamily="2" charset="-122"/>
                  <a:ea typeface="华文中宋" pitchFamily="2" charset="-122"/>
                </a:rPr>
                <a:t>A</a:t>
              </a:r>
              <a:endParaRPr lang="en-US" altLang="zh-CN" sz="3200" b="1">
                <a:latin typeface="华文中宋" pitchFamily="2" charset="-122"/>
                <a:ea typeface="华文中宋" pitchFamily="2" charset="-122"/>
              </a:endParaRPr>
            </a:p>
          </p:txBody>
        </p:sp>
        <p:pic>
          <p:nvPicPr>
            <p:cNvPr id="19466" name="图片 19465" descr="图片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33" y="1940"/>
              <a:ext cx="170" cy="17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" name="文本框 13"/>
            <p:cNvSpPr txBox="1"/>
            <p:nvPr/>
          </p:nvSpPr>
          <p:spPr>
            <a:xfrm>
              <a:off x="2187" y="1566"/>
              <a:ext cx="1080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>
                  <a:latin typeface="华文中宋" pitchFamily="2" charset="-122"/>
                  <a:ea typeface="华文中宋" pitchFamily="2" charset="-122"/>
                </a:rPr>
                <a:t>(1)</a:t>
              </a:r>
              <a:endParaRPr lang="en-US" altLang="zh-CN" sz="3200" b="1">
                <a:latin typeface="华文中宋" pitchFamily="2" charset="-122"/>
                <a:ea typeface="华文中宋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236345" y="1651000"/>
            <a:ext cx="3552190" cy="796290"/>
            <a:chOff x="2863" y="2955"/>
            <a:chExt cx="5594" cy="1254"/>
          </a:xfrm>
        </p:grpSpPr>
        <p:pic>
          <p:nvPicPr>
            <p:cNvPr id="19473" name="图片 19472" descr="图片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15" y="3330"/>
              <a:ext cx="170" cy="17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1" name="组合 20"/>
            <p:cNvGrpSpPr/>
            <p:nvPr/>
          </p:nvGrpSpPr>
          <p:grpSpPr>
            <a:xfrm>
              <a:off x="2863" y="2955"/>
              <a:ext cx="5595" cy="1255"/>
              <a:chOff x="2543" y="2860"/>
              <a:chExt cx="5595" cy="1255"/>
            </a:xfrm>
          </p:grpSpPr>
          <p:sp>
            <p:nvSpPr>
              <p:cNvPr id="19470" name="文本框 19469"/>
              <p:cNvSpPr txBox="1"/>
              <p:nvPr/>
            </p:nvSpPr>
            <p:spPr>
              <a:xfrm>
                <a:off x="5678" y="3195"/>
                <a:ext cx="1080" cy="9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3200" b="1">
                    <a:latin typeface="华文中宋" pitchFamily="2" charset="-122"/>
                    <a:ea typeface="华文中宋" pitchFamily="2" charset="-122"/>
                  </a:rPr>
                  <a:t>A</a:t>
                </a:r>
                <a:endParaRPr lang="en-US" altLang="zh-CN" sz="3200" b="1">
                  <a:latin typeface="华文中宋" pitchFamily="2" charset="-122"/>
                  <a:ea typeface="华文中宋" pitchFamily="2" charset="-122"/>
                </a:endParaRPr>
              </a:p>
            </p:txBody>
          </p:sp>
          <p:sp>
            <p:nvSpPr>
              <p:cNvPr id="19471" name="直接连接符 19470"/>
              <p:cNvSpPr/>
              <p:nvPr/>
            </p:nvSpPr>
            <p:spPr>
              <a:xfrm flipH="1">
                <a:off x="4298" y="3280"/>
                <a:ext cx="3840" cy="0"/>
              </a:xfrm>
              <a:prstGeom prst="line">
                <a:avLst/>
              </a:prstGeom>
              <a:ln w="38100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</p:spPr>
          </p:sp>
          <p:pic>
            <p:nvPicPr>
              <p:cNvPr id="19472" name="图片 19471" descr="图片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43" y="3195"/>
                <a:ext cx="170" cy="17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9474" name="文本框 19473"/>
              <p:cNvSpPr txBox="1"/>
              <p:nvPr/>
            </p:nvSpPr>
            <p:spPr>
              <a:xfrm>
                <a:off x="4045" y="3195"/>
                <a:ext cx="1080" cy="9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3200" b="1">
                    <a:latin typeface="华文中宋" pitchFamily="2" charset="-122"/>
                    <a:ea typeface="华文中宋" pitchFamily="2" charset="-122"/>
                  </a:rPr>
                  <a:t>B</a:t>
                </a:r>
                <a:endParaRPr lang="en-US" altLang="zh-CN" sz="3200" b="1">
                  <a:latin typeface="华文中宋" pitchFamily="2" charset="-122"/>
                  <a:ea typeface="华文中宋" pitchFamily="2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2543" y="2860"/>
                <a:ext cx="1080" cy="9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3200" b="1">
                    <a:latin typeface="华文中宋" pitchFamily="2" charset="-122"/>
                    <a:ea typeface="华文中宋" pitchFamily="2" charset="-122"/>
                  </a:rPr>
                  <a:t>(2)</a:t>
                </a:r>
                <a:endParaRPr lang="en-US" altLang="zh-CN" sz="3200" b="1">
                  <a:latin typeface="华文中宋" pitchFamily="2" charset="-122"/>
                  <a:ea typeface="华文中宋" pitchFamily="2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1243330" y="3213100"/>
            <a:ext cx="3491865" cy="942340"/>
            <a:chOff x="1988" y="4941"/>
            <a:chExt cx="5499" cy="1484"/>
          </a:xfrm>
        </p:grpSpPr>
        <p:grpSp>
          <p:nvGrpSpPr>
            <p:cNvPr id="26" name="组合 25"/>
            <p:cNvGrpSpPr/>
            <p:nvPr/>
          </p:nvGrpSpPr>
          <p:grpSpPr>
            <a:xfrm>
              <a:off x="3702" y="5335"/>
              <a:ext cx="3200" cy="170"/>
              <a:chOff x="4433" y="5613"/>
              <a:chExt cx="3200" cy="170"/>
            </a:xfrm>
          </p:grpSpPr>
          <p:sp>
            <p:nvSpPr>
              <p:cNvPr id="19488" name="直接连接符 19487"/>
              <p:cNvSpPr/>
              <p:nvPr/>
            </p:nvSpPr>
            <p:spPr>
              <a:xfrm flipH="1">
                <a:off x="4463" y="5658"/>
                <a:ext cx="3120" cy="0"/>
              </a:xfrm>
              <a:prstGeom prst="line">
                <a:avLst/>
              </a:prstGeom>
              <a:ln w="38100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</p:spPr>
          </p:sp>
          <p:pic>
            <p:nvPicPr>
              <p:cNvPr id="19489" name="图片 19488" descr="图片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433" y="5613"/>
                <a:ext cx="170" cy="17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90" name="图片 19489" descr="图片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463" y="5613"/>
                <a:ext cx="170" cy="17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19491" name="文本框 19490"/>
            <p:cNvSpPr txBox="1"/>
            <p:nvPr/>
          </p:nvSpPr>
          <p:spPr>
            <a:xfrm>
              <a:off x="3544" y="5505"/>
              <a:ext cx="1080" cy="9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>
                  <a:latin typeface="华文中宋" pitchFamily="2" charset="-122"/>
                  <a:ea typeface="华文中宋" pitchFamily="2" charset="-122"/>
                </a:rPr>
                <a:t>E</a:t>
              </a:r>
              <a:endParaRPr lang="en-US" altLang="zh-CN" sz="3200" b="1">
                <a:latin typeface="华文中宋" pitchFamily="2" charset="-122"/>
                <a:ea typeface="华文中宋" pitchFamily="2" charset="-122"/>
              </a:endParaRPr>
            </a:p>
          </p:txBody>
        </p:sp>
        <p:sp>
          <p:nvSpPr>
            <p:cNvPr id="19492" name="文本框 19491"/>
            <p:cNvSpPr txBox="1"/>
            <p:nvPr/>
          </p:nvSpPr>
          <p:spPr>
            <a:xfrm>
              <a:off x="6407" y="5505"/>
              <a:ext cx="1080" cy="9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>
                  <a:latin typeface="华文中宋" pitchFamily="2" charset="-122"/>
                  <a:ea typeface="华文中宋" pitchFamily="2" charset="-122"/>
                </a:rPr>
                <a:t>F</a:t>
              </a:r>
              <a:endParaRPr lang="en-US" altLang="zh-CN" sz="3200" b="1">
                <a:latin typeface="华文中宋" pitchFamily="2" charset="-122"/>
                <a:ea typeface="华文中宋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988" y="4941"/>
              <a:ext cx="1080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>
                  <a:latin typeface="华文中宋" pitchFamily="2" charset="-122"/>
                  <a:ea typeface="华文中宋" pitchFamily="2" charset="-122"/>
                </a:rPr>
                <a:t>(4)</a:t>
              </a:r>
              <a:endParaRPr lang="en-US" altLang="zh-CN" sz="3200" b="1">
                <a:latin typeface="华文中宋" pitchFamily="2" charset="-122"/>
                <a:ea typeface="华文中宋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233805" y="3977005"/>
            <a:ext cx="8848725" cy="599440"/>
            <a:chOff x="2025" y="6216"/>
            <a:chExt cx="13935" cy="944"/>
          </a:xfrm>
        </p:grpSpPr>
        <p:sp>
          <p:nvSpPr>
            <p:cNvPr id="19501" name="文本框 19500"/>
            <p:cNvSpPr txBox="1"/>
            <p:nvPr/>
          </p:nvSpPr>
          <p:spPr>
            <a:xfrm>
              <a:off x="3600" y="6240"/>
              <a:ext cx="12360" cy="9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200" b="1" dirty="0">
                  <a:latin typeface="华文中宋" pitchFamily="2" charset="-122"/>
                  <a:ea typeface="华文中宋" pitchFamily="2" charset="-122"/>
                </a:rPr>
                <a:t>画一条</a:t>
              </a:r>
              <a:r>
                <a:rPr lang="en-US" altLang="zh-CN" sz="3200" b="1" dirty="0">
                  <a:latin typeface="华文中宋" pitchFamily="2" charset="-122"/>
                  <a:ea typeface="华文中宋" pitchFamily="2" charset="-122"/>
                </a:rPr>
                <a:t>2cm</a:t>
              </a:r>
              <a:r>
                <a:rPr lang="zh-CN" altLang="en-US" sz="3200" b="1" dirty="0">
                  <a:latin typeface="华文中宋" pitchFamily="2" charset="-122"/>
                  <a:ea typeface="华文中宋" pitchFamily="2" charset="-122"/>
                </a:rPr>
                <a:t>的直线。            （    ）      </a:t>
              </a:r>
              <a:endParaRPr lang="zh-CN" altLang="en-US" sz="3200" b="1">
                <a:latin typeface="华文中宋" pitchFamily="2" charset="-122"/>
                <a:ea typeface="华文中宋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025" y="6216"/>
              <a:ext cx="1080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>
                  <a:latin typeface="华文中宋" pitchFamily="2" charset="-122"/>
                  <a:ea typeface="华文中宋" pitchFamily="2" charset="-122"/>
                </a:rPr>
                <a:t>(5)</a:t>
              </a:r>
              <a:endParaRPr lang="en-US" altLang="zh-CN" sz="3200" b="1">
                <a:latin typeface="华文中宋" pitchFamily="2" charset="-122"/>
                <a:ea typeface="华文中宋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248410" y="2461260"/>
            <a:ext cx="3892550" cy="751840"/>
            <a:chOff x="2456" y="4096"/>
            <a:chExt cx="6130" cy="1184"/>
          </a:xfrm>
        </p:grpSpPr>
        <p:grpSp>
          <p:nvGrpSpPr>
            <p:cNvPr id="24" name="组合 23"/>
            <p:cNvGrpSpPr/>
            <p:nvPr/>
          </p:nvGrpSpPr>
          <p:grpSpPr>
            <a:xfrm>
              <a:off x="2456" y="4096"/>
              <a:ext cx="6130" cy="1184"/>
              <a:chOff x="2456" y="4096"/>
              <a:chExt cx="6130" cy="118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2456" y="4096"/>
                <a:ext cx="6131" cy="1184"/>
                <a:chOff x="2314" y="3946"/>
                <a:chExt cx="6131" cy="1184"/>
              </a:xfrm>
            </p:grpSpPr>
            <p:sp>
              <p:nvSpPr>
                <p:cNvPr id="19479" name="直接连接符 19478"/>
                <p:cNvSpPr/>
                <p:nvPr/>
              </p:nvSpPr>
              <p:spPr>
                <a:xfrm flipH="1">
                  <a:off x="3765" y="4277"/>
                  <a:ext cx="4680" cy="2"/>
                </a:xfrm>
                <a:prstGeom prst="line">
                  <a:avLst/>
                </a:prstGeom>
                <a:ln w="38100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9482" name="文本框 19481"/>
                <p:cNvSpPr txBox="1"/>
                <p:nvPr/>
              </p:nvSpPr>
              <p:spPr>
                <a:xfrm>
                  <a:off x="3947" y="4210"/>
                  <a:ext cx="1080" cy="92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 b="1">
                      <a:latin typeface="华文中宋" pitchFamily="2" charset="-122"/>
                      <a:ea typeface="华文中宋" pitchFamily="2" charset="-122"/>
                    </a:rPr>
                    <a:t>a</a:t>
                  </a:r>
                  <a:endParaRPr lang="en-US" altLang="zh-CN" sz="3200" b="1">
                    <a:latin typeface="华文中宋" pitchFamily="2" charset="-122"/>
                    <a:ea typeface="华文中宋" pitchFamily="2" charset="-122"/>
                  </a:endParaRPr>
                </a:p>
              </p:txBody>
            </p:sp>
            <p:sp>
              <p:nvSpPr>
                <p:cNvPr id="19483" name="文本框 19482"/>
                <p:cNvSpPr txBox="1"/>
                <p:nvPr/>
              </p:nvSpPr>
              <p:spPr>
                <a:xfrm>
                  <a:off x="7223" y="4210"/>
                  <a:ext cx="1080" cy="92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 b="1">
                      <a:latin typeface="华文中宋" pitchFamily="2" charset="-122"/>
                      <a:ea typeface="华文中宋" pitchFamily="2" charset="-122"/>
                    </a:rPr>
                    <a:t>b</a:t>
                  </a:r>
                  <a:endParaRPr lang="en-US" altLang="zh-CN" sz="3200" b="1">
                    <a:latin typeface="华文中宋" pitchFamily="2" charset="-122"/>
                    <a:ea typeface="华文中宋" pitchFamily="2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2314" y="3946"/>
                  <a:ext cx="1080" cy="91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 b="1">
                      <a:latin typeface="华文中宋" pitchFamily="2" charset="-122"/>
                      <a:ea typeface="华文中宋" pitchFamily="2" charset="-122"/>
                    </a:rPr>
                    <a:t>(3)</a:t>
                  </a:r>
                  <a:endParaRPr lang="en-US" altLang="zh-CN" sz="3200" b="1">
                    <a:latin typeface="华文中宋" pitchFamily="2" charset="-122"/>
                    <a:ea typeface="华文中宋" pitchFamily="2" charset="-122"/>
                  </a:endParaRPr>
                </a:p>
              </p:txBody>
            </p:sp>
          </p:grpSp>
          <p:pic>
            <p:nvPicPr>
              <p:cNvPr id="19481" name="图片 19480" descr="图片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83" y="4360"/>
                <a:ext cx="170" cy="17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9480" name="图片 19479" descr="图片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4" y="4360"/>
              <a:ext cx="170" cy="17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15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58">
                                            <p:txEl>
                                              <p:charRg st="15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458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45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458">
                                            <p:txEl>
                                              <p:charRg st="45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  <p:bldP spid="19467" grpId="0"/>
      <p:bldP spid="19468" grpId="0"/>
      <p:bldP spid="19502" grpId="0"/>
      <p:bldP spid="1845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25400"/>
            <a:ext cx="1219263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3188" name="Line 4"/>
          <p:cNvSpPr/>
          <p:nvPr/>
        </p:nvSpPr>
        <p:spPr>
          <a:xfrm flipV="1">
            <a:off x="4008438" y="4221163"/>
            <a:ext cx="3097212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189" name="Text Box 5"/>
          <p:cNvSpPr txBox="1"/>
          <p:nvPr/>
        </p:nvSpPr>
        <p:spPr>
          <a:xfrm>
            <a:off x="3721100" y="3644900"/>
            <a:ext cx="4318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3190" name="Text Box 6"/>
          <p:cNvSpPr txBox="1"/>
          <p:nvPr/>
        </p:nvSpPr>
        <p:spPr>
          <a:xfrm>
            <a:off x="7105650" y="3644900"/>
            <a:ext cx="57626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3191" name="Line 7"/>
          <p:cNvSpPr/>
          <p:nvPr/>
        </p:nvSpPr>
        <p:spPr>
          <a:xfrm>
            <a:off x="7032625" y="4221163"/>
            <a:ext cx="1871663" cy="0"/>
          </a:xfrm>
          <a:prstGeom prst="line">
            <a:avLst/>
          </a:prstGeom>
          <a:ln w="76200" cap="flat" cmpd="sng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192" name="Line 8"/>
          <p:cNvSpPr/>
          <p:nvPr/>
        </p:nvSpPr>
        <p:spPr>
          <a:xfrm flipH="1">
            <a:off x="2640013" y="4221163"/>
            <a:ext cx="1368425" cy="0"/>
          </a:xfrm>
          <a:prstGeom prst="line">
            <a:avLst/>
          </a:prstGeom>
          <a:ln w="76200" cap="flat" cmpd="sng">
            <a:solidFill>
              <a:srgbClr val="FF33CC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193" name="Text Box 9"/>
          <p:cNvSpPr txBox="1"/>
          <p:nvPr/>
        </p:nvSpPr>
        <p:spPr>
          <a:xfrm>
            <a:off x="4583113" y="3284538"/>
            <a:ext cx="187166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线段AB</a:t>
            </a:r>
            <a:endParaRPr lang="en-US" altLang="zh-CN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93194" name="Rectangle 10"/>
          <p:cNvSpPr/>
          <p:nvPr/>
        </p:nvSpPr>
        <p:spPr>
          <a:xfrm>
            <a:off x="4656138" y="3284538"/>
            <a:ext cx="139192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直线AB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3195" name="Rectangle 11"/>
          <p:cNvSpPr/>
          <p:nvPr/>
        </p:nvSpPr>
        <p:spPr>
          <a:xfrm>
            <a:off x="4800600" y="3284538"/>
            <a:ext cx="139192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射线AB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301" name="Line 12"/>
          <p:cNvSpPr/>
          <p:nvPr/>
        </p:nvSpPr>
        <p:spPr>
          <a:xfrm>
            <a:off x="2063750" y="2420938"/>
            <a:ext cx="0" cy="0"/>
          </a:xfrm>
          <a:prstGeom prst="line">
            <a:avLst/>
          </a:prstGeom>
          <a:ln w="9525">
            <a:noFill/>
          </a:ln>
        </p:spPr>
      </p:sp>
      <p:grpSp>
        <p:nvGrpSpPr>
          <p:cNvPr id="12302" name="组合 7"/>
          <p:cNvGrpSpPr/>
          <p:nvPr/>
        </p:nvGrpSpPr>
        <p:grpSpPr>
          <a:xfrm>
            <a:off x="2424113" y="6729413"/>
            <a:ext cx="711200" cy="103187"/>
            <a:chOff x="4265992" y="6650991"/>
            <a:chExt cx="712677" cy="207010"/>
          </a:xfrm>
        </p:grpSpPr>
        <p:pic>
          <p:nvPicPr>
            <p:cNvPr id="12303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265992" y="6650992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4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455000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644008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6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834654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158875" y="295593"/>
            <a:ext cx="4889500" cy="583565"/>
          </a:xfrm>
          <a:prstGeom prst="rect">
            <a:avLst/>
          </a:prstGeom>
        </p:spPr>
        <p:style>
          <a:lnRef idx="0">
            <a:schemeClr val="accent1"/>
          </a:lnRef>
          <a:fillRef idx="1003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spcBef>
                <a:spcPct val="50000"/>
              </a:spcBef>
              <a:defRPr sz="32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itchFamily="2" charset="-122"/>
                <a:ea typeface="华文中宋" pitchFamily="2" charset="-122"/>
                <a:cs typeface="+mn-cs"/>
                <a:sym typeface="+mn-ea"/>
              </a:rPr>
              <a:t>线段、射线、直线的联系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中宋" pitchFamily="2" charset="-122"/>
              <a:ea typeface="华文中宋" pitchFamily="2" charset="-122"/>
              <a:cs typeface="+mn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05650" y="2565400"/>
            <a:ext cx="21717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延长线段</a:t>
            </a:r>
            <a:r>
              <a:rPr lang="en-US" altLang="zh-CN" sz="2800" dirty="0">
                <a:latin typeface="Arial" panose="020B0604020202020204" pitchFamily="34" charset="0"/>
                <a:ea typeface="宋体" panose="02010600030101010101" pitchFamily="2" charset="-122"/>
              </a:rPr>
              <a:t>AB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70150" y="2565400"/>
            <a:ext cx="1824038" cy="9531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反向延长线段</a:t>
            </a:r>
            <a:r>
              <a:rPr lang="en-US" altLang="zh-CN" sz="2800" dirty="0">
                <a:latin typeface="Arial" panose="020B0604020202020204" pitchFamily="34" charset="0"/>
                <a:ea typeface="宋体" panose="02010600030101010101" pitchFamily="2" charset="-122"/>
              </a:rPr>
              <a:t>AB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187" name="Oval 3"/>
          <p:cNvSpPr/>
          <p:nvPr/>
        </p:nvSpPr>
        <p:spPr>
          <a:xfrm>
            <a:off x="6961505" y="4150027"/>
            <a:ext cx="144000" cy="144000"/>
          </a:xfrm>
          <a:prstGeom prst="ellipse">
            <a:avLst/>
          </a:prstGeom>
          <a:solidFill>
            <a:schemeClr val="tx1"/>
          </a:solidFill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Oval 3"/>
          <p:cNvSpPr/>
          <p:nvPr/>
        </p:nvSpPr>
        <p:spPr>
          <a:xfrm>
            <a:off x="4008755" y="4150027"/>
            <a:ext cx="144000" cy="144000"/>
          </a:xfrm>
          <a:prstGeom prst="ellipse">
            <a:avLst/>
          </a:prstGeom>
          <a:solidFill>
            <a:schemeClr val="tx1"/>
          </a:solidFill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ldLvl="0" animBg="1"/>
      <p:bldP spid="93189" grpId="0"/>
      <p:bldP spid="93190" grpId="0"/>
      <p:bldP spid="93193" grpId="0"/>
      <p:bldP spid="93193" grpId="1"/>
      <p:bldP spid="93194" grpId="0"/>
      <p:bldP spid="93195" grpId="0"/>
      <p:bldP spid="2" grpId="0"/>
      <p:bldP spid="25" grpId="0"/>
      <p:bldP spid="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25400"/>
            <a:ext cx="1219073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62" name="Text Box 2"/>
          <p:cNvSpPr txBox="1"/>
          <p:nvPr/>
        </p:nvSpPr>
        <p:spPr>
          <a:xfrm>
            <a:off x="935990" y="908050"/>
            <a:ext cx="9254490" cy="1470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拓展训练：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如图，已知点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C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，分别按下列要求画出图形。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（独立思考后展示学生代表作品）</a:t>
            </a:r>
            <a:endParaRPr lang="zh-CN" altLang="en-US" sz="24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92163" name="Text Box 3"/>
          <p:cNvSpPr txBox="1"/>
          <p:nvPr/>
        </p:nvSpPr>
        <p:spPr>
          <a:xfrm>
            <a:off x="1100773" y="2501900"/>
            <a:ext cx="303339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）画线段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BC</a:t>
            </a:r>
            <a:endParaRPr lang="zh-CN" altLang="en-US" sz="32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92164" name="Text Box 4"/>
          <p:cNvSpPr txBox="1"/>
          <p:nvPr/>
        </p:nvSpPr>
        <p:spPr>
          <a:xfrm>
            <a:off x="1101090" y="3199765"/>
            <a:ext cx="440626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）画直线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AB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AC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；</a:t>
            </a:r>
            <a:endParaRPr lang="en-US" altLang="zh-CN" sz="32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92165" name="Text Box 5"/>
          <p:cNvSpPr txBox="1"/>
          <p:nvPr/>
        </p:nvSpPr>
        <p:spPr>
          <a:xfrm>
            <a:off x="1100773" y="3924618"/>
            <a:ext cx="760222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）在线段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BC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上取一点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D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，画射线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AD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。</a:t>
            </a:r>
            <a:endParaRPr lang="zh-CN" altLang="en-US" sz="32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35" name="组合 7"/>
          <p:cNvGrpSpPr/>
          <p:nvPr/>
        </p:nvGrpSpPr>
        <p:grpSpPr>
          <a:xfrm>
            <a:off x="9812338" y="6754813"/>
            <a:ext cx="711200" cy="103187"/>
            <a:chOff x="4265992" y="6650991"/>
            <a:chExt cx="712677" cy="207010"/>
          </a:xfrm>
        </p:grpSpPr>
        <p:pic>
          <p:nvPicPr>
            <p:cNvPr id="22536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265992" y="6650992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7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455000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8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644008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9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834654" y="6650991"/>
              <a:ext cx="144015" cy="207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文本框 1"/>
          <p:cNvSpPr txBox="1"/>
          <p:nvPr/>
        </p:nvSpPr>
        <p:spPr>
          <a:xfrm>
            <a:off x="4376738" y="2501900"/>
            <a:ext cx="27400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（连接</a:t>
            </a:r>
            <a:r>
              <a:rPr lang="en-US" altLang="zh-CN" sz="3200" b="1" dirty="0">
                <a:latin typeface="Tahoma" panose="020B0604030504040204" pitchFamily="34" charset="0"/>
                <a:ea typeface="宋体" panose="02010600030101010101" pitchFamily="2" charset="-122"/>
              </a:rPr>
              <a:t>BC</a:t>
            </a:r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） ；</a:t>
            </a:r>
            <a:endParaRPr lang="zh-CN" altLang="en-US" sz="32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73955" y="4253230"/>
            <a:ext cx="2143125" cy="2173605"/>
            <a:chOff x="7833" y="6698"/>
            <a:chExt cx="3375" cy="3423"/>
          </a:xfrm>
        </p:grpSpPr>
        <p:sp>
          <p:nvSpPr>
            <p:cNvPr id="3" name="椭圆 2"/>
            <p:cNvSpPr/>
            <p:nvPr/>
          </p:nvSpPr>
          <p:spPr>
            <a:xfrm>
              <a:off x="9372" y="7389"/>
              <a:ext cx="228" cy="2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895" y="8975"/>
              <a:ext cx="225" cy="2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0185" y="9203"/>
              <a:ext cx="225" cy="2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600" y="6698"/>
              <a:ext cx="798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3200" b="1" dirty="0">
                  <a:latin typeface="Tahoma" panose="020B0604030504040204" pitchFamily="34" charset="0"/>
                  <a:ea typeface="宋体" panose="02010600030101010101" pitchFamily="2" charset="-122"/>
                </a:rPr>
                <a:t>A</a:t>
              </a:r>
              <a:endPara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833" y="9133"/>
              <a:ext cx="797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3200" b="1" dirty="0">
                  <a:latin typeface="Tahoma" panose="020B0604030504040204" pitchFamily="34" charset="0"/>
                  <a:ea typeface="宋体" panose="02010600030101010101" pitchFamily="2" charset="-122"/>
                </a:rPr>
                <a:t>B</a:t>
              </a:r>
              <a:endPara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410" y="9203"/>
              <a:ext cx="798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3200" b="1" dirty="0">
                  <a:latin typeface="Tahoma" panose="020B0604030504040204" pitchFamily="34" charset="0"/>
                  <a:ea typeface="宋体" panose="02010600030101010101" pitchFamily="2" charset="-122"/>
                </a:rPr>
                <a:t>C</a:t>
              </a:r>
              <a:endPara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3" grpId="0"/>
      <p:bldP spid="92164" grpId="0"/>
      <p:bldP spid="92165" grpId="0"/>
      <p:bldP spid="2" grpId="0"/>
    </p:bldLst>
  </p:timing>
</p:sld>
</file>

<file path=ppt/tags/tag1.xml><?xml version="1.0" encoding="utf-8"?>
<p:tagLst xmlns:p="http://schemas.openxmlformats.org/presentationml/2006/main">
  <p:tag name="REFSHAPE" val="566775988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REFSHAPE" val="566780068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03.xml><?xml version="1.0" encoding="utf-8"?>
<p:tagLst xmlns:p="http://schemas.openxmlformats.org/presentationml/2006/main">
  <p:tag name="REFSHAPE" val="570585916"/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REFSHAPE" val="570584964"/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.xml><?xml version="1.0" encoding="utf-8"?>
<p:tagLst xmlns:p="http://schemas.openxmlformats.org/presentationml/2006/main">
  <p:tag name="REFSHAPE" val="566777756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1.xml><?xml version="1.0" encoding="utf-8"?>
<p:tagLst xmlns:p="http://schemas.openxmlformats.org/presentationml/2006/main">
  <p:tag name="REFSHAPE" val="570586596"/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REFSHAPE" val="570588092"/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.xml><?xml version="1.0" encoding="utf-8"?>
<p:tagLst xmlns:p="http://schemas.openxmlformats.org/presentationml/2006/main">
  <p:tag name="REFSHAPE" val="566777484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REFSHAPE" val="570587004"/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REFSHAPE" val="570587276"/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.xml><?xml version="1.0" encoding="utf-8"?>
<p:tagLst xmlns:p="http://schemas.openxmlformats.org/presentationml/2006/main">
  <p:tag name="REFSHAPE" val="566779932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3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9.xml><?xml version="1.0" encoding="utf-8"?>
<p:tagLst xmlns:p="http://schemas.openxmlformats.org/presentationml/2006/main">
  <p:tag name="REFSHAPE" val="566775444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328"/>
</p:tagLst>
</file>

<file path=ppt/tags/tag14.xml><?xml version="1.0" encoding="utf-8"?>
<p:tagLst xmlns:p="http://schemas.openxmlformats.org/presentationml/2006/main">
  <p:tag name="REFSHAPE" val="566777892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REFSHAPE" val="566777348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328"/>
</p:tagLst>
</file>

<file path=ppt/tags/tag141.xml><?xml version="1.0" encoding="utf-8"?>
<p:tagLst xmlns:p="http://schemas.openxmlformats.org/presentationml/2006/main">
  <p:tag name="REFSHAPE" val="566773132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REFSHAPE" val="566775716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REFSHAPE" val="566775852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BEAUTIFY_FLAG" val="#wm#"/>
  <p:tag name="KSO_WM_TEMPLATE_CATEGORY" val="custom"/>
  <p:tag name="KSO_WM_TEMPLATE_INDEX" val="20205328"/>
  <p:tag name="KSO_WM_SPECIAL_SOURCE" val="bdnull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TEMPLATE_THUMBS_INDEX" val="1、4、6、9、13、14、15、17、18、19、20、22"/>
</p:tagLst>
</file>

<file path=ppt/tags/tag145.xml><?xml version="1.0" encoding="utf-8"?>
<p:tagLst xmlns:p="http://schemas.openxmlformats.org/presentationml/2006/main">
  <p:tag name="KSO_WM_TEMPLATE_CATEGORY" val="custom"/>
  <p:tag name="KSO_WM_TEMPLATE_INDEX" val="20205328"/>
</p:tagLst>
</file>

<file path=ppt/tags/tag146.xml><?xml version="1.0" encoding="utf-8"?>
<p:tagLst xmlns:p="http://schemas.openxmlformats.org/presentationml/2006/main">
  <p:tag name="KSO_WM_TEMPLATE_CATEGORY" val="custom"/>
  <p:tag name="KSO_WM_TEMPLATE_INDEX" val="20205328"/>
</p:tagLst>
</file>

<file path=ppt/tags/tag147.xml><?xml version="1.0" encoding="utf-8"?>
<p:tagLst xmlns:p="http://schemas.openxmlformats.org/presentationml/2006/main">
  <p:tag name="KSO_WM_UNIT_TABLE_BEAUTIFY" val="smartTable{a73190f1-0e20-4904-aa29-122d43bc1024}"/>
</p:tagLst>
</file>

<file path=ppt/tags/tag15.xml><?xml version="1.0" encoding="utf-8"?>
<p:tagLst xmlns:p="http://schemas.openxmlformats.org/presentationml/2006/main">
  <p:tag name="REFSHAPE" val="566778300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REFSHAPE" val="566781020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REFSHAPE" val="566779388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REFSHAPE" val="566778572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REFSHAPE" val="566778708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REFSHAPE" val="566776396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REFSHAPE" val="566778844"/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PLACING_PICTURE_INFO" val="{&quot;code&quot;:&quot;[1]&quot;,&quot;full_picture&quot;:false,&quot;last_crop_picture&quot;:&quot;[1]&quot;,&quot;scheme&quot;:&quot;1-1&quot;,&quot;spacing&quot;:5}"/>
  <p:tag name="KSO_WM_UNIT_PLACING_PICTURE" val="165524.638"/>
  <p:tag name="KSO_WM_BEAUTIFY_FLAG" val="#wm#"/>
  <p:tag name="KSO_WM_UNIT_ID" val="_3**"/>
  <p:tag name="KSO_WM_UNIT_PLACING_PICTURE_USER_VIEWPORT" val="{&quot;height&quot;:8652,&quot;width&quot;:6811}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</p:tagLst>
</file>

<file path=ppt/tags/tag22.xml><?xml version="1.0" encoding="utf-8"?>
<p:tagLst xmlns:p="http://schemas.openxmlformats.org/presentationml/2006/main">
  <p:tag name="REFSHAPE" val="566781700"/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REFSHAPE" val="566780340"/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REFSHAPE" val="566778980"/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REFSHAPE" val="566779796"/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REFSHAPE" val="566780612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REFSHAPE" val="566780748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REFSHAPE" val="566780476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REFSHAPE" val="566780884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REFSHAPE" val="566781156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REFSHAPE" val="566779116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REFSHAPE" val="56678129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REFSHAPE" val="566781428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REFSHAPE" val="566777620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REFSHAPE" val="566778028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REFSHAPE" val="566789180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REFSHAPE" val="52696028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REFSHAPE" val="52697524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REFSHAPE" val="570594756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PLACING_PICTURE_INFO" val="{&quot;code&quot;:&quot;[1]&quot;,&quot;full_picture&quot;:false,&quot;last_crop_picture&quot;:&quot;[1]&quot;,&quot;scheme&quot;:&quot;1-1&quot;,&quot;spacing&quot;:5}"/>
  <p:tag name="KSO_WM_UNIT_PLACING_PICTURE" val="165524.638"/>
  <p:tag name="KSO_WM_BEAUTIFY_FLAG" val="#wm#"/>
  <p:tag name="KSO_WM_UNIT_ID" val="_1**"/>
  <p:tag name="KSO_WM_UNIT_PLACING_PICTURE_USER_VIEWPORT" val="{&quot;height&quot;:6521,&quot;width&quot;:6675}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SLIDE_BACKGROUND_MASK_FLAG" val="1"/>
</p:tagLst>
</file>

<file path=ppt/tags/tag40.xml><?xml version="1.0" encoding="utf-8"?>
<p:tagLst xmlns:p="http://schemas.openxmlformats.org/presentationml/2006/main">
  <p:tag name="REFSHAPE" val="570595028"/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PLACING_PICTURE_INFO" val="{&quot;code&quot;:&quot;[1]&quot;,&quot;full_picture&quot;:false,&quot;last_crop_picture&quot;:&quot;[1]&quot;,&quot;scheme&quot;:&quot;1-1&quot;,&quot;spacing&quot;:5}"/>
  <p:tag name="KSO_WM_UNIT_PLACING_PICTURE" val="165524.638"/>
  <p:tag name="KSO_WM_BEAUTIFY_FLAG" val="#wm#"/>
  <p:tag name="KSO_WM_UNIT_ID" val="_6**"/>
  <p:tag name="KSO_WM_UNIT_PLACING_PICTURE_USER_VIEWPORT" val="{&quot;height&quot;:2309.6119983894778,&quot;width&quot;:2364.1558180110051}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</p:tagLst>
</file>

<file path=ppt/tags/tag43.xml><?xml version="1.0" encoding="utf-8"?>
<p:tagLst xmlns:p="http://schemas.openxmlformats.org/presentationml/2006/main">
  <p:tag name="REFSHAPE" val="570593804"/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REFSHAPE" val="570596252"/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REFSHAPE" val="570595164"/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REFSHAPE" val="570595436"/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REFSHAPE" val="570594620"/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REFSHAPE" val="570595300"/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REFSHAPE" val="570594076"/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REFSHAPE" val="566777076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REFSHAPE" val="570593396"/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REFSHAPE" val="570594348"/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REFSHAPE" val="570596116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REFSHAPE" val="570594484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REFSHAPE" val="570595572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REFSHAPE" val="570595708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REFSHAPE" val="570594212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REFSHAPE" val="570593940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REFSHAPE" val="570593532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REFSHAPE" val="570593668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REFSHAPE" val="566778436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REFSHAPE" val="570583876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REFSHAPE" val="570584284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REFSHAPE" val="570581020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REFSHAPE" val="570584420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REFSHAPE" val="570584556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REFSHAPE" val="570581428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REFSHAPE" val="570582652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REFSHAPE" val="570595844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PLACING_PICTURE_INFO" val="{&quot;code&quot;:&quot;[1]&quot;,&quot;full_picture&quot;:false,&quot;last_crop_picture&quot;:&quot;[1]&quot;,&quot;scheme&quot;:&quot;1-1&quot;,&quot;spacing&quot;:5}"/>
  <p:tag name="KSO_WM_UNIT_PLACING_PICTURE" val="165524.638"/>
  <p:tag name="KSO_WM_BEAUTIFY_FLAG" val="#wm#"/>
  <p:tag name="KSO_WM_UNIT_ID" val="_11**"/>
  <p:tag name="KSO_WM_UNIT_PLACING_PICTURE_USER_VIEWPORT" val="{&quot;height&quot;:6521,&quot;width&quot;:6675}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</p:tagLst>
</file>

<file path=ppt/tags/tag69.xml><?xml version="1.0" encoding="utf-8"?>
<p:tagLst xmlns:p="http://schemas.openxmlformats.org/presentationml/2006/main">
  <p:tag name="REFSHAPE" val="570582380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PLACING_PICTURE_INFO" val="{&quot;code&quot;:&quot;[1]&quot;,&quot;full_picture&quot;:false,&quot;last_crop_picture&quot;:&quot;[1]&quot;,&quot;scheme&quot;:&quot;1-1&quot;,&quot;spacing&quot;:5}"/>
  <p:tag name="KSO_WM_UNIT_PLACING_PICTURE" val="165524.638"/>
  <p:tag name="KSO_WM_BEAUTIFY_FLAG" val="#wm#"/>
  <p:tag name="KSO_WM_UNIT_ID" val="_1**"/>
  <p:tag name="KSO_WM_UNIT_PLACING_PICTURE_USER_VIEWPORT" val="{&quot;height&quot;:2698,&quot;width&quot;:2762}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PLACING_PICTURE_INFO" val="{&quot;code&quot;:&quot;[1]&quot;,&quot;full_picture&quot;:false,&quot;last_crop_picture&quot;:&quot;[1]&quot;,&quot;scheme&quot;:&quot;1-1&quot;,&quot;spacing&quot;:5}"/>
  <p:tag name="KSO_WM_UNIT_PLACING_PICTURE" val="165524.638"/>
  <p:tag name="KSO_WM_BEAUTIFY_FLAG" val="#wm#"/>
  <p:tag name="KSO_WM_UNIT_ID" val="_11**"/>
  <p:tag name="KSO_WM_UNIT_PLACING_PICTURE_USER_VIEWPORT" val="{&quot;height&quot;:2698,&quot;width&quot;:2762}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</p:tagLst>
</file>

<file path=ppt/tags/tag72.xml><?xml version="1.0" encoding="utf-8"?>
<p:tagLst xmlns:p="http://schemas.openxmlformats.org/presentationml/2006/main">
  <p:tag name="REFSHAPE" val="570584012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REFSHAPE" val="570581700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REFSHAPE" val="570580340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REFSHAPE" val="570584148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REFSHAPE" val="570583604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REFSHAPE" val="570580884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REFSHAPE" val="570581836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REFSHAPE" val="566779252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REFSHAPE" val="570581156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REFSHAPE" val="570580476"/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REFSHAPE" val="570582108"/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88.xml><?xml version="1.0" encoding="utf-8"?>
<p:tagLst xmlns:p="http://schemas.openxmlformats.org/presentationml/2006/main">
  <p:tag name="REFSHAPE" val="570582924"/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REFSHAPE" val="566781564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95.xml><?xml version="1.0" encoding="utf-8"?>
<p:tagLst xmlns:p="http://schemas.openxmlformats.org/presentationml/2006/main">
  <p:tag name="REFSHAPE" val="570586188"/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wuliu2.1">
      <a:dk1>
        <a:sysClr val="windowText" lastClr="000000"/>
      </a:dk1>
      <a:lt1>
        <a:sysClr val="window" lastClr="FFFFFF"/>
      </a:lt1>
      <a:dk2>
        <a:srgbClr val="DBF0F0"/>
      </a:dk2>
      <a:lt2>
        <a:srgbClr val="FFFFFF"/>
      </a:lt2>
      <a:accent1>
        <a:srgbClr val="6ED4D4"/>
      </a:accent1>
      <a:accent2>
        <a:srgbClr val="7AD4C4"/>
      </a:accent2>
      <a:accent3>
        <a:srgbClr val="85D4B2"/>
      </a:accent3>
      <a:accent4>
        <a:srgbClr val="8FD49F"/>
      </a:accent4>
      <a:accent5>
        <a:srgbClr val="98D489"/>
      </a:accent5>
      <a:accent6>
        <a:srgbClr val="A1D46E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1467</Words>
  <Application>WPS 演示</Application>
  <PresentationFormat>宽屏</PresentationFormat>
  <Paragraphs>285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汉仪旗黑-85S</vt:lpstr>
      <vt:lpstr>黑体</vt:lpstr>
      <vt:lpstr>楷体_GB2312</vt:lpstr>
      <vt:lpstr>新宋体</vt:lpstr>
      <vt:lpstr>Times New Roman</vt:lpstr>
      <vt:lpstr>Tahoma</vt:lpstr>
      <vt:lpstr>华文中宋</vt:lpstr>
      <vt:lpstr>隶书</vt:lpstr>
      <vt:lpstr>隶书</vt:lpstr>
      <vt:lpstr>幼圆</vt:lpstr>
      <vt:lpstr>楷体_GB2312</vt:lpstr>
      <vt:lpstr>Arial Unicode MS</vt:lpstr>
      <vt:lpstr>Calibri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莉子大人</cp:lastModifiedBy>
  <cp:revision>72</cp:revision>
  <dcterms:created xsi:type="dcterms:W3CDTF">2020-10-08T01:15:00Z</dcterms:created>
  <dcterms:modified xsi:type="dcterms:W3CDTF">2020-10-10T02:55:21Z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2052-11.1.0.10000</vt:lpwstr>
  </property>
</Properties>
</file>