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2"/>
  </p:notesMasterIdLst>
  <p:handoutMasterIdLst>
    <p:handoutMasterId r:id="rId53"/>
  </p:handoutMasterIdLst>
  <p:sldIdLst>
    <p:sldId id="313" r:id="rId3"/>
    <p:sldId id="258" r:id="rId4"/>
    <p:sldId id="301" r:id="rId5"/>
    <p:sldId id="261" r:id="rId6"/>
    <p:sldId id="314" r:id="rId7"/>
    <p:sldId id="266" r:id="rId8"/>
    <p:sldId id="303" r:id="rId9"/>
    <p:sldId id="298" r:id="rId10"/>
    <p:sldId id="297" r:id="rId11"/>
    <p:sldId id="290" r:id="rId12"/>
    <p:sldId id="291" r:id="rId13"/>
    <p:sldId id="292" r:id="rId14"/>
    <p:sldId id="293" r:id="rId15"/>
    <p:sldId id="294" r:id="rId16"/>
    <p:sldId id="295" r:id="rId17"/>
    <p:sldId id="319" r:id="rId18"/>
    <p:sldId id="304" r:id="rId19"/>
    <p:sldId id="305" r:id="rId20"/>
    <p:sldId id="306" r:id="rId21"/>
    <p:sldId id="307" r:id="rId22"/>
    <p:sldId id="272" r:id="rId23"/>
    <p:sldId id="321" r:id="rId24"/>
    <p:sldId id="283" r:id="rId25"/>
    <p:sldId id="270" r:id="rId26"/>
    <p:sldId id="284" r:id="rId27"/>
    <p:sldId id="285" r:id="rId28"/>
    <p:sldId id="286" r:id="rId29"/>
    <p:sldId id="273" r:id="rId30"/>
    <p:sldId id="274" r:id="rId31"/>
    <p:sldId id="287" r:id="rId32"/>
    <p:sldId id="275" r:id="rId33"/>
    <p:sldId id="277" r:id="rId34"/>
    <p:sldId id="288" r:id="rId35"/>
    <p:sldId id="317" r:id="rId36"/>
    <p:sldId id="300" r:id="rId37"/>
    <p:sldId id="316" r:id="rId38"/>
    <p:sldId id="271" r:id="rId39"/>
    <p:sldId id="308" r:id="rId40"/>
    <p:sldId id="323" r:id="rId41"/>
    <p:sldId id="325" r:id="rId42"/>
    <p:sldId id="324" r:id="rId43"/>
    <p:sldId id="326" r:id="rId44"/>
    <p:sldId id="309" r:id="rId45"/>
    <p:sldId id="276" r:id="rId46"/>
    <p:sldId id="268" r:id="rId47"/>
    <p:sldId id="318" r:id="rId48"/>
    <p:sldId id="269" r:id="rId49"/>
    <p:sldId id="322" r:id="rId50"/>
    <p:sldId id="281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C8E8FF"/>
    <a:srgbClr val="E75329"/>
    <a:srgbClr val="E0F2FE"/>
    <a:srgbClr val="FEA408"/>
    <a:srgbClr val="FFFA32"/>
    <a:srgbClr val="A35B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2" autoAdjust="0"/>
    <p:restoredTop sz="94724" autoAdjust="0"/>
  </p:normalViewPr>
  <p:slideViewPr>
    <p:cSldViewPr snapToGrid="0">
      <p:cViewPr varScale="1">
        <p:scale>
          <a:sx n="67" d="100"/>
          <a:sy n="67" d="100"/>
        </p:scale>
        <p:origin x="-2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93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120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489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231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6113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96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63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2885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23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418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43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5D88C-FBB6-4F7D-8262-D2B4AB9C1A80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B620-2950-4132-B30F-0B469A77C9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41306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 cstate="print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 cstate="print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 cstate="print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="" xmlns:p14="http://schemas.microsoft.com/office/powerpoint/2010/main" val="32912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&#29275;&#22616;&#21021;&#20013;&#33410;&#33021;&#29677;&#20250;\&#22920;&#22920;&#30340;&#35805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image11.wdp"/><Relationship Id="rId3" Type="http://schemas.openxmlformats.org/officeDocument/2006/relationships/image" Target="../media/image11.png"/><Relationship Id="rId7" Type="http://schemas.microsoft.com/office/2007/relationships/hdphoto" Target="../media/image25.wdp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image1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image7.wdp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16.png"/><Relationship Id="rId12" Type="http://schemas.microsoft.com/office/2007/relationships/hdphoto" Target="../media/image11.wdp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esktop\&#29275;&#22616;&#21021;&#20013;&#33410;&#33021;&#29677;&#20250;\&#21171;&#21160;.mp4" TargetMode="External"/><Relationship Id="rId11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34.png"/><Relationship Id="rId9" Type="http://schemas.microsoft.com/office/2007/relationships/hdphoto" Target="../media/image49.wdp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eg"/><Relationship Id="rId3" Type="http://schemas.openxmlformats.org/officeDocument/2006/relationships/image" Target="../media/image36.png"/><Relationship Id="rId12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11" Type="http://schemas.microsoft.com/office/2007/relationships/hdphoto" Target="../media/image11.wdp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image7.wdp"/><Relationship Id="rId9" Type="http://schemas.microsoft.com/office/2007/relationships/hdphoto" Target="../media/image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microsoft.com/office/2007/relationships/hdphoto" Target="../media/image2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image11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29983;&#21629;&#20043;&#27700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29275;&#22616;&#21021;&#20013;&#33410;&#33021;&#29677;&#20250;\&#29983;&#21629;&#20043;&#27700;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6.jpeg"/><Relationship Id="rId4" Type="http://schemas.openxmlformats.org/officeDocument/2006/relationships/hyperlink" Target="&#29983;&#21629;&#20043;&#27700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pple\Desktop\&#29275;&#22616;&#21021;&#20013;&#33410;&#33021;&#29677;&#20250;\&#21098;&#36753;2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29983;&#21629;&#20043;&#27700;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29275;&#22616;&#21021;&#20013;&#33410;&#33021;&#29677;&#20250;\&#33410;&#27700;&#25163;&#25351;&#25805;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29983;&#21629;&#20043;&#27700;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29275;&#22616;&#21021;&#20013;&#33410;&#33021;&#29677;&#20250;\&#27801;&#30011;&#27468;&#26354;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image11.wdp"/><Relationship Id="rId3" Type="http://schemas.openxmlformats.org/officeDocument/2006/relationships/image" Target="../media/image11.png"/><Relationship Id="rId7" Type="http://schemas.microsoft.com/office/2007/relationships/hdphoto" Target="../media/image25.wdp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image1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image7.wdp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妈妈的话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8300" y="85725"/>
            <a:ext cx="9029700" cy="677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7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D8F757C-87C5-4637-8AAE-D4E2E81ED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45" y="-417369"/>
            <a:ext cx="6027535" cy="459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510297F-4577-437E-8929-AC62704A6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10" y="3814097"/>
            <a:ext cx="4424516" cy="304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D6B7B58D-75FC-4E8D-B1E0-4D5A82A57EDE}"/>
              </a:ext>
            </a:extLst>
          </p:cNvPr>
          <p:cNvSpPr txBox="1"/>
          <p:nvPr/>
        </p:nvSpPr>
        <p:spPr>
          <a:xfrm>
            <a:off x="1" y="157316"/>
            <a:ext cx="50931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第一关：</a:t>
            </a:r>
            <a:r>
              <a:rPr lang="zh-CN" altLang="en-US" sz="4800" dirty="0">
                <a:solidFill>
                  <a:srgbClr val="FF0000"/>
                </a:solidFill>
              </a:rPr>
              <a:t>脱颖而出</a:t>
            </a:r>
            <a:r>
              <a:rPr lang="zh-CN" altLang="en-US" sz="4800" dirty="0"/>
              <a:t/>
            </a:r>
            <a:br>
              <a:rPr lang="zh-CN" altLang="en-US" sz="4800" dirty="0"/>
            </a:br>
            <a:r>
              <a:rPr lang="zh-CN" altLang="en-US" sz="4800" dirty="0" smtClean="0"/>
              <a:t>       一定</a:t>
            </a:r>
            <a:r>
              <a:rPr lang="zh-CN" altLang="en-US" sz="4800" dirty="0"/>
              <a:t>要选出优良的种子呀！优良的稻种才能培育出强壮的稻苗，</a:t>
            </a:r>
            <a:r>
              <a:rPr lang="zh-CN" altLang="en-US" sz="4800" dirty="0" smtClean="0"/>
              <a:t>好的稻苗</a:t>
            </a:r>
            <a:r>
              <a:rPr lang="zh-CN" altLang="en-US" sz="4800" dirty="0"/>
              <a:t>是稻作成功的关键。</a:t>
            </a:r>
            <a:br>
              <a:rPr lang="zh-CN" altLang="en-US" sz="4800" dirty="0"/>
            </a:br>
            <a:endParaRPr lang="zh-CN" altLang="en-US" sz="4800" dirty="0"/>
          </a:p>
        </p:txBody>
      </p:sp>
      <p:sp>
        <p:nvSpPr>
          <p:cNvPr id="9" name="箭头: 左 8">
            <a:extLst>
              <a:ext uri="{FF2B5EF4-FFF2-40B4-BE49-F238E27FC236}">
                <a16:creationId xmlns="" xmlns:a16="http://schemas.microsoft.com/office/drawing/2014/main" id="{3C520A83-F4D2-44FC-8E02-B347C7A18FF4}"/>
              </a:ext>
            </a:extLst>
          </p:cNvPr>
          <p:cNvSpPr/>
          <p:nvPr/>
        </p:nvSpPr>
        <p:spPr>
          <a:xfrm>
            <a:off x="5093111" y="865238"/>
            <a:ext cx="1406013" cy="501445"/>
          </a:xfrm>
          <a:prstGeom prst="lef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38255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3CBF266-B713-4D85-A017-511FB2A1E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10" y="-683343"/>
            <a:ext cx="6854190" cy="7541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AE755DC-A549-416C-97B4-050A0040003F}"/>
              </a:ext>
            </a:extLst>
          </p:cNvPr>
          <p:cNvSpPr txBox="1"/>
          <p:nvPr/>
        </p:nvSpPr>
        <p:spPr>
          <a:xfrm>
            <a:off x="0" y="0"/>
            <a:ext cx="53213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第二关：</a:t>
            </a:r>
            <a:r>
              <a:rPr lang="zh-CN" altLang="en-US" sz="4800" dirty="0">
                <a:solidFill>
                  <a:srgbClr val="FF0000"/>
                </a:solidFill>
              </a:rPr>
              <a:t>不扶自直</a:t>
            </a:r>
            <a:endParaRPr lang="en-US" altLang="zh-CN" sz="4800" dirty="0">
              <a:solidFill>
                <a:srgbClr val="FF0000"/>
              </a:solidFill>
            </a:endParaRPr>
          </a:p>
          <a:p>
            <a:r>
              <a:rPr lang="zh-CN" altLang="en-US" sz="4800" dirty="0" smtClean="0"/>
              <a:t>      手</a:t>
            </a:r>
            <a:r>
              <a:rPr lang="zh-CN" altLang="en-US" sz="4800" dirty="0"/>
              <a:t>把青秧插满田，只待金秋稻花香</a:t>
            </a:r>
            <a:r>
              <a:rPr lang="zh-CN" altLang="en-US" sz="4800" dirty="0" smtClean="0"/>
              <a:t>！种子</a:t>
            </a:r>
            <a:r>
              <a:rPr lang="zh-CN" altLang="en-US" sz="4800" dirty="0"/>
              <a:t>发芽</a:t>
            </a:r>
            <a:r>
              <a:rPr lang="en-US" altLang="zh-CN" sz="4800" dirty="0"/>
              <a:t>35-40</a:t>
            </a:r>
            <a:r>
              <a:rPr lang="zh-CN" altLang="en-US" sz="4800" dirty="0"/>
              <a:t>天后，秧苗就可以移植入稻田里了，插秧后，水稻就会获得更大的生存空间。</a:t>
            </a:r>
            <a:br>
              <a:rPr lang="zh-CN" altLang="en-US" sz="4800" dirty="0"/>
            </a:br>
            <a:endParaRPr lang="zh-CN" altLang="en-US" sz="4800" dirty="0"/>
          </a:p>
        </p:txBody>
      </p:sp>
      <p:sp>
        <p:nvSpPr>
          <p:cNvPr id="9" name="箭头: 左 8">
            <a:extLst>
              <a:ext uri="{FF2B5EF4-FFF2-40B4-BE49-F238E27FC236}">
                <a16:creationId xmlns="" xmlns:a16="http://schemas.microsoft.com/office/drawing/2014/main" id="{C0EA4FB9-7079-4022-8051-9551B70DF39A}"/>
              </a:ext>
            </a:extLst>
          </p:cNvPr>
          <p:cNvSpPr/>
          <p:nvPr/>
        </p:nvSpPr>
        <p:spPr>
          <a:xfrm>
            <a:off x="4768645" y="639097"/>
            <a:ext cx="1897626" cy="737419"/>
          </a:xfrm>
          <a:prstGeom prst="lef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90053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96924DB-24B5-49BA-908A-FC308AC69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5303"/>
            <a:ext cx="5651676" cy="659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B32E47F-CA50-4E77-ABAC-396832B4275F}"/>
              </a:ext>
            </a:extLst>
          </p:cNvPr>
          <p:cNvSpPr txBox="1"/>
          <p:nvPr/>
        </p:nvSpPr>
        <p:spPr>
          <a:xfrm>
            <a:off x="275302" y="176981"/>
            <a:ext cx="55666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第三关：</a:t>
            </a:r>
            <a:r>
              <a:rPr lang="zh-CN" altLang="en-US" sz="4800" dirty="0">
                <a:solidFill>
                  <a:srgbClr val="FF0000"/>
                </a:solidFill>
              </a:rPr>
              <a:t>茁壮成长</a:t>
            </a:r>
            <a:r>
              <a:rPr lang="zh-CN" altLang="en-US" sz="4800" dirty="0"/>
              <a:t/>
            </a:r>
            <a:br>
              <a:rPr lang="zh-CN" altLang="en-US" sz="4800" dirty="0"/>
            </a:br>
            <a:r>
              <a:rPr lang="zh-CN" altLang="en-US" sz="4800" dirty="0" smtClean="0"/>
              <a:t>       吃</a:t>
            </a:r>
            <a:r>
              <a:rPr lang="zh-CN" altLang="en-US" sz="4800" dirty="0"/>
              <a:t>吧，吃吧，快快</a:t>
            </a:r>
            <a:r>
              <a:rPr lang="zh-CN" altLang="en-US" sz="4800" dirty="0" smtClean="0"/>
              <a:t>长大！秧苗长大过程中，需要施肥、浇水，还要面对水旱灾、异常高温、寒潮等各种恶劣天气的挑战。</a:t>
            </a:r>
            <a:endParaRPr lang="zh-CN" altLang="en-US" sz="4800" dirty="0"/>
          </a:p>
        </p:txBody>
      </p:sp>
      <p:sp>
        <p:nvSpPr>
          <p:cNvPr id="8" name="箭头: 左 7">
            <a:extLst>
              <a:ext uri="{FF2B5EF4-FFF2-40B4-BE49-F238E27FC236}">
                <a16:creationId xmlns="" xmlns:a16="http://schemas.microsoft.com/office/drawing/2014/main" id="{0F105AE4-C461-4654-B9B9-A3B7B58DF7F0}"/>
              </a:ext>
            </a:extLst>
          </p:cNvPr>
          <p:cNvSpPr/>
          <p:nvPr/>
        </p:nvSpPr>
        <p:spPr>
          <a:xfrm>
            <a:off x="5918082" y="688258"/>
            <a:ext cx="1534770" cy="845574"/>
          </a:xfrm>
          <a:prstGeom prst="lef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62749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9FF4A13-80D3-43D7-A019-3BF010BCA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55" y="-216309"/>
            <a:ext cx="6440603" cy="443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20AD44E-F266-4EDE-8F8C-21F55BCD4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4" y="3513312"/>
            <a:ext cx="4365523" cy="334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D5260B93-0152-424D-9D85-7B49C7126B7A}"/>
              </a:ext>
            </a:extLst>
          </p:cNvPr>
          <p:cNvSpPr txBox="1"/>
          <p:nvPr/>
        </p:nvSpPr>
        <p:spPr>
          <a:xfrm>
            <a:off x="0" y="206478"/>
            <a:ext cx="53585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第四关</a:t>
            </a:r>
            <a:r>
              <a:rPr lang="zh-CN" altLang="en-US" sz="4800" dirty="0" smtClean="0"/>
              <a:t>：</a:t>
            </a:r>
            <a:r>
              <a:rPr lang="zh-CN" altLang="en-US" sz="4800" dirty="0" smtClean="0">
                <a:solidFill>
                  <a:srgbClr val="FF0000"/>
                </a:solidFill>
              </a:rPr>
              <a:t>栉风沐雨</a:t>
            </a:r>
            <a:r>
              <a:rPr lang="zh-CN" altLang="en-US" sz="4800" dirty="0"/>
              <a:t/>
            </a:r>
            <a:br>
              <a:rPr lang="zh-CN" altLang="en-US" sz="4800" dirty="0"/>
            </a:br>
            <a:r>
              <a:rPr lang="zh-CN" altLang="en-US" sz="4800" dirty="0" smtClean="0"/>
              <a:t>       杂草</a:t>
            </a:r>
            <a:r>
              <a:rPr lang="zh-CN" altLang="en-US" sz="4800" dirty="0"/>
              <a:t>快走开，害虫别进来！驱赶麻雀，清除杂草，提防害虫</a:t>
            </a:r>
            <a:r>
              <a:rPr lang="en-US" altLang="zh-CN" sz="4800" dirty="0"/>
              <a:t>……</a:t>
            </a:r>
            <a:r>
              <a:rPr lang="zh-CN" altLang="en-US" sz="4800" dirty="0"/>
              <a:t>稻田时刻需要精心照顾。</a:t>
            </a:r>
          </a:p>
        </p:txBody>
      </p:sp>
      <p:sp>
        <p:nvSpPr>
          <p:cNvPr id="9" name="箭头: 左 8">
            <a:extLst>
              <a:ext uri="{FF2B5EF4-FFF2-40B4-BE49-F238E27FC236}">
                <a16:creationId xmlns="" xmlns:a16="http://schemas.microsoft.com/office/drawing/2014/main" id="{076E8357-C1BA-4FD2-B4BB-BBF4E70F1053}"/>
              </a:ext>
            </a:extLst>
          </p:cNvPr>
          <p:cNvSpPr/>
          <p:nvPr/>
        </p:nvSpPr>
        <p:spPr>
          <a:xfrm>
            <a:off x="5309419" y="993058"/>
            <a:ext cx="894736" cy="442452"/>
          </a:xfrm>
          <a:prstGeom prst="lef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9231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40A656D-787F-4B1A-B1A4-7D57DF1C9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91" y="-737419"/>
            <a:ext cx="469863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AF40AAD-8F40-4F91-BBEF-7DD3AD7F0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41" y="2920180"/>
            <a:ext cx="4703114" cy="4080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2E44D6BA-A872-40E8-85F2-97A6BA5755F7}"/>
              </a:ext>
            </a:extLst>
          </p:cNvPr>
          <p:cNvSpPr txBox="1"/>
          <p:nvPr/>
        </p:nvSpPr>
        <p:spPr>
          <a:xfrm>
            <a:off x="1" y="88490"/>
            <a:ext cx="57813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第五关：</a:t>
            </a:r>
            <a:r>
              <a:rPr lang="zh-CN" altLang="en-US" sz="4800" dirty="0">
                <a:solidFill>
                  <a:srgbClr val="FF0000"/>
                </a:solidFill>
              </a:rPr>
              <a:t>硕果累累</a:t>
            </a:r>
            <a:r>
              <a:rPr lang="zh-CN" altLang="en-US" sz="4800" dirty="0"/>
              <a:t/>
            </a:r>
            <a:br>
              <a:rPr lang="zh-CN" altLang="en-US" sz="4800" dirty="0"/>
            </a:br>
            <a:r>
              <a:rPr lang="zh-CN" altLang="en-US" sz="4800" dirty="0" smtClean="0"/>
              <a:t>       春种</a:t>
            </a:r>
            <a:r>
              <a:rPr lang="zh-CN" altLang="en-US" sz="4800" dirty="0"/>
              <a:t>一粒粟，秋收万颗子</a:t>
            </a:r>
            <a:r>
              <a:rPr lang="zh-CN" altLang="en-US" sz="4800" dirty="0" smtClean="0"/>
              <a:t>！稻谷</a:t>
            </a:r>
            <a:r>
              <a:rPr lang="zh-CN" altLang="en-US" sz="4800" dirty="0"/>
              <a:t>成熟时，稻穗低垂、黄金饱满。收割后的稻谷，经过干燥、筛选、去壳后就会变成白白胖胖的大米。</a:t>
            </a:r>
          </a:p>
        </p:txBody>
      </p:sp>
      <p:sp>
        <p:nvSpPr>
          <p:cNvPr id="9" name="箭头: 左 8">
            <a:extLst>
              <a:ext uri="{FF2B5EF4-FFF2-40B4-BE49-F238E27FC236}">
                <a16:creationId xmlns="" xmlns:a16="http://schemas.microsoft.com/office/drawing/2014/main" id="{E8D05587-234C-454B-9CC7-18C3C2696381}"/>
              </a:ext>
            </a:extLst>
          </p:cNvPr>
          <p:cNvSpPr/>
          <p:nvPr/>
        </p:nvSpPr>
        <p:spPr>
          <a:xfrm>
            <a:off x="5891519" y="673509"/>
            <a:ext cx="1394184" cy="417871"/>
          </a:xfrm>
          <a:prstGeom prst="lef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58022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7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DCA8C11-0815-4DAF-8C01-BA5C05711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-574658"/>
            <a:ext cx="4011562" cy="39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974AAFC-E742-4F23-9330-72EEE93BA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84" y="0"/>
            <a:ext cx="7708242" cy="361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箭头: 右 9">
            <a:extLst>
              <a:ext uri="{FF2B5EF4-FFF2-40B4-BE49-F238E27FC236}">
                <a16:creationId xmlns="" xmlns:a16="http://schemas.microsoft.com/office/drawing/2014/main" id="{76624904-EB9F-4AC8-8803-6DD18A7DE518}"/>
              </a:ext>
            </a:extLst>
          </p:cNvPr>
          <p:cNvSpPr/>
          <p:nvPr/>
        </p:nvSpPr>
        <p:spPr>
          <a:xfrm>
            <a:off x="4444180" y="1459112"/>
            <a:ext cx="1120877" cy="495021"/>
          </a:xfrm>
          <a:prstGeom prst="right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下 10">
            <a:extLst>
              <a:ext uri="{FF2B5EF4-FFF2-40B4-BE49-F238E27FC236}">
                <a16:creationId xmlns="" xmlns:a16="http://schemas.microsoft.com/office/drawing/2014/main" id="{18B60B61-48D3-406E-A8FE-96D28B74F5EA}"/>
              </a:ext>
            </a:extLst>
          </p:cNvPr>
          <p:cNvSpPr/>
          <p:nvPr/>
        </p:nvSpPr>
        <p:spPr>
          <a:xfrm>
            <a:off x="8850951" y="3588056"/>
            <a:ext cx="521110" cy="904567"/>
          </a:xfrm>
          <a:prstGeom prst="downArrow">
            <a:avLst/>
          </a:prstGeom>
          <a:solidFill>
            <a:srgbClr val="C8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107349" y="3530702"/>
            <a:ext cx="6720877" cy="3327298"/>
            <a:chOff x="2107349" y="3530702"/>
            <a:chExt cx="6720877" cy="3327298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F2B9F46-51EB-4132-B8B1-C85C1AA8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349" y="3530702"/>
              <a:ext cx="6720877" cy="33272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568390" y="4114799"/>
              <a:ext cx="277665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       2020</a:t>
              </a:r>
              <a:r>
                <a:rPr lang="zh-CN" altLang="en-US" dirty="0" smtClean="0"/>
                <a:t>年</a:t>
              </a:r>
              <a:r>
                <a:rPr lang="en-US" altLang="zh-CN" dirty="0" smtClean="0"/>
                <a:t>10</a:t>
              </a:r>
              <a:r>
                <a:rPr lang="zh-CN" altLang="en-US" dirty="0" smtClean="0"/>
                <a:t>月</a:t>
              </a:r>
              <a:r>
                <a:rPr lang="en-US" altLang="zh-CN" dirty="0" smtClean="0"/>
                <a:t>16</a:t>
              </a:r>
              <a:r>
                <a:rPr lang="zh-CN" altLang="en-US" dirty="0" smtClean="0"/>
                <a:t>日是第</a:t>
              </a:r>
              <a:r>
                <a:rPr lang="en-US" altLang="zh-CN" dirty="0" smtClean="0"/>
                <a:t>40</a:t>
              </a:r>
              <a:r>
                <a:rPr lang="zh-CN" altLang="en-US" dirty="0" smtClean="0"/>
                <a:t>个世界粮食日。一粥一饭，当思来之不易，珍惜粮食，杜绝浪费！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562670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157440" y="1495194"/>
            <a:ext cx="3088888" cy="4402562"/>
            <a:chOff x="1112686" y="1371600"/>
            <a:chExt cx="3950978" cy="389093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grpSp>
        <p:nvGrpSpPr>
          <p:cNvPr id="3" name="组合 1"/>
          <p:cNvGrpSpPr/>
          <p:nvPr/>
        </p:nvGrpSpPr>
        <p:grpSpPr>
          <a:xfrm>
            <a:off x="7652084" y="1454819"/>
            <a:ext cx="3764973" cy="4939976"/>
            <a:chOff x="7652084" y="1454819"/>
            <a:chExt cx="3764973" cy="493997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1508" b="96315" l="9451" r="89451">
                          <a14:foregroundMark x1="44615" y1="1675" x2="44615" y2="12395"/>
                          <a14:foregroundMark x1="54286" y1="89280" x2="63516" y2="93802"/>
                          <a14:foregroundMark x1="63516" y1="93802" x2="64835" y2="93802"/>
                          <a14:foregroundMark x1="28571" y1="91457" x2="27473" y2="963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52084" y="1454819"/>
              <a:ext cx="3764973" cy="493997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0042854" y="3644710"/>
              <a:ext cx="1374203" cy="259107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41542" r="34266"/>
            <a:stretch>
              <a:fillRect/>
            </a:stretch>
          </p:blipFill>
          <p:spPr>
            <a:xfrm flipH="1">
              <a:off x="7652084" y="3924807"/>
              <a:ext cx="902722" cy="2363079"/>
            </a:xfrm>
            <a:prstGeom prst="rect">
              <a:avLst/>
            </a:prstGeom>
          </p:spPr>
        </p:pic>
      </p:grpSp>
      <p:pic>
        <p:nvPicPr>
          <p:cNvPr id="13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22" y="597411"/>
            <a:ext cx="1371467" cy="1323552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56" y="0"/>
            <a:ext cx="1120744" cy="10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889"/>
          <a:stretch>
            <a:fillRect/>
          </a:stretch>
        </p:blipFill>
        <p:spPr>
          <a:xfrm rot="10800000">
            <a:off x="0" y="5534448"/>
            <a:ext cx="12192000" cy="1323552"/>
          </a:xfrm>
          <a:prstGeom prst="rect">
            <a:avLst/>
          </a:prstGeom>
        </p:spPr>
      </p:pic>
      <p:sp>
        <p:nvSpPr>
          <p:cNvPr id="16" name="文本框 26"/>
          <p:cNvSpPr txBox="1"/>
          <p:nvPr/>
        </p:nvSpPr>
        <p:spPr>
          <a:xfrm>
            <a:off x="1100563" y="210914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9"/>
          <p:cNvGrpSpPr/>
          <p:nvPr/>
        </p:nvGrpSpPr>
        <p:grpSpPr>
          <a:xfrm>
            <a:off x="-390067" y="-230760"/>
            <a:ext cx="2304999" cy="1743722"/>
            <a:chOff x="1112686" y="1371600"/>
            <a:chExt cx="3950978" cy="389093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pic>
        <p:nvPicPr>
          <p:cNvPr id="23" name="图片 22" descr="u=771285710,4003877527&amp;fm=11&amp;gp=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8600" y="1270000"/>
            <a:ext cx="4292600" cy="500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889"/>
          <a:stretch>
            <a:fillRect/>
          </a:stretch>
        </p:blipFill>
        <p:spPr>
          <a:xfrm rot="10800000">
            <a:off x="0" y="5534448"/>
            <a:ext cx="12192000" cy="132355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1003001"/>
            <a:ext cx="433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我们的一亩田</a:t>
            </a:r>
            <a:endParaRPr lang="en-US" altLang="zh-CN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劳动初体验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3206" b="90506" l="857" r="99143">
                        <a14:foregroundMark x1="22286" y1="11344" x2="36857" y2="18496"/>
                        <a14:foregroundMark x1="36857" y1="18496" x2="37286" y2="19605"/>
                        <a14:foregroundMark x1="44000" y1="3206" x2="22143" y2="29346"/>
                        <a14:foregroundMark x1="22143" y1="29346" x2="17714" y2="39581"/>
                        <a14:foregroundMark x1="22286" y1="87793" x2="54429" y2="87053"/>
                        <a14:foregroundMark x1="54429" y1="87053" x2="98000" y2="90506"/>
                        <a14:foregroundMark x1="21571" y1="88903" x2="64000" y2="96054"/>
                        <a14:foregroundMark x1="64000" y1="96054" x2="74857" y2="95068"/>
                        <a14:foregroundMark x1="74857" y1="95068" x2="99143" y2="84957"/>
                        <a14:foregroundMark x1="99143" y1="84957" x2="99143" y2="84957"/>
                        <a14:foregroundMark x1="22286" y1="28360" x2="857" y2="37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" y="2097890"/>
            <a:ext cx="4349226" cy="5038890"/>
          </a:xfrm>
          <a:prstGeom prst="rect">
            <a:avLst/>
          </a:prstGeom>
        </p:spPr>
      </p:pic>
      <p:sp>
        <p:nvSpPr>
          <p:cNvPr id="18" name="文本框 26"/>
          <p:cNvSpPr txBox="1"/>
          <p:nvPr/>
        </p:nvSpPr>
        <p:spPr>
          <a:xfrm>
            <a:off x="568713" y="0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2" name="组合 9"/>
          <p:cNvGrpSpPr/>
          <p:nvPr/>
        </p:nvGrpSpPr>
        <p:grpSpPr>
          <a:xfrm>
            <a:off x="-241702" y="-307215"/>
            <a:ext cx="1237785" cy="1193180"/>
            <a:chOff x="1112686" y="1371600"/>
            <a:chExt cx="3950978" cy="389093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="" xmlns:a14="http://schemas.microsoft.com/office/drawing/2010/main">
                    <a14:imgLayer r:embed="rId12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pic>
        <p:nvPicPr>
          <p:cNvPr id="10" name="劳动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4385733" y="850900"/>
            <a:ext cx="7806267" cy="5854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592964" y="1147124"/>
            <a:ext cx="9173336" cy="5710876"/>
            <a:chOff x="4034664" y="1840544"/>
            <a:chExt cx="7036509" cy="3754402"/>
          </a:xfrm>
        </p:grpSpPr>
        <p:sp>
          <p:nvSpPr>
            <p:cNvPr id="5" name="矩形: 圆角 4"/>
            <p:cNvSpPr/>
            <p:nvPr/>
          </p:nvSpPr>
          <p:spPr>
            <a:xfrm>
              <a:off x="4034664" y="1840544"/>
              <a:ext cx="6383817" cy="37544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11"/>
            <p:cNvSpPr txBox="1">
              <a:spLocks noChangeArrowheads="1"/>
            </p:cNvSpPr>
            <p:nvPr/>
          </p:nvSpPr>
          <p:spPr bwMode="auto">
            <a:xfrm>
              <a:off x="5384710" y="1929292"/>
              <a:ext cx="5686463" cy="36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</a:pPr>
              <a:r>
                <a:rPr lang="zh-CN" altLang="en-US" sz="2400" b="1" dirty="0">
                  <a:solidFill>
                    <a:srgbClr val="66330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汉仪综艺体简"/>
                </a:rPr>
                <a:t>我们校园内的浪费现象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304" y="2239889"/>
              <a:ext cx="2280948" cy="167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8929568" y="1611527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663300"/>
                </a:solidFill>
                <a:latin typeface="华文琥珀" pitchFamily="2" charset="-122"/>
                <a:ea typeface="华文琥珀" pitchFamily="2" charset="-122"/>
              </a:rPr>
              <a:t>浪费粮食可耻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276" b="39238"/>
          <a:stretch>
            <a:fillRect/>
          </a:stretch>
        </p:blipFill>
        <p:spPr>
          <a:xfrm>
            <a:off x="8483600" y="2331120"/>
            <a:ext cx="4089400" cy="4156040"/>
          </a:xfrm>
          <a:prstGeom prst="rect">
            <a:avLst/>
          </a:prstGeom>
        </p:spPr>
      </p:pic>
      <p:sp>
        <p:nvSpPr>
          <p:cNvPr id="31" name="文本框 26"/>
          <p:cNvSpPr txBox="1"/>
          <p:nvPr/>
        </p:nvSpPr>
        <p:spPr>
          <a:xfrm>
            <a:off x="1103972" y="188923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2" name="组合 9"/>
          <p:cNvGrpSpPr/>
          <p:nvPr/>
        </p:nvGrpSpPr>
        <p:grpSpPr>
          <a:xfrm>
            <a:off x="0" y="0"/>
            <a:ext cx="1237785" cy="1193180"/>
            <a:chOff x="1112686" y="1371600"/>
            <a:chExt cx="3950978" cy="389093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pic>
        <p:nvPicPr>
          <p:cNvPr id="18" name="图片 17" descr="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00600" y="1698625"/>
            <a:ext cx="2705101" cy="2619376"/>
          </a:xfrm>
          <a:prstGeom prst="rect">
            <a:avLst/>
          </a:prstGeom>
        </p:spPr>
      </p:pic>
      <p:pic>
        <p:nvPicPr>
          <p:cNvPr id="19" name="图片 18" descr="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95227" y="4343400"/>
            <a:ext cx="2659672" cy="2514600"/>
          </a:xfrm>
          <a:prstGeom prst="rect">
            <a:avLst/>
          </a:prstGeom>
        </p:spPr>
      </p:pic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84300" y="4381500"/>
            <a:ext cx="2997200" cy="232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4680" y="0"/>
            <a:ext cx="1711791" cy="16519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2950" y="901566"/>
            <a:ext cx="33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663300"/>
                </a:solidFill>
                <a:latin typeface="华文琥珀" pitchFamily="2" charset="-122"/>
                <a:ea typeface="华文琥珀" pitchFamily="2" charset="-122"/>
              </a:rPr>
              <a:t>浪费粮食可耻</a:t>
            </a:r>
          </a:p>
        </p:txBody>
      </p:sp>
      <p:grpSp>
        <p:nvGrpSpPr>
          <p:cNvPr id="3" name="组合 1"/>
          <p:cNvGrpSpPr/>
          <p:nvPr/>
        </p:nvGrpSpPr>
        <p:grpSpPr>
          <a:xfrm>
            <a:off x="3404742" y="1094903"/>
            <a:ext cx="8157338" cy="5763097"/>
            <a:chOff x="3417442" y="843442"/>
            <a:chExt cx="8157338" cy="5763097"/>
          </a:xfrm>
        </p:grpSpPr>
        <p:sp>
          <p:nvSpPr>
            <p:cNvPr id="5" name="矩形: 圆角 4"/>
            <p:cNvSpPr/>
            <p:nvPr/>
          </p:nvSpPr>
          <p:spPr>
            <a:xfrm>
              <a:off x="3417442" y="1485468"/>
              <a:ext cx="8157338" cy="512107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0"/>
            <p:cNvGrpSpPr/>
            <p:nvPr/>
          </p:nvGrpSpPr>
          <p:grpSpPr>
            <a:xfrm>
              <a:off x="3429000" y="843442"/>
              <a:ext cx="7486650" cy="5566719"/>
              <a:chOff x="3429000" y="843442"/>
              <a:chExt cx="7486650" cy="5566719"/>
            </a:xfrm>
          </p:grpSpPr>
          <p:sp>
            <p:nvSpPr>
              <p:cNvPr id="32" name="TextBox 11"/>
              <p:cNvSpPr txBox="1">
                <a:spLocks noChangeArrowheads="1"/>
              </p:cNvSpPr>
              <p:nvPr/>
            </p:nvSpPr>
            <p:spPr bwMode="auto">
              <a:xfrm>
                <a:off x="4147834" y="843442"/>
                <a:ext cx="568646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457200" fontAlgn="base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457200" fontAlgn="base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457200" fontAlgn="base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457200" fontAlgn="base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zh-CN" altLang="en-US" sz="3200" b="1" dirty="0">
                    <a:solidFill>
                      <a:srgbClr val="6633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  <a:cs typeface="汉仪综艺体简"/>
                  </a:rPr>
                  <a:t>请你算一算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3429000" y="1664246"/>
                <a:ext cx="7486650" cy="4745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solidFill>
                      <a:srgbClr val="6633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</a:t>
                </a:r>
                <a:r>
                  <a:rPr lang="en-US" altLang="zh-CN" sz="2800" dirty="0" smtClean="0">
                    <a:solidFill>
                      <a:srgbClr val="6633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  </a:t>
                </a:r>
                <a:r>
                  <a:rPr lang="en-US" altLang="zh-CN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500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克大米能烧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5-6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碗米饭，每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粒米大约重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克，每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100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克米大约烧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碗饭。也就是说大约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1000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个同学，每天每人节约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颗米，就能烧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碗米饭。全校近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1000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人，一天就能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节约（</a:t>
                </a:r>
                <a:r>
                  <a:rPr lang="en-US" altLang="zh-CN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   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）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碗米饭。我国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13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亿人口，每人每天节约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颗米，可以做（   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   ）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碗米饭！按一天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3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顿，每顿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碗米饭计算，大约可以够（ 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   ）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人吃！我们学校</a:t>
                </a:r>
                <a:r>
                  <a:rPr lang="en-US" altLang="zh-CN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1000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人，可以吃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（      ）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天，约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（ </a:t>
                </a:r>
                <a:r>
                  <a:rPr lang="en-US" altLang="zh-CN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    </a:t>
                </a:r>
                <a:r>
                  <a:rPr lang="zh-CN" altLang="en-US" sz="2800" b="1" dirty="0" smtClean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）</a:t>
                </a:r>
                <a:r>
                  <a:rPr lang="zh-CN" altLang="en-US" sz="2800" b="1" dirty="0"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</a:rPr>
                  <a:t>年！</a:t>
                </a: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2" y="1677727"/>
            <a:ext cx="2878980" cy="48132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557" b="27784"/>
          <a:stretch>
            <a:fillRect/>
          </a:stretch>
        </p:blipFill>
        <p:spPr>
          <a:xfrm>
            <a:off x="9609674" y="4751630"/>
            <a:ext cx="2998723" cy="2106370"/>
          </a:xfrm>
          <a:prstGeom prst="rect">
            <a:avLst/>
          </a:prstGeom>
        </p:spPr>
      </p:pic>
      <p:sp>
        <p:nvSpPr>
          <p:cNvPr id="23" name="文本框 26"/>
          <p:cNvSpPr txBox="1"/>
          <p:nvPr/>
        </p:nvSpPr>
        <p:spPr>
          <a:xfrm>
            <a:off x="708660" y="0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4" name="组合 9"/>
          <p:cNvGrpSpPr/>
          <p:nvPr/>
        </p:nvGrpSpPr>
        <p:grpSpPr>
          <a:xfrm>
            <a:off x="-160020" y="-240030"/>
            <a:ext cx="1237785" cy="1193180"/>
            <a:chOff x="1112686" y="1371600"/>
            <a:chExt cx="3950978" cy="38909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0134600" y="3416300"/>
            <a:ext cx="46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1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8100" y="4483100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130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万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7500" y="4953000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43</a:t>
            </a:r>
            <a:r>
              <a:rPr lang="zh-CN" altLang="en-US" sz="2800" dirty="0" smtClean="0">
                <a:solidFill>
                  <a:srgbClr val="FF0000"/>
                </a:solidFill>
              </a:rPr>
              <a:t>万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0300" y="546100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430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4000" y="59944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1.5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2342" y="354354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8" y="440134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83403" y="1458256"/>
            <a:ext cx="469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E75329"/>
                </a:solidFill>
                <a:cs typeface="+mn-ea"/>
                <a:sym typeface="+mn-lt"/>
              </a:rPr>
              <a:t>常州市武进区牛塘初级中学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76928" y="2056769"/>
            <a:ext cx="8758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E75329"/>
                </a:solidFill>
                <a:cs typeface="+mn-ea"/>
                <a:sym typeface="+mn-lt"/>
              </a:rPr>
              <a:t> 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厉</a:t>
            </a:r>
            <a:r>
              <a:rPr lang="zh-CN" altLang="en-US" sz="3600" b="1" dirty="0">
                <a:solidFill>
                  <a:srgbClr val="E75329"/>
                </a:solidFill>
                <a:cs typeface="+mn-ea"/>
                <a:sym typeface="+mn-lt"/>
              </a:rPr>
              <a:t>行节约反对浪费，争做文明青云少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年</a:t>
            </a:r>
            <a:endParaRPr lang="en-US" altLang="zh-CN" sz="3600" b="1" dirty="0" smtClean="0">
              <a:solidFill>
                <a:srgbClr val="E75329"/>
              </a:solidFill>
              <a:cs typeface="+mn-ea"/>
              <a:sym typeface="+mn-lt"/>
            </a:endParaRPr>
          </a:p>
          <a:p>
            <a:r>
              <a:rPr lang="en-US" altLang="zh-CN" sz="3600" b="1" dirty="0" smtClean="0">
                <a:solidFill>
                  <a:srgbClr val="E75329"/>
                </a:solidFill>
                <a:cs typeface="+mn-ea"/>
                <a:sym typeface="+mn-lt"/>
              </a:rPr>
              <a:t>                         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主</a:t>
            </a:r>
            <a:r>
              <a:rPr lang="zh-CN" altLang="en-US" sz="3600" b="1" dirty="0">
                <a:solidFill>
                  <a:srgbClr val="E75329"/>
                </a:solidFill>
                <a:cs typeface="+mn-ea"/>
                <a:sym typeface="+mn-lt"/>
              </a:rPr>
              <a:t>题班会</a:t>
            </a:r>
            <a:endParaRPr lang="zh-CN" altLang="en-US" sz="4800" b="1" dirty="0">
              <a:solidFill>
                <a:srgbClr val="E75329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07184" y="4065973"/>
            <a:ext cx="5563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cs typeface="+mn-ea"/>
                <a:sym typeface="+mn-lt"/>
              </a:rPr>
              <a:t>2020</a:t>
            </a:r>
            <a:r>
              <a:rPr lang="zh-CN" altLang="en-US" sz="2000" dirty="0">
                <a:cs typeface="+mn-ea"/>
                <a:sym typeface="+mn-lt"/>
              </a:rPr>
              <a:t>年</a:t>
            </a:r>
            <a:r>
              <a:rPr lang="en-US" altLang="zh-CN" sz="2000" dirty="0">
                <a:cs typeface="+mn-ea"/>
                <a:sym typeface="+mn-lt"/>
              </a:rPr>
              <a:t>11</a:t>
            </a:r>
            <a:r>
              <a:rPr lang="zh-CN" altLang="en-US" sz="2000" dirty="0" smtClean="0">
                <a:cs typeface="+mn-ea"/>
                <a:sym typeface="+mn-lt"/>
              </a:rPr>
              <a:t>月</a:t>
            </a:r>
            <a:r>
              <a:rPr lang="en-US" altLang="zh-CN" sz="2000" dirty="0" smtClean="0">
                <a:cs typeface="+mn-ea"/>
                <a:sym typeface="+mn-lt"/>
              </a:rPr>
              <a:t>30</a:t>
            </a:r>
            <a:r>
              <a:rPr lang="zh-CN" altLang="en-US" sz="2000" dirty="0" smtClean="0">
                <a:cs typeface="+mn-ea"/>
                <a:sym typeface="+mn-lt"/>
              </a:rPr>
              <a:t>日     单位：八</a:t>
            </a:r>
            <a:r>
              <a:rPr lang="en-US" altLang="zh-CN" sz="2000" dirty="0" smtClean="0">
                <a:cs typeface="+mn-ea"/>
                <a:sym typeface="+mn-lt"/>
              </a:rPr>
              <a:t>1</a:t>
            </a:r>
            <a:r>
              <a:rPr lang="zh-CN" altLang="en-US" sz="2000" dirty="0" smtClean="0">
                <a:cs typeface="+mn-ea"/>
                <a:sym typeface="+mn-lt"/>
              </a:rPr>
              <a:t>、九</a:t>
            </a:r>
            <a:r>
              <a:rPr lang="en-US" altLang="zh-CN" sz="2000" dirty="0" smtClean="0">
                <a:cs typeface="+mn-ea"/>
                <a:sym typeface="+mn-lt"/>
              </a:rPr>
              <a:t>1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7" t="16207" r="34841" b="10521"/>
          <a:stretch>
            <a:fillRect/>
          </a:stretch>
        </p:blipFill>
        <p:spPr>
          <a:xfrm>
            <a:off x="9381845" y="1965960"/>
            <a:ext cx="2810155" cy="489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34" y="-11369"/>
            <a:ext cx="5836801" cy="4975508"/>
          </a:xfrm>
          <a:prstGeom prst="rect">
            <a:avLst/>
          </a:prstGeom>
        </p:spPr>
      </p:pic>
      <p:grpSp>
        <p:nvGrpSpPr>
          <p:cNvPr id="2" name="组合 9"/>
          <p:cNvGrpSpPr/>
          <p:nvPr/>
        </p:nvGrpSpPr>
        <p:grpSpPr>
          <a:xfrm>
            <a:off x="-144966" y="-200722"/>
            <a:ext cx="1237785" cy="1193180"/>
            <a:chOff x="1112686" y="1371600"/>
            <a:chExt cx="3950978" cy="389093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658860" y="2147467"/>
            <a:ext cx="50321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6600" dirty="0" smtClean="0">
                <a:solidFill>
                  <a:srgbClr val="6633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汉仪综艺体简"/>
              </a:rPr>
              <a:t>   </a:t>
            </a:r>
            <a:r>
              <a:rPr lang="zh-CN" altLang="en-US" sz="6600" b="1" dirty="0" smtClean="0">
                <a:solidFill>
                  <a:srgbClr val="6633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汉仪综艺体简"/>
              </a:rPr>
              <a:t>快板</a:t>
            </a:r>
            <a:endParaRPr lang="en-US" altLang="zh-CN" sz="6600" b="1" dirty="0" smtClean="0">
              <a:solidFill>
                <a:srgbClr val="6633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汉仪综艺体简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5400" b="1" dirty="0" smtClean="0">
                <a:solidFill>
                  <a:srgbClr val="663300"/>
                </a:solidFill>
                <a:latin typeface="方正粗黑宋简体" pitchFamily="2" charset="-122"/>
                <a:ea typeface="方正粗黑宋简体" pitchFamily="2" charset="-122"/>
                <a:cs typeface="汉仪综艺体简"/>
              </a:rPr>
              <a:t>舌尖节俭新风尚</a:t>
            </a:r>
            <a:endParaRPr lang="zh-CN" altLang="en-US" sz="5400" b="1" dirty="0">
              <a:solidFill>
                <a:srgbClr val="663300"/>
              </a:solidFill>
              <a:latin typeface="方正粗黑宋简体" pitchFamily="2" charset="-122"/>
              <a:ea typeface="方正粗黑宋简体" pitchFamily="2" charset="-122"/>
              <a:cs typeface="汉仪综艺体简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1387" y1="41214" x2="73121" y2="42173"/>
                        <a14:foregroundMark x1="60116" y1="53674" x2="57514" y2="66134"/>
                        <a14:foregroundMark x1="22543" y1="41214" x2="23121" y2="41853"/>
                        <a14:foregroundMark x1="30636" y1="36741" x2="31214" y2="36102"/>
                        <a14:foregroundMark x1="37572" y1="33227" x2="37283" y2="34824"/>
                        <a14:foregroundMark x1="37283" y1="41853" x2="37283" y2="41853"/>
                      </a14:backgroundRemoval>
                    </a14:imgEffect>
                  </a14:imgLayer>
                </a14:imgProps>
              </a:ext>
            </a:extLst>
          </a:blip>
          <a:srcRect l="18460" t="17199" r="16928" b="13462"/>
          <a:stretch>
            <a:fillRect/>
          </a:stretch>
        </p:blipFill>
        <p:spPr>
          <a:xfrm>
            <a:off x="157869" y="3438674"/>
            <a:ext cx="3193402" cy="3100184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945102" y="1863260"/>
            <a:ext cx="1524202" cy="1631216"/>
            <a:chOff x="945102" y="1863260"/>
            <a:chExt cx="1524202" cy="1631216"/>
          </a:xfrm>
        </p:grpSpPr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 rot="562512">
              <a:off x="973669" y="1863260"/>
              <a:ext cx="1467068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5000" b="1" dirty="0">
                  <a:solidFill>
                    <a:srgbClr val="663300"/>
                  </a:solidFill>
                  <a:latin typeface="汉仪综艺体简"/>
                  <a:ea typeface="汉仪综艺体简"/>
                  <a:cs typeface="汉仪综艺体简"/>
                </a:rPr>
                <a:t>抵制</a:t>
              </a:r>
              <a:endParaRPr lang="en-US" altLang="zh-CN" sz="5000" b="1" dirty="0">
                <a:solidFill>
                  <a:srgbClr val="663300"/>
                </a:solidFill>
                <a:latin typeface="汉仪综艺体简"/>
                <a:ea typeface="汉仪综艺体简"/>
                <a:cs typeface="汉仪综艺体简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5000" b="1" dirty="0">
                  <a:solidFill>
                    <a:srgbClr val="663300"/>
                  </a:solidFill>
                  <a:latin typeface="汉仪综艺体简"/>
                  <a:ea typeface="汉仪综艺体简"/>
                  <a:cs typeface="汉仪综艺体简"/>
                </a:rPr>
                <a:t>浪费</a:t>
              </a:r>
              <a:endParaRPr lang="en-US" altLang="zh-CN" sz="5000" b="1" dirty="0">
                <a:solidFill>
                  <a:srgbClr val="663300"/>
                </a:solidFill>
                <a:latin typeface="汉仪综艺体简"/>
                <a:ea typeface="汉仪综艺体简"/>
                <a:cs typeface="汉仪综艺体简"/>
              </a:endParaRPr>
            </a:p>
          </p:txBody>
        </p:sp>
        <p:grpSp>
          <p:nvGrpSpPr>
            <p:cNvPr id="4" name="组合 26"/>
            <p:cNvGrpSpPr/>
            <p:nvPr/>
          </p:nvGrpSpPr>
          <p:grpSpPr>
            <a:xfrm>
              <a:off x="945102" y="2120652"/>
              <a:ext cx="1524202" cy="941980"/>
              <a:chOff x="7714968" y="3344270"/>
              <a:chExt cx="1524202" cy="941980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7810338" y="3344270"/>
                <a:ext cx="1295222" cy="94198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714968" y="3645689"/>
                <a:ext cx="1524202" cy="31265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94" y="3847819"/>
            <a:ext cx="2859882" cy="28598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889"/>
          <a:stretch>
            <a:fillRect/>
          </a:stretch>
        </p:blipFill>
        <p:spPr>
          <a:xfrm rot="10800000">
            <a:off x="0" y="5534448"/>
            <a:ext cx="12192000" cy="1323552"/>
          </a:xfrm>
          <a:prstGeom prst="rect">
            <a:avLst/>
          </a:prstGeom>
        </p:spPr>
      </p:pic>
      <p:sp>
        <p:nvSpPr>
          <p:cNvPr id="19" name="文本框 26"/>
          <p:cNvSpPr txBox="1"/>
          <p:nvPr/>
        </p:nvSpPr>
        <p:spPr>
          <a:xfrm>
            <a:off x="981307" y="0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762376-ED5E-4A14-B9B9-4D6E90B49271}"/>
              </a:ext>
            </a:extLst>
          </p:cNvPr>
          <p:cNvSpPr txBox="1"/>
          <p:nvPr/>
        </p:nvSpPr>
        <p:spPr>
          <a:xfrm>
            <a:off x="177553" y="284085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饭米粒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小队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087" y="167268"/>
            <a:ext cx="543064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“生命之水”小队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图片 5" descr="u=2744778192,2454391131&amp;fm=26&amp;gp=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23706" cy="1471961"/>
          </a:xfrm>
          <a:prstGeom prst="rect">
            <a:avLst/>
          </a:prstGeom>
        </p:spPr>
      </p:pic>
      <p:pic>
        <p:nvPicPr>
          <p:cNvPr id="11" name="图片 10" descr="u=3682994347,4257320602&amp;fm=26&amp;gp=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0799"/>
            <a:ext cx="8705850" cy="5111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762376-ED5E-4A14-B9B9-4D6E90B49271}"/>
              </a:ext>
            </a:extLst>
          </p:cNvPr>
          <p:cNvSpPr txBox="1"/>
          <p:nvPr/>
        </p:nvSpPr>
        <p:spPr>
          <a:xfrm>
            <a:off x="177553" y="284085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饭米粒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小队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087" y="167268"/>
            <a:ext cx="543064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“生命之水”小队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图片 5" descr="u=2744778192,2454391131&amp;fm=26&amp;gp=0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323706" cy="1471961"/>
          </a:xfrm>
          <a:prstGeom prst="rect">
            <a:avLst/>
          </a:prstGeom>
        </p:spPr>
      </p:pic>
      <p:pic>
        <p:nvPicPr>
          <p:cNvPr id="7" name="生命之水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49777" y="1176865"/>
            <a:ext cx="8048978" cy="55118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3865" y="2088444"/>
            <a:ext cx="8771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公</a:t>
            </a:r>
            <a:endParaRPr lang="en-US" altLang="zh-CN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益</a:t>
            </a:r>
            <a:endParaRPr lang="en-US" altLang="zh-CN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广</a:t>
            </a:r>
            <a:endParaRPr lang="en-US" altLang="zh-CN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告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7532" y="0"/>
            <a:ext cx="11887200" cy="6858000"/>
            <a:chOff x="152400" y="0"/>
            <a:chExt cx="118872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0"/>
              <a:ext cx="11887200" cy="447675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437965" y="1336443"/>
            <a:ext cx="1761564" cy="1569660"/>
          </a:xfrm>
          <a:prstGeom prst="rect">
            <a:avLst/>
          </a:prstGeom>
          <a:noFill/>
          <a:effectLst>
            <a:glow rad="736600">
              <a:schemeClr val="accent3">
                <a:alpha val="84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F79646"/>
                  </a:glow>
                </a:effectLst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48518" y="1663655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F79646"/>
                  </a:glow>
                </a:effectLst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37492" y="1859340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4BACC6"/>
                  </a:glow>
                </a:effectLst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99294" y="1336443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4BACC6">
                      <a:lumMod val="20000"/>
                      <a:lumOff val="80000"/>
                    </a:srgbClr>
                  </a:glow>
                </a:effectLst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水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3561061" y="3427196"/>
            <a:ext cx="5025378" cy="596855"/>
          </a:xfrm>
          <a:prstGeom prst="roundRect">
            <a:avLst>
              <a:gd name="adj" fmla="val 50000"/>
            </a:avLst>
          </a:prstGeom>
          <a:solidFill>
            <a:srgbClr val="99B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21687" y="3416450"/>
            <a:ext cx="500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从   我   做   起  ！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202" r="68718" b="37876"/>
          <a:stretch>
            <a:fillRect/>
          </a:stretch>
        </p:blipFill>
        <p:spPr>
          <a:xfrm>
            <a:off x="1781554" y="3502407"/>
            <a:ext cx="2197513" cy="18463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17" t="-1416" r="69035" b="74494"/>
          <a:stretch>
            <a:fillRect/>
          </a:stretch>
        </p:blipFill>
        <p:spPr>
          <a:xfrm>
            <a:off x="6200716" y="3832616"/>
            <a:ext cx="2197513" cy="184630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9F2B11D-3873-42D4-9441-9B8FF6802A47}"/>
              </a:ext>
            </a:extLst>
          </p:cNvPr>
          <p:cNvSpPr/>
          <p:nvPr/>
        </p:nvSpPr>
        <p:spPr>
          <a:xfrm>
            <a:off x="0" y="1545832"/>
            <a:ext cx="35865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pic>
        <p:nvPicPr>
          <p:cNvPr id="17" name="图片 16" descr="QQ图片202011262253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9822" y="2631689"/>
            <a:ext cx="3301622" cy="26093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68" t="2427" r="32550" b="70651"/>
          <a:stretch>
            <a:fillRect/>
          </a:stretch>
        </p:blipFill>
        <p:spPr>
          <a:xfrm>
            <a:off x="9333762" y="2285204"/>
            <a:ext cx="2197513" cy="1846302"/>
          </a:xfrm>
          <a:prstGeom prst="rect">
            <a:avLst/>
          </a:prstGeom>
        </p:spPr>
      </p:pic>
      <p:pic>
        <p:nvPicPr>
          <p:cNvPr id="18" name="图片 17" descr="u=2744778192,2454391131&amp;fm=26&amp;gp=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67269"/>
            <a:ext cx="1323706" cy="1471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0087" y="0"/>
            <a:ext cx="431552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“生命之水”小队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33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21116" y="-878711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1B2B82B-FE44-4233-B7DB-F56C417E07EB}"/>
              </a:ext>
            </a:extLst>
          </p:cNvPr>
          <p:cNvSpPr/>
          <p:nvPr/>
        </p:nvSpPr>
        <p:spPr>
          <a:xfrm flipH="1">
            <a:off x="213682" y="266330"/>
            <a:ext cx="35149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1B5A28C4-E4CC-4DE6-ACFB-52863A39F00F}"/>
              </a:ext>
            </a:extLst>
          </p:cNvPr>
          <p:cNvSpPr txBox="1"/>
          <p:nvPr/>
        </p:nvSpPr>
        <p:spPr>
          <a:xfrm>
            <a:off x="377733" y="1451356"/>
            <a:ext cx="11052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要在全社会形成节约水资源光荣，浪费水资源可耻的公德，人人都要树立水资源是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（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）的新观念，养成爱惜水、保护水和节约水的优良习惯。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7E26FAD7-00EF-436E-8522-5CF0A4AA3550}"/>
              </a:ext>
            </a:extLst>
          </p:cNvPr>
          <p:cNvSpPr txBox="1"/>
          <p:nvPr/>
        </p:nvSpPr>
        <p:spPr>
          <a:xfrm>
            <a:off x="2255036" y="3515021"/>
            <a:ext cx="5517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有限的、有价值</a:t>
            </a:r>
            <a:b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</a:b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天然的、无价值</a:t>
            </a:r>
            <a:b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</a:b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取之不尽、用之不竭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6DA3BDCA-782E-4906-AA5C-24B08E007B24}"/>
              </a:ext>
            </a:extLst>
          </p:cNvPr>
          <p:cNvSpPr txBox="1"/>
          <p:nvPr/>
        </p:nvSpPr>
        <p:spPr>
          <a:xfrm>
            <a:off x="7488097" y="1940243"/>
            <a:ext cx="1176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17565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944931"/>
            <a:ext cx="12348840" cy="7581901"/>
            <a:chOff x="152399" y="-723901"/>
            <a:chExt cx="11887201" cy="75819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399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1"/>
              <a:ext cx="11887200" cy="457456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71" t="63020" r="27465" b="-1354"/>
          <a:stretch>
            <a:fillRect/>
          </a:stretch>
        </p:blipFill>
        <p:spPr>
          <a:xfrm>
            <a:off x="654913" y="1447985"/>
            <a:ext cx="5133975" cy="481965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E305ED4B-FEB8-4F28-AE41-BADCC3E6E786}"/>
              </a:ext>
            </a:extLst>
          </p:cNvPr>
          <p:cNvSpPr/>
          <p:nvPr/>
        </p:nvSpPr>
        <p:spPr>
          <a:xfrm>
            <a:off x="292963" y="292963"/>
            <a:ext cx="30361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2DBFBAD9-A0A0-482E-8E6B-6FF5D892D43B}"/>
              </a:ext>
            </a:extLst>
          </p:cNvPr>
          <p:cNvSpPr txBox="1"/>
          <p:nvPr/>
        </p:nvSpPr>
        <p:spPr>
          <a:xfrm>
            <a:off x="3434730" y="562365"/>
            <a:ext cx="769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2.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地球上的水，绝大部分淡水分布在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C3ABFD6-EEAC-4A8C-AFDA-443FAA04BF39}"/>
              </a:ext>
            </a:extLst>
          </p:cNvPr>
          <p:cNvSpPr txBox="1"/>
          <p:nvPr/>
        </p:nvSpPr>
        <p:spPr>
          <a:xfrm>
            <a:off x="4725029" y="2137664"/>
            <a:ext cx="1837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海洋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湖泊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河流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冰川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84D61F29-3EF5-4DC0-9204-8C430EFBEFFC}"/>
              </a:ext>
            </a:extLst>
          </p:cNvPr>
          <p:cNvSpPr txBox="1"/>
          <p:nvPr/>
        </p:nvSpPr>
        <p:spPr>
          <a:xfrm>
            <a:off x="10698880" y="541466"/>
            <a:ext cx="2986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C465AA0-D48C-48DB-9F79-D75B05744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86" y="1417320"/>
            <a:ext cx="4447713" cy="4298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828971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2454" y="-814737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77" t="71479" r="34690" b="-646"/>
          <a:stretch>
            <a:fillRect/>
          </a:stretch>
        </p:blipFill>
        <p:spPr>
          <a:xfrm>
            <a:off x="302454" y="1110801"/>
            <a:ext cx="4986291" cy="4501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41037" y="1611004"/>
            <a:ext cx="17615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我</a:t>
            </a:r>
          </a:p>
        </p:txBody>
      </p:sp>
      <p:sp>
        <p:nvSpPr>
          <p:cNvPr id="7" name="文本框 6"/>
          <p:cNvSpPr txBox="1"/>
          <p:nvPr/>
        </p:nvSpPr>
        <p:spPr>
          <a:xfrm rot="471299">
            <a:off x="3618098" y="2044283"/>
            <a:ext cx="1761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46651" y="3060948"/>
            <a:ext cx="1761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168462" y="2906297"/>
            <a:ext cx="1761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言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24412" y="1110801"/>
            <a:ext cx="6765134" cy="164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3.《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中华人民共和国水法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》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规定，单位和个人有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（   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的义务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ED726CE4-83DD-4C9F-A6B4-02A2900A28F7}"/>
              </a:ext>
            </a:extLst>
          </p:cNvPr>
          <p:cNvSpPr/>
          <p:nvPr/>
        </p:nvSpPr>
        <p:spPr>
          <a:xfrm>
            <a:off x="675316" y="345036"/>
            <a:ext cx="29645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E7378567-7916-4C7E-AC7A-A2F4E7FA0FFE}"/>
              </a:ext>
            </a:extLst>
          </p:cNvPr>
          <p:cNvSpPr txBox="1"/>
          <p:nvPr/>
        </p:nvSpPr>
        <p:spPr>
          <a:xfrm>
            <a:off x="5829298" y="2906297"/>
            <a:ext cx="3510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节约用水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防治水灾害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防治水体污染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防治水土流失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48409612-B0C0-4CD9-B0D8-C858F702DF37}"/>
              </a:ext>
            </a:extLst>
          </p:cNvPr>
          <p:cNvSpPr txBox="1"/>
          <p:nvPr/>
        </p:nvSpPr>
        <p:spPr>
          <a:xfrm>
            <a:off x="8298137" y="1922619"/>
            <a:ext cx="937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23071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0">
        <p15:prstTrans prst="crush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5132" y="-87482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272494" y="938074"/>
            <a:ext cx="10255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4.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下列关于水资源的说法中，正确的是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（    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/>
            </a:r>
            <a:b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</a:b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C868E4A-4E79-455B-A885-9BCCD8E06B13}"/>
              </a:ext>
            </a:extLst>
          </p:cNvPr>
          <p:cNvSpPr/>
          <p:nvPr/>
        </p:nvSpPr>
        <p:spPr>
          <a:xfrm>
            <a:off x="215900" y="172064"/>
            <a:ext cx="30613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E9C4B41-3F00-4373-8713-FD5DFA679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9" y="1482431"/>
            <a:ext cx="3575605" cy="3458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1E8DE8BE-26FE-48B5-95CB-B11997770AA8}"/>
              </a:ext>
            </a:extLst>
          </p:cNvPr>
          <p:cNvSpPr txBox="1"/>
          <p:nvPr/>
        </p:nvSpPr>
        <p:spPr>
          <a:xfrm>
            <a:off x="775101" y="1748578"/>
            <a:ext cx="7848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地球上的水资源是取之不尽，用之不竭的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地球上的水总储量很大，但可利用的淡水资源很少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全球淡水资源主要储存于河流中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CD8FD487-550D-43D8-8430-038F9D7B7989}"/>
              </a:ext>
            </a:extLst>
          </p:cNvPr>
          <p:cNvSpPr txBox="1"/>
          <p:nvPr/>
        </p:nvSpPr>
        <p:spPr>
          <a:xfrm>
            <a:off x="8481364" y="1106663"/>
            <a:ext cx="55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5537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0" y="1446937"/>
            <a:ext cx="1182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5.1993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年第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47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届联合国大会将每年的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（  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定为“世界水日”。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5CD8820-1839-431C-A9EE-BCCC9BF3C063}"/>
              </a:ext>
            </a:extLst>
          </p:cNvPr>
          <p:cNvSpPr/>
          <p:nvPr/>
        </p:nvSpPr>
        <p:spPr>
          <a:xfrm>
            <a:off x="755490" y="494560"/>
            <a:ext cx="3088541" cy="9436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26F1FAF-7886-41A4-92FC-8B937A44E4C8}"/>
              </a:ext>
            </a:extLst>
          </p:cNvPr>
          <p:cNvSpPr txBox="1"/>
          <p:nvPr/>
        </p:nvSpPr>
        <p:spPr>
          <a:xfrm>
            <a:off x="2814221" y="2833768"/>
            <a:ext cx="3000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22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日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7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日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8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15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日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12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22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日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EB05F0F5-0D2A-4B1C-94C8-ADF2E19779D2}"/>
              </a:ext>
            </a:extLst>
          </p:cNvPr>
          <p:cNvSpPr txBox="1"/>
          <p:nvPr/>
        </p:nvSpPr>
        <p:spPr>
          <a:xfrm>
            <a:off x="7988938" y="1457404"/>
            <a:ext cx="93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627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05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7" y="1127511"/>
            <a:ext cx="5166028" cy="51660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17" y="321938"/>
            <a:ext cx="7793778" cy="556642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69843" y="1346773"/>
            <a:ext cx="6063449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6.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家庭生活中节水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方法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迷你简卡通" panose="03000509000000000000" pitchFamily="65" charset="-122"/>
              <a:ea typeface="迷你简卡通" panose="03000509000000000000" pitchFamily="65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不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包括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(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 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迷你简卡通" panose="03000509000000000000" pitchFamily="65" charset="-122"/>
              <a:ea typeface="迷你简卡通" panose="03000509000000000000" pitchFamily="65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B939881-0898-4833-8F96-3B3C34DCD709}"/>
              </a:ext>
            </a:extLst>
          </p:cNvPr>
          <p:cNvSpPr/>
          <p:nvPr/>
        </p:nvSpPr>
        <p:spPr>
          <a:xfrm>
            <a:off x="807869" y="403098"/>
            <a:ext cx="3000651" cy="9436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知识竞赛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052B5BA9-11FD-4DC8-83DD-F4B78E119040}"/>
              </a:ext>
            </a:extLst>
          </p:cNvPr>
          <p:cNvSpPr txBox="1"/>
          <p:nvPr/>
        </p:nvSpPr>
        <p:spPr>
          <a:xfrm>
            <a:off x="6507471" y="2923388"/>
            <a:ext cx="3511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水龙头随开随关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多采用节水器具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经常一水多用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使用流动的水洗漱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B124A8E-BB0C-4913-8F8E-4E0B04AC35CD}"/>
              </a:ext>
            </a:extLst>
          </p:cNvPr>
          <p:cNvSpPr txBox="1"/>
          <p:nvPr/>
        </p:nvSpPr>
        <p:spPr>
          <a:xfrm>
            <a:off x="8618856" y="2188884"/>
            <a:ext cx="53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9409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剪辑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9909" y="203200"/>
            <a:ext cx="10521245" cy="645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6350" y="324534"/>
            <a:ext cx="2419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BF4F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知识竞赛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99BF4F"/>
              </a:solidFill>
              <a:effectLst/>
              <a:uLnTx/>
              <a:uFillTx/>
              <a:latin typeface="迷你简卡通" panose="03000509000000000000" pitchFamily="65" charset="-122"/>
              <a:ea typeface="迷你简卡通" panose="03000509000000000000" pitchFamily="65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F1CF2169-2024-4697-896C-93E938B089ED}"/>
              </a:ext>
            </a:extLst>
          </p:cNvPr>
          <p:cNvSpPr txBox="1"/>
          <p:nvPr/>
        </p:nvSpPr>
        <p:spPr>
          <a:xfrm>
            <a:off x="567924" y="1162729"/>
            <a:ext cx="6290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7.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以下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(  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   )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浇花方式不能做到节约用水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B4D2E04-00DA-476A-BFED-6123105E1238}"/>
              </a:ext>
            </a:extLst>
          </p:cNvPr>
          <p:cNvSpPr txBox="1"/>
          <p:nvPr/>
        </p:nvSpPr>
        <p:spPr>
          <a:xfrm>
            <a:off x="203200" y="2417827"/>
            <a:ext cx="8102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3200" b="1" dirty="0" smtClean="0">
                <a:solidFill>
                  <a:prstClr val="black"/>
                </a:solidFill>
                <a:ea typeface="等线" panose="02010600030101010101" pitchFamily="2" charset="-122"/>
              </a:rPr>
              <a:t>A </a:t>
            </a:r>
            <a:r>
              <a:rPr lang="zh-CN" altLang="en-US" sz="3200" b="1" dirty="0" smtClean="0">
                <a:solidFill>
                  <a:prstClr val="black"/>
                </a:solidFill>
                <a:ea typeface="等线" panose="02010600030101010101" pitchFamily="2" charset="-122"/>
              </a:rPr>
              <a:t>用鱼缸换出来的水浇花，因为这些水中有鱼的粪便，能促进花的生长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浇花时间尽量安排在早晨和晚上</a:t>
            </a:r>
            <a:b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</a:b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根据花卉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的习性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利用淘米水、洗菜水浇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花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D </a:t>
            </a:r>
            <a:r>
              <a:rPr lang="zh-CN" altLang="en-US" sz="3200" b="1" dirty="0" smtClean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用一大盆清水直接往花上浇去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4A44BC01-7047-4523-AAF0-27636FFC58E4}"/>
              </a:ext>
            </a:extLst>
          </p:cNvPr>
          <p:cNvSpPr txBox="1"/>
          <p:nvPr/>
        </p:nvSpPr>
        <p:spPr>
          <a:xfrm>
            <a:off x="2104936" y="1143740"/>
            <a:ext cx="70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E2C3C5F-33B2-469C-B4BE-905937628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29" y="1031966"/>
            <a:ext cx="3387634" cy="4149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52504061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48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1180061"/>
            <a:ext cx="3638550" cy="36385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9723E23E-9533-461D-ACEF-BB3373B23B84}"/>
              </a:ext>
            </a:extLst>
          </p:cNvPr>
          <p:cNvSpPr txBox="1"/>
          <p:nvPr/>
        </p:nvSpPr>
        <p:spPr>
          <a:xfrm>
            <a:off x="594804" y="1435937"/>
            <a:ext cx="813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（多选）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8.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我国面临的水资源短缺类型包括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F18C4821-6162-4F48-A7EE-33CAE61541C7}"/>
              </a:ext>
            </a:extLst>
          </p:cNvPr>
          <p:cNvSpPr txBox="1"/>
          <p:nvPr/>
        </p:nvSpPr>
        <p:spPr>
          <a:xfrm>
            <a:off x="2530136" y="2104008"/>
            <a:ext cx="300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（   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ABCD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   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C5878E1C-F970-49EE-B6FA-88674382143D}"/>
              </a:ext>
            </a:extLst>
          </p:cNvPr>
          <p:cNvSpPr txBox="1"/>
          <p:nvPr/>
        </p:nvSpPr>
        <p:spPr>
          <a:xfrm>
            <a:off x="1518082" y="2956264"/>
            <a:ext cx="3781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资源型缺水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工程型缺水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水质型缺水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管理型缺水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7387B91A-18CE-4831-A377-7682F15FBFBD}"/>
              </a:ext>
            </a:extLst>
          </p:cNvPr>
          <p:cNvSpPr txBox="1"/>
          <p:nvPr/>
        </p:nvSpPr>
        <p:spPr>
          <a:xfrm>
            <a:off x="985421" y="492262"/>
            <a:ext cx="25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BF4F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知识竞赛</a:t>
            </a:r>
          </a:p>
        </p:txBody>
      </p:sp>
    </p:spTree>
    <p:extLst>
      <p:ext uri="{BB962C8B-B14F-4D97-AF65-F5344CB8AC3E}">
        <p14:creationId xmlns="" xmlns:p14="http://schemas.microsoft.com/office/powerpoint/2010/main" val="22742669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897518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6350" y="324534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BF4F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知识竞赛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7327" y="1024200"/>
            <a:ext cx="11567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9.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以下（          ）做法可以加强工业用水管理。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迷你简卡通" panose="03000509000000000000" pitchFamily="65" charset="-122"/>
              <a:ea typeface="迷你简卡通" panose="03000509000000000000" pitchFamily="65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3B5BE41-E15E-46C2-9A5B-AA6021CC03E8}"/>
              </a:ext>
            </a:extLst>
          </p:cNvPr>
          <p:cNvSpPr txBox="1"/>
          <p:nvPr/>
        </p:nvSpPr>
        <p:spPr>
          <a:xfrm>
            <a:off x="1788912" y="2333410"/>
            <a:ext cx="5342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完善用水制度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防漏堵漏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装备用水计量设施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定期进行水平衡测试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260C39C7-BD06-4B11-A6D9-61F0364CCA38}"/>
              </a:ext>
            </a:extLst>
          </p:cNvPr>
          <p:cNvSpPr txBox="1"/>
          <p:nvPr/>
        </p:nvSpPr>
        <p:spPr>
          <a:xfrm>
            <a:off x="2499084" y="1097724"/>
            <a:ext cx="1704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Calibri"/>
                <a:ea typeface="等线" panose="02010600030101010101" pitchFamily="2" charset="-122"/>
              </a:rPr>
              <a:t>ABCD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781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 advClick="0" advTm="0">
        <p:cut/>
      </p:transition>
    </mc:Choice>
    <mc:Fallback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28FBB127-DE40-4BD8-94D2-D7C6D002F72A}"/>
              </a:ext>
            </a:extLst>
          </p:cNvPr>
          <p:cNvSpPr txBox="1"/>
          <p:nvPr/>
        </p:nvSpPr>
        <p:spPr>
          <a:xfrm>
            <a:off x="763480" y="488272"/>
            <a:ext cx="2752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99BF4F"/>
                </a:solidFill>
                <a:effectLst/>
                <a:uLnTx/>
                <a:uFillTx/>
                <a:latin typeface="迷你简卡通" panose="03000509000000000000" pitchFamily="65" charset="-122"/>
                <a:ea typeface="迷你简卡通" panose="03000509000000000000" pitchFamily="65" charset="-122"/>
                <a:cs typeface="+mn-cs"/>
              </a:rPr>
              <a:t>知识竞赛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99BF4F"/>
              </a:solidFill>
              <a:effectLst/>
              <a:uLnTx/>
              <a:uFillTx/>
              <a:latin typeface="迷你简卡通" panose="03000509000000000000" pitchFamily="65" charset="-122"/>
              <a:ea typeface="迷你简卡通" panose="03000509000000000000" pitchFamily="65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10BCEBA4-1DCA-4BA7-839E-5241724981B8}"/>
              </a:ext>
            </a:extLst>
          </p:cNvPr>
          <p:cNvSpPr txBox="1"/>
          <p:nvPr/>
        </p:nvSpPr>
        <p:spPr>
          <a:xfrm>
            <a:off x="692458" y="1216242"/>
            <a:ext cx="5508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10.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节水灌溉是根据作物需水规律及当地供水条件，高效利用降水和灌溉水，用尽可能少的水投入，取得尽可能多的农作物产出的一种灌溉模式。以下哪些设施属于节水灌溉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0E8D946-F3E1-4823-8F5B-35CE3C240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42" y="1024501"/>
            <a:ext cx="6350000" cy="447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6FBC90E3-23BE-4D13-9B74-79993BA937CD}"/>
              </a:ext>
            </a:extLst>
          </p:cNvPr>
          <p:cNvSpPr txBox="1"/>
          <p:nvPr/>
        </p:nvSpPr>
        <p:spPr>
          <a:xfrm>
            <a:off x="1792670" y="3832533"/>
            <a:ext cx="2982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喷灌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B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滴灌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大水漫灌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微灌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C5754FBA-74E9-40C1-9DB5-88C4F765AD1C}"/>
              </a:ext>
            </a:extLst>
          </p:cNvPr>
          <p:cNvSpPr txBox="1"/>
          <p:nvPr/>
        </p:nvSpPr>
        <p:spPr>
          <a:xfrm>
            <a:off x="4049450" y="3400734"/>
            <a:ext cx="11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ABD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5110" y="3530084"/>
            <a:ext cx="197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（          ）</a:t>
            </a:r>
            <a:endParaRPr lang="zh-CN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865824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762376-ED5E-4A14-B9B9-4D6E90B49271}"/>
              </a:ext>
            </a:extLst>
          </p:cNvPr>
          <p:cNvSpPr txBox="1"/>
          <p:nvPr/>
        </p:nvSpPr>
        <p:spPr>
          <a:xfrm>
            <a:off x="177553" y="284085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饭米粒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小队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087" y="167268"/>
            <a:ext cx="543064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“生命之水”小队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图片 5" descr="u=2744778192,2454391131&amp;fm=26&amp;gp=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23706" cy="1471961"/>
          </a:xfrm>
          <a:prstGeom prst="rect">
            <a:avLst/>
          </a:prstGeom>
        </p:spPr>
      </p:pic>
      <p:pic>
        <p:nvPicPr>
          <p:cNvPr id="11" name="图片 10" descr="u=3682994347,4257320602&amp;fm=26&amp;gp=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0799"/>
            <a:ext cx="8705850" cy="5111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2744778192,2454391131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23706" cy="147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187" y="254000"/>
            <a:ext cx="469621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3777" y="1807652"/>
            <a:ext cx="954107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节</a:t>
            </a:r>
            <a:endParaRPr lang="en-US" altLang="zh-CN" sz="6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水</a:t>
            </a:r>
            <a:endParaRPr lang="en-US" altLang="zh-CN" sz="6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手</a:t>
            </a:r>
            <a:endParaRPr lang="en-US" altLang="zh-CN" sz="6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指</a:t>
            </a:r>
            <a:endParaRPr lang="en-US" altLang="zh-CN" sz="6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操</a:t>
            </a:r>
            <a:endParaRPr lang="zh-CN" alt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13" name="图片 12" descr="u=1787870184,1876902882&amp;fm=26&amp;gp=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291" y="0"/>
            <a:ext cx="1905000" cy="2276475"/>
          </a:xfrm>
          <a:prstGeom prst="rect">
            <a:avLst/>
          </a:prstGeom>
        </p:spPr>
      </p:pic>
      <p:pic>
        <p:nvPicPr>
          <p:cNvPr id="8" name="节水手指操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52977" y="1126067"/>
            <a:ext cx="7642577" cy="57319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1031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C762376-ED5E-4A14-B9B9-4D6E90B49271}"/>
              </a:ext>
            </a:extLst>
          </p:cNvPr>
          <p:cNvSpPr txBox="1"/>
          <p:nvPr/>
        </p:nvSpPr>
        <p:spPr>
          <a:xfrm>
            <a:off x="177553" y="284085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饭米粒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小队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087" y="167268"/>
            <a:ext cx="543064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“生命之水”小队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图片 5" descr="u=2744778192,2454391131&amp;fm=26&amp;gp=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23706" cy="1471961"/>
          </a:xfrm>
          <a:prstGeom prst="rect">
            <a:avLst/>
          </a:prstGeom>
        </p:spPr>
      </p:pic>
      <p:pic>
        <p:nvPicPr>
          <p:cNvPr id="11" name="图片 10" descr="u=3682994347,4257320602&amp;fm=26&amp;gp=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0799"/>
            <a:ext cx="8705850" cy="5111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33627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7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pic>
        <p:nvPicPr>
          <p:cNvPr id="6" name="图片 5" descr="u=684076729,2618683363&amp;fm=26&amp;gp=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041400"/>
            <a:ext cx="10248900" cy="581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500" cy="1473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193800" y="856357"/>
            <a:ext cx="8066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牛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塘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居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民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用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电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调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查</a:t>
            </a:r>
            <a:endParaRPr lang="zh-CN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图片 10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768" y="888512"/>
            <a:ext cx="7592883" cy="5969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500" cy="1473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193800" y="856357"/>
            <a:ext cx="8066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牛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塘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居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民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用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电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调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查</a:t>
            </a:r>
            <a:endParaRPr lang="zh-CN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图片 5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7" y="955530"/>
            <a:ext cx="8337060" cy="5902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324293" y="2465512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cs typeface="+mn-ea"/>
                <a:sym typeface="+mn-lt"/>
              </a:rPr>
              <a:t>资源浪费促思</a:t>
            </a:r>
            <a:r>
              <a:rPr lang="zh-CN" altLang="en-US" sz="4400" dirty="0">
                <a:solidFill>
                  <a:srgbClr val="E75329"/>
                </a:solidFill>
                <a:cs typeface="+mn-ea"/>
                <a:sym typeface="+mn-lt"/>
              </a:rPr>
              <a:t>考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4181921" y="1969913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22" name="任意多边形 2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cs typeface="+mn-ea"/>
                  <a:sym typeface="+mn-lt"/>
                </a:rPr>
                <a:t>1</a:t>
              </a:r>
              <a:endParaRPr lang="zh-CN" altLang="en-US" sz="4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对角圆角矩形 5"/>
          <p:cNvSpPr/>
          <p:nvPr/>
        </p:nvSpPr>
        <p:spPr>
          <a:xfrm>
            <a:off x="6352674" y="5151851"/>
            <a:ext cx="4328864" cy="772358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节约是幸福之本，浪费是贫困之苗。</a:t>
            </a:r>
            <a:endParaRPr lang="en-US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727778" y="4608725"/>
            <a:ext cx="1296139" cy="532661"/>
          </a:xfrm>
          <a:prstGeom prst="roundRect">
            <a:avLst>
              <a:gd name="adj" fmla="val 2628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座右铭</a:t>
            </a:r>
          </a:p>
        </p:txBody>
      </p:sp>
      <p:pic>
        <p:nvPicPr>
          <p:cNvPr id="8" name="图片 7" descr="u=2945138443,3620035614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6293"/>
            <a:ext cx="4181707" cy="4181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500" cy="1473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193800" y="856357"/>
            <a:ext cx="8066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牛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塘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居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民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用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电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调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查</a:t>
            </a:r>
            <a:endParaRPr lang="zh-CN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图片 5" descr="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644" y="1273058"/>
            <a:ext cx="8602134" cy="5443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500" cy="1473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193800" y="856357"/>
            <a:ext cx="8066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牛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塘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居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民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用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电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调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查</a:t>
            </a:r>
            <a:endParaRPr lang="zh-CN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图片 6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378" y="1543680"/>
            <a:ext cx="9561688" cy="5167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500" cy="1473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1193800" y="856357"/>
            <a:ext cx="8066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牛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塘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居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民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用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电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调</a:t>
            </a:r>
            <a:endParaRPr lang="en-US" altLang="zh-CN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查</a:t>
            </a:r>
            <a:endParaRPr lang="zh-CN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图片 5" descr="QQ图片202011271812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222" y="1076290"/>
            <a:ext cx="9605100" cy="5781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836545119,74285386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30400" cy="138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228600"/>
            <a:ext cx="568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“光明使者”小队</a:t>
            </a:r>
            <a:endParaRPr lang="zh-CN" altLang="en-US" sz="4800" dirty="0"/>
          </a:p>
        </p:txBody>
      </p:sp>
      <p:sp>
        <p:nvSpPr>
          <p:cNvPr id="6" name="矩形 5"/>
          <p:cNvSpPr/>
          <p:nvPr/>
        </p:nvSpPr>
        <p:spPr>
          <a:xfrm>
            <a:off x="7852350" y="0"/>
            <a:ext cx="433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</a:rPr>
              <a:t>情景剧</a:t>
            </a:r>
            <a:endParaRPr lang="en-US" altLang="zh-CN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</a:rPr>
              <a:t>《</a:t>
            </a:r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</a:rPr>
              <a:t>如此后悔</a:t>
            </a:r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</a:rPr>
              <a:t>》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图片 7" descr="u=1685624060,1086715048&amp;fm=26&amp;gp=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1651000"/>
            <a:ext cx="12026900" cy="520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D91AC93-31B3-45E0-8634-B738AF2C9C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394" y="4599814"/>
            <a:ext cx="1140051" cy="209720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8D7738EB-9CD2-4EE5-9700-2BCCFE04B4A5}"/>
              </a:ext>
            </a:extLst>
          </p:cNvPr>
          <p:cNvSpPr/>
          <p:nvPr/>
        </p:nvSpPr>
        <p:spPr>
          <a:xfrm>
            <a:off x="1434561" y="256508"/>
            <a:ext cx="4421078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节电小妙招</a:t>
            </a:r>
            <a:endParaRPr lang="en-US" altLang="zh-CN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你我共分享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图片 4" descr="u=3795101914,3114702475&amp;fm=26&amp;gp=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2907"/>
            <a:ext cx="6959600" cy="4635093"/>
          </a:xfrm>
          <a:prstGeom prst="rect">
            <a:avLst/>
          </a:prstGeom>
        </p:spPr>
      </p:pic>
      <p:pic>
        <p:nvPicPr>
          <p:cNvPr id="6" name="图片 5" descr="timg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00" y="0"/>
            <a:ext cx="4978400" cy="3152186"/>
          </a:xfrm>
          <a:prstGeom prst="rect">
            <a:avLst/>
          </a:prstGeom>
        </p:spPr>
      </p:pic>
      <p:pic>
        <p:nvPicPr>
          <p:cNvPr id="8" name="图片 7" descr="u=3863596169,2803496562&amp;fm=26&amp;gp=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00" y="3167431"/>
            <a:ext cx="4965700" cy="3690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img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88799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8460" y="407389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cs typeface="+mn-ea"/>
                <a:sym typeface="+mn-lt"/>
              </a:rPr>
              <a:t>倡议宣传扬美德</a:t>
            </a:r>
            <a:endParaRPr lang="zh-CN" altLang="en-US" sz="4400" dirty="0">
              <a:solidFill>
                <a:srgbClr val="E75329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98247" y="0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cs typeface="+mn-ea"/>
                  <a:sym typeface="+mn-lt"/>
                </a:rPr>
                <a:t>3</a:t>
              </a:r>
              <a:endParaRPr lang="zh-CN" altLang="en-US" sz="4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4632" y="139889"/>
            <a:ext cx="4358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54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宣传海报</a:t>
            </a:r>
            <a:r>
              <a:rPr lang="zh-CN" altLang="en-US" sz="54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展示</a:t>
            </a:r>
            <a:endParaRPr lang="zh-CN" altLang="en-US" sz="5400" dirty="0"/>
          </a:p>
        </p:txBody>
      </p:sp>
      <p:pic>
        <p:nvPicPr>
          <p:cNvPr id="5" name="图片 4" descr="微信图片_202011271243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503" y="668512"/>
            <a:ext cx="4544562" cy="5548490"/>
          </a:xfrm>
          <a:prstGeom prst="rect">
            <a:avLst/>
          </a:prstGeom>
        </p:spPr>
      </p:pic>
      <p:pic>
        <p:nvPicPr>
          <p:cNvPr id="4" name="图片 3" descr="mmexport1606644273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0133" y="1029647"/>
            <a:ext cx="8252026" cy="5742625"/>
          </a:xfrm>
          <a:prstGeom prst="rect">
            <a:avLst/>
          </a:prstGeom>
        </p:spPr>
      </p:pic>
      <p:pic>
        <p:nvPicPr>
          <p:cNvPr id="6" name="图片 5" descr="mmexport16066442314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588" y="1053225"/>
            <a:ext cx="8040688" cy="5804775"/>
          </a:xfrm>
          <a:prstGeom prst="rect">
            <a:avLst/>
          </a:prstGeom>
        </p:spPr>
      </p:pic>
      <p:pic>
        <p:nvPicPr>
          <p:cNvPr id="7" name="图片 6" descr="mmexport16066441021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335" y="0"/>
            <a:ext cx="4744805" cy="6858000"/>
          </a:xfrm>
          <a:prstGeom prst="rect">
            <a:avLst/>
          </a:prstGeom>
        </p:spPr>
      </p:pic>
      <p:pic>
        <p:nvPicPr>
          <p:cNvPr id="8" name="图片 7" descr="mmexport160664401459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74" y="1343025"/>
            <a:ext cx="9995058" cy="5314950"/>
          </a:xfrm>
          <a:prstGeom prst="rect">
            <a:avLst/>
          </a:prstGeom>
        </p:spPr>
      </p:pic>
      <p:pic>
        <p:nvPicPr>
          <p:cNvPr id="9" name="图片 8" descr="mmexport160664419941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264" y="1046559"/>
            <a:ext cx="7748588" cy="581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466" y="718256"/>
            <a:ext cx="7958667" cy="5428544"/>
          </a:xfrm>
          <a:prstGeom prst="rect">
            <a:avLst/>
          </a:prstGeom>
        </p:spPr>
      </p:pic>
      <p:pic>
        <p:nvPicPr>
          <p:cNvPr id="8" name="沙画歌曲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98756" y="158045"/>
            <a:ext cx="2190044" cy="164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171" y="588201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倡议书</a:t>
            </a:r>
            <a:endParaRPr lang="zh-CN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1671638"/>
            <a:ext cx="5827236" cy="450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800"/>
              </a:lnSpc>
            </a:pPr>
            <a:r>
              <a:rPr lang="zh-CN" altLang="en-US" sz="4400" b="1" dirty="0" smtClean="0"/>
              <a:t>厉行节约，反对浪费；</a:t>
            </a:r>
            <a:endParaRPr lang="en-US" altLang="zh-CN" sz="4400" b="1" dirty="0" smtClean="0"/>
          </a:p>
          <a:p>
            <a:pPr>
              <a:lnSpc>
                <a:spcPts val="5800"/>
              </a:lnSpc>
            </a:pPr>
            <a:r>
              <a:rPr lang="zh-CN" altLang="en-US" sz="4400" b="1" dirty="0" smtClean="0"/>
              <a:t>节约为</a:t>
            </a:r>
            <a:r>
              <a:rPr lang="zh-CN" altLang="en-US" sz="4400" b="1" dirty="0" smtClean="0"/>
              <a:t>荣，浪费为耻；</a:t>
            </a:r>
            <a:endParaRPr lang="en-US" altLang="zh-CN" sz="4400" b="1" dirty="0" smtClean="0"/>
          </a:p>
          <a:p>
            <a:pPr>
              <a:lnSpc>
                <a:spcPts val="5800"/>
              </a:lnSpc>
            </a:pPr>
            <a:r>
              <a:rPr lang="zh-CN" altLang="en-US" sz="4400" b="1" dirty="0" smtClean="0"/>
              <a:t>光盘行动，从我做起；</a:t>
            </a:r>
            <a:endParaRPr lang="en-US" altLang="zh-CN" sz="4400" b="1" dirty="0" smtClean="0"/>
          </a:p>
          <a:p>
            <a:pPr>
              <a:lnSpc>
                <a:spcPts val="5800"/>
              </a:lnSpc>
            </a:pPr>
            <a:r>
              <a:rPr lang="zh-CN" altLang="en-US" sz="4400" b="1" dirty="0" smtClean="0"/>
              <a:t>合理用水，你我践行；</a:t>
            </a:r>
            <a:endParaRPr lang="en-US" altLang="zh-CN" sz="4400" b="1" dirty="0" smtClean="0"/>
          </a:p>
          <a:p>
            <a:pPr>
              <a:lnSpc>
                <a:spcPts val="5800"/>
              </a:lnSpc>
            </a:pPr>
            <a:r>
              <a:rPr lang="zh-CN" altLang="en-US" sz="4400" b="1" dirty="0" smtClean="0"/>
              <a:t>绿色用电，人人有责；</a:t>
            </a:r>
            <a:endParaRPr lang="en-US" altLang="zh-CN" sz="4400" b="1" dirty="0" smtClean="0"/>
          </a:p>
          <a:p>
            <a:pPr>
              <a:lnSpc>
                <a:spcPts val="5800"/>
              </a:lnSpc>
            </a:pPr>
            <a:r>
              <a:rPr lang="zh-CN" altLang="en-US" sz="4400" b="1" dirty="0" smtClean="0"/>
              <a:t>节能</a:t>
            </a:r>
            <a:r>
              <a:rPr lang="zh-CN" altLang="en-US" sz="4400" b="1" dirty="0" smtClean="0"/>
              <a:t>环保，看我牛娃！</a:t>
            </a:r>
            <a:endParaRPr lang="zh-CN" altLang="en-US" sz="4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16536" y="2110845"/>
            <a:ext cx="80842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 smtClean="0">
                <a:latin typeface="华文行楷" pitchFamily="2" charset="-122"/>
                <a:ea typeface="华文行楷" pitchFamily="2" charset="-122"/>
                <a:cs typeface="+mn-ea"/>
                <a:sym typeface="+mn-lt"/>
              </a:rPr>
              <a:t>感谢聆听与指导</a:t>
            </a:r>
            <a:endParaRPr lang="zh-CN" altLang="en-US" sz="8800" dirty="0">
              <a:latin typeface="华文行楷" pitchFamily="2" charset="-122"/>
              <a:ea typeface="华文行楷" pitchFamily="2" charset="-122"/>
              <a:cs typeface="+mn-ea"/>
              <a:sym typeface="+mn-lt"/>
            </a:endParaRPr>
          </a:p>
        </p:txBody>
      </p:sp>
      <p:pic>
        <p:nvPicPr>
          <p:cNvPr id="3" name="Picture 22" descr="12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6" r="51471" b="36992"/>
          <a:stretch>
            <a:fillRect/>
          </a:stretch>
        </p:blipFill>
        <p:spPr bwMode="auto">
          <a:xfrm>
            <a:off x="0" y="3871708"/>
            <a:ext cx="2828925" cy="298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2342" y="354354"/>
            <a:ext cx="9007316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8" y="440134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83403" y="1458256"/>
            <a:ext cx="469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E75329"/>
                </a:solidFill>
                <a:cs typeface="+mn-ea"/>
                <a:sym typeface="+mn-lt"/>
              </a:rPr>
              <a:t>常州市武进区牛塘初级中学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76928" y="2056769"/>
            <a:ext cx="8758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E75329"/>
                </a:solidFill>
                <a:cs typeface="+mn-ea"/>
                <a:sym typeface="+mn-lt"/>
              </a:rPr>
              <a:t> 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厉</a:t>
            </a:r>
            <a:r>
              <a:rPr lang="zh-CN" altLang="en-US" sz="3600" b="1" dirty="0">
                <a:solidFill>
                  <a:srgbClr val="E75329"/>
                </a:solidFill>
                <a:cs typeface="+mn-ea"/>
                <a:sym typeface="+mn-lt"/>
              </a:rPr>
              <a:t>行节约反对浪费，争做文明青云少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年</a:t>
            </a:r>
            <a:endParaRPr lang="en-US" altLang="zh-CN" sz="3600" b="1" dirty="0" smtClean="0">
              <a:solidFill>
                <a:srgbClr val="E75329"/>
              </a:solidFill>
              <a:cs typeface="+mn-ea"/>
              <a:sym typeface="+mn-lt"/>
            </a:endParaRPr>
          </a:p>
          <a:p>
            <a:r>
              <a:rPr lang="en-US" altLang="zh-CN" sz="3600" b="1" dirty="0" smtClean="0">
                <a:solidFill>
                  <a:srgbClr val="E75329"/>
                </a:solidFill>
                <a:cs typeface="+mn-ea"/>
                <a:sym typeface="+mn-lt"/>
              </a:rPr>
              <a:t>                         </a:t>
            </a:r>
            <a:r>
              <a:rPr lang="zh-CN" altLang="en-US" sz="3600" b="1" dirty="0" smtClean="0">
                <a:solidFill>
                  <a:srgbClr val="E75329"/>
                </a:solidFill>
                <a:cs typeface="+mn-ea"/>
                <a:sym typeface="+mn-lt"/>
              </a:rPr>
              <a:t>主</a:t>
            </a:r>
            <a:r>
              <a:rPr lang="zh-CN" altLang="en-US" sz="3600" b="1" dirty="0">
                <a:solidFill>
                  <a:srgbClr val="E75329"/>
                </a:solidFill>
                <a:cs typeface="+mn-ea"/>
                <a:sym typeface="+mn-lt"/>
              </a:rPr>
              <a:t>题班会</a:t>
            </a:r>
            <a:endParaRPr lang="zh-CN" altLang="en-US" sz="4800" b="1" dirty="0">
              <a:solidFill>
                <a:srgbClr val="E75329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07184" y="4023111"/>
            <a:ext cx="556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cs typeface="+mn-ea"/>
                <a:sym typeface="+mn-lt"/>
              </a:rPr>
              <a:t>2020</a:t>
            </a:r>
            <a:r>
              <a:rPr lang="zh-CN" altLang="en-US" sz="2400" b="1" dirty="0">
                <a:cs typeface="+mn-ea"/>
                <a:sym typeface="+mn-lt"/>
              </a:rPr>
              <a:t>年</a:t>
            </a:r>
            <a:r>
              <a:rPr lang="en-US" altLang="zh-CN" sz="2400" b="1" dirty="0">
                <a:cs typeface="+mn-ea"/>
                <a:sym typeface="+mn-lt"/>
              </a:rPr>
              <a:t>11</a:t>
            </a:r>
            <a:r>
              <a:rPr lang="zh-CN" altLang="en-US" sz="2400" b="1" dirty="0" smtClean="0">
                <a:cs typeface="+mn-ea"/>
                <a:sym typeface="+mn-lt"/>
              </a:rPr>
              <a:t>月</a:t>
            </a:r>
            <a:r>
              <a:rPr lang="en-US" altLang="zh-CN" sz="2400" b="1" dirty="0" smtClean="0">
                <a:cs typeface="+mn-ea"/>
                <a:sym typeface="+mn-lt"/>
              </a:rPr>
              <a:t>30</a:t>
            </a:r>
            <a:r>
              <a:rPr lang="zh-CN" altLang="en-US" sz="2400" b="1" dirty="0" smtClean="0">
                <a:cs typeface="+mn-ea"/>
                <a:sym typeface="+mn-lt"/>
              </a:rPr>
              <a:t>日     单位：八</a:t>
            </a:r>
            <a:r>
              <a:rPr lang="en-US" altLang="zh-CN" sz="2400" b="1" dirty="0" smtClean="0">
                <a:cs typeface="+mn-ea"/>
                <a:sym typeface="+mn-lt"/>
              </a:rPr>
              <a:t>1</a:t>
            </a:r>
            <a:r>
              <a:rPr lang="zh-CN" altLang="en-US" sz="2400" b="1" dirty="0" smtClean="0">
                <a:cs typeface="+mn-ea"/>
                <a:sym typeface="+mn-lt"/>
              </a:rPr>
              <a:t>、九</a:t>
            </a:r>
            <a:r>
              <a:rPr lang="en-US" altLang="zh-CN" sz="2400" b="1" dirty="0" smtClean="0">
                <a:cs typeface="+mn-ea"/>
                <a:sym typeface="+mn-lt"/>
              </a:rPr>
              <a:t>1</a:t>
            </a:r>
            <a:endParaRPr lang="zh-CN" altLang="en-US" sz="2400" b="1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7" t="16207" r="34841" b="10521"/>
          <a:stretch>
            <a:fillRect/>
          </a:stretch>
        </p:blipFill>
        <p:spPr>
          <a:xfrm>
            <a:off x="9381845" y="1965960"/>
            <a:ext cx="2810155" cy="489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E75329"/>
                </a:solidFill>
                <a:cs typeface="+mn-ea"/>
                <a:sym typeface="+mn-lt"/>
              </a:rPr>
              <a:t>实践研究</a:t>
            </a:r>
            <a:r>
              <a:rPr lang="zh-CN" altLang="en-US" sz="4400" dirty="0" smtClean="0">
                <a:solidFill>
                  <a:srgbClr val="E75329"/>
                </a:solidFill>
                <a:cs typeface="+mn-ea"/>
                <a:sym typeface="+mn-lt"/>
              </a:rPr>
              <a:t>强意识</a:t>
            </a:r>
            <a:endParaRPr lang="zh-CN" altLang="en-US" sz="4400" dirty="0">
              <a:solidFill>
                <a:srgbClr val="E75329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12" name="任意多边形 1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cs typeface="+mn-ea"/>
                  <a:sym typeface="+mn-lt"/>
                </a:rPr>
                <a:t>2</a:t>
              </a:r>
              <a:endParaRPr lang="zh-CN" altLang="en-US" sz="4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 descr="u=2499633770,59407173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52" y="4345026"/>
            <a:ext cx="7593980" cy="2183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157440" y="1495194"/>
            <a:ext cx="3088888" cy="4402562"/>
            <a:chOff x="1112686" y="1371600"/>
            <a:chExt cx="3950978" cy="389093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grpSp>
        <p:nvGrpSpPr>
          <p:cNvPr id="3" name="组合 1"/>
          <p:cNvGrpSpPr/>
          <p:nvPr/>
        </p:nvGrpSpPr>
        <p:grpSpPr>
          <a:xfrm>
            <a:off x="7652084" y="1454819"/>
            <a:ext cx="3764973" cy="4939976"/>
            <a:chOff x="7652084" y="1454819"/>
            <a:chExt cx="3764973" cy="493997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1508" b="96315" l="9451" r="89451">
                          <a14:foregroundMark x1="44615" y1="1675" x2="44615" y2="12395"/>
                          <a14:foregroundMark x1="54286" y1="89280" x2="63516" y2="93802"/>
                          <a14:foregroundMark x1="63516" y1="93802" x2="64835" y2="93802"/>
                          <a14:foregroundMark x1="28571" y1="91457" x2="27473" y2="963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52084" y="1454819"/>
              <a:ext cx="3764973" cy="493997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0042854" y="3644710"/>
              <a:ext cx="1374203" cy="259107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41542" r="34266"/>
            <a:stretch>
              <a:fillRect/>
            </a:stretch>
          </p:blipFill>
          <p:spPr>
            <a:xfrm flipH="1">
              <a:off x="7652084" y="3924807"/>
              <a:ext cx="902722" cy="2363079"/>
            </a:xfrm>
            <a:prstGeom prst="rect">
              <a:avLst/>
            </a:prstGeom>
          </p:spPr>
        </p:pic>
      </p:grpSp>
      <p:pic>
        <p:nvPicPr>
          <p:cNvPr id="13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222" y="597411"/>
            <a:ext cx="1371467" cy="1323552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56" y="0"/>
            <a:ext cx="1120744" cy="10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889"/>
          <a:stretch>
            <a:fillRect/>
          </a:stretch>
        </p:blipFill>
        <p:spPr>
          <a:xfrm rot="10800000">
            <a:off x="0" y="5534448"/>
            <a:ext cx="12192000" cy="1323552"/>
          </a:xfrm>
          <a:prstGeom prst="rect">
            <a:avLst/>
          </a:prstGeom>
        </p:spPr>
      </p:pic>
      <p:sp>
        <p:nvSpPr>
          <p:cNvPr id="16" name="文本框 26"/>
          <p:cNvSpPr txBox="1"/>
          <p:nvPr/>
        </p:nvSpPr>
        <p:spPr>
          <a:xfrm>
            <a:off x="1100563" y="210914"/>
            <a:ext cx="5698274" cy="830997"/>
          </a:xfrm>
          <a:prstGeom prst="rect">
            <a:avLst/>
          </a:prstGeom>
          <a:solidFill>
            <a:srgbClr val="E75329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爱饭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米粒</a:t>
            </a: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4800" dirty="0" smtClean="0">
                <a:solidFill>
                  <a:schemeClr val="bg1"/>
                </a:solidFill>
                <a:cs typeface="+mn-ea"/>
                <a:sym typeface="+mn-lt"/>
              </a:rPr>
              <a:t>小队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7" name="组合 9"/>
          <p:cNvGrpSpPr/>
          <p:nvPr/>
        </p:nvGrpSpPr>
        <p:grpSpPr>
          <a:xfrm>
            <a:off x="-390067" y="-230760"/>
            <a:ext cx="2304999" cy="1743722"/>
            <a:chOff x="1112686" y="1371600"/>
            <a:chExt cx="3950978" cy="389093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575" b="25622"/>
            <a:stretch>
              <a:fillRect/>
            </a:stretch>
          </p:blipFill>
          <p:spPr>
            <a:xfrm>
              <a:off x="1112686" y="2978727"/>
              <a:ext cx="3950978" cy="228380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ackgroundRemoval t="9631" b="95082" l="9932" r="89932">
                          <a14:foregroundMark x1="38503" y1="15984" x2="31701" y2="54098"/>
                          <a14:foregroundMark x1="29796" y1="59016" x2="29116" y2="81352"/>
                          <a14:foregroundMark x1="29116" y1="81352" x2="26667" y2="89754"/>
                          <a14:foregroundMark x1="61361" y1="18648" x2="45850" y2="90779"/>
                          <a14:foregroundMark x1="74185" y1="94928" x2="77959" y2="95082"/>
                          <a14:foregroundMark x1="73121" y1="94885" x2="73880" y2="94916"/>
                          <a14:foregroundMark x1="71227" y1="94808" x2="72327" y2="94853"/>
                          <a14:foregroundMark x1="67891" y1="94672" x2="70005" y2="94758"/>
                          <a14:foregroundMark x1="52109" y1="81762" x2="51837" y2="86270"/>
                          <a14:foregroundMark x1="33469" y1="78074" x2="39728" y2="74180"/>
                          <a14:foregroundMark x1="18912" y1="71926" x2="20952" y2="76025"/>
                          <a14:foregroundMark x1="34286" y1="89754" x2="34286" y2="89754"/>
                          <a14:foregroundMark x1="34966" y1="87500" x2="34966" y2="92418"/>
                          <a14:foregroundMark x1="31701" y1="30738" x2="33061" y2="35246"/>
                          <a14:foregroundMark x1="61361" y1="15574" x2="60952" y2="21311"/>
                          <a14:foregroundMark x1="46259" y1="51434" x2="44082" y2="68852"/>
                          <a14:foregroundMark x1="60272" y1="21721" x2="54830" y2="29918"/>
                          <a14:foregroundMark x1="54830" y1="29918" x2="52653" y2="30738"/>
                          <a14:backgroundMark x1="73741" y1="94262" x2="73741" y2="92828"/>
                          <a14:backgroundMark x1="71701" y1="92418" x2="72381" y2="93443"/>
                          <a14:backgroundMark x1="72245" y1="95082" x2="73197" y2="94672"/>
                          <a14:backgroundMark x1="63810" y1="75615" x2="65986" y2="86270"/>
                          <a14:backgroundMark x1="65986" y1="86270" x2="65986" y2="86270"/>
                          <a14:backgroundMark x1="64898" y1="73156" x2="66803" y2="87500"/>
                        </a14:backgroundRemoval>
                      </a14:imgEffect>
                    </a14:imgLayer>
                  </a14:imgProps>
                </a:ext>
              </a:extLst>
            </a:blip>
            <a:srcRect l="21584" r="58457" b="43320"/>
            <a:stretch>
              <a:fillRect/>
            </a:stretch>
          </p:blipFill>
          <p:spPr>
            <a:xfrm>
              <a:off x="1831852" y="1371600"/>
              <a:ext cx="1857282" cy="3501928"/>
            </a:xfrm>
            <a:prstGeom prst="rect">
              <a:avLst/>
            </a:prstGeom>
          </p:spPr>
        </p:pic>
      </p:grpSp>
      <p:pic>
        <p:nvPicPr>
          <p:cNvPr id="23" name="图片 22" descr="u=771285710,4003877527&amp;fm=11&amp;gp=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8600" y="1270000"/>
            <a:ext cx="4292600" cy="500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FA56E38-6DE4-445C-84AE-852510250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675967"/>
            <a:ext cx="9934856" cy="550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4352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8C3FCFB-8722-4FC4-87A8-330312054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3"/>
            <a:ext cx="7624378" cy="276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741074F-F01E-4350-8C71-7A2324B0B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542"/>
            <a:ext cx="6489290" cy="420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42099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1020</Words>
  <Application>Microsoft Office PowerPoint</Application>
  <PresentationFormat>自定义</PresentationFormat>
  <Paragraphs>233</Paragraphs>
  <Slides>49</Slides>
  <Notes>31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51" baseType="lpstr">
      <vt:lpstr>Office 主题</vt:lpstr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</vt:vector>
  </TitlesOfParts>
  <Company>情缘素材：https://haosc.taobao.com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卡通可爱幼儿园家长会PPT模板</dc:title>
  <dc:creator>wy99</dc:creator>
  <cp:lastModifiedBy>ts</cp:lastModifiedBy>
  <cp:revision>89</cp:revision>
  <dcterms:created xsi:type="dcterms:W3CDTF">2015-06-21T11:20:00Z</dcterms:created>
  <dcterms:modified xsi:type="dcterms:W3CDTF">2020-11-29T11:54:30Z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