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  <p:sldMasterId id="2147483664" r:id="rId3"/>
  </p:sldMasterIdLst>
  <p:notesMasterIdLst>
    <p:notesMasterId r:id="rId32"/>
  </p:notesMasterIdLst>
  <p:sldIdLst>
    <p:sldId id="256" r:id="rId4"/>
    <p:sldId id="257" r:id="rId5"/>
    <p:sldId id="258" r:id="rId6"/>
    <p:sldId id="278" r:id="rId7"/>
    <p:sldId id="299" r:id="rId8"/>
    <p:sldId id="478" r:id="rId9"/>
    <p:sldId id="300" r:id="rId10"/>
    <p:sldId id="292" r:id="rId11"/>
    <p:sldId id="296" r:id="rId12"/>
    <p:sldId id="479" r:id="rId13"/>
    <p:sldId id="480" r:id="rId14"/>
    <p:sldId id="263" r:id="rId15"/>
    <p:sldId id="481" r:id="rId16"/>
    <p:sldId id="482" r:id="rId17"/>
    <p:sldId id="493" r:id="rId18"/>
    <p:sldId id="494" r:id="rId19"/>
    <p:sldId id="483" r:id="rId20"/>
    <p:sldId id="484" r:id="rId21"/>
    <p:sldId id="485" r:id="rId22"/>
    <p:sldId id="264" r:id="rId23"/>
    <p:sldId id="486" r:id="rId24"/>
    <p:sldId id="487" r:id="rId25"/>
    <p:sldId id="488" r:id="rId26"/>
    <p:sldId id="489" r:id="rId27"/>
    <p:sldId id="490" r:id="rId28"/>
    <p:sldId id="491" r:id="rId29"/>
    <p:sldId id="492" r:id="rId30"/>
    <p:sldId id="295" r:id="rId31"/>
  </p:sldIdLst>
  <p:sldSz cx="12192000" cy="6858000"/>
  <p:notesSz cx="6858000" cy="9144000"/>
  <p:embeddedFontLst>
    <p:embeddedFont>
      <p:font typeface="锐字锐线怒放黑简1.0" panose="02010600030101010101" charset="-122"/>
      <p:regular r:id="rId33"/>
    </p:embeddedFont>
    <p:embeddedFont>
      <p:font typeface="Arial Black" panose="020B0A04020102020204" pitchFamily="34" charset="0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 Math" panose="02040503050406030204" pitchFamily="18" charset="0"/>
      <p:regular r:id="rId41"/>
    </p:embeddedFont>
    <p:embeddedFont>
      <p:font typeface="等线" panose="02010600030101010101" pitchFamily="2" charset="-122"/>
      <p:regular r:id="rId42"/>
      <p:bold r:id="rId43"/>
    </p:embeddedFont>
    <p:embeddedFont>
      <p:font typeface="华文楷体" panose="02010600040101010101" pitchFamily="2" charset="-122"/>
      <p:regular r:id="rId44"/>
    </p:embeddedFont>
    <p:embeddedFont>
      <p:font typeface="楷体" panose="02010609060101010101" pitchFamily="49" charset="-122"/>
      <p:regular r:id="rId45"/>
    </p:embeddedFont>
    <p:embeddedFont>
      <p:font typeface="微软雅黑" panose="020B0503020204020204" pitchFamily="34" charset="-122"/>
      <p:regular r:id="rId46"/>
      <p:bold r:id="rId4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326570215@qq.com" initials="3" lastIdx="1" clrIdx="0">
    <p:extLst>
      <p:ext uri="{19B8F6BF-5375-455C-9EA6-DF929625EA0E}">
        <p15:presenceInfo xmlns:p15="http://schemas.microsoft.com/office/powerpoint/2012/main" userId="a5007b1b32bb70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8266"/>
    <a:srgbClr val="FEF8EB"/>
    <a:srgbClr val="769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3" autoAdjust="0"/>
    <p:restoredTop sz="94660"/>
  </p:normalViewPr>
  <p:slideViewPr>
    <p:cSldViewPr snapToGrid="0">
      <p:cViewPr varScale="1">
        <p:scale>
          <a:sx n="45" d="100"/>
          <a:sy n="45" d="100"/>
        </p:scale>
        <p:origin x="363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29B0E-AE17-4679-96D4-273750F0F01F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728E6-DC27-47BB-8730-A70528C87F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54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149675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4</a:t>
            </a:fld>
            <a:endParaRPr 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970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96647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96647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96647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96647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966470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 defTabSz="96647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5322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12</a:t>
            </a:fld>
            <a:endParaRPr 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1627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13</a:t>
            </a:fld>
            <a:endParaRPr 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1875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17</a:t>
            </a:fld>
            <a:endParaRPr 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9317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F2770-D77D-4CDA-B764-83D57FFD4C0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75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1C0B8-ACC3-4D91-8B38-72ED5A969CBF}" type="slidenum">
              <a:rPr lang="zh-CN" altLang="en-US" smtClean="0"/>
              <a:pPr/>
              <a:t>20</a:t>
            </a:fld>
            <a:endParaRPr 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3596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4080681" y="1883391"/>
            <a:ext cx="8111319" cy="4974609"/>
          </a:xfrm>
          <a:prstGeom prst="rect">
            <a:avLst/>
          </a:prstGeom>
          <a:solidFill>
            <a:srgbClr val="3D88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0897737" y="1105469"/>
            <a:ext cx="1294263" cy="941695"/>
          </a:xfrm>
          <a:prstGeom prst="rect">
            <a:avLst/>
          </a:prstGeom>
          <a:solidFill>
            <a:srgbClr val="3D88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t="-16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390" y="76370"/>
            <a:ext cx="10515600" cy="677610"/>
          </a:xfrm>
        </p:spPr>
        <p:txBody>
          <a:bodyPr>
            <a:norm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>
                <a:solidFill>
                  <a:srgbClr val="57826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OfMonstersand Men-Dirty Paw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094054" y="-1817771"/>
            <a:ext cx="812800" cy="812800"/>
          </a:xfrm>
          <a:prstGeom prst="rect">
            <a:avLst/>
          </a:prstGeom>
        </p:spPr>
      </p:pic>
      <p:sp>
        <p:nvSpPr>
          <p:cNvPr id="19" name="PA_文本框 26"/>
          <p:cNvSpPr txBox="1"/>
          <p:nvPr>
            <p:custDataLst>
              <p:tags r:id="rId3"/>
            </p:custDataLst>
          </p:nvPr>
        </p:nvSpPr>
        <p:spPr>
          <a:xfrm>
            <a:off x="324866" y="1660836"/>
            <a:ext cx="11867134" cy="1600406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关注知识迁移，促进学生自主发展</a:t>
            </a:r>
            <a:endParaRPr lang="en-US" altLang="zh-CN" sz="4000" b="1" dirty="0">
              <a:solidFill>
                <a:srgbClr val="0070C0"/>
              </a:solidFill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                                  </a:t>
            </a:r>
          </a:p>
          <a:p>
            <a:pPr algn="ctr"/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                               </a:t>
            </a:r>
            <a:r>
              <a:rPr lang="en-US" altLang="zh-CN" sz="2800" b="1" dirty="0">
                <a:solidFill>
                  <a:srgbClr val="00B0F0"/>
                </a:solidFill>
                <a:latin typeface="楷体" pitchFamily="49" charset="-122"/>
                <a:ea typeface="楷体" pitchFamily="49" charset="-122"/>
              </a:rPr>
              <a:t>-《</a:t>
            </a:r>
            <a:r>
              <a:rPr lang="zh-CN" altLang="en-US" sz="2800" b="1" dirty="0">
                <a:solidFill>
                  <a:srgbClr val="00B0F0"/>
                </a:solidFill>
                <a:latin typeface="楷体" pitchFamily="49" charset="-122"/>
                <a:ea typeface="楷体" pitchFamily="49" charset="-122"/>
              </a:rPr>
              <a:t>百分数</a:t>
            </a:r>
            <a:r>
              <a:rPr lang="en-US" altLang="zh-CN" sz="2800" b="1" dirty="0">
                <a:solidFill>
                  <a:srgbClr val="00B0F0"/>
                </a:solidFill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800" b="1" dirty="0">
                <a:solidFill>
                  <a:srgbClr val="00B0F0"/>
                </a:solidFill>
                <a:latin typeface="楷体" pitchFamily="49" charset="-122"/>
                <a:ea typeface="楷体" pitchFamily="49" charset="-122"/>
              </a:rPr>
              <a:t>单元教材解读</a:t>
            </a:r>
          </a:p>
        </p:txBody>
      </p:sp>
      <p:sp>
        <p:nvSpPr>
          <p:cNvPr id="25" name="PA_文本框 26"/>
          <p:cNvSpPr txBox="1"/>
          <p:nvPr>
            <p:custDataLst>
              <p:tags r:id="rId4"/>
            </p:custDataLst>
          </p:nvPr>
        </p:nvSpPr>
        <p:spPr>
          <a:xfrm>
            <a:off x="3869731" y="4092973"/>
            <a:ext cx="11867134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itchFamily="49" charset="-122"/>
                <a:ea typeface="楷体" pitchFamily="49" charset="-122"/>
              </a:rPr>
              <a:t>汇报人：吴丽丽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4">
            <a:extLst>
              <a:ext uri="{FF2B5EF4-FFF2-40B4-BE49-F238E27FC236}">
                <a16:creationId xmlns:a16="http://schemas.microsoft.com/office/drawing/2014/main" id="{56EE440A-4509-415B-9985-4BC98CBB0E9F}"/>
              </a:ext>
            </a:extLst>
          </p:cNvPr>
          <p:cNvSpPr txBox="1">
            <a:spLocks/>
          </p:cNvSpPr>
          <p:nvPr/>
        </p:nvSpPr>
        <p:spPr>
          <a:xfrm>
            <a:off x="0" y="194270"/>
            <a:ext cx="10515600" cy="67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u"/>
              <a:defRPr sz="2800" kern="1200">
                <a:solidFill>
                  <a:srgbClr val="5782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不同版本的教材对比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5AF7AC34-71BE-4E9E-9298-96544A043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697371"/>
              </p:ext>
            </p:extLst>
          </p:nvPr>
        </p:nvGraphicFramePr>
        <p:xfrm>
          <a:off x="756744" y="939606"/>
          <a:ext cx="7390875" cy="2682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5013">
                  <a:extLst>
                    <a:ext uri="{9D8B030D-6E8A-4147-A177-3AD203B41FA5}">
                      <a16:colId xmlns:a16="http://schemas.microsoft.com/office/drawing/2014/main" val="3504727615"/>
                    </a:ext>
                  </a:extLst>
                </a:gridCol>
                <a:gridCol w="5815862">
                  <a:extLst>
                    <a:ext uri="{9D8B030D-6E8A-4147-A177-3AD203B41FA5}">
                      <a16:colId xmlns:a16="http://schemas.microsoft.com/office/drawing/2014/main" val="4079135293"/>
                    </a:ext>
                  </a:extLst>
                </a:gridCol>
              </a:tblGrid>
              <a:tr h="450243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苏教版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445270"/>
                  </a:ext>
                </a:extLst>
              </a:tr>
              <a:tr h="38651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所在位置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教材结构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269425"/>
                  </a:ext>
                </a:extLst>
              </a:tr>
              <a:tr h="369970">
                <a:tc rowSpan="5">
                  <a:txBody>
                    <a:bodyPr/>
                    <a:lstStyle/>
                    <a:p>
                      <a:endParaRPr lang="en-US" altLang="zh-CN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六上第六单元</a:t>
                      </a:r>
                      <a:endParaRPr lang="en-US" altLang="zh-CN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(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与百分数意义同一单元</a:t>
                      </a:r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)</a:t>
                      </a:r>
                      <a:endParaRPr lang="zh-CN" altLang="en-US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</a:t>
                      </a:r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：求一个数是另一个数的百分之几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046635"/>
                  </a:ext>
                </a:extLst>
              </a:tr>
              <a:tr h="364902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例： 百分率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096891"/>
                  </a:ext>
                </a:extLst>
              </a:tr>
              <a:tr h="36997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</a:t>
                      </a:r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6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：求一个数比另一个数多百分之几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839463"/>
                  </a:ext>
                </a:extLst>
              </a:tr>
              <a:tr h="36997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</a:t>
                      </a:r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7~9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：税率、利率、折扣问题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14609"/>
                  </a:ext>
                </a:extLst>
              </a:tr>
              <a:tr h="36997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</a:t>
                      </a:r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10~11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：列方程解答稍复杂百分数除法实际问题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075171"/>
                  </a:ext>
                </a:extLst>
              </a:tr>
            </a:tbl>
          </a:graphicData>
        </a:graphic>
      </p:graphicFrame>
      <p:graphicFrame>
        <p:nvGraphicFramePr>
          <p:cNvPr id="14" name="表格 2">
            <a:extLst>
              <a:ext uri="{FF2B5EF4-FFF2-40B4-BE49-F238E27FC236}">
                <a16:creationId xmlns:a16="http://schemas.microsoft.com/office/drawing/2014/main" id="{3536B374-BFBA-4E95-888E-6A1664A3A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951920"/>
              </p:ext>
            </p:extLst>
          </p:nvPr>
        </p:nvGraphicFramePr>
        <p:xfrm>
          <a:off x="0" y="3747638"/>
          <a:ext cx="7390875" cy="3110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493">
                  <a:extLst>
                    <a:ext uri="{9D8B030D-6E8A-4147-A177-3AD203B41FA5}">
                      <a16:colId xmlns:a16="http://schemas.microsoft.com/office/drawing/2014/main" val="3504727615"/>
                    </a:ext>
                  </a:extLst>
                </a:gridCol>
                <a:gridCol w="5952382">
                  <a:extLst>
                    <a:ext uri="{9D8B030D-6E8A-4147-A177-3AD203B41FA5}">
                      <a16:colId xmlns:a16="http://schemas.microsoft.com/office/drawing/2014/main" val="4079135293"/>
                    </a:ext>
                  </a:extLst>
                </a:gridCol>
              </a:tblGrid>
              <a:tr h="442776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       人教版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445270"/>
                  </a:ext>
                </a:extLst>
              </a:tr>
              <a:tr h="39145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所在位置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教材结构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269425"/>
                  </a:ext>
                </a:extLst>
              </a:tr>
              <a:tr h="384577">
                <a:tc rowSpan="4">
                  <a:txBody>
                    <a:bodyPr/>
                    <a:lstStyle/>
                    <a:p>
                      <a:endParaRPr lang="en-US" altLang="zh-CN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endParaRPr lang="en-US" altLang="zh-CN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六上第六单元</a:t>
                      </a:r>
                      <a:endParaRPr lang="en-US" altLang="zh-CN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</a:t>
                      </a:r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：求百分率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709618"/>
                  </a:ext>
                </a:extLst>
              </a:tr>
              <a:tr h="384577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</a:t>
                      </a:r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：求一个数的百分之几是多少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229720"/>
                  </a:ext>
                </a:extLst>
              </a:tr>
              <a:tr h="384577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</a:t>
                      </a:r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：求一个数比另一个数多百分之几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046635"/>
                  </a:ext>
                </a:extLst>
              </a:tr>
              <a:tr h="35268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</a:t>
                      </a:r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：求比一个数多百分之几的数是多少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096891"/>
                  </a:ext>
                </a:extLst>
              </a:tr>
              <a:tr h="385803">
                <a:tc rowSpan="2"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六下第二单元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</a:t>
                      </a:r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1~4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：折扣、成数、税率、利率问题问题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8394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生活中的百分数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14609"/>
                  </a:ext>
                </a:extLst>
              </a:tr>
            </a:tbl>
          </a:graphicData>
        </a:graphic>
      </p:graphicFrame>
      <p:graphicFrame>
        <p:nvGraphicFramePr>
          <p:cNvPr id="13" name="表格 2">
            <a:extLst>
              <a:ext uri="{FF2B5EF4-FFF2-40B4-BE49-F238E27FC236}">
                <a16:creationId xmlns:a16="http://schemas.microsoft.com/office/drawing/2014/main" id="{0F4BEADD-5FDE-4A75-B44C-32281CDD5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492064"/>
              </p:ext>
            </p:extLst>
          </p:nvPr>
        </p:nvGraphicFramePr>
        <p:xfrm>
          <a:off x="5915223" y="3747638"/>
          <a:ext cx="5808016" cy="3042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16">
                  <a:extLst>
                    <a:ext uri="{9D8B030D-6E8A-4147-A177-3AD203B41FA5}">
                      <a16:colId xmlns:a16="http://schemas.microsoft.com/office/drawing/2014/main" val="3504727615"/>
                    </a:ext>
                  </a:extLst>
                </a:gridCol>
                <a:gridCol w="4501800">
                  <a:extLst>
                    <a:ext uri="{9D8B030D-6E8A-4147-A177-3AD203B41FA5}">
                      <a16:colId xmlns:a16="http://schemas.microsoft.com/office/drawing/2014/main" val="407913529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       沪教版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445270"/>
                  </a:ext>
                </a:extLst>
              </a:tr>
              <a:tr h="39112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所在位置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教材结构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269425"/>
                  </a:ext>
                </a:extLst>
              </a:tr>
              <a:tr h="370534">
                <a:tc rowSpan="5">
                  <a:txBody>
                    <a:bodyPr/>
                    <a:lstStyle/>
                    <a:p>
                      <a:endParaRPr lang="en-US" altLang="zh-CN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endParaRPr lang="en-US" altLang="zh-CN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六上第三单元</a:t>
                      </a:r>
                      <a:endParaRPr lang="en-US" altLang="zh-CN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（属于比和比例这一单元内容）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</a:t>
                      </a:r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1~3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：求百分率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046635"/>
                  </a:ext>
                </a:extLst>
              </a:tr>
              <a:tr h="639552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</a:t>
                      </a:r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：求一个数的百分之几是多少</a:t>
                      </a:r>
                      <a:endParaRPr lang="en-US" altLang="zh-CN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   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列方程解答百分数除法实际问题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096891"/>
                  </a:ext>
                </a:extLst>
              </a:tr>
              <a:tr h="370534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</a:t>
                      </a:r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5~6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：统计问题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839463"/>
                  </a:ext>
                </a:extLst>
              </a:tr>
              <a:tr h="370534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</a:t>
                      </a:r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7~9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：恩格尔系数、盈亏、折扣问题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14609"/>
                  </a:ext>
                </a:extLst>
              </a:tr>
              <a:tr h="53296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</a:t>
                      </a:r>
                      <a:r>
                        <a:rPr lang="en-US" altLang="zh-CN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10~11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：税率、利率问题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075171"/>
                  </a:ext>
                </a:extLst>
              </a:tr>
            </a:tbl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E71BB9C9-5611-41C4-A87B-5D16BA3B3CB5}"/>
              </a:ext>
            </a:extLst>
          </p:cNvPr>
          <p:cNvSpPr txBox="1"/>
          <p:nvPr/>
        </p:nvSpPr>
        <p:spPr bwMode="auto">
          <a:xfrm>
            <a:off x="8607973" y="1819139"/>
            <a:ext cx="2541401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教学的单元不同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62F36C1-18EC-468E-BFBE-EEE667575694}"/>
              </a:ext>
            </a:extLst>
          </p:cNvPr>
          <p:cNvSpPr txBox="1"/>
          <p:nvPr/>
        </p:nvSpPr>
        <p:spPr bwMode="auto">
          <a:xfrm>
            <a:off x="8308427" y="2739228"/>
            <a:ext cx="304589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知识呈现的顺序不同</a:t>
            </a:r>
          </a:p>
        </p:txBody>
      </p:sp>
    </p:spTree>
    <p:extLst>
      <p:ext uri="{BB962C8B-B14F-4D97-AF65-F5344CB8AC3E}">
        <p14:creationId xmlns:p14="http://schemas.microsoft.com/office/powerpoint/2010/main" val="407105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5"/>
          <p:cNvSpPr/>
          <p:nvPr/>
        </p:nvSpPr>
        <p:spPr bwMode="auto">
          <a:xfrm>
            <a:off x="5458317" y="3143681"/>
            <a:ext cx="6300388" cy="723699"/>
          </a:xfrm>
          <a:custGeom>
            <a:avLst/>
            <a:gdLst/>
            <a:ahLst/>
            <a:cxnLst/>
            <a:rect l="l" t="t" r="r" b="b"/>
            <a:pathLst>
              <a:path w="3265930" h="569236">
                <a:moveTo>
                  <a:pt x="0" y="0"/>
                </a:moveTo>
                <a:lnTo>
                  <a:pt x="2981312" y="0"/>
                </a:lnTo>
                <a:cubicBezTo>
                  <a:pt x="3138502" y="0"/>
                  <a:pt x="3265930" y="127428"/>
                  <a:pt x="3265930" y="284618"/>
                </a:cubicBezTo>
                <a:cubicBezTo>
                  <a:pt x="3265930" y="441808"/>
                  <a:pt x="3138502" y="569236"/>
                  <a:pt x="2981312" y="569236"/>
                </a:cubicBezTo>
                <a:lnTo>
                  <a:pt x="0" y="569236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15162" tIns="57580" rIns="115162" bIns="57580"/>
          <a:lstStyle/>
          <a:p>
            <a:pPr defTabSz="1151255">
              <a:defRPr/>
            </a:pPr>
            <a:r>
              <a:rPr lang="zh-CN" altLang="en-US" sz="25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循序渐进安排教学内容</a:t>
            </a:r>
          </a:p>
        </p:txBody>
      </p:sp>
      <p:sp>
        <p:nvSpPr>
          <p:cNvPr id="27" name="圆角矩形 5"/>
          <p:cNvSpPr/>
          <p:nvPr/>
        </p:nvSpPr>
        <p:spPr bwMode="auto">
          <a:xfrm>
            <a:off x="5132552" y="1616732"/>
            <a:ext cx="6767260" cy="721683"/>
          </a:xfrm>
          <a:custGeom>
            <a:avLst/>
            <a:gdLst>
              <a:gd name="T0" fmla="*/ 0 w 3265930"/>
              <a:gd name="T1" fmla="*/ 0 h 569236"/>
              <a:gd name="T2" fmla="*/ 2981312 w 3265930"/>
              <a:gd name="T3" fmla="*/ 0 h 569236"/>
              <a:gd name="T4" fmla="*/ 3265930 w 3265930"/>
              <a:gd name="T5" fmla="*/ 284618 h 569236"/>
              <a:gd name="T6" fmla="*/ 2981312 w 3265930"/>
              <a:gd name="T7" fmla="*/ 569236 h 569236"/>
              <a:gd name="T8" fmla="*/ 0 w 3265930"/>
              <a:gd name="T9" fmla="*/ 569236 h 569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5930" h="569236">
                <a:moveTo>
                  <a:pt x="0" y="0"/>
                </a:moveTo>
                <a:lnTo>
                  <a:pt x="2981312" y="0"/>
                </a:lnTo>
                <a:cubicBezTo>
                  <a:pt x="3138502" y="0"/>
                  <a:pt x="3265930" y="127428"/>
                  <a:pt x="3265930" y="284618"/>
                </a:cubicBezTo>
                <a:cubicBezTo>
                  <a:pt x="3265930" y="441808"/>
                  <a:pt x="3138502" y="569236"/>
                  <a:pt x="2981312" y="569236"/>
                </a:cubicBezTo>
                <a:lnTo>
                  <a:pt x="0" y="5692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115162" tIns="57580" rIns="115162" bIns="57580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58317" y="1718090"/>
            <a:ext cx="6003384" cy="501005"/>
          </a:xfrm>
          <a:prstGeom prst="rect">
            <a:avLst/>
          </a:prstGeom>
          <a:noFill/>
        </p:spPr>
        <p:txBody>
          <a:bodyPr wrap="none" lIns="115162" tIns="57580" rIns="115162" bIns="57580">
            <a:spAutoFit/>
          </a:bodyPr>
          <a:lstStyle/>
          <a:p>
            <a:pPr defTabSz="1218565">
              <a:defRPr/>
            </a:pPr>
            <a:r>
              <a:rPr lang="zh-CN" altLang="en-US" sz="25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来自生活，抽象成数学模型，又回归生活</a:t>
            </a:r>
          </a:p>
        </p:txBody>
      </p:sp>
      <p:sp>
        <p:nvSpPr>
          <p:cNvPr id="29" name="空心弧 28"/>
          <p:cNvSpPr/>
          <p:nvPr/>
        </p:nvSpPr>
        <p:spPr bwMode="auto">
          <a:xfrm rot="16641005" flipV="1">
            <a:off x="3793477" y="4550576"/>
            <a:ext cx="1831348" cy="1854603"/>
          </a:xfrm>
          <a:prstGeom prst="blockArc">
            <a:avLst>
              <a:gd name="adj1" fmla="val 5423681"/>
              <a:gd name="adj2" fmla="val 20860726"/>
              <a:gd name="adj3" fmla="val 17514"/>
            </a:avLst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15162" tIns="57580" rIns="115162" bIns="57580"/>
          <a:lstStyle/>
          <a:p>
            <a:pPr defTabSz="1151255">
              <a:defRPr/>
            </a:pPr>
            <a:endParaRPr lang="zh-CN" altLang="en-US" sz="2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空心弧 32"/>
          <p:cNvSpPr/>
          <p:nvPr/>
        </p:nvSpPr>
        <p:spPr bwMode="auto">
          <a:xfrm rot="10800000">
            <a:off x="3672327" y="2548581"/>
            <a:ext cx="1831348" cy="1854603"/>
          </a:xfrm>
          <a:prstGeom prst="blockArc">
            <a:avLst>
              <a:gd name="adj1" fmla="val 5423681"/>
              <a:gd name="adj2" fmla="val 20860726"/>
              <a:gd name="adj3" fmla="val 17514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15162" tIns="57580" rIns="115162" bIns="57580"/>
          <a:lstStyle/>
          <a:p>
            <a:pPr defTabSz="1151255">
              <a:defRPr/>
            </a:pPr>
            <a:endParaRPr lang="zh-CN" altLang="en-US" sz="2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76986" y="1536569"/>
            <a:ext cx="632231" cy="895738"/>
          </a:xfrm>
          <a:prstGeom prst="rect">
            <a:avLst/>
          </a:prstGeom>
          <a:noFill/>
        </p:spPr>
        <p:txBody>
          <a:bodyPr wrap="none" lIns="115162" tIns="57580" rIns="115162" bIns="57580">
            <a:spAutoFit/>
          </a:bodyPr>
          <a:lstStyle/>
          <a:p>
            <a:pPr defTabSz="1218565">
              <a:defRPr/>
            </a:pPr>
            <a:r>
              <a:rPr lang="en-US" altLang="zh-CN" sz="5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51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71884" y="3049231"/>
            <a:ext cx="632231" cy="895738"/>
          </a:xfrm>
          <a:prstGeom prst="rect">
            <a:avLst/>
          </a:prstGeom>
          <a:noFill/>
        </p:spPr>
        <p:txBody>
          <a:bodyPr wrap="none" lIns="115162" tIns="57580" rIns="115162" bIns="57580">
            <a:spAutoFit/>
          </a:bodyPr>
          <a:lstStyle/>
          <a:p>
            <a:pPr defTabSz="1218565">
              <a:defRPr/>
            </a:pPr>
            <a:r>
              <a:rPr lang="en-US" altLang="zh-CN" sz="5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51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38745" y="4894540"/>
            <a:ext cx="2482273" cy="508000"/>
          </a:xfrm>
          <a:prstGeom prst="rect">
            <a:avLst/>
          </a:prstGeom>
          <a:noFill/>
        </p:spPr>
        <p:txBody>
          <a:bodyPr wrap="none" lIns="115162" tIns="57580" rIns="115162" bIns="57580">
            <a:spAutoFit/>
          </a:bodyPr>
          <a:lstStyle/>
          <a:p>
            <a:pPr defTabSz="1218565">
              <a:defRPr/>
            </a:pPr>
            <a:r>
              <a:rPr lang="zh-CN" altLang="en-US" sz="25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请输入您的标题</a:t>
            </a:r>
          </a:p>
        </p:txBody>
      </p:sp>
      <p:sp>
        <p:nvSpPr>
          <p:cNvPr id="16" name="标题 4">
            <a:extLst>
              <a:ext uri="{FF2B5EF4-FFF2-40B4-BE49-F238E27FC236}">
                <a16:creationId xmlns:a16="http://schemas.microsoft.com/office/drawing/2014/main" id="{6908CCA9-9677-441B-AAA2-D6D20C30BAA2}"/>
              </a:ext>
            </a:extLst>
          </p:cNvPr>
          <p:cNvSpPr txBox="1">
            <a:spLocks/>
          </p:cNvSpPr>
          <p:nvPr/>
        </p:nvSpPr>
        <p:spPr>
          <a:xfrm>
            <a:off x="28467" y="313988"/>
            <a:ext cx="10515600" cy="67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u"/>
              <a:defRPr sz="2800" kern="1200">
                <a:solidFill>
                  <a:srgbClr val="5782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不同版本的教材对比</a:t>
            </a:r>
          </a:p>
        </p:txBody>
      </p:sp>
      <p:sp>
        <p:nvSpPr>
          <p:cNvPr id="19" name="TextBox 34">
            <a:extLst>
              <a:ext uri="{FF2B5EF4-FFF2-40B4-BE49-F238E27FC236}">
                <a16:creationId xmlns:a16="http://schemas.microsoft.com/office/drawing/2014/main" id="{963DC93A-13E6-4752-B4B4-DD4D5139C6BD}"/>
              </a:ext>
            </a:extLst>
          </p:cNvPr>
          <p:cNvSpPr txBox="1"/>
          <p:nvPr/>
        </p:nvSpPr>
        <p:spPr>
          <a:xfrm>
            <a:off x="4344106" y="4818840"/>
            <a:ext cx="636530" cy="901115"/>
          </a:xfrm>
          <a:prstGeom prst="rect">
            <a:avLst/>
          </a:prstGeom>
          <a:noFill/>
        </p:spPr>
        <p:txBody>
          <a:bodyPr wrap="none" lIns="115162" tIns="57580" rIns="115162" bIns="57580">
            <a:spAutoFit/>
          </a:bodyPr>
          <a:lstStyle/>
          <a:p>
            <a:pPr defTabSz="1218565">
              <a:defRPr/>
            </a:pPr>
            <a:r>
              <a:rPr lang="en-US" altLang="zh-CN" sz="5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51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5">
            <a:extLst>
              <a:ext uri="{FF2B5EF4-FFF2-40B4-BE49-F238E27FC236}">
                <a16:creationId xmlns:a16="http://schemas.microsoft.com/office/drawing/2014/main" id="{E2FF9777-6F36-4DC1-A4C4-9C5708C759BC}"/>
              </a:ext>
            </a:extLst>
          </p:cNvPr>
          <p:cNvSpPr/>
          <p:nvPr/>
        </p:nvSpPr>
        <p:spPr bwMode="auto">
          <a:xfrm>
            <a:off x="5654550" y="5088602"/>
            <a:ext cx="6103316" cy="723699"/>
          </a:xfrm>
          <a:custGeom>
            <a:avLst/>
            <a:gdLst/>
            <a:ahLst/>
            <a:cxnLst/>
            <a:rect l="l" t="t" r="r" b="b"/>
            <a:pathLst>
              <a:path w="3265930" h="569236">
                <a:moveTo>
                  <a:pt x="0" y="0"/>
                </a:moveTo>
                <a:lnTo>
                  <a:pt x="2981312" y="0"/>
                </a:lnTo>
                <a:cubicBezTo>
                  <a:pt x="3138502" y="0"/>
                  <a:pt x="3265930" y="127428"/>
                  <a:pt x="3265930" y="284618"/>
                </a:cubicBezTo>
                <a:cubicBezTo>
                  <a:pt x="3265930" y="441808"/>
                  <a:pt x="3138502" y="569236"/>
                  <a:pt x="2981312" y="569236"/>
                </a:cubicBezTo>
                <a:lnTo>
                  <a:pt x="0" y="569236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15162" tIns="57580" rIns="115162" bIns="57580"/>
          <a:lstStyle/>
          <a:p>
            <a:pPr defTabSz="1151255">
              <a:defRPr/>
            </a:pPr>
            <a:r>
              <a:rPr lang="zh-CN" altLang="en-US" sz="2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百分数和统计内容融合</a:t>
            </a:r>
            <a:endParaRPr lang="zh-CN" altLang="en-US" sz="2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107CED6-D2B3-4D7D-8159-201D42DED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74" y="1255608"/>
            <a:ext cx="4071241" cy="23533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96260C-54EA-49C9-8A5D-28A91274D0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1" y="3838524"/>
            <a:ext cx="3903726" cy="2763673"/>
          </a:xfrm>
          <a:prstGeom prst="rect">
            <a:avLst/>
          </a:prstGeom>
        </p:spPr>
      </p:pic>
      <p:sp>
        <p:nvSpPr>
          <p:cNvPr id="30" name="空心弧 29"/>
          <p:cNvSpPr/>
          <p:nvPr/>
        </p:nvSpPr>
        <p:spPr bwMode="auto">
          <a:xfrm rot="10800000" flipV="1">
            <a:off x="3527886" y="969671"/>
            <a:ext cx="1831348" cy="1854603"/>
          </a:xfrm>
          <a:prstGeom prst="blockArc">
            <a:avLst>
              <a:gd name="adj1" fmla="val 5423681"/>
              <a:gd name="adj2" fmla="val 20860726"/>
              <a:gd name="adj3" fmla="val 17514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15162" tIns="57580" rIns="115162" bIns="57580"/>
          <a:lstStyle/>
          <a:p>
            <a:pPr defTabSz="1151255">
              <a:defRPr/>
            </a:pPr>
            <a:endParaRPr lang="zh-CN" altLang="en-US" sz="2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空心弧 30"/>
          <p:cNvSpPr/>
          <p:nvPr/>
        </p:nvSpPr>
        <p:spPr bwMode="auto">
          <a:xfrm rot="4631022" flipV="1">
            <a:off x="3628687" y="2533481"/>
            <a:ext cx="1854603" cy="1831348"/>
          </a:xfrm>
          <a:prstGeom prst="blockArc">
            <a:avLst>
              <a:gd name="adj1" fmla="val 10168821"/>
              <a:gd name="adj2" fmla="val 20860726"/>
              <a:gd name="adj3" fmla="val 17514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15162" tIns="57580" rIns="115162" bIns="57580"/>
          <a:lstStyle/>
          <a:p>
            <a:pPr defTabSz="1151255">
              <a:defRPr/>
            </a:pPr>
            <a:endParaRPr lang="zh-CN" altLang="en-US" sz="2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空心弧 31"/>
          <p:cNvSpPr/>
          <p:nvPr/>
        </p:nvSpPr>
        <p:spPr bwMode="auto">
          <a:xfrm>
            <a:off x="3723933" y="4360625"/>
            <a:ext cx="1831348" cy="1856620"/>
          </a:xfrm>
          <a:prstGeom prst="blockArc">
            <a:avLst>
              <a:gd name="adj1" fmla="val 5423681"/>
              <a:gd name="adj2" fmla="val 20860726"/>
              <a:gd name="adj3" fmla="val 17514"/>
            </a:avLst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15162" tIns="57580" rIns="115162" bIns="57580"/>
          <a:lstStyle/>
          <a:p>
            <a:pPr defTabSz="1151255">
              <a:defRPr/>
            </a:pPr>
            <a:endParaRPr lang="zh-CN" altLang="en-US" sz="2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124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8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34" grpId="0"/>
      <p:bldP spid="35" grpId="0"/>
      <p:bldP spid="38" grpId="0"/>
      <p:bldP spid="19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/>
          <p:cNvSpPr/>
          <p:nvPr/>
        </p:nvSpPr>
        <p:spPr bwMode="auto">
          <a:xfrm>
            <a:off x="1186803" y="911589"/>
            <a:ext cx="661109" cy="661195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r>
              <a:rPr lang="en-US" altLang="zh-CN" sz="4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5" name="AutoShape 7"/>
          <p:cNvSpPr/>
          <p:nvPr/>
        </p:nvSpPr>
        <p:spPr bwMode="auto">
          <a:xfrm>
            <a:off x="9320588" y="878962"/>
            <a:ext cx="661107" cy="661195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r>
              <a:rPr lang="en-US" altLang="zh-CN" sz="3200" dirty="0">
                <a:solidFill>
                  <a:schemeClr val="bg1"/>
                </a:solidFill>
              </a:rPr>
              <a:t>  3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7416" name="AutoShape 8"/>
          <p:cNvSpPr/>
          <p:nvPr/>
        </p:nvSpPr>
        <p:spPr bwMode="auto">
          <a:xfrm>
            <a:off x="5264448" y="815408"/>
            <a:ext cx="726108" cy="698501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r>
              <a:rPr lang="en-US" altLang="zh-CN" sz="3200" dirty="0">
                <a:solidFill>
                  <a:schemeClr val="bg1"/>
                </a:solidFill>
              </a:rPr>
              <a:t>  2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7418" name="AutoShape 10"/>
          <p:cNvSpPr/>
          <p:nvPr/>
        </p:nvSpPr>
        <p:spPr bwMode="auto">
          <a:xfrm>
            <a:off x="7060283" y="3372577"/>
            <a:ext cx="239681" cy="240506"/>
          </a:xfrm>
          <a:custGeom>
            <a:avLst/>
            <a:gdLst>
              <a:gd name="T0" fmla="*/ 239713 w 21600"/>
              <a:gd name="T1" fmla="*/ 240506 h 21600"/>
              <a:gd name="T2" fmla="*/ 239713 w 21600"/>
              <a:gd name="T3" fmla="*/ 240506 h 21600"/>
              <a:gd name="T4" fmla="*/ 239713 w 21600"/>
              <a:gd name="T5" fmla="*/ 240506 h 21600"/>
              <a:gd name="T6" fmla="*/ 239713 w 21600"/>
              <a:gd name="T7" fmla="*/ 24050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5738" y="0"/>
                </a:moveTo>
                <a:cubicBezTo>
                  <a:pt x="16640" y="0"/>
                  <a:pt x="17458" y="155"/>
                  <a:pt x="18184" y="471"/>
                </a:cubicBezTo>
                <a:cubicBezTo>
                  <a:pt x="18910" y="787"/>
                  <a:pt x="19526" y="1231"/>
                  <a:pt x="20035" y="1804"/>
                </a:cubicBezTo>
                <a:cubicBezTo>
                  <a:pt x="20543" y="2377"/>
                  <a:pt x="20928" y="3077"/>
                  <a:pt x="21199" y="3905"/>
                </a:cubicBezTo>
                <a:cubicBezTo>
                  <a:pt x="21464" y="4735"/>
                  <a:pt x="21599" y="5659"/>
                  <a:pt x="21599" y="6675"/>
                </a:cubicBezTo>
                <a:cubicBezTo>
                  <a:pt x="21599" y="7271"/>
                  <a:pt x="21527" y="7855"/>
                  <a:pt x="21377" y="8432"/>
                </a:cubicBezTo>
                <a:cubicBezTo>
                  <a:pt x="21226" y="9010"/>
                  <a:pt x="21026" y="9572"/>
                  <a:pt x="20766" y="10115"/>
                </a:cubicBezTo>
                <a:cubicBezTo>
                  <a:pt x="20505" y="10660"/>
                  <a:pt x="20210" y="11179"/>
                  <a:pt x="19872" y="11671"/>
                </a:cubicBezTo>
                <a:cubicBezTo>
                  <a:pt x="19539" y="12162"/>
                  <a:pt x="19188" y="12611"/>
                  <a:pt x="18830" y="13015"/>
                </a:cubicBezTo>
                <a:lnTo>
                  <a:pt x="11457" y="21289"/>
                </a:lnTo>
                <a:cubicBezTo>
                  <a:pt x="11276" y="21495"/>
                  <a:pt x="11056" y="21600"/>
                  <a:pt x="10798" y="21600"/>
                </a:cubicBezTo>
                <a:cubicBezTo>
                  <a:pt x="10553" y="21600"/>
                  <a:pt x="10323" y="21495"/>
                  <a:pt x="10117" y="21289"/>
                </a:cubicBezTo>
                <a:lnTo>
                  <a:pt x="2746" y="12989"/>
                </a:lnTo>
                <a:cubicBezTo>
                  <a:pt x="2386" y="12583"/>
                  <a:pt x="2038" y="12137"/>
                  <a:pt x="1702" y="11642"/>
                </a:cubicBezTo>
                <a:cubicBezTo>
                  <a:pt x="1367" y="11151"/>
                  <a:pt x="1074" y="10640"/>
                  <a:pt x="821" y="10103"/>
                </a:cubicBezTo>
                <a:cubicBezTo>
                  <a:pt x="568" y="9570"/>
                  <a:pt x="370" y="9005"/>
                  <a:pt x="222" y="8426"/>
                </a:cubicBezTo>
                <a:cubicBezTo>
                  <a:pt x="72" y="7844"/>
                  <a:pt x="0" y="7263"/>
                  <a:pt x="0" y="6675"/>
                </a:cubicBezTo>
                <a:cubicBezTo>
                  <a:pt x="0" y="5659"/>
                  <a:pt x="137" y="4732"/>
                  <a:pt x="408" y="3905"/>
                </a:cubicBezTo>
                <a:cubicBezTo>
                  <a:pt x="678" y="3078"/>
                  <a:pt x="1071" y="2377"/>
                  <a:pt x="1577" y="1804"/>
                </a:cubicBezTo>
                <a:cubicBezTo>
                  <a:pt x="2083" y="1231"/>
                  <a:pt x="2699" y="787"/>
                  <a:pt x="3417" y="471"/>
                </a:cubicBezTo>
                <a:cubicBezTo>
                  <a:pt x="4136" y="155"/>
                  <a:pt x="4942" y="0"/>
                  <a:pt x="5838" y="0"/>
                </a:cubicBezTo>
                <a:cubicBezTo>
                  <a:pt x="6306" y="0"/>
                  <a:pt x="6777" y="81"/>
                  <a:pt x="7238" y="248"/>
                </a:cubicBezTo>
                <a:cubicBezTo>
                  <a:pt x="7701" y="412"/>
                  <a:pt x="8142" y="635"/>
                  <a:pt x="8557" y="903"/>
                </a:cubicBezTo>
                <a:cubicBezTo>
                  <a:pt x="8973" y="1174"/>
                  <a:pt x="9369" y="1482"/>
                  <a:pt x="9744" y="1830"/>
                </a:cubicBezTo>
                <a:cubicBezTo>
                  <a:pt x="10122" y="2177"/>
                  <a:pt x="10470" y="2527"/>
                  <a:pt x="10798" y="2880"/>
                </a:cubicBezTo>
                <a:cubicBezTo>
                  <a:pt x="11109" y="2527"/>
                  <a:pt x="11457" y="2177"/>
                  <a:pt x="11842" y="1830"/>
                </a:cubicBezTo>
                <a:cubicBezTo>
                  <a:pt x="12225" y="1482"/>
                  <a:pt x="12626" y="1174"/>
                  <a:pt x="13047" y="903"/>
                </a:cubicBezTo>
                <a:cubicBezTo>
                  <a:pt x="13467" y="635"/>
                  <a:pt x="13903" y="412"/>
                  <a:pt x="14351" y="248"/>
                </a:cubicBezTo>
                <a:cubicBezTo>
                  <a:pt x="14804" y="84"/>
                  <a:pt x="15267" y="0"/>
                  <a:pt x="15738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9" name="AutoShape 11"/>
          <p:cNvSpPr/>
          <p:nvPr/>
        </p:nvSpPr>
        <p:spPr bwMode="auto">
          <a:xfrm>
            <a:off x="9530905" y="3417028"/>
            <a:ext cx="240475" cy="198437"/>
          </a:xfrm>
          <a:custGeom>
            <a:avLst/>
            <a:gdLst>
              <a:gd name="T0" fmla="*/ 240507 w 21600"/>
              <a:gd name="T1" fmla="*/ 198438 h 21600"/>
              <a:gd name="T2" fmla="*/ 240507 w 21600"/>
              <a:gd name="T3" fmla="*/ 198438 h 21600"/>
              <a:gd name="T4" fmla="*/ 240507 w 21600"/>
              <a:gd name="T5" fmla="*/ 198438 h 21600"/>
              <a:gd name="T6" fmla="*/ 240507 w 21600"/>
              <a:gd name="T7" fmla="*/ 198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3"/>
                  <a:pt x="21335" y="310"/>
                </a:cubicBezTo>
                <a:cubicBezTo>
                  <a:pt x="21511" y="518"/>
                  <a:pt x="21599" y="760"/>
                  <a:pt x="21599" y="1048"/>
                </a:cubicBezTo>
                <a:lnTo>
                  <a:pt x="21599" y="16238"/>
                </a:lnTo>
                <a:cubicBezTo>
                  <a:pt x="21599" y="16523"/>
                  <a:pt x="21511" y="16767"/>
                  <a:pt x="21335" y="16969"/>
                </a:cubicBezTo>
                <a:cubicBezTo>
                  <a:pt x="21161" y="17173"/>
                  <a:pt x="20943" y="17274"/>
                  <a:pt x="20684" y="17274"/>
                </a:cubicBezTo>
                <a:lnTo>
                  <a:pt x="19807" y="17274"/>
                </a:lnTo>
                <a:lnTo>
                  <a:pt x="19807" y="17369"/>
                </a:lnTo>
                <a:cubicBezTo>
                  <a:pt x="19807" y="17948"/>
                  <a:pt x="19709" y="18498"/>
                  <a:pt x="19513" y="19017"/>
                </a:cubicBezTo>
                <a:cubicBezTo>
                  <a:pt x="19317" y="19535"/>
                  <a:pt x="19060" y="19984"/>
                  <a:pt x="18746" y="20361"/>
                </a:cubicBezTo>
                <a:cubicBezTo>
                  <a:pt x="18433" y="20738"/>
                  <a:pt x="18051" y="21038"/>
                  <a:pt x="17608" y="21263"/>
                </a:cubicBezTo>
                <a:cubicBezTo>
                  <a:pt x="17167" y="21487"/>
                  <a:pt x="16697" y="21599"/>
                  <a:pt x="16197" y="21599"/>
                </a:cubicBezTo>
                <a:cubicBezTo>
                  <a:pt x="15705" y="21599"/>
                  <a:pt x="15237" y="21487"/>
                  <a:pt x="14796" y="21263"/>
                </a:cubicBezTo>
                <a:cubicBezTo>
                  <a:pt x="14353" y="21038"/>
                  <a:pt x="13973" y="20738"/>
                  <a:pt x="13653" y="20361"/>
                </a:cubicBezTo>
                <a:cubicBezTo>
                  <a:pt x="13332" y="19984"/>
                  <a:pt x="13077" y="19535"/>
                  <a:pt x="12886" y="19017"/>
                </a:cubicBezTo>
                <a:cubicBezTo>
                  <a:pt x="12695" y="18498"/>
                  <a:pt x="12600" y="17948"/>
                  <a:pt x="12600" y="17369"/>
                </a:cubicBezTo>
                <a:lnTo>
                  <a:pt x="12600" y="17274"/>
                </a:lnTo>
                <a:lnTo>
                  <a:pt x="9000" y="17274"/>
                </a:lnTo>
                <a:lnTo>
                  <a:pt x="9000" y="17369"/>
                </a:lnTo>
                <a:cubicBezTo>
                  <a:pt x="9000" y="17948"/>
                  <a:pt x="8904" y="18498"/>
                  <a:pt x="8713" y="19017"/>
                </a:cubicBezTo>
                <a:cubicBezTo>
                  <a:pt x="8522" y="19535"/>
                  <a:pt x="8265" y="19984"/>
                  <a:pt x="7946" y="20361"/>
                </a:cubicBezTo>
                <a:cubicBezTo>
                  <a:pt x="7628" y="20738"/>
                  <a:pt x="7244" y="21038"/>
                  <a:pt x="6803" y="21263"/>
                </a:cubicBezTo>
                <a:cubicBezTo>
                  <a:pt x="6360" y="21487"/>
                  <a:pt x="5894" y="21599"/>
                  <a:pt x="5402" y="21599"/>
                </a:cubicBezTo>
                <a:cubicBezTo>
                  <a:pt x="4910" y="21599"/>
                  <a:pt x="4442" y="21487"/>
                  <a:pt x="4004" y="21263"/>
                </a:cubicBezTo>
                <a:cubicBezTo>
                  <a:pt x="3558" y="21038"/>
                  <a:pt x="3178" y="20738"/>
                  <a:pt x="2857" y="20361"/>
                </a:cubicBezTo>
                <a:cubicBezTo>
                  <a:pt x="2537" y="19984"/>
                  <a:pt x="2282" y="19535"/>
                  <a:pt x="2091" y="19017"/>
                </a:cubicBezTo>
                <a:cubicBezTo>
                  <a:pt x="1900" y="18498"/>
                  <a:pt x="1804" y="17948"/>
                  <a:pt x="1804" y="17369"/>
                </a:cubicBezTo>
                <a:lnTo>
                  <a:pt x="1804" y="17274"/>
                </a:lnTo>
                <a:lnTo>
                  <a:pt x="891" y="17274"/>
                </a:lnTo>
                <a:cubicBezTo>
                  <a:pt x="646" y="17274"/>
                  <a:pt x="438" y="17168"/>
                  <a:pt x="262" y="16960"/>
                </a:cubicBezTo>
                <a:cubicBezTo>
                  <a:pt x="88" y="16756"/>
                  <a:pt x="0" y="16514"/>
                  <a:pt x="0" y="16238"/>
                </a:cubicBezTo>
                <a:lnTo>
                  <a:pt x="0" y="10668"/>
                </a:lnTo>
                <a:cubicBezTo>
                  <a:pt x="0" y="10441"/>
                  <a:pt x="26" y="10205"/>
                  <a:pt x="68" y="9960"/>
                </a:cubicBezTo>
                <a:cubicBezTo>
                  <a:pt x="117" y="9715"/>
                  <a:pt x="186" y="9474"/>
                  <a:pt x="274" y="9229"/>
                </a:cubicBezTo>
                <a:cubicBezTo>
                  <a:pt x="364" y="8984"/>
                  <a:pt x="470" y="8751"/>
                  <a:pt x="592" y="8526"/>
                </a:cubicBezTo>
                <a:cubicBezTo>
                  <a:pt x="712" y="8301"/>
                  <a:pt x="837" y="8114"/>
                  <a:pt x="959" y="7964"/>
                </a:cubicBezTo>
                <a:lnTo>
                  <a:pt x="3573" y="4906"/>
                </a:lnTo>
                <a:cubicBezTo>
                  <a:pt x="3697" y="4759"/>
                  <a:pt x="3857" y="4613"/>
                  <a:pt x="4053" y="4474"/>
                </a:cubicBezTo>
                <a:cubicBezTo>
                  <a:pt x="4248" y="4330"/>
                  <a:pt x="4449" y="4209"/>
                  <a:pt x="4657" y="4109"/>
                </a:cubicBezTo>
                <a:cubicBezTo>
                  <a:pt x="4863" y="4005"/>
                  <a:pt x="5071" y="3927"/>
                  <a:pt x="5277" y="3867"/>
                </a:cubicBezTo>
                <a:cubicBezTo>
                  <a:pt x="5485" y="3806"/>
                  <a:pt x="5686" y="3775"/>
                  <a:pt x="5882" y="3775"/>
                </a:cubicBezTo>
                <a:lnTo>
                  <a:pt x="6820" y="3775"/>
                </a:lnTo>
                <a:lnTo>
                  <a:pt x="6820" y="1048"/>
                </a:lnTo>
                <a:cubicBezTo>
                  <a:pt x="6820" y="760"/>
                  <a:pt x="6908" y="518"/>
                  <a:pt x="7082" y="310"/>
                </a:cubicBezTo>
                <a:cubicBezTo>
                  <a:pt x="7258" y="103"/>
                  <a:pt x="7464" y="0"/>
                  <a:pt x="7699" y="0"/>
                </a:cubicBezTo>
                <a:lnTo>
                  <a:pt x="20684" y="0"/>
                </a:lnTo>
                <a:close/>
                <a:moveTo>
                  <a:pt x="6791" y="6438"/>
                </a:moveTo>
                <a:lnTo>
                  <a:pt x="5877" y="6438"/>
                </a:lnTo>
                <a:cubicBezTo>
                  <a:pt x="5799" y="6438"/>
                  <a:pt x="5676" y="6478"/>
                  <a:pt x="5510" y="6550"/>
                </a:cubicBezTo>
                <a:cubicBezTo>
                  <a:pt x="5341" y="6625"/>
                  <a:pt x="5223" y="6703"/>
                  <a:pt x="5152" y="6784"/>
                </a:cubicBezTo>
                <a:lnTo>
                  <a:pt x="2539" y="9830"/>
                </a:lnTo>
                <a:cubicBezTo>
                  <a:pt x="2478" y="9902"/>
                  <a:pt x="2412" y="10040"/>
                  <a:pt x="2351" y="10239"/>
                </a:cubicBezTo>
                <a:cubicBezTo>
                  <a:pt x="2289" y="10435"/>
                  <a:pt x="2257" y="10579"/>
                  <a:pt x="2257" y="10671"/>
                </a:cubicBezTo>
                <a:lnTo>
                  <a:pt x="2257" y="11527"/>
                </a:lnTo>
                <a:lnTo>
                  <a:pt x="6795" y="11527"/>
                </a:lnTo>
                <a:lnTo>
                  <a:pt x="6795" y="6438"/>
                </a:lnTo>
                <a:lnTo>
                  <a:pt x="6791" y="6438"/>
                </a:lnTo>
                <a:close/>
                <a:moveTo>
                  <a:pt x="5395" y="18942"/>
                </a:moveTo>
                <a:cubicBezTo>
                  <a:pt x="5760" y="18942"/>
                  <a:pt x="6075" y="18789"/>
                  <a:pt x="6340" y="18481"/>
                </a:cubicBezTo>
                <a:cubicBezTo>
                  <a:pt x="6600" y="18173"/>
                  <a:pt x="6732" y="17804"/>
                  <a:pt x="6732" y="17372"/>
                </a:cubicBezTo>
                <a:cubicBezTo>
                  <a:pt x="6732" y="16940"/>
                  <a:pt x="6600" y="16569"/>
                  <a:pt x="6340" y="16252"/>
                </a:cubicBezTo>
                <a:cubicBezTo>
                  <a:pt x="6078" y="15944"/>
                  <a:pt x="5762" y="15786"/>
                  <a:pt x="5395" y="15786"/>
                </a:cubicBezTo>
                <a:cubicBezTo>
                  <a:pt x="5027" y="15786"/>
                  <a:pt x="4714" y="15941"/>
                  <a:pt x="4444" y="16246"/>
                </a:cubicBezTo>
                <a:cubicBezTo>
                  <a:pt x="4180" y="16557"/>
                  <a:pt x="4045" y="16932"/>
                  <a:pt x="4045" y="17372"/>
                </a:cubicBezTo>
                <a:cubicBezTo>
                  <a:pt x="4045" y="17804"/>
                  <a:pt x="4180" y="18173"/>
                  <a:pt x="4444" y="18481"/>
                </a:cubicBezTo>
                <a:cubicBezTo>
                  <a:pt x="4714" y="18789"/>
                  <a:pt x="5027" y="18942"/>
                  <a:pt x="5395" y="18942"/>
                </a:cubicBezTo>
                <a:moveTo>
                  <a:pt x="16195" y="18942"/>
                </a:moveTo>
                <a:cubicBezTo>
                  <a:pt x="16560" y="18942"/>
                  <a:pt x="16878" y="18789"/>
                  <a:pt x="17145" y="18481"/>
                </a:cubicBezTo>
                <a:cubicBezTo>
                  <a:pt x="17409" y="18173"/>
                  <a:pt x="17544" y="17804"/>
                  <a:pt x="17544" y="17372"/>
                </a:cubicBezTo>
                <a:cubicBezTo>
                  <a:pt x="17544" y="16940"/>
                  <a:pt x="17412" y="16569"/>
                  <a:pt x="17150" y="16252"/>
                </a:cubicBezTo>
                <a:cubicBezTo>
                  <a:pt x="16890" y="15944"/>
                  <a:pt x="16572" y="15786"/>
                  <a:pt x="16195" y="15786"/>
                </a:cubicBezTo>
                <a:cubicBezTo>
                  <a:pt x="15827" y="15786"/>
                  <a:pt x="15514" y="15941"/>
                  <a:pt x="15249" y="16246"/>
                </a:cubicBezTo>
                <a:cubicBezTo>
                  <a:pt x="14990" y="16557"/>
                  <a:pt x="14857" y="16932"/>
                  <a:pt x="14857" y="17372"/>
                </a:cubicBezTo>
                <a:cubicBezTo>
                  <a:pt x="14857" y="17804"/>
                  <a:pt x="14990" y="18173"/>
                  <a:pt x="15249" y="18481"/>
                </a:cubicBezTo>
                <a:cubicBezTo>
                  <a:pt x="15511" y="18789"/>
                  <a:pt x="15825" y="18942"/>
                  <a:pt x="16195" y="18942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0" name="AutoShape 12"/>
          <p:cNvSpPr/>
          <p:nvPr/>
        </p:nvSpPr>
        <p:spPr bwMode="auto">
          <a:xfrm>
            <a:off x="2339672" y="3346383"/>
            <a:ext cx="240475" cy="240507"/>
          </a:xfrm>
          <a:custGeom>
            <a:avLst/>
            <a:gdLst>
              <a:gd name="T0" fmla="*/ 240506 w 21376"/>
              <a:gd name="T1" fmla="*/ 240507 h 21600"/>
              <a:gd name="T2" fmla="*/ 240506 w 21376"/>
              <a:gd name="T3" fmla="*/ 240507 h 21600"/>
              <a:gd name="T4" fmla="*/ 240506 w 21376"/>
              <a:gd name="T5" fmla="*/ 240507 h 21600"/>
              <a:gd name="T6" fmla="*/ 240506 w 21376"/>
              <a:gd name="T7" fmla="*/ 24050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600"/>
                  <a:pt x="19455" y="21600"/>
                </a:cubicBezTo>
                <a:lnTo>
                  <a:pt x="1928" y="21600"/>
                </a:lnTo>
                <a:cubicBezTo>
                  <a:pt x="1585" y="21600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1" name="AutoShape 13"/>
          <p:cNvSpPr/>
          <p:nvPr/>
        </p:nvSpPr>
        <p:spPr bwMode="auto">
          <a:xfrm>
            <a:off x="4706327" y="3346383"/>
            <a:ext cx="240475" cy="240507"/>
          </a:xfrm>
          <a:custGeom>
            <a:avLst/>
            <a:gdLst>
              <a:gd name="T0" fmla="*/ 240495 w 21591"/>
              <a:gd name="T1" fmla="*/ 241625 h 21498"/>
              <a:gd name="T2" fmla="*/ 240495 w 21591"/>
              <a:gd name="T3" fmla="*/ 241625 h 21498"/>
              <a:gd name="T4" fmla="*/ 240495 w 21591"/>
              <a:gd name="T5" fmla="*/ 241625 h 21498"/>
              <a:gd name="T6" fmla="*/ 240495 w 21591"/>
              <a:gd name="T7" fmla="*/ 241625 h 2149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91" h="21498">
                <a:moveTo>
                  <a:pt x="14059" y="6524"/>
                </a:moveTo>
                <a:cubicBezTo>
                  <a:pt x="13645" y="6524"/>
                  <a:pt x="13256" y="6670"/>
                  <a:pt x="12887" y="6962"/>
                </a:cubicBezTo>
                <a:cubicBezTo>
                  <a:pt x="12520" y="7257"/>
                  <a:pt x="12155" y="7651"/>
                  <a:pt x="11798" y="8138"/>
                </a:cubicBezTo>
                <a:cubicBezTo>
                  <a:pt x="11441" y="8626"/>
                  <a:pt x="11081" y="9183"/>
                  <a:pt x="10726" y="9814"/>
                </a:cubicBezTo>
                <a:cubicBezTo>
                  <a:pt x="10371" y="10444"/>
                  <a:pt x="10017" y="11093"/>
                  <a:pt x="9664" y="11764"/>
                </a:cubicBezTo>
                <a:cubicBezTo>
                  <a:pt x="9234" y="12584"/>
                  <a:pt x="8793" y="13393"/>
                  <a:pt x="8336" y="14196"/>
                </a:cubicBezTo>
                <a:cubicBezTo>
                  <a:pt x="7876" y="14996"/>
                  <a:pt x="7384" y="15717"/>
                  <a:pt x="6858" y="16356"/>
                </a:cubicBezTo>
                <a:cubicBezTo>
                  <a:pt x="6329" y="16995"/>
                  <a:pt x="5752" y="17509"/>
                  <a:pt x="5118" y="17897"/>
                </a:cubicBezTo>
                <a:cubicBezTo>
                  <a:pt x="4484" y="18289"/>
                  <a:pt x="3787" y="18487"/>
                  <a:pt x="3021" y="18487"/>
                </a:cubicBezTo>
                <a:lnTo>
                  <a:pt x="457" y="18487"/>
                </a:lnTo>
                <a:cubicBezTo>
                  <a:pt x="332" y="18487"/>
                  <a:pt x="225" y="18432"/>
                  <a:pt x="134" y="18324"/>
                </a:cubicBezTo>
                <a:cubicBezTo>
                  <a:pt x="44" y="18219"/>
                  <a:pt x="0" y="18090"/>
                  <a:pt x="0" y="17941"/>
                </a:cubicBezTo>
                <a:lnTo>
                  <a:pt x="0" y="15790"/>
                </a:lnTo>
                <a:cubicBezTo>
                  <a:pt x="0" y="15638"/>
                  <a:pt x="44" y="15512"/>
                  <a:pt x="134" y="15410"/>
                </a:cubicBezTo>
                <a:cubicBezTo>
                  <a:pt x="225" y="15311"/>
                  <a:pt x="332" y="15255"/>
                  <a:pt x="457" y="15255"/>
                </a:cubicBezTo>
                <a:lnTo>
                  <a:pt x="3021" y="15255"/>
                </a:lnTo>
                <a:cubicBezTo>
                  <a:pt x="3420" y="15255"/>
                  <a:pt x="3809" y="15112"/>
                  <a:pt x="4188" y="14823"/>
                </a:cubicBezTo>
                <a:cubicBezTo>
                  <a:pt x="4568" y="14537"/>
                  <a:pt x="4932" y="14149"/>
                  <a:pt x="5285" y="13664"/>
                </a:cubicBezTo>
                <a:cubicBezTo>
                  <a:pt x="5637" y="13180"/>
                  <a:pt x="5984" y="12622"/>
                  <a:pt x="6339" y="11995"/>
                </a:cubicBezTo>
                <a:cubicBezTo>
                  <a:pt x="6691" y="11367"/>
                  <a:pt x="7041" y="10716"/>
                  <a:pt x="7394" y="10044"/>
                </a:cubicBezTo>
                <a:cubicBezTo>
                  <a:pt x="7822" y="9224"/>
                  <a:pt x="8270" y="8407"/>
                  <a:pt x="8734" y="7598"/>
                </a:cubicBezTo>
                <a:cubicBezTo>
                  <a:pt x="9199" y="6789"/>
                  <a:pt x="9696" y="6063"/>
                  <a:pt x="10222" y="5420"/>
                </a:cubicBezTo>
                <a:cubicBezTo>
                  <a:pt x="10748" y="4775"/>
                  <a:pt x="11323" y="4261"/>
                  <a:pt x="11949" y="3876"/>
                </a:cubicBezTo>
                <a:cubicBezTo>
                  <a:pt x="12573" y="3488"/>
                  <a:pt x="13276" y="3292"/>
                  <a:pt x="14056" y="3292"/>
                </a:cubicBezTo>
                <a:lnTo>
                  <a:pt x="16434" y="3292"/>
                </a:lnTo>
                <a:lnTo>
                  <a:pt x="16434" y="711"/>
                </a:lnTo>
                <a:cubicBezTo>
                  <a:pt x="16434" y="329"/>
                  <a:pt x="16530" y="101"/>
                  <a:pt x="16721" y="22"/>
                </a:cubicBezTo>
                <a:cubicBezTo>
                  <a:pt x="16914" y="-50"/>
                  <a:pt x="17146" y="49"/>
                  <a:pt x="17418" y="317"/>
                </a:cubicBezTo>
                <a:lnTo>
                  <a:pt x="21330" y="4203"/>
                </a:lnTo>
                <a:cubicBezTo>
                  <a:pt x="21511" y="4372"/>
                  <a:pt x="21597" y="4582"/>
                  <a:pt x="21587" y="4834"/>
                </a:cubicBezTo>
                <a:cubicBezTo>
                  <a:pt x="21587" y="5102"/>
                  <a:pt x="21502" y="5321"/>
                  <a:pt x="21330" y="5487"/>
                </a:cubicBezTo>
                <a:lnTo>
                  <a:pt x="17418" y="9361"/>
                </a:lnTo>
                <a:cubicBezTo>
                  <a:pt x="17146" y="9630"/>
                  <a:pt x="16914" y="9726"/>
                  <a:pt x="16721" y="9644"/>
                </a:cubicBezTo>
                <a:cubicBezTo>
                  <a:pt x="16530" y="9569"/>
                  <a:pt x="16434" y="9338"/>
                  <a:pt x="16434" y="8956"/>
                </a:cubicBezTo>
                <a:lnTo>
                  <a:pt x="16434" y="6524"/>
                </a:lnTo>
                <a:lnTo>
                  <a:pt x="14059" y="6524"/>
                </a:lnTo>
                <a:close/>
                <a:moveTo>
                  <a:pt x="462" y="6495"/>
                </a:moveTo>
                <a:cubicBezTo>
                  <a:pt x="337" y="6495"/>
                  <a:pt x="229" y="6448"/>
                  <a:pt x="139" y="6349"/>
                </a:cubicBezTo>
                <a:cubicBezTo>
                  <a:pt x="48" y="6250"/>
                  <a:pt x="4" y="6127"/>
                  <a:pt x="4" y="5978"/>
                </a:cubicBezTo>
                <a:lnTo>
                  <a:pt x="4" y="3823"/>
                </a:lnTo>
                <a:cubicBezTo>
                  <a:pt x="4" y="3462"/>
                  <a:pt x="156" y="3286"/>
                  <a:pt x="462" y="3292"/>
                </a:cubicBezTo>
                <a:lnTo>
                  <a:pt x="3026" y="3292"/>
                </a:lnTo>
                <a:cubicBezTo>
                  <a:pt x="3560" y="3292"/>
                  <a:pt x="4054" y="3388"/>
                  <a:pt x="4514" y="3572"/>
                </a:cubicBezTo>
                <a:cubicBezTo>
                  <a:pt x="4974" y="3762"/>
                  <a:pt x="5409" y="4022"/>
                  <a:pt x="5820" y="4358"/>
                </a:cubicBezTo>
                <a:cubicBezTo>
                  <a:pt x="6229" y="4691"/>
                  <a:pt x="6608" y="5085"/>
                  <a:pt x="6963" y="5531"/>
                </a:cubicBezTo>
                <a:cubicBezTo>
                  <a:pt x="7318" y="5978"/>
                  <a:pt x="7655" y="6463"/>
                  <a:pt x="7993" y="6982"/>
                </a:cubicBezTo>
                <a:cubicBezTo>
                  <a:pt x="7518" y="7823"/>
                  <a:pt x="7058" y="8652"/>
                  <a:pt x="6620" y="9472"/>
                </a:cubicBezTo>
                <a:cubicBezTo>
                  <a:pt x="6589" y="9548"/>
                  <a:pt x="6557" y="9610"/>
                  <a:pt x="6515" y="9668"/>
                </a:cubicBezTo>
                <a:cubicBezTo>
                  <a:pt x="6476" y="9726"/>
                  <a:pt x="6442" y="9793"/>
                  <a:pt x="6410" y="9875"/>
                </a:cubicBezTo>
                <a:cubicBezTo>
                  <a:pt x="5862" y="8926"/>
                  <a:pt x="5319" y="8127"/>
                  <a:pt x="4776" y="7473"/>
                </a:cubicBezTo>
                <a:cubicBezTo>
                  <a:pt x="4232" y="6822"/>
                  <a:pt x="3650" y="6495"/>
                  <a:pt x="3024" y="6495"/>
                </a:cubicBezTo>
                <a:lnTo>
                  <a:pt x="462" y="6495"/>
                </a:lnTo>
                <a:close/>
                <a:moveTo>
                  <a:pt x="21333" y="15997"/>
                </a:moveTo>
                <a:cubicBezTo>
                  <a:pt x="21514" y="16166"/>
                  <a:pt x="21600" y="16385"/>
                  <a:pt x="21590" y="16657"/>
                </a:cubicBezTo>
                <a:cubicBezTo>
                  <a:pt x="21590" y="16908"/>
                  <a:pt x="21504" y="17115"/>
                  <a:pt x="21333" y="17284"/>
                </a:cubicBezTo>
                <a:lnTo>
                  <a:pt x="17420" y="21182"/>
                </a:lnTo>
                <a:cubicBezTo>
                  <a:pt x="17149" y="21453"/>
                  <a:pt x="16916" y="21550"/>
                  <a:pt x="16723" y="21471"/>
                </a:cubicBezTo>
                <a:cubicBezTo>
                  <a:pt x="16532" y="21392"/>
                  <a:pt x="16437" y="21161"/>
                  <a:pt x="16437" y="20779"/>
                </a:cubicBezTo>
                <a:lnTo>
                  <a:pt x="16437" y="18432"/>
                </a:lnTo>
                <a:lnTo>
                  <a:pt x="14059" y="18432"/>
                </a:lnTo>
                <a:cubicBezTo>
                  <a:pt x="13528" y="18432"/>
                  <a:pt x="13031" y="18335"/>
                  <a:pt x="12573" y="18143"/>
                </a:cubicBezTo>
                <a:cubicBezTo>
                  <a:pt x="12113" y="17953"/>
                  <a:pt x="11680" y="17690"/>
                  <a:pt x="11279" y="17354"/>
                </a:cubicBezTo>
                <a:cubicBezTo>
                  <a:pt x="10878" y="17019"/>
                  <a:pt x="10496" y="16628"/>
                  <a:pt x="10136" y="16181"/>
                </a:cubicBezTo>
                <a:cubicBezTo>
                  <a:pt x="9779" y="15731"/>
                  <a:pt x="9439" y="15253"/>
                  <a:pt x="9119" y="14739"/>
                </a:cubicBezTo>
                <a:cubicBezTo>
                  <a:pt x="9344" y="14359"/>
                  <a:pt x="9566" y="13962"/>
                  <a:pt x="9779" y="13551"/>
                </a:cubicBezTo>
                <a:cubicBezTo>
                  <a:pt x="9994" y="13142"/>
                  <a:pt x="10217" y="12739"/>
                  <a:pt x="10442" y="12336"/>
                </a:cubicBezTo>
                <a:cubicBezTo>
                  <a:pt x="10474" y="12246"/>
                  <a:pt x="10513" y="12164"/>
                  <a:pt x="10560" y="12091"/>
                </a:cubicBezTo>
                <a:cubicBezTo>
                  <a:pt x="10609" y="12024"/>
                  <a:pt x="10645" y="11939"/>
                  <a:pt x="10680" y="11846"/>
                </a:cubicBezTo>
                <a:cubicBezTo>
                  <a:pt x="11225" y="12797"/>
                  <a:pt x="11768" y="13591"/>
                  <a:pt x="12314" y="14231"/>
                </a:cubicBezTo>
                <a:cubicBezTo>
                  <a:pt x="12855" y="14867"/>
                  <a:pt x="13440" y="15188"/>
                  <a:pt x="14063" y="15188"/>
                </a:cubicBezTo>
                <a:lnTo>
                  <a:pt x="16442" y="15188"/>
                </a:lnTo>
                <a:lnTo>
                  <a:pt x="16442" y="12532"/>
                </a:lnTo>
                <a:cubicBezTo>
                  <a:pt x="16442" y="12152"/>
                  <a:pt x="16537" y="11922"/>
                  <a:pt x="16728" y="11846"/>
                </a:cubicBezTo>
                <a:cubicBezTo>
                  <a:pt x="16921" y="11773"/>
                  <a:pt x="17154" y="11866"/>
                  <a:pt x="17425" y="12126"/>
                </a:cubicBezTo>
                <a:lnTo>
                  <a:pt x="21333" y="15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2" name="AutoShape 14"/>
          <p:cNvSpPr/>
          <p:nvPr/>
        </p:nvSpPr>
        <p:spPr bwMode="auto">
          <a:xfrm>
            <a:off x="83128" y="1614261"/>
            <a:ext cx="2868461" cy="831513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统整为一个单元内容</a:t>
            </a:r>
          </a:p>
        </p:txBody>
      </p:sp>
      <p:sp>
        <p:nvSpPr>
          <p:cNvPr id="17423" name="AutoShape 15"/>
          <p:cNvSpPr/>
          <p:nvPr/>
        </p:nvSpPr>
        <p:spPr bwMode="auto">
          <a:xfrm>
            <a:off x="4053041" y="1606526"/>
            <a:ext cx="3064452" cy="831512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问题表述更准确</a:t>
            </a:r>
          </a:p>
        </p:txBody>
      </p:sp>
      <p:sp>
        <p:nvSpPr>
          <p:cNvPr id="17425" name="AutoShape 17"/>
          <p:cNvSpPr/>
          <p:nvPr/>
        </p:nvSpPr>
        <p:spPr bwMode="auto">
          <a:xfrm>
            <a:off x="7718808" y="1540157"/>
            <a:ext cx="4105144" cy="1153647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r>
              <a:rPr lang="zh-CN" altLang="en-US" sz="2000" dirty="0">
                <a:solidFill>
                  <a:schemeClr val="bg1"/>
                </a:solidFill>
              </a:rPr>
              <a:t>更换一道</a:t>
            </a:r>
            <a:r>
              <a:rPr lang="zh-CN" altLang="zh-CN" sz="2000" dirty="0">
                <a:solidFill>
                  <a:schemeClr val="bg1"/>
                </a:solidFill>
              </a:rPr>
              <a:t>列方程解决稍复杂的百分数实际问题</a:t>
            </a:r>
            <a:r>
              <a:rPr lang="zh-CN" altLang="en-US" sz="2000" dirty="0">
                <a:solidFill>
                  <a:schemeClr val="bg1"/>
                </a:solidFill>
              </a:rPr>
              <a:t>的例题。</a:t>
            </a:r>
          </a:p>
        </p:txBody>
      </p:sp>
      <p:sp>
        <p:nvSpPr>
          <p:cNvPr id="20" name="标题 4">
            <a:extLst>
              <a:ext uri="{FF2B5EF4-FFF2-40B4-BE49-F238E27FC236}">
                <a16:creationId xmlns:a16="http://schemas.microsoft.com/office/drawing/2014/main" id="{DFF3D7C4-08E2-4D53-ADF1-0A930AEBC31F}"/>
              </a:ext>
            </a:extLst>
          </p:cNvPr>
          <p:cNvSpPr txBox="1">
            <a:spLocks/>
          </p:cNvSpPr>
          <p:nvPr/>
        </p:nvSpPr>
        <p:spPr>
          <a:xfrm>
            <a:off x="83128" y="194543"/>
            <a:ext cx="10515600" cy="67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u"/>
              <a:defRPr sz="2800" kern="1200">
                <a:solidFill>
                  <a:srgbClr val="5782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新旧教材的对比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A53EB15-9B9A-49AA-BE59-EB66014315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3372577"/>
            <a:ext cx="3366367" cy="25632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A605E87-B321-477E-830E-49DFA47AD3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24" y="3586890"/>
            <a:ext cx="3640940" cy="23336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815872-56DC-46A7-9F4D-F45689E029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412" y="4576965"/>
            <a:ext cx="4402605" cy="22190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B03120-C915-432E-B0FF-5FDEE6774B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412" y="2707057"/>
            <a:ext cx="4281935" cy="1947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7415" grpId="0" animBg="1"/>
      <p:bldP spid="17416" grpId="0" animBg="1"/>
      <p:bldP spid="17422" grpId="0" animBg="1"/>
      <p:bldP spid="17423" grpId="0" animBg="1"/>
      <p:bldP spid="174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/>
          <p:cNvSpPr/>
          <p:nvPr/>
        </p:nvSpPr>
        <p:spPr bwMode="auto">
          <a:xfrm>
            <a:off x="1186803" y="922193"/>
            <a:ext cx="661109" cy="661195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r>
              <a:rPr lang="en-US" altLang="zh-CN" sz="4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6" name="AutoShape 8"/>
          <p:cNvSpPr/>
          <p:nvPr/>
        </p:nvSpPr>
        <p:spPr bwMode="auto">
          <a:xfrm>
            <a:off x="7900442" y="1008234"/>
            <a:ext cx="726108" cy="698501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r>
              <a:rPr lang="en-US" altLang="zh-CN" sz="3200" dirty="0">
                <a:solidFill>
                  <a:schemeClr val="bg1"/>
                </a:solidFill>
              </a:rPr>
              <a:t>  5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7418" name="AutoShape 10"/>
          <p:cNvSpPr/>
          <p:nvPr/>
        </p:nvSpPr>
        <p:spPr bwMode="auto">
          <a:xfrm>
            <a:off x="7060283" y="3372577"/>
            <a:ext cx="239681" cy="240506"/>
          </a:xfrm>
          <a:custGeom>
            <a:avLst/>
            <a:gdLst>
              <a:gd name="T0" fmla="*/ 239713 w 21600"/>
              <a:gd name="T1" fmla="*/ 240506 h 21600"/>
              <a:gd name="T2" fmla="*/ 239713 w 21600"/>
              <a:gd name="T3" fmla="*/ 240506 h 21600"/>
              <a:gd name="T4" fmla="*/ 239713 w 21600"/>
              <a:gd name="T5" fmla="*/ 240506 h 21600"/>
              <a:gd name="T6" fmla="*/ 239713 w 21600"/>
              <a:gd name="T7" fmla="*/ 24050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5738" y="0"/>
                </a:moveTo>
                <a:cubicBezTo>
                  <a:pt x="16640" y="0"/>
                  <a:pt x="17458" y="155"/>
                  <a:pt x="18184" y="471"/>
                </a:cubicBezTo>
                <a:cubicBezTo>
                  <a:pt x="18910" y="787"/>
                  <a:pt x="19526" y="1231"/>
                  <a:pt x="20035" y="1804"/>
                </a:cubicBezTo>
                <a:cubicBezTo>
                  <a:pt x="20543" y="2377"/>
                  <a:pt x="20928" y="3077"/>
                  <a:pt x="21199" y="3905"/>
                </a:cubicBezTo>
                <a:cubicBezTo>
                  <a:pt x="21464" y="4735"/>
                  <a:pt x="21599" y="5659"/>
                  <a:pt x="21599" y="6675"/>
                </a:cubicBezTo>
                <a:cubicBezTo>
                  <a:pt x="21599" y="7271"/>
                  <a:pt x="21527" y="7855"/>
                  <a:pt x="21377" y="8432"/>
                </a:cubicBezTo>
                <a:cubicBezTo>
                  <a:pt x="21226" y="9010"/>
                  <a:pt x="21026" y="9572"/>
                  <a:pt x="20766" y="10115"/>
                </a:cubicBezTo>
                <a:cubicBezTo>
                  <a:pt x="20505" y="10660"/>
                  <a:pt x="20210" y="11179"/>
                  <a:pt x="19872" y="11671"/>
                </a:cubicBezTo>
                <a:cubicBezTo>
                  <a:pt x="19539" y="12162"/>
                  <a:pt x="19188" y="12611"/>
                  <a:pt x="18830" y="13015"/>
                </a:cubicBezTo>
                <a:lnTo>
                  <a:pt x="11457" y="21289"/>
                </a:lnTo>
                <a:cubicBezTo>
                  <a:pt x="11276" y="21495"/>
                  <a:pt x="11056" y="21600"/>
                  <a:pt x="10798" y="21600"/>
                </a:cubicBezTo>
                <a:cubicBezTo>
                  <a:pt x="10553" y="21600"/>
                  <a:pt x="10323" y="21495"/>
                  <a:pt x="10117" y="21289"/>
                </a:cubicBezTo>
                <a:lnTo>
                  <a:pt x="2746" y="12989"/>
                </a:lnTo>
                <a:cubicBezTo>
                  <a:pt x="2386" y="12583"/>
                  <a:pt x="2038" y="12137"/>
                  <a:pt x="1702" y="11642"/>
                </a:cubicBezTo>
                <a:cubicBezTo>
                  <a:pt x="1367" y="11151"/>
                  <a:pt x="1074" y="10640"/>
                  <a:pt x="821" y="10103"/>
                </a:cubicBezTo>
                <a:cubicBezTo>
                  <a:pt x="568" y="9570"/>
                  <a:pt x="370" y="9005"/>
                  <a:pt x="222" y="8426"/>
                </a:cubicBezTo>
                <a:cubicBezTo>
                  <a:pt x="72" y="7844"/>
                  <a:pt x="0" y="7263"/>
                  <a:pt x="0" y="6675"/>
                </a:cubicBezTo>
                <a:cubicBezTo>
                  <a:pt x="0" y="5659"/>
                  <a:pt x="137" y="4732"/>
                  <a:pt x="408" y="3905"/>
                </a:cubicBezTo>
                <a:cubicBezTo>
                  <a:pt x="678" y="3078"/>
                  <a:pt x="1071" y="2377"/>
                  <a:pt x="1577" y="1804"/>
                </a:cubicBezTo>
                <a:cubicBezTo>
                  <a:pt x="2083" y="1231"/>
                  <a:pt x="2699" y="787"/>
                  <a:pt x="3417" y="471"/>
                </a:cubicBezTo>
                <a:cubicBezTo>
                  <a:pt x="4136" y="155"/>
                  <a:pt x="4942" y="0"/>
                  <a:pt x="5838" y="0"/>
                </a:cubicBezTo>
                <a:cubicBezTo>
                  <a:pt x="6306" y="0"/>
                  <a:pt x="6777" y="81"/>
                  <a:pt x="7238" y="248"/>
                </a:cubicBezTo>
                <a:cubicBezTo>
                  <a:pt x="7701" y="412"/>
                  <a:pt x="8142" y="635"/>
                  <a:pt x="8557" y="903"/>
                </a:cubicBezTo>
                <a:cubicBezTo>
                  <a:pt x="8973" y="1174"/>
                  <a:pt x="9369" y="1482"/>
                  <a:pt x="9744" y="1830"/>
                </a:cubicBezTo>
                <a:cubicBezTo>
                  <a:pt x="10122" y="2177"/>
                  <a:pt x="10470" y="2527"/>
                  <a:pt x="10798" y="2880"/>
                </a:cubicBezTo>
                <a:cubicBezTo>
                  <a:pt x="11109" y="2527"/>
                  <a:pt x="11457" y="2177"/>
                  <a:pt x="11842" y="1830"/>
                </a:cubicBezTo>
                <a:cubicBezTo>
                  <a:pt x="12225" y="1482"/>
                  <a:pt x="12626" y="1174"/>
                  <a:pt x="13047" y="903"/>
                </a:cubicBezTo>
                <a:cubicBezTo>
                  <a:pt x="13467" y="635"/>
                  <a:pt x="13903" y="412"/>
                  <a:pt x="14351" y="248"/>
                </a:cubicBezTo>
                <a:cubicBezTo>
                  <a:pt x="14804" y="84"/>
                  <a:pt x="15267" y="0"/>
                  <a:pt x="15738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9" name="AutoShape 11"/>
          <p:cNvSpPr/>
          <p:nvPr/>
        </p:nvSpPr>
        <p:spPr bwMode="auto">
          <a:xfrm>
            <a:off x="9530905" y="3417028"/>
            <a:ext cx="240475" cy="198437"/>
          </a:xfrm>
          <a:custGeom>
            <a:avLst/>
            <a:gdLst>
              <a:gd name="T0" fmla="*/ 240507 w 21600"/>
              <a:gd name="T1" fmla="*/ 198438 h 21600"/>
              <a:gd name="T2" fmla="*/ 240507 w 21600"/>
              <a:gd name="T3" fmla="*/ 198438 h 21600"/>
              <a:gd name="T4" fmla="*/ 240507 w 21600"/>
              <a:gd name="T5" fmla="*/ 198438 h 21600"/>
              <a:gd name="T6" fmla="*/ 240507 w 21600"/>
              <a:gd name="T7" fmla="*/ 198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3"/>
                  <a:pt x="21335" y="310"/>
                </a:cubicBezTo>
                <a:cubicBezTo>
                  <a:pt x="21511" y="518"/>
                  <a:pt x="21599" y="760"/>
                  <a:pt x="21599" y="1048"/>
                </a:cubicBezTo>
                <a:lnTo>
                  <a:pt x="21599" y="16238"/>
                </a:lnTo>
                <a:cubicBezTo>
                  <a:pt x="21599" y="16523"/>
                  <a:pt x="21511" y="16767"/>
                  <a:pt x="21335" y="16969"/>
                </a:cubicBezTo>
                <a:cubicBezTo>
                  <a:pt x="21161" y="17173"/>
                  <a:pt x="20943" y="17274"/>
                  <a:pt x="20684" y="17274"/>
                </a:cubicBezTo>
                <a:lnTo>
                  <a:pt x="19807" y="17274"/>
                </a:lnTo>
                <a:lnTo>
                  <a:pt x="19807" y="17369"/>
                </a:lnTo>
                <a:cubicBezTo>
                  <a:pt x="19807" y="17948"/>
                  <a:pt x="19709" y="18498"/>
                  <a:pt x="19513" y="19017"/>
                </a:cubicBezTo>
                <a:cubicBezTo>
                  <a:pt x="19317" y="19535"/>
                  <a:pt x="19060" y="19984"/>
                  <a:pt x="18746" y="20361"/>
                </a:cubicBezTo>
                <a:cubicBezTo>
                  <a:pt x="18433" y="20738"/>
                  <a:pt x="18051" y="21038"/>
                  <a:pt x="17608" y="21263"/>
                </a:cubicBezTo>
                <a:cubicBezTo>
                  <a:pt x="17167" y="21487"/>
                  <a:pt x="16697" y="21599"/>
                  <a:pt x="16197" y="21599"/>
                </a:cubicBezTo>
                <a:cubicBezTo>
                  <a:pt x="15705" y="21599"/>
                  <a:pt x="15237" y="21487"/>
                  <a:pt x="14796" y="21263"/>
                </a:cubicBezTo>
                <a:cubicBezTo>
                  <a:pt x="14353" y="21038"/>
                  <a:pt x="13973" y="20738"/>
                  <a:pt x="13653" y="20361"/>
                </a:cubicBezTo>
                <a:cubicBezTo>
                  <a:pt x="13332" y="19984"/>
                  <a:pt x="13077" y="19535"/>
                  <a:pt x="12886" y="19017"/>
                </a:cubicBezTo>
                <a:cubicBezTo>
                  <a:pt x="12695" y="18498"/>
                  <a:pt x="12600" y="17948"/>
                  <a:pt x="12600" y="17369"/>
                </a:cubicBezTo>
                <a:lnTo>
                  <a:pt x="12600" y="17274"/>
                </a:lnTo>
                <a:lnTo>
                  <a:pt x="9000" y="17274"/>
                </a:lnTo>
                <a:lnTo>
                  <a:pt x="9000" y="17369"/>
                </a:lnTo>
                <a:cubicBezTo>
                  <a:pt x="9000" y="17948"/>
                  <a:pt x="8904" y="18498"/>
                  <a:pt x="8713" y="19017"/>
                </a:cubicBezTo>
                <a:cubicBezTo>
                  <a:pt x="8522" y="19535"/>
                  <a:pt x="8265" y="19984"/>
                  <a:pt x="7946" y="20361"/>
                </a:cubicBezTo>
                <a:cubicBezTo>
                  <a:pt x="7628" y="20738"/>
                  <a:pt x="7244" y="21038"/>
                  <a:pt x="6803" y="21263"/>
                </a:cubicBezTo>
                <a:cubicBezTo>
                  <a:pt x="6360" y="21487"/>
                  <a:pt x="5894" y="21599"/>
                  <a:pt x="5402" y="21599"/>
                </a:cubicBezTo>
                <a:cubicBezTo>
                  <a:pt x="4910" y="21599"/>
                  <a:pt x="4442" y="21487"/>
                  <a:pt x="4004" y="21263"/>
                </a:cubicBezTo>
                <a:cubicBezTo>
                  <a:pt x="3558" y="21038"/>
                  <a:pt x="3178" y="20738"/>
                  <a:pt x="2857" y="20361"/>
                </a:cubicBezTo>
                <a:cubicBezTo>
                  <a:pt x="2537" y="19984"/>
                  <a:pt x="2282" y="19535"/>
                  <a:pt x="2091" y="19017"/>
                </a:cubicBezTo>
                <a:cubicBezTo>
                  <a:pt x="1900" y="18498"/>
                  <a:pt x="1804" y="17948"/>
                  <a:pt x="1804" y="17369"/>
                </a:cubicBezTo>
                <a:lnTo>
                  <a:pt x="1804" y="17274"/>
                </a:lnTo>
                <a:lnTo>
                  <a:pt x="891" y="17274"/>
                </a:lnTo>
                <a:cubicBezTo>
                  <a:pt x="646" y="17274"/>
                  <a:pt x="438" y="17168"/>
                  <a:pt x="262" y="16960"/>
                </a:cubicBezTo>
                <a:cubicBezTo>
                  <a:pt x="88" y="16756"/>
                  <a:pt x="0" y="16514"/>
                  <a:pt x="0" y="16238"/>
                </a:cubicBezTo>
                <a:lnTo>
                  <a:pt x="0" y="10668"/>
                </a:lnTo>
                <a:cubicBezTo>
                  <a:pt x="0" y="10441"/>
                  <a:pt x="26" y="10205"/>
                  <a:pt x="68" y="9960"/>
                </a:cubicBezTo>
                <a:cubicBezTo>
                  <a:pt x="117" y="9715"/>
                  <a:pt x="186" y="9474"/>
                  <a:pt x="274" y="9229"/>
                </a:cubicBezTo>
                <a:cubicBezTo>
                  <a:pt x="364" y="8984"/>
                  <a:pt x="470" y="8751"/>
                  <a:pt x="592" y="8526"/>
                </a:cubicBezTo>
                <a:cubicBezTo>
                  <a:pt x="712" y="8301"/>
                  <a:pt x="837" y="8114"/>
                  <a:pt x="959" y="7964"/>
                </a:cubicBezTo>
                <a:lnTo>
                  <a:pt x="3573" y="4906"/>
                </a:lnTo>
                <a:cubicBezTo>
                  <a:pt x="3697" y="4759"/>
                  <a:pt x="3857" y="4613"/>
                  <a:pt x="4053" y="4474"/>
                </a:cubicBezTo>
                <a:cubicBezTo>
                  <a:pt x="4248" y="4330"/>
                  <a:pt x="4449" y="4209"/>
                  <a:pt x="4657" y="4109"/>
                </a:cubicBezTo>
                <a:cubicBezTo>
                  <a:pt x="4863" y="4005"/>
                  <a:pt x="5071" y="3927"/>
                  <a:pt x="5277" y="3867"/>
                </a:cubicBezTo>
                <a:cubicBezTo>
                  <a:pt x="5485" y="3806"/>
                  <a:pt x="5686" y="3775"/>
                  <a:pt x="5882" y="3775"/>
                </a:cubicBezTo>
                <a:lnTo>
                  <a:pt x="6820" y="3775"/>
                </a:lnTo>
                <a:lnTo>
                  <a:pt x="6820" y="1048"/>
                </a:lnTo>
                <a:cubicBezTo>
                  <a:pt x="6820" y="760"/>
                  <a:pt x="6908" y="518"/>
                  <a:pt x="7082" y="310"/>
                </a:cubicBezTo>
                <a:cubicBezTo>
                  <a:pt x="7258" y="103"/>
                  <a:pt x="7464" y="0"/>
                  <a:pt x="7699" y="0"/>
                </a:cubicBezTo>
                <a:lnTo>
                  <a:pt x="20684" y="0"/>
                </a:lnTo>
                <a:close/>
                <a:moveTo>
                  <a:pt x="6791" y="6438"/>
                </a:moveTo>
                <a:lnTo>
                  <a:pt x="5877" y="6438"/>
                </a:lnTo>
                <a:cubicBezTo>
                  <a:pt x="5799" y="6438"/>
                  <a:pt x="5676" y="6478"/>
                  <a:pt x="5510" y="6550"/>
                </a:cubicBezTo>
                <a:cubicBezTo>
                  <a:pt x="5341" y="6625"/>
                  <a:pt x="5223" y="6703"/>
                  <a:pt x="5152" y="6784"/>
                </a:cubicBezTo>
                <a:lnTo>
                  <a:pt x="2539" y="9830"/>
                </a:lnTo>
                <a:cubicBezTo>
                  <a:pt x="2478" y="9902"/>
                  <a:pt x="2412" y="10040"/>
                  <a:pt x="2351" y="10239"/>
                </a:cubicBezTo>
                <a:cubicBezTo>
                  <a:pt x="2289" y="10435"/>
                  <a:pt x="2257" y="10579"/>
                  <a:pt x="2257" y="10671"/>
                </a:cubicBezTo>
                <a:lnTo>
                  <a:pt x="2257" y="11527"/>
                </a:lnTo>
                <a:lnTo>
                  <a:pt x="6795" y="11527"/>
                </a:lnTo>
                <a:lnTo>
                  <a:pt x="6795" y="6438"/>
                </a:lnTo>
                <a:lnTo>
                  <a:pt x="6791" y="6438"/>
                </a:lnTo>
                <a:close/>
                <a:moveTo>
                  <a:pt x="5395" y="18942"/>
                </a:moveTo>
                <a:cubicBezTo>
                  <a:pt x="5760" y="18942"/>
                  <a:pt x="6075" y="18789"/>
                  <a:pt x="6340" y="18481"/>
                </a:cubicBezTo>
                <a:cubicBezTo>
                  <a:pt x="6600" y="18173"/>
                  <a:pt x="6732" y="17804"/>
                  <a:pt x="6732" y="17372"/>
                </a:cubicBezTo>
                <a:cubicBezTo>
                  <a:pt x="6732" y="16940"/>
                  <a:pt x="6600" y="16569"/>
                  <a:pt x="6340" y="16252"/>
                </a:cubicBezTo>
                <a:cubicBezTo>
                  <a:pt x="6078" y="15944"/>
                  <a:pt x="5762" y="15786"/>
                  <a:pt x="5395" y="15786"/>
                </a:cubicBezTo>
                <a:cubicBezTo>
                  <a:pt x="5027" y="15786"/>
                  <a:pt x="4714" y="15941"/>
                  <a:pt x="4444" y="16246"/>
                </a:cubicBezTo>
                <a:cubicBezTo>
                  <a:pt x="4180" y="16557"/>
                  <a:pt x="4045" y="16932"/>
                  <a:pt x="4045" y="17372"/>
                </a:cubicBezTo>
                <a:cubicBezTo>
                  <a:pt x="4045" y="17804"/>
                  <a:pt x="4180" y="18173"/>
                  <a:pt x="4444" y="18481"/>
                </a:cubicBezTo>
                <a:cubicBezTo>
                  <a:pt x="4714" y="18789"/>
                  <a:pt x="5027" y="18942"/>
                  <a:pt x="5395" y="18942"/>
                </a:cubicBezTo>
                <a:moveTo>
                  <a:pt x="16195" y="18942"/>
                </a:moveTo>
                <a:cubicBezTo>
                  <a:pt x="16560" y="18942"/>
                  <a:pt x="16878" y="18789"/>
                  <a:pt x="17145" y="18481"/>
                </a:cubicBezTo>
                <a:cubicBezTo>
                  <a:pt x="17409" y="18173"/>
                  <a:pt x="17544" y="17804"/>
                  <a:pt x="17544" y="17372"/>
                </a:cubicBezTo>
                <a:cubicBezTo>
                  <a:pt x="17544" y="16940"/>
                  <a:pt x="17412" y="16569"/>
                  <a:pt x="17150" y="16252"/>
                </a:cubicBezTo>
                <a:cubicBezTo>
                  <a:pt x="16890" y="15944"/>
                  <a:pt x="16572" y="15786"/>
                  <a:pt x="16195" y="15786"/>
                </a:cubicBezTo>
                <a:cubicBezTo>
                  <a:pt x="15827" y="15786"/>
                  <a:pt x="15514" y="15941"/>
                  <a:pt x="15249" y="16246"/>
                </a:cubicBezTo>
                <a:cubicBezTo>
                  <a:pt x="14990" y="16557"/>
                  <a:pt x="14857" y="16932"/>
                  <a:pt x="14857" y="17372"/>
                </a:cubicBezTo>
                <a:cubicBezTo>
                  <a:pt x="14857" y="17804"/>
                  <a:pt x="14990" y="18173"/>
                  <a:pt x="15249" y="18481"/>
                </a:cubicBezTo>
                <a:cubicBezTo>
                  <a:pt x="15511" y="18789"/>
                  <a:pt x="15825" y="18942"/>
                  <a:pt x="16195" y="18942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0" name="AutoShape 12"/>
          <p:cNvSpPr/>
          <p:nvPr/>
        </p:nvSpPr>
        <p:spPr bwMode="auto">
          <a:xfrm>
            <a:off x="2339672" y="3346383"/>
            <a:ext cx="240475" cy="240507"/>
          </a:xfrm>
          <a:custGeom>
            <a:avLst/>
            <a:gdLst>
              <a:gd name="T0" fmla="*/ 240506 w 21376"/>
              <a:gd name="T1" fmla="*/ 240507 h 21600"/>
              <a:gd name="T2" fmla="*/ 240506 w 21376"/>
              <a:gd name="T3" fmla="*/ 240507 h 21600"/>
              <a:gd name="T4" fmla="*/ 240506 w 21376"/>
              <a:gd name="T5" fmla="*/ 240507 h 21600"/>
              <a:gd name="T6" fmla="*/ 240506 w 21376"/>
              <a:gd name="T7" fmla="*/ 24050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600"/>
                  <a:pt x="19455" y="21600"/>
                </a:cubicBezTo>
                <a:lnTo>
                  <a:pt x="1928" y="21600"/>
                </a:lnTo>
                <a:cubicBezTo>
                  <a:pt x="1585" y="21600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1" name="AutoShape 13"/>
          <p:cNvSpPr/>
          <p:nvPr/>
        </p:nvSpPr>
        <p:spPr bwMode="auto">
          <a:xfrm>
            <a:off x="4706327" y="3346383"/>
            <a:ext cx="240475" cy="240507"/>
          </a:xfrm>
          <a:custGeom>
            <a:avLst/>
            <a:gdLst>
              <a:gd name="T0" fmla="*/ 240495 w 21591"/>
              <a:gd name="T1" fmla="*/ 241625 h 21498"/>
              <a:gd name="T2" fmla="*/ 240495 w 21591"/>
              <a:gd name="T3" fmla="*/ 241625 h 21498"/>
              <a:gd name="T4" fmla="*/ 240495 w 21591"/>
              <a:gd name="T5" fmla="*/ 241625 h 21498"/>
              <a:gd name="T6" fmla="*/ 240495 w 21591"/>
              <a:gd name="T7" fmla="*/ 241625 h 2149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91" h="21498">
                <a:moveTo>
                  <a:pt x="14059" y="6524"/>
                </a:moveTo>
                <a:cubicBezTo>
                  <a:pt x="13645" y="6524"/>
                  <a:pt x="13256" y="6670"/>
                  <a:pt x="12887" y="6962"/>
                </a:cubicBezTo>
                <a:cubicBezTo>
                  <a:pt x="12520" y="7257"/>
                  <a:pt x="12155" y="7651"/>
                  <a:pt x="11798" y="8138"/>
                </a:cubicBezTo>
                <a:cubicBezTo>
                  <a:pt x="11441" y="8626"/>
                  <a:pt x="11081" y="9183"/>
                  <a:pt x="10726" y="9814"/>
                </a:cubicBezTo>
                <a:cubicBezTo>
                  <a:pt x="10371" y="10444"/>
                  <a:pt x="10017" y="11093"/>
                  <a:pt x="9664" y="11764"/>
                </a:cubicBezTo>
                <a:cubicBezTo>
                  <a:pt x="9234" y="12584"/>
                  <a:pt x="8793" y="13393"/>
                  <a:pt x="8336" y="14196"/>
                </a:cubicBezTo>
                <a:cubicBezTo>
                  <a:pt x="7876" y="14996"/>
                  <a:pt x="7384" y="15717"/>
                  <a:pt x="6858" y="16356"/>
                </a:cubicBezTo>
                <a:cubicBezTo>
                  <a:pt x="6329" y="16995"/>
                  <a:pt x="5752" y="17509"/>
                  <a:pt x="5118" y="17897"/>
                </a:cubicBezTo>
                <a:cubicBezTo>
                  <a:pt x="4484" y="18289"/>
                  <a:pt x="3787" y="18487"/>
                  <a:pt x="3021" y="18487"/>
                </a:cubicBezTo>
                <a:lnTo>
                  <a:pt x="457" y="18487"/>
                </a:lnTo>
                <a:cubicBezTo>
                  <a:pt x="332" y="18487"/>
                  <a:pt x="225" y="18432"/>
                  <a:pt x="134" y="18324"/>
                </a:cubicBezTo>
                <a:cubicBezTo>
                  <a:pt x="44" y="18219"/>
                  <a:pt x="0" y="18090"/>
                  <a:pt x="0" y="17941"/>
                </a:cubicBezTo>
                <a:lnTo>
                  <a:pt x="0" y="15790"/>
                </a:lnTo>
                <a:cubicBezTo>
                  <a:pt x="0" y="15638"/>
                  <a:pt x="44" y="15512"/>
                  <a:pt x="134" y="15410"/>
                </a:cubicBezTo>
                <a:cubicBezTo>
                  <a:pt x="225" y="15311"/>
                  <a:pt x="332" y="15255"/>
                  <a:pt x="457" y="15255"/>
                </a:cubicBezTo>
                <a:lnTo>
                  <a:pt x="3021" y="15255"/>
                </a:lnTo>
                <a:cubicBezTo>
                  <a:pt x="3420" y="15255"/>
                  <a:pt x="3809" y="15112"/>
                  <a:pt x="4188" y="14823"/>
                </a:cubicBezTo>
                <a:cubicBezTo>
                  <a:pt x="4568" y="14537"/>
                  <a:pt x="4932" y="14149"/>
                  <a:pt x="5285" y="13664"/>
                </a:cubicBezTo>
                <a:cubicBezTo>
                  <a:pt x="5637" y="13180"/>
                  <a:pt x="5984" y="12622"/>
                  <a:pt x="6339" y="11995"/>
                </a:cubicBezTo>
                <a:cubicBezTo>
                  <a:pt x="6691" y="11367"/>
                  <a:pt x="7041" y="10716"/>
                  <a:pt x="7394" y="10044"/>
                </a:cubicBezTo>
                <a:cubicBezTo>
                  <a:pt x="7822" y="9224"/>
                  <a:pt x="8270" y="8407"/>
                  <a:pt x="8734" y="7598"/>
                </a:cubicBezTo>
                <a:cubicBezTo>
                  <a:pt x="9199" y="6789"/>
                  <a:pt x="9696" y="6063"/>
                  <a:pt x="10222" y="5420"/>
                </a:cubicBezTo>
                <a:cubicBezTo>
                  <a:pt x="10748" y="4775"/>
                  <a:pt x="11323" y="4261"/>
                  <a:pt x="11949" y="3876"/>
                </a:cubicBezTo>
                <a:cubicBezTo>
                  <a:pt x="12573" y="3488"/>
                  <a:pt x="13276" y="3292"/>
                  <a:pt x="14056" y="3292"/>
                </a:cubicBezTo>
                <a:lnTo>
                  <a:pt x="16434" y="3292"/>
                </a:lnTo>
                <a:lnTo>
                  <a:pt x="16434" y="711"/>
                </a:lnTo>
                <a:cubicBezTo>
                  <a:pt x="16434" y="329"/>
                  <a:pt x="16530" y="101"/>
                  <a:pt x="16721" y="22"/>
                </a:cubicBezTo>
                <a:cubicBezTo>
                  <a:pt x="16914" y="-50"/>
                  <a:pt x="17146" y="49"/>
                  <a:pt x="17418" y="317"/>
                </a:cubicBezTo>
                <a:lnTo>
                  <a:pt x="21330" y="4203"/>
                </a:lnTo>
                <a:cubicBezTo>
                  <a:pt x="21511" y="4372"/>
                  <a:pt x="21597" y="4582"/>
                  <a:pt x="21587" y="4834"/>
                </a:cubicBezTo>
                <a:cubicBezTo>
                  <a:pt x="21587" y="5102"/>
                  <a:pt x="21502" y="5321"/>
                  <a:pt x="21330" y="5487"/>
                </a:cubicBezTo>
                <a:lnTo>
                  <a:pt x="17418" y="9361"/>
                </a:lnTo>
                <a:cubicBezTo>
                  <a:pt x="17146" y="9630"/>
                  <a:pt x="16914" y="9726"/>
                  <a:pt x="16721" y="9644"/>
                </a:cubicBezTo>
                <a:cubicBezTo>
                  <a:pt x="16530" y="9569"/>
                  <a:pt x="16434" y="9338"/>
                  <a:pt x="16434" y="8956"/>
                </a:cubicBezTo>
                <a:lnTo>
                  <a:pt x="16434" y="6524"/>
                </a:lnTo>
                <a:lnTo>
                  <a:pt x="14059" y="6524"/>
                </a:lnTo>
                <a:close/>
                <a:moveTo>
                  <a:pt x="462" y="6495"/>
                </a:moveTo>
                <a:cubicBezTo>
                  <a:pt x="337" y="6495"/>
                  <a:pt x="229" y="6448"/>
                  <a:pt x="139" y="6349"/>
                </a:cubicBezTo>
                <a:cubicBezTo>
                  <a:pt x="48" y="6250"/>
                  <a:pt x="4" y="6127"/>
                  <a:pt x="4" y="5978"/>
                </a:cubicBezTo>
                <a:lnTo>
                  <a:pt x="4" y="3823"/>
                </a:lnTo>
                <a:cubicBezTo>
                  <a:pt x="4" y="3462"/>
                  <a:pt x="156" y="3286"/>
                  <a:pt x="462" y="3292"/>
                </a:cubicBezTo>
                <a:lnTo>
                  <a:pt x="3026" y="3292"/>
                </a:lnTo>
                <a:cubicBezTo>
                  <a:pt x="3560" y="3292"/>
                  <a:pt x="4054" y="3388"/>
                  <a:pt x="4514" y="3572"/>
                </a:cubicBezTo>
                <a:cubicBezTo>
                  <a:pt x="4974" y="3762"/>
                  <a:pt x="5409" y="4022"/>
                  <a:pt x="5820" y="4358"/>
                </a:cubicBezTo>
                <a:cubicBezTo>
                  <a:pt x="6229" y="4691"/>
                  <a:pt x="6608" y="5085"/>
                  <a:pt x="6963" y="5531"/>
                </a:cubicBezTo>
                <a:cubicBezTo>
                  <a:pt x="7318" y="5978"/>
                  <a:pt x="7655" y="6463"/>
                  <a:pt x="7993" y="6982"/>
                </a:cubicBezTo>
                <a:cubicBezTo>
                  <a:pt x="7518" y="7823"/>
                  <a:pt x="7058" y="8652"/>
                  <a:pt x="6620" y="9472"/>
                </a:cubicBezTo>
                <a:cubicBezTo>
                  <a:pt x="6589" y="9548"/>
                  <a:pt x="6557" y="9610"/>
                  <a:pt x="6515" y="9668"/>
                </a:cubicBezTo>
                <a:cubicBezTo>
                  <a:pt x="6476" y="9726"/>
                  <a:pt x="6442" y="9793"/>
                  <a:pt x="6410" y="9875"/>
                </a:cubicBezTo>
                <a:cubicBezTo>
                  <a:pt x="5862" y="8926"/>
                  <a:pt x="5319" y="8127"/>
                  <a:pt x="4776" y="7473"/>
                </a:cubicBezTo>
                <a:cubicBezTo>
                  <a:pt x="4232" y="6822"/>
                  <a:pt x="3650" y="6495"/>
                  <a:pt x="3024" y="6495"/>
                </a:cubicBezTo>
                <a:lnTo>
                  <a:pt x="462" y="6495"/>
                </a:lnTo>
                <a:close/>
                <a:moveTo>
                  <a:pt x="21333" y="15997"/>
                </a:moveTo>
                <a:cubicBezTo>
                  <a:pt x="21514" y="16166"/>
                  <a:pt x="21600" y="16385"/>
                  <a:pt x="21590" y="16657"/>
                </a:cubicBezTo>
                <a:cubicBezTo>
                  <a:pt x="21590" y="16908"/>
                  <a:pt x="21504" y="17115"/>
                  <a:pt x="21333" y="17284"/>
                </a:cubicBezTo>
                <a:lnTo>
                  <a:pt x="17420" y="21182"/>
                </a:lnTo>
                <a:cubicBezTo>
                  <a:pt x="17149" y="21453"/>
                  <a:pt x="16916" y="21550"/>
                  <a:pt x="16723" y="21471"/>
                </a:cubicBezTo>
                <a:cubicBezTo>
                  <a:pt x="16532" y="21392"/>
                  <a:pt x="16437" y="21161"/>
                  <a:pt x="16437" y="20779"/>
                </a:cubicBezTo>
                <a:lnTo>
                  <a:pt x="16437" y="18432"/>
                </a:lnTo>
                <a:lnTo>
                  <a:pt x="14059" y="18432"/>
                </a:lnTo>
                <a:cubicBezTo>
                  <a:pt x="13528" y="18432"/>
                  <a:pt x="13031" y="18335"/>
                  <a:pt x="12573" y="18143"/>
                </a:cubicBezTo>
                <a:cubicBezTo>
                  <a:pt x="12113" y="17953"/>
                  <a:pt x="11680" y="17690"/>
                  <a:pt x="11279" y="17354"/>
                </a:cubicBezTo>
                <a:cubicBezTo>
                  <a:pt x="10878" y="17019"/>
                  <a:pt x="10496" y="16628"/>
                  <a:pt x="10136" y="16181"/>
                </a:cubicBezTo>
                <a:cubicBezTo>
                  <a:pt x="9779" y="15731"/>
                  <a:pt x="9439" y="15253"/>
                  <a:pt x="9119" y="14739"/>
                </a:cubicBezTo>
                <a:cubicBezTo>
                  <a:pt x="9344" y="14359"/>
                  <a:pt x="9566" y="13962"/>
                  <a:pt x="9779" y="13551"/>
                </a:cubicBezTo>
                <a:cubicBezTo>
                  <a:pt x="9994" y="13142"/>
                  <a:pt x="10217" y="12739"/>
                  <a:pt x="10442" y="12336"/>
                </a:cubicBezTo>
                <a:cubicBezTo>
                  <a:pt x="10474" y="12246"/>
                  <a:pt x="10513" y="12164"/>
                  <a:pt x="10560" y="12091"/>
                </a:cubicBezTo>
                <a:cubicBezTo>
                  <a:pt x="10609" y="12024"/>
                  <a:pt x="10645" y="11939"/>
                  <a:pt x="10680" y="11846"/>
                </a:cubicBezTo>
                <a:cubicBezTo>
                  <a:pt x="11225" y="12797"/>
                  <a:pt x="11768" y="13591"/>
                  <a:pt x="12314" y="14231"/>
                </a:cubicBezTo>
                <a:cubicBezTo>
                  <a:pt x="12855" y="14867"/>
                  <a:pt x="13440" y="15188"/>
                  <a:pt x="14063" y="15188"/>
                </a:cubicBezTo>
                <a:lnTo>
                  <a:pt x="16442" y="15188"/>
                </a:lnTo>
                <a:lnTo>
                  <a:pt x="16442" y="12532"/>
                </a:lnTo>
                <a:cubicBezTo>
                  <a:pt x="16442" y="12152"/>
                  <a:pt x="16537" y="11922"/>
                  <a:pt x="16728" y="11846"/>
                </a:cubicBezTo>
                <a:cubicBezTo>
                  <a:pt x="16921" y="11773"/>
                  <a:pt x="17154" y="11866"/>
                  <a:pt x="17425" y="12126"/>
                </a:cubicBezTo>
                <a:lnTo>
                  <a:pt x="21333" y="15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2" name="AutoShape 14"/>
          <p:cNvSpPr/>
          <p:nvPr/>
        </p:nvSpPr>
        <p:spPr bwMode="auto">
          <a:xfrm>
            <a:off x="83128" y="1614261"/>
            <a:ext cx="2868461" cy="831513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调整相关数据</a:t>
            </a:r>
          </a:p>
        </p:txBody>
      </p:sp>
      <p:sp>
        <p:nvSpPr>
          <p:cNvPr id="17423" name="AutoShape 15"/>
          <p:cNvSpPr/>
          <p:nvPr/>
        </p:nvSpPr>
        <p:spPr bwMode="auto">
          <a:xfrm>
            <a:off x="6443026" y="1728961"/>
            <a:ext cx="3640939" cy="831512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练习难度下降，形式丰富</a:t>
            </a:r>
          </a:p>
        </p:txBody>
      </p:sp>
      <p:sp>
        <p:nvSpPr>
          <p:cNvPr id="20" name="标题 4">
            <a:extLst>
              <a:ext uri="{FF2B5EF4-FFF2-40B4-BE49-F238E27FC236}">
                <a16:creationId xmlns:a16="http://schemas.microsoft.com/office/drawing/2014/main" id="{DFF3D7C4-08E2-4D53-ADF1-0A930AEBC31F}"/>
              </a:ext>
            </a:extLst>
          </p:cNvPr>
          <p:cNvSpPr txBox="1">
            <a:spLocks/>
          </p:cNvSpPr>
          <p:nvPr/>
        </p:nvSpPr>
        <p:spPr>
          <a:xfrm>
            <a:off x="83128" y="194543"/>
            <a:ext cx="10515600" cy="67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u"/>
              <a:defRPr sz="2800" kern="1200">
                <a:solidFill>
                  <a:srgbClr val="5782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新旧教材的对比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2E30427-39E3-40D7-9B39-B38B7CE62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026" y="2678895"/>
            <a:ext cx="3863624" cy="22399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1C2F85-947E-440F-A00A-C2ADB76AA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4" y="2445774"/>
            <a:ext cx="4542564" cy="20331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B8A2AC7-02A3-465F-B631-28365FBD19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4" y="4655015"/>
            <a:ext cx="4706327" cy="213361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9DCEB89-39B0-44F9-B980-E0FAC8D14D62}"/>
              </a:ext>
            </a:extLst>
          </p:cNvPr>
          <p:cNvSpPr txBox="1"/>
          <p:nvPr/>
        </p:nvSpPr>
        <p:spPr bwMode="auto">
          <a:xfrm>
            <a:off x="5969527" y="5713123"/>
            <a:ext cx="2405311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练习二</a:t>
            </a: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+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练习三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B628B75-DA98-4C39-AA61-8AB436763E9C}"/>
              </a:ext>
            </a:extLst>
          </p:cNvPr>
          <p:cNvSpPr txBox="1"/>
          <p:nvPr/>
        </p:nvSpPr>
        <p:spPr bwMode="auto">
          <a:xfrm>
            <a:off x="9396073" y="5713122"/>
            <a:ext cx="172177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练习十六</a:t>
            </a: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5BDDC573-2855-437D-86EE-C4D3718F0414}"/>
              </a:ext>
            </a:extLst>
          </p:cNvPr>
          <p:cNvSpPr/>
          <p:nvPr/>
        </p:nvSpPr>
        <p:spPr>
          <a:xfrm>
            <a:off x="8626550" y="5690155"/>
            <a:ext cx="72000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3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7416" grpId="0" animBg="1"/>
      <p:bldP spid="17422" grpId="0" animBg="1"/>
      <p:bldP spid="17423" grpId="0" animBg="1"/>
      <p:bldP spid="12" grpId="0" animBg="1"/>
      <p:bldP spid="25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380127" y="1471423"/>
            <a:ext cx="83841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rgbClr val="5782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分析学生，定位目标</a:t>
            </a:r>
            <a:endParaRPr lang="en-US" altLang="zh-CN" sz="6000" b="1" dirty="0">
              <a:solidFill>
                <a:srgbClr val="5782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3F93A70E-E9A1-4BA9-9A64-5C2446A74B77}"/>
              </a:ext>
            </a:extLst>
          </p:cNvPr>
          <p:cNvGrpSpPr/>
          <p:nvPr/>
        </p:nvGrpSpPr>
        <p:grpSpPr>
          <a:xfrm>
            <a:off x="1571252" y="1414536"/>
            <a:ext cx="1289050" cy="1295400"/>
            <a:chOff x="3751861" y="1319943"/>
            <a:chExt cx="1289050" cy="1295400"/>
          </a:xfrm>
        </p:grpSpPr>
        <p:grpSp>
          <p:nvGrpSpPr>
            <p:cNvPr id="7" name="组合 4"/>
            <p:cNvGrpSpPr/>
            <p:nvPr/>
          </p:nvGrpSpPr>
          <p:grpSpPr bwMode="auto">
            <a:xfrm>
              <a:off x="3751861" y="1319943"/>
              <a:ext cx="1289050" cy="1295400"/>
              <a:chOff x="3439886" y="2047910"/>
              <a:chExt cx="608204" cy="611710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3439886" y="2047910"/>
                <a:ext cx="608204" cy="60796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" name="直角三角形 4"/>
              <p:cNvSpPr/>
              <p:nvPr/>
            </p:nvSpPr>
            <p:spPr>
              <a:xfrm>
                <a:off x="3439886" y="2051658"/>
                <a:ext cx="608204" cy="607962"/>
              </a:xfrm>
              <a:prstGeom prst="rt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6" name="文本框 3"/>
            <p:cNvSpPr txBox="1">
              <a:spLocks noChangeArrowheads="1"/>
            </p:cNvSpPr>
            <p:nvPr/>
          </p:nvSpPr>
          <p:spPr bwMode="auto">
            <a:xfrm>
              <a:off x="4043961" y="1407255"/>
              <a:ext cx="70485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7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4">
            <a:extLst>
              <a:ext uri="{FF2B5EF4-FFF2-40B4-BE49-F238E27FC236}">
                <a16:creationId xmlns:a16="http://schemas.microsoft.com/office/drawing/2014/main" id="{56EE440A-4509-415B-9985-4BC98CBB0E9F}"/>
              </a:ext>
            </a:extLst>
          </p:cNvPr>
          <p:cNvSpPr txBox="1">
            <a:spLocks/>
          </p:cNvSpPr>
          <p:nvPr/>
        </p:nvSpPr>
        <p:spPr>
          <a:xfrm>
            <a:off x="148390" y="76370"/>
            <a:ext cx="10515600" cy="677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u"/>
              <a:defRPr sz="2800" kern="1200">
                <a:solidFill>
                  <a:srgbClr val="57826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“百分数应用”学生的研究起点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578266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pic>
        <p:nvPicPr>
          <p:cNvPr id="1025" name="Picture 1" descr="C:\Users\hp\AppData\Roaming\Tencent\Users\843020235\QQ\WinTemp\RichOle\X6P7HM2@AU_83%EX{Z_K(@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1" y="806824"/>
            <a:ext cx="4791936" cy="2216075"/>
          </a:xfrm>
          <a:prstGeom prst="rect">
            <a:avLst/>
          </a:prstGeom>
          <a:noFill/>
        </p:spPr>
      </p:pic>
      <p:pic>
        <p:nvPicPr>
          <p:cNvPr id="1026" name="Picture 2" descr="C:\Users\hp\AppData\Roaming\Tencent\Users\843020235\QQ\WinTemp\RichOle\6ZX9HD%J%{S%XD83`NT9TX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485478"/>
            <a:ext cx="4452038" cy="968188"/>
          </a:xfrm>
          <a:prstGeom prst="rect">
            <a:avLst/>
          </a:prstGeom>
          <a:noFill/>
        </p:spPr>
      </p:pic>
      <p:pic>
        <p:nvPicPr>
          <p:cNvPr id="1027" name="Picture 3" descr="C:\Users\hp\AppData\Roaming\Tencent\Users\843020235\QQ\WinTemp\RichOle\OWAYEGDQ9JKY1$_YY@TV4T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3677" y="925158"/>
            <a:ext cx="4077147" cy="1990165"/>
          </a:xfrm>
          <a:prstGeom prst="rect">
            <a:avLst/>
          </a:prstGeom>
          <a:noFill/>
        </p:spPr>
      </p:pic>
      <p:pic>
        <p:nvPicPr>
          <p:cNvPr id="1028" name="Picture 4" descr="C:\Users\hp\AppData\Roaming\Tencent\Users\843020235\QQ\WinTemp\RichOle\7F1LEF2MXXKKII`))PN@IG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4891" y="3151991"/>
            <a:ext cx="4141693" cy="981075"/>
          </a:xfrm>
          <a:prstGeom prst="rect">
            <a:avLst/>
          </a:prstGeom>
          <a:noFill/>
        </p:spPr>
      </p:pic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720028" y="4925906"/>
          <a:ext cx="8127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楷体" pitchFamily="49" charset="-122"/>
                          <a:ea typeface="楷体" pitchFamily="49" charset="-122"/>
                        </a:rPr>
                        <a:t>题号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楷体" pitchFamily="49" charset="-122"/>
                          <a:ea typeface="楷体" pitchFamily="49" charset="-122"/>
                        </a:rPr>
                        <a:t>1</a:t>
                      </a:r>
                      <a:endParaRPr lang="zh-CN" altLang="en-US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楷体" pitchFamily="49" charset="-122"/>
                          <a:ea typeface="楷体" pitchFamily="49" charset="-122"/>
                        </a:rPr>
                        <a:t>2</a:t>
                      </a:r>
                      <a:endParaRPr lang="zh-CN" altLang="en-US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楷体" pitchFamily="49" charset="-122"/>
                          <a:ea typeface="楷体" pitchFamily="49" charset="-122"/>
                        </a:rPr>
                        <a:t>正确率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楷体" pitchFamily="49" charset="-122"/>
                          <a:ea typeface="楷体" pitchFamily="49" charset="-122"/>
                        </a:rPr>
                        <a:t>93.5%</a:t>
                      </a:r>
                      <a:endParaRPr lang="zh-CN" altLang="en-US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楷体" pitchFamily="49" charset="-122"/>
                          <a:ea typeface="楷体" pitchFamily="49" charset="-122"/>
                        </a:rPr>
                        <a:t>51.6%</a:t>
                      </a:r>
                      <a:endParaRPr lang="zh-CN" altLang="en-US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 bwMode="auto">
          <a:xfrm>
            <a:off x="7422776" y="0"/>
            <a:ext cx="3754419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参加测试：</a:t>
            </a: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33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人，</a:t>
            </a:r>
            <a:endParaRPr lang="en-US" altLang="zh-CN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刚学过</a:t>
            </a: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《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百分数的意义</a:t>
            </a: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》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hp\AppData\Roaming\Tencent\Users\843020235\QQ\WinTemp\RichOle\KAURX2FC{5]0KO81]L0TQ0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8472" y="656216"/>
            <a:ext cx="4478991" cy="222683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 bwMode="auto">
          <a:xfrm>
            <a:off x="7395071" y="2721257"/>
            <a:ext cx="273863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找不准单位“ </a:t>
            </a: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”。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7439895" y="3820330"/>
            <a:ext cx="267229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理不清数量关系。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117601" y="3473623"/>
          <a:ext cx="5896385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2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83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68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itchFamily="49" charset="-122"/>
                          <a:ea typeface="楷体" pitchFamily="49" charset="-122"/>
                        </a:rPr>
                        <a:t>类别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itchFamily="49" charset="-122"/>
                          <a:ea typeface="楷体" pitchFamily="49" charset="-122"/>
                        </a:rPr>
                        <a:t>正确，</a:t>
                      </a:r>
                      <a:endParaRPr lang="en-US" altLang="zh-CN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r>
                        <a:rPr lang="zh-CN" altLang="en-US" dirty="0">
                          <a:latin typeface="楷体" pitchFamily="49" charset="-122"/>
                          <a:ea typeface="楷体" pitchFamily="49" charset="-122"/>
                        </a:rPr>
                        <a:t>方程方法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itchFamily="49" charset="-122"/>
                          <a:ea typeface="楷体" pitchFamily="49" charset="-122"/>
                        </a:rPr>
                        <a:t>正确，</a:t>
                      </a:r>
                      <a:endParaRPr lang="en-US" altLang="zh-CN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r>
                        <a:rPr lang="zh-CN" altLang="en-US" dirty="0">
                          <a:latin typeface="楷体" pitchFamily="49" charset="-122"/>
                          <a:ea typeface="楷体" pitchFamily="49" charset="-122"/>
                        </a:rPr>
                        <a:t>除法方法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itchFamily="49" charset="-122"/>
                          <a:ea typeface="楷体" pitchFamily="49" charset="-122"/>
                        </a:rPr>
                        <a:t>正确，</a:t>
                      </a:r>
                      <a:endParaRPr lang="en-US" altLang="zh-CN" dirty="0">
                        <a:latin typeface="楷体" pitchFamily="49" charset="-122"/>
                        <a:ea typeface="楷体" pitchFamily="49" charset="-122"/>
                      </a:endParaRPr>
                    </a:p>
                    <a:p>
                      <a:r>
                        <a:rPr lang="zh-CN" altLang="en-US" dirty="0">
                          <a:latin typeface="楷体" pitchFamily="49" charset="-122"/>
                          <a:ea typeface="楷体" pitchFamily="49" charset="-122"/>
                        </a:rPr>
                        <a:t>比的方法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itchFamily="49" charset="-122"/>
                          <a:ea typeface="楷体" pitchFamily="49" charset="-122"/>
                        </a:rPr>
                        <a:t>错误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itchFamily="49" charset="-122"/>
                          <a:ea typeface="楷体" pitchFamily="49" charset="-122"/>
                        </a:rPr>
                        <a:t>没做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楷体" pitchFamily="49" charset="-122"/>
                          <a:ea typeface="楷体" pitchFamily="49" charset="-122"/>
                        </a:rPr>
                        <a:t>百分率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楷体" pitchFamily="49" charset="-122"/>
                          <a:ea typeface="楷体" pitchFamily="49" charset="-122"/>
                        </a:rPr>
                        <a:t>3.2%</a:t>
                      </a:r>
                      <a:endParaRPr lang="zh-CN" altLang="en-US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楷体" pitchFamily="49" charset="-122"/>
                          <a:ea typeface="楷体" pitchFamily="49" charset="-122"/>
                        </a:rPr>
                        <a:t>6.7%</a:t>
                      </a:r>
                      <a:endParaRPr lang="zh-CN" altLang="en-US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楷体" pitchFamily="49" charset="-122"/>
                          <a:ea typeface="楷体" pitchFamily="49" charset="-122"/>
                        </a:rPr>
                        <a:t>35.5%</a:t>
                      </a:r>
                      <a:endParaRPr lang="zh-CN" altLang="en-US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楷体" pitchFamily="49" charset="-122"/>
                          <a:ea typeface="楷体" pitchFamily="49" charset="-122"/>
                        </a:rPr>
                        <a:t>38.7%</a:t>
                      </a:r>
                      <a:endParaRPr lang="zh-CN" altLang="en-US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楷体" pitchFamily="49" charset="-122"/>
                          <a:ea typeface="楷体" pitchFamily="49" charset="-122"/>
                        </a:rPr>
                        <a:t>16.1%</a:t>
                      </a:r>
                      <a:endParaRPr lang="zh-CN" altLang="en-US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AutoShape 5"/>
          <p:cNvSpPr/>
          <p:nvPr/>
        </p:nvSpPr>
        <p:spPr bwMode="auto">
          <a:xfrm>
            <a:off x="1788433" y="1570346"/>
            <a:ext cx="4199008" cy="1202531"/>
          </a:xfrm>
          <a:custGeom>
            <a:avLst/>
            <a:gdLst>
              <a:gd name="T0" fmla="*/ 1791494 w 21600"/>
              <a:gd name="T1" fmla="*/ 1202532 h 21600"/>
              <a:gd name="T2" fmla="*/ 1791494 w 21600"/>
              <a:gd name="T3" fmla="*/ 1202532 h 21600"/>
              <a:gd name="T4" fmla="*/ 1791494 w 21600"/>
              <a:gd name="T5" fmla="*/ 1202532 h 21600"/>
              <a:gd name="T6" fmla="*/ 1791494 w 21600"/>
              <a:gd name="T7" fmla="*/ 12025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600" y="10822"/>
                </a:moveTo>
                <a:lnTo>
                  <a:pt x="12190" y="0"/>
                </a:lnTo>
                <a:lnTo>
                  <a:pt x="12190" y="3144"/>
                </a:lnTo>
                <a:lnTo>
                  <a:pt x="0" y="3144"/>
                </a:lnTo>
                <a:lnTo>
                  <a:pt x="0" y="18455"/>
                </a:lnTo>
                <a:lnTo>
                  <a:pt x="12190" y="18455"/>
                </a:lnTo>
                <a:lnTo>
                  <a:pt x="12190" y="21599"/>
                </a:lnTo>
                <a:lnTo>
                  <a:pt x="21600" y="10822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10" name="AutoShape 6"/>
          <p:cNvSpPr/>
          <p:nvPr/>
        </p:nvSpPr>
        <p:spPr bwMode="auto">
          <a:xfrm>
            <a:off x="895606" y="1753353"/>
            <a:ext cx="851582" cy="873125"/>
          </a:xfrm>
          <a:custGeom>
            <a:avLst/>
            <a:gdLst>
              <a:gd name="T0" fmla="*/ 851650 w 19679"/>
              <a:gd name="T1" fmla="*/ 958357 h 19679"/>
              <a:gd name="T2" fmla="*/ 851650 w 19679"/>
              <a:gd name="T3" fmla="*/ 958357 h 19679"/>
              <a:gd name="T4" fmla="*/ 851650 w 19679"/>
              <a:gd name="T5" fmla="*/ 958357 h 19679"/>
              <a:gd name="T6" fmla="*/ 851650 w 19679"/>
              <a:gd name="T7" fmla="*/ 958357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13" name="AutoShape 9"/>
          <p:cNvSpPr/>
          <p:nvPr/>
        </p:nvSpPr>
        <p:spPr bwMode="auto">
          <a:xfrm>
            <a:off x="7095206" y="1532769"/>
            <a:ext cx="4478843" cy="1202531"/>
          </a:xfrm>
          <a:custGeom>
            <a:avLst/>
            <a:gdLst>
              <a:gd name="T0" fmla="*/ 1791494 w 21600"/>
              <a:gd name="T1" fmla="*/ 1202532 h 21600"/>
              <a:gd name="T2" fmla="*/ 1791494 w 21600"/>
              <a:gd name="T3" fmla="*/ 1202532 h 21600"/>
              <a:gd name="T4" fmla="*/ 1791494 w 21600"/>
              <a:gd name="T5" fmla="*/ 1202532 h 21600"/>
              <a:gd name="T6" fmla="*/ 1791494 w 21600"/>
              <a:gd name="T7" fmla="*/ 12025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600" y="10822"/>
                </a:moveTo>
                <a:lnTo>
                  <a:pt x="12209" y="0"/>
                </a:lnTo>
                <a:lnTo>
                  <a:pt x="12209" y="3144"/>
                </a:lnTo>
                <a:lnTo>
                  <a:pt x="0" y="3144"/>
                </a:lnTo>
                <a:lnTo>
                  <a:pt x="0" y="18455"/>
                </a:lnTo>
                <a:lnTo>
                  <a:pt x="12209" y="18455"/>
                </a:lnTo>
                <a:lnTo>
                  <a:pt x="12209" y="21599"/>
                </a:lnTo>
                <a:lnTo>
                  <a:pt x="21600" y="10822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14" name="AutoShape 10"/>
          <p:cNvSpPr/>
          <p:nvPr/>
        </p:nvSpPr>
        <p:spPr bwMode="auto">
          <a:xfrm>
            <a:off x="6117078" y="1690724"/>
            <a:ext cx="848408" cy="873125"/>
          </a:xfrm>
          <a:custGeom>
            <a:avLst/>
            <a:gdLst>
              <a:gd name="T0" fmla="*/ 848476 w 19679"/>
              <a:gd name="T1" fmla="*/ 958357 h 19679"/>
              <a:gd name="T2" fmla="*/ 848476 w 19679"/>
              <a:gd name="T3" fmla="*/ 958357 h 19679"/>
              <a:gd name="T4" fmla="*/ 848476 w 19679"/>
              <a:gd name="T5" fmla="*/ 958357 h 19679"/>
              <a:gd name="T6" fmla="*/ 848476 w 19679"/>
              <a:gd name="T7" fmla="*/ 958357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18" name="AutoShape 14"/>
          <p:cNvSpPr/>
          <p:nvPr/>
        </p:nvSpPr>
        <p:spPr bwMode="auto">
          <a:xfrm>
            <a:off x="4022203" y="3124279"/>
            <a:ext cx="416664" cy="284163"/>
          </a:xfrm>
          <a:custGeom>
            <a:avLst/>
            <a:gdLst>
              <a:gd name="T0" fmla="*/ 416719 w 21600"/>
              <a:gd name="T1" fmla="*/ 284163 h 21600"/>
              <a:gd name="T2" fmla="*/ 416719 w 21600"/>
              <a:gd name="T3" fmla="*/ 284163 h 21600"/>
              <a:gd name="T4" fmla="*/ 416719 w 21600"/>
              <a:gd name="T5" fmla="*/ 284163 h 21600"/>
              <a:gd name="T6" fmla="*/ 416719 w 21600"/>
              <a:gd name="T7" fmla="*/ 28416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8573" y="9487"/>
                </a:moveTo>
                <a:cubicBezTo>
                  <a:pt x="18710" y="8882"/>
                  <a:pt x="18848" y="8074"/>
                  <a:pt x="18848" y="7469"/>
                </a:cubicBezTo>
                <a:cubicBezTo>
                  <a:pt x="18848" y="3431"/>
                  <a:pt x="16509" y="0"/>
                  <a:pt x="13757" y="0"/>
                </a:cubicBezTo>
                <a:cubicBezTo>
                  <a:pt x="10456" y="0"/>
                  <a:pt x="10043" y="3633"/>
                  <a:pt x="10043" y="3633"/>
                </a:cubicBezTo>
                <a:cubicBezTo>
                  <a:pt x="10043" y="3633"/>
                  <a:pt x="8667" y="1211"/>
                  <a:pt x="6328" y="1614"/>
                </a:cubicBezTo>
                <a:cubicBezTo>
                  <a:pt x="4127" y="2220"/>
                  <a:pt x="2751" y="5046"/>
                  <a:pt x="2751" y="8074"/>
                </a:cubicBezTo>
                <a:cubicBezTo>
                  <a:pt x="2751" y="8478"/>
                  <a:pt x="2751" y="9084"/>
                  <a:pt x="2889" y="9487"/>
                </a:cubicBezTo>
                <a:cubicBezTo>
                  <a:pt x="1238" y="10295"/>
                  <a:pt x="0" y="12717"/>
                  <a:pt x="0" y="15342"/>
                </a:cubicBezTo>
                <a:cubicBezTo>
                  <a:pt x="0" y="18773"/>
                  <a:pt x="1926" y="21600"/>
                  <a:pt x="4264" y="21600"/>
                </a:cubicBezTo>
                <a:cubicBezTo>
                  <a:pt x="17335" y="21600"/>
                  <a:pt x="17335" y="21600"/>
                  <a:pt x="17335" y="21600"/>
                </a:cubicBezTo>
                <a:cubicBezTo>
                  <a:pt x="19673" y="21600"/>
                  <a:pt x="21600" y="18773"/>
                  <a:pt x="21600" y="15342"/>
                </a:cubicBezTo>
                <a:cubicBezTo>
                  <a:pt x="21600" y="12515"/>
                  <a:pt x="20361" y="10295"/>
                  <a:pt x="18573" y="9487"/>
                </a:cubicBezTo>
                <a:close/>
                <a:moveTo>
                  <a:pt x="16509" y="20388"/>
                </a:moveTo>
                <a:cubicBezTo>
                  <a:pt x="10868" y="20388"/>
                  <a:pt x="10868" y="20388"/>
                  <a:pt x="10868" y="20388"/>
                </a:cubicBezTo>
                <a:cubicBezTo>
                  <a:pt x="11281" y="19581"/>
                  <a:pt x="14308" y="15342"/>
                  <a:pt x="14308" y="15342"/>
                </a:cubicBezTo>
                <a:cubicBezTo>
                  <a:pt x="14308" y="15342"/>
                  <a:pt x="14721" y="14736"/>
                  <a:pt x="14170" y="14736"/>
                </a:cubicBezTo>
                <a:cubicBezTo>
                  <a:pt x="13620" y="14736"/>
                  <a:pt x="12657" y="14736"/>
                  <a:pt x="12657" y="14736"/>
                </a:cubicBezTo>
                <a:cubicBezTo>
                  <a:pt x="12657" y="14736"/>
                  <a:pt x="12657" y="14332"/>
                  <a:pt x="12657" y="13727"/>
                </a:cubicBezTo>
                <a:cubicBezTo>
                  <a:pt x="12657" y="12112"/>
                  <a:pt x="12657" y="8882"/>
                  <a:pt x="12657" y="7469"/>
                </a:cubicBezTo>
                <a:cubicBezTo>
                  <a:pt x="12657" y="7469"/>
                  <a:pt x="12657" y="7267"/>
                  <a:pt x="12382" y="7267"/>
                </a:cubicBezTo>
                <a:cubicBezTo>
                  <a:pt x="12107" y="7267"/>
                  <a:pt x="9217" y="7267"/>
                  <a:pt x="8805" y="7267"/>
                </a:cubicBezTo>
                <a:cubicBezTo>
                  <a:pt x="8529" y="7267"/>
                  <a:pt x="8529" y="7671"/>
                  <a:pt x="8529" y="7671"/>
                </a:cubicBezTo>
                <a:cubicBezTo>
                  <a:pt x="8529" y="8882"/>
                  <a:pt x="8529" y="12112"/>
                  <a:pt x="8529" y="13727"/>
                </a:cubicBezTo>
                <a:cubicBezTo>
                  <a:pt x="8529" y="14332"/>
                  <a:pt x="8529" y="14736"/>
                  <a:pt x="8529" y="14736"/>
                </a:cubicBezTo>
                <a:cubicBezTo>
                  <a:pt x="8529" y="14736"/>
                  <a:pt x="7429" y="14736"/>
                  <a:pt x="7016" y="14736"/>
                </a:cubicBezTo>
                <a:cubicBezTo>
                  <a:pt x="6603" y="14736"/>
                  <a:pt x="7016" y="15342"/>
                  <a:pt x="7016" y="15342"/>
                </a:cubicBezTo>
                <a:cubicBezTo>
                  <a:pt x="10456" y="20388"/>
                  <a:pt x="10456" y="20388"/>
                  <a:pt x="10456" y="20388"/>
                </a:cubicBezTo>
                <a:cubicBezTo>
                  <a:pt x="5228" y="20388"/>
                  <a:pt x="5228" y="20388"/>
                  <a:pt x="5228" y="20388"/>
                </a:cubicBezTo>
                <a:cubicBezTo>
                  <a:pt x="3164" y="20388"/>
                  <a:pt x="1513" y="17966"/>
                  <a:pt x="1513" y="15140"/>
                </a:cubicBezTo>
                <a:cubicBezTo>
                  <a:pt x="1513" y="12717"/>
                  <a:pt x="2614" y="10900"/>
                  <a:pt x="3989" y="10093"/>
                </a:cubicBezTo>
                <a:cubicBezTo>
                  <a:pt x="3852" y="9689"/>
                  <a:pt x="3852" y="9285"/>
                  <a:pt x="3852" y="8882"/>
                </a:cubicBezTo>
                <a:cubicBezTo>
                  <a:pt x="3852" y="6459"/>
                  <a:pt x="5090" y="4037"/>
                  <a:pt x="7016" y="3431"/>
                </a:cubicBezTo>
                <a:cubicBezTo>
                  <a:pt x="9080" y="3229"/>
                  <a:pt x="10318" y="6056"/>
                  <a:pt x="10318" y="6056"/>
                </a:cubicBezTo>
                <a:cubicBezTo>
                  <a:pt x="10318" y="6056"/>
                  <a:pt x="10593" y="2220"/>
                  <a:pt x="13482" y="2220"/>
                </a:cubicBezTo>
                <a:cubicBezTo>
                  <a:pt x="15821" y="2220"/>
                  <a:pt x="17610" y="5046"/>
                  <a:pt x="17610" y="8478"/>
                </a:cubicBezTo>
                <a:cubicBezTo>
                  <a:pt x="17610" y="9084"/>
                  <a:pt x="17610" y="9689"/>
                  <a:pt x="17472" y="10093"/>
                </a:cubicBezTo>
                <a:cubicBezTo>
                  <a:pt x="18985" y="10699"/>
                  <a:pt x="20224" y="12717"/>
                  <a:pt x="20224" y="15140"/>
                </a:cubicBezTo>
                <a:cubicBezTo>
                  <a:pt x="20224" y="17966"/>
                  <a:pt x="18573" y="20388"/>
                  <a:pt x="16509" y="203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22854" tIns="22854" rIns="22854" bIns="22854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19" name="AutoShape 15"/>
          <p:cNvSpPr/>
          <p:nvPr/>
        </p:nvSpPr>
        <p:spPr bwMode="auto">
          <a:xfrm>
            <a:off x="1074417" y="1959011"/>
            <a:ext cx="338887" cy="338931"/>
          </a:xfrm>
          <a:custGeom>
            <a:avLst/>
            <a:gdLst>
              <a:gd name="T0" fmla="*/ 338931 w 21600"/>
              <a:gd name="T1" fmla="*/ 338931 h 21600"/>
              <a:gd name="T2" fmla="*/ 338931 w 21600"/>
              <a:gd name="T3" fmla="*/ 338931 h 21600"/>
              <a:gd name="T4" fmla="*/ 338931 w 21600"/>
              <a:gd name="T5" fmla="*/ 338931 h 21600"/>
              <a:gd name="T6" fmla="*/ 338931 w 21600"/>
              <a:gd name="T7" fmla="*/ 338931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9987" y="2580"/>
                </a:moveTo>
                <a:cubicBezTo>
                  <a:pt x="20419" y="2580"/>
                  <a:pt x="20793" y="2735"/>
                  <a:pt x="21116" y="3052"/>
                </a:cubicBezTo>
                <a:cubicBezTo>
                  <a:pt x="21438" y="3372"/>
                  <a:pt x="21600" y="3743"/>
                  <a:pt x="21600" y="4175"/>
                </a:cubicBezTo>
                <a:lnTo>
                  <a:pt x="21600" y="19987"/>
                </a:lnTo>
                <a:cubicBezTo>
                  <a:pt x="21600" y="20419"/>
                  <a:pt x="21438" y="20796"/>
                  <a:pt x="21116" y="21116"/>
                </a:cubicBezTo>
                <a:cubicBezTo>
                  <a:pt x="20793" y="21438"/>
                  <a:pt x="20419" y="21599"/>
                  <a:pt x="19987" y="21599"/>
                </a:cubicBezTo>
                <a:lnTo>
                  <a:pt x="1612" y="21599"/>
                </a:lnTo>
                <a:cubicBezTo>
                  <a:pt x="1180" y="21599"/>
                  <a:pt x="806" y="21438"/>
                  <a:pt x="483" y="21116"/>
                </a:cubicBezTo>
                <a:cubicBezTo>
                  <a:pt x="161" y="20796"/>
                  <a:pt x="0" y="20419"/>
                  <a:pt x="0" y="19987"/>
                </a:cubicBezTo>
                <a:lnTo>
                  <a:pt x="0" y="4175"/>
                </a:lnTo>
                <a:cubicBezTo>
                  <a:pt x="0" y="3743"/>
                  <a:pt x="161" y="3372"/>
                  <a:pt x="483" y="3052"/>
                </a:cubicBezTo>
                <a:cubicBezTo>
                  <a:pt x="806" y="2735"/>
                  <a:pt x="1180" y="2580"/>
                  <a:pt x="1612" y="2580"/>
                </a:cubicBezTo>
                <a:lnTo>
                  <a:pt x="2150" y="2580"/>
                </a:lnTo>
                <a:lnTo>
                  <a:pt x="2150" y="2401"/>
                </a:lnTo>
                <a:cubicBezTo>
                  <a:pt x="2150" y="2116"/>
                  <a:pt x="2196" y="1828"/>
                  <a:pt x="2288" y="1540"/>
                </a:cubicBezTo>
                <a:cubicBezTo>
                  <a:pt x="2381" y="1249"/>
                  <a:pt x="2530" y="990"/>
                  <a:pt x="2738" y="766"/>
                </a:cubicBezTo>
                <a:cubicBezTo>
                  <a:pt x="2942" y="541"/>
                  <a:pt x="3216" y="360"/>
                  <a:pt x="3555" y="213"/>
                </a:cubicBezTo>
                <a:cubicBezTo>
                  <a:pt x="3895" y="75"/>
                  <a:pt x="4310" y="0"/>
                  <a:pt x="4796" y="0"/>
                </a:cubicBezTo>
                <a:cubicBezTo>
                  <a:pt x="5283" y="0"/>
                  <a:pt x="5698" y="75"/>
                  <a:pt x="6037" y="213"/>
                </a:cubicBezTo>
                <a:cubicBezTo>
                  <a:pt x="6377" y="360"/>
                  <a:pt x="6651" y="541"/>
                  <a:pt x="6858" y="766"/>
                </a:cubicBezTo>
                <a:cubicBezTo>
                  <a:pt x="7062" y="990"/>
                  <a:pt x="7215" y="1255"/>
                  <a:pt x="7313" y="1546"/>
                </a:cubicBezTo>
                <a:cubicBezTo>
                  <a:pt x="7411" y="1840"/>
                  <a:pt x="7457" y="2125"/>
                  <a:pt x="7457" y="2401"/>
                </a:cubicBezTo>
                <a:lnTo>
                  <a:pt x="7457" y="2580"/>
                </a:lnTo>
                <a:lnTo>
                  <a:pt x="8133" y="2580"/>
                </a:lnTo>
                <a:lnTo>
                  <a:pt x="8133" y="2401"/>
                </a:lnTo>
                <a:cubicBezTo>
                  <a:pt x="8133" y="2116"/>
                  <a:pt x="8179" y="1828"/>
                  <a:pt x="8269" y="1540"/>
                </a:cubicBezTo>
                <a:cubicBezTo>
                  <a:pt x="8364" y="1249"/>
                  <a:pt x="8511" y="990"/>
                  <a:pt x="8718" y="766"/>
                </a:cubicBezTo>
                <a:cubicBezTo>
                  <a:pt x="8925" y="541"/>
                  <a:pt x="9199" y="360"/>
                  <a:pt x="9538" y="213"/>
                </a:cubicBezTo>
                <a:cubicBezTo>
                  <a:pt x="9878" y="74"/>
                  <a:pt x="10293" y="0"/>
                  <a:pt x="10779" y="0"/>
                </a:cubicBezTo>
                <a:cubicBezTo>
                  <a:pt x="11266" y="0"/>
                  <a:pt x="11678" y="74"/>
                  <a:pt x="12020" y="213"/>
                </a:cubicBezTo>
                <a:cubicBezTo>
                  <a:pt x="12360" y="360"/>
                  <a:pt x="12636" y="541"/>
                  <a:pt x="12852" y="766"/>
                </a:cubicBezTo>
                <a:cubicBezTo>
                  <a:pt x="13068" y="990"/>
                  <a:pt x="13227" y="1255"/>
                  <a:pt x="13322" y="1546"/>
                </a:cubicBezTo>
                <a:cubicBezTo>
                  <a:pt x="13417" y="1840"/>
                  <a:pt x="13469" y="2125"/>
                  <a:pt x="13469" y="2401"/>
                </a:cubicBezTo>
                <a:lnTo>
                  <a:pt x="13469" y="2580"/>
                </a:lnTo>
                <a:lnTo>
                  <a:pt x="14142" y="2580"/>
                </a:lnTo>
                <a:lnTo>
                  <a:pt x="14142" y="2401"/>
                </a:lnTo>
                <a:cubicBezTo>
                  <a:pt x="14142" y="2116"/>
                  <a:pt x="14191" y="1828"/>
                  <a:pt x="14286" y="1540"/>
                </a:cubicBezTo>
                <a:cubicBezTo>
                  <a:pt x="14384" y="1249"/>
                  <a:pt x="14534" y="990"/>
                  <a:pt x="14741" y="765"/>
                </a:cubicBezTo>
                <a:cubicBezTo>
                  <a:pt x="14948" y="541"/>
                  <a:pt x="15219" y="359"/>
                  <a:pt x="15556" y="213"/>
                </a:cubicBezTo>
                <a:cubicBezTo>
                  <a:pt x="15890" y="74"/>
                  <a:pt x="16305" y="0"/>
                  <a:pt x="16803" y="0"/>
                </a:cubicBezTo>
                <a:cubicBezTo>
                  <a:pt x="17289" y="0"/>
                  <a:pt x="17704" y="74"/>
                  <a:pt x="18044" y="213"/>
                </a:cubicBezTo>
                <a:cubicBezTo>
                  <a:pt x="18383" y="359"/>
                  <a:pt x="18657" y="541"/>
                  <a:pt x="18864" y="765"/>
                </a:cubicBezTo>
                <a:cubicBezTo>
                  <a:pt x="19069" y="990"/>
                  <a:pt x="19218" y="1255"/>
                  <a:pt x="19311" y="1546"/>
                </a:cubicBezTo>
                <a:cubicBezTo>
                  <a:pt x="19403" y="1839"/>
                  <a:pt x="19449" y="2125"/>
                  <a:pt x="19449" y="2401"/>
                </a:cubicBezTo>
                <a:lnTo>
                  <a:pt x="19449" y="2580"/>
                </a:lnTo>
                <a:lnTo>
                  <a:pt x="19987" y="2580"/>
                </a:lnTo>
                <a:close/>
                <a:moveTo>
                  <a:pt x="6066" y="7968"/>
                </a:moveTo>
                <a:lnTo>
                  <a:pt x="2179" y="7968"/>
                </a:lnTo>
                <a:lnTo>
                  <a:pt x="2179" y="11443"/>
                </a:lnTo>
                <a:lnTo>
                  <a:pt x="6066" y="11443"/>
                </a:lnTo>
                <a:lnTo>
                  <a:pt x="6066" y="7968"/>
                </a:lnTo>
                <a:close/>
                <a:moveTo>
                  <a:pt x="6066" y="11976"/>
                </a:moveTo>
                <a:lnTo>
                  <a:pt x="2179" y="11976"/>
                </a:lnTo>
                <a:lnTo>
                  <a:pt x="2179" y="15452"/>
                </a:lnTo>
                <a:lnTo>
                  <a:pt x="6066" y="15452"/>
                </a:lnTo>
                <a:lnTo>
                  <a:pt x="6066" y="11976"/>
                </a:lnTo>
                <a:close/>
                <a:moveTo>
                  <a:pt x="6066" y="15976"/>
                </a:moveTo>
                <a:lnTo>
                  <a:pt x="2179" y="15976"/>
                </a:lnTo>
                <a:lnTo>
                  <a:pt x="2179" y="19422"/>
                </a:lnTo>
                <a:lnTo>
                  <a:pt x="6066" y="19422"/>
                </a:lnTo>
                <a:lnTo>
                  <a:pt x="6066" y="15976"/>
                </a:lnTo>
                <a:close/>
                <a:moveTo>
                  <a:pt x="3754" y="5543"/>
                </a:moveTo>
                <a:cubicBezTo>
                  <a:pt x="3754" y="6067"/>
                  <a:pt x="4102" y="6323"/>
                  <a:pt x="4799" y="6323"/>
                </a:cubicBezTo>
                <a:cubicBezTo>
                  <a:pt x="5499" y="6323"/>
                  <a:pt x="5847" y="6067"/>
                  <a:pt x="5847" y="5543"/>
                </a:cubicBezTo>
                <a:lnTo>
                  <a:pt x="5847" y="2398"/>
                </a:lnTo>
                <a:cubicBezTo>
                  <a:pt x="5847" y="1877"/>
                  <a:pt x="5499" y="1612"/>
                  <a:pt x="4799" y="1612"/>
                </a:cubicBezTo>
                <a:cubicBezTo>
                  <a:pt x="4102" y="1612"/>
                  <a:pt x="3754" y="1877"/>
                  <a:pt x="3754" y="2398"/>
                </a:cubicBezTo>
                <a:lnTo>
                  <a:pt x="3754" y="5543"/>
                </a:lnTo>
                <a:close/>
                <a:moveTo>
                  <a:pt x="10535" y="7968"/>
                </a:moveTo>
                <a:lnTo>
                  <a:pt x="6607" y="7968"/>
                </a:lnTo>
                <a:lnTo>
                  <a:pt x="6607" y="11443"/>
                </a:lnTo>
                <a:lnTo>
                  <a:pt x="10535" y="11443"/>
                </a:lnTo>
                <a:lnTo>
                  <a:pt x="10535" y="7968"/>
                </a:lnTo>
                <a:close/>
                <a:moveTo>
                  <a:pt x="10535" y="11976"/>
                </a:moveTo>
                <a:lnTo>
                  <a:pt x="6607" y="11976"/>
                </a:lnTo>
                <a:lnTo>
                  <a:pt x="6607" y="15452"/>
                </a:lnTo>
                <a:lnTo>
                  <a:pt x="10535" y="15452"/>
                </a:lnTo>
                <a:lnTo>
                  <a:pt x="10535" y="11976"/>
                </a:lnTo>
                <a:close/>
                <a:moveTo>
                  <a:pt x="10535" y="15976"/>
                </a:moveTo>
                <a:lnTo>
                  <a:pt x="6607" y="15976"/>
                </a:lnTo>
                <a:lnTo>
                  <a:pt x="6607" y="19422"/>
                </a:lnTo>
                <a:lnTo>
                  <a:pt x="10535" y="19422"/>
                </a:lnTo>
                <a:lnTo>
                  <a:pt x="10535" y="15976"/>
                </a:lnTo>
                <a:close/>
                <a:moveTo>
                  <a:pt x="9774" y="5543"/>
                </a:moveTo>
                <a:cubicBezTo>
                  <a:pt x="9774" y="5825"/>
                  <a:pt x="9849" y="6027"/>
                  <a:pt x="9996" y="6145"/>
                </a:cubicBezTo>
                <a:cubicBezTo>
                  <a:pt x="10143" y="6269"/>
                  <a:pt x="10405" y="6323"/>
                  <a:pt x="10782" y="6323"/>
                </a:cubicBezTo>
                <a:cubicBezTo>
                  <a:pt x="11159" y="6323"/>
                  <a:pt x="11427" y="6263"/>
                  <a:pt x="11588" y="6139"/>
                </a:cubicBezTo>
                <a:cubicBezTo>
                  <a:pt x="11750" y="6015"/>
                  <a:pt x="11830" y="5819"/>
                  <a:pt x="11830" y="5543"/>
                </a:cubicBezTo>
                <a:lnTo>
                  <a:pt x="11830" y="2398"/>
                </a:lnTo>
                <a:cubicBezTo>
                  <a:pt x="11830" y="2128"/>
                  <a:pt x="11750" y="1932"/>
                  <a:pt x="11588" y="1802"/>
                </a:cubicBezTo>
                <a:cubicBezTo>
                  <a:pt x="11427" y="1673"/>
                  <a:pt x="11159" y="1612"/>
                  <a:pt x="10782" y="1612"/>
                </a:cubicBezTo>
                <a:cubicBezTo>
                  <a:pt x="10405" y="1612"/>
                  <a:pt x="10143" y="1679"/>
                  <a:pt x="9996" y="1814"/>
                </a:cubicBezTo>
                <a:cubicBezTo>
                  <a:pt x="9849" y="1944"/>
                  <a:pt x="9774" y="2139"/>
                  <a:pt x="9774" y="2398"/>
                </a:cubicBezTo>
                <a:lnTo>
                  <a:pt x="9774" y="5543"/>
                </a:lnTo>
                <a:close/>
                <a:moveTo>
                  <a:pt x="14986" y="7968"/>
                </a:moveTo>
                <a:lnTo>
                  <a:pt x="11073" y="7968"/>
                </a:lnTo>
                <a:lnTo>
                  <a:pt x="11073" y="11443"/>
                </a:lnTo>
                <a:lnTo>
                  <a:pt x="14986" y="11443"/>
                </a:lnTo>
                <a:lnTo>
                  <a:pt x="14986" y="7968"/>
                </a:lnTo>
                <a:close/>
                <a:moveTo>
                  <a:pt x="14986" y="11976"/>
                </a:moveTo>
                <a:lnTo>
                  <a:pt x="11073" y="11976"/>
                </a:lnTo>
                <a:lnTo>
                  <a:pt x="11073" y="15452"/>
                </a:lnTo>
                <a:lnTo>
                  <a:pt x="14986" y="15452"/>
                </a:lnTo>
                <a:lnTo>
                  <a:pt x="14986" y="11976"/>
                </a:lnTo>
                <a:close/>
                <a:moveTo>
                  <a:pt x="14986" y="15976"/>
                </a:moveTo>
                <a:lnTo>
                  <a:pt x="11073" y="15976"/>
                </a:lnTo>
                <a:lnTo>
                  <a:pt x="11073" y="19422"/>
                </a:lnTo>
                <a:lnTo>
                  <a:pt x="14986" y="19422"/>
                </a:lnTo>
                <a:lnTo>
                  <a:pt x="14986" y="15976"/>
                </a:lnTo>
                <a:close/>
                <a:moveTo>
                  <a:pt x="19423" y="7968"/>
                </a:moveTo>
                <a:lnTo>
                  <a:pt x="15521" y="7968"/>
                </a:lnTo>
                <a:lnTo>
                  <a:pt x="15521" y="11443"/>
                </a:lnTo>
                <a:lnTo>
                  <a:pt x="19423" y="11443"/>
                </a:lnTo>
                <a:lnTo>
                  <a:pt x="19423" y="7968"/>
                </a:lnTo>
                <a:close/>
                <a:moveTo>
                  <a:pt x="19423" y="11976"/>
                </a:moveTo>
                <a:lnTo>
                  <a:pt x="15521" y="11976"/>
                </a:lnTo>
                <a:lnTo>
                  <a:pt x="15521" y="15452"/>
                </a:lnTo>
                <a:lnTo>
                  <a:pt x="19423" y="15452"/>
                </a:lnTo>
                <a:lnTo>
                  <a:pt x="19423" y="11976"/>
                </a:lnTo>
                <a:close/>
                <a:moveTo>
                  <a:pt x="19423" y="15976"/>
                </a:moveTo>
                <a:lnTo>
                  <a:pt x="15521" y="15976"/>
                </a:lnTo>
                <a:lnTo>
                  <a:pt x="15521" y="19422"/>
                </a:lnTo>
                <a:lnTo>
                  <a:pt x="19423" y="19422"/>
                </a:lnTo>
                <a:lnTo>
                  <a:pt x="19423" y="15976"/>
                </a:lnTo>
                <a:close/>
                <a:moveTo>
                  <a:pt x="15758" y="5543"/>
                </a:moveTo>
                <a:cubicBezTo>
                  <a:pt x="15758" y="6067"/>
                  <a:pt x="16106" y="6323"/>
                  <a:pt x="16806" y="6323"/>
                </a:cubicBezTo>
                <a:cubicBezTo>
                  <a:pt x="17502" y="6323"/>
                  <a:pt x="17848" y="6067"/>
                  <a:pt x="17839" y="5543"/>
                </a:cubicBezTo>
                <a:lnTo>
                  <a:pt x="17839" y="2398"/>
                </a:lnTo>
                <a:cubicBezTo>
                  <a:pt x="17839" y="1877"/>
                  <a:pt x="17494" y="1612"/>
                  <a:pt x="16806" y="1612"/>
                </a:cubicBezTo>
                <a:cubicBezTo>
                  <a:pt x="16106" y="1612"/>
                  <a:pt x="15758" y="1877"/>
                  <a:pt x="15758" y="2398"/>
                </a:cubicBezTo>
                <a:lnTo>
                  <a:pt x="15758" y="55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20" name="AutoShape 16"/>
          <p:cNvSpPr/>
          <p:nvPr/>
        </p:nvSpPr>
        <p:spPr bwMode="auto">
          <a:xfrm>
            <a:off x="6421493" y="1964569"/>
            <a:ext cx="338888" cy="282575"/>
          </a:xfrm>
          <a:custGeom>
            <a:avLst/>
            <a:gdLst>
              <a:gd name="T0" fmla="*/ 338932 w 21600"/>
              <a:gd name="T1" fmla="*/ 282575 h 21600"/>
              <a:gd name="T2" fmla="*/ 338932 w 21600"/>
              <a:gd name="T3" fmla="*/ 282575 h 21600"/>
              <a:gd name="T4" fmla="*/ 338932 w 21600"/>
              <a:gd name="T5" fmla="*/ 282575 h 21600"/>
              <a:gd name="T6" fmla="*/ 338932 w 21600"/>
              <a:gd name="T7" fmla="*/ 282575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708" y="14020"/>
                </a:moveTo>
                <a:cubicBezTo>
                  <a:pt x="20951" y="14020"/>
                  <a:pt x="21161" y="14125"/>
                  <a:pt x="21335" y="14334"/>
                </a:cubicBezTo>
                <a:cubicBezTo>
                  <a:pt x="21511" y="14548"/>
                  <a:pt x="21600" y="14810"/>
                  <a:pt x="21600" y="15115"/>
                </a:cubicBezTo>
                <a:lnTo>
                  <a:pt x="21600" y="20504"/>
                </a:lnTo>
                <a:cubicBezTo>
                  <a:pt x="21600" y="20815"/>
                  <a:pt x="21511" y="21071"/>
                  <a:pt x="21335" y="21285"/>
                </a:cubicBezTo>
                <a:cubicBezTo>
                  <a:pt x="21161" y="21494"/>
                  <a:pt x="20951" y="21600"/>
                  <a:pt x="20708" y="21600"/>
                </a:cubicBezTo>
                <a:lnTo>
                  <a:pt x="16197" y="21600"/>
                </a:lnTo>
                <a:cubicBezTo>
                  <a:pt x="15940" y="21600"/>
                  <a:pt x="15729" y="21494"/>
                  <a:pt x="15563" y="21285"/>
                </a:cubicBezTo>
                <a:cubicBezTo>
                  <a:pt x="15399" y="21071"/>
                  <a:pt x="15316" y="20815"/>
                  <a:pt x="15316" y="20504"/>
                </a:cubicBezTo>
                <a:lnTo>
                  <a:pt x="15316" y="15115"/>
                </a:lnTo>
                <a:cubicBezTo>
                  <a:pt x="15316" y="14810"/>
                  <a:pt x="15399" y="14548"/>
                  <a:pt x="15570" y="14334"/>
                </a:cubicBezTo>
                <a:cubicBezTo>
                  <a:pt x="15737" y="14125"/>
                  <a:pt x="15945" y="14020"/>
                  <a:pt x="16197" y="14020"/>
                </a:cubicBezTo>
                <a:lnTo>
                  <a:pt x="17788" y="14020"/>
                </a:lnTo>
                <a:lnTo>
                  <a:pt x="17788" y="11869"/>
                </a:lnTo>
                <a:cubicBezTo>
                  <a:pt x="17788" y="11699"/>
                  <a:pt x="17707" y="11610"/>
                  <a:pt x="17543" y="11602"/>
                </a:cubicBezTo>
                <a:lnTo>
                  <a:pt x="11473" y="11602"/>
                </a:lnTo>
                <a:lnTo>
                  <a:pt x="11473" y="14019"/>
                </a:lnTo>
                <a:lnTo>
                  <a:pt x="13054" y="14019"/>
                </a:lnTo>
                <a:cubicBezTo>
                  <a:pt x="13296" y="14019"/>
                  <a:pt x="13507" y="14125"/>
                  <a:pt x="13681" y="14334"/>
                </a:cubicBezTo>
                <a:cubicBezTo>
                  <a:pt x="13857" y="14548"/>
                  <a:pt x="13945" y="14810"/>
                  <a:pt x="13945" y="15115"/>
                </a:cubicBezTo>
                <a:lnTo>
                  <a:pt x="13945" y="20504"/>
                </a:lnTo>
                <a:cubicBezTo>
                  <a:pt x="13945" y="20815"/>
                  <a:pt x="13857" y="21071"/>
                  <a:pt x="13681" y="21285"/>
                </a:cubicBezTo>
                <a:cubicBezTo>
                  <a:pt x="13507" y="21494"/>
                  <a:pt x="13296" y="21599"/>
                  <a:pt x="13054" y="21599"/>
                </a:cubicBezTo>
                <a:lnTo>
                  <a:pt x="8543" y="21599"/>
                </a:lnTo>
                <a:cubicBezTo>
                  <a:pt x="8298" y="21599"/>
                  <a:pt x="8090" y="21494"/>
                  <a:pt x="7913" y="21285"/>
                </a:cubicBezTo>
                <a:cubicBezTo>
                  <a:pt x="7740" y="21071"/>
                  <a:pt x="7652" y="20815"/>
                  <a:pt x="7652" y="20504"/>
                </a:cubicBezTo>
                <a:lnTo>
                  <a:pt x="7652" y="15115"/>
                </a:lnTo>
                <a:cubicBezTo>
                  <a:pt x="7652" y="14810"/>
                  <a:pt x="7740" y="14548"/>
                  <a:pt x="7913" y="14334"/>
                </a:cubicBezTo>
                <a:cubicBezTo>
                  <a:pt x="8090" y="14125"/>
                  <a:pt x="8298" y="14019"/>
                  <a:pt x="8543" y="14019"/>
                </a:cubicBezTo>
                <a:lnTo>
                  <a:pt x="10124" y="14019"/>
                </a:lnTo>
                <a:lnTo>
                  <a:pt x="10124" y="11602"/>
                </a:lnTo>
                <a:lnTo>
                  <a:pt x="4056" y="11602"/>
                </a:lnTo>
                <a:cubicBezTo>
                  <a:pt x="3901" y="11602"/>
                  <a:pt x="3821" y="11690"/>
                  <a:pt x="3821" y="11869"/>
                </a:cubicBezTo>
                <a:lnTo>
                  <a:pt x="3821" y="14020"/>
                </a:lnTo>
                <a:lnTo>
                  <a:pt x="5402" y="14020"/>
                </a:lnTo>
                <a:cubicBezTo>
                  <a:pt x="5661" y="14020"/>
                  <a:pt x="5874" y="14125"/>
                  <a:pt x="6053" y="14334"/>
                </a:cubicBezTo>
                <a:cubicBezTo>
                  <a:pt x="6229" y="14548"/>
                  <a:pt x="6315" y="14810"/>
                  <a:pt x="6315" y="15115"/>
                </a:cubicBezTo>
                <a:lnTo>
                  <a:pt x="6315" y="20504"/>
                </a:lnTo>
                <a:cubicBezTo>
                  <a:pt x="6315" y="20815"/>
                  <a:pt x="6229" y="21071"/>
                  <a:pt x="6053" y="21285"/>
                </a:cubicBezTo>
                <a:cubicBezTo>
                  <a:pt x="5877" y="21494"/>
                  <a:pt x="5664" y="21600"/>
                  <a:pt x="5402" y="21600"/>
                </a:cubicBezTo>
                <a:lnTo>
                  <a:pt x="913" y="21600"/>
                </a:lnTo>
                <a:cubicBezTo>
                  <a:pt x="658" y="21600"/>
                  <a:pt x="440" y="21494"/>
                  <a:pt x="261" y="21285"/>
                </a:cubicBezTo>
                <a:cubicBezTo>
                  <a:pt x="88" y="21071"/>
                  <a:pt x="0" y="20815"/>
                  <a:pt x="0" y="20504"/>
                </a:cubicBezTo>
                <a:lnTo>
                  <a:pt x="0" y="15115"/>
                </a:lnTo>
                <a:cubicBezTo>
                  <a:pt x="0" y="14810"/>
                  <a:pt x="88" y="14548"/>
                  <a:pt x="261" y="14334"/>
                </a:cubicBezTo>
                <a:cubicBezTo>
                  <a:pt x="438" y="14125"/>
                  <a:pt x="656" y="14020"/>
                  <a:pt x="913" y="14020"/>
                </a:cubicBezTo>
                <a:lnTo>
                  <a:pt x="2472" y="14020"/>
                </a:lnTo>
                <a:lnTo>
                  <a:pt x="2472" y="11869"/>
                </a:lnTo>
                <a:cubicBezTo>
                  <a:pt x="2472" y="11352"/>
                  <a:pt x="2629" y="10911"/>
                  <a:pt x="2942" y="10544"/>
                </a:cubicBezTo>
                <a:cubicBezTo>
                  <a:pt x="3253" y="10180"/>
                  <a:pt x="3622" y="9997"/>
                  <a:pt x="4053" y="9997"/>
                </a:cubicBezTo>
                <a:lnTo>
                  <a:pt x="10121" y="9997"/>
                </a:lnTo>
                <a:lnTo>
                  <a:pt x="10121" y="7550"/>
                </a:lnTo>
                <a:lnTo>
                  <a:pt x="8540" y="7550"/>
                </a:lnTo>
                <a:cubicBezTo>
                  <a:pt x="8295" y="7550"/>
                  <a:pt x="8087" y="7450"/>
                  <a:pt x="7911" y="7247"/>
                </a:cubicBezTo>
                <a:cubicBezTo>
                  <a:pt x="7737" y="7045"/>
                  <a:pt x="7649" y="6789"/>
                  <a:pt x="7649" y="6484"/>
                </a:cubicBezTo>
                <a:lnTo>
                  <a:pt x="7649" y="1066"/>
                </a:lnTo>
                <a:cubicBezTo>
                  <a:pt x="7649" y="775"/>
                  <a:pt x="7737" y="522"/>
                  <a:pt x="7911" y="314"/>
                </a:cubicBezTo>
                <a:cubicBezTo>
                  <a:pt x="8087" y="102"/>
                  <a:pt x="8295" y="0"/>
                  <a:pt x="8540" y="0"/>
                </a:cubicBezTo>
                <a:lnTo>
                  <a:pt x="13052" y="0"/>
                </a:lnTo>
                <a:cubicBezTo>
                  <a:pt x="13294" y="0"/>
                  <a:pt x="13504" y="102"/>
                  <a:pt x="13678" y="314"/>
                </a:cubicBezTo>
                <a:cubicBezTo>
                  <a:pt x="13854" y="522"/>
                  <a:pt x="13943" y="775"/>
                  <a:pt x="13943" y="1066"/>
                </a:cubicBezTo>
                <a:lnTo>
                  <a:pt x="13943" y="6484"/>
                </a:lnTo>
                <a:cubicBezTo>
                  <a:pt x="13943" y="6789"/>
                  <a:pt x="13854" y="7045"/>
                  <a:pt x="13678" y="7247"/>
                </a:cubicBezTo>
                <a:cubicBezTo>
                  <a:pt x="13504" y="7450"/>
                  <a:pt x="13294" y="7550"/>
                  <a:pt x="13052" y="7550"/>
                </a:cubicBezTo>
                <a:lnTo>
                  <a:pt x="11470" y="7550"/>
                </a:lnTo>
                <a:lnTo>
                  <a:pt x="11470" y="9997"/>
                </a:lnTo>
                <a:lnTo>
                  <a:pt x="17541" y="9997"/>
                </a:lnTo>
                <a:cubicBezTo>
                  <a:pt x="17969" y="9997"/>
                  <a:pt x="18339" y="10177"/>
                  <a:pt x="18652" y="10538"/>
                </a:cubicBezTo>
                <a:cubicBezTo>
                  <a:pt x="18966" y="10899"/>
                  <a:pt x="19122" y="11343"/>
                  <a:pt x="19122" y="11869"/>
                </a:cubicBezTo>
                <a:lnTo>
                  <a:pt x="19122" y="14020"/>
                </a:lnTo>
                <a:lnTo>
                  <a:pt x="20708" y="140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527" name="AutoShape 23"/>
          <p:cNvSpPr/>
          <p:nvPr/>
        </p:nvSpPr>
        <p:spPr bwMode="auto">
          <a:xfrm>
            <a:off x="1531461" y="3484591"/>
            <a:ext cx="4405876" cy="18890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zh-CN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zh-CN" sz="2000" dirty="0">
                <a:latin typeface="楷体" pitchFamily="49" charset="-122"/>
                <a:ea typeface="楷体" pitchFamily="49" charset="-122"/>
              </a:rPr>
              <a:t>虽然百分数由生活引入，但是对百分数的概念还是比较抽象的，学生对其本质的理解存在困难，容易混淆百分数与分数和比。有些学生视野比较狭窄，生活中对百分数接触较少，缺乏一定的认知经验</a:t>
            </a:r>
            <a:r>
              <a:rPr lang="zh-CN" altLang="zh-CN" sz="2000" dirty="0"/>
              <a:t>。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1891429" y="1909328"/>
            <a:ext cx="3181611" cy="461665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百分数理解的困难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7329812" y="1898889"/>
            <a:ext cx="3181611" cy="461665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百分数应用的困难</a:t>
            </a:r>
          </a:p>
        </p:txBody>
      </p:sp>
      <p:sp>
        <p:nvSpPr>
          <p:cNvPr id="25" name="AutoShape 23"/>
          <p:cNvSpPr/>
          <p:nvPr/>
        </p:nvSpPr>
        <p:spPr bwMode="auto">
          <a:xfrm>
            <a:off x="7132683" y="3749725"/>
            <a:ext cx="3466424" cy="188907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zh-CN" sz="2000" dirty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zh-CN" sz="2000" dirty="0">
                <a:latin typeface="楷体" pitchFamily="49" charset="-122"/>
                <a:ea typeface="楷体" pitchFamily="49" charset="-122"/>
              </a:rPr>
              <a:t>很多学生对于理清数量关系还是存在困难，很能将有关分数的知识迁移到百分数上来。</a:t>
            </a: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7" name="标题 4">
            <a:extLst>
              <a:ext uri="{FF2B5EF4-FFF2-40B4-BE49-F238E27FC236}">
                <a16:creationId xmlns:a16="http://schemas.microsoft.com/office/drawing/2014/main" id="{56EE440A-4509-415B-9985-4BC98CBB0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u"/>
              <a:defRPr sz="2800" kern="1200">
                <a:solidFill>
                  <a:srgbClr val="5782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学生困难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  <p:bldP spid="21510" grpId="0" animBg="1"/>
      <p:bldP spid="21513" grpId="0" animBg="1"/>
      <p:bldP spid="21514" grpId="0" animBg="1"/>
      <p:bldP spid="21518" grpId="0" animBg="1"/>
      <p:bldP spid="21519" grpId="0" animBg="1"/>
      <p:bldP spid="215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/>
          <p:cNvGrpSpPr/>
          <p:nvPr/>
        </p:nvGrpSpPr>
        <p:grpSpPr>
          <a:xfrm>
            <a:off x="2355106" y="1307218"/>
            <a:ext cx="880252" cy="3281189"/>
            <a:chOff x="2067335" y="1183543"/>
            <a:chExt cx="1004638" cy="3744847"/>
          </a:xfrm>
        </p:grpSpPr>
        <p:sp>
          <p:nvSpPr>
            <p:cNvPr id="3" name="椭圆 2"/>
            <p:cNvSpPr/>
            <p:nvPr/>
          </p:nvSpPr>
          <p:spPr>
            <a:xfrm>
              <a:off x="2095928" y="1183543"/>
              <a:ext cx="976045" cy="976045"/>
            </a:xfrm>
            <a:prstGeom prst="ellipse">
              <a:avLst/>
            </a:prstGeom>
            <a:blipFill>
              <a:blip r:embed="rId3" cstate="print"/>
              <a:stretch>
                <a:fillRect l="17094" t="22043" r="18220" b="-17094"/>
              </a:stretch>
            </a:blipFill>
            <a:ln>
              <a:solidFill>
                <a:srgbClr val="9574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2067335" y="2460723"/>
              <a:ext cx="976045" cy="976045"/>
            </a:xfrm>
            <a:prstGeom prst="ellipse">
              <a:avLst/>
            </a:prstGeom>
            <a:blipFill>
              <a:blip r:embed="rId3" cstate="print"/>
              <a:stretch>
                <a:fillRect l="17094" t="22043" r="18220" b="-17094"/>
              </a:stretch>
            </a:blipFill>
            <a:ln>
              <a:solidFill>
                <a:srgbClr val="9574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095926" y="3952345"/>
              <a:ext cx="976045" cy="976045"/>
            </a:xfrm>
            <a:prstGeom prst="ellipse">
              <a:avLst/>
            </a:prstGeom>
            <a:blipFill>
              <a:blip r:embed="rId3" cstate="print"/>
              <a:stretch>
                <a:fillRect l="17094" t="22043" r="18220" b="-17094"/>
              </a:stretch>
            </a:blipFill>
            <a:ln>
              <a:solidFill>
                <a:srgbClr val="9574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474332" y="1296146"/>
            <a:ext cx="762372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zh-CN" sz="2400" b="1" dirty="0">
                <a:latin typeface="楷体" pitchFamily="49" charset="-122"/>
                <a:ea typeface="楷体" pitchFamily="49" charset="-122"/>
              </a:rPr>
              <a:t>学生联系现实情境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zh-CN" sz="2400" b="1" dirty="0">
                <a:latin typeface="楷体" pitchFamily="49" charset="-122"/>
                <a:ea typeface="楷体" pitchFamily="49" charset="-122"/>
              </a:rPr>
              <a:t>理解百分数的意义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zh-CN" sz="2400" b="1" dirty="0">
                <a:latin typeface="楷体" pitchFamily="49" charset="-122"/>
                <a:ea typeface="楷体" pitchFamily="49" charset="-122"/>
              </a:rPr>
              <a:t>会正确地读、写百分数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;</a:t>
            </a:r>
            <a:r>
              <a:rPr lang="zh-CN" altLang="zh-CN" sz="2400" b="1" dirty="0">
                <a:latin typeface="楷体" pitchFamily="49" charset="-122"/>
                <a:ea typeface="楷体" pitchFamily="49" charset="-122"/>
              </a:rPr>
              <a:t>能正确进行百分数与小数、分数的相互改写。</a:t>
            </a:r>
          </a:p>
          <a:p>
            <a:endParaRPr lang="en-US" altLang="zh-CN" sz="2400" b="1" dirty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zh-CN" sz="2400" b="1" dirty="0">
                <a:latin typeface="楷体" pitchFamily="49" charset="-122"/>
                <a:ea typeface="楷体" pitchFamily="49" charset="-122"/>
              </a:rPr>
              <a:t>学生能正确解答求百分率的实际问题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zh-CN" sz="2400" b="1" dirty="0">
                <a:latin typeface="楷体" pitchFamily="49" charset="-122"/>
                <a:ea typeface="楷体" pitchFamily="49" charset="-122"/>
              </a:rPr>
              <a:t>以及与税利率、折扣有关的实际问题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zh-CN" sz="2400" b="1" dirty="0">
                <a:latin typeface="楷体" pitchFamily="49" charset="-122"/>
                <a:ea typeface="楷体" pitchFamily="49" charset="-122"/>
              </a:rPr>
              <a:t>能列方程解答稍复杂的分数、百分数除法实际问题。</a:t>
            </a:r>
            <a:br>
              <a:rPr lang="en-US" altLang="zh-CN" sz="2400" b="1" dirty="0">
                <a:latin typeface="楷体" pitchFamily="49" charset="-122"/>
                <a:ea typeface="楷体" pitchFamily="49" charset="-122"/>
              </a:rPr>
            </a:br>
            <a:endParaRPr lang="en-US" altLang="zh-CN" sz="2400" b="1" dirty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3.</a:t>
            </a:r>
            <a:r>
              <a:rPr lang="zh-CN" altLang="zh-CN" sz="2400" b="1" dirty="0">
                <a:latin typeface="楷体" pitchFamily="49" charset="-122"/>
                <a:ea typeface="楷体" pitchFamily="49" charset="-122"/>
              </a:rPr>
              <a:t>学生进一步体会数学知识间的内在联系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zh-CN" sz="2400" b="1" dirty="0">
                <a:latin typeface="楷体" pitchFamily="49" charset="-122"/>
                <a:ea typeface="楷体" pitchFamily="49" charset="-122"/>
              </a:rPr>
              <a:t>培养观察、比较、分析、综合、概括、推理等能力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zh-CN" sz="2400" b="1" dirty="0">
                <a:latin typeface="楷体" pitchFamily="49" charset="-122"/>
                <a:ea typeface="楷体" pitchFamily="49" charset="-122"/>
              </a:rPr>
              <a:t>发展数感。</a:t>
            </a:r>
            <a:br>
              <a:rPr lang="en-US" altLang="zh-CN" sz="2400" b="1" dirty="0">
                <a:latin typeface="楷体" pitchFamily="49" charset="-122"/>
                <a:ea typeface="楷体" pitchFamily="49" charset="-122"/>
              </a:rPr>
            </a:br>
            <a:endParaRPr lang="en-US" altLang="zh-CN" sz="2400" b="1" dirty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4.</a:t>
            </a:r>
            <a:r>
              <a:rPr lang="zh-CN" altLang="zh-CN" sz="2400" b="1" dirty="0">
                <a:latin typeface="楷体" pitchFamily="49" charset="-122"/>
                <a:ea typeface="楷体" pitchFamily="49" charset="-122"/>
              </a:rPr>
              <a:t>学生进一步体会数学与生活的密切联系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zh-CN" sz="2400" b="1" dirty="0">
                <a:latin typeface="楷体" pitchFamily="49" charset="-122"/>
                <a:ea typeface="楷体" pitchFamily="49" charset="-122"/>
              </a:rPr>
              <a:t>感受数学知识和方法的实际应用价值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zh-CN" sz="2400" b="1" dirty="0">
                <a:latin typeface="楷体" pitchFamily="49" charset="-122"/>
                <a:ea typeface="楷体" pitchFamily="49" charset="-122"/>
              </a:rPr>
              <a:t>增强初步的探索意识和合作意识，进一步树立学好数学的信心。</a:t>
            </a:r>
          </a:p>
          <a:p>
            <a:pPr>
              <a:lnSpc>
                <a:spcPct val="150000"/>
              </a:lnSpc>
            </a:pPr>
            <a:endParaRPr lang="zh-CN" altLang="en-US" sz="2400" spc="300" dirty="0">
              <a:solidFill>
                <a:srgbClr val="BDA89D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5" name="矩形 2"/>
          <p:cNvSpPr/>
          <p:nvPr/>
        </p:nvSpPr>
        <p:spPr>
          <a:xfrm rot="16200000">
            <a:off x="63290" y="5795876"/>
            <a:ext cx="998834" cy="1125414"/>
          </a:xfrm>
          <a:custGeom>
            <a:avLst/>
            <a:gdLst>
              <a:gd name="connsiteX0" fmla="*/ 0 w 6991644"/>
              <a:gd name="connsiteY0" fmla="*/ 0 h 4445391"/>
              <a:gd name="connsiteX1" fmla="*/ 6991644 w 6991644"/>
              <a:gd name="connsiteY1" fmla="*/ 0 h 4445391"/>
              <a:gd name="connsiteX2" fmla="*/ 6991644 w 6991644"/>
              <a:gd name="connsiteY2" fmla="*/ 4445391 h 4445391"/>
              <a:gd name="connsiteX3" fmla="*/ 0 w 6991644"/>
              <a:gd name="connsiteY3" fmla="*/ 4445391 h 4445391"/>
              <a:gd name="connsiteX4" fmla="*/ 0 w 6991644"/>
              <a:gd name="connsiteY4" fmla="*/ 0 h 4445391"/>
              <a:gd name="connsiteX0" fmla="*/ 0 w 6991644"/>
              <a:gd name="connsiteY0" fmla="*/ 0 h 4445391"/>
              <a:gd name="connsiteX1" fmla="*/ 6991644 w 6991644"/>
              <a:gd name="connsiteY1" fmla="*/ 0 h 4445391"/>
              <a:gd name="connsiteX2" fmla="*/ 0 w 6991644"/>
              <a:gd name="connsiteY2" fmla="*/ 4445391 h 4445391"/>
              <a:gd name="connsiteX3" fmla="*/ 0 w 6991644"/>
              <a:gd name="connsiteY3" fmla="*/ 0 h 4445391"/>
              <a:gd name="connsiteX0" fmla="*/ 14067 w 7005711"/>
              <a:gd name="connsiteY0" fmla="*/ 0 h 6879102"/>
              <a:gd name="connsiteX1" fmla="*/ 7005711 w 7005711"/>
              <a:gd name="connsiteY1" fmla="*/ 0 h 6879102"/>
              <a:gd name="connsiteX2" fmla="*/ 0 w 7005711"/>
              <a:gd name="connsiteY2" fmla="*/ 6879102 h 6879102"/>
              <a:gd name="connsiteX3" fmla="*/ 14067 w 7005711"/>
              <a:gd name="connsiteY3" fmla="*/ 0 h 6879102"/>
              <a:gd name="connsiteX0" fmla="*/ 14067 w 6105378"/>
              <a:gd name="connsiteY0" fmla="*/ 0 h 6879102"/>
              <a:gd name="connsiteX1" fmla="*/ 6105378 w 6105378"/>
              <a:gd name="connsiteY1" fmla="*/ 0 h 6879102"/>
              <a:gd name="connsiteX2" fmla="*/ 0 w 6105378"/>
              <a:gd name="connsiteY2" fmla="*/ 6879102 h 6879102"/>
              <a:gd name="connsiteX3" fmla="*/ 14067 w 6105378"/>
              <a:gd name="connsiteY3" fmla="*/ 0 h 687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5378" h="6879102">
                <a:moveTo>
                  <a:pt x="14067" y="0"/>
                </a:moveTo>
                <a:lnTo>
                  <a:pt x="6105378" y="0"/>
                </a:lnTo>
                <a:lnTo>
                  <a:pt x="0" y="6879102"/>
                </a:lnTo>
                <a:lnTo>
                  <a:pt x="14067" y="0"/>
                </a:lnTo>
                <a:close/>
              </a:path>
            </a:pathLst>
          </a:custGeom>
          <a:solidFill>
            <a:srgbClr val="BDE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38"/>
          <p:cNvGrpSpPr/>
          <p:nvPr/>
        </p:nvGrpSpPr>
        <p:grpSpPr>
          <a:xfrm>
            <a:off x="-618329" y="370355"/>
            <a:ext cx="11595304" cy="330481"/>
            <a:chOff x="1149168" y="395407"/>
            <a:chExt cx="11595304" cy="330481"/>
          </a:xfrm>
        </p:grpSpPr>
        <p:grpSp>
          <p:nvGrpSpPr>
            <p:cNvPr id="7" name="组合 39"/>
            <p:cNvGrpSpPr/>
            <p:nvPr/>
          </p:nvGrpSpPr>
          <p:grpSpPr>
            <a:xfrm>
              <a:off x="9728201" y="395407"/>
              <a:ext cx="1860750" cy="330481"/>
              <a:chOff x="3062942" y="2947364"/>
              <a:chExt cx="5995689" cy="1064871"/>
            </a:xfrm>
          </p:grpSpPr>
          <p:sp>
            <p:nvSpPr>
              <p:cNvPr id="43" name="矩形 3"/>
              <p:cNvSpPr/>
              <p:nvPr/>
            </p:nvSpPr>
            <p:spPr>
              <a:xfrm>
                <a:off x="3062942" y="2947364"/>
                <a:ext cx="636608" cy="1064871"/>
              </a:xfrm>
              <a:custGeom>
                <a:avLst/>
                <a:gdLst>
                  <a:gd name="connsiteX0" fmla="*/ 0 w 243068"/>
                  <a:gd name="connsiteY0" fmla="*/ 0 h 1053297"/>
                  <a:gd name="connsiteX1" fmla="*/ 243068 w 243068"/>
                  <a:gd name="connsiteY1" fmla="*/ 0 h 1053297"/>
                  <a:gd name="connsiteX2" fmla="*/ 243068 w 243068"/>
                  <a:gd name="connsiteY2" fmla="*/ 1053297 h 1053297"/>
                  <a:gd name="connsiteX3" fmla="*/ 0 w 243068"/>
                  <a:gd name="connsiteY3" fmla="*/ 1053297 h 1053297"/>
                  <a:gd name="connsiteX4" fmla="*/ 0 w 243068"/>
                  <a:gd name="connsiteY4" fmla="*/ 0 h 1053297"/>
                  <a:gd name="connsiteX0" fmla="*/ 0 w 636608"/>
                  <a:gd name="connsiteY0" fmla="*/ 11574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0 w 636608"/>
                  <a:gd name="connsiteY4" fmla="*/ 11574 h 1064871"/>
                  <a:gd name="connsiteX0" fmla="*/ 416689 w 636608"/>
                  <a:gd name="connsiteY0" fmla="*/ 0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416689 w 636608"/>
                  <a:gd name="connsiteY4" fmla="*/ 0 h 10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08" h="1064871">
                    <a:moveTo>
                      <a:pt x="416689" y="0"/>
                    </a:moveTo>
                    <a:lnTo>
                      <a:pt x="636608" y="0"/>
                    </a:lnTo>
                    <a:lnTo>
                      <a:pt x="243068" y="1064871"/>
                    </a:lnTo>
                    <a:lnTo>
                      <a:pt x="0" y="1064871"/>
                    </a:lnTo>
                    <a:lnTo>
                      <a:pt x="416689" y="0"/>
                    </a:lnTo>
                    <a:close/>
                  </a:path>
                </a:pathLst>
              </a:custGeom>
              <a:solidFill>
                <a:srgbClr val="58D6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矩形 3"/>
              <p:cNvSpPr/>
              <p:nvPr/>
            </p:nvSpPr>
            <p:spPr>
              <a:xfrm>
                <a:off x="3381246" y="2947364"/>
                <a:ext cx="636608" cy="1064871"/>
              </a:xfrm>
              <a:custGeom>
                <a:avLst/>
                <a:gdLst>
                  <a:gd name="connsiteX0" fmla="*/ 0 w 243068"/>
                  <a:gd name="connsiteY0" fmla="*/ 0 h 1053297"/>
                  <a:gd name="connsiteX1" fmla="*/ 243068 w 243068"/>
                  <a:gd name="connsiteY1" fmla="*/ 0 h 1053297"/>
                  <a:gd name="connsiteX2" fmla="*/ 243068 w 243068"/>
                  <a:gd name="connsiteY2" fmla="*/ 1053297 h 1053297"/>
                  <a:gd name="connsiteX3" fmla="*/ 0 w 243068"/>
                  <a:gd name="connsiteY3" fmla="*/ 1053297 h 1053297"/>
                  <a:gd name="connsiteX4" fmla="*/ 0 w 243068"/>
                  <a:gd name="connsiteY4" fmla="*/ 0 h 1053297"/>
                  <a:gd name="connsiteX0" fmla="*/ 0 w 636608"/>
                  <a:gd name="connsiteY0" fmla="*/ 11574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0 w 636608"/>
                  <a:gd name="connsiteY4" fmla="*/ 11574 h 1064871"/>
                  <a:gd name="connsiteX0" fmla="*/ 416689 w 636608"/>
                  <a:gd name="connsiteY0" fmla="*/ 0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416689 w 636608"/>
                  <a:gd name="connsiteY4" fmla="*/ 0 h 10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08" h="1064871">
                    <a:moveTo>
                      <a:pt x="416689" y="0"/>
                    </a:moveTo>
                    <a:lnTo>
                      <a:pt x="636608" y="0"/>
                    </a:lnTo>
                    <a:lnTo>
                      <a:pt x="243068" y="1064871"/>
                    </a:lnTo>
                    <a:lnTo>
                      <a:pt x="0" y="1064871"/>
                    </a:lnTo>
                    <a:lnTo>
                      <a:pt x="416689" y="0"/>
                    </a:lnTo>
                    <a:close/>
                  </a:path>
                </a:pathLst>
              </a:custGeom>
              <a:solidFill>
                <a:srgbClr val="F4A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矩形 3"/>
              <p:cNvSpPr/>
              <p:nvPr/>
            </p:nvSpPr>
            <p:spPr>
              <a:xfrm>
                <a:off x="3792147" y="2947364"/>
                <a:ext cx="636608" cy="1064871"/>
              </a:xfrm>
              <a:custGeom>
                <a:avLst/>
                <a:gdLst>
                  <a:gd name="connsiteX0" fmla="*/ 0 w 243068"/>
                  <a:gd name="connsiteY0" fmla="*/ 0 h 1053297"/>
                  <a:gd name="connsiteX1" fmla="*/ 243068 w 243068"/>
                  <a:gd name="connsiteY1" fmla="*/ 0 h 1053297"/>
                  <a:gd name="connsiteX2" fmla="*/ 243068 w 243068"/>
                  <a:gd name="connsiteY2" fmla="*/ 1053297 h 1053297"/>
                  <a:gd name="connsiteX3" fmla="*/ 0 w 243068"/>
                  <a:gd name="connsiteY3" fmla="*/ 1053297 h 1053297"/>
                  <a:gd name="connsiteX4" fmla="*/ 0 w 243068"/>
                  <a:gd name="connsiteY4" fmla="*/ 0 h 1053297"/>
                  <a:gd name="connsiteX0" fmla="*/ 0 w 636608"/>
                  <a:gd name="connsiteY0" fmla="*/ 11574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0 w 636608"/>
                  <a:gd name="connsiteY4" fmla="*/ 11574 h 1064871"/>
                  <a:gd name="connsiteX0" fmla="*/ 416689 w 636608"/>
                  <a:gd name="connsiteY0" fmla="*/ 0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416689 w 636608"/>
                  <a:gd name="connsiteY4" fmla="*/ 0 h 10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08" h="1064871">
                    <a:moveTo>
                      <a:pt x="416689" y="0"/>
                    </a:moveTo>
                    <a:lnTo>
                      <a:pt x="636608" y="0"/>
                    </a:lnTo>
                    <a:lnTo>
                      <a:pt x="243068" y="1064871"/>
                    </a:lnTo>
                    <a:lnTo>
                      <a:pt x="0" y="1064871"/>
                    </a:lnTo>
                    <a:lnTo>
                      <a:pt x="416689" y="0"/>
                    </a:lnTo>
                    <a:close/>
                  </a:path>
                </a:pathLst>
              </a:custGeom>
              <a:solidFill>
                <a:srgbClr val="58D6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3"/>
              <p:cNvSpPr/>
              <p:nvPr/>
            </p:nvSpPr>
            <p:spPr>
              <a:xfrm>
                <a:off x="4110451" y="2947364"/>
                <a:ext cx="636608" cy="1064871"/>
              </a:xfrm>
              <a:custGeom>
                <a:avLst/>
                <a:gdLst>
                  <a:gd name="connsiteX0" fmla="*/ 0 w 243068"/>
                  <a:gd name="connsiteY0" fmla="*/ 0 h 1053297"/>
                  <a:gd name="connsiteX1" fmla="*/ 243068 w 243068"/>
                  <a:gd name="connsiteY1" fmla="*/ 0 h 1053297"/>
                  <a:gd name="connsiteX2" fmla="*/ 243068 w 243068"/>
                  <a:gd name="connsiteY2" fmla="*/ 1053297 h 1053297"/>
                  <a:gd name="connsiteX3" fmla="*/ 0 w 243068"/>
                  <a:gd name="connsiteY3" fmla="*/ 1053297 h 1053297"/>
                  <a:gd name="connsiteX4" fmla="*/ 0 w 243068"/>
                  <a:gd name="connsiteY4" fmla="*/ 0 h 1053297"/>
                  <a:gd name="connsiteX0" fmla="*/ 0 w 636608"/>
                  <a:gd name="connsiteY0" fmla="*/ 11574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0 w 636608"/>
                  <a:gd name="connsiteY4" fmla="*/ 11574 h 1064871"/>
                  <a:gd name="connsiteX0" fmla="*/ 416689 w 636608"/>
                  <a:gd name="connsiteY0" fmla="*/ 0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416689 w 636608"/>
                  <a:gd name="connsiteY4" fmla="*/ 0 h 10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08" h="1064871">
                    <a:moveTo>
                      <a:pt x="416689" y="0"/>
                    </a:moveTo>
                    <a:lnTo>
                      <a:pt x="636608" y="0"/>
                    </a:lnTo>
                    <a:lnTo>
                      <a:pt x="243068" y="1064871"/>
                    </a:lnTo>
                    <a:lnTo>
                      <a:pt x="0" y="1064871"/>
                    </a:lnTo>
                    <a:lnTo>
                      <a:pt x="416689" y="0"/>
                    </a:lnTo>
                    <a:close/>
                  </a:path>
                </a:pathLst>
              </a:custGeom>
              <a:solidFill>
                <a:srgbClr val="F4A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矩形 3"/>
              <p:cNvSpPr/>
              <p:nvPr/>
            </p:nvSpPr>
            <p:spPr>
              <a:xfrm>
                <a:off x="4498204" y="2947364"/>
                <a:ext cx="636608" cy="1064871"/>
              </a:xfrm>
              <a:custGeom>
                <a:avLst/>
                <a:gdLst>
                  <a:gd name="connsiteX0" fmla="*/ 0 w 243068"/>
                  <a:gd name="connsiteY0" fmla="*/ 0 h 1053297"/>
                  <a:gd name="connsiteX1" fmla="*/ 243068 w 243068"/>
                  <a:gd name="connsiteY1" fmla="*/ 0 h 1053297"/>
                  <a:gd name="connsiteX2" fmla="*/ 243068 w 243068"/>
                  <a:gd name="connsiteY2" fmla="*/ 1053297 h 1053297"/>
                  <a:gd name="connsiteX3" fmla="*/ 0 w 243068"/>
                  <a:gd name="connsiteY3" fmla="*/ 1053297 h 1053297"/>
                  <a:gd name="connsiteX4" fmla="*/ 0 w 243068"/>
                  <a:gd name="connsiteY4" fmla="*/ 0 h 1053297"/>
                  <a:gd name="connsiteX0" fmla="*/ 0 w 636608"/>
                  <a:gd name="connsiteY0" fmla="*/ 11574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0 w 636608"/>
                  <a:gd name="connsiteY4" fmla="*/ 11574 h 1064871"/>
                  <a:gd name="connsiteX0" fmla="*/ 416689 w 636608"/>
                  <a:gd name="connsiteY0" fmla="*/ 0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416689 w 636608"/>
                  <a:gd name="connsiteY4" fmla="*/ 0 h 10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08" h="1064871">
                    <a:moveTo>
                      <a:pt x="416689" y="0"/>
                    </a:moveTo>
                    <a:lnTo>
                      <a:pt x="636608" y="0"/>
                    </a:lnTo>
                    <a:lnTo>
                      <a:pt x="243068" y="1064871"/>
                    </a:lnTo>
                    <a:lnTo>
                      <a:pt x="0" y="1064871"/>
                    </a:lnTo>
                    <a:lnTo>
                      <a:pt x="416689" y="0"/>
                    </a:lnTo>
                    <a:close/>
                  </a:path>
                </a:pathLst>
              </a:custGeom>
              <a:solidFill>
                <a:srgbClr val="58D6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3"/>
              <p:cNvSpPr/>
              <p:nvPr/>
            </p:nvSpPr>
            <p:spPr>
              <a:xfrm>
                <a:off x="4816508" y="2947364"/>
                <a:ext cx="636608" cy="1064871"/>
              </a:xfrm>
              <a:custGeom>
                <a:avLst/>
                <a:gdLst>
                  <a:gd name="connsiteX0" fmla="*/ 0 w 243068"/>
                  <a:gd name="connsiteY0" fmla="*/ 0 h 1053297"/>
                  <a:gd name="connsiteX1" fmla="*/ 243068 w 243068"/>
                  <a:gd name="connsiteY1" fmla="*/ 0 h 1053297"/>
                  <a:gd name="connsiteX2" fmla="*/ 243068 w 243068"/>
                  <a:gd name="connsiteY2" fmla="*/ 1053297 h 1053297"/>
                  <a:gd name="connsiteX3" fmla="*/ 0 w 243068"/>
                  <a:gd name="connsiteY3" fmla="*/ 1053297 h 1053297"/>
                  <a:gd name="connsiteX4" fmla="*/ 0 w 243068"/>
                  <a:gd name="connsiteY4" fmla="*/ 0 h 1053297"/>
                  <a:gd name="connsiteX0" fmla="*/ 0 w 636608"/>
                  <a:gd name="connsiteY0" fmla="*/ 11574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0 w 636608"/>
                  <a:gd name="connsiteY4" fmla="*/ 11574 h 1064871"/>
                  <a:gd name="connsiteX0" fmla="*/ 416689 w 636608"/>
                  <a:gd name="connsiteY0" fmla="*/ 0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416689 w 636608"/>
                  <a:gd name="connsiteY4" fmla="*/ 0 h 10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08" h="1064871">
                    <a:moveTo>
                      <a:pt x="416689" y="0"/>
                    </a:moveTo>
                    <a:lnTo>
                      <a:pt x="636608" y="0"/>
                    </a:lnTo>
                    <a:lnTo>
                      <a:pt x="243068" y="1064871"/>
                    </a:lnTo>
                    <a:lnTo>
                      <a:pt x="0" y="1064871"/>
                    </a:lnTo>
                    <a:lnTo>
                      <a:pt x="416689" y="0"/>
                    </a:lnTo>
                    <a:close/>
                  </a:path>
                </a:pathLst>
              </a:custGeom>
              <a:solidFill>
                <a:srgbClr val="F4A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矩形 3"/>
              <p:cNvSpPr/>
              <p:nvPr/>
            </p:nvSpPr>
            <p:spPr>
              <a:xfrm>
                <a:off x="5227409" y="2947364"/>
                <a:ext cx="636608" cy="1064871"/>
              </a:xfrm>
              <a:custGeom>
                <a:avLst/>
                <a:gdLst>
                  <a:gd name="connsiteX0" fmla="*/ 0 w 243068"/>
                  <a:gd name="connsiteY0" fmla="*/ 0 h 1053297"/>
                  <a:gd name="connsiteX1" fmla="*/ 243068 w 243068"/>
                  <a:gd name="connsiteY1" fmla="*/ 0 h 1053297"/>
                  <a:gd name="connsiteX2" fmla="*/ 243068 w 243068"/>
                  <a:gd name="connsiteY2" fmla="*/ 1053297 h 1053297"/>
                  <a:gd name="connsiteX3" fmla="*/ 0 w 243068"/>
                  <a:gd name="connsiteY3" fmla="*/ 1053297 h 1053297"/>
                  <a:gd name="connsiteX4" fmla="*/ 0 w 243068"/>
                  <a:gd name="connsiteY4" fmla="*/ 0 h 1053297"/>
                  <a:gd name="connsiteX0" fmla="*/ 0 w 636608"/>
                  <a:gd name="connsiteY0" fmla="*/ 11574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0 w 636608"/>
                  <a:gd name="connsiteY4" fmla="*/ 11574 h 1064871"/>
                  <a:gd name="connsiteX0" fmla="*/ 416689 w 636608"/>
                  <a:gd name="connsiteY0" fmla="*/ 0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416689 w 636608"/>
                  <a:gd name="connsiteY4" fmla="*/ 0 h 10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08" h="1064871">
                    <a:moveTo>
                      <a:pt x="416689" y="0"/>
                    </a:moveTo>
                    <a:lnTo>
                      <a:pt x="636608" y="0"/>
                    </a:lnTo>
                    <a:lnTo>
                      <a:pt x="243068" y="1064871"/>
                    </a:lnTo>
                    <a:lnTo>
                      <a:pt x="0" y="1064871"/>
                    </a:lnTo>
                    <a:lnTo>
                      <a:pt x="416689" y="0"/>
                    </a:lnTo>
                    <a:close/>
                  </a:path>
                </a:pathLst>
              </a:custGeom>
              <a:solidFill>
                <a:srgbClr val="58D6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3"/>
              <p:cNvSpPr/>
              <p:nvPr/>
            </p:nvSpPr>
            <p:spPr>
              <a:xfrm>
                <a:off x="5545713" y="2947364"/>
                <a:ext cx="636608" cy="1064871"/>
              </a:xfrm>
              <a:custGeom>
                <a:avLst/>
                <a:gdLst>
                  <a:gd name="connsiteX0" fmla="*/ 0 w 243068"/>
                  <a:gd name="connsiteY0" fmla="*/ 0 h 1053297"/>
                  <a:gd name="connsiteX1" fmla="*/ 243068 w 243068"/>
                  <a:gd name="connsiteY1" fmla="*/ 0 h 1053297"/>
                  <a:gd name="connsiteX2" fmla="*/ 243068 w 243068"/>
                  <a:gd name="connsiteY2" fmla="*/ 1053297 h 1053297"/>
                  <a:gd name="connsiteX3" fmla="*/ 0 w 243068"/>
                  <a:gd name="connsiteY3" fmla="*/ 1053297 h 1053297"/>
                  <a:gd name="connsiteX4" fmla="*/ 0 w 243068"/>
                  <a:gd name="connsiteY4" fmla="*/ 0 h 1053297"/>
                  <a:gd name="connsiteX0" fmla="*/ 0 w 636608"/>
                  <a:gd name="connsiteY0" fmla="*/ 11574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0 w 636608"/>
                  <a:gd name="connsiteY4" fmla="*/ 11574 h 1064871"/>
                  <a:gd name="connsiteX0" fmla="*/ 416689 w 636608"/>
                  <a:gd name="connsiteY0" fmla="*/ 0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416689 w 636608"/>
                  <a:gd name="connsiteY4" fmla="*/ 0 h 10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08" h="1064871">
                    <a:moveTo>
                      <a:pt x="416689" y="0"/>
                    </a:moveTo>
                    <a:lnTo>
                      <a:pt x="636608" y="0"/>
                    </a:lnTo>
                    <a:lnTo>
                      <a:pt x="243068" y="1064871"/>
                    </a:lnTo>
                    <a:lnTo>
                      <a:pt x="0" y="1064871"/>
                    </a:lnTo>
                    <a:lnTo>
                      <a:pt x="416689" y="0"/>
                    </a:lnTo>
                    <a:close/>
                  </a:path>
                </a:pathLst>
              </a:custGeom>
              <a:solidFill>
                <a:srgbClr val="F4A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矩形 3"/>
              <p:cNvSpPr/>
              <p:nvPr/>
            </p:nvSpPr>
            <p:spPr>
              <a:xfrm>
                <a:off x="5956614" y="2947364"/>
                <a:ext cx="636608" cy="1064871"/>
              </a:xfrm>
              <a:custGeom>
                <a:avLst/>
                <a:gdLst>
                  <a:gd name="connsiteX0" fmla="*/ 0 w 243068"/>
                  <a:gd name="connsiteY0" fmla="*/ 0 h 1053297"/>
                  <a:gd name="connsiteX1" fmla="*/ 243068 w 243068"/>
                  <a:gd name="connsiteY1" fmla="*/ 0 h 1053297"/>
                  <a:gd name="connsiteX2" fmla="*/ 243068 w 243068"/>
                  <a:gd name="connsiteY2" fmla="*/ 1053297 h 1053297"/>
                  <a:gd name="connsiteX3" fmla="*/ 0 w 243068"/>
                  <a:gd name="connsiteY3" fmla="*/ 1053297 h 1053297"/>
                  <a:gd name="connsiteX4" fmla="*/ 0 w 243068"/>
                  <a:gd name="connsiteY4" fmla="*/ 0 h 1053297"/>
                  <a:gd name="connsiteX0" fmla="*/ 0 w 636608"/>
                  <a:gd name="connsiteY0" fmla="*/ 11574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0 w 636608"/>
                  <a:gd name="connsiteY4" fmla="*/ 11574 h 1064871"/>
                  <a:gd name="connsiteX0" fmla="*/ 416689 w 636608"/>
                  <a:gd name="connsiteY0" fmla="*/ 0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416689 w 636608"/>
                  <a:gd name="connsiteY4" fmla="*/ 0 h 10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08" h="1064871">
                    <a:moveTo>
                      <a:pt x="416689" y="0"/>
                    </a:moveTo>
                    <a:lnTo>
                      <a:pt x="636608" y="0"/>
                    </a:lnTo>
                    <a:lnTo>
                      <a:pt x="243068" y="1064871"/>
                    </a:lnTo>
                    <a:lnTo>
                      <a:pt x="0" y="1064871"/>
                    </a:lnTo>
                    <a:lnTo>
                      <a:pt x="416689" y="0"/>
                    </a:lnTo>
                    <a:close/>
                  </a:path>
                </a:pathLst>
              </a:custGeom>
              <a:solidFill>
                <a:srgbClr val="58D6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矩形 3"/>
              <p:cNvSpPr/>
              <p:nvPr/>
            </p:nvSpPr>
            <p:spPr>
              <a:xfrm>
                <a:off x="6274918" y="2947364"/>
                <a:ext cx="636608" cy="1064871"/>
              </a:xfrm>
              <a:custGeom>
                <a:avLst/>
                <a:gdLst>
                  <a:gd name="connsiteX0" fmla="*/ 0 w 243068"/>
                  <a:gd name="connsiteY0" fmla="*/ 0 h 1053297"/>
                  <a:gd name="connsiteX1" fmla="*/ 243068 w 243068"/>
                  <a:gd name="connsiteY1" fmla="*/ 0 h 1053297"/>
                  <a:gd name="connsiteX2" fmla="*/ 243068 w 243068"/>
                  <a:gd name="connsiteY2" fmla="*/ 1053297 h 1053297"/>
                  <a:gd name="connsiteX3" fmla="*/ 0 w 243068"/>
                  <a:gd name="connsiteY3" fmla="*/ 1053297 h 1053297"/>
                  <a:gd name="connsiteX4" fmla="*/ 0 w 243068"/>
                  <a:gd name="connsiteY4" fmla="*/ 0 h 1053297"/>
                  <a:gd name="connsiteX0" fmla="*/ 0 w 636608"/>
                  <a:gd name="connsiteY0" fmla="*/ 11574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0 w 636608"/>
                  <a:gd name="connsiteY4" fmla="*/ 11574 h 1064871"/>
                  <a:gd name="connsiteX0" fmla="*/ 416689 w 636608"/>
                  <a:gd name="connsiteY0" fmla="*/ 0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416689 w 636608"/>
                  <a:gd name="connsiteY4" fmla="*/ 0 h 10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08" h="1064871">
                    <a:moveTo>
                      <a:pt x="416689" y="0"/>
                    </a:moveTo>
                    <a:lnTo>
                      <a:pt x="636608" y="0"/>
                    </a:lnTo>
                    <a:lnTo>
                      <a:pt x="243068" y="1064871"/>
                    </a:lnTo>
                    <a:lnTo>
                      <a:pt x="0" y="1064871"/>
                    </a:lnTo>
                    <a:lnTo>
                      <a:pt x="416689" y="0"/>
                    </a:lnTo>
                    <a:close/>
                  </a:path>
                </a:pathLst>
              </a:custGeom>
              <a:solidFill>
                <a:srgbClr val="F4A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矩形 3"/>
              <p:cNvSpPr/>
              <p:nvPr/>
            </p:nvSpPr>
            <p:spPr>
              <a:xfrm>
                <a:off x="6685819" y="2947364"/>
                <a:ext cx="636608" cy="1064871"/>
              </a:xfrm>
              <a:custGeom>
                <a:avLst/>
                <a:gdLst>
                  <a:gd name="connsiteX0" fmla="*/ 0 w 243068"/>
                  <a:gd name="connsiteY0" fmla="*/ 0 h 1053297"/>
                  <a:gd name="connsiteX1" fmla="*/ 243068 w 243068"/>
                  <a:gd name="connsiteY1" fmla="*/ 0 h 1053297"/>
                  <a:gd name="connsiteX2" fmla="*/ 243068 w 243068"/>
                  <a:gd name="connsiteY2" fmla="*/ 1053297 h 1053297"/>
                  <a:gd name="connsiteX3" fmla="*/ 0 w 243068"/>
                  <a:gd name="connsiteY3" fmla="*/ 1053297 h 1053297"/>
                  <a:gd name="connsiteX4" fmla="*/ 0 w 243068"/>
                  <a:gd name="connsiteY4" fmla="*/ 0 h 1053297"/>
                  <a:gd name="connsiteX0" fmla="*/ 0 w 636608"/>
                  <a:gd name="connsiteY0" fmla="*/ 11574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0 w 636608"/>
                  <a:gd name="connsiteY4" fmla="*/ 11574 h 1064871"/>
                  <a:gd name="connsiteX0" fmla="*/ 416689 w 636608"/>
                  <a:gd name="connsiteY0" fmla="*/ 0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416689 w 636608"/>
                  <a:gd name="connsiteY4" fmla="*/ 0 h 10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08" h="1064871">
                    <a:moveTo>
                      <a:pt x="416689" y="0"/>
                    </a:moveTo>
                    <a:lnTo>
                      <a:pt x="636608" y="0"/>
                    </a:lnTo>
                    <a:lnTo>
                      <a:pt x="243068" y="1064871"/>
                    </a:lnTo>
                    <a:lnTo>
                      <a:pt x="0" y="1064871"/>
                    </a:lnTo>
                    <a:lnTo>
                      <a:pt x="416689" y="0"/>
                    </a:lnTo>
                    <a:close/>
                  </a:path>
                </a:pathLst>
              </a:custGeom>
              <a:solidFill>
                <a:srgbClr val="58D6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矩形 3"/>
              <p:cNvSpPr/>
              <p:nvPr/>
            </p:nvSpPr>
            <p:spPr>
              <a:xfrm>
                <a:off x="7004123" y="2947364"/>
                <a:ext cx="636608" cy="1064871"/>
              </a:xfrm>
              <a:custGeom>
                <a:avLst/>
                <a:gdLst>
                  <a:gd name="connsiteX0" fmla="*/ 0 w 243068"/>
                  <a:gd name="connsiteY0" fmla="*/ 0 h 1053297"/>
                  <a:gd name="connsiteX1" fmla="*/ 243068 w 243068"/>
                  <a:gd name="connsiteY1" fmla="*/ 0 h 1053297"/>
                  <a:gd name="connsiteX2" fmla="*/ 243068 w 243068"/>
                  <a:gd name="connsiteY2" fmla="*/ 1053297 h 1053297"/>
                  <a:gd name="connsiteX3" fmla="*/ 0 w 243068"/>
                  <a:gd name="connsiteY3" fmla="*/ 1053297 h 1053297"/>
                  <a:gd name="connsiteX4" fmla="*/ 0 w 243068"/>
                  <a:gd name="connsiteY4" fmla="*/ 0 h 1053297"/>
                  <a:gd name="connsiteX0" fmla="*/ 0 w 636608"/>
                  <a:gd name="connsiteY0" fmla="*/ 11574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0 w 636608"/>
                  <a:gd name="connsiteY4" fmla="*/ 11574 h 1064871"/>
                  <a:gd name="connsiteX0" fmla="*/ 416689 w 636608"/>
                  <a:gd name="connsiteY0" fmla="*/ 0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416689 w 636608"/>
                  <a:gd name="connsiteY4" fmla="*/ 0 h 10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08" h="1064871">
                    <a:moveTo>
                      <a:pt x="416689" y="0"/>
                    </a:moveTo>
                    <a:lnTo>
                      <a:pt x="636608" y="0"/>
                    </a:lnTo>
                    <a:lnTo>
                      <a:pt x="243068" y="1064871"/>
                    </a:lnTo>
                    <a:lnTo>
                      <a:pt x="0" y="1064871"/>
                    </a:lnTo>
                    <a:lnTo>
                      <a:pt x="416689" y="0"/>
                    </a:lnTo>
                    <a:close/>
                  </a:path>
                </a:pathLst>
              </a:custGeom>
              <a:solidFill>
                <a:srgbClr val="F4A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矩形 3"/>
              <p:cNvSpPr/>
              <p:nvPr/>
            </p:nvSpPr>
            <p:spPr>
              <a:xfrm>
                <a:off x="7374514" y="2947364"/>
                <a:ext cx="636608" cy="1064871"/>
              </a:xfrm>
              <a:custGeom>
                <a:avLst/>
                <a:gdLst>
                  <a:gd name="connsiteX0" fmla="*/ 0 w 243068"/>
                  <a:gd name="connsiteY0" fmla="*/ 0 h 1053297"/>
                  <a:gd name="connsiteX1" fmla="*/ 243068 w 243068"/>
                  <a:gd name="connsiteY1" fmla="*/ 0 h 1053297"/>
                  <a:gd name="connsiteX2" fmla="*/ 243068 w 243068"/>
                  <a:gd name="connsiteY2" fmla="*/ 1053297 h 1053297"/>
                  <a:gd name="connsiteX3" fmla="*/ 0 w 243068"/>
                  <a:gd name="connsiteY3" fmla="*/ 1053297 h 1053297"/>
                  <a:gd name="connsiteX4" fmla="*/ 0 w 243068"/>
                  <a:gd name="connsiteY4" fmla="*/ 0 h 1053297"/>
                  <a:gd name="connsiteX0" fmla="*/ 0 w 636608"/>
                  <a:gd name="connsiteY0" fmla="*/ 11574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0 w 636608"/>
                  <a:gd name="connsiteY4" fmla="*/ 11574 h 1064871"/>
                  <a:gd name="connsiteX0" fmla="*/ 416689 w 636608"/>
                  <a:gd name="connsiteY0" fmla="*/ 0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416689 w 636608"/>
                  <a:gd name="connsiteY4" fmla="*/ 0 h 10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08" h="1064871">
                    <a:moveTo>
                      <a:pt x="416689" y="0"/>
                    </a:moveTo>
                    <a:lnTo>
                      <a:pt x="636608" y="0"/>
                    </a:lnTo>
                    <a:lnTo>
                      <a:pt x="243068" y="1064871"/>
                    </a:lnTo>
                    <a:lnTo>
                      <a:pt x="0" y="1064871"/>
                    </a:lnTo>
                    <a:lnTo>
                      <a:pt x="416689" y="0"/>
                    </a:lnTo>
                    <a:close/>
                  </a:path>
                </a:pathLst>
              </a:custGeom>
              <a:solidFill>
                <a:srgbClr val="58D6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矩形 3"/>
              <p:cNvSpPr/>
              <p:nvPr/>
            </p:nvSpPr>
            <p:spPr>
              <a:xfrm>
                <a:off x="7692818" y="2947364"/>
                <a:ext cx="636608" cy="1064871"/>
              </a:xfrm>
              <a:custGeom>
                <a:avLst/>
                <a:gdLst>
                  <a:gd name="connsiteX0" fmla="*/ 0 w 243068"/>
                  <a:gd name="connsiteY0" fmla="*/ 0 h 1053297"/>
                  <a:gd name="connsiteX1" fmla="*/ 243068 w 243068"/>
                  <a:gd name="connsiteY1" fmla="*/ 0 h 1053297"/>
                  <a:gd name="connsiteX2" fmla="*/ 243068 w 243068"/>
                  <a:gd name="connsiteY2" fmla="*/ 1053297 h 1053297"/>
                  <a:gd name="connsiteX3" fmla="*/ 0 w 243068"/>
                  <a:gd name="connsiteY3" fmla="*/ 1053297 h 1053297"/>
                  <a:gd name="connsiteX4" fmla="*/ 0 w 243068"/>
                  <a:gd name="connsiteY4" fmla="*/ 0 h 1053297"/>
                  <a:gd name="connsiteX0" fmla="*/ 0 w 636608"/>
                  <a:gd name="connsiteY0" fmla="*/ 11574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0 w 636608"/>
                  <a:gd name="connsiteY4" fmla="*/ 11574 h 1064871"/>
                  <a:gd name="connsiteX0" fmla="*/ 416689 w 636608"/>
                  <a:gd name="connsiteY0" fmla="*/ 0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416689 w 636608"/>
                  <a:gd name="connsiteY4" fmla="*/ 0 h 10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08" h="1064871">
                    <a:moveTo>
                      <a:pt x="416689" y="0"/>
                    </a:moveTo>
                    <a:lnTo>
                      <a:pt x="636608" y="0"/>
                    </a:lnTo>
                    <a:lnTo>
                      <a:pt x="243068" y="1064871"/>
                    </a:lnTo>
                    <a:lnTo>
                      <a:pt x="0" y="1064871"/>
                    </a:lnTo>
                    <a:lnTo>
                      <a:pt x="416689" y="0"/>
                    </a:lnTo>
                    <a:close/>
                  </a:path>
                </a:pathLst>
              </a:custGeom>
              <a:solidFill>
                <a:srgbClr val="F4A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矩形 3"/>
              <p:cNvSpPr/>
              <p:nvPr/>
            </p:nvSpPr>
            <p:spPr>
              <a:xfrm>
                <a:off x="8103719" y="2947364"/>
                <a:ext cx="636608" cy="1064871"/>
              </a:xfrm>
              <a:custGeom>
                <a:avLst/>
                <a:gdLst>
                  <a:gd name="connsiteX0" fmla="*/ 0 w 243068"/>
                  <a:gd name="connsiteY0" fmla="*/ 0 h 1053297"/>
                  <a:gd name="connsiteX1" fmla="*/ 243068 w 243068"/>
                  <a:gd name="connsiteY1" fmla="*/ 0 h 1053297"/>
                  <a:gd name="connsiteX2" fmla="*/ 243068 w 243068"/>
                  <a:gd name="connsiteY2" fmla="*/ 1053297 h 1053297"/>
                  <a:gd name="connsiteX3" fmla="*/ 0 w 243068"/>
                  <a:gd name="connsiteY3" fmla="*/ 1053297 h 1053297"/>
                  <a:gd name="connsiteX4" fmla="*/ 0 w 243068"/>
                  <a:gd name="connsiteY4" fmla="*/ 0 h 1053297"/>
                  <a:gd name="connsiteX0" fmla="*/ 0 w 636608"/>
                  <a:gd name="connsiteY0" fmla="*/ 11574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0 w 636608"/>
                  <a:gd name="connsiteY4" fmla="*/ 11574 h 1064871"/>
                  <a:gd name="connsiteX0" fmla="*/ 416689 w 636608"/>
                  <a:gd name="connsiteY0" fmla="*/ 0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416689 w 636608"/>
                  <a:gd name="connsiteY4" fmla="*/ 0 h 10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08" h="1064871">
                    <a:moveTo>
                      <a:pt x="416689" y="0"/>
                    </a:moveTo>
                    <a:lnTo>
                      <a:pt x="636608" y="0"/>
                    </a:lnTo>
                    <a:lnTo>
                      <a:pt x="243068" y="1064871"/>
                    </a:lnTo>
                    <a:lnTo>
                      <a:pt x="0" y="1064871"/>
                    </a:lnTo>
                    <a:lnTo>
                      <a:pt x="416689" y="0"/>
                    </a:lnTo>
                    <a:close/>
                  </a:path>
                </a:pathLst>
              </a:custGeom>
              <a:solidFill>
                <a:srgbClr val="58D6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矩形 3"/>
              <p:cNvSpPr/>
              <p:nvPr/>
            </p:nvSpPr>
            <p:spPr>
              <a:xfrm>
                <a:off x="8422023" y="2947364"/>
                <a:ext cx="636608" cy="1064871"/>
              </a:xfrm>
              <a:custGeom>
                <a:avLst/>
                <a:gdLst>
                  <a:gd name="connsiteX0" fmla="*/ 0 w 243068"/>
                  <a:gd name="connsiteY0" fmla="*/ 0 h 1053297"/>
                  <a:gd name="connsiteX1" fmla="*/ 243068 w 243068"/>
                  <a:gd name="connsiteY1" fmla="*/ 0 h 1053297"/>
                  <a:gd name="connsiteX2" fmla="*/ 243068 w 243068"/>
                  <a:gd name="connsiteY2" fmla="*/ 1053297 h 1053297"/>
                  <a:gd name="connsiteX3" fmla="*/ 0 w 243068"/>
                  <a:gd name="connsiteY3" fmla="*/ 1053297 h 1053297"/>
                  <a:gd name="connsiteX4" fmla="*/ 0 w 243068"/>
                  <a:gd name="connsiteY4" fmla="*/ 0 h 1053297"/>
                  <a:gd name="connsiteX0" fmla="*/ 0 w 636608"/>
                  <a:gd name="connsiteY0" fmla="*/ 11574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0 w 636608"/>
                  <a:gd name="connsiteY4" fmla="*/ 11574 h 1064871"/>
                  <a:gd name="connsiteX0" fmla="*/ 416689 w 636608"/>
                  <a:gd name="connsiteY0" fmla="*/ 0 h 1064871"/>
                  <a:gd name="connsiteX1" fmla="*/ 636608 w 636608"/>
                  <a:gd name="connsiteY1" fmla="*/ 0 h 1064871"/>
                  <a:gd name="connsiteX2" fmla="*/ 243068 w 636608"/>
                  <a:gd name="connsiteY2" fmla="*/ 1064871 h 1064871"/>
                  <a:gd name="connsiteX3" fmla="*/ 0 w 636608"/>
                  <a:gd name="connsiteY3" fmla="*/ 1064871 h 1064871"/>
                  <a:gd name="connsiteX4" fmla="*/ 416689 w 636608"/>
                  <a:gd name="connsiteY4" fmla="*/ 0 h 10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608" h="1064871">
                    <a:moveTo>
                      <a:pt x="416689" y="0"/>
                    </a:moveTo>
                    <a:lnTo>
                      <a:pt x="636608" y="0"/>
                    </a:lnTo>
                    <a:lnTo>
                      <a:pt x="243068" y="1064871"/>
                    </a:lnTo>
                    <a:lnTo>
                      <a:pt x="0" y="1064871"/>
                    </a:lnTo>
                    <a:lnTo>
                      <a:pt x="416689" y="0"/>
                    </a:lnTo>
                    <a:close/>
                  </a:path>
                </a:pathLst>
              </a:custGeom>
              <a:solidFill>
                <a:srgbClr val="F4A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41" name="直接连接符 40"/>
            <p:cNvCxnSpPr/>
            <p:nvPr/>
          </p:nvCxnSpPr>
          <p:spPr>
            <a:xfrm flipH="1">
              <a:off x="1149168" y="560647"/>
              <a:ext cx="8579033" cy="0"/>
            </a:xfrm>
            <a:prstGeom prst="line">
              <a:avLst/>
            </a:prstGeom>
            <a:ln>
              <a:solidFill>
                <a:srgbClr val="BDE0DC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11664472" y="560647"/>
              <a:ext cx="1080000" cy="0"/>
            </a:xfrm>
            <a:prstGeom prst="line">
              <a:avLst/>
            </a:prstGeom>
            <a:ln>
              <a:solidFill>
                <a:srgbClr val="BDE0DC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标题 4">
            <a:extLst>
              <a:ext uri="{FF2B5EF4-FFF2-40B4-BE49-F238E27FC236}">
                <a16:creationId xmlns:a16="http://schemas.microsoft.com/office/drawing/2014/main" id="{56EE440A-4509-415B-9985-4BC98CBB0E9F}"/>
              </a:ext>
            </a:extLst>
          </p:cNvPr>
          <p:cNvSpPr txBox="1">
            <a:spLocks/>
          </p:cNvSpPr>
          <p:nvPr/>
        </p:nvSpPr>
        <p:spPr>
          <a:xfrm>
            <a:off x="0" y="201630"/>
            <a:ext cx="10515600" cy="677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u"/>
              <a:defRPr sz="2800" kern="1200">
                <a:solidFill>
                  <a:srgbClr val="57826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单元目标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578266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2482451" y="4925269"/>
            <a:ext cx="855199" cy="855199"/>
          </a:xfrm>
          <a:prstGeom prst="ellipse">
            <a:avLst/>
          </a:prstGeom>
          <a:blipFill>
            <a:blip r:embed="rId3" cstate="print"/>
            <a:stretch>
              <a:fillRect l="17094" t="22043" r="18220" b="-17094"/>
            </a:stretch>
          </a:blipFill>
          <a:ln>
            <a:solidFill>
              <a:srgbClr val="9574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4927494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267393" y="1671840"/>
            <a:ext cx="83841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>
                <a:solidFill>
                  <a:srgbClr val="5782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研读教材，架构课堂组织脉络</a:t>
            </a:r>
            <a:endParaRPr lang="en-US" altLang="zh-CN" sz="4800" b="1" dirty="0">
              <a:solidFill>
                <a:srgbClr val="5782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3F93A70E-E9A1-4BA9-9A64-5C2446A74B77}"/>
              </a:ext>
            </a:extLst>
          </p:cNvPr>
          <p:cNvGrpSpPr/>
          <p:nvPr/>
        </p:nvGrpSpPr>
        <p:grpSpPr>
          <a:xfrm>
            <a:off x="1571252" y="1414536"/>
            <a:ext cx="1289050" cy="1295400"/>
            <a:chOff x="3751861" y="1319943"/>
            <a:chExt cx="1289050" cy="1295400"/>
          </a:xfrm>
        </p:grpSpPr>
        <p:grpSp>
          <p:nvGrpSpPr>
            <p:cNvPr id="7" name="组合 4"/>
            <p:cNvGrpSpPr/>
            <p:nvPr/>
          </p:nvGrpSpPr>
          <p:grpSpPr bwMode="auto">
            <a:xfrm>
              <a:off x="3751861" y="1319943"/>
              <a:ext cx="1289050" cy="1295400"/>
              <a:chOff x="3439886" y="2047910"/>
              <a:chExt cx="608204" cy="611710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3439886" y="2047910"/>
                <a:ext cx="608204" cy="60796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" name="直角三角形 4"/>
              <p:cNvSpPr/>
              <p:nvPr/>
            </p:nvSpPr>
            <p:spPr>
              <a:xfrm>
                <a:off x="3439886" y="2051658"/>
                <a:ext cx="608204" cy="607962"/>
              </a:xfrm>
              <a:prstGeom prst="rt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6" name="文本框 3"/>
            <p:cNvSpPr txBox="1">
              <a:spLocks noChangeArrowheads="1"/>
            </p:cNvSpPr>
            <p:nvPr/>
          </p:nvSpPr>
          <p:spPr bwMode="auto">
            <a:xfrm>
              <a:off x="4043961" y="1407255"/>
              <a:ext cx="70485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7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01"/>
          <p:cNvGrpSpPr/>
          <p:nvPr/>
        </p:nvGrpSpPr>
        <p:grpSpPr>
          <a:xfrm>
            <a:off x="5378488" y="1226484"/>
            <a:ext cx="5165090" cy="688340"/>
            <a:chOff x="5463" y="3075"/>
            <a:chExt cx="8134" cy="1084"/>
          </a:xfrm>
        </p:grpSpPr>
        <p:sp>
          <p:nvSpPr>
            <p:cNvPr id="27" name="01"/>
            <p:cNvSpPr/>
            <p:nvPr/>
          </p:nvSpPr>
          <p:spPr>
            <a:xfrm>
              <a:off x="5463" y="3075"/>
              <a:ext cx="8135" cy="1084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444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35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大处着眼，把握整体</a:t>
              </a:r>
            </a:p>
          </p:txBody>
        </p:sp>
        <p:sp>
          <p:nvSpPr>
            <p:cNvPr id="28" name="01"/>
            <p:cNvSpPr/>
            <p:nvPr/>
          </p:nvSpPr>
          <p:spPr>
            <a:xfrm>
              <a:off x="5775" y="3223"/>
              <a:ext cx="787" cy="787"/>
            </a:xfrm>
            <a:prstGeom prst="ellipse">
              <a:avLst/>
            </a:prstGeom>
            <a:solidFill>
              <a:schemeClr val="bg1"/>
            </a:solidFill>
            <a:ln w="15875" cmpd="dbl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accent1"/>
                  </a:solidFill>
                </a:rPr>
                <a:t>1</a:t>
              </a:r>
              <a:endParaRPr lang="zh-CN" altLang="en-US" sz="28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9" name="01"/>
          <p:cNvGrpSpPr/>
          <p:nvPr/>
        </p:nvGrpSpPr>
        <p:grpSpPr>
          <a:xfrm>
            <a:off x="5378488" y="2283759"/>
            <a:ext cx="5165090" cy="688340"/>
            <a:chOff x="5463" y="4740"/>
            <a:chExt cx="8134" cy="1084"/>
          </a:xfrm>
        </p:grpSpPr>
        <p:sp>
          <p:nvSpPr>
            <p:cNvPr id="30" name="01"/>
            <p:cNvSpPr/>
            <p:nvPr/>
          </p:nvSpPr>
          <p:spPr>
            <a:xfrm>
              <a:off x="5463" y="4740"/>
              <a:ext cx="8135" cy="1084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444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35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对比教材，感悟联系</a:t>
              </a:r>
            </a:p>
          </p:txBody>
        </p:sp>
        <p:sp>
          <p:nvSpPr>
            <p:cNvPr id="31" name="01"/>
            <p:cNvSpPr/>
            <p:nvPr/>
          </p:nvSpPr>
          <p:spPr>
            <a:xfrm>
              <a:off x="5775" y="4888"/>
              <a:ext cx="787" cy="787"/>
            </a:xfrm>
            <a:prstGeom prst="ellipse">
              <a:avLst/>
            </a:prstGeom>
            <a:solidFill>
              <a:schemeClr val="bg1"/>
            </a:solidFill>
            <a:ln w="15875" cmpd="dbl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accent1"/>
                  </a:solidFill>
                </a:rPr>
                <a:t>2</a:t>
              </a:r>
              <a:endParaRPr lang="zh-CN" altLang="en-US" sz="28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2" name="01"/>
          <p:cNvGrpSpPr/>
          <p:nvPr/>
        </p:nvGrpSpPr>
        <p:grpSpPr>
          <a:xfrm>
            <a:off x="5378488" y="3341034"/>
            <a:ext cx="5165090" cy="688340"/>
            <a:chOff x="5463" y="6405"/>
            <a:chExt cx="8134" cy="1084"/>
          </a:xfrm>
        </p:grpSpPr>
        <p:sp>
          <p:nvSpPr>
            <p:cNvPr id="33" name="01"/>
            <p:cNvSpPr/>
            <p:nvPr/>
          </p:nvSpPr>
          <p:spPr>
            <a:xfrm>
              <a:off x="5463" y="6405"/>
              <a:ext cx="8135" cy="1084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444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35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分析学生，定位目标</a:t>
              </a:r>
            </a:p>
          </p:txBody>
        </p:sp>
        <p:sp>
          <p:nvSpPr>
            <p:cNvPr id="34" name="01"/>
            <p:cNvSpPr/>
            <p:nvPr/>
          </p:nvSpPr>
          <p:spPr>
            <a:xfrm>
              <a:off x="5775" y="6554"/>
              <a:ext cx="787" cy="787"/>
            </a:xfrm>
            <a:prstGeom prst="ellipse">
              <a:avLst/>
            </a:prstGeom>
            <a:solidFill>
              <a:schemeClr val="bg1"/>
            </a:solidFill>
            <a:ln w="15875" cmpd="dbl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accent1"/>
                  </a:solidFill>
                </a:rPr>
                <a:t>3</a:t>
              </a:r>
              <a:endParaRPr lang="zh-CN" altLang="en-US" sz="28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5" name="01"/>
          <p:cNvGrpSpPr/>
          <p:nvPr/>
        </p:nvGrpSpPr>
        <p:grpSpPr>
          <a:xfrm>
            <a:off x="5378487" y="4398309"/>
            <a:ext cx="6509513" cy="688340"/>
            <a:chOff x="5463" y="8070"/>
            <a:chExt cx="8135" cy="1084"/>
          </a:xfrm>
        </p:grpSpPr>
        <p:sp>
          <p:nvSpPr>
            <p:cNvPr id="36" name="01"/>
            <p:cNvSpPr/>
            <p:nvPr/>
          </p:nvSpPr>
          <p:spPr>
            <a:xfrm>
              <a:off x="5463" y="8070"/>
              <a:ext cx="8135" cy="1084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444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35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研读教材，构建</a:t>
              </a:r>
              <a:r>
                <a:rPr lang="zh-CN" altLang="en-US" sz="28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课堂组织脉络</a:t>
              </a:r>
            </a:p>
          </p:txBody>
        </p:sp>
        <p:sp>
          <p:nvSpPr>
            <p:cNvPr id="37" name="01"/>
            <p:cNvSpPr/>
            <p:nvPr/>
          </p:nvSpPr>
          <p:spPr>
            <a:xfrm>
              <a:off x="5775" y="8219"/>
              <a:ext cx="606" cy="787"/>
            </a:xfrm>
            <a:prstGeom prst="ellipse">
              <a:avLst/>
            </a:prstGeom>
            <a:solidFill>
              <a:schemeClr val="bg1"/>
            </a:solidFill>
            <a:ln w="15875" cmpd="dbl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accent1"/>
                  </a:solidFill>
                </a:rPr>
                <a:t>4</a:t>
              </a:r>
              <a:endParaRPr lang="zh-CN" altLang="en-US" sz="28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8" name="Line 29"/>
          <p:cNvSpPr>
            <a:spLocks noChangeShapeType="1"/>
          </p:cNvSpPr>
          <p:nvPr/>
        </p:nvSpPr>
        <p:spPr bwMode="auto">
          <a:xfrm>
            <a:off x="1336605" y="754040"/>
            <a:ext cx="3048000" cy="0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53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Text Box 30"/>
          <p:cNvSpPr txBox="1">
            <a:spLocks noChangeArrowheads="1"/>
          </p:cNvSpPr>
          <p:nvPr/>
        </p:nvSpPr>
        <p:spPr bwMode="auto">
          <a:xfrm>
            <a:off x="1424257" y="994706"/>
            <a:ext cx="875240" cy="52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415" b="1" dirty="0">
                <a:solidFill>
                  <a:schemeClr val="accent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目录</a:t>
            </a:r>
            <a:endParaRPr lang="zh-CN" altLang="zh-CN" sz="3415" b="1" dirty="0">
              <a:solidFill>
                <a:schemeClr val="accent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2433479" y="1111434"/>
            <a:ext cx="1872308" cy="40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55" dirty="0">
                <a:solidFill>
                  <a:schemeClr val="accent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zh-CN" sz="2655" dirty="0">
              <a:solidFill>
                <a:schemeClr val="accent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Line 32"/>
          <p:cNvSpPr>
            <a:spLocks noChangeShapeType="1"/>
          </p:cNvSpPr>
          <p:nvPr/>
        </p:nvSpPr>
        <p:spPr bwMode="auto">
          <a:xfrm>
            <a:off x="1336605" y="1810258"/>
            <a:ext cx="3048000" cy="0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53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9" name="AutoShape 11"/>
          <p:cNvSpPr/>
          <p:nvPr/>
        </p:nvSpPr>
        <p:spPr bwMode="auto">
          <a:xfrm>
            <a:off x="1986500" y="3064511"/>
            <a:ext cx="1352375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sp>
        <p:nvSpPr>
          <p:cNvPr id="27660" name="AutoShape 12"/>
          <p:cNvSpPr/>
          <p:nvPr/>
        </p:nvSpPr>
        <p:spPr bwMode="auto">
          <a:xfrm>
            <a:off x="3763473" y="3064511"/>
            <a:ext cx="1119836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sp>
        <p:nvSpPr>
          <p:cNvPr id="27673" name="AutoShape 25"/>
          <p:cNvSpPr/>
          <p:nvPr/>
        </p:nvSpPr>
        <p:spPr bwMode="auto">
          <a:xfrm>
            <a:off x="1986500" y="4931410"/>
            <a:ext cx="1352375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sp>
        <p:nvSpPr>
          <p:cNvPr id="27674" name="AutoShape 26"/>
          <p:cNvSpPr/>
          <p:nvPr/>
        </p:nvSpPr>
        <p:spPr bwMode="auto">
          <a:xfrm>
            <a:off x="3763473" y="4931410"/>
            <a:ext cx="1119836" cy="266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添加文字</a:t>
            </a:r>
            <a:endParaRPr lang="es-ES" altLang="zh-CN" dirty="0">
              <a:solidFill>
                <a:schemeClr val="bg1"/>
              </a:solidFill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0" y="264260"/>
            <a:ext cx="10515600" cy="677610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楷体" pitchFamily="49" charset="-122"/>
                <a:ea typeface="楷体" pitchFamily="49" charset="-122"/>
              </a:rPr>
              <a:t>提供多种素材，丰富学生认识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300625" y="1040559"/>
            <a:ext cx="606259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由素材导入，在比较中引出概念</a:t>
            </a:r>
          </a:p>
        </p:txBody>
      </p:sp>
      <p:pic>
        <p:nvPicPr>
          <p:cNvPr id="62465" name="Picture 1" descr="C:\Users\hp\AppData\Roaming\Tencent\Users\843020235\QQ\WinTemp\RichOle\BT6~)Y8WM02R}ZW6}BG@5}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0069"/>
            <a:ext cx="4220385" cy="4283902"/>
          </a:xfrm>
          <a:prstGeom prst="rect">
            <a:avLst/>
          </a:prstGeom>
          <a:noFill/>
        </p:spPr>
      </p:pic>
      <p:cxnSp>
        <p:nvCxnSpPr>
          <p:cNvPr id="43" name="直接连接符 42"/>
          <p:cNvCxnSpPr/>
          <p:nvPr/>
        </p:nvCxnSpPr>
        <p:spPr>
          <a:xfrm flipV="1">
            <a:off x="438411" y="2129425"/>
            <a:ext cx="3620022" cy="12526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V="1">
            <a:off x="490602" y="2329841"/>
            <a:ext cx="949891" cy="14614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 bwMode="auto">
          <a:xfrm>
            <a:off x="4471792" y="2005062"/>
            <a:ext cx="217952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具体生活情境</a:t>
            </a:r>
          </a:p>
        </p:txBody>
      </p:sp>
      <p:sp>
        <p:nvSpPr>
          <p:cNvPr id="47" name="TextBox 46"/>
          <p:cNvSpPr txBox="1"/>
          <p:nvPr/>
        </p:nvSpPr>
        <p:spPr bwMode="auto">
          <a:xfrm>
            <a:off x="4574087" y="4650141"/>
            <a:ext cx="217952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引出百分数</a:t>
            </a:r>
          </a:p>
        </p:txBody>
      </p:sp>
      <p:cxnSp>
        <p:nvCxnSpPr>
          <p:cNvPr id="49" name="直接连接符 48"/>
          <p:cNvCxnSpPr/>
          <p:nvPr/>
        </p:nvCxnSpPr>
        <p:spPr>
          <a:xfrm flipV="1">
            <a:off x="377868" y="4874713"/>
            <a:ext cx="3620022" cy="12526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354904" y="5102269"/>
            <a:ext cx="521918" cy="835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 bwMode="auto">
          <a:xfrm>
            <a:off x="7690981" y="1388249"/>
            <a:ext cx="1640910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百分数的现实意义</a:t>
            </a:r>
          </a:p>
        </p:txBody>
      </p:sp>
      <p:sp>
        <p:nvSpPr>
          <p:cNvPr id="54" name="TextBox 53"/>
          <p:cNvSpPr txBox="1"/>
          <p:nvPr/>
        </p:nvSpPr>
        <p:spPr bwMode="auto">
          <a:xfrm>
            <a:off x="7743174" y="2818303"/>
            <a:ext cx="1588718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百分数的数学意义</a:t>
            </a:r>
          </a:p>
        </p:txBody>
      </p:sp>
      <p:sp>
        <p:nvSpPr>
          <p:cNvPr id="55" name="TextBox 54"/>
          <p:cNvSpPr txBox="1"/>
          <p:nvPr/>
        </p:nvSpPr>
        <p:spPr bwMode="auto">
          <a:xfrm>
            <a:off x="7770312" y="4448775"/>
            <a:ext cx="1799573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生活中百分数</a:t>
            </a:r>
          </a:p>
        </p:txBody>
      </p:sp>
      <p:sp>
        <p:nvSpPr>
          <p:cNvPr id="56" name="下箭头 55"/>
          <p:cNvSpPr/>
          <p:nvPr/>
        </p:nvSpPr>
        <p:spPr>
          <a:xfrm>
            <a:off x="8342334" y="2267211"/>
            <a:ext cx="325677" cy="5386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下箭头 56"/>
          <p:cNvSpPr/>
          <p:nvPr/>
        </p:nvSpPr>
        <p:spPr>
          <a:xfrm>
            <a:off x="8419578" y="3784948"/>
            <a:ext cx="325677" cy="5386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TextBox 57"/>
          <p:cNvSpPr txBox="1"/>
          <p:nvPr/>
        </p:nvSpPr>
        <p:spPr bwMode="auto">
          <a:xfrm>
            <a:off x="9895562" y="1635546"/>
            <a:ext cx="88934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具体</a:t>
            </a:r>
          </a:p>
        </p:txBody>
      </p:sp>
      <p:sp>
        <p:nvSpPr>
          <p:cNvPr id="59" name="TextBox 58"/>
          <p:cNvSpPr txBox="1"/>
          <p:nvPr/>
        </p:nvSpPr>
        <p:spPr bwMode="auto">
          <a:xfrm>
            <a:off x="9972807" y="3040549"/>
            <a:ext cx="86220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抽象</a:t>
            </a:r>
          </a:p>
        </p:txBody>
      </p:sp>
      <p:sp>
        <p:nvSpPr>
          <p:cNvPr id="60" name="TextBox 59"/>
          <p:cNvSpPr txBox="1"/>
          <p:nvPr/>
        </p:nvSpPr>
        <p:spPr bwMode="auto">
          <a:xfrm>
            <a:off x="10024997" y="4696072"/>
            <a:ext cx="86012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具体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9" grpId="0" autoUpdateAnimBg="0"/>
      <p:bldP spid="27660" grpId="0" autoUpdateAnimBg="0"/>
      <p:bldP spid="27673" grpId="0" autoUpdateAnimBg="0"/>
      <p:bldP spid="27674" grpId="0" autoUpdateAnimBg="0"/>
      <p:bldP spid="40" grpId="0" animBg="1"/>
      <p:bldP spid="46" grpId="0" animBg="1"/>
      <p:bldP spid="47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latin typeface="楷体" pitchFamily="49" charset="-122"/>
                <a:ea typeface="楷体" pitchFamily="49" charset="-122"/>
              </a:rPr>
              <a:t>提供多种素材，丰富学生认识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325677" y="714883"/>
            <a:ext cx="606259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</a:t>
            </a:r>
            <a:r>
              <a:rPr lang="zh-CN" altLang="zh-C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及时补充素材，在练习中完善概念</a:t>
            </a:r>
          </a:p>
        </p:txBody>
      </p:sp>
      <p:pic>
        <p:nvPicPr>
          <p:cNvPr id="1025" name="Picture 1" descr="C:\Users\hp\AppData\Roaming\Tencent\Users\843020235\QQ\WinTemp\RichOle\_]12%%S@21QZVS[1L}ABE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890" y="1290181"/>
            <a:ext cx="5581650" cy="1514475"/>
          </a:xfrm>
          <a:prstGeom prst="rect">
            <a:avLst/>
          </a:prstGeom>
          <a:noFill/>
        </p:spPr>
      </p:pic>
      <p:pic>
        <p:nvPicPr>
          <p:cNvPr id="1026" name="Picture 2" descr="C:\Users\hp\AppData\Roaming\Tencent\Users\843020235\QQ\WinTemp\RichOle\@KFHKJ9X%K{ZRC_EI(NF6~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51" y="2906038"/>
            <a:ext cx="5295900" cy="1800225"/>
          </a:xfrm>
          <a:prstGeom prst="rect">
            <a:avLst/>
          </a:prstGeom>
          <a:noFill/>
        </p:spPr>
      </p:pic>
      <p:pic>
        <p:nvPicPr>
          <p:cNvPr id="1027" name="Picture 3" descr="C:\Users\hp\AppData\Roaming\Tencent\Users\843020235\QQ\WinTemp\RichOle\VFRP6(EH~RATPBOF9CQZD{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099" y="4885151"/>
            <a:ext cx="5391150" cy="15621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 bwMode="auto">
          <a:xfrm>
            <a:off x="5899758" y="2506104"/>
            <a:ext cx="356991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沟通百分数和比的关系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5736921" y="4259747"/>
            <a:ext cx="434653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表示两个独立数量的倍比关系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6764055" y="796302"/>
            <a:ext cx="1703540" cy="461665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百分数</a:t>
            </a:r>
          </a:p>
        </p:txBody>
      </p:sp>
      <p:sp>
        <p:nvSpPr>
          <p:cNvPr id="11" name="左大括号 10"/>
          <p:cNvSpPr/>
          <p:nvPr/>
        </p:nvSpPr>
        <p:spPr>
          <a:xfrm>
            <a:off x="7778663" y="288098"/>
            <a:ext cx="651353" cy="157827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 bwMode="auto">
          <a:xfrm>
            <a:off x="8494732" y="1625107"/>
            <a:ext cx="3697268" cy="461665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两个独立数量之间的关系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8434191" y="50104"/>
            <a:ext cx="2739024" cy="461665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部分和整体的关系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latin typeface="楷体" pitchFamily="49" charset="-122"/>
                <a:ea typeface="楷体" pitchFamily="49" charset="-122"/>
              </a:rPr>
              <a:t>提供多种素材，丰富学生认识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325677" y="714884"/>
            <a:ext cx="606259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</a:t>
            </a:r>
            <a:r>
              <a:rPr lang="zh-CN" altLang="zh-C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创设多种情素材，解决百分数实际问题</a:t>
            </a:r>
          </a:p>
        </p:txBody>
      </p:sp>
      <p:pic>
        <p:nvPicPr>
          <p:cNvPr id="101377" name="Picture 1" descr="C:\Users\hp\AppData\Roaming\Tencent\Users\843020235\QQ\WinTemp\RichOle\C1A{O%6KTYY55G5%JQA[_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937" y="3394554"/>
            <a:ext cx="5734050" cy="866775"/>
          </a:xfrm>
          <a:prstGeom prst="rect">
            <a:avLst/>
          </a:prstGeom>
          <a:noFill/>
        </p:spPr>
      </p:pic>
      <p:pic>
        <p:nvPicPr>
          <p:cNvPr id="101378" name="Picture 2" descr="C:\Users\hp\AppData\Roaming\Tencent\Users\843020235\QQ\WinTemp\RichOle\(8SQ@[B$8{[OR5J@@K`3@F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885" y="1127343"/>
            <a:ext cx="5543550" cy="2143125"/>
          </a:xfrm>
          <a:prstGeom prst="rect">
            <a:avLst/>
          </a:prstGeom>
          <a:noFill/>
        </p:spPr>
      </p:pic>
      <p:pic>
        <p:nvPicPr>
          <p:cNvPr id="101379" name="Picture 3" descr="C:\Users\hp\AppData\Roaming\Tencent\Users\843020235\QQ\WinTemp\RichOle\GY9]$6WX8YKW0`DMZ1YA7]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569" y="4276725"/>
            <a:ext cx="5743575" cy="2581275"/>
          </a:xfrm>
          <a:prstGeom prst="rect">
            <a:avLst/>
          </a:prstGeom>
          <a:noFill/>
        </p:spPr>
      </p:pic>
      <p:pic>
        <p:nvPicPr>
          <p:cNvPr id="101380" name="Picture 4" descr="C:\Users\hp\AppData\Roaming\Tencent\Users\843020235\QQ\WinTemp\RichOle\Q`ENW3[L~I_W__L~96SZP6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6921" y="1521912"/>
            <a:ext cx="6115050" cy="1828800"/>
          </a:xfrm>
          <a:prstGeom prst="rect">
            <a:avLst/>
          </a:prstGeom>
          <a:noFill/>
        </p:spPr>
      </p:pic>
      <p:pic>
        <p:nvPicPr>
          <p:cNvPr id="101381" name="Picture 5" descr="C:\Users\hp\AppData\Roaming\Tencent\Users\843020235\QQ\WinTemp\RichOle\Z2_}D6%FA_L`$9H`O{DYU9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3222" y="3557392"/>
            <a:ext cx="5372100" cy="164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zh-CN" sz="3600" dirty="0">
                <a:latin typeface="楷体" pitchFamily="49" charset="-122"/>
                <a:ea typeface="楷体" pitchFamily="49" charset="-122"/>
              </a:rPr>
              <a:t>安排多种</a:t>
            </a:r>
            <a:r>
              <a:rPr lang="zh-CN" altLang="en-US" sz="3600" dirty="0">
                <a:latin typeface="楷体" pitchFamily="49" charset="-122"/>
                <a:ea typeface="楷体" pitchFamily="49" charset="-122"/>
              </a:rPr>
              <a:t>问题</a:t>
            </a:r>
            <a:r>
              <a:rPr lang="zh-CN" altLang="zh-CN" sz="3600" dirty="0">
                <a:latin typeface="楷体" pitchFamily="49" charset="-122"/>
                <a:ea typeface="楷体" pitchFamily="49" charset="-122"/>
              </a:rPr>
              <a:t>，引导学生自主探索</a:t>
            </a:r>
          </a:p>
        </p:txBody>
      </p:sp>
      <p:pic>
        <p:nvPicPr>
          <p:cNvPr id="102401" name="Picture 1" descr="C:\Users\hp\AppData\Roaming\Tencent\Users\843020235\QQ\WinTemp\RichOle\I1LKJ@JYWN])X88B5L}L7A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5332" y="3594968"/>
            <a:ext cx="5686425" cy="1704975"/>
          </a:xfrm>
          <a:prstGeom prst="rect">
            <a:avLst/>
          </a:prstGeom>
          <a:noFill/>
        </p:spPr>
      </p:pic>
      <p:pic>
        <p:nvPicPr>
          <p:cNvPr id="102402" name="Picture 2" descr="C:\Users\hp\AppData\Roaming\Tencent\Users\843020235\QQ\WinTemp\RichOle\D}%I)S$DP68)7%C2V9~OMX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833" y="3682652"/>
            <a:ext cx="5810250" cy="245745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2194143" y="5526066"/>
            <a:ext cx="3569918" cy="801666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403" name="Picture 3" descr="C:\Users\hp\AppData\Roaming\Tencent\Users\843020235\QQ\WinTemp\RichOle\T[)GZVCPNMD_TSPCF6619@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7441" y="1615857"/>
            <a:ext cx="5441124" cy="1524000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9557359" y="2407085"/>
            <a:ext cx="1816274" cy="801666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718127" y="4513546"/>
            <a:ext cx="3569918" cy="801666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 bwMode="auto">
          <a:xfrm>
            <a:off x="6025019" y="5838027"/>
            <a:ext cx="583712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小结：分数，小数，百分数的互化方法</a:t>
            </a:r>
          </a:p>
        </p:txBody>
      </p:sp>
      <p:pic>
        <p:nvPicPr>
          <p:cNvPr id="6145" name="Picture 1" descr="C:\Users\hp\AppData\Roaming\Tencent\Users\843020235\QQ\WinTemp\RichOle\(XI]MEOOV2TXI28DTO71RMQ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033" y="1420009"/>
            <a:ext cx="5626249" cy="1721224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1262034" y="2538805"/>
            <a:ext cx="3569918" cy="801666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 descr="C:\Users\hp\AppData\Roaming\Tencent\Users\843020235\QQ\WinTemp\RichOle\($27_8]W4C{7{0@F`WPJ81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677" y="1002082"/>
            <a:ext cx="4471792" cy="5661764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1036124" y="2798756"/>
            <a:ext cx="3569918" cy="1177447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29430" y="4273462"/>
            <a:ext cx="3569918" cy="1177447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06466" y="5515627"/>
            <a:ext cx="3569918" cy="1177447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 bwMode="auto">
          <a:xfrm>
            <a:off x="5874706" y="3144932"/>
            <a:ext cx="279330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自主完善线段图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5989528" y="4662668"/>
            <a:ext cx="279330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找数量关系式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6041720" y="5879780"/>
            <a:ext cx="279330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列方程解答</a:t>
            </a:r>
          </a:p>
        </p:txBody>
      </p:sp>
      <p:sp>
        <p:nvSpPr>
          <p:cNvPr id="11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zh-CN" sz="3600" dirty="0">
                <a:latin typeface="楷体" pitchFamily="49" charset="-122"/>
                <a:ea typeface="楷体" pitchFamily="49" charset="-122"/>
              </a:rPr>
              <a:t>安排多种</a:t>
            </a:r>
            <a:r>
              <a:rPr lang="zh-CN" altLang="en-US" sz="3600" dirty="0">
                <a:latin typeface="楷体" pitchFamily="49" charset="-122"/>
                <a:ea typeface="楷体" pitchFamily="49" charset="-122"/>
              </a:rPr>
              <a:t>问题</a:t>
            </a:r>
            <a:r>
              <a:rPr lang="zh-CN" altLang="zh-CN" sz="3600" dirty="0">
                <a:latin typeface="楷体" pitchFamily="49" charset="-122"/>
                <a:ea typeface="楷体" pitchFamily="49" charset="-122"/>
              </a:rPr>
              <a:t>，引导学生自主探索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8D53A-9C0E-4FF8-818E-3EE11E2AC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沟通比较，促进知识迁移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3AA7509-BC41-48AD-9EB1-67738A1C4276}"/>
              </a:ext>
            </a:extLst>
          </p:cNvPr>
          <p:cNvSpPr txBox="1"/>
          <p:nvPr/>
        </p:nvSpPr>
        <p:spPr bwMode="auto">
          <a:xfrm>
            <a:off x="426406" y="1316132"/>
            <a:ext cx="403673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几分之几到百分之几的迁移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C1AE6DD-456A-41AA-BEA8-7AEEB2EADD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59" y="291192"/>
            <a:ext cx="5153999" cy="3453493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80AE5A5-40F1-4775-A0DA-ECACB42268A9}"/>
              </a:ext>
            </a:extLst>
          </p:cNvPr>
          <p:cNvCxnSpPr/>
          <p:nvPr/>
        </p:nvCxnSpPr>
        <p:spPr>
          <a:xfrm>
            <a:off x="6150429" y="2732314"/>
            <a:ext cx="2160814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93A6B581-4F80-4667-8730-5A39605611CC}"/>
              </a:ext>
            </a:extLst>
          </p:cNvPr>
          <p:cNvSpPr/>
          <p:nvPr/>
        </p:nvSpPr>
        <p:spPr>
          <a:xfrm>
            <a:off x="5662808" y="2943019"/>
            <a:ext cx="1957192" cy="801666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1490A334-307A-4EF8-B427-7681E83E31FD}"/>
              </a:ext>
            </a:extLst>
          </p:cNvPr>
          <p:cNvSpPr txBox="1"/>
          <p:nvPr/>
        </p:nvSpPr>
        <p:spPr bwMode="auto">
          <a:xfrm>
            <a:off x="10031409" y="1316132"/>
            <a:ext cx="1910219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注意引导联系和区别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C8531006-169F-4F0B-9F9C-10665BDF84FB}"/>
              </a:ext>
            </a:extLst>
          </p:cNvPr>
          <p:cNvSpPr txBox="1"/>
          <p:nvPr/>
        </p:nvSpPr>
        <p:spPr bwMode="auto">
          <a:xfrm>
            <a:off x="426405" y="4396789"/>
            <a:ext cx="403673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百分之几到百分率的迁移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9EA1F6C-443B-45EA-BDA2-CC018CA0B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2" y="3837842"/>
            <a:ext cx="4851430" cy="2857850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0D70DBC-9964-4DF6-8E4C-23A2D1748F8A}"/>
              </a:ext>
            </a:extLst>
          </p:cNvPr>
          <p:cNvCxnSpPr>
            <a:cxnSpLocks/>
          </p:cNvCxnSpPr>
          <p:nvPr/>
        </p:nvCxnSpPr>
        <p:spPr>
          <a:xfrm flipV="1">
            <a:off x="6242957" y="6172200"/>
            <a:ext cx="3352800" cy="59871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B2BC96DE-71C6-4B86-BAD6-7C01262F8ABC}"/>
              </a:ext>
            </a:extLst>
          </p:cNvPr>
          <p:cNvCxnSpPr/>
          <p:nvPr/>
        </p:nvCxnSpPr>
        <p:spPr>
          <a:xfrm>
            <a:off x="6539593" y="5742214"/>
            <a:ext cx="2160814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31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8D53A-9C0E-4FF8-818E-3EE11E2AC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沟通比较，促进知识迁移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3AA7509-BC41-48AD-9EB1-67738A1C4276}"/>
              </a:ext>
            </a:extLst>
          </p:cNvPr>
          <p:cNvSpPr txBox="1"/>
          <p:nvPr/>
        </p:nvSpPr>
        <p:spPr bwMode="auto">
          <a:xfrm>
            <a:off x="426406" y="1316132"/>
            <a:ext cx="418992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百分之几到多百分之几的迁移</a:t>
            </a: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1490A334-307A-4EF8-B427-7681E83E31FD}"/>
              </a:ext>
            </a:extLst>
          </p:cNvPr>
          <p:cNvSpPr txBox="1"/>
          <p:nvPr/>
        </p:nvSpPr>
        <p:spPr bwMode="auto">
          <a:xfrm>
            <a:off x="9573491" y="1450419"/>
            <a:ext cx="2643447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单位“</a:t>
            </a: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”是什么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C8531006-169F-4F0B-9F9C-10665BDF84FB}"/>
              </a:ext>
            </a:extLst>
          </p:cNvPr>
          <p:cNvSpPr txBox="1"/>
          <p:nvPr/>
        </p:nvSpPr>
        <p:spPr bwMode="auto">
          <a:xfrm>
            <a:off x="348820" y="4212122"/>
            <a:ext cx="4189929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zh-CN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一个数的几分之几是多少到一个数的百分之几是多少的迁移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FC25EB8-5797-4312-87F9-B56D95D9E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51" y="719087"/>
            <a:ext cx="5056040" cy="286827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3A6B581-4F80-4667-8730-5A39605611CC}"/>
              </a:ext>
            </a:extLst>
          </p:cNvPr>
          <p:cNvSpPr/>
          <p:nvPr/>
        </p:nvSpPr>
        <p:spPr>
          <a:xfrm>
            <a:off x="5790270" y="1912084"/>
            <a:ext cx="1957192" cy="801666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52">
            <a:extLst>
              <a:ext uri="{FF2B5EF4-FFF2-40B4-BE49-F238E27FC236}">
                <a16:creationId xmlns:a16="http://schemas.microsoft.com/office/drawing/2014/main" id="{DA69AC2A-EC43-4886-AE9B-FCE16AE64056}"/>
              </a:ext>
            </a:extLst>
          </p:cNvPr>
          <p:cNvSpPr txBox="1"/>
          <p:nvPr/>
        </p:nvSpPr>
        <p:spPr bwMode="auto">
          <a:xfrm>
            <a:off x="9622933" y="2113719"/>
            <a:ext cx="2643447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哪两个量在比较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BB5B5DF-B7F6-4CD3-8F31-6193DE9BDE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23" y="3555297"/>
            <a:ext cx="4632052" cy="245659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3F1B9AC-9B40-4582-84C6-2510F47D839D}"/>
              </a:ext>
            </a:extLst>
          </p:cNvPr>
          <p:cNvSpPr/>
          <p:nvPr/>
        </p:nvSpPr>
        <p:spPr>
          <a:xfrm>
            <a:off x="5790270" y="4441438"/>
            <a:ext cx="3228543" cy="801666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3" descr="C:\Users\hp\AppData\Roaming\Tencent\Users\843020235\QQ\WinTemp\RichOle\GY9]$6WX8YKW0`DMZ1YA7]4.png">
            <a:extLst>
              <a:ext uri="{FF2B5EF4-FFF2-40B4-BE49-F238E27FC236}">
                <a16:creationId xmlns:a16="http://schemas.microsoft.com/office/drawing/2014/main" id="{701C2D12-C56C-4DC1-A75B-9DECDE12C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1639" y="5277102"/>
            <a:ext cx="5298647" cy="14695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53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9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8D53A-9C0E-4FF8-818E-3EE11E2AC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沟通比较，促进知识迁移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3AA7509-BC41-48AD-9EB1-67738A1C4276}"/>
              </a:ext>
            </a:extLst>
          </p:cNvPr>
          <p:cNvSpPr txBox="1"/>
          <p:nvPr/>
        </p:nvSpPr>
        <p:spPr bwMode="auto">
          <a:xfrm>
            <a:off x="426406" y="1316132"/>
            <a:ext cx="418992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打折问题到方程问题的迁移</a:t>
            </a: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1490A334-307A-4EF8-B427-7681E83E31FD}"/>
              </a:ext>
            </a:extLst>
          </p:cNvPr>
          <p:cNvSpPr txBox="1"/>
          <p:nvPr/>
        </p:nvSpPr>
        <p:spPr bwMode="auto">
          <a:xfrm>
            <a:off x="9573491" y="1450419"/>
            <a:ext cx="2643447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降低问题难度</a:t>
            </a:r>
          </a:p>
        </p:txBody>
      </p:sp>
      <p:sp>
        <p:nvSpPr>
          <p:cNvPr id="16" name="TextBox 52">
            <a:extLst>
              <a:ext uri="{FF2B5EF4-FFF2-40B4-BE49-F238E27FC236}">
                <a16:creationId xmlns:a16="http://schemas.microsoft.com/office/drawing/2014/main" id="{DA69AC2A-EC43-4886-AE9B-FCE16AE64056}"/>
              </a:ext>
            </a:extLst>
          </p:cNvPr>
          <p:cNvSpPr txBox="1"/>
          <p:nvPr/>
        </p:nvSpPr>
        <p:spPr bwMode="auto">
          <a:xfrm>
            <a:off x="9628376" y="2104152"/>
            <a:ext cx="2643447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展现方程特点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5985790-A173-4FFC-9356-354349021C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38" y="228600"/>
            <a:ext cx="4619481" cy="4495800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529B3171-3AFF-4E0A-9F54-D6C0B48DF1A6}"/>
              </a:ext>
            </a:extLst>
          </p:cNvPr>
          <p:cNvCxnSpPr/>
          <p:nvPr/>
        </p:nvCxnSpPr>
        <p:spPr>
          <a:xfrm>
            <a:off x="5388429" y="2334985"/>
            <a:ext cx="2160814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D85B7A76-2526-48C1-BD08-2FBE51578485}"/>
              </a:ext>
            </a:extLst>
          </p:cNvPr>
          <p:cNvSpPr/>
          <p:nvPr/>
        </p:nvSpPr>
        <p:spPr>
          <a:xfrm>
            <a:off x="5375211" y="2438228"/>
            <a:ext cx="4086608" cy="801666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9C2001E-4752-4728-AD1D-3B683127F98E}"/>
              </a:ext>
            </a:extLst>
          </p:cNvPr>
          <p:cNvSpPr/>
          <p:nvPr/>
        </p:nvSpPr>
        <p:spPr>
          <a:xfrm>
            <a:off x="5515871" y="3289127"/>
            <a:ext cx="1160258" cy="801666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4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6" grpId="0" animBg="1"/>
      <p:bldP spid="15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PA_组合 42"/>
          <p:cNvGrpSpPr/>
          <p:nvPr>
            <p:custDataLst>
              <p:tags r:id="rId1"/>
            </p:custDataLst>
          </p:nvPr>
        </p:nvGrpSpPr>
        <p:grpSpPr>
          <a:xfrm>
            <a:off x="4303917" y="1787908"/>
            <a:ext cx="1412345" cy="1412856"/>
            <a:chOff x="5309025" y="2094564"/>
            <a:chExt cx="1461661" cy="1461661"/>
          </a:xfrm>
        </p:grpSpPr>
        <p:sp>
          <p:nvSpPr>
            <p:cNvPr id="8" name="椭圆 1"/>
            <p:cNvSpPr>
              <a:spLocks noChangeArrowheads="1"/>
            </p:cNvSpPr>
            <p:nvPr/>
          </p:nvSpPr>
          <p:spPr bwMode="auto">
            <a:xfrm>
              <a:off x="5309025" y="2094564"/>
              <a:ext cx="1461661" cy="1461661"/>
            </a:xfrm>
            <a:prstGeom prst="ellipse">
              <a:avLst/>
            </a:pr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rgbClr val="F0F0F0"/>
                  </a:gs>
                  <a:gs pos="50000">
                    <a:srgbClr val="C8C8C8"/>
                  </a:gs>
                  <a:gs pos="25000">
                    <a:srgbClr val="F0F0F0"/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410323" y="2195862"/>
              <a:ext cx="1259066" cy="1259064"/>
            </a:xfrm>
            <a:prstGeom prst="ellipse">
              <a:avLst/>
            </a:prstGeom>
            <a:solidFill>
              <a:srgbClr val="6EADAA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</a:endParaRPr>
            </a:p>
          </p:txBody>
        </p:sp>
      </p:grpSp>
      <p:grpSp>
        <p:nvGrpSpPr>
          <p:cNvPr id="10" name="PA_组合 45"/>
          <p:cNvGrpSpPr/>
          <p:nvPr>
            <p:custDataLst>
              <p:tags r:id="rId2"/>
            </p:custDataLst>
          </p:nvPr>
        </p:nvGrpSpPr>
        <p:grpSpPr>
          <a:xfrm>
            <a:off x="5962069" y="1776574"/>
            <a:ext cx="1412345" cy="1412856"/>
            <a:chOff x="5309025" y="2094564"/>
            <a:chExt cx="1461661" cy="1461661"/>
          </a:xfrm>
        </p:grpSpPr>
        <p:sp>
          <p:nvSpPr>
            <p:cNvPr id="11" name="椭圆 1"/>
            <p:cNvSpPr>
              <a:spLocks noChangeArrowheads="1"/>
            </p:cNvSpPr>
            <p:nvPr/>
          </p:nvSpPr>
          <p:spPr bwMode="auto">
            <a:xfrm>
              <a:off x="5309025" y="2094564"/>
              <a:ext cx="1461661" cy="1461661"/>
            </a:xfrm>
            <a:prstGeom prst="ellipse">
              <a:avLst/>
            </a:pr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rgbClr val="F0F0F0"/>
                  </a:gs>
                  <a:gs pos="50000">
                    <a:srgbClr val="C8C8C8"/>
                  </a:gs>
                  <a:gs pos="25000">
                    <a:srgbClr val="F0F0F0"/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5410323" y="2195862"/>
              <a:ext cx="1259066" cy="1259064"/>
            </a:xfrm>
            <a:prstGeom prst="ellipse">
              <a:avLst/>
            </a:prstGeom>
            <a:solidFill>
              <a:srgbClr val="F3913F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</a:endParaRPr>
            </a:p>
          </p:txBody>
        </p:sp>
      </p:grpSp>
      <p:grpSp>
        <p:nvGrpSpPr>
          <p:cNvPr id="13" name="PA_组合 48"/>
          <p:cNvGrpSpPr/>
          <p:nvPr>
            <p:custDataLst>
              <p:tags r:id="rId3"/>
            </p:custDataLst>
          </p:nvPr>
        </p:nvGrpSpPr>
        <p:grpSpPr>
          <a:xfrm>
            <a:off x="7786008" y="1748556"/>
            <a:ext cx="1412345" cy="1412856"/>
            <a:chOff x="5309025" y="2094564"/>
            <a:chExt cx="1461661" cy="1461661"/>
          </a:xfrm>
        </p:grpSpPr>
        <p:sp>
          <p:nvSpPr>
            <p:cNvPr id="14" name="椭圆 1"/>
            <p:cNvSpPr>
              <a:spLocks noChangeArrowheads="1"/>
            </p:cNvSpPr>
            <p:nvPr/>
          </p:nvSpPr>
          <p:spPr bwMode="auto">
            <a:xfrm>
              <a:off x="5309025" y="2094564"/>
              <a:ext cx="1461661" cy="1461661"/>
            </a:xfrm>
            <a:prstGeom prst="ellipse">
              <a:avLst/>
            </a:pr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rgbClr val="F0F0F0"/>
                  </a:gs>
                  <a:gs pos="50000">
                    <a:srgbClr val="C8C8C8"/>
                  </a:gs>
                  <a:gs pos="25000">
                    <a:srgbClr val="F0F0F0"/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5" name="Oval 8"/>
            <p:cNvSpPr>
              <a:spLocks noChangeArrowheads="1"/>
            </p:cNvSpPr>
            <p:nvPr/>
          </p:nvSpPr>
          <p:spPr bwMode="auto">
            <a:xfrm>
              <a:off x="5410323" y="2195862"/>
              <a:ext cx="1259066" cy="1259064"/>
            </a:xfrm>
            <a:prstGeom prst="ellipse">
              <a:avLst/>
            </a:prstGeom>
            <a:solidFill>
              <a:srgbClr val="56CA93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</a:endParaRPr>
            </a:p>
          </p:txBody>
        </p:sp>
      </p:grpSp>
      <p:grpSp>
        <p:nvGrpSpPr>
          <p:cNvPr id="16" name="PA_组合 51"/>
          <p:cNvGrpSpPr/>
          <p:nvPr>
            <p:custDataLst>
              <p:tags r:id="rId4"/>
            </p:custDataLst>
          </p:nvPr>
        </p:nvGrpSpPr>
        <p:grpSpPr>
          <a:xfrm>
            <a:off x="9464038" y="1733390"/>
            <a:ext cx="1412345" cy="1412856"/>
            <a:chOff x="5309025" y="2094564"/>
            <a:chExt cx="1461661" cy="1461661"/>
          </a:xfrm>
        </p:grpSpPr>
        <p:sp>
          <p:nvSpPr>
            <p:cNvPr id="17" name="椭圆 1"/>
            <p:cNvSpPr>
              <a:spLocks noChangeArrowheads="1"/>
            </p:cNvSpPr>
            <p:nvPr/>
          </p:nvSpPr>
          <p:spPr bwMode="auto">
            <a:xfrm>
              <a:off x="5309025" y="2094564"/>
              <a:ext cx="1461661" cy="1461661"/>
            </a:xfrm>
            <a:prstGeom prst="ellipse">
              <a:avLst/>
            </a:prstGeom>
            <a:gradFill>
              <a:gsLst>
                <a:gs pos="22000">
                  <a:schemeClr val="bg1">
                    <a:alpha val="40000"/>
                  </a:schemeClr>
                </a:gs>
                <a:gs pos="50000">
                  <a:srgbClr val="FFFFFF">
                    <a:alpha val="10000"/>
                  </a:srgbClr>
                </a:gs>
                <a:gs pos="50000">
                  <a:schemeClr val="bg1">
                    <a:alpha val="20000"/>
                  </a:schemeClr>
                </a:gs>
                <a:gs pos="15000">
                  <a:schemeClr val="bg1">
                    <a:alpha val="87000"/>
                  </a:schemeClr>
                </a:gs>
              </a:gsLst>
              <a:lin ang="2700000" scaled="0"/>
            </a:gradFill>
            <a:ln>
              <a:gradFill>
                <a:gsLst>
                  <a:gs pos="75000">
                    <a:srgbClr val="F0F0F0"/>
                  </a:gs>
                  <a:gs pos="50000">
                    <a:srgbClr val="C8C8C8"/>
                  </a:gs>
                  <a:gs pos="25000">
                    <a:srgbClr val="F0F0F0"/>
                  </a:gs>
                  <a:gs pos="0">
                    <a:schemeClr val="bg1"/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>
              <a:outerShdw blurRad="228600" dist="889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auto">
            <a:xfrm>
              <a:off x="5410323" y="2195862"/>
              <a:ext cx="1259066" cy="1259064"/>
            </a:xfrm>
            <a:prstGeom prst="ellipse">
              <a:avLst/>
            </a:prstGeom>
            <a:solidFill>
              <a:srgbClr val="FB6060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</a:endParaRPr>
            </a:p>
          </p:txBody>
        </p:sp>
      </p:grpSp>
      <p:sp>
        <p:nvSpPr>
          <p:cNvPr id="19" name="PA_文本框 26"/>
          <p:cNvSpPr txBox="1"/>
          <p:nvPr>
            <p:custDataLst>
              <p:tags r:id="rId5"/>
            </p:custDataLst>
          </p:nvPr>
        </p:nvSpPr>
        <p:spPr>
          <a:xfrm>
            <a:off x="4541963" y="1973988"/>
            <a:ext cx="931747" cy="102592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/>
          <a:p>
            <a:pPr algn="ctr"/>
            <a:r>
              <a:rPr lang="zh-CN" altLang="en-US" sz="5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</a:rPr>
              <a:t>谢</a:t>
            </a:r>
          </a:p>
        </p:txBody>
      </p:sp>
      <p:sp>
        <p:nvSpPr>
          <p:cNvPr id="20" name="PA_文本框 26"/>
          <p:cNvSpPr txBox="1"/>
          <p:nvPr>
            <p:custDataLst>
              <p:tags r:id="rId6"/>
            </p:custDataLst>
          </p:nvPr>
        </p:nvSpPr>
        <p:spPr>
          <a:xfrm>
            <a:off x="6202368" y="1970040"/>
            <a:ext cx="931747" cy="102592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/>
          <a:p>
            <a:pPr algn="ctr"/>
            <a:r>
              <a:rPr lang="zh-CN" altLang="en-US" sz="5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</a:rPr>
              <a:t>谢</a:t>
            </a:r>
          </a:p>
        </p:txBody>
      </p:sp>
      <p:sp>
        <p:nvSpPr>
          <p:cNvPr id="21" name="PA_矩形 56"/>
          <p:cNvSpPr/>
          <p:nvPr>
            <p:custDataLst>
              <p:tags r:id="rId7"/>
            </p:custDataLst>
          </p:nvPr>
        </p:nvSpPr>
        <p:spPr>
          <a:xfrm>
            <a:off x="7962445" y="1942023"/>
            <a:ext cx="998204" cy="1025922"/>
          </a:xfrm>
          <a:prstGeom prst="rect">
            <a:avLst/>
          </a:prstGeom>
        </p:spPr>
        <p:txBody>
          <a:bodyPr wrap="none" lIns="121889" tIns="60944" rIns="121889" bIns="60944">
            <a:spAutoFit/>
          </a:bodyPr>
          <a:lstStyle/>
          <a:p>
            <a:pPr algn="ctr"/>
            <a:r>
              <a:rPr lang="zh-CN" altLang="en-US" sz="5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</a:rPr>
              <a:t>观</a:t>
            </a:r>
          </a:p>
        </p:txBody>
      </p:sp>
      <p:sp>
        <p:nvSpPr>
          <p:cNvPr id="22" name="PA_矩形 57"/>
          <p:cNvSpPr/>
          <p:nvPr>
            <p:custDataLst>
              <p:tags r:id="rId8"/>
            </p:custDataLst>
          </p:nvPr>
        </p:nvSpPr>
        <p:spPr>
          <a:xfrm>
            <a:off x="9656187" y="1926857"/>
            <a:ext cx="998204" cy="1025922"/>
          </a:xfrm>
          <a:prstGeom prst="rect">
            <a:avLst/>
          </a:prstGeom>
        </p:spPr>
        <p:txBody>
          <a:bodyPr wrap="none" lIns="121889" tIns="60944" rIns="121889" bIns="60944">
            <a:spAutoFit/>
          </a:bodyPr>
          <a:lstStyle/>
          <a:p>
            <a:pPr algn="ctr"/>
            <a:r>
              <a:rPr lang="zh-CN" altLang="en-US" sz="5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</a:rPr>
              <a:t>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646353" y="1553082"/>
            <a:ext cx="74760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rgbClr val="5782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大处着眼，把握整体</a:t>
            </a:r>
            <a:endParaRPr lang="en-US" altLang="zh-CN" sz="6000" b="1" dirty="0">
              <a:solidFill>
                <a:srgbClr val="5782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2CC8075-A819-4899-89CB-1D49AE8119D7}"/>
              </a:ext>
            </a:extLst>
          </p:cNvPr>
          <p:cNvGrpSpPr/>
          <p:nvPr/>
        </p:nvGrpSpPr>
        <p:grpSpPr>
          <a:xfrm>
            <a:off x="1538383" y="1464405"/>
            <a:ext cx="1289050" cy="1295400"/>
            <a:chOff x="3751861" y="1319943"/>
            <a:chExt cx="1289050" cy="1295400"/>
          </a:xfrm>
        </p:grpSpPr>
        <p:grpSp>
          <p:nvGrpSpPr>
            <p:cNvPr id="3" name="组合 4"/>
            <p:cNvGrpSpPr/>
            <p:nvPr/>
          </p:nvGrpSpPr>
          <p:grpSpPr bwMode="auto">
            <a:xfrm>
              <a:off x="3751861" y="1319943"/>
              <a:ext cx="1289050" cy="1295400"/>
              <a:chOff x="3439886" y="2047910"/>
              <a:chExt cx="608204" cy="611710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3439886" y="2047910"/>
                <a:ext cx="608204" cy="60796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" name="直角三角形 4"/>
              <p:cNvSpPr/>
              <p:nvPr/>
            </p:nvSpPr>
            <p:spPr>
              <a:xfrm>
                <a:off x="3439886" y="2051658"/>
                <a:ext cx="608204" cy="607962"/>
              </a:xfrm>
              <a:prstGeom prst="rt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6" name="文本框 3"/>
            <p:cNvSpPr txBox="1">
              <a:spLocks noChangeArrowheads="1"/>
            </p:cNvSpPr>
            <p:nvPr/>
          </p:nvSpPr>
          <p:spPr bwMode="auto">
            <a:xfrm>
              <a:off x="4043961" y="1407255"/>
              <a:ext cx="70485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7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3" name="AutoShape 9"/>
          <p:cNvSpPr/>
          <p:nvPr/>
        </p:nvSpPr>
        <p:spPr bwMode="auto">
          <a:xfrm>
            <a:off x="1359519" y="3005604"/>
            <a:ext cx="5002355" cy="6929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Aft>
                <a:spcPts val="800"/>
              </a:spcAft>
            </a:pP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798717" y="987096"/>
            <a:ext cx="532537" cy="532606"/>
            <a:chOff x="3743325" y="3762695"/>
            <a:chExt cx="399455" cy="399578"/>
          </a:xfrm>
        </p:grpSpPr>
        <p:sp>
          <p:nvSpPr>
            <p:cNvPr id="41996" name="AutoShape 12"/>
            <p:cNvSpPr/>
            <p:nvPr/>
          </p:nvSpPr>
          <p:spPr bwMode="auto">
            <a:xfrm>
              <a:off x="3743325" y="3762695"/>
              <a:ext cx="399455" cy="399578"/>
            </a:xfrm>
            <a:custGeom>
              <a:avLst/>
              <a:gdLst>
                <a:gd name="T0" fmla="*/ 532579 w 19679"/>
                <a:gd name="T1" fmla="*/ 584598 h 19679"/>
                <a:gd name="T2" fmla="*/ 532579 w 19679"/>
                <a:gd name="T3" fmla="*/ 584598 h 19679"/>
                <a:gd name="T4" fmla="*/ 532579 w 19679"/>
                <a:gd name="T5" fmla="*/ 584598 h 19679"/>
                <a:gd name="T6" fmla="*/ 532579 w 19679"/>
                <a:gd name="T7" fmla="*/ 584598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3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997" name="AutoShape 13"/>
            <p:cNvSpPr/>
            <p:nvPr/>
          </p:nvSpPr>
          <p:spPr bwMode="auto">
            <a:xfrm>
              <a:off x="3868341" y="3878816"/>
              <a:ext cx="156567" cy="156615"/>
            </a:xfrm>
            <a:custGeom>
              <a:avLst/>
              <a:gdLst>
                <a:gd name="T0" fmla="*/ 208757 w 21600"/>
                <a:gd name="T1" fmla="*/ 208756 h 21600"/>
                <a:gd name="T2" fmla="*/ 208757 w 21600"/>
                <a:gd name="T3" fmla="*/ 208756 h 21600"/>
                <a:gd name="T4" fmla="*/ 208757 w 21600"/>
                <a:gd name="T5" fmla="*/ 208756 h 21600"/>
                <a:gd name="T6" fmla="*/ 208757 w 21600"/>
                <a:gd name="T7" fmla="*/ 20875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7080" y="5513"/>
                  </a:moveTo>
                  <a:cubicBezTo>
                    <a:pt x="17129" y="6606"/>
                    <a:pt x="17242" y="7684"/>
                    <a:pt x="17416" y="8751"/>
                  </a:cubicBezTo>
                  <a:cubicBezTo>
                    <a:pt x="17593" y="9818"/>
                    <a:pt x="17852" y="10843"/>
                    <a:pt x="18196" y="11820"/>
                  </a:cubicBezTo>
                  <a:cubicBezTo>
                    <a:pt x="18539" y="12800"/>
                    <a:pt x="18988" y="13717"/>
                    <a:pt x="19540" y="14575"/>
                  </a:cubicBezTo>
                  <a:cubicBezTo>
                    <a:pt x="20094" y="15436"/>
                    <a:pt x="20779" y="16210"/>
                    <a:pt x="21599" y="16896"/>
                  </a:cubicBezTo>
                  <a:cubicBezTo>
                    <a:pt x="21564" y="17526"/>
                    <a:pt x="21335" y="18042"/>
                    <a:pt x="20910" y="18443"/>
                  </a:cubicBezTo>
                  <a:cubicBezTo>
                    <a:pt x="20486" y="18844"/>
                    <a:pt x="19994" y="19042"/>
                    <a:pt x="19437" y="19042"/>
                  </a:cubicBezTo>
                  <a:lnTo>
                    <a:pt x="13679" y="19042"/>
                  </a:lnTo>
                  <a:cubicBezTo>
                    <a:pt x="13530" y="19781"/>
                    <a:pt x="13194" y="20394"/>
                    <a:pt x="12666" y="20874"/>
                  </a:cubicBezTo>
                  <a:cubicBezTo>
                    <a:pt x="12137" y="21357"/>
                    <a:pt x="11519" y="21600"/>
                    <a:pt x="10816" y="21600"/>
                  </a:cubicBezTo>
                  <a:cubicBezTo>
                    <a:pt x="10113" y="21600"/>
                    <a:pt x="9493" y="21357"/>
                    <a:pt x="8957" y="20874"/>
                  </a:cubicBezTo>
                  <a:cubicBezTo>
                    <a:pt x="8420" y="20394"/>
                    <a:pt x="8074" y="19781"/>
                    <a:pt x="7920" y="19042"/>
                  </a:cubicBezTo>
                  <a:lnTo>
                    <a:pt x="2159" y="19042"/>
                  </a:lnTo>
                  <a:cubicBezTo>
                    <a:pt x="1603" y="19042"/>
                    <a:pt x="1113" y="18841"/>
                    <a:pt x="687" y="18438"/>
                  </a:cubicBezTo>
                  <a:cubicBezTo>
                    <a:pt x="261" y="18031"/>
                    <a:pt x="30" y="17514"/>
                    <a:pt x="0" y="16896"/>
                  </a:cubicBezTo>
                  <a:cubicBezTo>
                    <a:pt x="851" y="16193"/>
                    <a:pt x="1554" y="15414"/>
                    <a:pt x="2111" y="14564"/>
                  </a:cubicBezTo>
                  <a:cubicBezTo>
                    <a:pt x="2667" y="13712"/>
                    <a:pt x="3113" y="12805"/>
                    <a:pt x="3449" y="11848"/>
                  </a:cubicBezTo>
                  <a:cubicBezTo>
                    <a:pt x="3785" y="10888"/>
                    <a:pt x="4029" y="9878"/>
                    <a:pt x="4186" y="8819"/>
                  </a:cubicBezTo>
                  <a:cubicBezTo>
                    <a:pt x="4342" y="7760"/>
                    <a:pt x="4457" y="6679"/>
                    <a:pt x="4529" y="5570"/>
                  </a:cubicBezTo>
                  <a:cubicBezTo>
                    <a:pt x="4578" y="4810"/>
                    <a:pt x="4809" y="4096"/>
                    <a:pt x="5217" y="3418"/>
                  </a:cubicBezTo>
                  <a:cubicBezTo>
                    <a:pt x="5627" y="2744"/>
                    <a:pt x="6143" y="2154"/>
                    <a:pt x="6763" y="1648"/>
                  </a:cubicBezTo>
                  <a:cubicBezTo>
                    <a:pt x="7387" y="1146"/>
                    <a:pt x="8054" y="745"/>
                    <a:pt x="8767" y="448"/>
                  </a:cubicBezTo>
                  <a:cubicBezTo>
                    <a:pt x="9480" y="149"/>
                    <a:pt x="10162" y="0"/>
                    <a:pt x="10816" y="0"/>
                  </a:cubicBezTo>
                  <a:cubicBezTo>
                    <a:pt x="11422" y="0"/>
                    <a:pt x="12091" y="149"/>
                    <a:pt x="12817" y="448"/>
                  </a:cubicBezTo>
                  <a:cubicBezTo>
                    <a:pt x="13545" y="745"/>
                    <a:pt x="14225" y="1143"/>
                    <a:pt x="14851" y="1634"/>
                  </a:cubicBezTo>
                  <a:cubicBezTo>
                    <a:pt x="15477" y="2131"/>
                    <a:pt x="16005" y="2713"/>
                    <a:pt x="16434" y="3382"/>
                  </a:cubicBezTo>
                  <a:cubicBezTo>
                    <a:pt x="16864" y="4045"/>
                    <a:pt x="17080" y="4759"/>
                    <a:pt x="17080" y="5513"/>
                  </a:cubicBezTo>
                  <a:moveTo>
                    <a:pt x="18688" y="16899"/>
                  </a:moveTo>
                  <a:cubicBezTo>
                    <a:pt x="18050" y="16123"/>
                    <a:pt x="17519" y="15295"/>
                    <a:pt x="17098" y="14417"/>
                  </a:cubicBezTo>
                  <a:cubicBezTo>
                    <a:pt x="16677" y="13537"/>
                    <a:pt x="16331" y="12630"/>
                    <a:pt x="16067" y="11687"/>
                  </a:cubicBezTo>
                  <a:cubicBezTo>
                    <a:pt x="15800" y="10747"/>
                    <a:pt x="15595" y="9782"/>
                    <a:pt x="15451" y="8796"/>
                  </a:cubicBezTo>
                  <a:cubicBezTo>
                    <a:pt x="15308" y="7808"/>
                    <a:pt x="15205" y="6806"/>
                    <a:pt x="15138" y="5787"/>
                  </a:cubicBezTo>
                  <a:cubicBezTo>
                    <a:pt x="15105" y="5293"/>
                    <a:pt x="14938" y="4824"/>
                    <a:pt x="14635" y="4381"/>
                  </a:cubicBezTo>
                  <a:cubicBezTo>
                    <a:pt x="14333" y="3941"/>
                    <a:pt x="13969" y="3554"/>
                    <a:pt x="13543" y="3221"/>
                  </a:cubicBezTo>
                  <a:cubicBezTo>
                    <a:pt x="13117" y="2888"/>
                    <a:pt x="12660" y="2628"/>
                    <a:pt x="12173" y="2444"/>
                  </a:cubicBezTo>
                  <a:cubicBezTo>
                    <a:pt x="11686" y="2258"/>
                    <a:pt x="11234" y="2168"/>
                    <a:pt x="10816" y="2168"/>
                  </a:cubicBezTo>
                  <a:cubicBezTo>
                    <a:pt x="10431" y="2168"/>
                    <a:pt x="9993" y="2264"/>
                    <a:pt x="9495" y="2456"/>
                  </a:cubicBezTo>
                  <a:cubicBezTo>
                    <a:pt x="9000" y="2650"/>
                    <a:pt x="8533" y="2907"/>
                    <a:pt x="8097" y="3221"/>
                  </a:cubicBezTo>
                  <a:cubicBezTo>
                    <a:pt x="7659" y="3534"/>
                    <a:pt x="7284" y="3910"/>
                    <a:pt x="6974" y="4342"/>
                  </a:cubicBezTo>
                  <a:cubicBezTo>
                    <a:pt x="6661" y="4776"/>
                    <a:pt x="6499" y="5220"/>
                    <a:pt x="6481" y="5680"/>
                  </a:cubicBezTo>
                  <a:cubicBezTo>
                    <a:pt x="6433" y="6682"/>
                    <a:pt x="6335" y="7681"/>
                    <a:pt x="6194" y="8689"/>
                  </a:cubicBezTo>
                  <a:cubicBezTo>
                    <a:pt x="6050" y="9691"/>
                    <a:pt x="5843" y="10674"/>
                    <a:pt x="5568" y="11631"/>
                  </a:cubicBezTo>
                  <a:cubicBezTo>
                    <a:pt x="5294" y="12594"/>
                    <a:pt x="4937" y="13514"/>
                    <a:pt x="4499" y="14403"/>
                  </a:cubicBezTo>
                  <a:cubicBezTo>
                    <a:pt x="4060" y="15290"/>
                    <a:pt x="3534" y="16123"/>
                    <a:pt x="2921" y="16899"/>
                  </a:cubicBezTo>
                  <a:lnTo>
                    <a:pt x="18688" y="16899"/>
                  </a:lnTo>
                  <a:close/>
                  <a:moveTo>
                    <a:pt x="10816" y="20625"/>
                  </a:moveTo>
                  <a:cubicBezTo>
                    <a:pt x="10965" y="20625"/>
                    <a:pt x="11037" y="20535"/>
                    <a:pt x="11037" y="20354"/>
                  </a:cubicBezTo>
                  <a:cubicBezTo>
                    <a:pt x="11037" y="20174"/>
                    <a:pt x="10965" y="20081"/>
                    <a:pt x="10816" y="20072"/>
                  </a:cubicBezTo>
                  <a:cubicBezTo>
                    <a:pt x="10383" y="20072"/>
                    <a:pt x="10011" y="19903"/>
                    <a:pt x="9698" y="19570"/>
                  </a:cubicBezTo>
                  <a:cubicBezTo>
                    <a:pt x="9387" y="19236"/>
                    <a:pt x="9234" y="18833"/>
                    <a:pt x="9234" y="18353"/>
                  </a:cubicBezTo>
                  <a:cubicBezTo>
                    <a:pt x="9234" y="18175"/>
                    <a:pt x="9154" y="18085"/>
                    <a:pt x="9000" y="18085"/>
                  </a:cubicBezTo>
                  <a:cubicBezTo>
                    <a:pt x="8836" y="18085"/>
                    <a:pt x="8754" y="18175"/>
                    <a:pt x="8754" y="18353"/>
                  </a:cubicBezTo>
                  <a:cubicBezTo>
                    <a:pt x="8754" y="18985"/>
                    <a:pt x="8954" y="19522"/>
                    <a:pt x="9357" y="19965"/>
                  </a:cubicBezTo>
                  <a:cubicBezTo>
                    <a:pt x="9757" y="20405"/>
                    <a:pt x="10244" y="20625"/>
                    <a:pt x="10816" y="206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442851" y="1092487"/>
            <a:ext cx="532537" cy="532606"/>
            <a:chOff x="1019175" y="3762695"/>
            <a:chExt cx="399455" cy="399578"/>
          </a:xfrm>
        </p:grpSpPr>
        <p:sp>
          <p:nvSpPr>
            <p:cNvPr id="41994" name="AutoShape 10"/>
            <p:cNvSpPr/>
            <p:nvPr/>
          </p:nvSpPr>
          <p:spPr bwMode="auto">
            <a:xfrm>
              <a:off x="1019175" y="3762695"/>
              <a:ext cx="399455" cy="399578"/>
            </a:xfrm>
            <a:custGeom>
              <a:avLst/>
              <a:gdLst>
                <a:gd name="T0" fmla="*/ 532579 w 19679"/>
                <a:gd name="T1" fmla="*/ 584598 h 19679"/>
                <a:gd name="T2" fmla="*/ 532579 w 19679"/>
                <a:gd name="T3" fmla="*/ 584598 h 19679"/>
                <a:gd name="T4" fmla="*/ 532579 w 19679"/>
                <a:gd name="T5" fmla="*/ 584598 h 19679"/>
                <a:gd name="T6" fmla="*/ 532579 w 19679"/>
                <a:gd name="T7" fmla="*/ 584598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998" name="AutoShape 14"/>
            <p:cNvSpPr/>
            <p:nvPr/>
          </p:nvSpPr>
          <p:spPr bwMode="auto">
            <a:xfrm>
              <a:off x="1145977" y="3871670"/>
              <a:ext cx="156567" cy="156615"/>
            </a:xfrm>
            <a:custGeom>
              <a:avLst/>
              <a:gdLst>
                <a:gd name="T0" fmla="*/ 208756 w 21600"/>
                <a:gd name="T1" fmla="*/ 209569 h 21558"/>
                <a:gd name="T2" fmla="*/ 208756 w 21600"/>
                <a:gd name="T3" fmla="*/ 209569 h 21558"/>
                <a:gd name="T4" fmla="*/ 208756 w 21600"/>
                <a:gd name="T5" fmla="*/ 209569 h 21558"/>
                <a:gd name="T6" fmla="*/ 208756 w 21600"/>
                <a:gd name="T7" fmla="*/ 209569 h 215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58">
                  <a:moveTo>
                    <a:pt x="18076" y="8547"/>
                  </a:moveTo>
                  <a:cubicBezTo>
                    <a:pt x="19181" y="9499"/>
                    <a:pt x="20046" y="10569"/>
                    <a:pt x="20670" y="11749"/>
                  </a:cubicBezTo>
                  <a:cubicBezTo>
                    <a:pt x="21291" y="12932"/>
                    <a:pt x="21599" y="14075"/>
                    <a:pt x="21599" y="15179"/>
                  </a:cubicBezTo>
                  <a:cubicBezTo>
                    <a:pt x="21599" y="16159"/>
                    <a:pt x="21344" y="17040"/>
                    <a:pt x="20832" y="17815"/>
                  </a:cubicBezTo>
                  <a:cubicBezTo>
                    <a:pt x="20320" y="18592"/>
                    <a:pt x="19593" y="19260"/>
                    <a:pt x="18660" y="19812"/>
                  </a:cubicBezTo>
                  <a:cubicBezTo>
                    <a:pt x="17724" y="20363"/>
                    <a:pt x="16585" y="20794"/>
                    <a:pt x="15252" y="21098"/>
                  </a:cubicBezTo>
                  <a:cubicBezTo>
                    <a:pt x="13917" y="21403"/>
                    <a:pt x="12435" y="21557"/>
                    <a:pt x="10800" y="21557"/>
                  </a:cubicBezTo>
                  <a:cubicBezTo>
                    <a:pt x="9168" y="21557"/>
                    <a:pt x="7682" y="21403"/>
                    <a:pt x="6350" y="21098"/>
                  </a:cubicBezTo>
                  <a:cubicBezTo>
                    <a:pt x="5014" y="20794"/>
                    <a:pt x="3878" y="20363"/>
                    <a:pt x="2936" y="19812"/>
                  </a:cubicBezTo>
                  <a:cubicBezTo>
                    <a:pt x="1993" y="19260"/>
                    <a:pt x="1270" y="18589"/>
                    <a:pt x="761" y="17809"/>
                  </a:cubicBezTo>
                  <a:cubicBezTo>
                    <a:pt x="255" y="17029"/>
                    <a:pt x="0" y="16150"/>
                    <a:pt x="0" y="15179"/>
                  </a:cubicBezTo>
                  <a:cubicBezTo>
                    <a:pt x="0" y="14075"/>
                    <a:pt x="318" y="12934"/>
                    <a:pt x="948" y="11757"/>
                  </a:cubicBezTo>
                  <a:cubicBezTo>
                    <a:pt x="1582" y="10580"/>
                    <a:pt x="2449" y="9510"/>
                    <a:pt x="3557" y="8547"/>
                  </a:cubicBezTo>
                  <a:cubicBezTo>
                    <a:pt x="3654" y="8403"/>
                    <a:pt x="3822" y="8344"/>
                    <a:pt x="4056" y="8369"/>
                  </a:cubicBezTo>
                  <a:cubicBezTo>
                    <a:pt x="4290" y="8398"/>
                    <a:pt x="4446" y="8491"/>
                    <a:pt x="4527" y="8654"/>
                  </a:cubicBezTo>
                  <a:cubicBezTo>
                    <a:pt x="4565" y="8800"/>
                    <a:pt x="4565" y="8930"/>
                    <a:pt x="4527" y="9045"/>
                  </a:cubicBezTo>
                  <a:cubicBezTo>
                    <a:pt x="4446" y="9361"/>
                    <a:pt x="4378" y="9738"/>
                    <a:pt x="4318" y="10177"/>
                  </a:cubicBezTo>
                  <a:cubicBezTo>
                    <a:pt x="4259" y="10617"/>
                    <a:pt x="4237" y="11073"/>
                    <a:pt x="4259" y="11546"/>
                  </a:cubicBezTo>
                  <a:cubicBezTo>
                    <a:pt x="4278" y="12016"/>
                    <a:pt x="4343" y="12475"/>
                    <a:pt x="4452" y="12915"/>
                  </a:cubicBezTo>
                  <a:cubicBezTo>
                    <a:pt x="4562" y="13354"/>
                    <a:pt x="4749" y="13734"/>
                    <a:pt x="5020" y="14047"/>
                  </a:cubicBezTo>
                  <a:cubicBezTo>
                    <a:pt x="5329" y="14379"/>
                    <a:pt x="5716" y="14599"/>
                    <a:pt x="6184" y="14709"/>
                  </a:cubicBezTo>
                  <a:cubicBezTo>
                    <a:pt x="5698" y="13323"/>
                    <a:pt x="5498" y="12008"/>
                    <a:pt x="5588" y="10757"/>
                  </a:cubicBezTo>
                  <a:cubicBezTo>
                    <a:pt x="5676" y="9510"/>
                    <a:pt x="5919" y="8344"/>
                    <a:pt x="6318" y="7265"/>
                  </a:cubicBezTo>
                  <a:cubicBezTo>
                    <a:pt x="6718" y="6187"/>
                    <a:pt x="7223" y="5212"/>
                    <a:pt x="7835" y="4339"/>
                  </a:cubicBezTo>
                  <a:cubicBezTo>
                    <a:pt x="8450" y="3469"/>
                    <a:pt x="9040" y="2720"/>
                    <a:pt x="9607" y="2089"/>
                  </a:cubicBezTo>
                  <a:cubicBezTo>
                    <a:pt x="10172" y="1459"/>
                    <a:pt x="10662" y="980"/>
                    <a:pt x="11068" y="653"/>
                  </a:cubicBezTo>
                  <a:cubicBezTo>
                    <a:pt x="11477" y="326"/>
                    <a:pt x="11692" y="149"/>
                    <a:pt x="11711" y="124"/>
                  </a:cubicBezTo>
                  <a:cubicBezTo>
                    <a:pt x="11960" y="-42"/>
                    <a:pt x="12194" y="-42"/>
                    <a:pt x="12416" y="124"/>
                  </a:cubicBezTo>
                  <a:cubicBezTo>
                    <a:pt x="12513" y="191"/>
                    <a:pt x="12581" y="293"/>
                    <a:pt x="12616" y="414"/>
                  </a:cubicBezTo>
                  <a:cubicBezTo>
                    <a:pt x="12650" y="535"/>
                    <a:pt x="12647" y="645"/>
                    <a:pt x="12609" y="746"/>
                  </a:cubicBezTo>
                  <a:cubicBezTo>
                    <a:pt x="12609" y="760"/>
                    <a:pt x="12531" y="954"/>
                    <a:pt x="12375" y="1318"/>
                  </a:cubicBezTo>
                  <a:cubicBezTo>
                    <a:pt x="12222" y="1681"/>
                    <a:pt x="12116" y="2140"/>
                    <a:pt x="12057" y="2692"/>
                  </a:cubicBezTo>
                  <a:cubicBezTo>
                    <a:pt x="11995" y="3244"/>
                    <a:pt x="12029" y="3849"/>
                    <a:pt x="12160" y="4503"/>
                  </a:cubicBezTo>
                  <a:cubicBezTo>
                    <a:pt x="12291" y="5162"/>
                    <a:pt x="12644" y="5773"/>
                    <a:pt x="13221" y="6339"/>
                  </a:cubicBezTo>
                  <a:cubicBezTo>
                    <a:pt x="13589" y="6728"/>
                    <a:pt x="13926" y="7108"/>
                    <a:pt x="14229" y="7485"/>
                  </a:cubicBezTo>
                  <a:cubicBezTo>
                    <a:pt x="14532" y="7862"/>
                    <a:pt x="14791" y="8282"/>
                    <a:pt x="15006" y="8744"/>
                  </a:cubicBezTo>
                  <a:cubicBezTo>
                    <a:pt x="15218" y="9209"/>
                    <a:pt x="15390" y="9749"/>
                    <a:pt x="15515" y="10363"/>
                  </a:cubicBezTo>
                  <a:cubicBezTo>
                    <a:pt x="15639" y="10977"/>
                    <a:pt x="15702" y="11709"/>
                    <a:pt x="15702" y="12554"/>
                  </a:cubicBezTo>
                  <a:cubicBezTo>
                    <a:pt x="15702" y="12850"/>
                    <a:pt x="15546" y="13027"/>
                    <a:pt x="15237" y="13078"/>
                  </a:cubicBezTo>
                  <a:cubicBezTo>
                    <a:pt x="15118" y="13098"/>
                    <a:pt x="14997" y="13078"/>
                    <a:pt x="14872" y="13027"/>
                  </a:cubicBezTo>
                  <a:cubicBezTo>
                    <a:pt x="14747" y="12971"/>
                    <a:pt x="14666" y="12886"/>
                    <a:pt x="14625" y="12768"/>
                  </a:cubicBezTo>
                  <a:cubicBezTo>
                    <a:pt x="14485" y="12489"/>
                    <a:pt x="14276" y="12270"/>
                    <a:pt x="13998" y="12109"/>
                  </a:cubicBezTo>
                  <a:cubicBezTo>
                    <a:pt x="13720" y="11946"/>
                    <a:pt x="13405" y="11867"/>
                    <a:pt x="13056" y="11867"/>
                  </a:cubicBezTo>
                  <a:cubicBezTo>
                    <a:pt x="12588" y="11867"/>
                    <a:pt x="12191" y="12016"/>
                    <a:pt x="11870" y="12318"/>
                  </a:cubicBezTo>
                  <a:cubicBezTo>
                    <a:pt x="11545" y="12619"/>
                    <a:pt x="11383" y="12985"/>
                    <a:pt x="11383" y="13419"/>
                  </a:cubicBezTo>
                  <a:cubicBezTo>
                    <a:pt x="11383" y="14503"/>
                    <a:pt x="12160" y="15044"/>
                    <a:pt x="13714" y="15035"/>
                  </a:cubicBezTo>
                  <a:cubicBezTo>
                    <a:pt x="14691" y="15035"/>
                    <a:pt x="15452" y="14751"/>
                    <a:pt x="15998" y="14185"/>
                  </a:cubicBezTo>
                  <a:cubicBezTo>
                    <a:pt x="16370" y="13799"/>
                    <a:pt x="16635" y="13343"/>
                    <a:pt x="16797" y="12819"/>
                  </a:cubicBezTo>
                  <a:cubicBezTo>
                    <a:pt x="16963" y="12290"/>
                    <a:pt x="17065" y="11777"/>
                    <a:pt x="17103" y="11273"/>
                  </a:cubicBezTo>
                  <a:cubicBezTo>
                    <a:pt x="17143" y="10769"/>
                    <a:pt x="17156" y="10310"/>
                    <a:pt x="17134" y="9893"/>
                  </a:cubicBezTo>
                  <a:cubicBezTo>
                    <a:pt x="17115" y="9473"/>
                    <a:pt x="17097" y="9195"/>
                    <a:pt x="17075" y="9048"/>
                  </a:cubicBezTo>
                  <a:cubicBezTo>
                    <a:pt x="17016" y="8941"/>
                    <a:pt x="17016" y="8812"/>
                    <a:pt x="17075" y="8657"/>
                  </a:cubicBezTo>
                  <a:cubicBezTo>
                    <a:pt x="17156" y="8493"/>
                    <a:pt x="17312" y="8400"/>
                    <a:pt x="17546" y="8372"/>
                  </a:cubicBezTo>
                  <a:cubicBezTo>
                    <a:pt x="17780" y="8347"/>
                    <a:pt x="17955" y="8403"/>
                    <a:pt x="18076" y="854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4288" tIns="14288" rIns="14288" bIns="14288" anchor="ctr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2001" name="AutoShape 17"/>
          <p:cNvSpPr/>
          <p:nvPr/>
        </p:nvSpPr>
        <p:spPr bwMode="auto">
          <a:xfrm>
            <a:off x="2144434" y="1214901"/>
            <a:ext cx="1464179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608965">
              <a:defRPr/>
            </a:pP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分数模型</a:t>
            </a:r>
            <a:endParaRPr lang="en-AU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Arial" panose="020B0604020202020204"/>
              <a:cs typeface="Arial" panose="020B0604020202020204"/>
            </a:endParaRPr>
          </a:p>
        </p:txBody>
      </p:sp>
      <p:sp>
        <p:nvSpPr>
          <p:cNvPr id="42003" name="AutoShape 19"/>
          <p:cNvSpPr/>
          <p:nvPr/>
        </p:nvSpPr>
        <p:spPr bwMode="auto">
          <a:xfrm>
            <a:off x="8698488" y="1115195"/>
            <a:ext cx="1466908" cy="3048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6" tIns="19046" rIns="19046" bIns="19046" anchor="ctr"/>
          <a:lstStyle/>
          <a:p>
            <a:pPr defTabSz="608965">
              <a:defRPr/>
            </a:pP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比的模型</a:t>
            </a:r>
            <a:endParaRPr lang="en-AU" altLang="zh-CN" sz="24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百分数的含义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4A9E857-2B2E-43A0-9064-59745C477528}"/>
                  </a:ext>
                </a:extLst>
              </p:cNvPr>
              <p:cNvSpPr/>
              <p:nvPr/>
            </p:nvSpPr>
            <p:spPr>
              <a:xfrm>
                <a:off x="225794" y="2086014"/>
                <a:ext cx="5766792" cy="3913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zh-CN" sz="2000" b="1" kern="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苏教版教材：</a:t>
                </a:r>
                <a:endParaRPr lang="en-US" altLang="zh-CN" sz="2000" b="1" kern="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宋体" panose="02010600030101010101" pitchFamily="2" charset="-122"/>
                </a:endParaRPr>
              </a:p>
              <a:p>
                <a:r>
                  <a:rPr lang="en-US" altLang="zh-CN" sz="2000" b="1" kern="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       </a:t>
                </a:r>
                <a:r>
                  <a:rPr lang="zh-CN" altLang="zh-CN" sz="2000" b="1" kern="0" dirty="0"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像上面这样表示一个数是另一个数的百分之几的数叫做百分数。百分数又叫做百分比或百分率。</a:t>
                </a:r>
                <a:endParaRPr lang="en-US" altLang="zh-CN" sz="2000" b="1" kern="0" dirty="0">
                  <a:latin typeface="华文楷体" panose="02010600040101010101" pitchFamily="2" charset="-122"/>
                  <a:ea typeface="华文楷体" panose="02010600040101010101" pitchFamily="2" charset="-122"/>
                  <a:cs typeface="宋体" panose="02010600030101010101" pitchFamily="2" charset="-122"/>
                </a:endParaRPr>
              </a:p>
              <a:p>
                <a:r>
                  <a:rPr lang="zh-CN" altLang="zh-CN" sz="2000" b="1" kern="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人教版：</a:t>
                </a:r>
                <a:endParaRPr lang="en-US" altLang="zh-CN" sz="2000" b="1" kern="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宋体" panose="02010600030101010101" pitchFamily="2" charset="-122"/>
                </a:endParaRPr>
              </a:p>
              <a:p>
                <a:r>
                  <a:rPr lang="en-US" altLang="zh-CN" sz="2000" b="1" kern="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       </a:t>
                </a:r>
                <a:r>
                  <a:rPr lang="zh-CN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像上面这样的数，如</a:t>
                </a:r>
                <a:r>
                  <a:rPr lang="en-US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 14%</a:t>
                </a:r>
                <a:r>
                  <a:rPr lang="zh-CN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、</a:t>
                </a:r>
                <a:r>
                  <a:rPr lang="en-US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65.5%</a:t>
                </a:r>
                <a:r>
                  <a:rPr lang="zh-CN" altLang="en-US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、</a:t>
                </a:r>
                <a:r>
                  <a:rPr lang="en-US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120%</a:t>
                </a:r>
                <a:r>
                  <a:rPr lang="zh-CN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、</a:t>
                </a:r>
                <a:r>
                  <a:rPr lang="en-US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……</a:t>
                </a:r>
                <a:r>
                  <a:rPr lang="zh-CN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叫做百分数。百分数表示一个数是另一个数的百分之几，如</a:t>
                </a:r>
                <a:r>
                  <a:rPr lang="en-US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14%</a:t>
                </a:r>
                <a:r>
                  <a:rPr lang="zh-CN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表示一个数占另一个数的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000" b="1" i="1" kern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宋体" panose="02010600030101010101" pitchFamily="2" charset="-122"/>
                          </a:rPr>
                        </m:ctrlPr>
                      </m:fPr>
                      <m:num>
                        <m:r>
                          <a:rPr lang="en-US" altLang="zh-CN" sz="2000" b="1" i="1" kern="0" smtClean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2" charset="-122"/>
                          </a:rPr>
                          <m:t>𝟒</m:t>
                        </m:r>
                      </m:num>
                      <m:den>
                        <m:r>
                          <a:rPr lang="en-US" altLang="zh-CN" sz="2000" b="1" i="1" kern="0" smtClean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宋体" panose="02010600030101010101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zh-CN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，</a:t>
                </a:r>
                <a:r>
                  <a:rPr lang="en-US" altLang="zh-CN" sz="2000" b="1" kern="0" dirty="0">
                    <a:effectLst/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,</a:t>
                </a:r>
                <a:r>
                  <a:rPr lang="zh-CN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也叫做百分率或百分比。 </a:t>
                </a:r>
                <a:endParaRPr lang="zh-CN" altLang="zh-CN" sz="2000" b="1" kern="100" dirty="0">
                  <a:effectLst/>
                  <a:latin typeface="华文楷体" panose="02010600040101010101" pitchFamily="2" charset="-122"/>
                  <a:ea typeface="华文楷体" panose="02010600040101010101" pitchFamily="2" charset="-122"/>
                  <a:cs typeface="Arial" panose="020B0604020202020204" pitchFamily="34" charset="0"/>
                </a:endParaRPr>
              </a:p>
              <a:p>
                <a:r>
                  <a:rPr lang="zh-CN" altLang="zh-CN" sz="2000" b="1" kern="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北 师 大 版 ：</a:t>
                </a:r>
                <a:endParaRPr lang="en-US" altLang="zh-CN" sz="2000" b="1" kern="0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宋体" panose="02010600030101010101" pitchFamily="2" charset="-122"/>
                </a:endParaRPr>
              </a:p>
              <a:p>
                <a:r>
                  <a:rPr lang="en-US" altLang="zh-CN" sz="2000" b="1" kern="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        </a:t>
                </a:r>
                <a:r>
                  <a:rPr lang="zh-CN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像</a:t>
                </a:r>
                <a:r>
                  <a:rPr lang="en-US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 84% </a:t>
                </a:r>
                <a:r>
                  <a:rPr lang="zh-CN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、</a:t>
                </a:r>
                <a:r>
                  <a:rPr lang="en-US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28% </a:t>
                </a:r>
                <a:r>
                  <a:rPr lang="zh-CN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、</a:t>
                </a:r>
                <a:r>
                  <a:rPr lang="en-US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90% </a:t>
                </a:r>
                <a:r>
                  <a:rPr lang="zh-CN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、</a:t>
                </a:r>
                <a:r>
                  <a:rPr lang="en-US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117.5%</a:t>
                </a:r>
                <a:r>
                  <a:rPr lang="zh-CN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、</a:t>
                </a:r>
                <a:r>
                  <a:rPr lang="en-US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……</a:t>
                </a:r>
                <a:r>
                  <a:rPr lang="zh-CN" altLang="zh-CN" sz="2000" b="1" kern="0" dirty="0">
                    <a:solidFill>
                      <a:srgbClr val="231F2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宋体" panose="02010600030101010101" pitchFamily="2" charset="-122"/>
                  </a:rPr>
                  <a:t>这样的数叫做百分数，表示一个数是另一个数的百分之几。百分数 也叫百分比、百分率。 </a:t>
                </a:r>
                <a:endParaRPr lang="zh-CN" altLang="zh-CN" sz="2000" b="1" kern="100" dirty="0">
                  <a:effectLst/>
                  <a:latin typeface="华文楷体" panose="02010600040101010101" pitchFamily="2" charset="-122"/>
                  <a:ea typeface="华文楷体" panose="0201060004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54A9E857-2B2E-43A0-9064-59745C477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94" y="2086014"/>
                <a:ext cx="5766792" cy="3913764"/>
              </a:xfrm>
              <a:prstGeom prst="rect">
                <a:avLst/>
              </a:prstGeom>
              <a:blipFill>
                <a:blip r:embed="rId3" cstate="print"/>
                <a:stretch>
                  <a:fillRect l="-1057" t="-779" r="-1268" b="-20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3EB9469-904D-4702-9CDC-4E3AE07F7F07}"/>
              </a:ext>
            </a:extLst>
          </p:cNvPr>
          <p:cNvCxnSpPr/>
          <p:nvPr/>
        </p:nvCxnSpPr>
        <p:spPr>
          <a:xfrm>
            <a:off x="6438900" y="1214901"/>
            <a:ext cx="54429" cy="529475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DD3F6015-30E3-4133-94D8-FAAAB6824885}"/>
              </a:ext>
            </a:extLst>
          </p:cNvPr>
          <p:cNvSpPr/>
          <p:nvPr/>
        </p:nvSpPr>
        <p:spPr>
          <a:xfrm>
            <a:off x="6438900" y="320055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2000" b="1" kern="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美国加州版教材：</a:t>
            </a:r>
            <a:endParaRPr lang="en-US" altLang="zh-CN" sz="2000" b="1" kern="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0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zh-CN" altLang="zh-CN" sz="20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百分数是将一个数与</a:t>
            </a:r>
            <a:r>
              <a:rPr lang="en-US" altLang="zh-CN" sz="20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100</a:t>
            </a:r>
            <a:r>
              <a:rPr lang="zh-CN" altLang="zh-CN" sz="20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进行比较所得到的比。 </a:t>
            </a:r>
          </a:p>
          <a:p>
            <a:r>
              <a:rPr lang="zh-CN" altLang="zh-CN" sz="2000" b="1" kern="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美国</a:t>
            </a:r>
            <a:r>
              <a:rPr lang="en-US" altLang="zh-CN" sz="2000" b="1" kern="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Harcourt </a:t>
            </a:r>
            <a:r>
              <a:rPr lang="zh-CN" altLang="zh-CN" sz="2000" b="1" kern="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教材：</a:t>
            </a:r>
            <a:endParaRPr lang="en-US" altLang="zh-CN" sz="2000" b="1" kern="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0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zh-CN" sz="20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百分数是一个数与</a:t>
            </a:r>
            <a:r>
              <a:rPr lang="en-US" altLang="zh-CN" sz="20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100</a:t>
            </a:r>
            <a:r>
              <a:rPr lang="zh-CN" altLang="zh-CN" sz="2000" b="1" kern="0" dirty="0">
                <a:latin typeface="华文楷体" panose="02010600040101010101" pitchFamily="2" charset="-122"/>
                <a:ea typeface="华文楷体" panose="02010600040101010101" pitchFamily="2" charset="-122"/>
              </a:rPr>
              <a:t>的比率</a:t>
            </a:r>
            <a:r>
              <a:rPr lang="zh-CN" altLang="zh-CN" kern="0" dirty="0">
                <a:solidFill>
                  <a:srgbClr val="231F20"/>
                </a:solidFill>
                <a:latin typeface="FZSSJW--GB1-0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zh-CN" altLang="zh-CN" kern="0" dirty="0">
                <a:solidFill>
                  <a:srgbClr val="231F20"/>
                </a:solidFill>
                <a:latin typeface="等线" panose="02010600030101010101" pitchFamily="2" charset="-122"/>
                <a:ea typeface="FZSSJW--GB1-0"/>
                <a:cs typeface="宋体" panose="02010600030101010101" pitchFamily="2" charset="-122"/>
              </a:rPr>
              <a:t> </a:t>
            </a:r>
            <a:endParaRPr lang="zh-CN" altLang="zh-CN" sz="2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3" grpId="0" autoUpdateAnimBg="0"/>
      <p:bldP spid="42001" grpId="0" autoUpdateAnimBg="0"/>
      <p:bldP spid="42003" grpId="0" autoUpdateAnimBg="0"/>
      <p:bldP spid="6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4">
            <a:extLst>
              <a:ext uri="{FF2B5EF4-FFF2-40B4-BE49-F238E27FC236}">
                <a16:creationId xmlns:a16="http://schemas.microsoft.com/office/drawing/2014/main" id="{DD909F19-FA32-447D-AF6A-688469ED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8" y="76200"/>
            <a:ext cx="10515600" cy="677863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百分数的含义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C585937-9331-4807-8DA4-07A6CF11CE7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" y="1353299"/>
            <a:ext cx="4051070" cy="44600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FCC76CF-E339-4CBF-BD5F-8D0F23748615}"/>
              </a:ext>
            </a:extLst>
          </p:cNvPr>
          <p:cNvSpPr txBox="1"/>
          <p:nvPr/>
        </p:nvSpPr>
        <p:spPr>
          <a:xfrm>
            <a:off x="4297680" y="3858863"/>
            <a:ext cx="2061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平均分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BF559EA-F6EF-4671-BA51-92129E258BFF}"/>
              </a:ext>
            </a:extLst>
          </p:cNvPr>
          <p:cNvSpPr txBox="1"/>
          <p:nvPr/>
        </p:nvSpPr>
        <p:spPr>
          <a:xfrm>
            <a:off x="4297680" y="4845965"/>
            <a:ext cx="206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C2A3082-B132-435D-853F-75C15106F099}"/>
              </a:ext>
            </a:extLst>
          </p:cNvPr>
          <p:cNvSpPr txBox="1"/>
          <p:nvPr/>
        </p:nvSpPr>
        <p:spPr>
          <a:xfrm>
            <a:off x="4297680" y="5084735"/>
            <a:ext cx="4918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分数和除法的关系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B5122C5-2832-4FB2-A715-6E0A1D778F09}"/>
              </a:ext>
            </a:extLst>
          </p:cNvPr>
          <p:cNvSpPr txBox="1"/>
          <p:nvPr/>
        </p:nvSpPr>
        <p:spPr>
          <a:xfrm>
            <a:off x="4297680" y="4183136"/>
            <a:ext cx="2061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部分和整体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A3EFA6C-989E-4A21-802C-F25C714048C3}"/>
              </a:ext>
            </a:extLst>
          </p:cNvPr>
          <p:cNvSpPr/>
          <p:nvPr/>
        </p:nvSpPr>
        <p:spPr>
          <a:xfrm>
            <a:off x="5530735" y="147621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04800">
              <a:spcAft>
                <a:spcPts val="0"/>
              </a:spcAft>
            </a:pPr>
            <a:r>
              <a:rPr lang="zh-CN" altLang="zh-CN" sz="2800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《小学数学基础理论》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：</a:t>
            </a:r>
            <a:endParaRPr lang="en-US" altLang="zh-CN" sz="2800" dirty="0">
              <a:solidFill>
                <a:schemeClr val="tx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F3A2F97-EC3A-4E14-9306-5BB2B1A03AFB}"/>
              </a:ext>
            </a:extLst>
          </p:cNvPr>
          <p:cNvSpPr/>
          <p:nvPr/>
        </p:nvSpPr>
        <p:spPr>
          <a:xfrm>
            <a:off x="5852161" y="238300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  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当它表示一个数是另一个数的百分之几的数叫做百分数，通常写作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A%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，百分数以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1%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作单位。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5805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Other_1">
            <a:extLst>
              <a:ext uri="{FF2B5EF4-FFF2-40B4-BE49-F238E27FC236}">
                <a16:creationId xmlns:a16="http://schemas.microsoft.com/office/drawing/2014/main" id="{FFEFBF32-B5A0-4EA0-85E9-7E0DAC169472}"/>
              </a:ext>
            </a:extLst>
          </p:cNvPr>
          <p:cNvSpPr/>
          <p:nvPr/>
        </p:nvSpPr>
        <p:spPr bwMode="auto">
          <a:xfrm>
            <a:off x="-419571" y="698269"/>
            <a:ext cx="9429920" cy="4970341"/>
          </a:xfrm>
          <a:custGeom>
            <a:avLst/>
            <a:gdLst/>
            <a:ahLst/>
            <a:cxnLst>
              <a:cxn ang="0">
                <a:pos x="1558" y="337"/>
              </a:cxn>
              <a:cxn ang="0">
                <a:pos x="1221" y="0"/>
              </a:cxn>
              <a:cxn ang="0">
                <a:pos x="407" y="814"/>
              </a:cxn>
              <a:cxn ang="0">
                <a:pos x="0" y="407"/>
              </a:cxn>
              <a:cxn ang="0">
                <a:pos x="402" y="5"/>
              </a:cxn>
              <a:cxn ang="0">
                <a:pos x="734" y="337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25400" cap="flat" cmpd="sng">
            <a:solidFill>
              <a:schemeClr val="accent2">
                <a:lumMod val="75000"/>
              </a:schemeClr>
            </a:solidFill>
            <a:prstDash val="solid"/>
            <a:round/>
          </a:ln>
          <a:effectLst/>
        </p:spPr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buFontTx/>
              <a:buNone/>
              <a:defRPr/>
            </a:pPr>
            <a:endParaRPr lang="zh-CN" altLang="en-US" sz="975">
              <a:latin typeface="+mn-ea"/>
              <a:ea typeface="+mn-ea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708EFA08-1923-4980-81CF-465EB25DC0AE}"/>
              </a:ext>
            </a:extLst>
          </p:cNvPr>
          <p:cNvSpPr/>
          <p:nvPr/>
        </p:nvSpPr>
        <p:spPr>
          <a:xfrm>
            <a:off x="-151927" y="1136073"/>
            <a:ext cx="4548728" cy="4195486"/>
          </a:xfrm>
          <a:custGeom>
            <a:avLst/>
            <a:gdLst>
              <a:gd name="connsiteX0" fmla="*/ 692680 w 1385360"/>
              <a:gd name="connsiteY0" fmla="*/ 0 h 1385360"/>
              <a:gd name="connsiteX1" fmla="*/ 1385360 w 1385360"/>
              <a:gd name="connsiteY1" fmla="*/ 692679 h 1385360"/>
              <a:gd name="connsiteX2" fmla="*/ 692680 w 1385360"/>
              <a:gd name="connsiteY2" fmla="*/ 1385360 h 1385360"/>
              <a:gd name="connsiteX3" fmla="*/ 0 w 1385360"/>
              <a:gd name="connsiteY3" fmla="*/ 692680 h 138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360" h="1385360">
                <a:moveTo>
                  <a:pt x="692680" y="0"/>
                </a:moveTo>
                <a:lnTo>
                  <a:pt x="1385360" y="692679"/>
                </a:lnTo>
                <a:lnTo>
                  <a:pt x="692680" y="1385360"/>
                </a:lnTo>
                <a:lnTo>
                  <a:pt x="0" y="69268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eaLnBrk="0" hangingPunct="0">
              <a:buFontTx/>
              <a:buNone/>
              <a:defRPr/>
            </a:pPr>
            <a:endParaRPr lang="zh-CN" sz="2000" b="1" noProof="1">
              <a:solidFill>
                <a:srgbClr val="FFFFFF"/>
              </a:solidFill>
            </a:endParaRPr>
          </a:p>
        </p:txBody>
      </p:sp>
      <p:sp>
        <p:nvSpPr>
          <p:cNvPr id="9" name="MH_Other_2">
            <a:extLst>
              <a:ext uri="{FF2B5EF4-FFF2-40B4-BE49-F238E27FC236}">
                <a16:creationId xmlns:a16="http://schemas.microsoft.com/office/drawing/2014/main" id="{900EB1D2-354B-4033-80EE-B918BE2EF9AB}"/>
              </a:ext>
            </a:extLst>
          </p:cNvPr>
          <p:cNvSpPr/>
          <p:nvPr/>
        </p:nvSpPr>
        <p:spPr bwMode="auto">
          <a:xfrm flipH="1" flipV="1">
            <a:off x="5220393" y="1569075"/>
            <a:ext cx="7486996" cy="4217247"/>
          </a:xfrm>
          <a:custGeom>
            <a:avLst/>
            <a:gdLst/>
            <a:ahLst/>
            <a:cxnLst>
              <a:cxn ang="0">
                <a:pos x="1558" y="337"/>
              </a:cxn>
              <a:cxn ang="0">
                <a:pos x="1221" y="0"/>
              </a:cxn>
              <a:cxn ang="0">
                <a:pos x="407" y="814"/>
              </a:cxn>
              <a:cxn ang="0">
                <a:pos x="0" y="407"/>
              </a:cxn>
              <a:cxn ang="0">
                <a:pos x="402" y="5"/>
              </a:cxn>
              <a:cxn ang="0">
                <a:pos x="734" y="337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25400" cap="flat" cmpd="sng">
            <a:solidFill>
              <a:srgbClr val="009989"/>
            </a:solidFill>
            <a:prstDash val="solid"/>
            <a:round/>
          </a:ln>
          <a:effectLst/>
        </p:spPr>
        <p:txBody>
          <a:bodyPr wrap="none" lIns="0" tIns="0" rIns="0" bIns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rgbClr val="000000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buFontTx/>
              <a:buNone/>
              <a:defRPr/>
            </a:pPr>
            <a:endParaRPr lang="zh-CN" altLang="en-US" sz="975">
              <a:latin typeface="+mn-ea"/>
              <a:ea typeface="+mn-ea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8C20DE1B-F761-45FE-B5C1-8D067CB1F6B4}"/>
              </a:ext>
            </a:extLst>
          </p:cNvPr>
          <p:cNvSpPr/>
          <p:nvPr/>
        </p:nvSpPr>
        <p:spPr>
          <a:xfrm>
            <a:off x="4658666" y="996140"/>
            <a:ext cx="4469762" cy="4475352"/>
          </a:xfrm>
          <a:custGeom>
            <a:avLst/>
            <a:gdLst>
              <a:gd name="connsiteX0" fmla="*/ 692680 w 1385360"/>
              <a:gd name="connsiteY0" fmla="*/ 0 h 1385360"/>
              <a:gd name="connsiteX1" fmla="*/ 1385360 w 1385360"/>
              <a:gd name="connsiteY1" fmla="*/ 692679 h 1385360"/>
              <a:gd name="connsiteX2" fmla="*/ 692680 w 1385360"/>
              <a:gd name="connsiteY2" fmla="*/ 1385360 h 1385360"/>
              <a:gd name="connsiteX3" fmla="*/ 0 w 1385360"/>
              <a:gd name="connsiteY3" fmla="*/ 692680 h 138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360" h="1385360">
                <a:moveTo>
                  <a:pt x="692680" y="0"/>
                </a:moveTo>
                <a:lnTo>
                  <a:pt x="1385360" y="692679"/>
                </a:lnTo>
                <a:lnTo>
                  <a:pt x="692680" y="1385360"/>
                </a:lnTo>
                <a:lnTo>
                  <a:pt x="0" y="692680"/>
                </a:lnTo>
                <a:close/>
              </a:path>
            </a:pathLst>
          </a:custGeom>
          <a:solidFill>
            <a:srgbClr val="009989"/>
          </a:solidFill>
          <a:ln>
            <a:noFill/>
          </a:ln>
          <a:effectLst>
            <a:outerShdw blurRad="63500" sx="103000" sy="103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eaLnBrk="0" hangingPunct="0">
              <a:buFontTx/>
              <a:buNone/>
              <a:defRPr/>
            </a:pP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MH_SubTitle_3">
            <a:extLst>
              <a:ext uri="{FF2B5EF4-FFF2-40B4-BE49-F238E27FC236}">
                <a16:creationId xmlns:a16="http://schemas.microsoft.com/office/drawing/2014/main" id="{D50998EC-4A7D-4D85-A139-4B4110FA6663}"/>
              </a:ext>
            </a:extLst>
          </p:cNvPr>
          <p:cNvSpPr/>
          <p:nvPr/>
        </p:nvSpPr>
        <p:spPr>
          <a:xfrm>
            <a:off x="8855923" y="2044250"/>
            <a:ext cx="3485609" cy="3709118"/>
          </a:xfrm>
          <a:custGeom>
            <a:avLst/>
            <a:gdLst>
              <a:gd name="connsiteX0" fmla="*/ 692680 w 1385360"/>
              <a:gd name="connsiteY0" fmla="*/ 0 h 1385360"/>
              <a:gd name="connsiteX1" fmla="*/ 1385360 w 1385360"/>
              <a:gd name="connsiteY1" fmla="*/ 692679 h 1385360"/>
              <a:gd name="connsiteX2" fmla="*/ 692680 w 1385360"/>
              <a:gd name="connsiteY2" fmla="*/ 1385360 h 1385360"/>
              <a:gd name="connsiteX3" fmla="*/ 0 w 1385360"/>
              <a:gd name="connsiteY3" fmla="*/ 692680 h 138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5360" h="1385360">
                <a:moveTo>
                  <a:pt x="692680" y="0"/>
                </a:moveTo>
                <a:lnTo>
                  <a:pt x="1385360" y="692679"/>
                </a:lnTo>
                <a:lnTo>
                  <a:pt x="692680" y="1385360"/>
                </a:lnTo>
                <a:lnTo>
                  <a:pt x="0" y="69268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63500" sx="103000" sy="103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eaLnBrk="0" hangingPunct="0">
              <a:buFontTx/>
              <a:buNone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有理数的认识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 eaLnBrk="0" hangingPunct="0">
              <a:buFontTx/>
              <a:buNone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有理数的运算</a:t>
            </a: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701B5630-E015-4C6A-949C-8D03656734D9}"/>
              </a:ext>
            </a:extLst>
          </p:cNvPr>
          <p:cNvSpPr/>
          <p:nvPr/>
        </p:nvSpPr>
        <p:spPr>
          <a:xfrm>
            <a:off x="848468" y="5838126"/>
            <a:ext cx="2547937" cy="5365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31752" name="TextBox 14">
            <a:extLst>
              <a:ext uri="{FF2B5EF4-FFF2-40B4-BE49-F238E27FC236}">
                <a16:creationId xmlns:a16="http://schemas.microsoft.com/office/drawing/2014/main" id="{B93FC00B-D86D-44F0-84D4-6048F0091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676" y="5858208"/>
            <a:ext cx="2366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/>
              <a:t>已经学过内容</a:t>
            </a:r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D7A18621-6B8F-4B70-8D5A-1F3968588CAB}"/>
              </a:ext>
            </a:extLst>
          </p:cNvPr>
          <p:cNvSpPr/>
          <p:nvPr/>
        </p:nvSpPr>
        <p:spPr>
          <a:xfrm>
            <a:off x="5397500" y="5203917"/>
            <a:ext cx="2241550" cy="5810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zh-CN" altLang="en-US" sz="2400" b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1733C795-CC58-46F9-8782-5767CE392C80}"/>
              </a:ext>
            </a:extLst>
          </p:cNvPr>
          <p:cNvSpPr/>
          <p:nvPr/>
        </p:nvSpPr>
        <p:spPr>
          <a:xfrm>
            <a:off x="9063828" y="5880999"/>
            <a:ext cx="3006725" cy="4794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31756" name="TextBox 21">
            <a:extLst>
              <a:ext uri="{FF2B5EF4-FFF2-40B4-BE49-F238E27FC236}">
                <a16:creationId xmlns:a16="http://schemas.microsoft.com/office/drawing/2014/main" id="{FF84CB43-5B38-478A-AAD0-76F8C00FB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2140" y="5936045"/>
            <a:ext cx="2955925" cy="369332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后续学习的相关内容</a:t>
            </a:r>
          </a:p>
        </p:txBody>
      </p:sp>
      <p:sp>
        <p:nvSpPr>
          <p:cNvPr id="31790" name="Text Box 76">
            <a:extLst>
              <a:ext uri="{FF2B5EF4-FFF2-40B4-BE49-F238E27FC236}">
                <a16:creationId xmlns:a16="http://schemas.microsoft.com/office/drawing/2014/main" id="{FC26003F-BFD9-49CC-9F2A-26A552A14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571" y="1891322"/>
            <a:ext cx="25431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 dirty="0">
                <a:solidFill>
                  <a:schemeClr val="bg1"/>
                </a:solidFill>
              </a:rPr>
              <a:t>分数、小数的意义</a:t>
            </a:r>
            <a:endParaRPr lang="en-US" altLang="zh-CN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b="1" dirty="0">
                <a:solidFill>
                  <a:schemeClr val="bg1"/>
                </a:solidFill>
              </a:rPr>
              <a:t>分数（小数）四则运算</a:t>
            </a:r>
            <a:endParaRPr lang="en-US" altLang="zh-CN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b="1" dirty="0">
                <a:solidFill>
                  <a:schemeClr val="bg1"/>
                </a:solidFill>
              </a:rPr>
              <a:t>简单的分数乘、除法实际问题</a:t>
            </a:r>
            <a:endParaRPr lang="en-US" altLang="zh-CN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b="1" dirty="0">
                <a:solidFill>
                  <a:schemeClr val="bg1"/>
                </a:solidFill>
              </a:rPr>
              <a:t>稍复杂的分数乘法实际问题</a:t>
            </a:r>
            <a:endParaRPr lang="en-US" altLang="zh-CN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b="1" dirty="0">
                <a:solidFill>
                  <a:schemeClr val="bg1"/>
                </a:solidFill>
              </a:rPr>
              <a:t>列方程解决简单的实际问题</a:t>
            </a:r>
          </a:p>
        </p:txBody>
      </p:sp>
      <p:sp>
        <p:nvSpPr>
          <p:cNvPr id="17" name="标题 4">
            <a:extLst>
              <a:ext uri="{FF2B5EF4-FFF2-40B4-BE49-F238E27FC236}">
                <a16:creationId xmlns:a16="http://schemas.microsoft.com/office/drawing/2014/main" id="{B3408AF5-0678-4589-B055-EAC1CC38F23C}"/>
              </a:ext>
            </a:extLst>
          </p:cNvPr>
          <p:cNvSpPr txBox="1">
            <a:spLocks/>
          </p:cNvSpPr>
          <p:nvPr/>
        </p:nvSpPr>
        <p:spPr>
          <a:xfrm>
            <a:off x="83128" y="194543"/>
            <a:ext cx="10515600" cy="67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u"/>
              <a:defRPr sz="2800" kern="1200">
                <a:solidFill>
                  <a:srgbClr val="5782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本单元前后联系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0FC5E4A-AE3A-46BA-9B7F-4742105D8269}"/>
              </a:ext>
            </a:extLst>
          </p:cNvPr>
          <p:cNvSpPr txBox="1"/>
          <p:nvPr/>
        </p:nvSpPr>
        <p:spPr>
          <a:xfrm>
            <a:off x="5485746" y="2362238"/>
            <a:ext cx="31577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百分数的意义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百分数与小数分数的互相改写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求百分率实际问题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税率，利息、折扣的含义及其应用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列方程解决稍复杂的分数、百分数实际问题</a:t>
            </a:r>
          </a:p>
        </p:txBody>
      </p:sp>
      <p:sp>
        <p:nvSpPr>
          <p:cNvPr id="20" name="圆角矩形 13">
            <a:extLst>
              <a:ext uri="{FF2B5EF4-FFF2-40B4-BE49-F238E27FC236}">
                <a16:creationId xmlns:a16="http://schemas.microsoft.com/office/drawing/2014/main" id="{2D337FA7-395C-4A0B-B6D5-1C2AA57693C0}"/>
              </a:ext>
            </a:extLst>
          </p:cNvPr>
          <p:cNvSpPr/>
          <p:nvPr/>
        </p:nvSpPr>
        <p:spPr>
          <a:xfrm>
            <a:off x="5485746" y="5904048"/>
            <a:ext cx="2547937" cy="5365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31754" name="TextBox 18">
            <a:extLst>
              <a:ext uri="{FF2B5EF4-FFF2-40B4-BE49-F238E27FC236}">
                <a16:creationId xmlns:a16="http://schemas.microsoft.com/office/drawing/2014/main" id="{D5721484-9BCC-4994-A217-206A4FD43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353" y="5986458"/>
            <a:ext cx="2084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/>
              <a:t>本单元内容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4">
            <a:extLst>
              <a:ext uri="{FF2B5EF4-FFF2-40B4-BE49-F238E27FC236}">
                <a16:creationId xmlns:a16="http://schemas.microsoft.com/office/drawing/2014/main" id="{B0904030-1AD5-4453-A4F7-20C39CCFD9CB}"/>
              </a:ext>
            </a:extLst>
          </p:cNvPr>
          <p:cNvSpPr txBox="1">
            <a:spLocks/>
          </p:cNvSpPr>
          <p:nvPr/>
        </p:nvSpPr>
        <p:spPr>
          <a:xfrm>
            <a:off x="83128" y="194543"/>
            <a:ext cx="10515600" cy="67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u"/>
              <a:defRPr sz="2800" kern="1200">
                <a:solidFill>
                  <a:srgbClr val="5782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本单元教材基本结构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7046B33-BAB6-40B1-B125-6913AF277B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070" y="1359573"/>
            <a:ext cx="7258050" cy="507157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AC9CBE2-8282-4126-8955-4688A6E317DB}"/>
              </a:ext>
            </a:extLst>
          </p:cNvPr>
          <p:cNvSpPr/>
          <p:nvPr/>
        </p:nvSpPr>
        <p:spPr>
          <a:xfrm>
            <a:off x="2406869" y="1759432"/>
            <a:ext cx="7353037" cy="1037287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A90A8E5-FB2B-404A-82C5-6831C8487832}"/>
              </a:ext>
            </a:extLst>
          </p:cNvPr>
          <p:cNvSpPr/>
          <p:nvPr/>
        </p:nvSpPr>
        <p:spPr>
          <a:xfrm>
            <a:off x="2429139" y="2864069"/>
            <a:ext cx="7353037" cy="1721866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60E76C4-5DEF-4DA3-96CB-FBF1EDB590F3}"/>
              </a:ext>
            </a:extLst>
          </p:cNvPr>
          <p:cNvSpPr/>
          <p:nvPr/>
        </p:nvSpPr>
        <p:spPr>
          <a:xfrm>
            <a:off x="2428284" y="4597226"/>
            <a:ext cx="7331622" cy="965474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BC944D7-A2B9-4A0E-87EB-1985FD6F8887}"/>
              </a:ext>
            </a:extLst>
          </p:cNvPr>
          <p:cNvSpPr/>
          <p:nvPr/>
        </p:nvSpPr>
        <p:spPr>
          <a:xfrm>
            <a:off x="2406869" y="5573991"/>
            <a:ext cx="7353037" cy="768306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51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380127" y="1471423"/>
            <a:ext cx="83841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rgbClr val="5782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对比教材，感悟联系</a:t>
            </a:r>
            <a:endParaRPr lang="en-US" altLang="zh-CN" sz="6000" b="1" dirty="0">
              <a:solidFill>
                <a:srgbClr val="5782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F93A70E-E9A1-4BA9-9A64-5C2446A74B77}"/>
              </a:ext>
            </a:extLst>
          </p:cNvPr>
          <p:cNvGrpSpPr/>
          <p:nvPr/>
        </p:nvGrpSpPr>
        <p:grpSpPr>
          <a:xfrm>
            <a:off x="1571252" y="1414536"/>
            <a:ext cx="1289050" cy="1295400"/>
            <a:chOff x="3751861" y="1319943"/>
            <a:chExt cx="1289050" cy="1295400"/>
          </a:xfrm>
        </p:grpSpPr>
        <p:grpSp>
          <p:nvGrpSpPr>
            <p:cNvPr id="3" name="组合 4"/>
            <p:cNvGrpSpPr/>
            <p:nvPr/>
          </p:nvGrpSpPr>
          <p:grpSpPr bwMode="auto">
            <a:xfrm>
              <a:off x="3751861" y="1319943"/>
              <a:ext cx="1289050" cy="1295400"/>
              <a:chOff x="3439886" y="2047910"/>
              <a:chExt cx="608204" cy="611710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3439886" y="2047910"/>
                <a:ext cx="608204" cy="60796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" name="直角三角形 4"/>
              <p:cNvSpPr/>
              <p:nvPr/>
            </p:nvSpPr>
            <p:spPr>
              <a:xfrm>
                <a:off x="3439886" y="2051658"/>
                <a:ext cx="608204" cy="607962"/>
              </a:xfrm>
              <a:prstGeom prst="rt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6" name="文本框 3"/>
            <p:cNvSpPr txBox="1">
              <a:spLocks noChangeArrowheads="1"/>
            </p:cNvSpPr>
            <p:nvPr/>
          </p:nvSpPr>
          <p:spPr bwMode="auto">
            <a:xfrm>
              <a:off x="4043961" y="1407255"/>
              <a:ext cx="70485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7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6AB0B01-B9D3-4E57-945A-83E40E75D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1168797"/>
            <a:ext cx="5063986" cy="32416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B9E5EA2-B0B6-4503-8CB0-F17E631C6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03" y="2516177"/>
            <a:ext cx="5150273" cy="31814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61F183-1F2D-4A37-8602-0A08AE5BE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27175"/>
            <a:ext cx="5316132" cy="3330825"/>
          </a:xfrm>
          <a:prstGeom prst="rect">
            <a:avLst/>
          </a:prstGeom>
        </p:spPr>
      </p:pic>
      <p:sp>
        <p:nvSpPr>
          <p:cNvPr id="8" name="标题 4">
            <a:extLst>
              <a:ext uri="{FF2B5EF4-FFF2-40B4-BE49-F238E27FC236}">
                <a16:creationId xmlns:a16="http://schemas.microsoft.com/office/drawing/2014/main" id="{56EE440A-4509-415B-9985-4BC98CBB0E9F}"/>
              </a:ext>
            </a:extLst>
          </p:cNvPr>
          <p:cNvSpPr txBox="1">
            <a:spLocks/>
          </p:cNvSpPr>
          <p:nvPr/>
        </p:nvSpPr>
        <p:spPr>
          <a:xfrm>
            <a:off x="83128" y="194543"/>
            <a:ext cx="10515600" cy="67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u"/>
              <a:defRPr sz="2800" kern="1200">
                <a:solidFill>
                  <a:srgbClr val="5782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不同版本的教材对比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B50AB44-53F9-4BD4-A59E-A184064D1325}"/>
              </a:ext>
            </a:extLst>
          </p:cNvPr>
          <p:cNvSpPr txBox="1"/>
          <p:nvPr/>
        </p:nvSpPr>
        <p:spPr bwMode="auto">
          <a:xfrm>
            <a:off x="83128" y="1456735"/>
            <a:ext cx="553998" cy="11729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苏教版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F3FDA9C-F493-4236-98C7-D9E8A845DAE1}"/>
              </a:ext>
            </a:extLst>
          </p:cNvPr>
          <p:cNvSpPr txBox="1"/>
          <p:nvPr/>
        </p:nvSpPr>
        <p:spPr bwMode="auto">
          <a:xfrm>
            <a:off x="39184" y="4401589"/>
            <a:ext cx="553998" cy="11729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沪教版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CA380C0-9048-4724-B169-BB42B1F36882}"/>
              </a:ext>
            </a:extLst>
          </p:cNvPr>
          <p:cNvSpPr txBox="1"/>
          <p:nvPr/>
        </p:nvSpPr>
        <p:spPr bwMode="auto">
          <a:xfrm>
            <a:off x="5542002" y="3475628"/>
            <a:ext cx="553998" cy="11729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人教版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99B297-713E-44CE-8E9C-569210224E0F}"/>
              </a:ext>
            </a:extLst>
          </p:cNvPr>
          <p:cNvSpPr txBox="1"/>
          <p:nvPr/>
        </p:nvSpPr>
        <p:spPr bwMode="auto">
          <a:xfrm>
            <a:off x="7044888" y="928087"/>
            <a:ext cx="3323371" cy="464510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accent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归纳法推进教学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BA14B8B-AE88-4A22-8E67-2027F965BF18}"/>
              </a:ext>
            </a:extLst>
          </p:cNvPr>
          <p:cNvSpPr txBox="1"/>
          <p:nvPr/>
        </p:nvSpPr>
        <p:spPr bwMode="auto">
          <a:xfrm>
            <a:off x="1268599" y="847322"/>
            <a:ext cx="3323371" cy="464510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accent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演绎法推进教学</a:t>
            </a:r>
          </a:p>
        </p:txBody>
      </p:sp>
    </p:spTree>
    <p:extLst>
      <p:ext uri="{BB962C8B-B14F-4D97-AF65-F5344CB8AC3E}">
        <p14:creationId xmlns:p14="http://schemas.microsoft.com/office/powerpoint/2010/main" val="4869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6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102">
      <a:dk1>
        <a:sysClr val="windowText" lastClr="000000"/>
      </a:dk1>
      <a:lt1>
        <a:sysClr val="window" lastClr="FFFFFF"/>
      </a:lt1>
      <a:dk2>
        <a:srgbClr val="7CB554"/>
      </a:dk2>
      <a:lt2>
        <a:srgbClr val="D9D9D9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solidFill>
          <a:schemeClr val="accent2">
            <a:lumMod val="60000"/>
            <a:lumOff val="40000"/>
          </a:schemeClr>
        </a:solidFill>
        <a:ln>
          <a:solidFill>
            <a:schemeClr val="bg2">
              <a:lumMod val="40000"/>
              <a:lumOff val="60000"/>
            </a:schemeClr>
          </a:solidFill>
        </a:ln>
      </a:spPr>
      <a:bodyPr anchor="ctr"/>
      <a:lstStyle>
        <a:defPPr algn="l">
          <a:defRPr sz="2400" b="1" dirty="0">
            <a:solidFill>
              <a:schemeClr val="tx1"/>
            </a:solidFill>
            <a:latin typeface="Arial" panose="020B0604020202020204" pitchFamily="34" charset="0"/>
            <a:ea typeface="宋体" panose="02010600030101010101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99">
      <a:dk1>
        <a:srgbClr val="000000"/>
      </a:dk1>
      <a:lt1>
        <a:srgbClr val="FFFFFF"/>
      </a:lt1>
      <a:dk2>
        <a:srgbClr val="323232"/>
      </a:dk2>
      <a:lt2>
        <a:srgbClr val="E7DEDA"/>
      </a:lt2>
      <a:accent1>
        <a:srgbClr val="A5300F"/>
      </a:accent1>
      <a:accent2>
        <a:srgbClr val="E19825"/>
      </a:accent2>
      <a:accent3>
        <a:srgbClr val="D55816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自定义 99">
      <a:dk1>
        <a:srgbClr val="000000"/>
      </a:dk1>
      <a:lt1>
        <a:srgbClr val="FFFFFF"/>
      </a:lt1>
      <a:dk2>
        <a:srgbClr val="323232"/>
      </a:dk2>
      <a:lt2>
        <a:srgbClr val="E7DEDA"/>
      </a:lt2>
      <a:accent1>
        <a:srgbClr val="A5300F"/>
      </a:accent1>
      <a:accent2>
        <a:srgbClr val="E19825"/>
      </a:accent2>
      <a:accent3>
        <a:srgbClr val="D55816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1273</Words>
  <Application>Microsoft Office PowerPoint</Application>
  <PresentationFormat>宽屏</PresentationFormat>
  <Paragraphs>217</Paragraphs>
  <Slides>28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锐字锐线怒放黑简1.0</vt:lpstr>
      <vt:lpstr>Cambria Math</vt:lpstr>
      <vt:lpstr>Calibri Light</vt:lpstr>
      <vt:lpstr>Roboto Condensed</vt:lpstr>
      <vt:lpstr>FZSSJW--GB1-0</vt:lpstr>
      <vt:lpstr>等线</vt:lpstr>
      <vt:lpstr>Calibri</vt:lpstr>
      <vt:lpstr>华文楷体</vt:lpstr>
      <vt:lpstr>Arial</vt:lpstr>
      <vt:lpstr>楷体</vt:lpstr>
      <vt:lpstr>Wingdings</vt:lpstr>
      <vt:lpstr>Arial Black</vt:lpstr>
      <vt:lpstr>微软雅黑</vt:lpstr>
      <vt:lpstr>Office 主题</vt:lpstr>
      <vt:lpstr>1_自定义设计方案</vt:lpstr>
      <vt:lpstr>2_自定义设计方案</vt:lpstr>
      <vt:lpstr>PowerPoint 演示文稿</vt:lpstr>
      <vt:lpstr>PowerPoint 演示文稿</vt:lpstr>
      <vt:lpstr>PowerPoint 演示文稿</vt:lpstr>
      <vt:lpstr>百分数的含义</vt:lpstr>
      <vt:lpstr>百分数的含义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学生困难</vt:lpstr>
      <vt:lpstr>PowerPoint 演示文稿</vt:lpstr>
      <vt:lpstr>PowerPoint 演示文稿</vt:lpstr>
      <vt:lpstr>提供多种素材，丰富学生认识</vt:lpstr>
      <vt:lpstr>提供多种素材，丰富学生认识</vt:lpstr>
      <vt:lpstr>提供多种素材，丰富学生认识</vt:lpstr>
      <vt:lpstr>安排多种问题，引导学生自主探索</vt:lpstr>
      <vt:lpstr>安排多种问题，引导学生自主探索</vt:lpstr>
      <vt:lpstr>沟通比较，促进知识迁移</vt:lpstr>
      <vt:lpstr>沟通比较，促进知识迁移</vt:lpstr>
      <vt:lpstr>沟通比较，促进知识迁移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MICHAEL</dc:creator>
  <cp:lastModifiedBy>聂 周晶</cp:lastModifiedBy>
  <cp:revision>72</cp:revision>
  <dcterms:created xsi:type="dcterms:W3CDTF">2015-05-05T08:02:00Z</dcterms:created>
  <dcterms:modified xsi:type="dcterms:W3CDTF">2021-01-20T12:10:43Z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