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2" r:id="rId3"/>
    <p:sldId id="316" r:id="rId5"/>
    <p:sldId id="302" r:id="rId6"/>
    <p:sldId id="317" r:id="rId7"/>
    <p:sldId id="318" r:id="rId8"/>
    <p:sldId id="319" r:id="rId9"/>
    <p:sldId id="283" r:id="rId10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4B6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幻灯片图像占位符 3"/>
          <p:cNvSpPr>
            <a:spLocks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87108DE-A3DB-45BD-9A5B-36A38F3030D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特殊字体：李旭科毛笔行书</a:t>
            </a:r>
            <a:endParaRPr lang="zh-CN" altLang="en-US" dirty="0"/>
          </a:p>
        </p:txBody>
      </p:sp>
      <p:sp>
        <p:nvSpPr>
          <p:cNvPr id="4100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p>
            <a:pPr lvl="0"/>
            <a:r>
              <a:rPr lang="zh-CN" altLang="en-US" dirty="0"/>
              <a:t> 宗翰设计：</a:t>
            </a:r>
            <a:r>
              <a:rPr lang="en-US" altLang="zh-CN" dirty="0"/>
              <a:t>https://zonghan.tmall.com</a:t>
            </a:r>
            <a:r>
              <a:rPr lang="zh-CN" altLang="en-US" dirty="0"/>
              <a:t>题！</a:t>
            </a: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Char char="•"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p>
            <a:pPr lvl="0"/>
            <a:r>
              <a:rPr lang="zh-CN" altLang="en-US" dirty="0"/>
              <a:t> 宗翰设计：</a:t>
            </a:r>
            <a:r>
              <a:rPr lang="en-US" altLang="zh-CN" dirty="0"/>
              <a:t>https://zonghan.tmall.com</a:t>
            </a:r>
            <a:r>
              <a:rPr lang="zh-CN" altLang="en-US" dirty="0"/>
              <a:t>题！</a:t>
            </a: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Char char="•"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p>
            <a:pPr lvl="0"/>
            <a:r>
              <a:rPr lang="zh-CN" altLang="en-US" dirty="0"/>
              <a:t> 宗翰设计：</a:t>
            </a:r>
            <a:r>
              <a:rPr lang="en-US" altLang="zh-CN" dirty="0"/>
              <a:t>https://zonghan.tmall.com</a:t>
            </a:r>
            <a:r>
              <a:rPr lang="zh-CN" altLang="en-US" dirty="0"/>
              <a:t>题！</a:t>
            </a: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Char char="•"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p>
            <a:pPr lvl="0"/>
            <a:r>
              <a:rPr lang="zh-CN" altLang="en-US" dirty="0"/>
              <a:t> 宗翰设计：</a:t>
            </a:r>
            <a:r>
              <a:rPr lang="en-US" altLang="zh-CN" dirty="0"/>
              <a:t>https://zonghan.tmall.com</a:t>
            </a:r>
            <a:r>
              <a:rPr lang="zh-CN" altLang="en-US" dirty="0"/>
              <a:t>题！</a:t>
            </a: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Char char="•"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p>
            <a:pPr lvl="0"/>
            <a:r>
              <a:rPr lang="zh-CN" altLang="en-US" dirty="0"/>
              <a:t> 宗翰设计：</a:t>
            </a:r>
            <a:r>
              <a:rPr lang="en-US" altLang="zh-CN" dirty="0"/>
              <a:t>https://zonghan.tmall.com</a:t>
            </a:r>
            <a:r>
              <a:rPr lang="zh-CN" altLang="en-US" dirty="0"/>
              <a:t>题！</a:t>
            </a: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Char char="•"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特殊字体：李旭科毛笔行书</a:t>
            </a:r>
            <a:endParaRPr lang="zh-CN" altLang="en-US" dirty="0"/>
          </a:p>
        </p:txBody>
      </p:sp>
      <p:sp>
        <p:nvSpPr>
          <p:cNvPr id="28676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DB311D-3851-4E45-B942-8921DBB2C5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15"/>
          <p:cNvPicPr>
            <a:picLocks noChangeAspect="1"/>
          </p:cNvPicPr>
          <p:nvPr/>
        </p:nvPicPr>
        <p:blipFill>
          <a:blip r:embed="rId1"/>
          <a:srcRect t="6407"/>
          <a:stretch>
            <a:fillRect/>
          </a:stretch>
        </p:blipFill>
        <p:spPr>
          <a:xfrm>
            <a:off x="0" y="-28575"/>
            <a:ext cx="12199938" cy="688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88" y="-190500"/>
            <a:ext cx="4776787" cy="327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481965" y="1972945"/>
            <a:ext cx="876554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6600" b="1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调研反馈及课题研究</a:t>
            </a:r>
            <a:endParaRPr lang="zh-CN" sz="6600" b="1">
              <a:ln>
                <a:solidFill>
                  <a:srgbClr val="FFC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12720" y="3796030"/>
            <a:ext cx="81654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4000" b="1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孟小数学组第二周教研活动</a:t>
            </a:r>
            <a:endParaRPr lang="zh-CN" altLang="en-US" sz="4000" b="1">
              <a:ln>
                <a:solidFill>
                  <a:schemeClr val="bg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57110" y="4864735"/>
            <a:ext cx="3073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2020.4.21</a:t>
            </a:r>
            <a:endParaRPr lang="en-US" sz="2800" b="1">
              <a:ln>
                <a:solidFill>
                  <a:schemeClr val="bg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32850" y="3175"/>
            <a:ext cx="3900488" cy="4121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0725"/>
            <a:ext cx="2849563" cy="3597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954530" y="1252220"/>
            <a:ext cx="53797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一、调研资料查阅反馈</a:t>
            </a:r>
            <a:endParaRPr lang="zh-CN" altLang="en-US" sz="3600" b="1"/>
          </a:p>
        </p:txBody>
      </p:sp>
      <p:sp>
        <p:nvSpPr>
          <p:cNvPr id="4" name="文本框 3"/>
          <p:cNvSpPr txBox="1"/>
          <p:nvPr/>
        </p:nvSpPr>
        <p:spPr>
          <a:xfrm>
            <a:off x="1954530" y="2178050"/>
            <a:ext cx="77228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二、学科组课题研究</a:t>
            </a:r>
            <a:r>
              <a:rPr lang="en-US" altLang="zh-CN" sz="3600" b="1"/>
              <a:t>&amp;</a:t>
            </a:r>
            <a:r>
              <a:rPr lang="zh-CN" altLang="en-US" sz="3600" b="1"/>
              <a:t>个人微型课题</a:t>
            </a:r>
            <a:endParaRPr lang="zh-CN" altLang="en-US" sz="3600" b="1"/>
          </a:p>
        </p:txBody>
      </p:sp>
      <p:sp>
        <p:nvSpPr>
          <p:cNvPr id="5" name="文本框 4"/>
          <p:cNvSpPr txBox="1"/>
          <p:nvPr/>
        </p:nvSpPr>
        <p:spPr>
          <a:xfrm>
            <a:off x="1954530" y="3106420"/>
            <a:ext cx="77228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三、青年教师基本功竞赛</a:t>
            </a:r>
            <a:endParaRPr lang="zh-CN" altLang="en-US" sz="3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32850" y="3175"/>
            <a:ext cx="3900488" cy="4121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0725"/>
            <a:ext cx="2849563" cy="35972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23" name="组合 20"/>
          <p:cNvGrpSpPr/>
          <p:nvPr/>
        </p:nvGrpSpPr>
        <p:grpSpPr>
          <a:xfrm>
            <a:off x="480695" y="330200"/>
            <a:ext cx="6278245" cy="1085332"/>
            <a:chOff x="0" y="0"/>
            <a:chExt cx="3877973" cy="1065858"/>
          </a:xfrm>
        </p:grpSpPr>
        <p:pic>
          <p:nvPicPr>
            <p:cNvPr id="9224" name="图片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877973" cy="106585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5" name="文本框 22"/>
            <p:cNvSpPr txBox="1"/>
            <p:nvPr/>
          </p:nvSpPr>
          <p:spPr>
            <a:xfrm>
              <a:off x="384781" y="291006"/>
              <a:ext cx="3137935" cy="5126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一、调研资料查阅反馈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1280" y="1415415"/>
            <a:ext cx="7143750" cy="218122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621280" y="3884295"/>
            <a:ext cx="2842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增加个性化修改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265805" y="4406265"/>
            <a:ext cx="39903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单元分析右侧需要手写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197985" y="5041900"/>
            <a:ext cx="56686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备课组活动记录部分内容需要手写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690110" y="5563870"/>
            <a:ext cx="56686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上课后，完善</a:t>
            </a:r>
            <a:r>
              <a:rPr lang="en-US" altLang="zh-CN" sz="2800" b="1">
                <a:solidFill>
                  <a:srgbClr val="FF0000"/>
                </a:solidFill>
              </a:rPr>
              <a:t>“</a:t>
            </a:r>
            <a:r>
              <a:rPr lang="zh-CN" altLang="en-US" sz="2800" b="1">
                <a:solidFill>
                  <a:srgbClr val="FF0000"/>
                </a:solidFill>
              </a:rPr>
              <a:t>时间</a:t>
            </a:r>
            <a:r>
              <a:rPr lang="en-US" altLang="zh-CN" sz="2800" b="1">
                <a:solidFill>
                  <a:srgbClr val="FF0000"/>
                </a:solidFill>
              </a:rPr>
              <a:t>”</a:t>
            </a:r>
            <a:r>
              <a:rPr lang="zh-CN" altLang="en-US" sz="2800" b="1">
                <a:solidFill>
                  <a:srgbClr val="FF0000"/>
                </a:solidFill>
              </a:rPr>
              <a:t>栏目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571105" y="3714750"/>
            <a:ext cx="41414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00B0F0"/>
                </a:solidFill>
              </a:rPr>
              <a:t>学困生档案（每班</a:t>
            </a:r>
            <a:r>
              <a:rPr lang="en-US" altLang="zh-CN" sz="2800" b="1">
                <a:solidFill>
                  <a:srgbClr val="00B0F0"/>
                </a:solidFill>
              </a:rPr>
              <a:t>5</a:t>
            </a:r>
            <a:r>
              <a:rPr lang="zh-CN" altLang="en-US" sz="2800" b="1">
                <a:solidFill>
                  <a:srgbClr val="00B0F0"/>
                </a:solidFill>
              </a:rPr>
              <a:t>人</a:t>
            </a:r>
            <a:r>
              <a:rPr lang="zh-CN" altLang="en-US" sz="2800" b="1">
                <a:solidFill>
                  <a:srgbClr val="00B0F0"/>
                </a:solidFill>
              </a:rPr>
              <a:t>）</a:t>
            </a:r>
            <a:endParaRPr lang="zh-CN" altLang="en-US" sz="2800" b="1">
              <a:solidFill>
                <a:srgbClr val="00B0F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783955" y="4406265"/>
            <a:ext cx="1715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00B0F0"/>
                </a:solidFill>
              </a:rPr>
              <a:t>每日一议</a:t>
            </a:r>
            <a:endParaRPr lang="zh-CN" altLang="en-US" sz="2800" b="1">
              <a:solidFill>
                <a:srgbClr val="00B0F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83630" y="6085840"/>
            <a:ext cx="56686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有效练习设计放在每个单元之后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32850" y="3175"/>
            <a:ext cx="3900488" cy="4121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0725"/>
            <a:ext cx="2849563" cy="35972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23" name="组合 20"/>
          <p:cNvGrpSpPr/>
          <p:nvPr/>
        </p:nvGrpSpPr>
        <p:grpSpPr>
          <a:xfrm>
            <a:off x="480695" y="330200"/>
            <a:ext cx="6278245" cy="1085332"/>
            <a:chOff x="0" y="0"/>
            <a:chExt cx="3877973" cy="1065858"/>
          </a:xfrm>
        </p:grpSpPr>
        <p:pic>
          <p:nvPicPr>
            <p:cNvPr id="9224" name="图片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877973" cy="106585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5" name="文本框 22"/>
            <p:cNvSpPr txBox="1"/>
            <p:nvPr/>
          </p:nvSpPr>
          <p:spPr>
            <a:xfrm>
              <a:off x="384781" y="291006"/>
              <a:ext cx="3137935" cy="5126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一、调研资料查阅反馈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8695" y="1501775"/>
            <a:ext cx="8685530" cy="3139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32850" y="3175"/>
            <a:ext cx="3900488" cy="4121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0725"/>
            <a:ext cx="2849563" cy="35972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23" name="组合 20"/>
          <p:cNvGrpSpPr/>
          <p:nvPr/>
        </p:nvGrpSpPr>
        <p:grpSpPr>
          <a:xfrm>
            <a:off x="480695" y="330200"/>
            <a:ext cx="8566785" cy="1085215"/>
            <a:chOff x="0" y="0"/>
            <a:chExt cx="4223527" cy="1065858"/>
          </a:xfrm>
        </p:grpSpPr>
        <p:pic>
          <p:nvPicPr>
            <p:cNvPr id="9224" name="图片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877973" cy="106585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5" name="文本框 22"/>
            <p:cNvSpPr txBox="1"/>
            <p:nvPr/>
          </p:nvSpPr>
          <p:spPr>
            <a:xfrm>
              <a:off x="384777" y="291224"/>
              <a:ext cx="3838750" cy="5126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二、</a:t>
              </a:r>
              <a:r>
                <a:rPr lang="zh-CN" altLang="en-US" b="1">
                  <a:solidFill>
                    <a:schemeClr val="bg1"/>
                  </a:solidFill>
                  <a:sym typeface="+mn-ea"/>
                </a:rPr>
                <a:t>学科组课题研究</a:t>
              </a:r>
              <a:r>
                <a:rPr lang="en-US" altLang="zh-CN" b="1">
                  <a:solidFill>
                    <a:schemeClr val="bg1"/>
                  </a:solidFill>
                  <a:sym typeface="+mn-ea"/>
                </a:rPr>
                <a:t>&amp;</a:t>
              </a:r>
              <a:r>
                <a:rPr lang="zh-CN" altLang="en-US" b="1">
                  <a:solidFill>
                    <a:schemeClr val="bg1"/>
                  </a:solidFill>
                  <a:sym typeface="+mn-ea"/>
                </a:rPr>
                <a:t>个人微型课题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3366135" y="1415415"/>
            <a:ext cx="4723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方向：</a:t>
            </a:r>
            <a:r>
              <a:rPr lang="zh-CN" altLang="en-US" sz="2800" b="1">
                <a:solidFill>
                  <a:srgbClr val="FF0000"/>
                </a:solidFill>
              </a:rPr>
              <a:t>深度学习和深度教学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66135" y="3020060"/>
            <a:ext cx="5341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低年级：</a:t>
            </a:r>
            <a:r>
              <a:rPr lang="zh-CN" altLang="en-US" sz="2800" b="1">
                <a:solidFill>
                  <a:srgbClr val="FF0000"/>
                </a:solidFill>
              </a:rPr>
              <a:t>习惯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66135" y="3627120"/>
            <a:ext cx="5341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中年级：</a:t>
            </a:r>
            <a:r>
              <a:rPr lang="zh-CN" altLang="en-US" sz="2800" b="1">
                <a:solidFill>
                  <a:srgbClr val="FF0000"/>
                </a:solidFill>
              </a:rPr>
              <a:t>操作与表达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66135" y="4149090"/>
            <a:ext cx="5341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高年级：</a:t>
            </a:r>
            <a:r>
              <a:rPr lang="zh-CN" altLang="en-US" sz="2800" b="1">
                <a:solidFill>
                  <a:srgbClr val="FF0000"/>
                </a:solidFill>
              </a:rPr>
              <a:t>思维与探究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49880" y="2217420"/>
            <a:ext cx="68802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个人的微型课题也要与学科组课题相关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43450" y="4671060"/>
            <a:ext cx="50882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注重过程性资料的收集与整理</a:t>
            </a:r>
            <a:endParaRPr lang="zh-CN" altLang="en-US" sz="2800" b="1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43450" y="5340350"/>
            <a:ext cx="58705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注意成果发表与课题之间的关联</a:t>
            </a:r>
            <a:endParaRPr lang="zh-CN" altLang="en-US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32850" y="3175"/>
            <a:ext cx="3900488" cy="4121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0725"/>
            <a:ext cx="2849563" cy="35972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23" name="组合 20"/>
          <p:cNvGrpSpPr/>
          <p:nvPr/>
        </p:nvGrpSpPr>
        <p:grpSpPr>
          <a:xfrm>
            <a:off x="480695" y="330200"/>
            <a:ext cx="8566785" cy="1085215"/>
            <a:chOff x="0" y="0"/>
            <a:chExt cx="4223527" cy="1065858"/>
          </a:xfrm>
        </p:grpSpPr>
        <p:pic>
          <p:nvPicPr>
            <p:cNvPr id="9224" name="图片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877973" cy="106585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5" name="文本框 22"/>
            <p:cNvSpPr txBox="1"/>
            <p:nvPr/>
          </p:nvSpPr>
          <p:spPr>
            <a:xfrm>
              <a:off x="384777" y="291224"/>
              <a:ext cx="3838750" cy="5126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三、青年教师基本功比赛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3366135" y="1569720"/>
            <a:ext cx="4723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前期</a:t>
            </a:r>
            <a:r>
              <a:rPr lang="zh-CN" altLang="en-US" sz="2800" b="1">
                <a:solidFill>
                  <a:srgbClr val="FF0000"/>
                </a:solidFill>
              </a:rPr>
              <a:t>：知识体系梳理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66135" y="2513330"/>
            <a:ext cx="5341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比赛一</a:t>
            </a:r>
            <a:r>
              <a:rPr lang="zh-CN" altLang="en-US" sz="2800" b="1">
                <a:solidFill>
                  <a:srgbClr val="FF0000"/>
                </a:solidFill>
              </a:rPr>
              <a:t>：教材专业化解读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66135" y="3260725"/>
            <a:ext cx="5341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比赛二</a:t>
            </a:r>
            <a:r>
              <a:rPr lang="zh-CN" altLang="en-US" sz="2800" b="1">
                <a:solidFill>
                  <a:srgbClr val="FF0000"/>
                </a:solidFill>
              </a:rPr>
              <a:t>：微课制作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66135" y="3942715"/>
            <a:ext cx="42062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比赛三</a:t>
            </a:r>
            <a:r>
              <a:rPr lang="zh-CN" altLang="en-US" sz="2800" b="1">
                <a:solidFill>
                  <a:srgbClr val="FF0000"/>
                </a:solidFill>
              </a:rPr>
              <a:t>：有主题地评课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66135" y="4687570"/>
            <a:ext cx="42062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比赛四</a:t>
            </a:r>
            <a:r>
              <a:rPr lang="zh-CN" altLang="en-US" sz="2800" b="1">
                <a:solidFill>
                  <a:srgbClr val="FF0000"/>
                </a:solidFill>
              </a:rPr>
              <a:t>：命题能力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707755" y="1569720"/>
            <a:ext cx="2310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如：分数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  <p:bldP spid="2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7650" name="图片 15"/>
          <p:cNvPicPr>
            <a:picLocks noChangeAspect="1"/>
          </p:cNvPicPr>
          <p:nvPr/>
        </p:nvPicPr>
        <p:blipFill>
          <a:blip r:embed="rId1"/>
          <a:srcRect t="6407"/>
          <a:stretch>
            <a:fillRect/>
          </a:stretch>
        </p:blipFill>
        <p:spPr>
          <a:xfrm>
            <a:off x="0" y="-28575"/>
            <a:ext cx="12199938" cy="688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1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88" y="-190500"/>
            <a:ext cx="4776787" cy="327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7" name="文本框 17"/>
          <p:cNvSpPr txBox="1"/>
          <p:nvPr/>
        </p:nvSpPr>
        <p:spPr>
          <a:xfrm>
            <a:off x="2785428" y="3079433"/>
            <a:ext cx="49149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dist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谢谢大家</a:t>
            </a:r>
            <a:endParaRPr lang="zh-CN" altLang="en-US" sz="4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WPS 演示</Application>
  <PresentationFormat>宽屏</PresentationFormat>
  <Paragraphs>62</Paragraphs>
  <Slides>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Calibri Light</vt:lpstr>
      <vt:lpstr>楷体</vt:lpstr>
      <vt:lpstr>黑体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锐旗设计；https://9ppt.taobao.com</dc:title>
  <dc:creator>user</dc:creator>
  <cp:keywords>user</cp:keywords>
  <cp:category>锐旗设计；https://9ppt.taobao.com</cp:category>
  <cp:lastModifiedBy>hp</cp:lastModifiedBy>
  <cp:revision>24</cp:revision>
  <dcterms:created xsi:type="dcterms:W3CDTF">2018-08-30T04:47:00Z</dcterms:created>
  <dcterms:modified xsi:type="dcterms:W3CDTF">2020-04-21T04:27:58Z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