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82" r:id="rId3"/>
    <p:sldId id="316" r:id="rId5"/>
    <p:sldId id="302" r:id="rId6"/>
    <p:sldId id="317" r:id="rId7"/>
    <p:sldId id="318" r:id="rId8"/>
    <p:sldId id="319" r:id="rId9"/>
    <p:sldId id="283" r:id="rId10"/>
  </p:sldIdLst>
  <p:sldSz cx="12192000" cy="6858000"/>
  <p:notesSz cx="6858000" cy="9144000"/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4B60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howGuides="1">
      <p:cViewPr varScale="1">
        <p:scale>
          <a:sx n="70" d="100"/>
          <a:sy n="70" d="100"/>
        </p:scale>
        <p:origin x="71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页眉占位符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1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2" name="幻灯片图像占位符 3"/>
          <p:cNvSpPr>
            <a:spLocks noGrp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053" name="备注占位符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4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buFont typeface="Arial" panose="020B0604020202020204" pitchFamily="34" charset="0"/>
              <a:buNone/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5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187108DE-A3DB-45BD-9A5B-36A38F3030D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r>
              <a:rPr lang="zh-CN" altLang="en-US" dirty="0"/>
              <a:t>特殊字体：李旭科毛笔行书</a:t>
            </a:r>
            <a:endParaRPr lang="zh-CN" altLang="en-US" dirty="0"/>
          </a:p>
        </p:txBody>
      </p:sp>
      <p:sp>
        <p:nvSpPr>
          <p:cNvPr id="4100" name="灯片编号占位符 3"/>
          <p:cNvSpPr txBox="1">
            <a:spLocks noGrp="1"/>
          </p:cNvSpPr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>
              <a:buNone/>
            </a:pPr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0243" name="备注占位符 2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ctr"/>
          <a:p>
            <a:pPr lvl="0"/>
            <a:r>
              <a:rPr lang="zh-CN" altLang="en-US" dirty="0"/>
              <a:t> 宗翰设计：</a:t>
            </a:r>
            <a:r>
              <a:rPr lang="en-US" altLang="zh-CN" dirty="0"/>
              <a:t>https://zonghan.tmall.com</a:t>
            </a:r>
            <a:r>
              <a:rPr lang="zh-CN" altLang="en-US" dirty="0"/>
              <a:t>题！</a:t>
            </a:r>
            <a:endParaRPr lang="zh-CN" altLang="en-US" dirty="0"/>
          </a:p>
        </p:txBody>
      </p:sp>
      <p:sp>
        <p:nvSpPr>
          <p:cNvPr id="10244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>
              <a:buChar char="•"/>
            </a:pPr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0243" name="备注占位符 2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ctr"/>
          <a:p>
            <a:pPr lvl="0"/>
            <a:r>
              <a:rPr lang="zh-CN" altLang="en-US" dirty="0"/>
              <a:t> 宗翰设计：</a:t>
            </a:r>
            <a:r>
              <a:rPr lang="en-US" altLang="zh-CN" dirty="0"/>
              <a:t>https://zonghan.tmall.com</a:t>
            </a:r>
            <a:r>
              <a:rPr lang="zh-CN" altLang="en-US" dirty="0"/>
              <a:t>题！</a:t>
            </a:r>
            <a:endParaRPr lang="zh-CN" altLang="en-US" dirty="0"/>
          </a:p>
        </p:txBody>
      </p:sp>
      <p:sp>
        <p:nvSpPr>
          <p:cNvPr id="10244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>
              <a:buChar char="•"/>
            </a:pPr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0243" name="备注占位符 2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ctr"/>
          <a:p>
            <a:pPr lvl="0"/>
            <a:r>
              <a:rPr lang="zh-CN" altLang="en-US" dirty="0"/>
              <a:t> 宗翰设计：</a:t>
            </a:r>
            <a:r>
              <a:rPr lang="en-US" altLang="zh-CN" dirty="0"/>
              <a:t>https://zonghan.tmall.com</a:t>
            </a:r>
            <a:r>
              <a:rPr lang="zh-CN" altLang="en-US" dirty="0"/>
              <a:t>题！</a:t>
            </a:r>
            <a:endParaRPr lang="zh-CN" altLang="en-US" dirty="0"/>
          </a:p>
        </p:txBody>
      </p:sp>
      <p:sp>
        <p:nvSpPr>
          <p:cNvPr id="10244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>
              <a:buChar char="•"/>
            </a:pPr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0243" name="备注占位符 2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ctr"/>
          <a:p>
            <a:pPr lvl="0"/>
            <a:r>
              <a:rPr lang="zh-CN" altLang="en-US" dirty="0"/>
              <a:t> 宗翰设计：</a:t>
            </a:r>
            <a:r>
              <a:rPr lang="en-US" altLang="zh-CN" dirty="0"/>
              <a:t>https://zonghan.tmall.com</a:t>
            </a:r>
            <a:r>
              <a:rPr lang="zh-CN" altLang="en-US" dirty="0"/>
              <a:t>题！</a:t>
            </a:r>
            <a:endParaRPr lang="zh-CN" altLang="en-US" dirty="0"/>
          </a:p>
        </p:txBody>
      </p:sp>
      <p:sp>
        <p:nvSpPr>
          <p:cNvPr id="10244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>
              <a:buChar char="•"/>
            </a:pPr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0243" name="备注占位符 2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ctr"/>
          <a:p>
            <a:pPr lvl="0"/>
            <a:r>
              <a:rPr lang="zh-CN" altLang="en-US" dirty="0"/>
              <a:t> 宗翰设计：</a:t>
            </a:r>
            <a:r>
              <a:rPr lang="en-US" altLang="zh-CN" dirty="0"/>
              <a:t>https://zonghan.tmall.com</a:t>
            </a:r>
            <a:r>
              <a:rPr lang="zh-CN" altLang="en-US" dirty="0"/>
              <a:t>题！</a:t>
            </a:r>
            <a:endParaRPr lang="zh-CN" altLang="en-US" dirty="0"/>
          </a:p>
        </p:txBody>
      </p:sp>
      <p:sp>
        <p:nvSpPr>
          <p:cNvPr id="10244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>
              <a:buChar char="•"/>
            </a:pPr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8674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8675" name="备注占位符 2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r>
              <a:rPr lang="zh-CN" altLang="en-US" dirty="0"/>
              <a:t>特殊字体：李旭科毛笔行书</a:t>
            </a:r>
            <a:endParaRPr lang="zh-CN" altLang="en-US" dirty="0"/>
          </a:p>
        </p:txBody>
      </p:sp>
      <p:sp>
        <p:nvSpPr>
          <p:cNvPr id="28676" name="灯片编号占位符 3"/>
          <p:cNvSpPr txBox="1">
            <a:spLocks noGrp="1"/>
          </p:cNvSpPr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>
              <a:buNone/>
            </a:pPr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2DB311D-3851-4E45-B942-8921DBB2C5A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2DB311D-3851-4E45-B942-8921DBB2C5A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2DB311D-3851-4E45-B942-8921DBB2C5A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2DB311D-3851-4E45-B942-8921DBB2C5A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2DB311D-3851-4E45-B942-8921DBB2C5A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2DB311D-3851-4E45-B942-8921DBB2C5A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2DB311D-3851-4E45-B942-8921DBB2C5A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2DB311D-3851-4E45-B942-8921DBB2C5A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2DB311D-3851-4E45-B942-8921DBB2C5A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2DB311D-3851-4E45-B942-8921DBB2C5A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2DB311D-3851-4E45-B942-8921DBB2C5A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zh-CN" dirty="0"/>
              <a:t>单击此处编辑母版标题样式</a:t>
            </a:r>
            <a:endParaRPr lang="zh-CN" altLang="zh-CN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zh-CN" dirty="0"/>
              <a:t>单击此处编辑母版文本样式</a:t>
            </a:r>
            <a:endParaRPr lang="zh-CN" altLang="zh-CN" dirty="0"/>
          </a:p>
          <a:p>
            <a:pPr lvl="1"/>
            <a:r>
              <a:rPr lang="zh-CN" altLang="zh-CN" dirty="0"/>
              <a:t>第二级</a:t>
            </a:r>
            <a:endParaRPr lang="zh-CN" altLang="zh-CN" dirty="0"/>
          </a:p>
          <a:p>
            <a:pPr lvl="2"/>
            <a:r>
              <a:rPr lang="zh-CN" altLang="zh-CN" dirty="0"/>
              <a:t>第三级</a:t>
            </a:r>
            <a:endParaRPr lang="zh-CN" altLang="zh-CN" dirty="0"/>
          </a:p>
          <a:p>
            <a:pPr lvl="3"/>
            <a:r>
              <a:rPr lang="zh-CN" altLang="zh-CN" dirty="0"/>
              <a:t>第四级</a:t>
            </a:r>
            <a:endParaRPr lang="zh-CN" altLang="zh-CN" dirty="0"/>
          </a:p>
          <a:p>
            <a:pPr lvl="4"/>
            <a:r>
              <a:rPr lang="zh-CN" altLang="zh-CN" dirty="0"/>
              <a:t>第五级</a:t>
            </a:r>
            <a:endParaRPr lang="zh-CN" altLang="zh-CN" dirty="0"/>
          </a:p>
        </p:txBody>
      </p:sp>
      <p:sp>
        <p:nvSpPr>
          <p:cNvPr id="1028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algn="ct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2DB311D-3851-4E45-B942-8921DBB2C5A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7.png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074" name="图片 15"/>
          <p:cNvPicPr>
            <a:picLocks noChangeAspect="1"/>
          </p:cNvPicPr>
          <p:nvPr/>
        </p:nvPicPr>
        <p:blipFill>
          <a:blip r:embed="rId1"/>
          <a:srcRect t="6407"/>
          <a:stretch>
            <a:fillRect/>
          </a:stretch>
        </p:blipFill>
        <p:spPr>
          <a:xfrm>
            <a:off x="0" y="-28575"/>
            <a:ext cx="12199938" cy="68865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2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9988" y="-190500"/>
            <a:ext cx="4776787" cy="32702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481965" y="1972945"/>
            <a:ext cx="8765540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6600" b="1">
                <a:ln>
                  <a:solidFill>
                    <a:srgbClr val="FFC000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调研反馈及课题研究</a:t>
            </a:r>
            <a:endParaRPr lang="zh-CN" sz="6600" b="1">
              <a:ln>
                <a:solidFill>
                  <a:srgbClr val="FFC000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712720" y="3796030"/>
            <a:ext cx="816546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000" b="1">
                <a:ln>
                  <a:solidFill>
                    <a:schemeClr val="bg1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——</a:t>
            </a:r>
            <a:r>
              <a:rPr lang="zh-CN" altLang="en-US" sz="4000" b="1">
                <a:ln>
                  <a:solidFill>
                    <a:schemeClr val="bg1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孟小数学组第二周教研活动</a:t>
            </a:r>
            <a:endParaRPr lang="zh-CN" altLang="en-US" sz="4000" b="1">
              <a:ln>
                <a:solidFill>
                  <a:schemeClr val="bg1"/>
                </a:solidFill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357110" y="4864735"/>
            <a:ext cx="30734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800" b="1">
                <a:ln>
                  <a:solidFill>
                    <a:schemeClr val="bg1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2020.4.21</a:t>
            </a:r>
            <a:endParaRPr lang="en-US" sz="2800" b="1">
              <a:ln>
                <a:solidFill>
                  <a:schemeClr val="bg1"/>
                </a:solidFill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218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832850" y="3175"/>
            <a:ext cx="3900488" cy="41211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1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60725"/>
            <a:ext cx="2849563" cy="35972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1954530" y="1252220"/>
            <a:ext cx="537972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/>
              <a:t>一、调研资料查阅反馈</a:t>
            </a:r>
            <a:endParaRPr lang="zh-CN" altLang="en-US" sz="3600" b="1"/>
          </a:p>
        </p:txBody>
      </p:sp>
      <p:sp>
        <p:nvSpPr>
          <p:cNvPr id="4" name="文本框 3"/>
          <p:cNvSpPr txBox="1"/>
          <p:nvPr/>
        </p:nvSpPr>
        <p:spPr>
          <a:xfrm>
            <a:off x="1954530" y="2178050"/>
            <a:ext cx="772287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/>
              <a:t>二、学科组课题研究</a:t>
            </a:r>
            <a:r>
              <a:rPr lang="en-US" altLang="zh-CN" sz="3600" b="1"/>
              <a:t>&amp;</a:t>
            </a:r>
            <a:r>
              <a:rPr lang="zh-CN" altLang="en-US" sz="3600" b="1"/>
              <a:t>个人微型课题</a:t>
            </a:r>
            <a:endParaRPr lang="zh-CN" altLang="en-US" sz="3600" b="1"/>
          </a:p>
        </p:txBody>
      </p:sp>
      <p:sp>
        <p:nvSpPr>
          <p:cNvPr id="5" name="文本框 4"/>
          <p:cNvSpPr txBox="1"/>
          <p:nvPr/>
        </p:nvSpPr>
        <p:spPr>
          <a:xfrm>
            <a:off x="1954530" y="3106420"/>
            <a:ext cx="772287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/>
              <a:t>三、青年教师基本功竞赛</a:t>
            </a:r>
            <a:endParaRPr lang="zh-CN" altLang="en-US" sz="3600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218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832850" y="3175"/>
            <a:ext cx="3900488" cy="41211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1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60725"/>
            <a:ext cx="2849563" cy="3597275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9223" name="组合 20"/>
          <p:cNvGrpSpPr/>
          <p:nvPr/>
        </p:nvGrpSpPr>
        <p:grpSpPr>
          <a:xfrm>
            <a:off x="480695" y="330200"/>
            <a:ext cx="6278245" cy="1085332"/>
            <a:chOff x="0" y="0"/>
            <a:chExt cx="3877973" cy="1065858"/>
          </a:xfrm>
        </p:grpSpPr>
        <p:pic>
          <p:nvPicPr>
            <p:cNvPr id="9224" name="图片 2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3877973" cy="106585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9225" name="文本框 22"/>
            <p:cNvSpPr txBox="1"/>
            <p:nvPr/>
          </p:nvSpPr>
          <p:spPr>
            <a:xfrm>
              <a:off x="384781" y="291006"/>
              <a:ext cx="3137935" cy="51260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+mn-lt"/>
                  <a:ea typeface="+mn-ea"/>
                </a:defRPr>
              </a:lvl5pPr>
            </a:lstStyle>
            <a:p>
              <a:pPr marL="0" lvl="0" indent="0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zh-CN" altLang="en-US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一、调研资料查阅反馈</a:t>
              </a:r>
              <a:endPara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1280" y="1415415"/>
            <a:ext cx="7143750" cy="2181225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621280" y="3884295"/>
            <a:ext cx="28422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FF0000"/>
                </a:solidFill>
              </a:rPr>
              <a:t>增加个性化修改</a:t>
            </a:r>
            <a:endParaRPr lang="zh-CN" altLang="en-US" sz="2800" b="1">
              <a:solidFill>
                <a:srgbClr val="FF0000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265805" y="4406265"/>
            <a:ext cx="39903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FF0000"/>
                </a:solidFill>
              </a:rPr>
              <a:t>单元分析右侧需要手写</a:t>
            </a:r>
            <a:endParaRPr lang="zh-CN" altLang="en-US" sz="2800" b="1">
              <a:solidFill>
                <a:srgbClr val="FF0000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4197985" y="5041900"/>
            <a:ext cx="566864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FF0000"/>
                </a:solidFill>
              </a:rPr>
              <a:t>备课组活动记录部分内容需要手写</a:t>
            </a:r>
            <a:endParaRPr lang="zh-CN" altLang="en-US" sz="2800" b="1">
              <a:solidFill>
                <a:srgbClr val="FF0000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4690110" y="5563870"/>
            <a:ext cx="566864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FF0000"/>
                </a:solidFill>
              </a:rPr>
              <a:t>上课后，完善</a:t>
            </a:r>
            <a:r>
              <a:rPr lang="en-US" altLang="zh-CN" sz="2800" b="1">
                <a:solidFill>
                  <a:srgbClr val="FF0000"/>
                </a:solidFill>
              </a:rPr>
              <a:t>“</a:t>
            </a:r>
            <a:r>
              <a:rPr lang="zh-CN" altLang="en-US" sz="2800" b="1">
                <a:solidFill>
                  <a:srgbClr val="FF0000"/>
                </a:solidFill>
              </a:rPr>
              <a:t>时间</a:t>
            </a:r>
            <a:r>
              <a:rPr lang="en-US" altLang="zh-CN" sz="2800" b="1">
                <a:solidFill>
                  <a:srgbClr val="FF0000"/>
                </a:solidFill>
              </a:rPr>
              <a:t>”</a:t>
            </a:r>
            <a:r>
              <a:rPr lang="zh-CN" altLang="en-US" sz="2800" b="1">
                <a:solidFill>
                  <a:srgbClr val="FF0000"/>
                </a:solidFill>
              </a:rPr>
              <a:t>栏目</a:t>
            </a:r>
            <a:endParaRPr lang="zh-CN" altLang="en-US" sz="2800" b="1">
              <a:solidFill>
                <a:srgbClr val="FF0000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7571105" y="3714750"/>
            <a:ext cx="41414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00B0F0"/>
                </a:solidFill>
              </a:rPr>
              <a:t>学困生档案（每班</a:t>
            </a:r>
            <a:r>
              <a:rPr lang="en-US" altLang="zh-CN" sz="2800" b="1">
                <a:solidFill>
                  <a:srgbClr val="00B0F0"/>
                </a:solidFill>
              </a:rPr>
              <a:t>5</a:t>
            </a:r>
            <a:r>
              <a:rPr lang="zh-CN" altLang="en-US" sz="2800" b="1">
                <a:solidFill>
                  <a:srgbClr val="00B0F0"/>
                </a:solidFill>
              </a:rPr>
              <a:t>人</a:t>
            </a:r>
            <a:r>
              <a:rPr lang="zh-CN" altLang="en-US" sz="2800" b="1">
                <a:solidFill>
                  <a:srgbClr val="00B0F0"/>
                </a:solidFill>
              </a:rPr>
              <a:t>）</a:t>
            </a:r>
            <a:endParaRPr lang="zh-CN" altLang="en-US" sz="2800" b="1">
              <a:solidFill>
                <a:srgbClr val="00B0F0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783955" y="4406265"/>
            <a:ext cx="17151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00B0F0"/>
                </a:solidFill>
              </a:rPr>
              <a:t>每日一议</a:t>
            </a:r>
            <a:endParaRPr lang="zh-CN" altLang="en-US" sz="2800" b="1">
              <a:solidFill>
                <a:srgbClr val="00B0F0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6183630" y="6085840"/>
            <a:ext cx="566864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FF0000"/>
                </a:solidFill>
              </a:rPr>
              <a:t>有效练习设计放在每个单元之后</a:t>
            </a:r>
            <a:endParaRPr lang="zh-CN" altLang="en-US" sz="28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218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832850" y="3175"/>
            <a:ext cx="3900488" cy="41211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1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60725"/>
            <a:ext cx="2849563" cy="3597275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9223" name="组合 20"/>
          <p:cNvGrpSpPr/>
          <p:nvPr/>
        </p:nvGrpSpPr>
        <p:grpSpPr>
          <a:xfrm>
            <a:off x="480695" y="330200"/>
            <a:ext cx="6278245" cy="1085332"/>
            <a:chOff x="0" y="0"/>
            <a:chExt cx="3877973" cy="1065858"/>
          </a:xfrm>
        </p:grpSpPr>
        <p:pic>
          <p:nvPicPr>
            <p:cNvPr id="9224" name="图片 2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3877973" cy="106585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9225" name="文本框 22"/>
            <p:cNvSpPr txBox="1"/>
            <p:nvPr/>
          </p:nvSpPr>
          <p:spPr>
            <a:xfrm>
              <a:off x="384781" y="291006"/>
              <a:ext cx="3137935" cy="51260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+mn-lt"/>
                  <a:ea typeface="+mn-ea"/>
                </a:defRPr>
              </a:lvl5pPr>
            </a:lstStyle>
            <a:p>
              <a:pPr marL="0" lvl="0" indent="0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zh-CN" altLang="en-US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一、调研资料查阅反馈</a:t>
              </a:r>
              <a:endPara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58695" y="1501775"/>
            <a:ext cx="8685530" cy="31394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218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832850" y="3175"/>
            <a:ext cx="3900488" cy="41211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1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60725"/>
            <a:ext cx="2849563" cy="3597275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9223" name="组合 20"/>
          <p:cNvGrpSpPr/>
          <p:nvPr/>
        </p:nvGrpSpPr>
        <p:grpSpPr>
          <a:xfrm>
            <a:off x="480695" y="330200"/>
            <a:ext cx="8566785" cy="1085215"/>
            <a:chOff x="0" y="0"/>
            <a:chExt cx="4223527" cy="1065858"/>
          </a:xfrm>
        </p:grpSpPr>
        <p:pic>
          <p:nvPicPr>
            <p:cNvPr id="9224" name="图片 2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3877973" cy="106585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9225" name="文本框 22"/>
            <p:cNvSpPr txBox="1"/>
            <p:nvPr/>
          </p:nvSpPr>
          <p:spPr>
            <a:xfrm>
              <a:off x="384777" y="291224"/>
              <a:ext cx="3838750" cy="51266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+mn-lt"/>
                  <a:ea typeface="+mn-ea"/>
                </a:defRPr>
              </a:lvl5pPr>
            </a:lstStyle>
            <a:p>
              <a:pPr marL="0" lvl="0" indent="0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zh-CN" altLang="en-US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二、</a:t>
              </a:r>
              <a:r>
                <a:rPr lang="zh-CN" altLang="en-US" b="1">
                  <a:solidFill>
                    <a:schemeClr val="bg1"/>
                  </a:solidFill>
                  <a:sym typeface="+mn-ea"/>
                </a:rPr>
                <a:t>学科组课题研究</a:t>
              </a:r>
              <a:r>
                <a:rPr lang="en-US" altLang="zh-CN" b="1">
                  <a:solidFill>
                    <a:schemeClr val="bg1"/>
                  </a:solidFill>
                  <a:sym typeface="+mn-ea"/>
                </a:rPr>
                <a:t>&amp;</a:t>
              </a:r>
              <a:r>
                <a:rPr lang="zh-CN" altLang="en-US" b="1">
                  <a:solidFill>
                    <a:schemeClr val="bg1"/>
                  </a:solidFill>
                  <a:sym typeface="+mn-ea"/>
                </a:rPr>
                <a:t>个人微型课题</a:t>
              </a:r>
              <a:endPara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</p:grpSp>
      <p:sp>
        <p:nvSpPr>
          <p:cNvPr id="13" name="文本框 12"/>
          <p:cNvSpPr txBox="1"/>
          <p:nvPr/>
        </p:nvSpPr>
        <p:spPr>
          <a:xfrm>
            <a:off x="3366135" y="1415415"/>
            <a:ext cx="47231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chemeClr val="tx1"/>
                </a:solidFill>
              </a:rPr>
              <a:t>方向：</a:t>
            </a:r>
            <a:r>
              <a:rPr lang="zh-CN" altLang="en-US" sz="2800" b="1">
                <a:solidFill>
                  <a:srgbClr val="FF0000"/>
                </a:solidFill>
              </a:rPr>
              <a:t>深度学习和深度教学</a:t>
            </a:r>
            <a:endParaRPr lang="zh-CN" altLang="en-US" sz="2800" b="1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366135" y="3020060"/>
            <a:ext cx="53416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chemeClr val="tx1"/>
                </a:solidFill>
              </a:rPr>
              <a:t>低年级：</a:t>
            </a:r>
            <a:r>
              <a:rPr lang="zh-CN" altLang="en-US" sz="2800" b="1">
                <a:solidFill>
                  <a:srgbClr val="FF0000"/>
                </a:solidFill>
              </a:rPr>
              <a:t>习惯</a:t>
            </a:r>
            <a:endParaRPr lang="zh-CN" altLang="en-US" sz="2800" b="1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366135" y="3627120"/>
            <a:ext cx="53416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chemeClr val="tx1"/>
                </a:solidFill>
              </a:rPr>
              <a:t>中年级：</a:t>
            </a:r>
            <a:r>
              <a:rPr lang="zh-CN" altLang="en-US" sz="2800" b="1">
                <a:solidFill>
                  <a:srgbClr val="FF0000"/>
                </a:solidFill>
              </a:rPr>
              <a:t>操作与表达</a:t>
            </a:r>
            <a:endParaRPr lang="zh-CN" altLang="en-US" sz="2800" b="1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366135" y="4149090"/>
            <a:ext cx="53416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chemeClr val="tx1"/>
                </a:solidFill>
              </a:rPr>
              <a:t>高年级：</a:t>
            </a:r>
            <a:r>
              <a:rPr lang="zh-CN" altLang="en-US" sz="2800" b="1">
                <a:solidFill>
                  <a:srgbClr val="FF0000"/>
                </a:solidFill>
              </a:rPr>
              <a:t>思维与探究</a:t>
            </a:r>
            <a:endParaRPr lang="zh-CN" altLang="en-US" sz="2800" b="1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849880" y="2217420"/>
            <a:ext cx="68802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FF0000"/>
                </a:solidFill>
              </a:rPr>
              <a:t>个人的微型课题也要与学科组课题相关</a:t>
            </a:r>
            <a:endParaRPr lang="zh-CN" altLang="en-US" sz="2800" b="1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743450" y="4671060"/>
            <a:ext cx="50882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chemeClr val="tx1"/>
                </a:solidFill>
              </a:rPr>
              <a:t>注重过程性资料的收集与整理</a:t>
            </a:r>
            <a:endParaRPr lang="zh-CN" altLang="en-US" sz="2800" b="1">
              <a:solidFill>
                <a:schemeClr val="tx1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743450" y="5340350"/>
            <a:ext cx="587057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chemeClr val="tx1"/>
                </a:solidFill>
              </a:rPr>
              <a:t>注意成果发表与课题之间的关联</a:t>
            </a:r>
            <a:endParaRPr lang="zh-CN" altLang="en-US" sz="28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218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832850" y="3175"/>
            <a:ext cx="3900488" cy="41211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1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60725"/>
            <a:ext cx="2849563" cy="3597275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9223" name="组合 20"/>
          <p:cNvGrpSpPr/>
          <p:nvPr/>
        </p:nvGrpSpPr>
        <p:grpSpPr>
          <a:xfrm>
            <a:off x="480695" y="330200"/>
            <a:ext cx="8566785" cy="1085215"/>
            <a:chOff x="0" y="0"/>
            <a:chExt cx="4223527" cy="1065858"/>
          </a:xfrm>
        </p:grpSpPr>
        <p:pic>
          <p:nvPicPr>
            <p:cNvPr id="9224" name="图片 2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3877973" cy="106585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9225" name="文本框 22"/>
            <p:cNvSpPr txBox="1"/>
            <p:nvPr/>
          </p:nvSpPr>
          <p:spPr>
            <a:xfrm>
              <a:off x="384777" y="291224"/>
              <a:ext cx="3838750" cy="51266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+mn-lt"/>
                  <a:ea typeface="+mn-ea"/>
                </a:defRPr>
              </a:lvl5pPr>
            </a:lstStyle>
            <a:p>
              <a:pPr marL="0" lvl="0" indent="0"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zh-CN" altLang="en-US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三、青年教师基本功比赛</a:t>
              </a:r>
              <a:endPara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</p:grpSp>
      <p:sp>
        <p:nvSpPr>
          <p:cNvPr id="13" name="文本框 12"/>
          <p:cNvSpPr txBox="1"/>
          <p:nvPr/>
        </p:nvSpPr>
        <p:spPr>
          <a:xfrm>
            <a:off x="3366135" y="1569720"/>
            <a:ext cx="47231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chemeClr val="tx1"/>
                </a:solidFill>
              </a:rPr>
              <a:t>前期</a:t>
            </a:r>
            <a:r>
              <a:rPr lang="zh-CN" altLang="en-US" sz="2800" b="1">
                <a:solidFill>
                  <a:srgbClr val="FF0000"/>
                </a:solidFill>
              </a:rPr>
              <a:t>：知识体系梳理</a:t>
            </a:r>
            <a:endParaRPr lang="zh-CN" altLang="en-US" sz="2800" b="1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366135" y="2513330"/>
            <a:ext cx="53416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chemeClr val="tx1"/>
                </a:solidFill>
              </a:rPr>
              <a:t>比赛一</a:t>
            </a:r>
            <a:r>
              <a:rPr lang="zh-CN" altLang="en-US" sz="2800" b="1">
                <a:solidFill>
                  <a:srgbClr val="FF0000"/>
                </a:solidFill>
              </a:rPr>
              <a:t>：教材专业化解读</a:t>
            </a:r>
            <a:endParaRPr lang="zh-CN" altLang="en-US" sz="2800" b="1">
              <a:solidFill>
                <a:srgbClr val="FF0000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366135" y="3260725"/>
            <a:ext cx="53416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chemeClr val="tx1"/>
                </a:solidFill>
              </a:rPr>
              <a:t>比赛二</a:t>
            </a:r>
            <a:r>
              <a:rPr lang="zh-CN" altLang="en-US" sz="2800" b="1">
                <a:solidFill>
                  <a:srgbClr val="FF0000"/>
                </a:solidFill>
              </a:rPr>
              <a:t>：微课制作</a:t>
            </a:r>
            <a:endParaRPr lang="zh-CN" altLang="en-US" sz="2800" b="1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366135" y="3942715"/>
            <a:ext cx="42062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chemeClr val="tx1"/>
                </a:solidFill>
              </a:rPr>
              <a:t>比赛三</a:t>
            </a:r>
            <a:r>
              <a:rPr lang="zh-CN" altLang="en-US" sz="2800" b="1">
                <a:solidFill>
                  <a:srgbClr val="FF0000"/>
                </a:solidFill>
              </a:rPr>
              <a:t>：有主题地评课</a:t>
            </a:r>
            <a:endParaRPr lang="zh-CN" altLang="en-US" sz="2800" b="1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366135" y="4687570"/>
            <a:ext cx="42062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chemeClr val="tx1"/>
                </a:solidFill>
              </a:rPr>
              <a:t>比赛四</a:t>
            </a:r>
            <a:r>
              <a:rPr lang="zh-CN" altLang="en-US" sz="2800" b="1">
                <a:solidFill>
                  <a:srgbClr val="FF0000"/>
                </a:solidFill>
              </a:rPr>
              <a:t>：命题能力</a:t>
            </a:r>
            <a:endParaRPr lang="zh-CN" altLang="en-US" sz="2800" b="1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707755" y="1569720"/>
            <a:ext cx="23107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如：分数</a:t>
            </a:r>
            <a:endParaRPr lang="zh-CN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" grpId="0"/>
      <p:bldP spid="2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7650" name="图片 15"/>
          <p:cNvPicPr>
            <a:picLocks noChangeAspect="1"/>
          </p:cNvPicPr>
          <p:nvPr/>
        </p:nvPicPr>
        <p:blipFill>
          <a:blip r:embed="rId1"/>
          <a:srcRect t="6407"/>
          <a:stretch>
            <a:fillRect/>
          </a:stretch>
        </p:blipFill>
        <p:spPr>
          <a:xfrm>
            <a:off x="0" y="-28575"/>
            <a:ext cx="12199938" cy="68865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7651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9988" y="-190500"/>
            <a:ext cx="4776787" cy="32702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7657" name="文本框 17"/>
          <p:cNvSpPr txBox="1"/>
          <p:nvPr/>
        </p:nvSpPr>
        <p:spPr>
          <a:xfrm>
            <a:off x="2785428" y="3079433"/>
            <a:ext cx="4914900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dist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4000" b="1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谢谢大家</a:t>
            </a:r>
            <a:endParaRPr lang="zh-CN" altLang="en-US" sz="4000" b="1" dirty="0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Office 主题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FFFFFF"/>
        </a:accent3>
        <a:accent4>
          <a:srgbClr val="000000"/>
        </a:accent4>
        <a:accent5>
          <a:srgbClr val="B5CBE7"/>
        </a:accent5>
        <a:accent6>
          <a:srgbClr val="D7712B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323</Words>
  <Application>WPS 演示</Application>
  <PresentationFormat>宽屏</PresentationFormat>
  <Paragraphs>62</Paragraphs>
  <Slides>7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7" baseType="lpstr">
      <vt:lpstr>Arial</vt:lpstr>
      <vt:lpstr>宋体</vt:lpstr>
      <vt:lpstr>Wingdings</vt:lpstr>
      <vt:lpstr>Calibri</vt:lpstr>
      <vt:lpstr>Calibri Light</vt:lpstr>
      <vt:lpstr>楷体</vt:lpstr>
      <vt:lpstr>黑体</vt:lpstr>
      <vt:lpstr>微软雅黑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锐旗设计；https://9ppt.taobao.com</dc:title>
  <dc:creator>user</dc:creator>
  <cp:keywords>user</cp:keywords>
  <cp:category>锐旗设计；https://9ppt.taobao.com</cp:category>
  <cp:lastModifiedBy>hp</cp:lastModifiedBy>
  <cp:revision>24</cp:revision>
  <dcterms:created xsi:type="dcterms:W3CDTF">2018-08-30T04:47:00Z</dcterms:created>
  <dcterms:modified xsi:type="dcterms:W3CDTF">2020-04-21T04:27:58Z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</Properties>
</file>