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9" r:id="rId3"/>
    <p:sldId id="368" r:id="rId5"/>
    <p:sldId id="371" r:id="rId6"/>
    <p:sldId id="494" r:id="rId7"/>
    <p:sldId id="464" r:id="rId8"/>
    <p:sldId id="495" r:id="rId9"/>
    <p:sldId id="496" r:id="rId10"/>
    <p:sldId id="387" r:id="rId11"/>
    <p:sldId id="430" r:id="rId12"/>
    <p:sldId id="422" r:id="rId13"/>
    <p:sldId id="377" r:id="rId14"/>
    <p:sldId id="502" r:id="rId15"/>
    <p:sldId id="467" r:id="rId16"/>
    <p:sldId id="468" r:id="rId17"/>
    <p:sldId id="505" r:id="rId18"/>
    <p:sldId id="507" r:id="rId19"/>
    <p:sldId id="372" r:id="rId20"/>
    <p:sldId id="508" r:id="rId21"/>
    <p:sldId id="416" r:id="rId22"/>
    <p:sldId id="497" r:id="rId23"/>
    <p:sldId id="466" r:id="rId24"/>
    <p:sldId id="498" r:id="rId25"/>
    <p:sldId id="499" r:id="rId26"/>
    <p:sldId id="500" r:id="rId27"/>
    <p:sldId id="501" r:id="rId28"/>
    <p:sldId id="476" r:id="rId29"/>
    <p:sldId id="509" r:id="rId30"/>
    <p:sldId id="510" r:id="rId31"/>
    <p:sldId id="511" r:id="rId32"/>
    <p:sldId id="477" r:id="rId33"/>
    <p:sldId id="473" r:id="rId34"/>
    <p:sldId id="393" r:id="rId35"/>
    <p:sldId id="528" r:id="rId36"/>
    <p:sldId id="379" r:id="rId37"/>
    <p:sldId id="529" r:id="rId38"/>
    <p:sldId id="384" r:id="rId39"/>
    <p:sldId id="516" r:id="rId40"/>
    <p:sldId id="481" r:id="rId41"/>
  </p:sldIdLst>
  <p:sldSz cx="12190095" cy="6859270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9"/>
    <a:srgbClr val="F69F1E"/>
    <a:srgbClr val="EA5E66"/>
    <a:srgbClr val="005DA2"/>
    <a:srgbClr val="EA6103"/>
    <a:srgbClr val="D43E01"/>
    <a:srgbClr val="E8EAE9"/>
    <a:srgbClr val="FCFCFC"/>
    <a:srgbClr val="CCD0D1"/>
    <a:srgbClr val="D7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>
      <p:cViewPr>
        <p:scale>
          <a:sx n="66" d="100"/>
          <a:sy n="66" d="100"/>
        </p:scale>
        <p:origin x="-1572" y="-936"/>
      </p:cViewPr>
      <p:guideLst>
        <p:guide orient="horz" pos="2314"/>
        <p:guide pos="394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4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89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7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68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58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6565" indent="-4565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89330" indent="-3803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2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16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06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496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5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2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5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72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slide" Target="slide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2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3" Type="http://schemas.openxmlformats.org/officeDocument/2006/relationships/notesSlide" Target="../notesSlides/notesSlide19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3.xml"/><Relationship Id="rId20" Type="http://schemas.openxmlformats.org/officeDocument/2006/relationships/image" Target="../media/image37.png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4" Type="http://schemas.openxmlformats.org/officeDocument/2006/relationships/notesSlide" Target="../notesSlides/notesSlide27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5" Type="http://schemas.openxmlformats.org/officeDocument/2006/relationships/notesSlide" Target="../notesSlides/notesSlide2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11.png"/><Relationship Id="rId4" Type="http://schemas.openxmlformats.org/officeDocument/2006/relationships/image" Target="../media/image66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椭圆 130"/>
          <p:cNvSpPr/>
          <p:nvPr/>
        </p:nvSpPr>
        <p:spPr>
          <a:xfrm>
            <a:off x="2421482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162268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5916856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673627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grpSp>
        <p:nvGrpSpPr>
          <p:cNvPr id="135" name="组合 134"/>
          <p:cNvGrpSpPr/>
          <p:nvPr/>
        </p:nvGrpSpPr>
        <p:grpSpPr>
          <a:xfrm>
            <a:off x="2583952" y="1311581"/>
            <a:ext cx="1806925" cy="1800729"/>
            <a:chOff x="3768359" y="1725446"/>
            <a:chExt cx="1930605" cy="1930605"/>
          </a:xfrm>
        </p:grpSpPr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310734" y="1311581"/>
            <a:ext cx="1806925" cy="1800729"/>
            <a:chOff x="3768359" y="1725446"/>
            <a:chExt cx="1930605" cy="1930605"/>
          </a:xfrm>
        </p:grpSpPr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059267" y="1311581"/>
            <a:ext cx="1806925" cy="1800729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800281" y="1311581"/>
            <a:ext cx="1806925" cy="1800729"/>
            <a:chOff x="3768359" y="1725446"/>
            <a:chExt cx="1930605" cy="1930605"/>
          </a:xfrm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2865533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整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583038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364052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105589" y="1478862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989846" y="2144439"/>
            <a:ext cx="431636" cy="430156"/>
            <a:chOff x="3768359" y="1725446"/>
            <a:chExt cx="1930605" cy="1930605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567640" y="1952220"/>
            <a:ext cx="302034" cy="30099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111234" y="1255401"/>
            <a:ext cx="216448" cy="215705"/>
            <a:chOff x="3768359" y="1725446"/>
            <a:chExt cx="1930605" cy="1930605"/>
          </a:xfrm>
        </p:grpSpPr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930365" y="1197546"/>
            <a:ext cx="308857" cy="307798"/>
            <a:chOff x="3768359" y="1725446"/>
            <a:chExt cx="1930605" cy="1930605"/>
          </a:xfrm>
        </p:grpSpPr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908250" y="2948141"/>
            <a:ext cx="266543" cy="265629"/>
            <a:chOff x="3768359" y="1725446"/>
            <a:chExt cx="1930605" cy="1930605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222998" y="2925738"/>
            <a:ext cx="274210" cy="273270"/>
            <a:chOff x="3768359" y="1725446"/>
            <a:chExt cx="1930605" cy="193060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717128" y="1094174"/>
            <a:ext cx="270006" cy="269080"/>
            <a:chOff x="3768359" y="1725446"/>
            <a:chExt cx="1930605" cy="1930605"/>
          </a:xfrm>
        </p:grpSpPr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823398" y="3017601"/>
            <a:ext cx="238564" cy="237746"/>
            <a:chOff x="3768359" y="1725446"/>
            <a:chExt cx="1930605" cy="1930605"/>
          </a:xfrm>
        </p:grpSpPr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656300" y="2067768"/>
            <a:ext cx="431636" cy="430156"/>
            <a:chOff x="3768359" y="1725446"/>
            <a:chExt cx="1930605" cy="1930605"/>
          </a:xfrm>
        </p:grpSpPr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0185717" y="1886048"/>
            <a:ext cx="302034" cy="300998"/>
            <a:chOff x="3768359" y="1725446"/>
            <a:chExt cx="1930605" cy="1930605"/>
          </a:xfrm>
        </p:grpSpPr>
        <p:sp>
          <p:nvSpPr>
            <p:cNvPr id="1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10631286" y="2145366"/>
            <a:ext cx="216448" cy="2157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1126654" y="2104863"/>
            <a:ext cx="216448" cy="2157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7" name="圆角矩形 186"/>
          <p:cNvSpPr/>
          <p:nvPr/>
        </p:nvSpPr>
        <p:spPr>
          <a:xfrm>
            <a:off x="2659541" y="3755846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8" name="TextBox 187"/>
          <p:cNvSpPr txBox="1"/>
          <p:nvPr/>
        </p:nvSpPr>
        <p:spPr>
          <a:xfrm>
            <a:off x="3567369" y="3736031"/>
            <a:ext cx="5411470" cy="68961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走向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笔算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3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2445659" y="3717826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圆角矩形 18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3" name="TextBox 7"/>
          <p:cNvSpPr>
            <a:spLocks noChangeArrowheads="1"/>
          </p:cNvSpPr>
          <p:nvPr/>
        </p:nvSpPr>
        <p:spPr bwMode="auto">
          <a:xfrm>
            <a:off x="3765550" y="4690110"/>
            <a:ext cx="57861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6C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两、三位数乘一、两位数的笔算方法</a:t>
            </a:r>
            <a:endParaRPr lang="zh-CN" altLang="en-US" sz="2400" b="1" dirty="0">
              <a:solidFill>
                <a:srgbClr val="006C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TextBox 7"/>
          <p:cNvSpPr>
            <a:spLocks noChangeArrowheads="1"/>
          </p:cNvSpPr>
          <p:nvPr/>
        </p:nvSpPr>
        <p:spPr bwMode="auto">
          <a:xfrm>
            <a:off x="2718859" y="5366040"/>
            <a:ext cx="6911868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板块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的教材解读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9551590" y="6238106"/>
            <a:ext cx="458374" cy="413425"/>
            <a:chOff x="4634991" y="2138335"/>
            <a:chExt cx="428348" cy="386204"/>
          </a:xfrm>
        </p:grpSpPr>
        <p:sp>
          <p:nvSpPr>
            <p:cNvPr id="196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0030513" y="6238106"/>
            <a:ext cx="458374" cy="413425"/>
            <a:chOff x="5076056" y="2138335"/>
            <a:chExt cx="428348" cy="386204"/>
          </a:xfrm>
        </p:grpSpPr>
        <p:sp>
          <p:nvSpPr>
            <p:cNvPr id="199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0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10509436" y="6238106"/>
            <a:ext cx="458374" cy="413425"/>
            <a:chOff x="5557128" y="2138335"/>
            <a:chExt cx="428348" cy="386204"/>
          </a:xfrm>
        </p:grpSpPr>
        <p:sp>
          <p:nvSpPr>
            <p:cNvPr id="202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3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10988359" y="6238106"/>
            <a:ext cx="458374" cy="413425"/>
            <a:chOff x="6068610" y="2138335"/>
            <a:chExt cx="428348" cy="386204"/>
          </a:xfrm>
        </p:grpSpPr>
        <p:sp>
          <p:nvSpPr>
            <p:cNvPr id="205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6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11467280" y="6238106"/>
            <a:ext cx="458374" cy="413425"/>
            <a:chOff x="6623914" y="2138335"/>
            <a:chExt cx="428348" cy="386204"/>
          </a:xfrm>
        </p:grpSpPr>
        <p:sp>
          <p:nvSpPr>
            <p:cNvPr id="208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9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7175289" y="5820065"/>
            <a:ext cx="6911868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孟河中心小学   三年级组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7"/>
          <p:cNvSpPr/>
          <p:nvPr/>
        </p:nvSpPr>
        <p:spPr bwMode="auto">
          <a:xfrm>
            <a:off x="3349790" y="1608353"/>
            <a:ext cx="1340584" cy="423408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308776" y="1387004"/>
            <a:ext cx="177486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三位数中间的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Line 40"/>
          <p:cNvSpPr>
            <a:spLocks noChangeShapeType="1"/>
          </p:cNvSpPr>
          <p:nvPr/>
        </p:nvSpPr>
        <p:spPr bwMode="auto">
          <a:xfrm flipH="1">
            <a:off x="5581722" y="3754395"/>
            <a:ext cx="1471710" cy="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726045" y="5633085"/>
            <a:ext cx="3994150" cy="590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13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和任何数相乘都得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24371" y="3213770"/>
            <a:ext cx="906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前导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4371" y="3906106"/>
            <a:ext cx="906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QQ截图202009201428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835" y="2125345"/>
            <a:ext cx="4560570" cy="3507740"/>
          </a:xfrm>
          <a:prstGeom prst="rect">
            <a:avLst/>
          </a:prstGeom>
        </p:spPr>
      </p:pic>
      <p:pic>
        <p:nvPicPr>
          <p:cNvPr id="2" name="图片 1" descr="QQ截图20200920133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70" y="4222115"/>
            <a:ext cx="4433570" cy="2442210"/>
          </a:xfrm>
          <a:prstGeom prst="rect">
            <a:avLst/>
          </a:prstGeom>
        </p:spPr>
      </p:pic>
      <p:pic>
        <p:nvPicPr>
          <p:cNvPr id="5" name="图片 4" descr="QQ截图20200920133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35" y="212725"/>
            <a:ext cx="5359400" cy="2266950"/>
          </a:xfrm>
          <a:prstGeom prst="rect">
            <a:avLst/>
          </a:prstGeom>
        </p:spPr>
      </p:pic>
      <p:sp>
        <p:nvSpPr>
          <p:cNvPr id="6" name="TextBox 114"/>
          <p:cNvSpPr txBox="1"/>
          <p:nvPr/>
        </p:nvSpPr>
        <p:spPr>
          <a:xfrm>
            <a:off x="524676" y="5104294"/>
            <a:ext cx="177486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迁移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两位数乘一位数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动作按钮: 自定义 7">
            <a:hlinkClick r:id="rId4" action="ppaction://hlinksldjump"/>
          </p:cNvPr>
          <p:cNvSpPr/>
          <p:nvPr/>
        </p:nvSpPr>
        <p:spPr>
          <a:xfrm>
            <a:off x="11489055" y="616648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15" grpId="0"/>
      <p:bldP spid="120" grpId="0" animBg="1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06155" y="5189545"/>
            <a:ext cx="1878893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FF0000"/>
                </a:solidFill>
              </a:rPr>
              <a:t>初步感受倍的意义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35" name="燕尾形箭头 34"/>
          <p:cNvSpPr/>
          <p:nvPr/>
        </p:nvSpPr>
        <p:spPr>
          <a:xfrm>
            <a:off x="0" y="3049905"/>
            <a:ext cx="12190730" cy="544830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4" rIns="121786" bIns="60894" anchor="ctr"/>
          <a:lstStyle/>
          <a:p>
            <a:pPr algn="ctr" defTabSz="12179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1043940" y="2181225"/>
            <a:ext cx="2263140" cy="22637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4500880" y="2190115"/>
            <a:ext cx="2263140" cy="22637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8126730" y="2140585"/>
            <a:ext cx="2263140" cy="22637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1" name="图片 30" descr="C:\Users\Administrator\Desktop\QQ截图20200921215554.pngQQ截图2020092121555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1945" y="1130300"/>
            <a:ext cx="3647440" cy="3930650"/>
          </a:xfrm>
          <a:prstGeom prst="rect">
            <a:avLst/>
          </a:prstGeom>
        </p:spPr>
      </p:pic>
      <p:pic>
        <p:nvPicPr>
          <p:cNvPr id="36" name="图片 35" descr="C:\Users\Administrator\Desktop\QQ截图20200921215608.pngQQ截图2020092121560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7340" y="2239645"/>
            <a:ext cx="3803015" cy="2420620"/>
          </a:xfrm>
          <a:prstGeom prst="rect">
            <a:avLst/>
          </a:prstGeom>
        </p:spPr>
      </p:pic>
      <p:pic>
        <p:nvPicPr>
          <p:cNvPr id="43" name="图片 42" descr="C:\Users\Administrator\Desktop\QQ截图20200921215621.pngQQ截图202009212156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26730" y="2189480"/>
            <a:ext cx="3924935" cy="2404745"/>
          </a:xfrm>
          <a:prstGeom prst="rect">
            <a:avLst/>
          </a:prstGeom>
        </p:spPr>
      </p:pic>
      <p:sp>
        <p:nvSpPr>
          <p:cNvPr id="44" name="TextBox 29"/>
          <p:cNvSpPr txBox="1"/>
          <p:nvPr/>
        </p:nvSpPr>
        <p:spPr>
          <a:xfrm>
            <a:off x="4550410" y="4774565"/>
            <a:ext cx="264033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FF0000"/>
                </a:solidFill>
              </a:rPr>
              <a:t>沟通</a:t>
            </a:r>
            <a:r>
              <a:rPr lang="en-US" altLang="zh-CN" sz="1800" b="1" dirty="0">
                <a:solidFill>
                  <a:srgbClr val="FF0000"/>
                </a:solidFill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</a:rPr>
              <a:t>倍</a:t>
            </a:r>
            <a:r>
              <a:rPr lang="en-US" altLang="zh-CN" sz="1800" b="1" dirty="0">
                <a:solidFill>
                  <a:srgbClr val="FF0000"/>
                </a:solidFill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</a:rPr>
              <a:t>与除法的联系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8712200" y="4774565"/>
            <a:ext cx="233553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FF0000"/>
                </a:solidFill>
              </a:rPr>
              <a:t>求一个数的几倍是多少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7200" y="340995"/>
          <a:ext cx="11370945" cy="605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15"/>
                <a:gridCol w="2596515"/>
                <a:gridCol w="7511415"/>
              </a:tblGrid>
              <a:tr h="1178560">
                <a:tc rowSpan="4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创设问题情境，探索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的算法，可以转化为已经掌握的两位数乘一位数来计算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46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教学例</a:t>
                      </a:r>
                      <a:r>
                        <a:rPr lang="en-US" altLang="zh-CN" b="1"/>
                        <a:t>2</a:t>
                      </a:r>
                      <a:r>
                        <a:rPr lang="zh-CN" altLang="en-US" b="1"/>
                        <a:t>时引导学生进入问题情境，确定解题思路，将每袋大蒜看成重</a:t>
                      </a:r>
                      <a:r>
                        <a:rPr lang="en-US" altLang="zh-CN" b="1"/>
                        <a:t>30</a:t>
                      </a:r>
                      <a:r>
                        <a:rPr lang="zh-CN" altLang="en-US" b="1"/>
                        <a:t>千克，让学生体会估算：一要体会为什么选择估算，二要体会如何估算，三要体会估算对实际解决问题的作用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688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例</a:t>
                      </a:r>
                      <a:r>
                        <a:rPr lang="en-US" altLang="zh-CN" b="1"/>
                        <a:t>3</a:t>
                      </a:r>
                      <a:r>
                        <a:rPr lang="zh-CN" altLang="en-US" b="1"/>
                        <a:t>着重教学竖式结构，包括乘的步骤及每一位乘得的结果的书写位置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例</a:t>
                      </a:r>
                      <a:r>
                        <a:rPr lang="en-US" altLang="zh-CN" b="1"/>
                        <a:t>4</a:t>
                      </a:r>
                      <a:r>
                        <a:rPr lang="zh-CN" altLang="en-US" b="1"/>
                        <a:t>着重教学乘法过程的进位，并形成计算法则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14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三个已知条件两两关联，使用两步连乘计算实际问题有多条解答线索和多种解法；但由于条件间相互关联和干扰，应帮助学生形成系统的解题思路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5180" y="1261745"/>
            <a:ext cx="676910" cy="3911600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p>
            <a:r>
              <a:rPr lang="zh-CN" altLang="en-US" sz="4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4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1020" y="462280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两位数乘几十，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探索简便算法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1020" y="1957705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创设估算情境，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体现估算意义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1020" y="3577590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意义建构笔算的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竖式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7045" y="5239385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连乘计算的实际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自定义 8">
            <a:hlinkClick r:id="rId2" action="ppaction://hlinksldjump"/>
          </p:cNvPr>
          <p:cNvSpPr/>
          <p:nvPr/>
        </p:nvSpPr>
        <p:spPr>
          <a:xfrm>
            <a:off x="11240770" y="281940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动作按钮: 自定义 9">
            <a:hlinkClick r:id="rId3" action="ppaction://hlinksldjump"/>
          </p:cNvPr>
          <p:cNvSpPr/>
          <p:nvPr/>
        </p:nvSpPr>
        <p:spPr>
          <a:xfrm>
            <a:off x="11240770" y="443928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动作按钮: 自定义 10">
            <a:hlinkClick r:id="rId4" action="ppaction://hlinksldjump"/>
          </p:cNvPr>
          <p:cNvSpPr/>
          <p:nvPr/>
        </p:nvSpPr>
        <p:spPr>
          <a:xfrm>
            <a:off x="11337290" y="597852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042297" y="4475492"/>
            <a:ext cx="1019414" cy="1019645"/>
            <a:chOff x="3832873" y="2297208"/>
            <a:chExt cx="1516550" cy="1516550"/>
          </a:xfrm>
        </p:grpSpPr>
        <p:grpSp>
          <p:nvGrpSpPr>
            <p:cNvPr id="33" name="组合 3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42297" y="3118328"/>
            <a:ext cx="1019414" cy="1019645"/>
            <a:chOff x="3832873" y="2297208"/>
            <a:chExt cx="1516550" cy="1516550"/>
          </a:xfrm>
        </p:grpSpPr>
        <p:grpSp>
          <p:nvGrpSpPr>
            <p:cNvPr id="42" name="组合 4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42297" y="1764479"/>
            <a:ext cx="1019414" cy="1019645"/>
            <a:chOff x="3832873" y="2297208"/>
            <a:chExt cx="1516550" cy="1516550"/>
          </a:xfrm>
        </p:grpSpPr>
        <p:grpSp>
          <p:nvGrpSpPr>
            <p:cNvPr id="47" name="组合 4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</a:endParaRPr>
            </a:p>
          </p:txBody>
        </p:sp>
      </p:grpSp>
      <p:grpSp>
        <p:nvGrpSpPr>
          <p:cNvPr id="52" name="Group 34"/>
          <p:cNvGrpSpPr/>
          <p:nvPr/>
        </p:nvGrpSpPr>
        <p:grpSpPr>
          <a:xfrm>
            <a:off x="7352402" y="2111843"/>
            <a:ext cx="399204" cy="32491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2" name="Freeform 20"/>
          <p:cNvSpPr>
            <a:spLocks noEditPoints="1"/>
          </p:cNvSpPr>
          <p:nvPr/>
        </p:nvSpPr>
        <p:spPr bwMode="auto">
          <a:xfrm>
            <a:off x="7353135" y="3480960"/>
            <a:ext cx="397738" cy="270339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/>
          <a:lstStyle/>
          <a:p>
            <a:endParaRPr lang="en-US"/>
          </a:p>
        </p:txBody>
      </p:sp>
      <p:grpSp>
        <p:nvGrpSpPr>
          <p:cNvPr id="69" name="Group 20"/>
          <p:cNvGrpSpPr/>
          <p:nvPr/>
        </p:nvGrpSpPr>
        <p:grpSpPr>
          <a:xfrm>
            <a:off x="7345792" y="4820908"/>
            <a:ext cx="412425" cy="285727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70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121987" y="2036882"/>
            <a:ext cx="2428221" cy="459105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为什么选择估算</a:t>
            </a:r>
            <a:endParaRPr lang="zh-CN" altLang="en-US" sz="24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21987" y="3397090"/>
            <a:ext cx="2077675" cy="459105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如何估算</a:t>
            </a:r>
            <a:endParaRPr lang="zh-CN" altLang="en-US" sz="2400" b="1" dirty="0">
              <a:solidFill>
                <a:srgbClr val="EA5E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22285" y="4820920"/>
            <a:ext cx="3841750" cy="459105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估算对实际解决问题的作用</a:t>
            </a:r>
            <a:endParaRPr lang="zh-CN" altLang="en-US" sz="2400" b="1" dirty="0">
              <a:solidFill>
                <a:srgbClr val="0099A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7475" y="582295"/>
            <a:ext cx="6515339" cy="5368290"/>
            <a:chOff x="1194" y="2597"/>
            <a:chExt cx="7451" cy="6774"/>
          </a:xfrm>
        </p:grpSpPr>
        <p:pic>
          <p:nvPicPr>
            <p:cNvPr id="31" name="图片 7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194" y="2597"/>
              <a:ext cx="7451" cy="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 descr="C:\Users\Administrator\Desktop\QQ截图20200921192214.pngQQ截图202009211922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58" y="2919"/>
              <a:ext cx="6876" cy="473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221980" y="2576830"/>
            <a:ext cx="2032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无法得到精确得数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或不需要精确结果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1980" y="3882390"/>
            <a:ext cx="3810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一般把两位数看成最接近的几十，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把三位数看成最接近的几百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200920201544"/>
          <p:cNvPicPr>
            <a:picLocks noChangeAspect="1"/>
          </p:cNvPicPr>
          <p:nvPr/>
        </p:nvPicPr>
        <p:blipFill>
          <a:blip r:embed="rId3"/>
          <a:srcRect t="53004"/>
          <a:stretch>
            <a:fillRect/>
          </a:stretch>
        </p:blipFill>
        <p:spPr>
          <a:xfrm>
            <a:off x="117475" y="5173345"/>
            <a:ext cx="6734175" cy="1360805"/>
          </a:xfrm>
          <a:prstGeom prst="rect">
            <a:avLst/>
          </a:prstGeom>
        </p:spPr>
      </p:pic>
      <p:sp>
        <p:nvSpPr>
          <p:cNvPr id="8" name="动作按钮: 自定义 7">
            <a:hlinkClick r:id="rId4" action="ppaction://hlinksldjump"/>
          </p:cNvPr>
          <p:cNvSpPr/>
          <p:nvPr/>
        </p:nvSpPr>
        <p:spPr>
          <a:xfrm>
            <a:off x="11393170" y="624586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/>
      <p:bldP spid="82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9030" y="127000"/>
            <a:ext cx="9932670" cy="2842895"/>
            <a:chOff x="1875" y="1846"/>
            <a:chExt cx="15642" cy="4477"/>
          </a:xfrm>
        </p:grpSpPr>
        <p:sp>
          <p:nvSpPr>
            <p:cNvPr id="98" name="Rectangle 2"/>
            <p:cNvSpPr/>
            <p:nvPr/>
          </p:nvSpPr>
          <p:spPr>
            <a:xfrm>
              <a:off x="9600" y="2139"/>
              <a:ext cx="7690" cy="3675"/>
            </a:xfrm>
            <a:prstGeom prst="rect">
              <a:avLst/>
            </a:prstGeom>
            <a:blipFill rotWithShape="1">
              <a:blip r:embed="rId1" cstate="print"/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51" name="矩形 33"/>
            <p:cNvGrpSpPr/>
            <p:nvPr/>
          </p:nvGrpSpPr>
          <p:grpSpPr bwMode="auto">
            <a:xfrm>
              <a:off x="1875" y="5739"/>
              <a:ext cx="15643" cy="585"/>
              <a:chOff x="634" y="937"/>
              <a:chExt cx="6470" cy="234"/>
            </a:xfrm>
          </p:grpSpPr>
          <p:pic>
            <p:nvPicPr>
              <p:cNvPr id="152" name="矩形 3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" y="937"/>
                <a:ext cx="6470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Text Box 55"/>
              <p:cNvSpPr txBox="1">
                <a:spLocks noChangeArrowheads="1"/>
              </p:cNvSpPr>
              <p:nvPr/>
            </p:nvSpPr>
            <p:spPr bwMode="auto">
              <a:xfrm rot="16200000">
                <a:off x="3769" y="-2163"/>
                <a:ext cx="102" cy="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CN" altLang="en-US" sz="800" b="1"/>
              </a:p>
            </p:txBody>
          </p:sp>
        </p:grpSp>
        <p:grpSp>
          <p:nvGrpSpPr>
            <p:cNvPr id="154" name="矩形 33"/>
            <p:cNvGrpSpPr/>
            <p:nvPr/>
          </p:nvGrpSpPr>
          <p:grpSpPr bwMode="auto">
            <a:xfrm>
              <a:off x="1875" y="1846"/>
              <a:ext cx="15643" cy="585"/>
              <a:chOff x="634" y="937"/>
              <a:chExt cx="6470" cy="234"/>
            </a:xfrm>
          </p:grpSpPr>
          <p:pic>
            <p:nvPicPr>
              <p:cNvPr id="155" name="矩形 3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" y="937"/>
                <a:ext cx="6470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Text Box 55"/>
              <p:cNvSpPr txBox="1">
                <a:spLocks noChangeArrowheads="1"/>
              </p:cNvSpPr>
              <p:nvPr/>
            </p:nvSpPr>
            <p:spPr bwMode="auto">
              <a:xfrm rot="16200000">
                <a:off x="3769" y="-2163"/>
                <a:ext cx="102" cy="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CN" altLang="en-US" sz="800" b="1"/>
              </a:p>
            </p:txBody>
          </p:sp>
        </p:grpSp>
        <p:pic>
          <p:nvPicPr>
            <p:cNvPr id="2" name="图片 1" descr="QQ截图202009201532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" y="2145"/>
              <a:ext cx="7681" cy="366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83945" y="2970530"/>
            <a:ext cx="5024755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想办法解决实际问题，收集能建构竖式的解法；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联系具体数量关系理解竖式的计算；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示范竖式一般写法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/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QQ截图20200920154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45" y="4278630"/>
            <a:ext cx="4507865" cy="2412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8700" y="2970530"/>
            <a:ext cx="502475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自主开展需要进位的乘法笔算，并及时检查结果对不对；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组织学生总结计算法则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QQ截图20200920154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585" y="4117340"/>
            <a:ext cx="5911850" cy="2428240"/>
          </a:xfrm>
          <a:prstGeom prst="rect">
            <a:avLst/>
          </a:prstGeom>
        </p:spPr>
      </p:pic>
      <p:sp>
        <p:nvSpPr>
          <p:cNvPr id="3" name="动作按钮: 自定义 2">
            <a:hlinkClick r:id="rId6" action="ppaction://hlinksldjump"/>
          </p:cNvPr>
          <p:cNvSpPr/>
          <p:nvPr/>
        </p:nvSpPr>
        <p:spPr>
          <a:xfrm>
            <a:off x="11510010" y="640270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矩形 250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4" name="单圆角矩形 253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5" name="图片 254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4477074" y="2891096"/>
            <a:ext cx="5248727" cy="232220"/>
          </a:xfrm>
          <a:prstGeom prst="rect">
            <a:avLst/>
          </a:prstGeom>
        </p:spPr>
      </p:pic>
      <p:pic>
        <p:nvPicPr>
          <p:cNvPr id="256" name="图片 255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4477074" y="3913446"/>
            <a:ext cx="5248727" cy="232220"/>
          </a:xfrm>
          <a:prstGeom prst="rect">
            <a:avLst/>
          </a:prstGeom>
        </p:spPr>
      </p:pic>
      <p:pic>
        <p:nvPicPr>
          <p:cNvPr id="257" name="图片 256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4477074" y="4935796"/>
            <a:ext cx="5248727" cy="232220"/>
          </a:xfrm>
          <a:prstGeom prst="rect">
            <a:avLst/>
          </a:prstGeom>
        </p:spPr>
      </p:pic>
      <p:cxnSp>
        <p:nvCxnSpPr>
          <p:cNvPr id="258" name="直接连接符 257"/>
          <p:cNvCxnSpPr/>
          <p:nvPr/>
        </p:nvCxnSpPr>
        <p:spPr>
          <a:xfrm>
            <a:off x="4629474" y="1936635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椭圆 258"/>
          <p:cNvSpPr/>
          <p:nvPr/>
        </p:nvSpPr>
        <p:spPr>
          <a:xfrm>
            <a:off x="4897591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0" name="椭圆 259"/>
          <p:cNvSpPr/>
          <p:nvPr/>
        </p:nvSpPr>
        <p:spPr>
          <a:xfrm>
            <a:off x="4897591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1" name="椭圆 260"/>
          <p:cNvSpPr/>
          <p:nvPr/>
        </p:nvSpPr>
        <p:spPr>
          <a:xfrm>
            <a:off x="4897591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3" name="Group 4"/>
          <p:cNvGrpSpPr>
            <a:grpSpLocks noChangeAspect="1"/>
          </p:cNvGrpSpPr>
          <p:nvPr/>
        </p:nvGrpSpPr>
        <p:grpSpPr bwMode="auto">
          <a:xfrm>
            <a:off x="4986838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6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8" name="Group 18"/>
          <p:cNvGrpSpPr>
            <a:grpSpLocks noChangeAspect="1"/>
          </p:cNvGrpSpPr>
          <p:nvPr/>
        </p:nvGrpSpPr>
        <p:grpSpPr bwMode="auto">
          <a:xfrm>
            <a:off x="4985163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6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4" name="Group 13"/>
          <p:cNvGrpSpPr>
            <a:grpSpLocks noChangeAspect="1"/>
          </p:cNvGrpSpPr>
          <p:nvPr/>
        </p:nvGrpSpPr>
        <p:grpSpPr bwMode="auto">
          <a:xfrm>
            <a:off x="4975168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27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9" name="文本框 162"/>
          <p:cNvSpPr txBox="1"/>
          <p:nvPr/>
        </p:nvSpPr>
        <p:spPr>
          <a:xfrm>
            <a:off x="5582285" y="2248535"/>
            <a:ext cx="4012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理解题意，整理条件和问题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291" name="Freeform 738"/>
          <p:cNvSpPr>
            <a:spLocks noEditPoints="1"/>
          </p:cNvSpPr>
          <p:nvPr/>
        </p:nvSpPr>
        <p:spPr bwMode="auto">
          <a:xfrm>
            <a:off x="3137331" y="2336786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873858" y="2628886"/>
            <a:ext cx="200529" cy="159672"/>
            <a:chOff x="2339835" y="2821810"/>
            <a:chExt cx="382635" cy="304674"/>
          </a:xfrm>
        </p:grpSpPr>
        <p:sp>
          <p:nvSpPr>
            <p:cNvPr id="293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3242757" y="2549177"/>
            <a:ext cx="236690" cy="209921"/>
            <a:chOff x="795854" y="3209821"/>
            <a:chExt cx="451635" cy="400557"/>
          </a:xfrm>
        </p:grpSpPr>
        <p:sp>
          <p:nvSpPr>
            <p:cNvPr id="296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6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4154643" y="2824057"/>
            <a:ext cx="174699" cy="169064"/>
            <a:chOff x="2597015" y="4907933"/>
            <a:chExt cx="333349" cy="322596"/>
          </a:xfrm>
        </p:grpSpPr>
        <p:sp>
          <p:nvSpPr>
            <p:cNvPr id="303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7" name="Freeform 761"/>
          <p:cNvSpPr>
            <a:spLocks noEditPoints="1"/>
          </p:cNvSpPr>
          <p:nvPr/>
        </p:nvSpPr>
        <p:spPr bwMode="auto">
          <a:xfrm>
            <a:off x="3594994" y="2698568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8" name="组合 317"/>
          <p:cNvGrpSpPr/>
          <p:nvPr/>
        </p:nvGrpSpPr>
        <p:grpSpPr>
          <a:xfrm>
            <a:off x="4090889" y="2735768"/>
            <a:ext cx="119753" cy="129616"/>
            <a:chOff x="2342523" y="3214302"/>
            <a:chExt cx="228505" cy="247324"/>
          </a:xfrm>
        </p:grpSpPr>
        <p:sp>
          <p:nvSpPr>
            <p:cNvPr id="319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4" name="Freeform 767"/>
          <p:cNvSpPr>
            <a:spLocks noEditPoints="1"/>
          </p:cNvSpPr>
          <p:nvPr/>
        </p:nvSpPr>
        <p:spPr bwMode="auto">
          <a:xfrm>
            <a:off x="3863857" y="3527790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5" name="Freeform 768"/>
          <p:cNvSpPr>
            <a:spLocks noEditPoints="1"/>
          </p:cNvSpPr>
          <p:nvPr/>
        </p:nvSpPr>
        <p:spPr bwMode="auto">
          <a:xfrm>
            <a:off x="2998948" y="3288764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26" name="组合 325"/>
          <p:cNvGrpSpPr/>
          <p:nvPr/>
        </p:nvGrpSpPr>
        <p:grpSpPr>
          <a:xfrm>
            <a:off x="3864270" y="3097109"/>
            <a:ext cx="152627" cy="203816"/>
            <a:chOff x="1924044" y="2721446"/>
            <a:chExt cx="291233" cy="388908"/>
          </a:xfrm>
        </p:grpSpPr>
        <p:sp>
          <p:nvSpPr>
            <p:cNvPr id="327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3196144" y="2802455"/>
            <a:ext cx="103317" cy="158732"/>
            <a:chOff x="825425" y="4488558"/>
            <a:chExt cx="197142" cy="302882"/>
          </a:xfrm>
        </p:grpSpPr>
        <p:sp>
          <p:nvSpPr>
            <p:cNvPr id="332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8" name="Freeform 789"/>
          <p:cNvSpPr>
            <a:spLocks noEditPoints="1"/>
          </p:cNvSpPr>
          <p:nvPr/>
        </p:nvSpPr>
        <p:spPr bwMode="auto">
          <a:xfrm>
            <a:off x="3025935" y="2955018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9" name="Freeform 790"/>
          <p:cNvSpPr>
            <a:spLocks noEditPoints="1"/>
          </p:cNvSpPr>
          <p:nvPr/>
        </p:nvSpPr>
        <p:spPr bwMode="auto">
          <a:xfrm>
            <a:off x="4046937" y="3024077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0" name="组合 339"/>
          <p:cNvGrpSpPr/>
          <p:nvPr/>
        </p:nvGrpSpPr>
        <p:grpSpPr>
          <a:xfrm>
            <a:off x="2846838" y="3290310"/>
            <a:ext cx="170003" cy="161550"/>
            <a:chOff x="1224190" y="5289672"/>
            <a:chExt cx="324388" cy="308259"/>
          </a:xfrm>
        </p:grpSpPr>
        <p:sp>
          <p:nvSpPr>
            <p:cNvPr id="341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1" name="组合 350"/>
          <p:cNvGrpSpPr/>
          <p:nvPr/>
        </p:nvGrpSpPr>
        <p:grpSpPr>
          <a:xfrm>
            <a:off x="2724787" y="3490744"/>
            <a:ext cx="183622" cy="162959"/>
            <a:chOff x="848724" y="5337166"/>
            <a:chExt cx="350375" cy="310947"/>
          </a:xfrm>
        </p:grpSpPr>
        <p:sp>
          <p:nvSpPr>
            <p:cNvPr id="352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6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组合 356"/>
          <p:cNvGrpSpPr/>
          <p:nvPr/>
        </p:nvGrpSpPr>
        <p:grpSpPr>
          <a:xfrm>
            <a:off x="4229711" y="3235385"/>
            <a:ext cx="239038" cy="253127"/>
            <a:chOff x="2620314" y="3070030"/>
            <a:chExt cx="456115" cy="482999"/>
          </a:xfrm>
        </p:grpSpPr>
        <p:sp>
          <p:nvSpPr>
            <p:cNvPr id="358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3688076" y="3771779"/>
            <a:ext cx="88759" cy="87820"/>
            <a:chOff x="846932" y="3642638"/>
            <a:chExt cx="169363" cy="167571"/>
          </a:xfrm>
        </p:grpSpPr>
        <p:sp>
          <p:nvSpPr>
            <p:cNvPr id="366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3843479" y="2922814"/>
            <a:ext cx="150279" cy="142296"/>
            <a:chOff x="2448263" y="5239491"/>
            <a:chExt cx="286752" cy="271519"/>
          </a:xfrm>
        </p:grpSpPr>
        <p:sp>
          <p:nvSpPr>
            <p:cNvPr id="371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2744205" y="2897513"/>
            <a:ext cx="191606" cy="177048"/>
            <a:chOff x="1058411" y="4657921"/>
            <a:chExt cx="365609" cy="337830"/>
          </a:xfrm>
        </p:grpSpPr>
        <p:sp>
          <p:nvSpPr>
            <p:cNvPr id="376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2815842" y="2717262"/>
            <a:ext cx="291167" cy="162490"/>
            <a:chOff x="254610" y="4524402"/>
            <a:chExt cx="555582" cy="310051"/>
          </a:xfrm>
        </p:grpSpPr>
        <p:sp>
          <p:nvSpPr>
            <p:cNvPr id="386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2591717" y="3179763"/>
            <a:ext cx="271441" cy="231054"/>
            <a:chOff x="513583" y="4823700"/>
            <a:chExt cx="517945" cy="440881"/>
          </a:xfrm>
        </p:grpSpPr>
        <p:sp>
          <p:nvSpPr>
            <p:cNvPr id="396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2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6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3374922" y="2222261"/>
            <a:ext cx="271442" cy="250309"/>
            <a:chOff x="2603288" y="4218831"/>
            <a:chExt cx="517946" cy="477622"/>
          </a:xfrm>
        </p:grpSpPr>
        <p:sp>
          <p:nvSpPr>
            <p:cNvPr id="413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3874975" y="3390690"/>
            <a:ext cx="139009" cy="93455"/>
            <a:chOff x="2772651" y="3725080"/>
            <a:chExt cx="265246" cy="178324"/>
          </a:xfrm>
        </p:grpSpPr>
        <p:sp>
          <p:nvSpPr>
            <p:cNvPr id="421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5" name="组合 424"/>
          <p:cNvGrpSpPr/>
          <p:nvPr/>
        </p:nvGrpSpPr>
        <p:grpSpPr>
          <a:xfrm>
            <a:off x="3803634" y="2382251"/>
            <a:ext cx="172352" cy="228237"/>
            <a:chOff x="553907" y="4057533"/>
            <a:chExt cx="328869" cy="435505"/>
          </a:xfrm>
        </p:grpSpPr>
        <p:sp>
          <p:nvSpPr>
            <p:cNvPr id="426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9" name="Freeform 876"/>
          <p:cNvSpPr>
            <a:spLocks noEditPoints="1"/>
          </p:cNvSpPr>
          <p:nvPr/>
        </p:nvSpPr>
        <p:spPr bwMode="auto">
          <a:xfrm>
            <a:off x="2949260" y="2440303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" name="Freeform 877"/>
          <p:cNvSpPr>
            <a:spLocks noEditPoints="1"/>
          </p:cNvSpPr>
          <p:nvPr/>
        </p:nvSpPr>
        <p:spPr bwMode="auto">
          <a:xfrm>
            <a:off x="3606620" y="2532035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1" name="Freeform 878"/>
          <p:cNvSpPr>
            <a:spLocks noEditPoints="1"/>
          </p:cNvSpPr>
          <p:nvPr/>
        </p:nvSpPr>
        <p:spPr bwMode="auto">
          <a:xfrm>
            <a:off x="2956244" y="3503885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2" name="Freeform 879"/>
          <p:cNvSpPr>
            <a:spLocks noEditPoints="1"/>
          </p:cNvSpPr>
          <p:nvPr/>
        </p:nvSpPr>
        <p:spPr bwMode="auto">
          <a:xfrm>
            <a:off x="3209514" y="3556784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3" name="组合 432"/>
          <p:cNvGrpSpPr/>
          <p:nvPr/>
        </p:nvGrpSpPr>
        <p:grpSpPr>
          <a:xfrm>
            <a:off x="4064901" y="2524022"/>
            <a:ext cx="104726" cy="125859"/>
            <a:chOff x="578998" y="3449080"/>
            <a:chExt cx="199830" cy="240155"/>
          </a:xfrm>
        </p:grpSpPr>
        <p:sp>
          <p:nvSpPr>
            <p:cNvPr id="434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组合 439"/>
          <p:cNvGrpSpPr/>
          <p:nvPr/>
        </p:nvGrpSpPr>
        <p:grpSpPr>
          <a:xfrm>
            <a:off x="4063552" y="3211697"/>
            <a:ext cx="195832" cy="473380"/>
            <a:chOff x="218766" y="2923069"/>
            <a:chExt cx="373673" cy="903270"/>
          </a:xfrm>
        </p:grpSpPr>
        <p:sp>
          <p:nvSpPr>
            <p:cNvPr id="441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6" name="Freeform 884"/>
          <p:cNvSpPr>
            <a:spLocks noEditPoints="1"/>
          </p:cNvSpPr>
          <p:nvPr/>
        </p:nvSpPr>
        <p:spPr bwMode="auto">
          <a:xfrm>
            <a:off x="4004228" y="2797737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3196085" y="3849303"/>
            <a:ext cx="676707" cy="1155770"/>
            <a:chOff x="3481623" y="3635353"/>
            <a:chExt cx="1296282" cy="2213961"/>
          </a:xfrm>
        </p:grpSpPr>
        <p:sp>
          <p:nvSpPr>
            <p:cNvPr id="458" name="任意多边形 457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9" name="任意多边形 458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2813816" y="2457112"/>
            <a:ext cx="1457362" cy="1447832"/>
            <a:chOff x="2756535" y="1162698"/>
            <a:chExt cx="2772160" cy="2754032"/>
          </a:xfrm>
        </p:grpSpPr>
        <p:grpSp>
          <p:nvGrpSpPr>
            <p:cNvPr id="461" name="组合 460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468" name="圆角矩形 46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0" name="圆角矩形 46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1" name="圆角矩形 47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2" name="圆角矩形 47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2" name="组合 461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463" name="圆角矩形 46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4" name="圆角矩形 46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5" name="圆角矩形 46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圆角矩形 46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7" name="圆角矩形 46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3" name="任意多边形 472"/>
          <p:cNvSpPr/>
          <p:nvPr/>
        </p:nvSpPr>
        <p:spPr>
          <a:xfrm>
            <a:off x="3167899" y="2871511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74" name="组合 473"/>
          <p:cNvGrpSpPr/>
          <p:nvPr/>
        </p:nvGrpSpPr>
        <p:grpSpPr>
          <a:xfrm>
            <a:off x="3346553" y="2974661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475" name="任意多边形 474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6" name="任意多边形 475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7" name="任意多边形 476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8" name="任意多边形 477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9" name="任意多边形 478"/>
          <p:cNvSpPr/>
          <p:nvPr/>
        </p:nvSpPr>
        <p:spPr>
          <a:xfrm>
            <a:off x="3596478" y="3254367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任意多边形 479"/>
          <p:cNvSpPr/>
          <p:nvPr/>
        </p:nvSpPr>
        <p:spPr>
          <a:xfrm>
            <a:off x="3400842" y="3322391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1" name="组合 480"/>
          <p:cNvGrpSpPr/>
          <p:nvPr/>
        </p:nvGrpSpPr>
        <p:grpSpPr>
          <a:xfrm>
            <a:off x="3317503" y="2952948"/>
            <a:ext cx="360502" cy="360504"/>
            <a:chOff x="1325410" y="1372730"/>
            <a:chExt cx="1251559" cy="1251561"/>
          </a:xfrm>
          <a:effectLst/>
        </p:grpSpPr>
        <p:sp>
          <p:nvSpPr>
            <p:cNvPr id="482" name="任意多边形 481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3" name="任意多边形 48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4" name="任意多边形 48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5" name="任意多边形 48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162"/>
          <p:cNvSpPr txBox="1"/>
          <p:nvPr/>
        </p:nvSpPr>
        <p:spPr>
          <a:xfrm>
            <a:off x="5582285" y="3189605"/>
            <a:ext cx="371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列式计算，解答实际问题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" name="文本框 162"/>
          <p:cNvSpPr txBox="1"/>
          <p:nvPr/>
        </p:nvSpPr>
        <p:spPr>
          <a:xfrm>
            <a:off x="5582285" y="4105910"/>
            <a:ext cx="3719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回顾与反思，交流解决问题的体会，积累解题经验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pic>
        <p:nvPicPr>
          <p:cNvPr id="5" name="图片 4" descr="QQ截图202009201516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452120"/>
            <a:ext cx="4161790" cy="611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7200" y="692150"/>
          <a:ext cx="11370945" cy="537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15"/>
                <a:gridCol w="2596515"/>
                <a:gridCol w="7511415"/>
              </a:tblGrid>
              <a:tr h="1294765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鼓励学生自己计算，主动构建三位数乘两位数的算法，将竖式计算方法从两位数乘两位数中迁移出来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44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概括单价、数量和总价的关系，速度、时间和路程的关系。并联系数量关系举一反三，体会乘法和除法的内在联系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697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一个乘数不变，另一个乘数乘几，得到的积等于原来的积乘几。教学乘数末尾有</a:t>
                      </a:r>
                      <a:r>
                        <a:rPr lang="en-US" altLang="zh-CN" b="1"/>
                        <a:t>0</a:t>
                      </a:r>
                      <a:r>
                        <a:rPr lang="zh-CN" altLang="en-US" b="1"/>
                        <a:t>的乘法，可以利用积的变化规律，先把末尾</a:t>
                      </a:r>
                      <a:r>
                        <a:rPr lang="en-US" altLang="zh-CN" b="1"/>
                        <a:t>0</a:t>
                      </a:r>
                      <a:r>
                        <a:rPr lang="zh-CN" altLang="en-US" b="1"/>
                        <a:t>前面的数相乘，再在积的末尾添上相应个数的</a:t>
                      </a:r>
                      <a:r>
                        <a:rPr lang="en-US" altLang="zh-CN" b="1"/>
                        <a:t>0</a:t>
                      </a:r>
                      <a:endParaRPr lang="en-US" altLang="zh-CN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5180" y="1261745"/>
            <a:ext cx="676910" cy="3911600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p>
            <a:r>
              <a:rPr lang="zh-CN" altLang="en-US" sz="4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三位数乘两位数</a:t>
            </a:r>
            <a:endParaRPr lang="zh-CN" altLang="en-US" sz="4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1020" y="928370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利用笔算经验，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主动尝试构建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1020" y="2392045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解答实际问题，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提炼数量关系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1020" y="3985260"/>
            <a:ext cx="21336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探索积的变化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动作按钮: 自定义 7">
            <a:hlinkClick r:id="rId2" action="ppaction://hlinksldjump"/>
          </p:cNvPr>
          <p:cNvSpPr/>
          <p:nvPr/>
        </p:nvSpPr>
        <p:spPr>
          <a:xfrm>
            <a:off x="11240770" y="163068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动作按钮: 自定义 6">
            <a:hlinkClick r:id="rId3" action="ppaction://hlinksldjump"/>
          </p:cNvPr>
          <p:cNvSpPr/>
          <p:nvPr/>
        </p:nvSpPr>
        <p:spPr>
          <a:xfrm>
            <a:off x="11240770" y="323659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动作按钮: 自定义 8">
            <a:hlinkClick r:id="rId4" action="ppaction://hlinksldjump"/>
          </p:cNvPr>
          <p:cNvSpPr/>
          <p:nvPr/>
        </p:nvSpPr>
        <p:spPr>
          <a:xfrm>
            <a:off x="11234420" y="566102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19335404">
            <a:off x="1701983" y="1429239"/>
            <a:ext cx="4779576" cy="4716577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0" tIns="45726" rIns="91450" bIns="45726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561230" y="1462966"/>
            <a:ext cx="4049398" cy="460375"/>
            <a:chOff x="5233132" y="1556744"/>
            <a:chExt cx="4049222" cy="460126"/>
          </a:xfrm>
        </p:grpSpPr>
        <p:sp>
          <p:nvSpPr>
            <p:cNvPr id="11" name="MH_SubTitle_1"/>
            <p:cNvSpPr>
              <a:spLocks noChangeArrowheads="1"/>
            </p:cNvSpPr>
            <p:nvPr/>
          </p:nvSpPr>
          <p:spPr bwMode="auto">
            <a:xfrm flipH="1">
              <a:off x="5442041" y="1556744"/>
              <a:ext cx="3840313" cy="46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EA5E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三位数乘两位数一般分几步</a:t>
              </a:r>
              <a:endParaRPr lang="zh-CN" altLang="en-US" sz="24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ln w="19050">
              <a:solidFill>
                <a:srgbClr val="EA5E6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336260" y="3404267"/>
            <a:ext cx="2966587" cy="460375"/>
            <a:chOff x="5907805" y="3212034"/>
            <a:chExt cx="2966458" cy="460126"/>
          </a:xfrm>
        </p:grpSpPr>
        <p:sp>
          <p:nvSpPr>
            <p:cNvPr id="16" name="MH_SubTitle_1"/>
            <p:cNvSpPr>
              <a:spLocks noChangeArrowheads="1"/>
            </p:cNvSpPr>
            <p:nvPr/>
          </p:nvSpPr>
          <p:spPr bwMode="auto">
            <a:xfrm flipH="1">
              <a:off x="5931266" y="3212034"/>
              <a:ext cx="2316379" cy="46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每一步算些什么</a:t>
              </a:r>
              <a:endParaRPr lang="zh-CN" altLang="en-US" sz="24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rgbClr val="EA610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5561540" y="5077827"/>
            <a:ext cx="3322952" cy="493293"/>
            <a:chOff x="5210272" y="4939293"/>
            <a:chExt cx="3322808" cy="493026"/>
          </a:xfrm>
        </p:grpSpPr>
        <p:sp>
          <p:nvSpPr>
            <p:cNvPr id="21" name="MH_SubTitle_1"/>
            <p:cNvSpPr>
              <a:spLocks noChangeArrowheads="1"/>
            </p:cNvSpPr>
            <p:nvPr/>
          </p:nvSpPr>
          <p:spPr bwMode="auto">
            <a:xfrm flipH="1">
              <a:off x="5302340" y="4939293"/>
              <a:ext cx="3230740" cy="46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9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计算时应该注意些什么</a:t>
              </a:r>
              <a:endParaRPr lang="zh-CN" altLang="en-US" sz="24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ln w="19050">
              <a:solidFill>
                <a:srgbClr val="0099A9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444997" y="1511516"/>
            <a:ext cx="965618" cy="966098"/>
            <a:chOff x="4116949" y="1605269"/>
            <a:chExt cx="965576" cy="965576"/>
          </a:xfrm>
        </p:grpSpPr>
        <p:sp>
          <p:nvSpPr>
            <p:cNvPr id="25" name="椭圆 24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EA5E66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05426" y="3214039"/>
            <a:ext cx="965618" cy="966098"/>
            <a:chOff x="4777349" y="3344972"/>
            <a:chExt cx="965576" cy="965576"/>
          </a:xfrm>
        </p:grpSpPr>
        <p:sp>
          <p:nvSpPr>
            <p:cNvPr id="28" name="椭圆 27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EA6103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25946" y="4887971"/>
            <a:ext cx="965618" cy="966098"/>
            <a:chOff x="4097899" y="4979900"/>
            <a:chExt cx="965576" cy="965576"/>
          </a:xfrm>
        </p:grpSpPr>
        <p:sp>
          <p:nvSpPr>
            <p:cNvPr id="31" name="椭圆 30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99A9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QQ截图202009201748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" y="1597660"/>
            <a:ext cx="4150360" cy="41230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9855" y="459740"/>
            <a:ext cx="6045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引导学生及时回顾计算过程、总结算法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动作按钮: 自定义 4">
            <a:hlinkClick r:id="rId5" action="ppaction://hlinksldjump"/>
          </p:cNvPr>
          <p:cNvSpPr/>
          <p:nvPr/>
        </p:nvSpPr>
        <p:spPr>
          <a:xfrm>
            <a:off x="11216005" y="613346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矩形 33"/>
          <p:cNvGrpSpPr/>
          <p:nvPr/>
        </p:nvGrpSpPr>
        <p:grpSpPr bwMode="auto">
          <a:xfrm rot="0">
            <a:off x="1102360" y="4300855"/>
            <a:ext cx="9933305" cy="371475"/>
            <a:chOff x="634" y="937"/>
            <a:chExt cx="6470" cy="234"/>
          </a:xfrm>
        </p:grpSpPr>
        <p:pic>
          <p:nvPicPr>
            <p:cNvPr id="152" name="矩形 3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/>
            </a:p>
          </p:txBody>
        </p:sp>
      </p:grpSp>
      <p:grpSp>
        <p:nvGrpSpPr>
          <p:cNvPr id="154" name="矩形 33"/>
          <p:cNvGrpSpPr/>
          <p:nvPr/>
        </p:nvGrpSpPr>
        <p:grpSpPr bwMode="auto">
          <a:xfrm rot="0">
            <a:off x="1129030" y="127000"/>
            <a:ext cx="9933305" cy="371475"/>
            <a:chOff x="634" y="937"/>
            <a:chExt cx="6470" cy="234"/>
          </a:xfrm>
        </p:grpSpPr>
        <p:pic>
          <p:nvPicPr>
            <p:cNvPr id="155" name="矩形 3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/>
            </a:p>
          </p:txBody>
        </p:sp>
      </p:grpSp>
      <p:pic>
        <p:nvPicPr>
          <p:cNvPr id="2" name="图片 1" descr="C:\Users\Administrator\Desktop\QQ截图20200920175907.pngQQ截图20200920175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7350" y="285115"/>
            <a:ext cx="3968115" cy="4015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7065" y="4490720"/>
            <a:ext cx="502475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285750" indent="-285750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单价×数量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7010" y="4490720"/>
            <a:ext cx="502475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速度×时间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33465" y="316865"/>
            <a:ext cx="4195445" cy="3983990"/>
            <a:chOff x="8620" y="499"/>
            <a:chExt cx="8479" cy="7412"/>
          </a:xfrm>
        </p:grpSpPr>
        <p:pic>
          <p:nvPicPr>
            <p:cNvPr id="3" name="图片 2" descr="QQ截图202009201759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0" y="499"/>
              <a:ext cx="8479" cy="3302"/>
            </a:xfrm>
            <a:prstGeom prst="rect">
              <a:avLst/>
            </a:prstGeom>
          </p:spPr>
        </p:pic>
        <p:pic>
          <p:nvPicPr>
            <p:cNvPr id="9" name="图片 8" descr="QQ截图202009201759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1" y="3801"/>
              <a:ext cx="8438" cy="4110"/>
            </a:xfrm>
            <a:prstGeom prst="rect">
              <a:avLst/>
            </a:prstGeom>
          </p:spPr>
        </p:pic>
      </p:grpSp>
      <p:sp>
        <p:nvSpPr>
          <p:cNvPr id="11" name="下箭头 10"/>
          <p:cNvSpPr/>
          <p:nvPr/>
        </p:nvSpPr>
        <p:spPr>
          <a:xfrm>
            <a:off x="3461385" y="5044440"/>
            <a:ext cx="360045" cy="648335"/>
          </a:xfrm>
          <a:prstGeom prst="down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061325" y="5044440"/>
            <a:ext cx="360045" cy="648335"/>
          </a:xfrm>
          <a:prstGeom prst="down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04415" y="5760720"/>
            <a:ext cx="267462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总价÷数量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÷单价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1820" y="5760720"/>
            <a:ext cx="267462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÷时间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÷速度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动作按钮: 自定义 7">
            <a:hlinkClick r:id="rId5" action="ppaction://hlinksldjump"/>
          </p:cNvPr>
          <p:cNvSpPr/>
          <p:nvPr/>
        </p:nvSpPr>
        <p:spPr>
          <a:xfrm>
            <a:off x="11221720" y="616585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2009201954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215" y="883285"/>
            <a:ext cx="4117340" cy="1758950"/>
          </a:xfrm>
          <a:prstGeom prst="rect">
            <a:avLst/>
          </a:prstGeom>
        </p:spPr>
      </p:pic>
      <p:cxnSp>
        <p:nvCxnSpPr>
          <p:cNvPr id="37" name="MH_Other_1"/>
          <p:cNvCxnSpPr/>
          <p:nvPr>
            <p:custDataLst>
              <p:tags r:id="rId2"/>
            </p:custDataLst>
          </p:nvPr>
        </p:nvCxnSpPr>
        <p:spPr>
          <a:xfrm>
            <a:off x="1257528" y="3646525"/>
            <a:ext cx="9837509" cy="26676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  <a:alpha val="66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3382" y="3006419"/>
            <a:ext cx="2008896" cy="4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EA6103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2800" b="1" dirty="0">
              <a:solidFill>
                <a:srgbClr val="EA610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2587" y="3840395"/>
            <a:ext cx="2008896" cy="49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800" b="1" dirty="0">
              <a:solidFill>
                <a:srgbClr val="F69F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SubTitle_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63882" y="3006419"/>
            <a:ext cx="2008896" cy="4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800" b="1" dirty="0">
              <a:solidFill>
                <a:srgbClr val="0099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9640" y="1533525"/>
            <a:ext cx="3269615" cy="8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学生自己找一个乘法算式，像例题一样</a:t>
            </a:r>
            <a:r>
              <a:rPr lang="en-US" altLang="zh-CN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算一算，比一比</a:t>
            </a:r>
            <a:r>
              <a:rPr lang="en-US" altLang="zh-CN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，看是不是有与例题一样的规律</a:t>
            </a:r>
            <a:endParaRPr lang="zh-CN" altLang="en-US" sz="18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9255" y="4887595"/>
            <a:ext cx="2593340" cy="8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回顾前面的探索研究，总结积的变化规律</a:t>
            </a:r>
            <a:endParaRPr lang="zh-CN" altLang="en-US" sz="18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33819" y="3551261"/>
            <a:ext cx="774238" cy="1336448"/>
            <a:chOff x="5033819" y="3551261"/>
            <a:chExt cx="774238" cy="1336448"/>
          </a:xfrm>
        </p:grpSpPr>
        <p:sp>
          <p:nvSpPr>
            <p:cNvPr id="53" name="MH_Other_7"/>
            <p:cNvSpPr/>
            <p:nvPr>
              <p:custDataLst>
                <p:tags r:id="rId8"/>
              </p:custDataLst>
            </p:nvPr>
          </p:nvSpPr>
          <p:spPr>
            <a:xfrm>
              <a:off x="5033819" y="3551261"/>
              <a:ext cx="188857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EA61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4" name="MH_Other_8"/>
            <p:cNvCxnSpPr/>
            <p:nvPr>
              <p:custDataLst>
                <p:tags r:id="rId9"/>
              </p:custDataLst>
            </p:nvPr>
          </p:nvCxnSpPr>
          <p:spPr>
            <a:xfrm rot="16200000" flipV="1">
              <a:off x="5034655" y="3836217"/>
              <a:ext cx="531472" cy="35598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MH_Other_9"/>
            <p:cNvSpPr/>
            <p:nvPr>
              <p:custDataLst>
                <p:tags r:id="rId10"/>
              </p:custDataLst>
            </p:nvPr>
          </p:nvSpPr>
          <p:spPr>
            <a:xfrm>
              <a:off x="5149698" y="4220037"/>
              <a:ext cx="658359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MH_Other_10"/>
            <p:cNvSpPr/>
            <p:nvPr>
              <p:custDataLst>
                <p:tags r:id="rId11"/>
              </p:custDataLst>
            </p:nvPr>
          </p:nvSpPr>
          <p:spPr>
            <a:xfrm>
              <a:off x="5216730" y="4291541"/>
              <a:ext cx="524296" cy="533408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5375920" y="4422484"/>
              <a:ext cx="205916" cy="271522"/>
            </a:xfrm>
            <a:custGeom>
              <a:avLst/>
              <a:gdLst>
                <a:gd name="T0" fmla="*/ 858367 w 2404"/>
                <a:gd name="T1" fmla="*/ 0 h 3172"/>
                <a:gd name="T2" fmla="*/ 107296 w 2404"/>
                <a:gd name="T3" fmla="*/ 0 h 3172"/>
                <a:gd name="T4" fmla="*/ 0 w 2404"/>
                <a:gd name="T5" fmla="*/ 107275 h 3172"/>
                <a:gd name="T6" fmla="*/ 0 w 2404"/>
                <a:gd name="T7" fmla="*/ 1693690 h 3172"/>
                <a:gd name="T8" fmla="*/ 107296 w 2404"/>
                <a:gd name="T9" fmla="*/ 1800397 h 3172"/>
                <a:gd name="T10" fmla="*/ 1257462 w 2404"/>
                <a:gd name="T11" fmla="*/ 1800397 h 3172"/>
                <a:gd name="T12" fmla="*/ 1364758 w 2404"/>
                <a:gd name="T13" fmla="*/ 1693690 h 3172"/>
                <a:gd name="T14" fmla="*/ 1364758 w 2404"/>
                <a:gd name="T15" fmla="*/ 492669 h 3172"/>
                <a:gd name="T16" fmla="*/ 858367 w 2404"/>
                <a:gd name="T17" fmla="*/ 0 h 3172"/>
                <a:gd name="T18" fmla="*/ 1308555 w 2404"/>
                <a:gd name="T19" fmla="*/ 562482 h 3172"/>
                <a:gd name="T20" fmla="*/ 929898 w 2404"/>
                <a:gd name="T21" fmla="*/ 562482 h 3172"/>
                <a:gd name="T22" fmla="*/ 787972 w 2404"/>
                <a:gd name="T23" fmla="*/ 420585 h 3172"/>
                <a:gd name="T24" fmla="*/ 787972 w 2404"/>
                <a:gd name="T25" fmla="*/ 56191 h 3172"/>
                <a:gd name="T26" fmla="*/ 858367 w 2404"/>
                <a:gd name="T27" fmla="*/ 56191 h 3172"/>
                <a:gd name="T28" fmla="*/ 858367 w 2404"/>
                <a:gd name="T29" fmla="*/ 420585 h 3172"/>
                <a:gd name="T30" fmla="*/ 929898 w 2404"/>
                <a:gd name="T31" fmla="*/ 492669 h 3172"/>
                <a:gd name="T32" fmla="*/ 1308555 w 2404"/>
                <a:gd name="T33" fmla="*/ 492669 h 3172"/>
                <a:gd name="T34" fmla="*/ 1308555 w 2404"/>
                <a:gd name="T35" fmla="*/ 562482 h 31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4" h="3172">
                  <a:moveTo>
                    <a:pt x="1512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0" y="2984"/>
                    <a:pt x="0" y="2984"/>
                    <a:pt x="0" y="2984"/>
                  </a:cubicBezTo>
                  <a:cubicBezTo>
                    <a:pt x="0" y="3088"/>
                    <a:pt x="84" y="3172"/>
                    <a:pt x="189" y="3172"/>
                  </a:cubicBezTo>
                  <a:cubicBezTo>
                    <a:pt x="2215" y="3172"/>
                    <a:pt x="2215" y="3172"/>
                    <a:pt x="2215" y="3172"/>
                  </a:cubicBezTo>
                  <a:cubicBezTo>
                    <a:pt x="2320" y="3172"/>
                    <a:pt x="2404" y="3088"/>
                    <a:pt x="2404" y="2984"/>
                  </a:cubicBezTo>
                  <a:cubicBezTo>
                    <a:pt x="2404" y="868"/>
                    <a:pt x="2404" y="868"/>
                    <a:pt x="2404" y="868"/>
                  </a:cubicBezTo>
                  <a:lnTo>
                    <a:pt x="1512" y="0"/>
                  </a:lnTo>
                  <a:close/>
                  <a:moveTo>
                    <a:pt x="2305" y="991"/>
                  </a:moveTo>
                  <a:cubicBezTo>
                    <a:pt x="1638" y="991"/>
                    <a:pt x="1638" y="991"/>
                    <a:pt x="1638" y="991"/>
                  </a:cubicBezTo>
                  <a:cubicBezTo>
                    <a:pt x="1500" y="991"/>
                    <a:pt x="1388" y="879"/>
                    <a:pt x="1388" y="741"/>
                  </a:cubicBezTo>
                  <a:cubicBezTo>
                    <a:pt x="1388" y="99"/>
                    <a:pt x="1388" y="99"/>
                    <a:pt x="1388" y="99"/>
                  </a:cubicBezTo>
                  <a:cubicBezTo>
                    <a:pt x="1512" y="99"/>
                    <a:pt x="1512" y="99"/>
                    <a:pt x="1512" y="99"/>
                  </a:cubicBezTo>
                  <a:cubicBezTo>
                    <a:pt x="1512" y="741"/>
                    <a:pt x="1512" y="741"/>
                    <a:pt x="1512" y="741"/>
                  </a:cubicBezTo>
                  <a:cubicBezTo>
                    <a:pt x="1512" y="811"/>
                    <a:pt x="1568" y="868"/>
                    <a:pt x="1638" y="868"/>
                  </a:cubicBezTo>
                  <a:cubicBezTo>
                    <a:pt x="2305" y="868"/>
                    <a:pt x="2305" y="868"/>
                    <a:pt x="2305" y="868"/>
                  </a:cubicBezTo>
                  <a:lnTo>
                    <a:pt x="2305" y="9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45246" y="2488155"/>
            <a:ext cx="847053" cy="1258648"/>
            <a:chOff x="6045246" y="2488155"/>
            <a:chExt cx="847053" cy="1258648"/>
          </a:xfrm>
        </p:grpSpPr>
        <p:sp>
          <p:nvSpPr>
            <p:cNvPr id="62" name="MH_Other_12"/>
            <p:cNvSpPr/>
            <p:nvPr>
              <p:custDataLst>
                <p:tags r:id="rId12"/>
              </p:custDataLst>
            </p:nvPr>
          </p:nvSpPr>
          <p:spPr>
            <a:xfrm>
              <a:off x="6705114" y="3551261"/>
              <a:ext cx="187185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69F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MH_Other_13"/>
            <p:cNvCxnSpPr/>
            <p:nvPr>
              <p:custDataLst>
                <p:tags r:id="rId13"/>
              </p:custDataLst>
            </p:nvPr>
          </p:nvCxnSpPr>
          <p:spPr>
            <a:xfrm rot="16200000" flipH="1">
              <a:off x="6363334" y="3104190"/>
              <a:ext cx="444564" cy="422838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F69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H_Other_14"/>
            <p:cNvSpPr/>
            <p:nvPr>
              <p:custDataLst>
                <p:tags r:id="rId14"/>
              </p:custDataLst>
            </p:nvPr>
          </p:nvSpPr>
          <p:spPr>
            <a:xfrm>
              <a:off x="6045246" y="2488155"/>
              <a:ext cx="658359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MH_Other_15"/>
            <p:cNvSpPr/>
            <p:nvPr>
              <p:custDataLst>
                <p:tags r:id="rId15"/>
              </p:custDataLst>
            </p:nvPr>
          </p:nvSpPr>
          <p:spPr>
            <a:xfrm>
              <a:off x="6112278" y="2559659"/>
              <a:ext cx="524296" cy="533408"/>
            </a:xfrm>
            <a:prstGeom prst="ellipse">
              <a:avLst/>
            </a:prstGeom>
            <a:solidFill>
              <a:srgbClr val="F69F1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217235" y="2708731"/>
              <a:ext cx="314382" cy="235264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374738" y="3551261"/>
            <a:ext cx="828640" cy="1336448"/>
            <a:chOff x="8374738" y="3551261"/>
            <a:chExt cx="828640" cy="1336448"/>
          </a:xfrm>
        </p:grpSpPr>
        <p:sp>
          <p:nvSpPr>
            <p:cNvPr id="68" name="MH_Other_17"/>
            <p:cNvSpPr/>
            <p:nvPr>
              <p:custDataLst>
                <p:tags r:id="rId16"/>
              </p:custDataLst>
            </p:nvPr>
          </p:nvSpPr>
          <p:spPr>
            <a:xfrm>
              <a:off x="8374738" y="3551261"/>
              <a:ext cx="188856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9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MH_Other_18"/>
            <p:cNvCxnSpPr/>
            <p:nvPr>
              <p:custDataLst>
                <p:tags r:id="rId17"/>
              </p:custDataLst>
            </p:nvPr>
          </p:nvCxnSpPr>
          <p:spPr>
            <a:xfrm rot="16200000" flipV="1">
              <a:off x="8414014" y="3854601"/>
              <a:ext cx="533142" cy="35765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H_Other_19"/>
            <p:cNvSpPr/>
            <p:nvPr>
              <p:custDataLst>
                <p:tags r:id="rId18"/>
              </p:custDataLst>
            </p:nvPr>
          </p:nvSpPr>
          <p:spPr>
            <a:xfrm>
              <a:off x="8545021" y="4220037"/>
              <a:ext cx="658357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MH_Other_20"/>
            <p:cNvSpPr/>
            <p:nvPr>
              <p:custDataLst>
                <p:tags r:id="rId19"/>
              </p:custDataLst>
            </p:nvPr>
          </p:nvSpPr>
          <p:spPr>
            <a:xfrm>
              <a:off x="8612051" y="4291541"/>
              <a:ext cx="524295" cy="533408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KSO_Shape"/>
            <p:cNvSpPr/>
            <p:nvPr/>
          </p:nvSpPr>
          <p:spPr>
            <a:xfrm>
              <a:off x="8727687" y="4413191"/>
              <a:ext cx="293024" cy="28081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QQ截图202009201940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7320" y="1077595"/>
            <a:ext cx="4367530" cy="4161790"/>
          </a:xfrm>
          <a:prstGeom prst="rect">
            <a:avLst/>
          </a:prstGeom>
        </p:spPr>
      </p:pic>
      <p:sp>
        <p:nvSpPr>
          <p:cNvPr id="44" name="MH_Text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03370" y="5239385"/>
            <a:ext cx="2995930" cy="8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研究教材例题，初步得出</a:t>
            </a:r>
            <a:r>
              <a:rPr lang="en-US" altLang="zh-CN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一个乘数不变，另一个乘数乘几，得到的积就等于原来的积乘几</a:t>
            </a:r>
            <a:endParaRPr lang="zh-CN" altLang="en-US" sz="18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六边形 213"/>
          <p:cNvSpPr/>
          <p:nvPr/>
        </p:nvSpPr>
        <p:spPr>
          <a:xfrm>
            <a:off x="1028748" y="542499"/>
            <a:ext cx="3266578" cy="108709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5" name="组合 214"/>
          <p:cNvGrpSpPr/>
          <p:nvPr/>
        </p:nvGrpSpPr>
        <p:grpSpPr>
          <a:xfrm>
            <a:off x="539930" y="333450"/>
            <a:ext cx="1556037" cy="155660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6" name="同心圆 2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8" name="矩形 217"/>
          <p:cNvSpPr/>
          <p:nvPr/>
        </p:nvSpPr>
        <p:spPr>
          <a:xfrm>
            <a:off x="2249276" y="549474"/>
            <a:ext cx="1641805" cy="779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458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3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3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Rectangle 4"/>
          <p:cNvSpPr txBox="1">
            <a:spLocks noChangeArrowheads="1"/>
          </p:cNvSpPr>
          <p:nvPr/>
        </p:nvSpPr>
        <p:spPr bwMode="auto">
          <a:xfrm>
            <a:off x="2105260" y="1128629"/>
            <a:ext cx="1829706" cy="5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pitchFamily="34" charset="-122"/>
              </a:rPr>
              <a:t>CATALOG</a:t>
            </a:r>
            <a:endParaRPr lang="zh-CN" altLang="en-US" sz="1600" kern="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765795" y="559400"/>
            <a:ext cx="1100988" cy="110138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21" name="同心圆 2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2" name="椭圆 2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66900" y="1689100"/>
            <a:ext cx="9213850" cy="1043940"/>
            <a:chOff x="2940" y="2660"/>
            <a:chExt cx="14510" cy="1644"/>
          </a:xfrm>
        </p:grpSpPr>
        <p:grpSp>
          <p:nvGrpSpPr>
            <p:cNvPr id="87" name="组合 86"/>
            <p:cNvGrpSpPr/>
            <p:nvPr/>
          </p:nvGrpSpPr>
          <p:grpSpPr>
            <a:xfrm>
              <a:off x="2940" y="2660"/>
              <a:ext cx="14511" cy="1644"/>
              <a:chOff x="789153" y="2729597"/>
              <a:chExt cx="1202093" cy="1388087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90" name="Freeform 14"/>
                <p:cNvSpPr/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Freeform 15"/>
                <p:cNvSpPr/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Freeform 16"/>
                <p:cNvSpPr/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EA6103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913109" y="2889012"/>
                <a:ext cx="418935" cy="48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" name="Freeform 21"/>
            <p:cNvSpPr>
              <a:spLocks noEditPoints="1"/>
            </p:cNvSpPr>
            <p:nvPr/>
          </p:nvSpPr>
          <p:spPr bwMode="auto">
            <a:xfrm>
              <a:off x="3338" y="2923"/>
              <a:ext cx="970" cy="1004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121890" tIns="60945" rIns="121890" bIns="60945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Rectangle 4"/>
            <p:cNvSpPr txBox="1">
              <a:spLocks noChangeArrowheads="1"/>
            </p:cNvSpPr>
            <p:nvPr/>
          </p:nvSpPr>
          <p:spPr bwMode="auto">
            <a:xfrm>
              <a:off x="5786" y="3232"/>
              <a:ext cx="9173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5" tIns="45702" rIns="91405" bIns="45702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pitchFamily="34" charset="-122"/>
                </a:rPr>
                <a:t>分析</a:t>
              </a:r>
              <a:r>
                <a:rPr lang="en-US" altLang="zh-CN" sz="2800" kern="0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pitchFamily="34" charset="-122"/>
                </a:rPr>
                <a:t>“</a:t>
              </a:r>
              <a:r>
                <a:rPr lang="zh-CN" altLang="en-US" sz="2800" kern="0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pitchFamily="34" charset="-122"/>
                </a:rPr>
                <a:t>乘法笔算</a:t>
              </a:r>
              <a:r>
                <a:rPr lang="en-US" altLang="zh-CN" sz="2800" kern="0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pitchFamily="34" charset="-122"/>
                </a:rPr>
                <a:t>”</a:t>
              </a:r>
              <a:r>
                <a:rPr lang="zh-CN" altLang="en-US" sz="2800" kern="0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pitchFamily="34" charset="-122"/>
                </a:rPr>
                <a:t>的内涵实质</a:t>
              </a:r>
              <a:endPara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84045" y="2832100"/>
            <a:ext cx="9269730" cy="1060450"/>
            <a:chOff x="2967" y="4460"/>
            <a:chExt cx="14598" cy="1670"/>
          </a:xfrm>
        </p:grpSpPr>
        <p:grpSp>
          <p:nvGrpSpPr>
            <p:cNvPr id="93" name="组合 92"/>
            <p:cNvGrpSpPr/>
            <p:nvPr/>
          </p:nvGrpSpPr>
          <p:grpSpPr>
            <a:xfrm>
              <a:off x="2967" y="4460"/>
              <a:ext cx="14599" cy="1671"/>
              <a:chOff x="789153" y="2729597"/>
              <a:chExt cx="1202093" cy="1388087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97" name="Freeform 14"/>
                <p:cNvSpPr/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Freeform 15"/>
                <p:cNvSpPr/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Freeform 16"/>
                <p:cNvSpPr/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F69F1E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905132" y="2922828"/>
                <a:ext cx="363966" cy="48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3247" y="4688"/>
              <a:ext cx="946" cy="1023"/>
              <a:chOff x="2782033" y="2877344"/>
              <a:chExt cx="571561" cy="617451"/>
            </a:xfrm>
            <a:solidFill>
              <a:srgbClr val="777777"/>
            </a:solidFill>
          </p:grpSpPr>
          <p:sp>
            <p:nvSpPr>
              <p:cNvPr id="114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5" name="Rectangle 4"/>
            <p:cNvSpPr txBox="1">
              <a:spLocks noChangeArrowheads="1"/>
            </p:cNvSpPr>
            <p:nvPr/>
          </p:nvSpPr>
          <p:spPr bwMode="auto">
            <a:xfrm>
              <a:off x="6849" y="5040"/>
              <a:ext cx="6693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5" tIns="45702" rIns="91405" bIns="45702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rgbClr val="F69F1E"/>
                  </a:solidFill>
                  <a:latin typeface="Arial" panose="020B0604020202020204"/>
                  <a:ea typeface="微软雅黑" panose="020B0503020204020204" pitchFamily="34" charset="-122"/>
                </a:rPr>
                <a:t>梳理教材的编排体系</a:t>
              </a:r>
              <a:endParaRPr lang="zh-CN" altLang="en-US" sz="2800" kern="0" dirty="0">
                <a:solidFill>
                  <a:srgbClr val="F69F1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66900" y="3934460"/>
            <a:ext cx="9287510" cy="1061720"/>
            <a:chOff x="2940" y="6196"/>
            <a:chExt cx="14626" cy="1672"/>
          </a:xfrm>
        </p:grpSpPr>
        <p:grpSp>
          <p:nvGrpSpPr>
            <p:cNvPr id="100" name="组合 99"/>
            <p:cNvGrpSpPr/>
            <p:nvPr/>
          </p:nvGrpSpPr>
          <p:grpSpPr>
            <a:xfrm>
              <a:off x="2940" y="6196"/>
              <a:ext cx="14626" cy="1672"/>
              <a:chOff x="789153" y="2729597"/>
              <a:chExt cx="1202093" cy="1388087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103" name="Freeform 14"/>
                <p:cNvSpPr/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Freeform 15"/>
                <p:cNvSpPr/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Freeform 16"/>
                <p:cNvSpPr/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EA5E66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898499" y="2922828"/>
                <a:ext cx="367789" cy="481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3315" y="6386"/>
              <a:ext cx="985" cy="985"/>
              <a:chOff x="5699322" y="3963624"/>
              <a:chExt cx="132182" cy="132201"/>
            </a:xfrm>
            <a:solidFill>
              <a:schemeClr val="tx1"/>
            </a:solidFill>
          </p:grpSpPr>
          <p:sp>
            <p:nvSpPr>
              <p:cNvPr id="117" name="Freeform 412"/>
              <p:cNvSpPr>
                <a:spLocks noEditPoints="1"/>
              </p:cNvSpPr>
              <p:nvPr/>
            </p:nvSpPr>
            <p:spPr bwMode="auto">
              <a:xfrm>
                <a:off x="5781489" y="3963624"/>
                <a:ext cx="50015" cy="50022"/>
              </a:xfrm>
              <a:custGeom>
                <a:avLst/>
                <a:gdLst>
                  <a:gd name="T0" fmla="*/ 105 w 108"/>
                  <a:gd name="T1" fmla="*/ 44 h 108"/>
                  <a:gd name="T2" fmla="*/ 89 w 108"/>
                  <a:gd name="T3" fmla="*/ 41 h 108"/>
                  <a:gd name="T4" fmla="*/ 88 w 108"/>
                  <a:gd name="T5" fmla="*/ 38 h 108"/>
                  <a:gd name="T6" fmla="*/ 97 w 108"/>
                  <a:gd name="T7" fmla="*/ 25 h 108"/>
                  <a:gd name="T8" fmla="*/ 96 w 108"/>
                  <a:gd name="T9" fmla="*/ 20 h 108"/>
                  <a:gd name="T10" fmla="*/ 87 w 108"/>
                  <a:gd name="T11" fmla="*/ 11 h 108"/>
                  <a:gd name="T12" fmla="*/ 83 w 108"/>
                  <a:gd name="T13" fmla="*/ 11 h 108"/>
                  <a:gd name="T14" fmla="*/ 69 w 108"/>
                  <a:gd name="T15" fmla="*/ 20 h 108"/>
                  <a:gd name="T16" fmla="*/ 66 w 108"/>
                  <a:gd name="T17" fmla="*/ 19 h 108"/>
                  <a:gd name="T18" fmla="*/ 64 w 108"/>
                  <a:gd name="T19" fmla="*/ 3 h 108"/>
                  <a:gd name="T20" fmla="*/ 60 w 108"/>
                  <a:gd name="T21" fmla="*/ 0 h 108"/>
                  <a:gd name="T22" fmla="*/ 48 w 108"/>
                  <a:gd name="T23" fmla="*/ 0 h 108"/>
                  <a:gd name="T24" fmla="*/ 44 w 108"/>
                  <a:gd name="T25" fmla="*/ 3 h 108"/>
                  <a:gd name="T26" fmla="*/ 41 w 108"/>
                  <a:gd name="T27" fmla="*/ 19 h 108"/>
                  <a:gd name="T28" fmla="*/ 38 w 108"/>
                  <a:gd name="T29" fmla="*/ 20 h 108"/>
                  <a:gd name="T30" fmla="*/ 25 w 108"/>
                  <a:gd name="T31" fmla="*/ 11 h 108"/>
                  <a:gd name="T32" fmla="*/ 20 w 108"/>
                  <a:gd name="T33" fmla="*/ 11 h 108"/>
                  <a:gd name="T34" fmla="*/ 11 w 108"/>
                  <a:gd name="T35" fmla="*/ 20 h 108"/>
                  <a:gd name="T36" fmla="*/ 11 w 108"/>
                  <a:gd name="T37" fmla="*/ 25 h 108"/>
                  <a:gd name="T38" fmla="*/ 20 w 108"/>
                  <a:gd name="T39" fmla="*/ 38 h 108"/>
                  <a:gd name="T40" fmla="*/ 19 w 108"/>
                  <a:gd name="T41" fmla="*/ 41 h 108"/>
                  <a:gd name="T42" fmla="*/ 3 w 108"/>
                  <a:gd name="T43" fmla="*/ 44 h 108"/>
                  <a:gd name="T44" fmla="*/ 0 w 108"/>
                  <a:gd name="T45" fmla="*/ 48 h 108"/>
                  <a:gd name="T46" fmla="*/ 0 w 108"/>
                  <a:gd name="T47" fmla="*/ 60 h 108"/>
                  <a:gd name="T48" fmla="*/ 3 w 108"/>
                  <a:gd name="T49" fmla="*/ 64 h 108"/>
                  <a:gd name="T50" fmla="*/ 19 w 108"/>
                  <a:gd name="T51" fmla="*/ 67 h 108"/>
                  <a:gd name="T52" fmla="*/ 20 w 108"/>
                  <a:gd name="T53" fmla="*/ 69 h 108"/>
                  <a:gd name="T54" fmla="*/ 11 w 108"/>
                  <a:gd name="T55" fmla="*/ 83 h 108"/>
                  <a:gd name="T56" fmla="*/ 11 w 108"/>
                  <a:gd name="T57" fmla="*/ 88 h 108"/>
                  <a:gd name="T58" fmla="*/ 20 w 108"/>
                  <a:gd name="T59" fmla="*/ 96 h 108"/>
                  <a:gd name="T60" fmla="*/ 25 w 108"/>
                  <a:gd name="T61" fmla="*/ 97 h 108"/>
                  <a:gd name="T62" fmla="*/ 38 w 108"/>
                  <a:gd name="T63" fmla="*/ 88 h 108"/>
                  <a:gd name="T64" fmla="*/ 41 w 108"/>
                  <a:gd name="T65" fmla="*/ 89 h 108"/>
                  <a:gd name="T66" fmla="*/ 44 w 108"/>
                  <a:gd name="T67" fmla="*/ 105 h 108"/>
                  <a:gd name="T68" fmla="*/ 48 w 108"/>
                  <a:gd name="T69" fmla="*/ 108 h 108"/>
                  <a:gd name="T70" fmla="*/ 60 w 108"/>
                  <a:gd name="T71" fmla="*/ 108 h 108"/>
                  <a:gd name="T72" fmla="*/ 64 w 108"/>
                  <a:gd name="T73" fmla="*/ 105 h 108"/>
                  <a:gd name="T74" fmla="*/ 66 w 108"/>
                  <a:gd name="T75" fmla="*/ 89 h 108"/>
                  <a:gd name="T76" fmla="*/ 69 w 108"/>
                  <a:gd name="T77" fmla="*/ 88 h 108"/>
                  <a:gd name="T78" fmla="*/ 83 w 108"/>
                  <a:gd name="T79" fmla="*/ 97 h 108"/>
                  <a:gd name="T80" fmla="*/ 87 w 108"/>
                  <a:gd name="T81" fmla="*/ 96 h 108"/>
                  <a:gd name="T82" fmla="*/ 96 w 108"/>
                  <a:gd name="T83" fmla="*/ 88 h 108"/>
                  <a:gd name="T84" fmla="*/ 97 w 108"/>
                  <a:gd name="T85" fmla="*/ 83 h 108"/>
                  <a:gd name="T86" fmla="*/ 88 w 108"/>
                  <a:gd name="T87" fmla="*/ 69 h 108"/>
                  <a:gd name="T88" fmla="*/ 89 w 108"/>
                  <a:gd name="T89" fmla="*/ 67 h 108"/>
                  <a:gd name="T90" fmla="*/ 105 w 108"/>
                  <a:gd name="T91" fmla="*/ 64 h 108"/>
                  <a:gd name="T92" fmla="*/ 108 w 108"/>
                  <a:gd name="T93" fmla="*/ 60 h 108"/>
                  <a:gd name="T94" fmla="*/ 108 w 108"/>
                  <a:gd name="T95" fmla="*/ 48 h 108"/>
                  <a:gd name="T96" fmla="*/ 105 w 108"/>
                  <a:gd name="T97" fmla="*/ 44 h 108"/>
                  <a:gd name="T98" fmla="*/ 54 w 108"/>
                  <a:gd name="T99" fmla="*/ 71 h 108"/>
                  <a:gd name="T100" fmla="*/ 37 w 108"/>
                  <a:gd name="T101" fmla="*/ 54 h 108"/>
                  <a:gd name="T102" fmla="*/ 54 w 108"/>
                  <a:gd name="T103" fmla="*/ 37 h 108"/>
                  <a:gd name="T104" fmla="*/ 71 w 108"/>
                  <a:gd name="T105" fmla="*/ 54 h 108"/>
                  <a:gd name="T106" fmla="*/ 54 w 108"/>
                  <a:gd name="T10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105" y="44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7" y="41"/>
                      <a:pt x="87" y="40"/>
                      <a:pt x="88" y="38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3"/>
                      <a:pt x="97" y="21"/>
                      <a:pt x="96" y="20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4" y="10"/>
                      <a:pt x="83" y="1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8" y="21"/>
                      <a:pt x="67" y="21"/>
                      <a:pt x="66" y="1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1"/>
                      <a:pt x="44" y="3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40" y="21"/>
                      <a:pt x="38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1" y="10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3"/>
                      <a:pt x="11" y="25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40"/>
                      <a:pt x="21" y="41"/>
                      <a:pt x="19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5"/>
                      <a:pt x="0" y="46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3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8"/>
                      <a:pt x="20" y="69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4"/>
                      <a:pt x="10" y="86"/>
                      <a:pt x="11" y="8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7"/>
                      <a:pt x="23" y="98"/>
                      <a:pt x="25" y="97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1" y="89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6"/>
                      <a:pt x="46" y="108"/>
                      <a:pt x="48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8"/>
                      <a:pt x="63" y="106"/>
                      <a:pt x="64" y="10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87"/>
                      <a:pt x="68" y="87"/>
                      <a:pt x="69" y="88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4" y="98"/>
                      <a:pt x="86" y="97"/>
                      <a:pt x="87" y="96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6"/>
                      <a:pt x="98" y="84"/>
                      <a:pt x="97" y="83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68"/>
                      <a:pt x="87" y="67"/>
                      <a:pt x="89" y="67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6" y="63"/>
                      <a:pt x="108" y="62"/>
                      <a:pt x="108" y="6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6"/>
                      <a:pt x="106" y="45"/>
                      <a:pt x="105" y="44"/>
                    </a:cubicBezTo>
                    <a:close/>
                    <a:moveTo>
                      <a:pt x="54" y="71"/>
                    </a:moveTo>
                    <a:cubicBezTo>
                      <a:pt x="45" y="71"/>
                      <a:pt x="37" y="63"/>
                      <a:pt x="37" y="54"/>
                    </a:cubicBezTo>
                    <a:cubicBezTo>
                      <a:pt x="37" y="45"/>
                      <a:pt x="45" y="37"/>
                      <a:pt x="54" y="37"/>
                    </a:cubicBezTo>
                    <a:cubicBezTo>
                      <a:pt x="63" y="37"/>
                      <a:pt x="71" y="45"/>
                      <a:pt x="71" y="54"/>
                    </a:cubicBezTo>
                    <a:cubicBezTo>
                      <a:pt x="71" y="63"/>
                      <a:pt x="63" y="71"/>
                      <a:pt x="5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413"/>
              <p:cNvSpPr>
                <a:spLocks noEditPoints="1"/>
              </p:cNvSpPr>
              <p:nvPr/>
            </p:nvSpPr>
            <p:spPr bwMode="auto">
              <a:xfrm>
                <a:off x="5699322" y="3996972"/>
                <a:ext cx="98839" cy="98853"/>
              </a:xfrm>
              <a:custGeom>
                <a:avLst/>
                <a:gdLst>
                  <a:gd name="T0" fmla="*/ 210 w 216"/>
                  <a:gd name="T1" fmla="*/ 89 h 216"/>
                  <a:gd name="T2" fmla="*/ 178 w 216"/>
                  <a:gd name="T3" fmla="*/ 83 h 216"/>
                  <a:gd name="T4" fmla="*/ 176 w 216"/>
                  <a:gd name="T5" fmla="*/ 77 h 216"/>
                  <a:gd name="T6" fmla="*/ 194 w 216"/>
                  <a:gd name="T7" fmla="*/ 49 h 216"/>
                  <a:gd name="T8" fmla="*/ 193 w 216"/>
                  <a:gd name="T9" fmla="*/ 41 h 216"/>
                  <a:gd name="T10" fmla="*/ 175 w 216"/>
                  <a:gd name="T11" fmla="*/ 23 h 216"/>
                  <a:gd name="T12" fmla="*/ 167 w 216"/>
                  <a:gd name="T13" fmla="*/ 22 h 216"/>
                  <a:gd name="T14" fmla="*/ 139 w 216"/>
                  <a:gd name="T15" fmla="*/ 40 h 216"/>
                  <a:gd name="T16" fmla="*/ 133 w 216"/>
                  <a:gd name="T17" fmla="*/ 38 h 216"/>
                  <a:gd name="T18" fmla="*/ 127 w 216"/>
                  <a:gd name="T19" fmla="*/ 6 h 216"/>
                  <a:gd name="T20" fmla="*/ 121 w 216"/>
                  <a:gd name="T21" fmla="*/ 0 h 216"/>
                  <a:gd name="T22" fmla="*/ 95 w 216"/>
                  <a:gd name="T23" fmla="*/ 0 h 216"/>
                  <a:gd name="T24" fmla="*/ 89 w 216"/>
                  <a:gd name="T25" fmla="*/ 6 h 216"/>
                  <a:gd name="T26" fmla="*/ 83 w 216"/>
                  <a:gd name="T27" fmla="*/ 38 h 216"/>
                  <a:gd name="T28" fmla="*/ 77 w 216"/>
                  <a:gd name="T29" fmla="*/ 40 h 216"/>
                  <a:gd name="T30" fmla="*/ 49 w 216"/>
                  <a:gd name="T31" fmla="*/ 22 h 216"/>
                  <a:gd name="T32" fmla="*/ 41 w 216"/>
                  <a:gd name="T33" fmla="*/ 23 h 216"/>
                  <a:gd name="T34" fmla="*/ 23 w 216"/>
                  <a:gd name="T35" fmla="*/ 41 h 216"/>
                  <a:gd name="T36" fmla="*/ 22 w 216"/>
                  <a:gd name="T37" fmla="*/ 49 h 216"/>
                  <a:gd name="T38" fmla="*/ 40 w 216"/>
                  <a:gd name="T39" fmla="*/ 77 h 216"/>
                  <a:gd name="T40" fmla="*/ 38 w 216"/>
                  <a:gd name="T41" fmla="*/ 83 h 216"/>
                  <a:gd name="T42" fmla="*/ 6 w 216"/>
                  <a:gd name="T43" fmla="*/ 89 h 216"/>
                  <a:gd name="T44" fmla="*/ 0 w 216"/>
                  <a:gd name="T45" fmla="*/ 95 h 216"/>
                  <a:gd name="T46" fmla="*/ 0 w 216"/>
                  <a:gd name="T47" fmla="*/ 121 h 216"/>
                  <a:gd name="T48" fmla="*/ 6 w 216"/>
                  <a:gd name="T49" fmla="*/ 127 h 216"/>
                  <a:gd name="T50" fmla="*/ 38 w 216"/>
                  <a:gd name="T51" fmla="*/ 133 h 216"/>
                  <a:gd name="T52" fmla="*/ 40 w 216"/>
                  <a:gd name="T53" fmla="*/ 139 h 216"/>
                  <a:gd name="T54" fmla="*/ 22 w 216"/>
                  <a:gd name="T55" fmla="*/ 167 h 216"/>
                  <a:gd name="T56" fmla="*/ 23 w 216"/>
                  <a:gd name="T57" fmla="*/ 175 h 216"/>
                  <a:gd name="T58" fmla="*/ 41 w 216"/>
                  <a:gd name="T59" fmla="*/ 193 h 216"/>
                  <a:gd name="T60" fmla="*/ 49 w 216"/>
                  <a:gd name="T61" fmla="*/ 194 h 216"/>
                  <a:gd name="T62" fmla="*/ 77 w 216"/>
                  <a:gd name="T63" fmla="*/ 176 h 216"/>
                  <a:gd name="T64" fmla="*/ 83 w 216"/>
                  <a:gd name="T65" fmla="*/ 178 h 216"/>
                  <a:gd name="T66" fmla="*/ 89 w 216"/>
                  <a:gd name="T67" fmla="*/ 210 h 216"/>
                  <a:gd name="T68" fmla="*/ 95 w 216"/>
                  <a:gd name="T69" fmla="*/ 216 h 216"/>
                  <a:gd name="T70" fmla="*/ 121 w 216"/>
                  <a:gd name="T71" fmla="*/ 216 h 216"/>
                  <a:gd name="T72" fmla="*/ 127 w 216"/>
                  <a:gd name="T73" fmla="*/ 210 h 216"/>
                  <a:gd name="T74" fmla="*/ 133 w 216"/>
                  <a:gd name="T75" fmla="*/ 178 h 216"/>
                  <a:gd name="T76" fmla="*/ 139 w 216"/>
                  <a:gd name="T77" fmla="*/ 176 h 216"/>
                  <a:gd name="T78" fmla="*/ 167 w 216"/>
                  <a:gd name="T79" fmla="*/ 194 h 216"/>
                  <a:gd name="T80" fmla="*/ 175 w 216"/>
                  <a:gd name="T81" fmla="*/ 193 h 216"/>
                  <a:gd name="T82" fmla="*/ 193 w 216"/>
                  <a:gd name="T83" fmla="*/ 175 h 216"/>
                  <a:gd name="T84" fmla="*/ 194 w 216"/>
                  <a:gd name="T85" fmla="*/ 167 h 216"/>
                  <a:gd name="T86" fmla="*/ 176 w 216"/>
                  <a:gd name="T87" fmla="*/ 139 h 216"/>
                  <a:gd name="T88" fmla="*/ 178 w 216"/>
                  <a:gd name="T89" fmla="*/ 133 h 216"/>
                  <a:gd name="T90" fmla="*/ 210 w 216"/>
                  <a:gd name="T91" fmla="*/ 127 h 216"/>
                  <a:gd name="T92" fmla="*/ 216 w 216"/>
                  <a:gd name="T93" fmla="*/ 121 h 216"/>
                  <a:gd name="T94" fmla="*/ 216 w 216"/>
                  <a:gd name="T95" fmla="*/ 95 h 216"/>
                  <a:gd name="T96" fmla="*/ 210 w 216"/>
                  <a:gd name="T97" fmla="*/ 89 h 216"/>
                  <a:gd name="T98" fmla="*/ 108 w 216"/>
                  <a:gd name="T99" fmla="*/ 147 h 216"/>
                  <a:gd name="T100" fmla="*/ 69 w 216"/>
                  <a:gd name="T101" fmla="*/ 108 h 216"/>
                  <a:gd name="T102" fmla="*/ 108 w 216"/>
                  <a:gd name="T103" fmla="*/ 69 h 216"/>
                  <a:gd name="T104" fmla="*/ 147 w 216"/>
                  <a:gd name="T105" fmla="*/ 108 h 216"/>
                  <a:gd name="T106" fmla="*/ 108 w 216"/>
                  <a:gd name="T107" fmla="*/ 14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210" y="89"/>
                    </a:moveTo>
                    <a:cubicBezTo>
                      <a:pt x="178" y="83"/>
                      <a:pt x="178" y="83"/>
                      <a:pt x="178" y="83"/>
                    </a:cubicBezTo>
                    <a:cubicBezTo>
                      <a:pt x="175" y="82"/>
                      <a:pt x="174" y="80"/>
                      <a:pt x="176" y="77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6" y="47"/>
                      <a:pt x="195" y="43"/>
                      <a:pt x="193" y="41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3" y="21"/>
                      <a:pt x="169" y="20"/>
                      <a:pt x="167" y="2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7" y="42"/>
                      <a:pt x="134" y="41"/>
                      <a:pt x="133" y="3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89" y="3"/>
                      <a:pt x="89" y="6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2" y="41"/>
                      <a:pt x="80" y="42"/>
                      <a:pt x="77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3" y="21"/>
                      <a:pt x="41" y="2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20" y="47"/>
                      <a:pt x="22" y="49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80"/>
                      <a:pt x="41" y="82"/>
                      <a:pt x="38" y="83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4"/>
                      <a:pt x="42" y="137"/>
                      <a:pt x="40" y="139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0" y="169"/>
                      <a:pt x="21" y="173"/>
                      <a:pt x="23" y="175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3" y="195"/>
                      <a:pt x="47" y="196"/>
                      <a:pt x="49" y="194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80" y="174"/>
                      <a:pt x="82" y="175"/>
                      <a:pt x="83" y="17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3"/>
                      <a:pt x="92" y="216"/>
                      <a:pt x="95" y="216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4" y="216"/>
                      <a:pt x="127" y="213"/>
                      <a:pt x="127" y="210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4" y="175"/>
                      <a:pt x="137" y="174"/>
                      <a:pt x="139" y="176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9" y="196"/>
                      <a:pt x="173" y="195"/>
                      <a:pt x="175" y="193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5" y="173"/>
                      <a:pt x="196" y="169"/>
                      <a:pt x="194" y="167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4" y="137"/>
                      <a:pt x="175" y="134"/>
                      <a:pt x="178" y="133"/>
                    </a:cubicBezTo>
                    <a:cubicBezTo>
                      <a:pt x="210" y="127"/>
                      <a:pt x="210" y="127"/>
                      <a:pt x="210" y="127"/>
                    </a:cubicBezTo>
                    <a:cubicBezTo>
                      <a:pt x="213" y="127"/>
                      <a:pt x="216" y="124"/>
                      <a:pt x="216" y="121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2"/>
                      <a:pt x="213" y="89"/>
                      <a:pt x="210" y="89"/>
                    </a:cubicBezTo>
                    <a:close/>
                    <a:moveTo>
                      <a:pt x="108" y="147"/>
                    </a:moveTo>
                    <a:cubicBezTo>
                      <a:pt x="86" y="147"/>
                      <a:pt x="69" y="130"/>
                      <a:pt x="69" y="108"/>
                    </a:cubicBezTo>
                    <a:cubicBezTo>
                      <a:pt x="69" y="87"/>
                      <a:pt x="86" y="69"/>
                      <a:pt x="108" y="69"/>
                    </a:cubicBezTo>
                    <a:cubicBezTo>
                      <a:pt x="130" y="69"/>
                      <a:pt x="147" y="87"/>
                      <a:pt x="147" y="108"/>
                    </a:cubicBezTo>
                    <a:cubicBezTo>
                      <a:pt x="147" y="130"/>
                      <a:pt x="130" y="147"/>
                      <a:pt x="108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6" name="Rectangle 4"/>
            <p:cNvSpPr txBox="1">
              <a:spLocks noChangeArrowheads="1"/>
            </p:cNvSpPr>
            <p:nvPr/>
          </p:nvSpPr>
          <p:spPr bwMode="auto">
            <a:xfrm>
              <a:off x="5299" y="6777"/>
              <a:ext cx="10216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5" tIns="45702" rIns="91405" bIns="45702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rgbClr val="EA5E66"/>
                  </a:solidFill>
                  <a:latin typeface="Arial" panose="020B0604020202020204"/>
                  <a:ea typeface="微软雅黑" panose="020B0503020204020204" pitchFamily="34" charset="-122"/>
                </a:rPr>
                <a:t>分析学生的学习难处</a:t>
              </a:r>
              <a:endParaRPr lang="zh-CN" altLang="en-US" sz="2800" kern="0" dirty="0">
                <a:solidFill>
                  <a:srgbClr val="EA5E66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84045" y="5057140"/>
            <a:ext cx="9269730" cy="1103630"/>
            <a:chOff x="2967" y="7964"/>
            <a:chExt cx="14598" cy="1738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967" y="7964"/>
              <a:ext cx="14598" cy="1738"/>
              <a:chOff x="789153" y="2729597"/>
              <a:chExt cx="1202093" cy="1388087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109" name="Freeform 14"/>
                <p:cNvSpPr/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0" name="Freeform 15"/>
                <p:cNvSpPr/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89" tIns="34295" rIns="68589" bIns="34295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1" name="Freeform 16"/>
                <p:cNvSpPr/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0099A9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938290" y="2889012"/>
                <a:ext cx="360220" cy="46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3174" y="8360"/>
              <a:ext cx="1019" cy="997"/>
              <a:chOff x="5710238" y="3049588"/>
              <a:chExt cx="771526" cy="754062"/>
            </a:xfrm>
            <a:solidFill>
              <a:schemeClr val="tx1"/>
            </a:solidFill>
          </p:grpSpPr>
          <p:sp>
            <p:nvSpPr>
              <p:cNvPr id="120" name="Freeform 355"/>
              <p:cNvSpPr/>
              <p:nvPr/>
            </p:nvSpPr>
            <p:spPr bwMode="auto">
              <a:xfrm>
                <a:off x="6026151" y="3049588"/>
                <a:ext cx="106363" cy="125413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356"/>
              <p:cNvSpPr/>
              <p:nvPr/>
            </p:nvSpPr>
            <p:spPr bwMode="auto">
              <a:xfrm>
                <a:off x="5797551" y="3160713"/>
                <a:ext cx="479425" cy="498475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357"/>
              <p:cNvSpPr>
                <a:spLocks noEditPoints="1"/>
              </p:cNvSpPr>
              <p:nvPr/>
            </p:nvSpPr>
            <p:spPr bwMode="auto">
              <a:xfrm>
                <a:off x="5710238" y="3370263"/>
                <a:ext cx="169863" cy="155575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358"/>
              <p:cNvSpPr/>
              <p:nvPr/>
            </p:nvSpPr>
            <p:spPr bwMode="auto">
              <a:xfrm>
                <a:off x="5721351" y="3340100"/>
                <a:ext cx="760413" cy="463550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7" name="Rectangle 4"/>
            <p:cNvSpPr txBox="1">
              <a:spLocks noChangeArrowheads="1"/>
            </p:cNvSpPr>
            <p:nvPr/>
          </p:nvSpPr>
          <p:spPr bwMode="auto">
            <a:xfrm>
              <a:off x="6309" y="8526"/>
              <a:ext cx="7888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5" tIns="45702" rIns="91405" bIns="45702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rgbClr val="0099A9"/>
                  </a:solidFill>
                  <a:latin typeface="Arial" panose="020B0604020202020204"/>
                  <a:ea typeface="微软雅黑" panose="020B0503020204020204" pitchFamily="34" charset="-122"/>
                </a:rPr>
                <a:t>梳理教师的教学策略</a:t>
              </a:r>
              <a:endParaRPr lang="zh-CN" altLang="en-US" sz="2800" kern="0" dirty="0">
                <a:solidFill>
                  <a:srgbClr val="0099A9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9" name="同心圆 2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0" name="椭圆 2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2" name="同心圆 2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3" name="椭圆 2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5" name="同心圆 2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6" name="椭圆 2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8" name="同心圆 2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9" name="椭圆 2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1" name="同心圆 2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2" name="椭圆 2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4" name="同心圆 2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5" name="椭圆 24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7" name="同心圆 2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8" name="椭圆 2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0" name="同心圆 2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1" name="椭圆 2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3" name="同心圆 2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4" name="椭圆 2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QQ截图20200920195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318770"/>
            <a:ext cx="5449570" cy="3974465"/>
          </a:xfrm>
          <a:prstGeom prst="rect">
            <a:avLst/>
          </a:prstGeom>
        </p:spPr>
      </p:pic>
      <p:pic>
        <p:nvPicPr>
          <p:cNvPr id="9" name="图片 8" descr="QQ截图20200920195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4370705"/>
            <a:ext cx="5421630" cy="2159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43955" y="2223135"/>
            <a:ext cx="270827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一个乘数末尾有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3955" y="4386580"/>
            <a:ext cx="306387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两个乘数末尾都有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26760" y="5071110"/>
            <a:ext cx="570865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这类的乘法竖式怎样写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算出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前面的数相乘的积以后，末尾要添几个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0" y="1663516"/>
            <a:ext cx="2952903" cy="29535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7030" y="1465580"/>
            <a:ext cx="3347720" cy="3348990"/>
            <a:chOff x="2359" y="2207"/>
            <a:chExt cx="5272" cy="5274"/>
          </a:xfrm>
        </p:grpSpPr>
        <p:pic>
          <p:nvPicPr>
            <p:cNvPr id="101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207"/>
              <a:ext cx="5273" cy="527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组合 50"/>
            <p:cNvGrpSpPr/>
            <p:nvPr/>
          </p:nvGrpSpPr>
          <p:grpSpPr>
            <a:xfrm>
              <a:off x="3702" y="3728"/>
              <a:ext cx="2326" cy="2327"/>
              <a:chOff x="5699322" y="3963624"/>
              <a:chExt cx="132182" cy="132201"/>
            </a:xfrm>
            <a:solidFill>
              <a:srgbClr val="EA5E66"/>
            </a:solidFill>
          </p:grpSpPr>
          <p:sp>
            <p:nvSpPr>
              <p:cNvPr id="52" name="Freeform 412"/>
              <p:cNvSpPr>
                <a:spLocks noEditPoints="1"/>
              </p:cNvSpPr>
              <p:nvPr/>
            </p:nvSpPr>
            <p:spPr bwMode="auto">
              <a:xfrm>
                <a:off x="5781489" y="3963624"/>
                <a:ext cx="50015" cy="50022"/>
              </a:xfrm>
              <a:custGeom>
                <a:avLst/>
                <a:gdLst>
                  <a:gd name="T0" fmla="*/ 105 w 108"/>
                  <a:gd name="T1" fmla="*/ 44 h 108"/>
                  <a:gd name="T2" fmla="*/ 89 w 108"/>
                  <a:gd name="T3" fmla="*/ 41 h 108"/>
                  <a:gd name="T4" fmla="*/ 88 w 108"/>
                  <a:gd name="T5" fmla="*/ 38 h 108"/>
                  <a:gd name="T6" fmla="*/ 97 w 108"/>
                  <a:gd name="T7" fmla="*/ 25 h 108"/>
                  <a:gd name="T8" fmla="*/ 96 w 108"/>
                  <a:gd name="T9" fmla="*/ 20 h 108"/>
                  <a:gd name="T10" fmla="*/ 87 w 108"/>
                  <a:gd name="T11" fmla="*/ 11 h 108"/>
                  <a:gd name="T12" fmla="*/ 83 w 108"/>
                  <a:gd name="T13" fmla="*/ 11 h 108"/>
                  <a:gd name="T14" fmla="*/ 69 w 108"/>
                  <a:gd name="T15" fmla="*/ 20 h 108"/>
                  <a:gd name="T16" fmla="*/ 66 w 108"/>
                  <a:gd name="T17" fmla="*/ 19 h 108"/>
                  <a:gd name="T18" fmla="*/ 64 w 108"/>
                  <a:gd name="T19" fmla="*/ 3 h 108"/>
                  <a:gd name="T20" fmla="*/ 60 w 108"/>
                  <a:gd name="T21" fmla="*/ 0 h 108"/>
                  <a:gd name="T22" fmla="*/ 48 w 108"/>
                  <a:gd name="T23" fmla="*/ 0 h 108"/>
                  <a:gd name="T24" fmla="*/ 44 w 108"/>
                  <a:gd name="T25" fmla="*/ 3 h 108"/>
                  <a:gd name="T26" fmla="*/ 41 w 108"/>
                  <a:gd name="T27" fmla="*/ 19 h 108"/>
                  <a:gd name="T28" fmla="*/ 38 w 108"/>
                  <a:gd name="T29" fmla="*/ 20 h 108"/>
                  <a:gd name="T30" fmla="*/ 25 w 108"/>
                  <a:gd name="T31" fmla="*/ 11 h 108"/>
                  <a:gd name="T32" fmla="*/ 20 w 108"/>
                  <a:gd name="T33" fmla="*/ 11 h 108"/>
                  <a:gd name="T34" fmla="*/ 11 w 108"/>
                  <a:gd name="T35" fmla="*/ 20 h 108"/>
                  <a:gd name="T36" fmla="*/ 11 w 108"/>
                  <a:gd name="T37" fmla="*/ 25 h 108"/>
                  <a:gd name="T38" fmla="*/ 20 w 108"/>
                  <a:gd name="T39" fmla="*/ 38 h 108"/>
                  <a:gd name="T40" fmla="*/ 19 w 108"/>
                  <a:gd name="T41" fmla="*/ 41 h 108"/>
                  <a:gd name="T42" fmla="*/ 3 w 108"/>
                  <a:gd name="T43" fmla="*/ 44 h 108"/>
                  <a:gd name="T44" fmla="*/ 0 w 108"/>
                  <a:gd name="T45" fmla="*/ 48 h 108"/>
                  <a:gd name="T46" fmla="*/ 0 w 108"/>
                  <a:gd name="T47" fmla="*/ 60 h 108"/>
                  <a:gd name="T48" fmla="*/ 3 w 108"/>
                  <a:gd name="T49" fmla="*/ 64 h 108"/>
                  <a:gd name="T50" fmla="*/ 19 w 108"/>
                  <a:gd name="T51" fmla="*/ 67 h 108"/>
                  <a:gd name="T52" fmla="*/ 20 w 108"/>
                  <a:gd name="T53" fmla="*/ 69 h 108"/>
                  <a:gd name="T54" fmla="*/ 11 w 108"/>
                  <a:gd name="T55" fmla="*/ 83 h 108"/>
                  <a:gd name="T56" fmla="*/ 11 w 108"/>
                  <a:gd name="T57" fmla="*/ 88 h 108"/>
                  <a:gd name="T58" fmla="*/ 20 w 108"/>
                  <a:gd name="T59" fmla="*/ 96 h 108"/>
                  <a:gd name="T60" fmla="*/ 25 w 108"/>
                  <a:gd name="T61" fmla="*/ 97 h 108"/>
                  <a:gd name="T62" fmla="*/ 38 w 108"/>
                  <a:gd name="T63" fmla="*/ 88 h 108"/>
                  <a:gd name="T64" fmla="*/ 41 w 108"/>
                  <a:gd name="T65" fmla="*/ 89 h 108"/>
                  <a:gd name="T66" fmla="*/ 44 w 108"/>
                  <a:gd name="T67" fmla="*/ 105 h 108"/>
                  <a:gd name="T68" fmla="*/ 48 w 108"/>
                  <a:gd name="T69" fmla="*/ 108 h 108"/>
                  <a:gd name="T70" fmla="*/ 60 w 108"/>
                  <a:gd name="T71" fmla="*/ 108 h 108"/>
                  <a:gd name="T72" fmla="*/ 64 w 108"/>
                  <a:gd name="T73" fmla="*/ 105 h 108"/>
                  <a:gd name="T74" fmla="*/ 66 w 108"/>
                  <a:gd name="T75" fmla="*/ 89 h 108"/>
                  <a:gd name="T76" fmla="*/ 69 w 108"/>
                  <a:gd name="T77" fmla="*/ 88 h 108"/>
                  <a:gd name="T78" fmla="*/ 83 w 108"/>
                  <a:gd name="T79" fmla="*/ 97 h 108"/>
                  <a:gd name="T80" fmla="*/ 87 w 108"/>
                  <a:gd name="T81" fmla="*/ 96 h 108"/>
                  <a:gd name="T82" fmla="*/ 96 w 108"/>
                  <a:gd name="T83" fmla="*/ 88 h 108"/>
                  <a:gd name="T84" fmla="*/ 97 w 108"/>
                  <a:gd name="T85" fmla="*/ 83 h 108"/>
                  <a:gd name="T86" fmla="*/ 88 w 108"/>
                  <a:gd name="T87" fmla="*/ 69 h 108"/>
                  <a:gd name="T88" fmla="*/ 89 w 108"/>
                  <a:gd name="T89" fmla="*/ 67 h 108"/>
                  <a:gd name="T90" fmla="*/ 105 w 108"/>
                  <a:gd name="T91" fmla="*/ 64 h 108"/>
                  <a:gd name="T92" fmla="*/ 108 w 108"/>
                  <a:gd name="T93" fmla="*/ 60 h 108"/>
                  <a:gd name="T94" fmla="*/ 108 w 108"/>
                  <a:gd name="T95" fmla="*/ 48 h 108"/>
                  <a:gd name="T96" fmla="*/ 105 w 108"/>
                  <a:gd name="T97" fmla="*/ 44 h 108"/>
                  <a:gd name="T98" fmla="*/ 54 w 108"/>
                  <a:gd name="T99" fmla="*/ 71 h 108"/>
                  <a:gd name="T100" fmla="*/ 37 w 108"/>
                  <a:gd name="T101" fmla="*/ 54 h 108"/>
                  <a:gd name="T102" fmla="*/ 54 w 108"/>
                  <a:gd name="T103" fmla="*/ 37 h 108"/>
                  <a:gd name="T104" fmla="*/ 71 w 108"/>
                  <a:gd name="T105" fmla="*/ 54 h 108"/>
                  <a:gd name="T106" fmla="*/ 54 w 108"/>
                  <a:gd name="T10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105" y="44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7" y="41"/>
                      <a:pt x="87" y="40"/>
                      <a:pt x="88" y="38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3"/>
                      <a:pt x="97" y="21"/>
                      <a:pt x="96" y="20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4" y="10"/>
                      <a:pt x="83" y="1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8" y="21"/>
                      <a:pt x="67" y="21"/>
                      <a:pt x="66" y="1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1"/>
                      <a:pt x="44" y="3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40" y="21"/>
                      <a:pt x="38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1" y="10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3"/>
                      <a:pt x="11" y="25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40"/>
                      <a:pt x="21" y="41"/>
                      <a:pt x="19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5"/>
                      <a:pt x="0" y="46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3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8"/>
                      <a:pt x="20" y="69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4"/>
                      <a:pt x="10" y="86"/>
                      <a:pt x="11" y="8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7"/>
                      <a:pt x="23" y="98"/>
                      <a:pt x="25" y="97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1" y="89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6"/>
                      <a:pt x="46" y="108"/>
                      <a:pt x="48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8"/>
                      <a:pt x="63" y="106"/>
                      <a:pt x="64" y="10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87"/>
                      <a:pt x="68" y="87"/>
                      <a:pt x="69" y="88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4" y="98"/>
                      <a:pt x="86" y="97"/>
                      <a:pt x="87" y="96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6"/>
                      <a:pt x="98" y="84"/>
                      <a:pt x="97" y="83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68"/>
                      <a:pt x="87" y="67"/>
                      <a:pt x="89" y="67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6" y="63"/>
                      <a:pt x="108" y="62"/>
                      <a:pt x="108" y="6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6"/>
                      <a:pt x="106" y="45"/>
                      <a:pt x="105" y="44"/>
                    </a:cubicBezTo>
                    <a:close/>
                    <a:moveTo>
                      <a:pt x="54" y="71"/>
                    </a:moveTo>
                    <a:cubicBezTo>
                      <a:pt x="45" y="71"/>
                      <a:pt x="37" y="63"/>
                      <a:pt x="37" y="54"/>
                    </a:cubicBezTo>
                    <a:cubicBezTo>
                      <a:pt x="37" y="45"/>
                      <a:pt x="45" y="37"/>
                      <a:pt x="54" y="37"/>
                    </a:cubicBezTo>
                    <a:cubicBezTo>
                      <a:pt x="63" y="37"/>
                      <a:pt x="71" y="45"/>
                      <a:pt x="71" y="54"/>
                    </a:cubicBezTo>
                    <a:cubicBezTo>
                      <a:pt x="71" y="63"/>
                      <a:pt x="63" y="71"/>
                      <a:pt x="5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rgbClr val="EA5E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13"/>
              <p:cNvSpPr>
                <a:spLocks noEditPoints="1"/>
              </p:cNvSpPr>
              <p:nvPr/>
            </p:nvSpPr>
            <p:spPr bwMode="auto">
              <a:xfrm>
                <a:off x="5699322" y="3996972"/>
                <a:ext cx="98839" cy="98853"/>
              </a:xfrm>
              <a:custGeom>
                <a:avLst/>
                <a:gdLst>
                  <a:gd name="T0" fmla="*/ 210 w 216"/>
                  <a:gd name="T1" fmla="*/ 89 h 216"/>
                  <a:gd name="T2" fmla="*/ 178 w 216"/>
                  <a:gd name="T3" fmla="*/ 83 h 216"/>
                  <a:gd name="T4" fmla="*/ 176 w 216"/>
                  <a:gd name="T5" fmla="*/ 77 h 216"/>
                  <a:gd name="T6" fmla="*/ 194 w 216"/>
                  <a:gd name="T7" fmla="*/ 49 h 216"/>
                  <a:gd name="T8" fmla="*/ 193 w 216"/>
                  <a:gd name="T9" fmla="*/ 41 h 216"/>
                  <a:gd name="T10" fmla="*/ 175 w 216"/>
                  <a:gd name="T11" fmla="*/ 23 h 216"/>
                  <a:gd name="T12" fmla="*/ 167 w 216"/>
                  <a:gd name="T13" fmla="*/ 22 h 216"/>
                  <a:gd name="T14" fmla="*/ 139 w 216"/>
                  <a:gd name="T15" fmla="*/ 40 h 216"/>
                  <a:gd name="T16" fmla="*/ 133 w 216"/>
                  <a:gd name="T17" fmla="*/ 38 h 216"/>
                  <a:gd name="T18" fmla="*/ 127 w 216"/>
                  <a:gd name="T19" fmla="*/ 6 h 216"/>
                  <a:gd name="T20" fmla="*/ 121 w 216"/>
                  <a:gd name="T21" fmla="*/ 0 h 216"/>
                  <a:gd name="T22" fmla="*/ 95 w 216"/>
                  <a:gd name="T23" fmla="*/ 0 h 216"/>
                  <a:gd name="T24" fmla="*/ 89 w 216"/>
                  <a:gd name="T25" fmla="*/ 6 h 216"/>
                  <a:gd name="T26" fmla="*/ 83 w 216"/>
                  <a:gd name="T27" fmla="*/ 38 h 216"/>
                  <a:gd name="T28" fmla="*/ 77 w 216"/>
                  <a:gd name="T29" fmla="*/ 40 h 216"/>
                  <a:gd name="T30" fmla="*/ 49 w 216"/>
                  <a:gd name="T31" fmla="*/ 22 h 216"/>
                  <a:gd name="T32" fmla="*/ 41 w 216"/>
                  <a:gd name="T33" fmla="*/ 23 h 216"/>
                  <a:gd name="T34" fmla="*/ 23 w 216"/>
                  <a:gd name="T35" fmla="*/ 41 h 216"/>
                  <a:gd name="T36" fmla="*/ 22 w 216"/>
                  <a:gd name="T37" fmla="*/ 49 h 216"/>
                  <a:gd name="T38" fmla="*/ 40 w 216"/>
                  <a:gd name="T39" fmla="*/ 77 h 216"/>
                  <a:gd name="T40" fmla="*/ 38 w 216"/>
                  <a:gd name="T41" fmla="*/ 83 h 216"/>
                  <a:gd name="T42" fmla="*/ 6 w 216"/>
                  <a:gd name="T43" fmla="*/ 89 h 216"/>
                  <a:gd name="T44" fmla="*/ 0 w 216"/>
                  <a:gd name="T45" fmla="*/ 95 h 216"/>
                  <a:gd name="T46" fmla="*/ 0 w 216"/>
                  <a:gd name="T47" fmla="*/ 121 h 216"/>
                  <a:gd name="T48" fmla="*/ 6 w 216"/>
                  <a:gd name="T49" fmla="*/ 127 h 216"/>
                  <a:gd name="T50" fmla="*/ 38 w 216"/>
                  <a:gd name="T51" fmla="*/ 133 h 216"/>
                  <a:gd name="T52" fmla="*/ 40 w 216"/>
                  <a:gd name="T53" fmla="*/ 139 h 216"/>
                  <a:gd name="T54" fmla="*/ 22 w 216"/>
                  <a:gd name="T55" fmla="*/ 167 h 216"/>
                  <a:gd name="T56" fmla="*/ 23 w 216"/>
                  <a:gd name="T57" fmla="*/ 175 h 216"/>
                  <a:gd name="T58" fmla="*/ 41 w 216"/>
                  <a:gd name="T59" fmla="*/ 193 h 216"/>
                  <a:gd name="T60" fmla="*/ 49 w 216"/>
                  <a:gd name="T61" fmla="*/ 194 h 216"/>
                  <a:gd name="T62" fmla="*/ 77 w 216"/>
                  <a:gd name="T63" fmla="*/ 176 h 216"/>
                  <a:gd name="T64" fmla="*/ 83 w 216"/>
                  <a:gd name="T65" fmla="*/ 178 h 216"/>
                  <a:gd name="T66" fmla="*/ 89 w 216"/>
                  <a:gd name="T67" fmla="*/ 210 h 216"/>
                  <a:gd name="T68" fmla="*/ 95 w 216"/>
                  <a:gd name="T69" fmla="*/ 216 h 216"/>
                  <a:gd name="T70" fmla="*/ 121 w 216"/>
                  <a:gd name="T71" fmla="*/ 216 h 216"/>
                  <a:gd name="T72" fmla="*/ 127 w 216"/>
                  <a:gd name="T73" fmla="*/ 210 h 216"/>
                  <a:gd name="T74" fmla="*/ 133 w 216"/>
                  <a:gd name="T75" fmla="*/ 178 h 216"/>
                  <a:gd name="T76" fmla="*/ 139 w 216"/>
                  <a:gd name="T77" fmla="*/ 176 h 216"/>
                  <a:gd name="T78" fmla="*/ 167 w 216"/>
                  <a:gd name="T79" fmla="*/ 194 h 216"/>
                  <a:gd name="T80" fmla="*/ 175 w 216"/>
                  <a:gd name="T81" fmla="*/ 193 h 216"/>
                  <a:gd name="T82" fmla="*/ 193 w 216"/>
                  <a:gd name="T83" fmla="*/ 175 h 216"/>
                  <a:gd name="T84" fmla="*/ 194 w 216"/>
                  <a:gd name="T85" fmla="*/ 167 h 216"/>
                  <a:gd name="T86" fmla="*/ 176 w 216"/>
                  <a:gd name="T87" fmla="*/ 139 h 216"/>
                  <a:gd name="T88" fmla="*/ 178 w 216"/>
                  <a:gd name="T89" fmla="*/ 133 h 216"/>
                  <a:gd name="T90" fmla="*/ 210 w 216"/>
                  <a:gd name="T91" fmla="*/ 127 h 216"/>
                  <a:gd name="T92" fmla="*/ 216 w 216"/>
                  <a:gd name="T93" fmla="*/ 121 h 216"/>
                  <a:gd name="T94" fmla="*/ 216 w 216"/>
                  <a:gd name="T95" fmla="*/ 95 h 216"/>
                  <a:gd name="T96" fmla="*/ 210 w 216"/>
                  <a:gd name="T97" fmla="*/ 89 h 216"/>
                  <a:gd name="T98" fmla="*/ 108 w 216"/>
                  <a:gd name="T99" fmla="*/ 147 h 216"/>
                  <a:gd name="T100" fmla="*/ 69 w 216"/>
                  <a:gd name="T101" fmla="*/ 108 h 216"/>
                  <a:gd name="T102" fmla="*/ 108 w 216"/>
                  <a:gd name="T103" fmla="*/ 69 h 216"/>
                  <a:gd name="T104" fmla="*/ 147 w 216"/>
                  <a:gd name="T105" fmla="*/ 108 h 216"/>
                  <a:gd name="T106" fmla="*/ 108 w 216"/>
                  <a:gd name="T107" fmla="*/ 14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210" y="89"/>
                    </a:moveTo>
                    <a:cubicBezTo>
                      <a:pt x="178" y="83"/>
                      <a:pt x="178" y="83"/>
                      <a:pt x="178" y="83"/>
                    </a:cubicBezTo>
                    <a:cubicBezTo>
                      <a:pt x="175" y="82"/>
                      <a:pt x="174" y="80"/>
                      <a:pt x="176" y="77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6" y="47"/>
                      <a:pt x="195" y="43"/>
                      <a:pt x="193" y="41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3" y="21"/>
                      <a:pt x="169" y="20"/>
                      <a:pt x="167" y="2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7" y="42"/>
                      <a:pt x="134" y="41"/>
                      <a:pt x="133" y="3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89" y="3"/>
                      <a:pt x="89" y="6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2" y="41"/>
                      <a:pt x="80" y="42"/>
                      <a:pt x="77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3" y="21"/>
                      <a:pt x="41" y="2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20" y="47"/>
                      <a:pt x="22" y="49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80"/>
                      <a:pt x="41" y="82"/>
                      <a:pt x="38" y="83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4"/>
                      <a:pt x="42" y="137"/>
                      <a:pt x="40" y="139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0" y="169"/>
                      <a:pt x="21" y="173"/>
                      <a:pt x="23" y="175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3" y="195"/>
                      <a:pt x="47" y="196"/>
                      <a:pt x="49" y="194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80" y="174"/>
                      <a:pt x="82" y="175"/>
                      <a:pt x="83" y="17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3"/>
                      <a:pt x="92" y="216"/>
                      <a:pt x="95" y="216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4" y="216"/>
                      <a:pt x="127" y="213"/>
                      <a:pt x="127" y="210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4" y="175"/>
                      <a:pt x="137" y="174"/>
                      <a:pt x="139" y="176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9" y="196"/>
                      <a:pt x="173" y="195"/>
                      <a:pt x="175" y="193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5" y="173"/>
                      <a:pt x="196" y="169"/>
                      <a:pt x="194" y="167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4" y="137"/>
                      <a:pt x="175" y="134"/>
                      <a:pt x="178" y="133"/>
                    </a:cubicBezTo>
                    <a:cubicBezTo>
                      <a:pt x="210" y="127"/>
                      <a:pt x="210" y="127"/>
                      <a:pt x="210" y="127"/>
                    </a:cubicBezTo>
                    <a:cubicBezTo>
                      <a:pt x="213" y="127"/>
                      <a:pt x="216" y="124"/>
                      <a:pt x="216" y="121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2"/>
                      <a:pt x="213" y="89"/>
                      <a:pt x="210" y="89"/>
                    </a:cubicBezTo>
                    <a:close/>
                    <a:moveTo>
                      <a:pt x="108" y="147"/>
                    </a:moveTo>
                    <a:cubicBezTo>
                      <a:pt x="86" y="147"/>
                      <a:pt x="69" y="130"/>
                      <a:pt x="69" y="108"/>
                    </a:cubicBezTo>
                    <a:cubicBezTo>
                      <a:pt x="69" y="87"/>
                      <a:pt x="86" y="69"/>
                      <a:pt x="108" y="69"/>
                    </a:cubicBezTo>
                    <a:cubicBezTo>
                      <a:pt x="130" y="69"/>
                      <a:pt x="147" y="87"/>
                      <a:pt x="147" y="108"/>
                    </a:cubicBezTo>
                    <a:cubicBezTo>
                      <a:pt x="147" y="130"/>
                      <a:pt x="130" y="147"/>
                      <a:pt x="108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rgbClr val="EA5E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133215" y="2804160"/>
            <a:ext cx="5029200" cy="676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0" dirty="0">
                <a:solidFill>
                  <a:srgbClr val="EA5E6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分析学生的学习难处</a:t>
            </a:r>
            <a:endParaRPr lang="en-US" altLang="zh-CN" sz="4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91777" y="4017000"/>
            <a:ext cx="12036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 descr="QQ截图202009202004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0" y="3032125"/>
            <a:ext cx="3839845" cy="3388995"/>
          </a:xfrm>
          <a:prstGeom prst="rect">
            <a:avLst/>
          </a:prstGeom>
        </p:spPr>
      </p:pic>
      <p:pic>
        <p:nvPicPr>
          <p:cNvPr id="2" name="图片 1" descr="QQ截图20200920200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" y="250825"/>
            <a:ext cx="3189605" cy="3754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260" y="4175125"/>
            <a:ext cx="1470025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三上例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9285" y="5608955"/>
            <a:ext cx="1470025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三下例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429291" y="646793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782999" y="1212824"/>
            <a:ext cx="1560830" cy="9220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54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估算</a:t>
            </a:r>
            <a:endParaRPr lang="zh-CN" altLang="en-US" sz="5400" b="1" dirty="0" smtClean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96480" y="1450975"/>
            <a:ext cx="4602480" cy="443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估算意识比较淡漠，运用估算的主动性较弱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估算方法比较生硬，解题思路模式化，灵活估算能力较弱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出现估算步骤完整，但结论错误的现象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QQ截图20200920201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110" y="817880"/>
            <a:ext cx="6694170" cy="20281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65060" y="1278255"/>
            <a:ext cx="415226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将两人的速度都估成每分钟走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米，即可根据行走时间来判断两人谁家离学校的距离更近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200920201544"/>
          <p:cNvPicPr>
            <a:picLocks noChangeAspect="1"/>
          </p:cNvPicPr>
          <p:nvPr/>
        </p:nvPicPr>
        <p:blipFill>
          <a:blip r:embed="rId2"/>
          <a:srcRect b="42785"/>
          <a:stretch>
            <a:fillRect/>
          </a:stretch>
        </p:blipFill>
        <p:spPr>
          <a:xfrm>
            <a:off x="372110" y="3628390"/>
            <a:ext cx="6734175" cy="1656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65060" y="3903345"/>
            <a:ext cx="4152265" cy="184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几种估算方法：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20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20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估出来的数是实际字数的上界还是下界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QQ截图202009202024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" y="462280"/>
            <a:ext cx="4785995" cy="1574165"/>
          </a:xfrm>
          <a:prstGeom prst="rect">
            <a:avLst/>
          </a:prstGeom>
        </p:spPr>
      </p:pic>
      <p:pic>
        <p:nvPicPr>
          <p:cNvPr id="4" name="图片 3" descr="QQ截图202009202025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2036445"/>
            <a:ext cx="5113655" cy="1720850"/>
          </a:xfrm>
          <a:prstGeom prst="rect">
            <a:avLst/>
          </a:prstGeom>
        </p:spPr>
      </p:pic>
      <p:pic>
        <p:nvPicPr>
          <p:cNvPr id="5" name="图片 4" descr="QQ截图202009202025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670" y="462280"/>
            <a:ext cx="4195445" cy="2730500"/>
          </a:xfrm>
          <a:prstGeom prst="rect">
            <a:avLst/>
          </a:prstGeom>
        </p:spPr>
      </p:pic>
      <p:pic>
        <p:nvPicPr>
          <p:cNvPr id="6" name="图片 5" descr="QQ截图20200920202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55" y="3585845"/>
            <a:ext cx="5140960" cy="1780540"/>
          </a:xfrm>
          <a:prstGeom prst="rect">
            <a:avLst/>
          </a:prstGeom>
        </p:spPr>
      </p:pic>
      <p:pic>
        <p:nvPicPr>
          <p:cNvPr id="3" name="图片 2" descr="QQ截图20200920202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55" y="3585845"/>
            <a:ext cx="4726940" cy="2712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7645" y="5574665"/>
            <a:ext cx="675322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乘数中间或末尾有</a:t>
            </a:r>
            <a:r>
              <a:rPr lang="en-US" altLang="zh-CN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的乘法如何计算？ 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哪里的</a:t>
            </a:r>
            <a:r>
              <a:rPr lang="en-US" altLang="zh-CN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一定要计算？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QQ截图202009202102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782320"/>
            <a:ext cx="3579495" cy="2599690"/>
          </a:xfrm>
          <a:prstGeom prst="rect">
            <a:avLst/>
          </a:prstGeom>
        </p:spPr>
      </p:pic>
      <p:pic>
        <p:nvPicPr>
          <p:cNvPr id="3" name="图片 2" descr="QQ截图20200920210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15" y="782320"/>
            <a:ext cx="3976370" cy="2600325"/>
          </a:xfrm>
          <a:prstGeom prst="rect">
            <a:avLst/>
          </a:prstGeom>
        </p:spPr>
      </p:pic>
      <p:pic>
        <p:nvPicPr>
          <p:cNvPr id="4" name="图片 3" descr="QQ截图202009202103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35" y="782320"/>
            <a:ext cx="3564255" cy="259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5355" y="3804285"/>
            <a:ext cx="721042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乘数末尾有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的乘法简便竖式怎样写？</a:t>
            </a:r>
            <a:endParaRPr lang="zh-CN" altLang="en-US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积的末尾要添几个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4705" y="5130800"/>
            <a:ext cx="733107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可以利用积的变化规律口算乘数末尾有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25975" y="745490"/>
            <a:ext cx="5523865" cy="4504055"/>
            <a:chOff x="8485" y="3213"/>
            <a:chExt cx="6600" cy="5502"/>
          </a:xfrm>
        </p:grpSpPr>
        <p:pic>
          <p:nvPicPr>
            <p:cNvPr id="28" name="Picture 2" descr="Monitor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85" y="3213"/>
              <a:ext cx="6600" cy="5503"/>
            </a:xfrm>
            <a:prstGeom prst="rect">
              <a:avLst/>
            </a:prstGeom>
          </p:spPr>
        </p:pic>
        <p:pic>
          <p:nvPicPr>
            <p:cNvPr id="29" name="Picture 3" descr="C:\Users\Administrator\Desktop\QQ截图20200920211233.pngQQ截图202009202112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43" y="3769"/>
              <a:ext cx="5896" cy="293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innerShdw blurRad="63500" dist="25400" dir="13500000">
                <a:prstClr val="black">
                  <a:alpha val="21000"/>
                </a:prstClr>
              </a:innerShdw>
            </a:effectLst>
          </p:spPr>
        </p:pic>
      </p:grpSp>
      <p:grpSp>
        <p:nvGrpSpPr>
          <p:cNvPr id="3" name="组合 2"/>
          <p:cNvGrpSpPr/>
          <p:nvPr/>
        </p:nvGrpSpPr>
        <p:grpSpPr>
          <a:xfrm>
            <a:off x="7506970" y="3209925"/>
            <a:ext cx="5121910" cy="4229735"/>
            <a:chOff x="14732" y="5816"/>
            <a:chExt cx="6258" cy="6002"/>
          </a:xfrm>
        </p:grpSpPr>
        <p:pic>
          <p:nvPicPr>
            <p:cNvPr id="31" name="Picture 5" descr="ipa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32" y="5816"/>
              <a:ext cx="6258" cy="6003"/>
            </a:xfrm>
            <a:prstGeom prst="rect">
              <a:avLst/>
            </a:prstGeom>
          </p:spPr>
        </p:pic>
        <p:pic>
          <p:nvPicPr>
            <p:cNvPr id="32" name="Picture 6" descr="C:\Users\Administrator\Desktop\QQ截图20200920211248.pngQQ截图2020092021124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014" y="6195"/>
              <a:ext cx="3485" cy="3985"/>
            </a:xfrm>
            <a:prstGeom prst="rect">
              <a:avLst/>
            </a:prstGeom>
            <a:effectLst>
              <a:innerShdw blurRad="63500" dist="25400" dir="13500000">
                <a:prstClr val="black">
                  <a:alpha val="26000"/>
                </a:prstClr>
              </a:innerShdw>
            </a:effectLst>
          </p:spPr>
        </p:pic>
      </p:grpSp>
      <p:sp>
        <p:nvSpPr>
          <p:cNvPr id="35" name="TextBox 46"/>
          <p:cNvSpPr txBox="1"/>
          <p:nvPr/>
        </p:nvSpPr>
        <p:spPr>
          <a:xfrm>
            <a:off x="278392" y="313492"/>
            <a:ext cx="5058410" cy="582295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探索乘除法之间的内在联系</a:t>
            </a:r>
            <a:endParaRPr lang="zh-CN" altLang="en-US" sz="3200" b="1" kern="0" dirty="0">
              <a:solidFill>
                <a:srgbClr val="EA5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9"/>
          <p:cNvSpPr txBox="1"/>
          <p:nvPr/>
        </p:nvSpPr>
        <p:spPr>
          <a:xfrm>
            <a:off x="694690" y="1725295"/>
            <a:ext cx="3843655" cy="175196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defTabSz="1219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求一个数是另一个数的几倍，即求一个数里有几个另一个数，用除法计算</a:t>
            </a:r>
            <a:endParaRPr lang="zh-CN" alt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0"/>
          <p:cNvSpPr txBox="1"/>
          <p:nvPr/>
        </p:nvSpPr>
        <p:spPr>
          <a:xfrm>
            <a:off x="3558540" y="5088255"/>
            <a:ext cx="4167505" cy="119761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defTabSz="1219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求一个数的几倍是多少，即求几个几相加的和，用乘法计算</a:t>
            </a:r>
            <a:endParaRPr lang="zh-CN" alt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MH_Other_1"/>
          <p:cNvCxnSpPr/>
          <p:nvPr>
            <p:custDataLst>
              <p:tags r:id="rId1"/>
            </p:custDataLst>
          </p:nvPr>
        </p:nvCxnSpPr>
        <p:spPr>
          <a:xfrm>
            <a:off x="1257528" y="3646525"/>
            <a:ext cx="9837509" cy="26676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  <a:alpha val="66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6045246" y="2488155"/>
            <a:ext cx="847053" cy="1258648"/>
            <a:chOff x="6045246" y="2488155"/>
            <a:chExt cx="847053" cy="1258648"/>
          </a:xfrm>
        </p:grpSpPr>
        <p:sp>
          <p:nvSpPr>
            <p:cNvPr id="62" name="MH_Other_12"/>
            <p:cNvSpPr/>
            <p:nvPr>
              <p:custDataLst>
                <p:tags r:id="rId2"/>
              </p:custDataLst>
            </p:nvPr>
          </p:nvSpPr>
          <p:spPr>
            <a:xfrm>
              <a:off x="6705114" y="3551261"/>
              <a:ext cx="187185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69F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MH_Other_13"/>
            <p:cNvCxnSpPr/>
            <p:nvPr>
              <p:custDataLst>
                <p:tags r:id="rId3"/>
              </p:custDataLst>
            </p:nvPr>
          </p:nvCxnSpPr>
          <p:spPr>
            <a:xfrm rot="16200000" flipH="1">
              <a:off x="6363334" y="3104190"/>
              <a:ext cx="444564" cy="422838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F69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H_Other_14"/>
            <p:cNvSpPr/>
            <p:nvPr>
              <p:custDataLst>
                <p:tags r:id="rId4"/>
              </p:custDataLst>
            </p:nvPr>
          </p:nvSpPr>
          <p:spPr>
            <a:xfrm>
              <a:off x="6045246" y="2488155"/>
              <a:ext cx="658359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MH_Other_15"/>
            <p:cNvSpPr/>
            <p:nvPr>
              <p:custDataLst>
                <p:tags r:id="rId5"/>
              </p:custDataLst>
            </p:nvPr>
          </p:nvSpPr>
          <p:spPr>
            <a:xfrm>
              <a:off x="6112278" y="2559659"/>
              <a:ext cx="524296" cy="533408"/>
            </a:xfrm>
            <a:prstGeom prst="ellipse">
              <a:avLst/>
            </a:prstGeom>
            <a:solidFill>
              <a:srgbClr val="F69F1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217235" y="2708731"/>
              <a:ext cx="314382" cy="235264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374738" y="3551261"/>
            <a:ext cx="828640" cy="1336448"/>
            <a:chOff x="8374738" y="3551261"/>
            <a:chExt cx="828640" cy="1336448"/>
          </a:xfrm>
        </p:grpSpPr>
        <p:sp>
          <p:nvSpPr>
            <p:cNvPr id="68" name="MH_Other_17"/>
            <p:cNvSpPr/>
            <p:nvPr>
              <p:custDataLst>
                <p:tags r:id="rId6"/>
              </p:custDataLst>
            </p:nvPr>
          </p:nvSpPr>
          <p:spPr>
            <a:xfrm>
              <a:off x="8374738" y="3551261"/>
              <a:ext cx="188856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9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MH_Other_18"/>
            <p:cNvCxnSpPr/>
            <p:nvPr>
              <p:custDataLst>
                <p:tags r:id="rId7"/>
              </p:custDataLst>
            </p:nvPr>
          </p:nvCxnSpPr>
          <p:spPr>
            <a:xfrm rot="16200000" flipV="1">
              <a:off x="8414014" y="3854601"/>
              <a:ext cx="533142" cy="35765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H_Other_19"/>
            <p:cNvSpPr/>
            <p:nvPr>
              <p:custDataLst>
                <p:tags r:id="rId8"/>
              </p:custDataLst>
            </p:nvPr>
          </p:nvSpPr>
          <p:spPr>
            <a:xfrm>
              <a:off x="8545021" y="4220037"/>
              <a:ext cx="658357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MH_Other_20"/>
            <p:cNvSpPr/>
            <p:nvPr>
              <p:custDataLst>
                <p:tags r:id="rId9"/>
              </p:custDataLst>
            </p:nvPr>
          </p:nvSpPr>
          <p:spPr>
            <a:xfrm>
              <a:off x="8612051" y="4291541"/>
              <a:ext cx="524295" cy="533408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KSO_Shape"/>
            <p:cNvSpPr/>
            <p:nvPr/>
          </p:nvSpPr>
          <p:spPr>
            <a:xfrm>
              <a:off x="8727687" y="4413191"/>
              <a:ext cx="293024" cy="28081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C:\Users\Administrator\Desktop\QQ截图20200920211806.pngQQ截图2020092021180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10210" y="1391285"/>
            <a:ext cx="3962400" cy="3848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3590" y="5444490"/>
            <a:ext cx="50247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285750" indent="-285750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单价×数量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QQ截图202009202118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1870" y="2379980"/>
            <a:ext cx="6801485" cy="882650"/>
          </a:xfrm>
          <a:prstGeom prst="rect">
            <a:avLst/>
          </a:prstGeom>
        </p:spPr>
      </p:pic>
      <p:pic>
        <p:nvPicPr>
          <p:cNvPr id="6" name="图片 5" descr="QQ截图202009202118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310" y="4220210"/>
            <a:ext cx="6558915" cy="7854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57465" y="5239385"/>
            <a:ext cx="26746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总价÷数量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64985" y="1829435"/>
            <a:ext cx="26746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÷单价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MH_Other_1"/>
          <p:cNvCxnSpPr/>
          <p:nvPr>
            <p:custDataLst>
              <p:tags r:id="rId1"/>
            </p:custDataLst>
          </p:nvPr>
        </p:nvCxnSpPr>
        <p:spPr>
          <a:xfrm>
            <a:off x="1257528" y="3646525"/>
            <a:ext cx="9837509" cy="26676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  <a:alpha val="66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6045246" y="2488155"/>
            <a:ext cx="847053" cy="1258648"/>
            <a:chOff x="6045246" y="2488155"/>
            <a:chExt cx="847053" cy="1258648"/>
          </a:xfrm>
        </p:grpSpPr>
        <p:sp>
          <p:nvSpPr>
            <p:cNvPr id="62" name="MH_Other_12"/>
            <p:cNvSpPr/>
            <p:nvPr>
              <p:custDataLst>
                <p:tags r:id="rId2"/>
              </p:custDataLst>
            </p:nvPr>
          </p:nvSpPr>
          <p:spPr>
            <a:xfrm>
              <a:off x="6705114" y="3551261"/>
              <a:ext cx="187185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69F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MH_Other_13"/>
            <p:cNvCxnSpPr/>
            <p:nvPr>
              <p:custDataLst>
                <p:tags r:id="rId3"/>
              </p:custDataLst>
            </p:nvPr>
          </p:nvCxnSpPr>
          <p:spPr>
            <a:xfrm rot="16200000" flipH="1">
              <a:off x="6363334" y="3104190"/>
              <a:ext cx="444564" cy="422838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F69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H_Other_14"/>
            <p:cNvSpPr/>
            <p:nvPr>
              <p:custDataLst>
                <p:tags r:id="rId4"/>
              </p:custDataLst>
            </p:nvPr>
          </p:nvSpPr>
          <p:spPr>
            <a:xfrm>
              <a:off x="6045246" y="2488155"/>
              <a:ext cx="658359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MH_Other_15"/>
            <p:cNvSpPr/>
            <p:nvPr>
              <p:custDataLst>
                <p:tags r:id="rId5"/>
              </p:custDataLst>
            </p:nvPr>
          </p:nvSpPr>
          <p:spPr>
            <a:xfrm>
              <a:off x="6112278" y="2559659"/>
              <a:ext cx="524296" cy="533408"/>
            </a:xfrm>
            <a:prstGeom prst="ellipse">
              <a:avLst/>
            </a:prstGeom>
            <a:solidFill>
              <a:srgbClr val="F69F1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217235" y="2708731"/>
              <a:ext cx="314382" cy="235264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374738" y="3551261"/>
            <a:ext cx="828640" cy="1336448"/>
            <a:chOff x="8374738" y="3551261"/>
            <a:chExt cx="828640" cy="1336448"/>
          </a:xfrm>
        </p:grpSpPr>
        <p:sp>
          <p:nvSpPr>
            <p:cNvPr id="68" name="MH_Other_17"/>
            <p:cNvSpPr/>
            <p:nvPr>
              <p:custDataLst>
                <p:tags r:id="rId6"/>
              </p:custDataLst>
            </p:nvPr>
          </p:nvSpPr>
          <p:spPr>
            <a:xfrm>
              <a:off x="8374738" y="3551261"/>
              <a:ext cx="188856" cy="19554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9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MH_Other_18"/>
            <p:cNvCxnSpPr/>
            <p:nvPr>
              <p:custDataLst>
                <p:tags r:id="rId7"/>
              </p:custDataLst>
            </p:nvPr>
          </p:nvCxnSpPr>
          <p:spPr>
            <a:xfrm rot="16200000" flipV="1">
              <a:off x="8414014" y="3854601"/>
              <a:ext cx="533142" cy="35765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9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H_Other_19"/>
            <p:cNvSpPr/>
            <p:nvPr>
              <p:custDataLst>
                <p:tags r:id="rId8"/>
              </p:custDataLst>
            </p:nvPr>
          </p:nvSpPr>
          <p:spPr>
            <a:xfrm>
              <a:off x="8545021" y="4220037"/>
              <a:ext cx="658357" cy="667672"/>
            </a:xfrm>
            <a:prstGeom prst="ellipse">
              <a:avLst/>
            </a:prstGeom>
            <a:gradFill flip="none" rotWithShape="1">
              <a:gsLst>
                <a:gs pos="30000">
                  <a:srgbClr val="E8E8E8"/>
                </a:gs>
                <a:gs pos="0">
                  <a:srgbClr val="E4E4E4"/>
                </a:gs>
                <a:gs pos="61000">
                  <a:srgbClr val="F2F2F2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12700" cap="flat" cmpd="sng">
              <a:gradFill flip="none" rotWithShape="1">
                <a:gsLst>
                  <a:gs pos="100000">
                    <a:schemeClr val="tx1">
                      <a:lumMod val="40000"/>
                      <a:lumOff val="60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tx1">
                      <a:lumMod val="20000"/>
                      <a:lumOff val="80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MH_Other_20"/>
            <p:cNvSpPr/>
            <p:nvPr>
              <p:custDataLst>
                <p:tags r:id="rId9"/>
              </p:custDataLst>
            </p:nvPr>
          </p:nvSpPr>
          <p:spPr>
            <a:xfrm>
              <a:off x="8612051" y="4291541"/>
              <a:ext cx="524295" cy="533408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KSO_Shape"/>
            <p:cNvSpPr/>
            <p:nvPr/>
          </p:nvSpPr>
          <p:spPr>
            <a:xfrm>
              <a:off x="8727687" y="4413191"/>
              <a:ext cx="293024" cy="28081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C:\Users\Administrator\Desktop\QQ截图20200920211846.pngQQ截图202009202118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46320" y="2100580"/>
            <a:ext cx="7113905" cy="1130935"/>
          </a:xfrm>
          <a:prstGeom prst="rect">
            <a:avLst/>
          </a:prstGeom>
        </p:spPr>
      </p:pic>
      <p:pic>
        <p:nvPicPr>
          <p:cNvPr id="6" name="图片 5" descr="C:\Users\Administrator\Desktop\QQ截图20200920213110.pngQQ截图202009202131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01285" y="4220210"/>
            <a:ext cx="6404610" cy="11620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5925" y="711200"/>
            <a:ext cx="4195445" cy="4528185"/>
            <a:chOff x="8620" y="499"/>
            <a:chExt cx="8479" cy="7412"/>
          </a:xfrm>
        </p:grpSpPr>
        <p:pic>
          <p:nvPicPr>
            <p:cNvPr id="7" name="图片 6" descr="QQ截图202009201759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20" y="499"/>
              <a:ext cx="8479" cy="3302"/>
            </a:xfrm>
            <a:prstGeom prst="rect">
              <a:avLst/>
            </a:prstGeom>
          </p:spPr>
        </p:pic>
        <p:pic>
          <p:nvPicPr>
            <p:cNvPr id="9" name="图片 8" descr="QQ截图202009201759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61" y="3801"/>
              <a:ext cx="8438" cy="411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739775" y="5462270"/>
            <a:ext cx="502475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速度×时间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32320" y="1504950"/>
            <a:ext cx="26746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÷时间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41820" y="5760720"/>
            <a:ext cx="26746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÷速度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QQ截图202009202119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659130"/>
            <a:ext cx="6538595" cy="1180465"/>
          </a:xfrm>
          <a:prstGeom prst="rect">
            <a:avLst/>
          </a:prstGeom>
        </p:spPr>
      </p:pic>
      <p:pic>
        <p:nvPicPr>
          <p:cNvPr id="3" name="图片 2" descr="QQ截图20200920211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15" y="1600200"/>
            <a:ext cx="6223635" cy="2985770"/>
          </a:xfrm>
          <a:prstGeom prst="rect">
            <a:avLst/>
          </a:prstGeom>
        </p:spPr>
      </p:pic>
      <p:pic>
        <p:nvPicPr>
          <p:cNvPr id="4" name="图片 3" descr="QQ截图202009202119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4574540"/>
            <a:ext cx="6741795" cy="1938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3695" y="2364740"/>
            <a:ext cx="1587500" cy="1846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9000" y="4781550"/>
            <a:ext cx="1587500" cy="1846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endParaRPr lang="zh-CN" altLang="en-US" sz="4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1953076"/>
            <a:ext cx="2952903" cy="29535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71780" y="1755775"/>
            <a:ext cx="3347720" cy="3348990"/>
            <a:chOff x="2359" y="2207"/>
            <a:chExt cx="5272" cy="5274"/>
          </a:xfrm>
        </p:grpSpPr>
        <p:pic>
          <p:nvPicPr>
            <p:cNvPr id="101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207"/>
              <a:ext cx="5273" cy="527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3960" y="3772"/>
              <a:ext cx="2070" cy="2144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90" tIns="60945" rIns="121890" bIns="60945" numCol="1" anchor="t" anchorCtr="0" compatLnSpc="1"/>
            <a:lstStyle/>
            <a:p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391777" y="4110980"/>
            <a:ext cx="12036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519805" y="3176270"/>
            <a:ext cx="743013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分析</a:t>
            </a:r>
            <a:r>
              <a:rPr lang="en-US" altLang="zh-CN" sz="44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“</a:t>
            </a:r>
            <a:r>
              <a:rPr lang="zh-CN" altLang="en-US" sz="44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乘法笔算</a:t>
            </a:r>
            <a:r>
              <a:rPr lang="en-US" altLang="zh-CN" sz="44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”</a:t>
            </a:r>
            <a:r>
              <a:rPr lang="zh-CN" altLang="en-US" sz="44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的内涵实质</a:t>
            </a:r>
            <a:endParaRPr lang="zh-CN" altLang="en-US" sz="44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1618431"/>
            <a:ext cx="2952903" cy="29535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7030" y="1420495"/>
            <a:ext cx="3347720" cy="3348990"/>
            <a:chOff x="2359" y="2207"/>
            <a:chExt cx="5272" cy="5274"/>
          </a:xfrm>
        </p:grpSpPr>
        <p:pic>
          <p:nvPicPr>
            <p:cNvPr id="101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207"/>
              <a:ext cx="5273" cy="527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3976" y="3508"/>
              <a:ext cx="2283" cy="2232"/>
              <a:chOff x="5710238" y="3049588"/>
              <a:chExt cx="771526" cy="754062"/>
            </a:xfrm>
            <a:solidFill>
              <a:srgbClr val="0099A9"/>
            </a:solidFill>
          </p:grpSpPr>
          <p:sp>
            <p:nvSpPr>
              <p:cNvPr id="55" name="Freeform 355"/>
              <p:cNvSpPr/>
              <p:nvPr/>
            </p:nvSpPr>
            <p:spPr bwMode="auto">
              <a:xfrm>
                <a:off x="6026151" y="3049588"/>
                <a:ext cx="106363" cy="125413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356"/>
              <p:cNvSpPr/>
              <p:nvPr/>
            </p:nvSpPr>
            <p:spPr bwMode="auto">
              <a:xfrm>
                <a:off x="5797551" y="3160713"/>
                <a:ext cx="479425" cy="498475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357"/>
              <p:cNvSpPr>
                <a:spLocks noEditPoints="1"/>
              </p:cNvSpPr>
              <p:nvPr/>
            </p:nvSpPr>
            <p:spPr bwMode="auto">
              <a:xfrm>
                <a:off x="5710238" y="3370263"/>
                <a:ext cx="169863" cy="155575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358"/>
              <p:cNvSpPr/>
              <p:nvPr/>
            </p:nvSpPr>
            <p:spPr bwMode="auto">
              <a:xfrm>
                <a:off x="5721351" y="3340100"/>
                <a:ext cx="760413" cy="463550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13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1426067" y="3742680"/>
            <a:ext cx="12036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246245" y="2884805"/>
            <a:ext cx="579691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>
                <a:solidFill>
                  <a:srgbClr val="0099A9"/>
                </a:solidFill>
                <a:latin typeface="Arial" panose="020B0604020202020204"/>
                <a:ea typeface="微软雅黑" panose="020B0503020204020204" pitchFamily="34" charset="-122"/>
              </a:rPr>
              <a:t>梳理教师的教学策略</a:t>
            </a:r>
            <a:endParaRPr lang="zh-CN" altLang="en-US" sz="4800" kern="0" dirty="0">
              <a:solidFill>
                <a:srgbClr val="0099A9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339889" y="1867641"/>
            <a:ext cx="3519256" cy="109703"/>
            <a:chOff x="3904783" y="1674310"/>
            <a:chExt cx="3519256" cy="109703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3" name="椭圆 52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729365" y="3929486"/>
            <a:ext cx="2136130" cy="109703"/>
            <a:chOff x="5287909" y="1674310"/>
            <a:chExt cx="2136130" cy="109703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7" name="椭圆 56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任意多边形 57"/>
          <p:cNvSpPr/>
          <p:nvPr/>
        </p:nvSpPr>
        <p:spPr>
          <a:xfrm>
            <a:off x="2637864" y="182815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591784" y="1550910"/>
            <a:ext cx="819955" cy="726710"/>
            <a:chOff x="3295850" y="2263220"/>
            <a:chExt cx="2643765" cy="2343151"/>
          </a:xfrm>
        </p:grpSpPr>
        <p:sp>
          <p:nvSpPr>
            <p:cNvPr id="61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 rot="10800000">
            <a:off x="1691821" y="295066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文本框 138"/>
          <p:cNvSpPr txBox="1"/>
          <p:nvPr/>
        </p:nvSpPr>
        <p:spPr>
          <a:xfrm>
            <a:off x="2562860" y="166284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093380" y="3611004"/>
            <a:ext cx="819955" cy="726710"/>
            <a:chOff x="3295850" y="2263222"/>
            <a:chExt cx="2643765" cy="2343151"/>
          </a:xfrm>
        </p:grpSpPr>
        <p:sp>
          <p:nvSpPr>
            <p:cNvPr id="68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文本框 146"/>
          <p:cNvSpPr txBox="1"/>
          <p:nvPr/>
        </p:nvSpPr>
        <p:spPr>
          <a:xfrm>
            <a:off x="4065599" y="371282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438929" y="5927652"/>
            <a:ext cx="2103861" cy="109703"/>
            <a:chOff x="5320178" y="1674310"/>
            <a:chExt cx="2103861" cy="109703"/>
          </a:xfrm>
        </p:grpSpPr>
        <p:cxnSp>
          <p:nvCxnSpPr>
            <p:cNvPr id="93" name="直接连接符 92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94" name="椭圆 9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546519" y="5467893"/>
            <a:ext cx="819955" cy="726710"/>
            <a:chOff x="3295850" y="2263222"/>
            <a:chExt cx="2643765" cy="2343151"/>
          </a:xfrm>
        </p:grpSpPr>
        <p:sp>
          <p:nvSpPr>
            <p:cNvPr id="97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文本框 156"/>
          <p:cNvSpPr txBox="1"/>
          <p:nvPr/>
        </p:nvSpPr>
        <p:spPr>
          <a:xfrm>
            <a:off x="2518739" y="554835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254429" y="3103219"/>
            <a:ext cx="1141095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（</a:t>
            </a:r>
            <a:r>
              <a:rPr lang="en-US" altLang="zh-CN" sz="30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</a:t>
            </a:r>
            <a:r>
              <a:rPr lang="zh-CN" altLang="en-US" sz="30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）</a:t>
            </a:r>
            <a:endParaRPr lang="zh-CN" altLang="en-US" sz="3000" b="1" dirty="0" smtClean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  <a:p>
            <a:r>
              <a:rPr lang="zh-CN" altLang="en-US" sz="30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教学</a:t>
            </a:r>
            <a:endParaRPr lang="zh-CN" altLang="en-US" sz="3000" b="1" dirty="0" smtClean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  <a:p>
            <a:r>
              <a:rPr lang="zh-CN" altLang="en-US" sz="30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估算</a:t>
            </a:r>
            <a:endParaRPr lang="zh-CN" altLang="en-US" sz="3000" b="1" dirty="0" smtClean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923162" y="1538427"/>
            <a:ext cx="3929658" cy="1219850"/>
            <a:chOff x="7075562" y="1628001"/>
            <a:chExt cx="3929658" cy="1219850"/>
          </a:xfrm>
        </p:grpSpPr>
        <p:sp>
          <p:nvSpPr>
            <p:cNvPr id="115" name="矩形 114"/>
            <p:cNvSpPr/>
            <p:nvPr/>
          </p:nvSpPr>
          <p:spPr>
            <a:xfrm>
              <a:off x="7075562" y="1628001"/>
              <a:ext cx="20116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产生估算需求</a:t>
              </a:r>
              <a:endPara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不计算，你能解决这个问题吗？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923162" y="3611408"/>
            <a:ext cx="3929658" cy="1219850"/>
            <a:chOff x="7075562" y="1628001"/>
            <a:chExt cx="3929658" cy="1219850"/>
          </a:xfrm>
        </p:grpSpPr>
        <p:sp>
          <p:nvSpPr>
            <p:cNvPr id="118" name="矩形 117"/>
            <p:cNvSpPr/>
            <p:nvPr/>
          </p:nvSpPr>
          <p:spPr>
            <a:xfrm>
              <a:off x="7075562" y="1628001"/>
              <a:ext cx="2316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69F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体验估算的优势</a:t>
              </a:r>
              <a:endParaRPr lang="zh-CN" altLang="en-US" sz="24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你觉得用估算方法有什么好处？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542915" y="5284470"/>
            <a:ext cx="5614670" cy="1219845"/>
            <a:chOff x="7075562" y="1628001"/>
            <a:chExt cx="3929658" cy="1219863"/>
          </a:xfrm>
        </p:grpSpPr>
        <p:sp>
          <p:nvSpPr>
            <p:cNvPr id="121" name="矩形 120"/>
            <p:cNvSpPr/>
            <p:nvPr/>
          </p:nvSpPr>
          <p:spPr>
            <a:xfrm>
              <a:off x="7075562" y="1628001"/>
              <a:ext cx="2316480" cy="460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9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生活中渗透估算</a:t>
              </a:r>
              <a:endParaRPr lang="zh-CN" altLang="en-US" sz="24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82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估一估本年级、本校有多少名学生？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估一估自己一篇日记大约有多少个字？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9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QQ截图20200921182651"/>
          <p:cNvPicPr>
            <a:picLocks noChangeAspect="1"/>
          </p:cNvPicPr>
          <p:nvPr/>
        </p:nvPicPr>
        <p:blipFill>
          <a:blip r:embed="rId4"/>
          <a:srcRect t="18867"/>
          <a:stretch>
            <a:fillRect/>
          </a:stretch>
        </p:blipFill>
        <p:spPr>
          <a:xfrm>
            <a:off x="5970905" y="2639695"/>
            <a:ext cx="5662295" cy="971550"/>
          </a:xfrm>
          <a:prstGeom prst="rect">
            <a:avLst/>
          </a:prstGeom>
        </p:spPr>
      </p:pic>
      <p:pic>
        <p:nvPicPr>
          <p:cNvPr id="3" name="图片 2" descr="QQ截图202009211828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5027930"/>
            <a:ext cx="5162550" cy="160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65" grpId="0" animBg="1"/>
          <p:bldP spid="66" grpId="0"/>
          <p:bldP spid="70" grpId="0"/>
          <p:bldP spid="99" grpId="0"/>
          <p:bldP spid="1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65" grpId="0" animBg="1"/>
          <p:bldP spid="66" grpId="0"/>
          <p:bldP spid="70" grpId="0"/>
          <p:bldP spid="99" grpId="0"/>
          <p:bldP spid="113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714589" y="1519176"/>
            <a:ext cx="2044719" cy="4312498"/>
            <a:chOff x="1714589" y="1519176"/>
            <a:chExt cx="2044719" cy="4312498"/>
          </a:xfrm>
        </p:grpSpPr>
        <p:sp>
          <p:nvSpPr>
            <p:cNvPr id="58" name="圆角矩形 57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124953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43"/>
            <p:cNvSpPr txBox="1"/>
            <p:nvPr/>
          </p:nvSpPr>
          <p:spPr>
            <a:xfrm>
              <a:off x="2513970" y="5166832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07" name="直接连接符 10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矩形 104"/>
            <p:cNvSpPr/>
            <p:nvPr/>
          </p:nvSpPr>
          <p:spPr>
            <a:xfrm>
              <a:off x="2188310" y="3377168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</a:t>
              </a:r>
              <a:endParaRPr lang="zh-CN" altLang="en-US" sz="3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  <a:endParaRPr lang="zh-CN" altLang="en-US" sz="3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KSO_Shape"/>
            <p:cNvSpPr/>
            <p:nvPr/>
          </p:nvSpPr>
          <p:spPr bwMode="auto">
            <a:xfrm>
              <a:off x="2467428" y="2153178"/>
              <a:ext cx="539040" cy="50310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999067" y="1519176"/>
            <a:ext cx="2044719" cy="4312498"/>
            <a:chOff x="3999067" y="1519176"/>
            <a:chExt cx="2044719" cy="4312498"/>
          </a:xfrm>
        </p:grpSpPr>
        <p:sp>
          <p:nvSpPr>
            <p:cNvPr id="110" name="圆角矩形 109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4266183" y="1701002"/>
              <a:ext cx="1510486" cy="1510484"/>
            </a:xfrm>
            <a:prstGeom prst="ellipse">
              <a:avLst/>
            </a:prstGeom>
            <a:solidFill>
              <a:srgbClr val="F69F1E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49"/>
            <p:cNvSpPr txBox="1"/>
            <p:nvPr/>
          </p:nvSpPr>
          <p:spPr>
            <a:xfrm>
              <a:off x="4759976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矩形 115"/>
            <p:cNvSpPr/>
            <p:nvPr/>
          </p:nvSpPr>
          <p:spPr>
            <a:xfrm>
              <a:off x="4472787" y="3377168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F69F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列出</a:t>
              </a:r>
              <a:endParaRPr lang="zh-CN" altLang="en-US" sz="36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F69F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算式</a:t>
              </a:r>
              <a:endParaRPr lang="zh-CN" altLang="en-US" sz="36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rgbClr val="F69F1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283545" y="1519176"/>
            <a:ext cx="2044719" cy="4312498"/>
            <a:chOff x="6283545" y="1519176"/>
            <a:chExt cx="2044719" cy="4312498"/>
          </a:xfrm>
        </p:grpSpPr>
        <p:sp>
          <p:nvSpPr>
            <p:cNvPr id="122" name="圆角矩形 121"/>
            <p:cNvSpPr/>
            <p:nvPr/>
          </p:nvSpPr>
          <p:spPr>
            <a:xfrm>
              <a:off x="6283545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6550661" y="1701002"/>
              <a:ext cx="1510486" cy="1510484"/>
            </a:xfrm>
            <a:prstGeom prst="ellipse">
              <a:avLst/>
            </a:prstGeom>
            <a:solidFill>
              <a:srgbClr val="EA5E66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6693909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6661827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文本框 55"/>
            <p:cNvSpPr txBox="1"/>
            <p:nvPr/>
          </p:nvSpPr>
          <p:spPr>
            <a:xfrm>
              <a:off x="7038042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474875" y="5207576"/>
              <a:ext cx="1662059" cy="31862"/>
              <a:chOff x="3060700" y="4724400"/>
              <a:chExt cx="5955507" cy="7880"/>
            </a:xfrm>
          </p:grpSpPr>
          <p:cxnSp>
            <p:nvCxnSpPr>
              <p:cNvPr id="131" name="直接连接符 1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矩形 127"/>
            <p:cNvSpPr/>
            <p:nvPr/>
          </p:nvSpPr>
          <p:spPr>
            <a:xfrm>
              <a:off x="6757263" y="3364468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A5E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摆摆</a:t>
              </a:r>
              <a:endParaRPr lang="zh-CN" altLang="en-US" sz="36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EA5E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小棒</a:t>
              </a:r>
              <a:endParaRPr lang="zh-CN" altLang="en-US" sz="36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KSO_Shape"/>
            <p:cNvSpPr/>
            <p:nvPr/>
          </p:nvSpPr>
          <p:spPr bwMode="auto">
            <a:xfrm>
              <a:off x="7036018" y="2207477"/>
              <a:ext cx="539772" cy="408428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rgbClr val="EA5E6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568023" y="1519176"/>
            <a:ext cx="2044719" cy="4312498"/>
            <a:chOff x="8568023" y="1519176"/>
            <a:chExt cx="2044719" cy="4312498"/>
          </a:xfrm>
        </p:grpSpPr>
        <p:sp>
          <p:nvSpPr>
            <p:cNvPr id="134" name="圆角矩形 133"/>
            <p:cNvSpPr/>
            <p:nvPr/>
          </p:nvSpPr>
          <p:spPr>
            <a:xfrm>
              <a:off x="8568023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8835139" y="1701002"/>
              <a:ext cx="1510486" cy="1510484"/>
            </a:xfrm>
            <a:prstGeom prst="ellipse">
              <a:avLst/>
            </a:prstGeom>
            <a:solidFill>
              <a:srgbClr val="0099A9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8978387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6305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文本框 61"/>
            <p:cNvSpPr txBox="1"/>
            <p:nvPr/>
          </p:nvSpPr>
          <p:spPr>
            <a:xfrm>
              <a:off x="9330535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8759353" y="5186696"/>
              <a:ext cx="1662059" cy="31862"/>
              <a:chOff x="3060700" y="4724400"/>
              <a:chExt cx="5955507" cy="7880"/>
            </a:xfrm>
          </p:grpSpPr>
          <p:cxnSp>
            <p:nvCxnSpPr>
              <p:cNvPr id="143" name="直接连接符 142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矩形 139"/>
            <p:cNvSpPr/>
            <p:nvPr/>
          </p:nvSpPr>
          <p:spPr>
            <a:xfrm>
              <a:off x="9041743" y="3364468"/>
              <a:ext cx="1097280" cy="1753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9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</a:t>
              </a:r>
              <a:endParaRPr lang="zh-CN" altLang="en-US" sz="36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009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算法</a:t>
              </a:r>
              <a:endParaRPr lang="zh-CN" altLang="en-US" sz="36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0099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算理</a:t>
              </a:r>
              <a:endParaRPr lang="zh-CN" altLang="en-US" sz="36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KSO_Shape"/>
            <p:cNvSpPr/>
            <p:nvPr/>
          </p:nvSpPr>
          <p:spPr bwMode="auto">
            <a:xfrm>
              <a:off x="9258256" y="2172770"/>
              <a:ext cx="664252" cy="463922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rgbClr val="0099A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34110" y="401955"/>
            <a:ext cx="106603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）教学乘法笔算：通过摆小棒及列式，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体验知识的迁移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QQ截图20200921183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1109345"/>
            <a:ext cx="5534025" cy="2829560"/>
          </a:xfrm>
          <a:prstGeom prst="rect">
            <a:avLst/>
          </a:prstGeom>
        </p:spPr>
      </p:pic>
      <p:pic>
        <p:nvPicPr>
          <p:cNvPr id="3" name="图片 2" descr="QQ截图202009211832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470" y="1109345"/>
            <a:ext cx="2924175" cy="3194050"/>
          </a:xfrm>
          <a:prstGeom prst="rect">
            <a:avLst/>
          </a:prstGeom>
        </p:spPr>
      </p:pic>
      <p:pic>
        <p:nvPicPr>
          <p:cNvPr id="4" name="图片 3" descr="QQ截图202009211833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" y="3938905"/>
            <a:ext cx="6023610" cy="1892935"/>
          </a:xfrm>
          <a:prstGeom prst="rect">
            <a:avLst/>
          </a:prstGeom>
        </p:spPr>
      </p:pic>
      <p:pic>
        <p:nvPicPr>
          <p:cNvPr id="5" name="图片 4" descr="QQ截图202009211833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4156710"/>
            <a:ext cx="5730875" cy="216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截图202009211833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" y="257810"/>
            <a:ext cx="6353175" cy="2400300"/>
          </a:xfrm>
          <a:prstGeom prst="rect">
            <a:avLst/>
          </a:prstGeom>
        </p:spPr>
      </p:pic>
      <p:pic>
        <p:nvPicPr>
          <p:cNvPr id="3" name="图片 2" descr="QQ截图20200921183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2753360"/>
            <a:ext cx="6190615" cy="2376805"/>
          </a:xfrm>
          <a:prstGeom prst="rect">
            <a:avLst/>
          </a:prstGeom>
        </p:spPr>
      </p:pic>
      <p:pic>
        <p:nvPicPr>
          <p:cNvPr id="4" name="图片 3" descr="QQ截图202009211836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" y="5231765"/>
            <a:ext cx="2123440" cy="1551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27240" y="1306830"/>
            <a:ext cx="454660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教学两三位数乘一位数的不进位竖式写法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240" y="3510915"/>
            <a:ext cx="454660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教学两三位数乘一位数的不连续进位竖式写法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27240" y="5454015"/>
            <a:ext cx="480314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由学生自主探索</a:t>
            </a:r>
            <a:r>
              <a:rPr lang="zh-CN" altLang="en-US" sz="28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两三位数乘一位数的连续进位竖式写法</a:t>
            </a:r>
            <a:endParaRPr lang="zh-CN" altLang="en-US" sz="28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9263380" y="2277110"/>
            <a:ext cx="504190" cy="108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9276715" y="4372610"/>
            <a:ext cx="504190" cy="108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58710" y="603250"/>
            <a:ext cx="36576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笔算乘法的方法迁移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9" grpId="0" animBg="1"/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196776" y="1562863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2487719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2645773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55840" y="1487953"/>
            <a:ext cx="1255524" cy="1136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55840" y="3072791"/>
            <a:ext cx="1255524" cy="1136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5840" y="4596673"/>
            <a:ext cx="1255524" cy="1136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2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699767" y="3147319"/>
            <a:ext cx="2020570" cy="119761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5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及时总结</a:t>
            </a:r>
            <a:endParaRPr lang="zh-CN" altLang="en-US" sz="35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500" b="1" dirty="0">
                <a:solidFill>
                  <a:srgbClr val="EA6103"/>
                </a:solidFill>
                <a:sym typeface="微软雅黑" panose="020B0503020204020204" pitchFamily="34" charset="-122"/>
              </a:rPr>
              <a:t>算法算理</a:t>
            </a:r>
            <a:endParaRPr lang="zh-CN" altLang="en-US" sz="35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005789" y="1775985"/>
            <a:ext cx="55562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EA5E66"/>
                </a:solidFill>
                <a:sym typeface="微软雅黑" panose="020B0503020204020204" pitchFamily="34" charset="-122"/>
              </a:rPr>
              <a:t>1</a:t>
            </a:r>
            <a:endParaRPr lang="en-US" sz="4000" b="1" dirty="0">
              <a:solidFill>
                <a:srgbClr val="EA5E66"/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5005154" y="3296734"/>
            <a:ext cx="55562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99A9"/>
                </a:solidFill>
                <a:sym typeface="微软雅黑" panose="020B0503020204020204" pitchFamily="34" charset="-122"/>
              </a:rPr>
              <a:t>2</a:t>
            </a:r>
            <a:endParaRPr lang="en-US" sz="4000" b="1" dirty="0">
              <a:solidFill>
                <a:srgbClr val="0099A9"/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5005789" y="4829718"/>
            <a:ext cx="55562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69F1E"/>
                </a:solidFill>
                <a:sym typeface="微软雅黑" panose="020B0503020204020204" pitchFamily="34" charset="-122"/>
              </a:rPr>
              <a:t>3</a:t>
            </a:r>
            <a:endParaRPr lang="en-US" sz="4000" b="1" dirty="0">
              <a:solidFill>
                <a:srgbClr val="F69F1E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196776" y="3116903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196776" y="4636025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C:\Users\Administrator\Desktop\QQ截图20200921184856.pngQQ截图202009211848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96965" y="1149350"/>
            <a:ext cx="4307205" cy="1488440"/>
          </a:xfrm>
          <a:prstGeom prst="rect">
            <a:avLst/>
          </a:prstGeom>
        </p:spPr>
      </p:pic>
      <p:pic>
        <p:nvPicPr>
          <p:cNvPr id="12" name="图片 11" descr="QQ截图20200920215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965" y="2871470"/>
            <a:ext cx="4307840" cy="1466850"/>
          </a:xfrm>
          <a:prstGeom prst="rect">
            <a:avLst/>
          </a:prstGeom>
        </p:spPr>
      </p:pic>
      <p:pic>
        <p:nvPicPr>
          <p:cNvPr id="13" name="图片 12" descr="QQ截图202009202153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965" y="4596765"/>
            <a:ext cx="4307840" cy="1876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4110" y="398780"/>
            <a:ext cx="805434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结合竖式说算法，整体归纳结算理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QQ截图202009211848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155" y="268605"/>
            <a:ext cx="2333625" cy="1219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2110" y="5565775"/>
            <a:ext cx="551116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）说一说：你是怎么算的？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）问一问：哪一位上是几，为什么？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）小总结：计算时要注意哪些要点？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  <p:bldP spid="55" grpId="0"/>
          <p:bldP spid="56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  <p:bldP spid="55" grpId="0"/>
          <p:bldP spid="56" grpId="0"/>
          <p:bldP spid="4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965" y="267335"/>
            <a:ext cx="531114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）探讨常用数量关系式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QQ截图202009211909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992505"/>
            <a:ext cx="4029710" cy="1662430"/>
          </a:xfrm>
          <a:prstGeom prst="rect">
            <a:avLst/>
          </a:prstGeom>
        </p:spPr>
      </p:pic>
      <p:pic>
        <p:nvPicPr>
          <p:cNvPr id="4" name="图片 3" descr="QQ截图20200921190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" y="2700655"/>
            <a:ext cx="4029710" cy="1747520"/>
          </a:xfrm>
          <a:prstGeom prst="rect">
            <a:avLst/>
          </a:prstGeom>
        </p:spPr>
      </p:pic>
      <p:pic>
        <p:nvPicPr>
          <p:cNvPr id="5" name="图片 4" descr="QQ截图20200921190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65" y="4567555"/>
            <a:ext cx="1971675" cy="514350"/>
          </a:xfrm>
          <a:prstGeom prst="rect">
            <a:avLst/>
          </a:prstGeom>
        </p:spPr>
      </p:pic>
      <p:pic>
        <p:nvPicPr>
          <p:cNvPr id="6" name="图片 5" descr="QQ截图202009211909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" y="5186680"/>
            <a:ext cx="5031105" cy="600075"/>
          </a:xfrm>
          <a:prstGeom prst="rect">
            <a:avLst/>
          </a:prstGeom>
        </p:spPr>
      </p:pic>
      <p:pic>
        <p:nvPicPr>
          <p:cNvPr id="7" name="图片 6" descr="QQ截图202009211909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780" y="821055"/>
            <a:ext cx="3849370" cy="1879600"/>
          </a:xfrm>
          <a:prstGeom prst="rect">
            <a:avLst/>
          </a:prstGeom>
        </p:spPr>
      </p:pic>
      <p:pic>
        <p:nvPicPr>
          <p:cNvPr id="8" name="图片 7" descr="QQ截图202009211909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085" y="2700655"/>
            <a:ext cx="4810125" cy="1657350"/>
          </a:xfrm>
          <a:prstGeom prst="rect">
            <a:avLst/>
          </a:prstGeom>
        </p:spPr>
      </p:pic>
      <p:pic>
        <p:nvPicPr>
          <p:cNvPr id="9" name="图片 8" descr="QQ截图20200921191008"/>
          <p:cNvPicPr>
            <a:picLocks noChangeAspect="1"/>
          </p:cNvPicPr>
          <p:nvPr/>
        </p:nvPicPr>
        <p:blipFill>
          <a:blip r:embed="rId7"/>
          <a:srcRect l="32500" t="55056"/>
          <a:stretch>
            <a:fillRect/>
          </a:stretch>
        </p:blipFill>
        <p:spPr>
          <a:xfrm>
            <a:off x="8251190" y="4448175"/>
            <a:ext cx="2791460" cy="633730"/>
          </a:xfrm>
          <a:prstGeom prst="rect">
            <a:avLst/>
          </a:prstGeom>
        </p:spPr>
      </p:pic>
      <p:pic>
        <p:nvPicPr>
          <p:cNvPr id="10" name="图片 9" descr="QQ截图202009211910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325" y="5186680"/>
            <a:ext cx="5906770" cy="8096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76165" y="1514475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创设问题情境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1565" y="5996305"/>
            <a:ext cx="77216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根据乘除法的内在联系，学生自主探索迁移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0565" y="4589780"/>
            <a:ext cx="28448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构建数量关系式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0180" y="3328035"/>
            <a:ext cx="36576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解读题意，整理成表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36265" y="737235"/>
            <a:ext cx="5842000" cy="5582920"/>
            <a:chOff x="6236" y="2375"/>
            <a:chExt cx="6604" cy="6364"/>
          </a:xfrm>
        </p:grpSpPr>
        <p:grpSp>
          <p:nvGrpSpPr>
            <p:cNvPr id="25" name="组合 24"/>
            <p:cNvGrpSpPr/>
            <p:nvPr/>
          </p:nvGrpSpPr>
          <p:grpSpPr>
            <a:xfrm>
              <a:off x="6652" y="3289"/>
              <a:ext cx="5450" cy="5450"/>
              <a:chOff x="4179570" y="1588770"/>
              <a:chExt cx="2735580" cy="273558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52400" dist="76200" dir="135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68226" y="1777427"/>
                <a:ext cx="2358266" cy="23582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458" y="2375"/>
              <a:ext cx="1837" cy="1837"/>
              <a:chOff x="5512610" y="1118409"/>
              <a:chExt cx="1166781" cy="116678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512610" y="1118409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645696" y="1251495"/>
                <a:ext cx="900609" cy="900609"/>
              </a:xfrm>
              <a:prstGeom prst="ellipse">
                <a:avLst/>
              </a:prstGeom>
              <a:solidFill>
                <a:srgbClr val="EA6103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03" y="6527"/>
              <a:ext cx="1837" cy="1837"/>
              <a:chOff x="7227109" y="2832909"/>
              <a:chExt cx="1166781" cy="116678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7227109" y="2832909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7360195" y="2965995"/>
                <a:ext cx="900609" cy="900609"/>
              </a:xfrm>
              <a:prstGeom prst="ellipse">
                <a:avLst/>
              </a:prstGeom>
              <a:solidFill>
                <a:srgbClr val="FFAB3F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236" y="6526"/>
              <a:ext cx="1837" cy="1837"/>
              <a:chOff x="5512610" y="4547410"/>
              <a:chExt cx="1166781" cy="1166781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5512610" y="4547410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645696" y="4680496"/>
                <a:ext cx="900609" cy="900609"/>
              </a:xfrm>
              <a:prstGeom prst="ellipse">
                <a:avLst/>
              </a:prstGeom>
              <a:solidFill>
                <a:srgbClr val="0099A9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7416" y="4903"/>
              <a:ext cx="3923" cy="1436"/>
              <a:chOff x="4850560" y="2723446"/>
              <a:chExt cx="2490880" cy="912100"/>
            </a:xfrm>
          </p:grpSpPr>
          <p:sp>
            <p:nvSpPr>
              <p:cNvPr id="97" name="文本框 60"/>
              <p:cNvSpPr txBox="1"/>
              <p:nvPr/>
            </p:nvSpPr>
            <p:spPr>
              <a:xfrm>
                <a:off x="4850560" y="3324384"/>
                <a:ext cx="2490880" cy="31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2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引导学生主动探索</a:t>
                </a:r>
                <a:endParaRPr lang="zh-CN" altLang="en-US" sz="2200" u="sng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48"/>
              <p:cNvSpPr>
                <a:spLocks noEditPoints="1"/>
              </p:cNvSpPr>
              <p:nvPr/>
            </p:nvSpPr>
            <p:spPr bwMode="auto">
              <a:xfrm>
                <a:off x="5829190" y="2723446"/>
                <a:ext cx="547085" cy="595011"/>
              </a:xfrm>
              <a:custGeom>
                <a:avLst/>
                <a:gdLst>
                  <a:gd name="T0" fmla="*/ 189 w 311"/>
                  <a:gd name="T1" fmla="*/ 220 h 339"/>
                  <a:gd name="T2" fmla="*/ 209 w 311"/>
                  <a:gd name="T3" fmla="*/ 163 h 339"/>
                  <a:gd name="T4" fmla="*/ 221 w 311"/>
                  <a:gd name="T5" fmla="*/ 120 h 339"/>
                  <a:gd name="T6" fmla="*/ 221 w 311"/>
                  <a:gd name="T7" fmla="*/ 120 h 339"/>
                  <a:gd name="T8" fmla="*/ 222 w 311"/>
                  <a:gd name="T9" fmla="*/ 116 h 339"/>
                  <a:gd name="T10" fmla="*/ 222 w 311"/>
                  <a:gd name="T11" fmla="*/ 112 h 339"/>
                  <a:gd name="T12" fmla="*/ 223 w 311"/>
                  <a:gd name="T13" fmla="*/ 109 h 339"/>
                  <a:gd name="T14" fmla="*/ 223 w 311"/>
                  <a:gd name="T15" fmla="*/ 105 h 339"/>
                  <a:gd name="T16" fmla="*/ 223 w 311"/>
                  <a:gd name="T17" fmla="*/ 102 h 339"/>
                  <a:gd name="T18" fmla="*/ 224 w 311"/>
                  <a:gd name="T19" fmla="*/ 98 h 339"/>
                  <a:gd name="T20" fmla="*/ 224 w 311"/>
                  <a:gd name="T21" fmla="*/ 95 h 339"/>
                  <a:gd name="T22" fmla="*/ 224 w 311"/>
                  <a:gd name="T23" fmla="*/ 92 h 339"/>
                  <a:gd name="T24" fmla="*/ 223 w 311"/>
                  <a:gd name="T25" fmla="*/ 89 h 339"/>
                  <a:gd name="T26" fmla="*/ 223 w 311"/>
                  <a:gd name="T27" fmla="*/ 87 h 339"/>
                  <a:gd name="T28" fmla="*/ 223 w 311"/>
                  <a:gd name="T29" fmla="*/ 85 h 339"/>
                  <a:gd name="T30" fmla="*/ 223 w 311"/>
                  <a:gd name="T31" fmla="*/ 83 h 339"/>
                  <a:gd name="T32" fmla="*/ 223 w 311"/>
                  <a:gd name="T33" fmla="*/ 82 h 339"/>
                  <a:gd name="T34" fmla="*/ 223 w 311"/>
                  <a:gd name="T35" fmla="*/ 81 h 339"/>
                  <a:gd name="T36" fmla="*/ 223 w 311"/>
                  <a:gd name="T37" fmla="*/ 81 h 339"/>
                  <a:gd name="T38" fmla="*/ 108 w 311"/>
                  <a:gd name="T39" fmla="*/ 36 h 339"/>
                  <a:gd name="T40" fmla="*/ 78 w 311"/>
                  <a:gd name="T41" fmla="*/ 55 h 339"/>
                  <a:gd name="T42" fmla="*/ 77 w 311"/>
                  <a:gd name="T43" fmla="*/ 59 h 339"/>
                  <a:gd name="T44" fmla="*/ 76 w 311"/>
                  <a:gd name="T45" fmla="*/ 64 h 339"/>
                  <a:gd name="T46" fmla="*/ 76 w 311"/>
                  <a:gd name="T47" fmla="*/ 69 h 339"/>
                  <a:gd name="T48" fmla="*/ 75 w 311"/>
                  <a:gd name="T49" fmla="*/ 74 h 339"/>
                  <a:gd name="T50" fmla="*/ 75 w 311"/>
                  <a:gd name="T51" fmla="*/ 78 h 339"/>
                  <a:gd name="T52" fmla="*/ 76 w 311"/>
                  <a:gd name="T53" fmla="*/ 83 h 339"/>
                  <a:gd name="T54" fmla="*/ 76 w 311"/>
                  <a:gd name="T55" fmla="*/ 87 h 339"/>
                  <a:gd name="T56" fmla="*/ 77 w 311"/>
                  <a:gd name="T57" fmla="*/ 92 h 339"/>
                  <a:gd name="T58" fmla="*/ 77 w 311"/>
                  <a:gd name="T59" fmla="*/ 96 h 339"/>
                  <a:gd name="T60" fmla="*/ 78 w 311"/>
                  <a:gd name="T61" fmla="*/ 100 h 339"/>
                  <a:gd name="T62" fmla="*/ 79 w 311"/>
                  <a:gd name="T63" fmla="*/ 104 h 339"/>
                  <a:gd name="T64" fmla="*/ 80 w 311"/>
                  <a:gd name="T65" fmla="*/ 106 h 339"/>
                  <a:gd name="T66" fmla="*/ 84 w 311"/>
                  <a:gd name="T67" fmla="*/ 119 h 339"/>
                  <a:gd name="T68" fmla="*/ 92 w 311"/>
                  <a:gd name="T69" fmla="*/ 161 h 339"/>
                  <a:gd name="T70" fmla="*/ 104 w 311"/>
                  <a:gd name="T71" fmla="*/ 238 h 339"/>
                  <a:gd name="T72" fmla="*/ 0 w 311"/>
                  <a:gd name="T73" fmla="*/ 339 h 339"/>
                  <a:gd name="T74" fmla="*/ 148 w 311"/>
                  <a:gd name="T75" fmla="*/ 271 h 339"/>
                  <a:gd name="T76" fmla="*/ 146 w 311"/>
                  <a:gd name="T77" fmla="*/ 249 h 339"/>
                  <a:gd name="T78" fmla="*/ 175 w 311"/>
                  <a:gd name="T79" fmla="*/ 258 h 339"/>
                  <a:gd name="T80" fmla="*/ 174 w 311"/>
                  <a:gd name="T81" fmla="*/ 339 h 339"/>
                  <a:gd name="T82" fmla="*/ 216 w 311"/>
                  <a:gd name="T83" fmla="*/ 244 h 339"/>
                  <a:gd name="T84" fmla="*/ 81 w 311"/>
                  <a:gd name="T85" fmla="*/ 139 h 339"/>
                  <a:gd name="T86" fmla="*/ 93 w 311"/>
                  <a:gd name="T87" fmla="*/ 136 h 339"/>
                  <a:gd name="T88" fmla="*/ 105 w 311"/>
                  <a:gd name="T89" fmla="*/ 72 h 339"/>
                  <a:gd name="T90" fmla="*/ 211 w 311"/>
                  <a:gd name="T91" fmla="*/ 131 h 339"/>
                  <a:gd name="T92" fmla="*/ 222 w 311"/>
                  <a:gd name="T93" fmla="*/ 130 h 339"/>
                  <a:gd name="T94" fmla="*/ 183 w 311"/>
                  <a:gd name="T95" fmla="*/ 201 h 339"/>
                  <a:gd name="T96" fmla="*/ 96 w 311"/>
                  <a:gd name="T97" fmla="*/ 158 h 339"/>
                  <a:gd name="T98" fmla="*/ 166 w 311"/>
                  <a:gd name="T99" fmla="*/ 245 h 339"/>
                  <a:gd name="T100" fmla="*/ 117 w 311"/>
                  <a:gd name="T101" fmla="*/ 225 h 339"/>
                  <a:gd name="T102" fmla="*/ 152 w 311"/>
                  <a:gd name="T103" fmla="*/ 220 h 339"/>
                  <a:gd name="T104" fmla="*/ 185 w 311"/>
                  <a:gd name="T105" fmla="*/ 222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1" h="339">
                    <a:moveTo>
                      <a:pt x="216" y="244"/>
                    </a:moveTo>
                    <a:cubicBezTo>
                      <a:pt x="194" y="236"/>
                      <a:pt x="189" y="220"/>
                      <a:pt x="189" y="220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205" y="182"/>
                      <a:pt x="209" y="163"/>
                      <a:pt x="209" y="163"/>
                    </a:cubicBezTo>
                    <a:cubicBezTo>
                      <a:pt x="212" y="160"/>
                      <a:pt x="218" y="154"/>
                      <a:pt x="218" y="154"/>
                    </a:cubicBezTo>
                    <a:cubicBezTo>
                      <a:pt x="229" y="137"/>
                      <a:pt x="225" y="116"/>
                      <a:pt x="221" y="120"/>
                    </a:cubicBezTo>
                    <a:cubicBezTo>
                      <a:pt x="221" y="120"/>
                      <a:pt x="221" y="121"/>
                      <a:pt x="220" y="122"/>
                    </a:cubicBezTo>
                    <a:cubicBezTo>
                      <a:pt x="220" y="121"/>
                      <a:pt x="221" y="121"/>
                      <a:pt x="221" y="120"/>
                    </a:cubicBezTo>
                    <a:cubicBezTo>
                      <a:pt x="221" y="120"/>
                      <a:pt x="221" y="119"/>
                      <a:pt x="221" y="119"/>
                    </a:cubicBezTo>
                    <a:cubicBezTo>
                      <a:pt x="221" y="118"/>
                      <a:pt x="221" y="117"/>
                      <a:pt x="222" y="116"/>
                    </a:cubicBezTo>
                    <a:cubicBezTo>
                      <a:pt x="222" y="116"/>
                      <a:pt x="222" y="116"/>
                      <a:pt x="222" y="115"/>
                    </a:cubicBezTo>
                    <a:cubicBezTo>
                      <a:pt x="222" y="114"/>
                      <a:pt x="222" y="113"/>
                      <a:pt x="222" y="112"/>
                    </a:cubicBezTo>
                    <a:cubicBezTo>
                      <a:pt x="222" y="112"/>
                      <a:pt x="222" y="112"/>
                      <a:pt x="222" y="111"/>
                    </a:cubicBezTo>
                    <a:cubicBezTo>
                      <a:pt x="223" y="110"/>
                      <a:pt x="223" y="110"/>
                      <a:pt x="223" y="109"/>
                    </a:cubicBezTo>
                    <a:cubicBezTo>
                      <a:pt x="223" y="108"/>
                      <a:pt x="223" y="108"/>
                      <a:pt x="223" y="108"/>
                    </a:cubicBezTo>
                    <a:cubicBezTo>
                      <a:pt x="223" y="107"/>
                      <a:pt x="223" y="106"/>
                      <a:pt x="223" y="105"/>
                    </a:cubicBezTo>
                    <a:cubicBezTo>
                      <a:pt x="223" y="105"/>
                      <a:pt x="223" y="105"/>
                      <a:pt x="223" y="104"/>
                    </a:cubicBezTo>
                    <a:cubicBezTo>
                      <a:pt x="223" y="103"/>
                      <a:pt x="223" y="103"/>
                      <a:pt x="223" y="102"/>
                    </a:cubicBezTo>
                    <a:cubicBezTo>
                      <a:pt x="223" y="101"/>
                      <a:pt x="223" y="101"/>
                      <a:pt x="224" y="101"/>
                    </a:cubicBezTo>
                    <a:cubicBezTo>
                      <a:pt x="224" y="100"/>
                      <a:pt x="224" y="99"/>
                      <a:pt x="224" y="98"/>
                    </a:cubicBezTo>
                    <a:cubicBezTo>
                      <a:pt x="224" y="98"/>
                      <a:pt x="224" y="98"/>
                      <a:pt x="224" y="98"/>
                    </a:cubicBezTo>
                    <a:cubicBezTo>
                      <a:pt x="224" y="97"/>
                      <a:pt x="224" y="96"/>
                      <a:pt x="224" y="95"/>
                    </a:cubicBezTo>
                    <a:cubicBezTo>
                      <a:pt x="224" y="95"/>
                      <a:pt x="224" y="95"/>
                      <a:pt x="224" y="94"/>
                    </a:cubicBezTo>
                    <a:cubicBezTo>
                      <a:pt x="224" y="94"/>
                      <a:pt x="224" y="93"/>
                      <a:pt x="224" y="92"/>
                    </a:cubicBezTo>
                    <a:cubicBezTo>
                      <a:pt x="224" y="92"/>
                      <a:pt x="224" y="92"/>
                      <a:pt x="224" y="91"/>
                    </a:cubicBezTo>
                    <a:cubicBezTo>
                      <a:pt x="224" y="91"/>
                      <a:pt x="224" y="90"/>
                      <a:pt x="223" y="89"/>
                    </a:cubicBezTo>
                    <a:cubicBezTo>
                      <a:pt x="223" y="89"/>
                      <a:pt x="223" y="89"/>
                      <a:pt x="223" y="89"/>
                    </a:cubicBezTo>
                    <a:cubicBezTo>
                      <a:pt x="223" y="88"/>
                      <a:pt x="223" y="88"/>
                      <a:pt x="223" y="87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3" y="86"/>
                      <a:pt x="223" y="86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4"/>
                      <a:pt x="223" y="84"/>
                      <a:pt x="223" y="83"/>
                    </a:cubicBezTo>
                    <a:cubicBezTo>
                      <a:pt x="223" y="83"/>
                      <a:pt x="223" y="83"/>
                      <a:pt x="223" y="83"/>
                    </a:cubicBezTo>
                    <a:cubicBezTo>
                      <a:pt x="223" y="83"/>
                      <a:pt x="223" y="82"/>
                      <a:pt x="223" y="82"/>
                    </a:cubicBezTo>
                    <a:cubicBezTo>
                      <a:pt x="223" y="82"/>
                      <a:pt x="223" y="82"/>
                      <a:pt x="223" y="82"/>
                    </a:cubicBezTo>
                    <a:cubicBezTo>
                      <a:pt x="223" y="82"/>
                      <a:pt x="223" y="81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1" y="33"/>
                      <a:pt x="182" y="21"/>
                      <a:pt x="182" y="21"/>
                    </a:cubicBezTo>
                    <a:cubicBezTo>
                      <a:pt x="134" y="0"/>
                      <a:pt x="108" y="36"/>
                      <a:pt x="108" y="36"/>
                    </a:cubicBezTo>
                    <a:cubicBezTo>
                      <a:pt x="89" y="27"/>
                      <a:pt x="79" y="51"/>
                      <a:pt x="79" y="51"/>
                    </a:cubicBezTo>
                    <a:cubicBezTo>
                      <a:pt x="79" y="52"/>
                      <a:pt x="78" y="54"/>
                      <a:pt x="78" y="55"/>
                    </a:cubicBezTo>
                    <a:cubicBezTo>
                      <a:pt x="78" y="55"/>
                      <a:pt x="78" y="56"/>
                      <a:pt x="78" y="56"/>
                    </a:cubicBezTo>
                    <a:cubicBezTo>
                      <a:pt x="78" y="57"/>
                      <a:pt x="77" y="58"/>
                      <a:pt x="77" y="59"/>
                    </a:cubicBezTo>
                    <a:cubicBezTo>
                      <a:pt x="77" y="60"/>
                      <a:pt x="77" y="60"/>
                      <a:pt x="77" y="61"/>
                    </a:cubicBezTo>
                    <a:cubicBezTo>
                      <a:pt x="77" y="62"/>
                      <a:pt x="76" y="63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6"/>
                      <a:pt x="76" y="68"/>
                      <a:pt x="76" y="69"/>
                    </a:cubicBezTo>
                    <a:cubicBezTo>
                      <a:pt x="76" y="70"/>
                      <a:pt x="76" y="70"/>
                      <a:pt x="76" y="71"/>
                    </a:cubicBezTo>
                    <a:cubicBezTo>
                      <a:pt x="76" y="72"/>
                      <a:pt x="75" y="73"/>
                      <a:pt x="75" y="74"/>
                    </a:cubicBezTo>
                    <a:cubicBezTo>
                      <a:pt x="75" y="74"/>
                      <a:pt x="75" y="75"/>
                      <a:pt x="75" y="75"/>
                    </a:cubicBezTo>
                    <a:cubicBezTo>
                      <a:pt x="75" y="76"/>
                      <a:pt x="75" y="77"/>
                      <a:pt x="75" y="7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81"/>
                      <a:pt x="76" y="82"/>
                      <a:pt x="76" y="83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5"/>
                      <a:pt x="76" y="86"/>
                      <a:pt x="76" y="87"/>
                    </a:cubicBezTo>
                    <a:cubicBezTo>
                      <a:pt x="76" y="88"/>
                      <a:pt x="76" y="88"/>
                      <a:pt x="76" y="89"/>
                    </a:cubicBezTo>
                    <a:cubicBezTo>
                      <a:pt x="76" y="90"/>
                      <a:pt x="76" y="91"/>
                      <a:pt x="77" y="92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4"/>
                      <a:pt x="77" y="95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8" y="98"/>
                      <a:pt x="78" y="99"/>
                      <a:pt x="78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3"/>
                      <a:pt x="79" y="104"/>
                    </a:cubicBezTo>
                    <a:cubicBezTo>
                      <a:pt x="79" y="104"/>
                      <a:pt x="79" y="105"/>
                      <a:pt x="79" y="105"/>
                    </a:cubicBezTo>
                    <a:cubicBezTo>
                      <a:pt x="79" y="105"/>
                      <a:pt x="80" y="105"/>
                      <a:pt x="80" y="10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81" y="111"/>
                      <a:pt x="83" y="115"/>
                      <a:pt x="84" y="119"/>
                    </a:cubicBezTo>
                    <a:cubicBezTo>
                      <a:pt x="77" y="115"/>
                      <a:pt x="76" y="123"/>
                      <a:pt x="76" y="123"/>
                    </a:cubicBezTo>
                    <a:cubicBezTo>
                      <a:pt x="76" y="152"/>
                      <a:pt x="92" y="161"/>
                      <a:pt x="92" y="161"/>
                    </a:cubicBezTo>
                    <a:cubicBezTo>
                      <a:pt x="95" y="180"/>
                      <a:pt x="114" y="200"/>
                      <a:pt x="114" y="200"/>
                    </a:cubicBezTo>
                    <a:cubicBezTo>
                      <a:pt x="121" y="227"/>
                      <a:pt x="104" y="238"/>
                      <a:pt x="104" y="23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0" y="273"/>
                      <a:pt x="0" y="339"/>
                      <a:pt x="0" y="339"/>
                    </a:cubicBezTo>
                    <a:cubicBezTo>
                      <a:pt x="137" y="339"/>
                      <a:pt x="137" y="339"/>
                      <a:pt x="137" y="339"/>
                    </a:cubicBezTo>
                    <a:cubicBezTo>
                      <a:pt x="148" y="271"/>
                      <a:pt x="148" y="271"/>
                      <a:pt x="148" y="271"/>
                    </a:cubicBezTo>
                    <a:cubicBezTo>
                      <a:pt x="136" y="258"/>
                      <a:pt x="136" y="258"/>
                      <a:pt x="136" y="258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75" y="258"/>
                      <a:pt x="175" y="258"/>
                      <a:pt x="175" y="258"/>
                    </a:cubicBezTo>
                    <a:cubicBezTo>
                      <a:pt x="164" y="271"/>
                      <a:pt x="164" y="271"/>
                      <a:pt x="164" y="271"/>
                    </a:cubicBezTo>
                    <a:cubicBezTo>
                      <a:pt x="174" y="339"/>
                      <a:pt x="174" y="339"/>
                      <a:pt x="174" y="339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307" y="274"/>
                      <a:pt x="238" y="252"/>
                      <a:pt x="216" y="244"/>
                    </a:cubicBezTo>
                    <a:close/>
                    <a:moveTo>
                      <a:pt x="96" y="158"/>
                    </a:moveTo>
                    <a:cubicBezTo>
                      <a:pt x="94" y="157"/>
                      <a:pt x="86" y="153"/>
                      <a:pt x="81" y="139"/>
                    </a:cubicBezTo>
                    <a:cubicBezTo>
                      <a:pt x="81" y="139"/>
                      <a:pt x="77" y="124"/>
                      <a:pt x="81" y="123"/>
                    </a:cubicBezTo>
                    <a:cubicBezTo>
                      <a:pt x="81" y="123"/>
                      <a:pt x="86" y="119"/>
                      <a:pt x="93" y="136"/>
                    </a:cubicBezTo>
                    <a:cubicBezTo>
                      <a:pt x="94" y="139"/>
                      <a:pt x="96" y="142"/>
                      <a:pt x="97" y="143"/>
                    </a:cubicBezTo>
                    <a:cubicBezTo>
                      <a:pt x="97" y="143"/>
                      <a:pt x="82" y="98"/>
                      <a:pt x="105" y="72"/>
                    </a:cubicBezTo>
                    <a:cubicBezTo>
                      <a:pt x="105" y="72"/>
                      <a:pt x="155" y="137"/>
                      <a:pt x="211" y="104"/>
                    </a:cubicBezTo>
                    <a:cubicBezTo>
                      <a:pt x="211" y="131"/>
                      <a:pt x="211" y="131"/>
                      <a:pt x="211" y="131"/>
                    </a:cubicBezTo>
                    <a:cubicBezTo>
                      <a:pt x="211" y="138"/>
                      <a:pt x="211" y="143"/>
                      <a:pt x="215" y="136"/>
                    </a:cubicBezTo>
                    <a:cubicBezTo>
                      <a:pt x="222" y="120"/>
                      <a:pt x="222" y="130"/>
                      <a:pt x="222" y="130"/>
                    </a:cubicBezTo>
                    <a:cubicBezTo>
                      <a:pt x="220" y="148"/>
                      <a:pt x="212" y="156"/>
                      <a:pt x="206" y="161"/>
                    </a:cubicBezTo>
                    <a:cubicBezTo>
                      <a:pt x="201" y="176"/>
                      <a:pt x="193" y="190"/>
                      <a:pt x="183" y="201"/>
                    </a:cubicBezTo>
                    <a:cubicBezTo>
                      <a:pt x="152" y="236"/>
                      <a:pt x="121" y="201"/>
                      <a:pt x="121" y="201"/>
                    </a:cubicBezTo>
                    <a:cubicBezTo>
                      <a:pt x="109" y="191"/>
                      <a:pt x="101" y="175"/>
                      <a:pt x="96" y="158"/>
                    </a:cubicBezTo>
                    <a:close/>
                    <a:moveTo>
                      <a:pt x="185" y="222"/>
                    </a:moveTo>
                    <a:cubicBezTo>
                      <a:pt x="166" y="245"/>
                      <a:pt x="166" y="245"/>
                      <a:pt x="166" y="245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17" y="225"/>
                      <a:pt x="117" y="225"/>
                      <a:pt x="117" y="225"/>
                    </a:cubicBezTo>
                    <a:cubicBezTo>
                      <a:pt x="117" y="225"/>
                      <a:pt x="119" y="216"/>
                      <a:pt x="119" y="204"/>
                    </a:cubicBezTo>
                    <a:cubicBezTo>
                      <a:pt x="119" y="204"/>
                      <a:pt x="132" y="221"/>
                      <a:pt x="152" y="220"/>
                    </a:cubicBezTo>
                    <a:cubicBezTo>
                      <a:pt x="152" y="220"/>
                      <a:pt x="171" y="222"/>
                      <a:pt x="185" y="204"/>
                    </a:cubicBezTo>
                    <a:lnTo>
                      <a:pt x="185" y="22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457190" y="131508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4565" y="490918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08265" y="490918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QQ截图202009211855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5" y="473075"/>
            <a:ext cx="5490845" cy="22383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330700" y="1218565"/>
            <a:ext cx="3528695" cy="647700"/>
            <a:chOff x="6958" y="1778"/>
            <a:chExt cx="5557" cy="1020"/>
          </a:xfrm>
        </p:grpSpPr>
        <p:sp>
          <p:nvSpPr>
            <p:cNvPr id="14" name="圆角矩形 13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路程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速度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×时间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 descr="QQ截图20200921185719"/>
          <p:cNvPicPr>
            <a:picLocks noChangeAspect="1"/>
          </p:cNvPicPr>
          <p:nvPr/>
        </p:nvPicPr>
        <p:blipFill>
          <a:blip r:embed="rId5"/>
          <a:srcRect t="5395"/>
          <a:stretch>
            <a:fillRect/>
          </a:stretch>
        </p:blipFill>
        <p:spPr>
          <a:xfrm>
            <a:off x="3136265" y="2815590"/>
            <a:ext cx="6086475" cy="1748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60930" y="4815205"/>
            <a:ext cx="3528695" cy="647700"/>
            <a:chOff x="6958" y="1778"/>
            <a:chExt cx="5557" cy="1020"/>
          </a:xfrm>
        </p:grpSpPr>
        <p:sp>
          <p:nvSpPr>
            <p:cNvPr id="12" name="圆角矩形 11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速度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路程÷时间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41135" y="4862195"/>
            <a:ext cx="3528695" cy="647700"/>
            <a:chOff x="6958" y="1778"/>
            <a:chExt cx="5557" cy="1020"/>
          </a:xfrm>
        </p:grpSpPr>
        <p:sp>
          <p:nvSpPr>
            <p:cNvPr id="18" name="圆角矩形 17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路程÷速度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QQ截图202009211857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470" y="2763520"/>
            <a:ext cx="6835775" cy="185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35630" y="756285"/>
            <a:ext cx="5842000" cy="5582920"/>
            <a:chOff x="6236" y="2375"/>
            <a:chExt cx="6604" cy="6364"/>
          </a:xfrm>
        </p:grpSpPr>
        <p:grpSp>
          <p:nvGrpSpPr>
            <p:cNvPr id="25" name="组合 24"/>
            <p:cNvGrpSpPr/>
            <p:nvPr/>
          </p:nvGrpSpPr>
          <p:grpSpPr>
            <a:xfrm>
              <a:off x="6652" y="3289"/>
              <a:ext cx="5450" cy="5450"/>
              <a:chOff x="4179570" y="1588770"/>
              <a:chExt cx="2735580" cy="273558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9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52400" dist="76200" dir="135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68226" y="1777427"/>
                <a:ext cx="2358266" cy="23582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458" y="2375"/>
              <a:ext cx="1837" cy="1837"/>
              <a:chOff x="5512610" y="1118409"/>
              <a:chExt cx="1166781" cy="116678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512610" y="1118409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645696" y="1251495"/>
                <a:ext cx="900609" cy="900609"/>
              </a:xfrm>
              <a:prstGeom prst="ellipse">
                <a:avLst/>
              </a:prstGeom>
              <a:solidFill>
                <a:srgbClr val="EA6103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03" y="6527"/>
              <a:ext cx="1837" cy="1837"/>
              <a:chOff x="7227109" y="2832909"/>
              <a:chExt cx="1166781" cy="116678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7227109" y="2832909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7360195" y="2965995"/>
                <a:ext cx="900609" cy="900609"/>
              </a:xfrm>
              <a:prstGeom prst="ellipse">
                <a:avLst/>
              </a:prstGeom>
              <a:solidFill>
                <a:srgbClr val="FFAB3F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236" y="6526"/>
              <a:ext cx="1837" cy="1837"/>
              <a:chOff x="5512610" y="4547410"/>
              <a:chExt cx="1166781" cy="1166781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5512610" y="4547410"/>
                <a:ext cx="1166781" cy="1166781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70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645696" y="4680496"/>
                <a:ext cx="900609" cy="900609"/>
              </a:xfrm>
              <a:prstGeom prst="ellipse">
                <a:avLst/>
              </a:prstGeom>
              <a:solidFill>
                <a:srgbClr val="0099A9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7416" y="4903"/>
              <a:ext cx="3923" cy="1436"/>
              <a:chOff x="4850560" y="2723446"/>
              <a:chExt cx="2490880" cy="912100"/>
            </a:xfrm>
          </p:grpSpPr>
          <p:sp>
            <p:nvSpPr>
              <p:cNvPr id="97" name="文本框 60"/>
              <p:cNvSpPr txBox="1"/>
              <p:nvPr/>
            </p:nvSpPr>
            <p:spPr>
              <a:xfrm>
                <a:off x="4850560" y="3324384"/>
                <a:ext cx="2490880" cy="31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2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引导学生主动探索</a:t>
                </a:r>
                <a:endParaRPr lang="zh-CN" altLang="en-US" sz="2200" u="sng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48"/>
              <p:cNvSpPr>
                <a:spLocks noEditPoints="1"/>
              </p:cNvSpPr>
              <p:nvPr/>
            </p:nvSpPr>
            <p:spPr bwMode="auto">
              <a:xfrm>
                <a:off x="5829190" y="2723446"/>
                <a:ext cx="547085" cy="595011"/>
              </a:xfrm>
              <a:custGeom>
                <a:avLst/>
                <a:gdLst>
                  <a:gd name="T0" fmla="*/ 189 w 311"/>
                  <a:gd name="T1" fmla="*/ 220 h 339"/>
                  <a:gd name="T2" fmla="*/ 209 w 311"/>
                  <a:gd name="T3" fmla="*/ 163 h 339"/>
                  <a:gd name="T4" fmla="*/ 221 w 311"/>
                  <a:gd name="T5" fmla="*/ 120 h 339"/>
                  <a:gd name="T6" fmla="*/ 221 w 311"/>
                  <a:gd name="T7" fmla="*/ 120 h 339"/>
                  <a:gd name="T8" fmla="*/ 222 w 311"/>
                  <a:gd name="T9" fmla="*/ 116 h 339"/>
                  <a:gd name="T10" fmla="*/ 222 w 311"/>
                  <a:gd name="T11" fmla="*/ 112 h 339"/>
                  <a:gd name="T12" fmla="*/ 223 w 311"/>
                  <a:gd name="T13" fmla="*/ 109 h 339"/>
                  <a:gd name="T14" fmla="*/ 223 w 311"/>
                  <a:gd name="T15" fmla="*/ 105 h 339"/>
                  <a:gd name="T16" fmla="*/ 223 w 311"/>
                  <a:gd name="T17" fmla="*/ 102 h 339"/>
                  <a:gd name="T18" fmla="*/ 224 w 311"/>
                  <a:gd name="T19" fmla="*/ 98 h 339"/>
                  <a:gd name="T20" fmla="*/ 224 w 311"/>
                  <a:gd name="T21" fmla="*/ 95 h 339"/>
                  <a:gd name="T22" fmla="*/ 224 w 311"/>
                  <a:gd name="T23" fmla="*/ 92 h 339"/>
                  <a:gd name="T24" fmla="*/ 223 w 311"/>
                  <a:gd name="T25" fmla="*/ 89 h 339"/>
                  <a:gd name="T26" fmla="*/ 223 w 311"/>
                  <a:gd name="T27" fmla="*/ 87 h 339"/>
                  <a:gd name="T28" fmla="*/ 223 w 311"/>
                  <a:gd name="T29" fmla="*/ 85 h 339"/>
                  <a:gd name="T30" fmla="*/ 223 w 311"/>
                  <a:gd name="T31" fmla="*/ 83 h 339"/>
                  <a:gd name="T32" fmla="*/ 223 w 311"/>
                  <a:gd name="T33" fmla="*/ 82 h 339"/>
                  <a:gd name="T34" fmla="*/ 223 w 311"/>
                  <a:gd name="T35" fmla="*/ 81 h 339"/>
                  <a:gd name="T36" fmla="*/ 223 w 311"/>
                  <a:gd name="T37" fmla="*/ 81 h 339"/>
                  <a:gd name="T38" fmla="*/ 108 w 311"/>
                  <a:gd name="T39" fmla="*/ 36 h 339"/>
                  <a:gd name="T40" fmla="*/ 78 w 311"/>
                  <a:gd name="T41" fmla="*/ 55 h 339"/>
                  <a:gd name="T42" fmla="*/ 77 w 311"/>
                  <a:gd name="T43" fmla="*/ 59 h 339"/>
                  <a:gd name="T44" fmla="*/ 76 w 311"/>
                  <a:gd name="T45" fmla="*/ 64 h 339"/>
                  <a:gd name="T46" fmla="*/ 76 w 311"/>
                  <a:gd name="T47" fmla="*/ 69 h 339"/>
                  <a:gd name="T48" fmla="*/ 75 w 311"/>
                  <a:gd name="T49" fmla="*/ 74 h 339"/>
                  <a:gd name="T50" fmla="*/ 75 w 311"/>
                  <a:gd name="T51" fmla="*/ 78 h 339"/>
                  <a:gd name="T52" fmla="*/ 76 w 311"/>
                  <a:gd name="T53" fmla="*/ 83 h 339"/>
                  <a:gd name="T54" fmla="*/ 76 w 311"/>
                  <a:gd name="T55" fmla="*/ 87 h 339"/>
                  <a:gd name="T56" fmla="*/ 77 w 311"/>
                  <a:gd name="T57" fmla="*/ 92 h 339"/>
                  <a:gd name="T58" fmla="*/ 77 w 311"/>
                  <a:gd name="T59" fmla="*/ 96 h 339"/>
                  <a:gd name="T60" fmla="*/ 78 w 311"/>
                  <a:gd name="T61" fmla="*/ 100 h 339"/>
                  <a:gd name="T62" fmla="*/ 79 w 311"/>
                  <a:gd name="T63" fmla="*/ 104 h 339"/>
                  <a:gd name="T64" fmla="*/ 80 w 311"/>
                  <a:gd name="T65" fmla="*/ 106 h 339"/>
                  <a:gd name="T66" fmla="*/ 84 w 311"/>
                  <a:gd name="T67" fmla="*/ 119 h 339"/>
                  <a:gd name="T68" fmla="*/ 92 w 311"/>
                  <a:gd name="T69" fmla="*/ 161 h 339"/>
                  <a:gd name="T70" fmla="*/ 104 w 311"/>
                  <a:gd name="T71" fmla="*/ 238 h 339"/>
                  <a:gd name="T72" fmla="*/ 0 w 311"/>
                  <a:gd name="T73" fmla="*/ 339 h 339"/>
                  <a:gd name="T74" fmla="*/ 148 w 311"/>
                  <a:gd name="T75" fmla="*/ 271 h 339"/>
                  <a:gd name="T76" fmla="*/ 146 w 311"/>
                  <a:gd name="T77" fmla="*/ 249 h 339"/>
                  <a:gd name="T78" fmla="*/ 175 w 311"/>
                  <a:gd name="T79" fmla="*/ 258 h 339"/>
                  <a:gd name="T80" fmla="*/ 174 w 311"/>
                  <a:gd name="T81" fmla="*/ 339 h 339"/>
                  <a:gd name="T82" fmla="*/ 216 w 311"/>
                  <a:gd name="T83" fmla="*/ 244 h 339"/>
                  <a:gd name="T84" fmla="*/ 81 w 311"/>
                  <a:gd name="T85" fmla="*/ 139 h 339"/>
                  <a:gd name="T86" fmla="*/ 93 w 311"/>
                  <a:gd name="T87" fmla="*/ 136 h 339"/>
                  <a:gd name="T88" fmla="*/ 105 w 311"/>
                  <a:gd name="T89" fmla="*/ 72 h 339"/>
                  <a:gd name="T90" fmla="*/ 211 w 311"/>
                  <a:gd name="T91" fmla="*/ 131 h 339"/>
                  <a:gd name="T92" fmla="*/ 222 w 311"/>
                  <a:gd name="T93" fmla="*/ 130 h 339"/>
                  <a:gd name="T94" fmla="*/ 183 w 311"/>
                  <a:gd name="T95" fmla="*/ 201 h 339"/>
                  <a:gd name="T96" fmla="*/ 96 w 311"/>
                  <a:gd name="T97" fmla="*/ 158 h 339"/>
                  <a:gd name="T98" fmla="*/ 166 w 311"/>
                  <a:gd name="T99" fmla="*/ 245 h 339"/>
                  <a:gd name="T100" fmla="*/ 117 w 311"/>
                  <a:gd name="T101" fmla="*/ 225 h 339"/>
                  <a:gd name="T102" fmla="*/ 152 w 311"/>
                  <a:gd name="T103" fmla="*/ 220 h 339"/>
                  <a:gd name="T104" fmla="*/ 185 w 311"/>
                  <a:gd name="T105" fmla="*/ 222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1" h="339">
                    <a:moveTo>
                      <a:pt x="216" y="244"/>
                    </a:moveTo>
                    <a:cubicBezTo>
                      <a:pt x="194" y="236"/>
                      <a:pt x="189" y="220"/>
                      <a:pt x="189" y="220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205" y="182"/>
                      <a:pt x="209" y="163"/>
                      <a:pt x="209" y="163"/>
                    </a:cubicBezTo>
                    <a:cubicBezTo>
                      <a:pt x="212" y="160"/>
                      <a:pt x="218" y="154"/>
                      <a:pt x="218" y="154"/>
                    </a:cubicBezTo>
                    <a:cubicBezTo>
                      <a:pt x="229" y="137"/>
                      <a:pt x="225" y="116"/>
                      <a:pt x="221" y="120"/>
                    </a:cubicBezTo>
                    <a:cubicBezTo>
                      <a:pt x="221" y="120"/>
                      <a:pt x="221" y="121"/>
                      <a:pt x="220" y="122"/>
                    </a:cubicBezTo>
                    <a:cubicBezTo>
                      <a:pt x="220" y="121"/>
                      <a:pt x="221" y="121"/>
                      <a:pt x="221" y="120"/>
                    </a:cubicBezTo>
                    <a:cubicBezTo>
                      <a:pt x="221" y="120"/>
                      <a:pt x="221" y="119"/>
                      <a:pt x="221" y="119"/>
                    </a:cubicBezTo>
                    <a:cubicBezTo>
                      <a:pt x="221" y="118"/>
                      <a:pt x="221" y="117"/>
                      <a:pt x="222" y="116"/>
                    </a:cubicBezTo>
                    <a:cubicBezTo>
                      <a:pt x="222" y="116"/>
                      <a:pt x="222" y="116"/>
                      <a:pt x="222" y="115"/>
                    </a:cubicBezTo>
                    <a:cubicBezTo>
                      <a:pt x="222" y="114"/>
                      <a:pt x="222" y="113"/>
                      <a:pt x="222" y="112"/>
                    </a:cubicBezTo>
                    <a:cubicBezTo>
                      <a:pt x="222" y="112"/>
                      <a:pt x="222" y="112"/>
                      <a:pt x="222" y="111"/>
                    </a:cubicBezTo>
                    <a:cubicBezTo>
                      <a:pt x="223" y="110"/>
                      <a:pt x="223" y="110"/>
                      <a:pt x="223" y="109"/>
                    </a:cubicBezTo>
                    <a:cubicBezTo>
                      <a:pt x="223" y="108"/>
                      <a:pt x="223" y="108"/>
                      <a:pt x="223" y="108"/>
                    </a:cubicBezTo>
                    <a:cubicBezTo>
                      <a:pt x="223" y="107"/>
                      <a:pt x="223" y="106"/>
                      <a:pt x="223" y="105"/>
                    </a:cubicBezTo>
                    <a:cubicBezTo>
                      <a:pt x="223" y="105"/>
                      <a:pt x="223" y="105"/>
                      <a:pt x="223" y="104"/>
                    </a:cubicBezTo>
                    <a:cubicBezTo>
                      <a:pt x="223" y="103"/>
                      <a:pt x="223" y="103"/>
                      <a:pt x="223" y="102"/>
                    </a:cubicBezTo>
                    <a:cubicBezTo>
                      <a:pt x="223" y="101"/>
                      <a:pt x="223" y="101"/>
                      <a:pt x="224" y="101"/>
                    </a:cubicBezTo>
                    <a:cubicBezTo>
                      <a:pt x="224" y="100"/>
                      <a:pt x="224" y="99"/>
                      <a:pt x="224" y="98"/>
                    </a:cubicBezTo>
                    <a:cubicBezTo>
                      <a:pt x="224" y="98"/>
                      <a:pt x="224" y="98"/>
                      <a:pt x="224" y="98"/>
                    </a:cubicBezTo>
                    <a:cubicBezTo>
                      <a:pt x="224" y="97"/>
                      <a:pt x="224" y="96"/>
                      <a:pt x="224" y="95"/>
                    </a:cubicBezTo>
                    <a:cubicBezTo>
                      <a:pt x="224" y="95"/>
                      <a:pt x="224" y="95"/>
                      <a:pt x="224" y="94"/>
                    </a:cubicBezTo>
                    <a:cubicBezTo>
                      <a:pt x="224" y="94"/>
                      <a:pt x="224" y="93"/>
                      <a:pt x="224" y="92"/>
                    </a:cubicBezTo>
                    <a:cubicBezTo>
                      <a:pt x="224" y="92"/>
                      <a:pt x="224" y="92"/>
                      <a:pt x="224" y="91"/>
                    </a:cubicBezTo>
                    <a:cubicBezTo>
                      <a:pt x="224" y="91"/>
                      <a:pt x="224" y="90"/>
                      <a:pt x="223" y="89"/>
                    </a:cubicBezTo>
                    <a:cubicBezTo>
                      <a:pt x="223" y="89"/>
                      <a:pt x="223" y="89"/>
                      <a:pt x="223" y="89"/>
                    </a:cubicBezTo>
                    <a:cubicBezTo>
                      <a:pt x="223" y="88"/>
                      <a:pt x="223" y="88"/>
                      <a:pt x="223" y="87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3" y="86"/>
                      <a:pt x="223" y="86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4"/>
                      <a:pt x="223" y="84"/>
                      <a:pt x="223" y="83"/>
                    </a:cubicBezTo>
                    <a:cubicBezTo>
                      <a:pt x="223" y="83"/>
                      <a:pt x="223" y="83"/>
                      <a:pt x="223" y="83"/>
                    </a:cubicBezTo>
                    <a:cubicBezTo>
                      <a:pt x="223" y="83"/>
                      <a:pt x="223" y="82"/>
                      <a:pt x="223" y="82"/>
                    </a:cubicBezTo>
                    <a:cubicBezTo>
                      <a:pt x="223" y="82"/>
                      <a:pt x="223" y="82"/>
                      <a:pt x="223" y="82"/>
                    </a:cubicBezTo>
                    <a:cubicBezTo>
                      <a:pt x="223" y="82"/>
                      <a:pt x="223" y="81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1" y="33"/>
                      <a:pt x="182" y="21"/>
                      <a:pt x="182" y="21"/>
                    </a:cubicBezTo>
                    <a:cubicBezTo>
                      <a:pt x="134" y="0"/>
                      <a:pt x="108" y="36"/>
                      <a:pt x="108" y="36"/>
                    </a:cubicBezTo>
                    <a:cubicBezTo>
                      <a:pt x="89" y="27"/>
                      <a:pt x="79" y="51"/>
                      <a:pt x="79" y="51"/>
                    </a:cubicBezTo>
                    <a:cubicBezTo>
                      <a:pt x="79" y="52"/>
                      <a:pt x="78" y="54"/>
                      <a:pt x="78" y="55"/>
                    </a:cubicBezTo>
                    <a:cubicBezTo>
                      <a:pt x="78" y="55"/>
                      <a:pt x="78" y="56"/>
                      <a:pt x="78" y="56"/>
                    </a:cubicBezTo>
                    <a:cubicBezTo>
                      <a:pt x="78" y="57"/>
                      <a:pt x="77" y="58"/>
                      <a:pt x="77" y="59"/>
                    </a:cubicBezTo>
                    <a:cubicBezTo>
                      <a:pt x="77" y="60"/>
                      <a:pt x="77" y="60"/>
                      <a:pt x="77" y="61"/>
                    </a:cubicBezTo>
                    <a:cubicBezTo>
                      <a:pt x="77" y="62"/>
                      <a:pt x="76" y="63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6"/>
                      <a:pt x="76" y="68"/>
                      <a:pt x="76" y="69"/>
                    </a:cubicBezTo>
                    <a:cubicBezTo>
                      <a:pt x="76" y="70"/>
                      <a:pt x="76" y="70"/>
                      <a:pt x="76" y="71"/>
                    </a:cubicBezTo>
                    <a:cubicBezTo>
                      <a:pt x="76" y="72"/>
                      <a:pt x="75" y="73"/>
                      <a:pt x="75" y="74"/>
                    </a:cubicBezTo>
                    <a:cubicBezTo>
                      <a:pt x="75" y="74"/>
                      <a:pt x="75" y="75"/>
                      <a:pt x="75" y="75"/>
                    </a:cubicBezTo>
                    <a:cubicBezTo>
                      <a:pt x="75" y="76"/>
                      <a:pt x="75" y="77"/>
                      <a:pt x="75" y="7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81"/>
                      <a:pt x="76" y="82"/>
                      <a:pt x="76" y="83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5"/>
                      <a:pt x="76" y="86"/>
                      <a:pt x="76" y="87"/>
                    </a:cubicBezTo>
                    <a:cubicBezTo>
                      <a:pt x="76" y="88"/>
                      <a:pt x="76" y="88"/>
                      <a:pt x="76" y="89"/>
                    </a:cubicBezTo>
                    <a:cubicBezTo>
                      <a:pt x="76" y="90"/>
                      <a:pt x="76" y="91"/>
                      <a:pt x="77" y="92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4"/>
                      <a:pt x="77" y="95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8" y="98"/>
                      <a:pt x="78" y="99"/>
                      <a:pt x="78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3"/>
                      <a:pt x="79" y="104"/>
                    </a:cubicBezTo>
                    <a:cubicBezTo>
                      <a:pt x="79" y="104"/>
                      <a:pt x="79" y="105"/>
                      <a:pt x="79" y="105"/>
                    </a:cubicBezTo>
                    <a:cubicBezTo>
                      <a:pt x="79" y="105"/>
                      <a:pt x="80" y="105"/>
                      <a:pt x="80" y="10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81" y="111"/>
                      <a:pt x="83" y="115"/>
                      <a:pt x="84" y="119"/>
                    </a:cubicBezTo>
                    <a:cubicBezTo>
                      <a:pt x="77" y="115"/>
                      <a:pt x="76" y="123"/>
                      <a:pt x="76" y="123"/>
                    </a:cubicBezTo>
                    <a:cubicBezTo>
                      <a:pt x="76" y="152"/>
                      <a:pt x="92" y="161"/>
                      <a:pt x="92" y="161"/>
                    </a:cubicBezTo>
                    <a:cubicBezTo>
                      <a:pt x="95" y="180"/>
                      <a:pt x="114" y="200"/>
                      <a:pt x="114" y="200"/>
                    </a:cubicBezTo>
                    <a:cubicBezTo>
                      <a:pt x="121" y="227"/>
                      <a:pt x="104" y="238"/>
                      <a:pt x="104" y="23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0" y="273"/>
                      <a:pt x="0" y="339"/>
                      <a:pt x="0" y="339"/>
                    </a:cubicBezTo>
                    <a:cubicBezTo>
                      <a:pt x="137" y="339"/>
                      <a:pt x="137" y="339"/>
                      <a:pt x="137" y="339"/>
                    </a:cubicBezTo>
                    <a:cubicBezTo>
                      <a:pt x="148" y="271"/>
                      <a:pt x="148" y="271"/>
                      <a:pt x="148" y="271"/>
                    </a:cubicBezTo>
                    <a:cubicBezTo>
                      <a:pt x="136" y="258"/>
                      <a:pt x="136" y="258"/>
                      <a:pt x="136" y="258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75" y="258"/>
                      <a:pt x="175" y="258"/>
                      <a:pt x="175" y="258"/>
                    </a:cubicBezTo>
                    <a:cubicBezTo>
                      <a:pt x="164" y="271"/>
                      <a:pt x="164" y="271"/>
                      <a:pt x="164" y="271"/>
                    </a:cubicBezTo>
                    <a:cubicBezTo>
                      <a:pt x="174" y="339"/>
                      <a:pt x="174" y="339"/>
                      <a:pt x="174" y="339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307" y="274"/>
                      <a:pt x="238" y="252"/>
                      <a:pt x="216" y="244"/>
                    </a:cubicBezTo>
                    <a:close/>
                    <a:moveTo>
                      <a:pt x="96" y="158"/>
                    </a:moveTo>
                    <a:cubicBezTo>
                      <a:pt x="94" y="157"/>
                      <a:pt x="86" y="153"/>
                      <a:pt x="81" y="139"/>
                    </a:cubicBezTo>
                    <a:cubicBezTo>
                      <a:pt x="81" y="139"/>
                      <a:pt x="77" y="124"/>
                      <a:pt x="81" y="123"/>
                    </a:cubicBezTo>
                    <a:cubicBezTo>
                      <a:pt x="81" y="123"/>
                      <a:pt x="86" y="119"/>
                      <a:pt x="93" y="136"/>
                    </a:cubicBezTo>
                    <a:cubicBezTo>
                      <a:pt x="94" y="139"/>
                      <a:pt x="96" y="142"/>
                      <a:pt x="97" y="143"/>
                    </a:cubicBezTo>
                    <a:cubicBezTo>
                      <a:pt x="97" y="143"/>
                      <a:pt x="82" y="98"/>
                      <a:pt x="105" y="72"/>
                    </a:cubicBezTo>
                    <a:cubicBezTo>
                      <a:pt x="105" y="72"/>
                      <a:pt x="155" y="137"/>
                      <a:pt x="211" y="104"/>
                    </a:cubicBezTo>
                    <a:cubicBezTo>
                      <a:pt x="211" y="131"/>
                      <a:pt x="211" y="131"/>
                      <a:pt x="211" y="131"/>
                    </a:cubicBezTo>
                    <a:cubicBezTo>
                      <a:pt x="211" y="138"/>
                      <a:pt x="211" y="143"/>
                      <a:pt x="215" y="136"/>
                    </a:cubicBezTo>
                    <a:cubicBezTo>
                      <a:pt x="222" y="120"/>
                      <a:pt x="222" y="130"/>
                      <a:pt x="222" y="130"/>
                    </a:cubicBezTo>
                    <a:cubicBezTo>
                      <a:pt x="220" y="148"/>
                      <a:pt x="212" y="156"/>
                      <a:pt x="206" y="161"/>
                    </a:cubicBezTo>
                    <a:cubicBezTo>
                      <a:pt x="201" y="176"/>
                      <a:pt x="193" y="190"/>
                      <a:pt x="183" y="201"/>
                    </a:cubicBezTo>
                    <a:cubicBezTo>
                      <a:pt x="152" y="236"/>
                      <a:pt x="121" y="201"/>
                      <a:pt x="121" y="201"/>
                    </a:cubicBezTo>
                    <a:cubicBezTo>
                      <a:pt x="109" y="191"/>
                      <a:pt x="101" y="175"/>
                      <a:pt x="96" y="158"/>
                    </a:cubicBezTo>
                    <a:close/>
                    <a:moveTo>
                      <a:pt x="185" y="222"/>
                    </a:moveTo>
                    <a:cubicBezTo>
                      <a:pt x="166" y="245"/>
                      <a:pt x="166" y="245"/>
                      <a:pt x="166" y="245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17" y="225"/>
                      <a:pt x="117" y="225"/>
                      <a:pt x="117" y="225"/>
                    </a:cubicBezTo>
                    <a:cubicBezTo>
                      <a:pt x="117" y="225"/>
                      <a:pt x="119" y="216"/>
                      <a:pt x="119" y="204"/>
                    </a:cubicBezTo>
                    <a:cubicBezTo>
                      <a:pt x="119" y="204"/>
                      <a:pt x="132" y="221"/>
                      <a:pt x="152" y="220"/>
                    </a:cubicBezTo>
                    <a:cubicBezTo>
                      <a:pt x="152" y="220"/>
                      <a:pt x="171" y="222"/>
                      <a:pt x="185" y="204"/>
                    </a:cubicBezTo>
                    <a:lnTo>
                      <a:pt x="185" y="22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457190" y="131508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3930" y="490791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08265" y="4909185"/>
            <a:ext cx="9144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QQ截图202009211855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340" y="557530"/>
            <a:ext cx="6242050" cy="179133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73445" y="4447540"/>
            <a:ext cx="4644390" cy="1542415"/>
            <a:chOff x="7498" y="7560"/>
            <a:chExt cx="7314" cy="2429"/>
          </a:xfrm>
        </p:grpSpPr>
        <p:pic>
          <p:nvPicPr>
            <p:cNvPr id="7" name="图片 6" descr="QQ截图20200921185634"/>
            <p:cNvPicPr>
              <a:picLocks noChangeAspect="1"/>
            </p:cNvPicPr>
            <p:nvPr/>
          </p:nvPicPr>
          <p:blipFill>
            <a:blip r:embed="rId5"/>
            <a:srcRect r="38953"/>
            <a:stretch>
              <a:fillRect/>
            </a:stretch>
          </p:blipFill>
          <p:spPr>
            <a:xfrm>
              <a:off x="7498" y="7560"/>
              <a:ext cx="7314" cy="1215"/>
            </a:xfrm>
            <a:prstGeom prst="rect">
              <a:avLst/>
            </a:prstGeom>
          </p:spPr>
        </p:pic>
        <p:pic>
          <p:nvPicPr>
            <p:cNvPr id="8" name="图片 7" descr="QQ截图20200921185634"/>
            <p:cNvPicPr>
              <a:picLocks noChangeAspect="1"/>
            </p:cNvPicPr>
            <p:nvPr/>
          </p:nvPicPr>
          <p:blipFill>
            <a:blip r:embed="rId5"/>
            <a:srcRect l="60955"/>
            <a:stretch>
              <a:fillRect/>
            </a:stretch>
          </p:blipFill>
          <p:spPr>
            <a:xfrm>
              <a:off x="9461" y="8775"/>
              <a:ext cx="4678" cy="121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289685" y="4448810"/>
            <a:ext cx="3903345" cy="1357630"/>
            <a:chOff x="4461" y="4947"/>
            <a:chExt cx="5818" cy="1849"/>
          </a:xfrm>
        </p:grpSpPr>
        <p:pic>
          <p:nvPicPr>
            <p:cNvPr id="11" name="图片 10" descr="QQ截图20200921185649"/>
            <p:cNvPicPr>
              <a:picLocks noChangeAspect="1"/>
            </p:cNvPicPr>
            <p:nvPr/>
          </p:nvPicPr>
          <p:blipFill>
            <a:blip r:embed="rId6"/>
            <a:srcRect t="2011" r="43377"/>
            <a:stretch>
              <a:fillRect/>
            </a:stretch>
          </p:blipFill>
          <p:spPr>
            <a:xfrm>
              <a:off x="4461" y="4947"/>
              <a:ext cx="5818" cy="926"/>
            </a:xfrm>
            <a:prstGeom prst="rect">
              <a:avLst/>
            </a:prstGeom>
          </p:spPr>
        </p:pic>
        <p:pic>
          <p:nvPicPr>
            <p:cNvPr id="12" name="图片 11" descr="QQ截图20200921185649"/>
            <p:cNvPicPr>
              <a:picLocks noChangeAspect="1"/>
            </p:cNvPicPr>
            <p:nvPr/>
          </p:nvPicPr>
          <p:blipFill>
            <a:blip r:embed="rId6"/>
            <a:srcRect l="56613" t="-4974"/>
            <a:stretch>
              <a:fillRect/>
            </a:stretch>
          </p:blipFill>
          <p:spPr>
            <a:xfrm>
              <a:off x="5472" y="5804"/>
              <a:ext cx="4458" cy="992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418330" y="1129030"/>
            <a:ext cx="3528060" cy="647700"/>
            <a:chOff x="6958" y="1778"/>
            <a:chExt cx="5556" cy="1020"/>
          </a:xfrm>
        </p:grpSpPr>
        <p:sp>
          <p:nvSpPr>
            <p:cNvPr id="14" name="圆角矩形 13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总价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单价×数量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73530" y="4813935"/>
            <a:ext cx="3528695" cy="647700"/>
            <a:chOff x="6958" y="1778"/>
            <a:chExt cx="5557" cy="1020"/>
          </a:xfrm>
        </p:grpSpPr>
        <p:sp>
          <p:nvSpPr>
            <p:cNvPr id="18" name="圆角矩形 17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单价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总价÷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数量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1185" y="4815205"/>
            <a:ext cx="3528695" cy="647700"/>
            <a:chOff x="6958" y="1778"/>
            <a:chExt cx="5557" cy="1020"/>
          </a:xfrm>
        </p:grpSpPr>
        <p:sp>
          <p:nvSpPr>
            <p:cNvPr id="21" name="圆角矩形 20"/>
            <p:cNvSpPr/>
            <p:nvPr/>
          </p:nvSpPr>
          <p:spPr>
            <a:xfrm>
              <a:off x="6958" y="1778"/>
              <a:ext cx="5557" cy="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30" y="1900"/>
              <a:ext cx="4814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数量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价÷单价</a:t>
              </a:r>
              <a:endPara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 descr="QQ截图202009211857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0" y="2148205"/>
            <a:ext cx="8808720" cy="2434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144813" y="8512089"/>
            <a:ext cx="938472" cy="401100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2106434"/>
            <a:ext cx="12193794" cy="144037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393700" dist="546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3374777" y="2165003"/>
            <a:ext cx="604867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</a:t>
            </a:r>
            <a:r>
              <a:rPr lang="zh-CN" altLang="en-US" sz="80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</a:t>
            </a:r>
            <a:r>
              <a:rPr lang="zh-CN" altLang="en-US" sz="8000" b="1" dirty="0" smtClean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聆</a:t>
            </a:r>
            <a:r>
              <a:rPr lang="zh-CN" altLang="en-US" sz="8000" b="1" dirty="0" smtClean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听</a:t>
            </a:r>
            <a:r>
              <a:rPr lang="zh-CN" altLang="en-US" sz="8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  <a:endParaRPr lang="zh-CN" altLang="en-US" sz="8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29"/>
          <p:cNvSpPr>
            <a:spLocks noChangeArrowheads="1"/>
          </p:cNvSpPr>
          <p:nvPr/>
        </p:nvSpPr>
        <p:spPr bwMode="auto">
          <a:xfrm>
            <a:off x="4617710" y="3729161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宋体" panose="02010600030101010101" pitchFamily="2" charset="-122"/>
              </a:rPr>
              <a:t>敬请批评指正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 bldLvl="0" animBg="1"/>
      <p:bldP spid="3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0" name="六边形 49"/>
          <p:cNvSpPr/>
          <p:nvPr/>
        </p:nvSpPr>
        <p:spPr>
          <a:xfrm>
            <a:off x="1703705" y="1287780"/>
            <a:ext cx="9240520" cy="427355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53360" y="1706245"/>
            <a:ext cx="7256780" cy="3446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《义务教育教学课程标准（</a:t>
            </a:r>
            <a:r>
              <a:rPr lang="en-US" altLang="zh-CN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2011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年版）》把乘法计算规划成三种情况：</a:t>
            </a:r>
            <a:endParaRPr lang="zh-CN" altLang="en-US" sz="32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积不超过</a:t>
            </a:r>
            <a:r>
              <a:rPr lang="en-US" altLang="zh-CN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100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的两位数乘一位数，一般要求口算出得数；</a:t>
            </a:r>
            <a:endParaRPr lang="zh-CN" altLang="en-US" sz="32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三位数乘一位数或两位数，一般要求笔算出得数；</a:t>
            </a:r>
            <a:endParaRPr lang="zh-CN" altLang="en-US" sz="32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更大数目的乘法可以用计算器计算。</a:t>
            </a:r>
            <a:endParaRPr lang="zh-CN" altLang="en-US" sz="32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" y="1952441"/>
            <a:ext cx="2952903" cy="29535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3695" y="1755140"/>
            <a:ext cx="3347720" cy="3348990"/>
            <a:chOff x="2359" y="2207"/>
            <a:chExt cx="5272" cy="5274"/>
          </a:xfrm>
        </p:grpSpPr>
        <p:pic>
          <p:nvPicPr>
            <p:cNvPr id="101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207"/>
              <a:ext cx="5273" cy="527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组合 55"/>
            <p:cNvGrpSpPr/>
            <p:nvPr/>
          </p:nvGrpSpPr>
          <p:grpSpPr>
            <a:xfrm>
              <a:off x="4076" y="3711"/>
              <a:ext cx="2097" cy="2265"/>
              <a:chOff x="2782033" y="2877344"/>
              <a:chExt cx="571561" cy="617451"/>
            </a:xfrm>
            <a:solidFill>
              <a:schemeClr val="accent6"/>
            </a:solidFill>
          </p:grpSpPr>
          <p:sp>
            <p:nvSpPr>
              <p:cNvPr id="57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rgbClr val="F69F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69F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1449562" y="4270365"/>
            <a:ext cx="1203638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942715" y="3160395"/>
            <a:ext cx="624459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kern="0" dirty="0">
                <a:solidFill>
                  <a:srgbClr val="F69F1E"/>
                </a:solidFill>
                <a:latin typeface="Arial" panose="020B0604020202020204"/>
                <a:ea typeface="微软雅黑" panose="020B0503020204020204" pitchFamily="34" charset="-122"/>
              </a:rPr>
              <a:t>梳理教材的编排体系</a:t>
            </a:r>
            <a:endParaRPr lang="zh-CN" altLang="en-US" sz="4400" kern="0" dirty="0">
              <a:solidFill>
                <a:srgbClr val="F69F1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05815" y="958850"/>
          <a:ext cx="1102233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260"/>
                <a:gridCol w="3978910"/>
                <a:gridCol w="4074160"/>
              </a:tblGrid>
              <a:tr h="15341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341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5341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66190" y="1327785"/>
            <a:ext cx="203200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三年级上册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6190" y="2767965"/>
            <a:ext cx="203200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三年级下册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90" y="4358640"/>
            <a:ext cx="203200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四年级下册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2545" y="1605280"/>
            <a:ext cx="3911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《两、三位数乘一位数》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17315" y="3045460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《两位数乘两位数》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7315" y="4635500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《三位数乘两位数》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8915" y="1082040"/>
            <a:ext cx="4064000" cy="12306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口算几十、几百乘一位数，估算两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三位数乘一位数，笔算不进位、进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位及连续进位的两三位数乘一位数，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笔算几百零几、几百几十乘一位数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28915" y="2829560"/>
            <a:ext cx="3810000" cy="923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口算两位数乘几十，估算两位数乘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两位数笔算不进位、进位的两位数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乘两位数，笔算两位数乘几十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64145" y="4235450"/>
            <a:ext cx="4064000" cy="923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笔算三位数乘两位数（两个乘数的末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尾都没有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），积的变化规律及应用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规律计算乘数末尾有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7200" y="340995"/>
          <a:ext cx="11370945" cy="6151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15"/>
                <a:gridCol w="2596515"/>
                <a:gridCol w="7511415"/>
              </a:tblGrid>
              <a:tr h="1481455">
                <a:tc rowSpan="4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教材设置买水果的情景，引发学生思考所带的钱够不够，由于不需要计算出准确结果，鼓励学生不计算解决问题，并回顾讨论估算的好处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14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通过例</a:t>
                      </a:r>
                      <a:r>
                        <a:rPr lang="en-US" altLang="zh-CN" b="1"/>
                        <a:t>5</a:t>
                      </a:r>
                      <a:r>
                        <a:rPr lang="zh-CN" altLang="en-US" b="1"/>
                        <a:t>、例</a:t>
                      </a:r>
                      <a:r>
                        <a:rPr lang="en-US" altLang="zh-CN" b="1"/>
                        <a:t>6</a:t>
                      </a:r>
                      <a:r>
                        <a:rPr lang="zh-CN" altLang="en-US" b="1"/>
                        <a:t>两题的教学得出计算法则，并在解决实际问题的情景中形成乘法竖式，学生充分经历算法的建构过程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688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endParaRPr lang="en-US" altLang="zh-C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例</a:t>
                      </a:r>
                      <a:r>
                        <a:rPr lang="en-US" altLang="zh-CN" b="1"/>
                        <a:t>5</a:t>
                      </a:r>
                      <a:r>
                        <a:rPr lang="zh-CN" altLang="en-US" b="1"/>
                        <a:t>教学笔算乘法的规则；例</a:t>
                      </a:r>
                      <a:r>
                        <a:rPr lang="en-US" altLang="zh-CN" b="1"/>
                        <a:t>6</a:t>
                      </a:r>
                      <a:r>
                        <a:rPr lang="zh-CN" altLang="en-US" b="1"/>
                        <a:t>教学一般的进位，着重于对进位原理的理解；例</a:t>
                      </a:r>
                      <a:r>
                        <a:rPr lang="en-US" altLang="zh-CN" b="1"/>
                        <a:t>7</a:t>
                      </a:r>
                      <a:r>
                        <a:rPr lang="zh-CN" altLang="en-US" b="1"/>
                        <a:t>是连续进位，着重于对进位技能的掌握；例</a:t>
                      </a:r>
                      <a:r>
                        <a:rPr lang="en-US" altLang="zh-CN" b="1"/>
                        <a:t>9</a:t>
                      </a:r>
                      <a:r>
                        <a:rPr lang="zh-CN" altLang="en-US" b="1"/>
                        <a:t>、例</a:t>
                      </a:r>
                      <a:r>
                        <a:rPr lang="en-US" altLang="zh-CN" b="1"/>
                        <a:t>10</a:t>
                      </a:r>
                      <a:r>
                        <a:rPr lang="zh-CN" altLang="en-US" b="1"/>
                        <a:t>教学包含</a:t>
                      </a:r>
                      <a:r>
                        <a:rPr lang="en-US" altLang="zh-CN" b="1"/>
                        <a:t>0</a:t>
                      </a:r>
                      <a:r>
                        <a:rPr lang="zh-CN" altLang="en-US" b="1"/>
                        <a:t>的三位数乘一位数，既遵循笔算基本结构，写法上又有些特殊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14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分层次教学</a:t>
                      </a:r>
                      <a:r>
                        <a:rPr lang="en-US" altLang="zh-CN" b="1"/>
                        <a:t>“</a:t>
                      </a:r>
                      <a:r>
                        <a:rPr lang="zh-CN" altLang="en-US" b="1"/>
                        <a:t>求一个数是另一个数的几倍</a:t>
                      </a:r>
                      <a:r>
                        <a:rPr lang="en-US" altLang="zh-CN" b="1"/>
                        <a:t>”</a:t>
                      </a:r>
                      <a:r>
                        <a:rPr lang="zh-CN" altLang="en-US" b="1"/>
                        <a:t>和</a:t>
                      </a:r>
                      <a:r>
                        <a:rPr lang="en-US" altLang="zh-CN" b="1"/>
                        <a:t>“</a:t>
                      </a:r>
                      <a:r>
                        <a:rPr lang="zh-CN" altLang="en-US" b="1"/>
                        <a:t>求一个数的几倍是多少</a:t>
                      </a:r>
                      <a:r>
                        <a:rPr lang="en-US" altLang="zh-CN" b="1"/>
                        <a:t>”</a:t>
                      </a:r>
                      <a:r>
                        <a:rPr lang="zh-CN" altLang="en-US" b="1"/>
                        <a:t>两类倍数关系的实际问题。帮助学生理解</a:t>
                      </a:r>
                      <a:r>
                        <a:rPr lang="en-US" altLang="zh-CN" b="1"/>
                        <a:t>“</a:t>
                      </a:r>
                      <a:r>
                        <a:rPr lang="zh-CN" altLang="en-US" b="1"/>
                        <a:t>倍</a:t>
                      </a:r>
                      <a:r>
                        <a:rPr lang="en-US" altLang="zh-CN" b="1"/>
                        <a:t>”</a:t>
                      </a:r>
                      <a:r>
                        <a:rPr lang="zh-CN" altLang="en-US" b="1"/>
                        <a:t>的意义，形成</a:t>
                      </a:r>
                      <a:r>
                        <a:rPr lang="en-US" altLang="zh-CN" b="1"/>
                        <a:t>“</a:t>
                      </a:r>
                      <a:r>
                        <a:rPr lang="zh-CN" altLang="en-US" b="1"/>
                        <a:t>倍</a:t>
                      </a:r>
                      <a:r>
                        <a:rPr lang="en-US" altLang="zh-CN" b="1"/>
                        <a:t>”</a:t>
                      </a:r>
                      <a:r>
                        <a:rPr lang="zh-CN" altLang="en-US" b="1"/>
                        <a:t>的概念，学会</a:t>
                      </a:r>
                      <a:r>
                        <a:rPr lang="en-US" altLang="zh-CN" b="1"/>
                        <a:t>“</a:t>
                      </a:r>
                      <a:r>
                        <a:rPr lang="zh-CN" altLang="en-US" b="1"/>
                        <a:t>倍</a:t>
                      </a:r>
                      <a:r>
                        <a:rPr lang="en-US" altLang="zh-CN" b="1"/>
                        <a:t>”</a:t>
                      </a:r>
                      <a:r>
                        <a:rPr lang="zh-CN" altLang="en-US" b="1"/>
                        <a:t>的利用</a:t>
                      </a:r>
                      <a:endParaRPr lang="zh-CN" altLang="en-US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14705" y="684530"/>
            <a:ext cx="676910" cy="5029200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p>
            <a:r>
              <a:rPr lang="zh-CN" altLang="en-US" sz="4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两、三位数乘一位数</a:t>
            </a:r>
            <a:endParaRPr lang="zh-CN" altLang="en-US" sz="4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7070" y="641985"/>
            <a:ext cx="17780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重视口算，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加强估算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1020" y="2159635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形成笔算法则，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突出算理算法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1020" y="3577590"/>
            <a:ext cx="24892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优化知识结构，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分散教学难点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7070" y="5072380"/>
            <a:ext cx="2133600" cy="8616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利用计算解决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实际问题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动作按钮: 自定义 7">
            <a:hlinkClick r:id="" action="ppaction://hlinkshowjump?jump=nextslide"/>
          </p:cNvPr>
          <p:cNvSpPr/>
          <p:nvPr/>
        </p:nvSpPr>
        <p:spPr>
          <a:xfrm>
            <a:off x="11280140" y="134112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动作按钮: 自定义 8">
            <a:hlinkClick r:id="rId2" action="ppaction://hlinksldjump"/>
          </p:cNvPr>
          <p:cNvSpPr/>
          <p:nvPr/>
        </p:nvSpPr>
        <p:spPr>
          <a:xfrm>
            <a:off x="11280140" y="284734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动作按钮: 自定义 9">
            <a:hlinkClick r:id="rId3" action="ppaction://hlinksldjump"/>
          </p:cNvPr>
          <p:cNvSpPr/>
          <p:nvPr/>
        </p:nvSpPr>
        <p:spPr>
          <a:xfrm>
            <a:off x="11280140" y="461137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动作按钮: 自定义 10">
            <a:hlinkClick r:id="rId4" action="ppaction://hlinksldjump"/>
          </p:cNvPr>
          <p:cNvSpPr/>
          <p:nvPr/>
        </p:nvSpPr>
        <p:spPr>
          <a:xfrm>
            <a:off x="11280140" y="6101080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矩形 250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4" name="单圆角矩形 253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5" name="图片 254"/>
          <p:cNvPicPr>
            <a:picLocks noChangeAspect="1"/>
          </p:cNvPicPr>
          <p:nvPr/>
        </p:nvPicPr>
        <p:blipFill rotWithShape="1">
          <a:blip r:embed="rId4"/>
          <a:srcRect t="55896"/>
          <a:stretch>
            <a:fillRect/>
          </a:stretch>
        </p:blipFill>
        <p:spPr>
          <a:xfrm>
            <a:off x="4477074" y="2891096"/>
            <a:ext cx="5248727" cy="232220"/>
          </a:xfrm>
          <a:prstGeom prst="rect">
            <a:avLst/>
          </a:prstGeom>
        </p:spPr>
      </p:pic>
      <p:pic>
        <p:nvPicPr>
          <p:cNvPr id="256" name="图片 255"/>
          <p:cNvPicPr>
            <a:picLocks noChangeAspect="1"/>
          </p:cNvPicPr>
          <p:nvPr/>
        </p:nvPicPr>
        <p:blipFill rotWithShape="1">
          <a:blip r:embed="rId4"/>
          <a:srcRect t="55896"/>
          <a:stretch>
            <a:fillRect/>
          </a:stretch>
        </p:blipFill>
        <p:spPr>
          <a:xfrm>
            <a:off x="4477074" y="3913446"/>
            <a:ext cx="5248727" cy="232220"/>
          </a:xfrm>
          <a:prstGeom prst="rect">
            <a:avLst/>
          </a:prstGeom>
        </p:spPr>
      </p:pic>
      <p:pic>
        <p:nvPicPr>
          <p:cNvPr id="257" name="图片 256"/>
          <p:cNvPicPr>
            <a:picLocks noChangeAspect="1"/>
          </p:cNvPicPr>
          <p:nvPr/>
        </p:nvPicPr>
        <p:blipFill rotWithShape="1">
          <a:blip r:embed="rId4"/>
          <a:srcRect t="55896"/>
          <a:stretch>
            <a:fillRect/>
          </a:stretch>
        </p:blipFill>
        <p:spPr>
          <a:xfrm>
            <a:off x="4477074" y="4935796"/>
            <a:ext cx="5248727" cy="232220"/>
          </a:xfrm>
          <a:prstGeom prst="rect">
            <a:avLst/>
          </a:prstGeom>
        </p:spPr>
      </p:pic>
      <p:cxnSp>
        <p:nvCxnSpPr>
          <p:cNvPr id="258" name="直接连接符 257"/>
          <p:cNvCxnSpPr/>
          <p:nvPr/>
        </p:nvCxnSpPr>
        <p:spPr>
          <a:xfrm>
            <a:off x="4629474" y="1936635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椭圆 258"/>
          <p:cNvSpPr/>
          <p:nvPr/>
        </p:nvSpPr>
        <p:spPr>
          <a:xfrm>
            <a:off x="4897591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0" name="椭圆 259"/>
          <p:cNvSpPr/>
          <p:nvPr/>
        </p:nvSpPr>
        <p:spPr>
          <a:xfrm>
            <a:off x="4897591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1" name="椭圆 260"/>
          <p:cNvSpPr/>
          <p:nvPr/>
        </p:nvSpPr>
        <p:spPr>
          <a:xfrm>
            <a:off x="4897591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3" name="Group 4"/>
          <p:cNvGrpSpPr>
            <a:grpSpLocks noChangeAspect="1"/>
          </p:cNvGrpSpPr>
          <p:nvPr/>
        </p:nvGrpSpPr>
        <p:grpSpPr bwMode="auto">
          <a:xfrm>
            <a:off x="4986838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6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8" name="Group 18"/>
          <p:cNvGrpSpPr>
            <a:grpSpLocks noChangeAspect="1"/>
          </p:cNvGrpSpPr>
          <p:nvPr/>
        </p:nvGrpSpPr>
        <p:grpSpPr bwMode="auto">
          <a:xfrm>
            <a:off x="4985163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6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4" name="Group 13"/>
          <p:cNvGrpSpPr>
            <a:grpSpLocks noChangeAspect="1"/>
          </p:cNvGrpSpPr>
          <p:nvPr/>
        </p:nvGrpSpPr>
        <p:grpSpPr bwMode="auto">
          <a:xfrm>
            <a:off x="4975168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27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9" name="文本框 162"/>
          <p:cNvSpPr txBox="1"/>
          <p:nvPr/>
        </p:nvSpPr>
        <p:spPr>
          <a:xfrm>
            <a:off x="5582285" y="2248535"/>
            <a:ext cx="371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创设可以估算的问题情境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290" name="文本框 342"/>
          <p:cNvSpPr txBox="1"/>
          <p:nvPr/>
        </p:nvSpPr>
        <p:spPr>
          <a:xfrm>
            <a:off x="2410162" y="5053158"/>
            <a:ext cx="221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实施二</a:t>
            </a:r>
            <a:endParaRPr lang="zh-CN" altLang="en-US" sz="3200" b="1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291" name="Freeform 738"/>
          <p:cNvSpPr>
            <a:spLocks noEditPoints="1"/>
          </p:cNvSpPr>
          <p:nvPr/>
        </p:nvSpPr>
        <p:spPr bwMode="auto">
          <a:xfrm>
            <a:off x="3137331" y="2336786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873858" y="2628886"/>
            <a:ext cx="200529" cy="159672"/>
            <a:chOff x="2339835" y="2821810"/>
            <a:chExt cx="382635" cy="304674"/>
          </a:xfrm>
        </p:grpSpPr>
        <p:sp>
          <p:nvSpPr>
            <p:cNvPr id="293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3242757" y="2549177"/>
            <a:ext cx="236690" cy="209921"/>
            <a:chOff x="795854" y="3209821"/>
            <a:chExt cx="451635" cy="400557"/>
          </a:xfrm>
        </p:grpSpPr>
        <p:sp>
          <p:nvSpPr>
            <p:cNvPr id="296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6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4154643" y="2824057"/>
            <a:ext cx="174699" cy="169064"/>
            <a:chOff x="2597015" y="4907933"/>
            <a:chExt cx="333349" cy="322596"/>
          </a:xfrm>
        </p:grpSpPr>
        <p:sp>
          <p:nvSpPr>
            <p:cNvPr id="303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7" name="Freeform 761"/>
          <p:cNvSpPr>
            <a:spLocks noEditPoints="1"/>
          </p:cNvSpPr>
          <p:nvPr/>
        </p:nvSpPr>
        <p:spPr bwMode="auto">
          <a:xfrm>
            <a:off x="3594994" y="2698568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8" name="组合 317"/>
          <p:cNvGrpSpPr/>
          <p:nvPr/>
        </p:nvGrpSpPr>
        <p:grpSpPr>
          <a:xfrm>
            <a:off x="4090889" y="2735768"/>
            <a:ext cx="119753" cy="129616"/>
            <a:chOff x="2342523" y="3214302"/>
            <a:chExt cx="228505" cy="247324"/>
          </a:xfrm>
        </p:grpSpPr>
        <p:sp>
          <p:nvSpPr>
            <p:cNvPr id="319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4" name="Freeform 767"/>
          <p:cNvSpPr>
            <a:spLocks noEditPoints="1"/>
          </p:cNvSpPr>
          <p:nvPr/>
        </p:nvSpPr>
        <p:spPr bwMode="auto">
          <a:xfrm>
            <a:off x="3863857" y="3527790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5" name="Freeform 768"/>
          <p:cNvSpPr>
            <a:spLocks noEditPoints="1"/>
          </p:cNvSpPr>
          <p:nvPr/>
        </p:nvSpPr>
        <p:spPr bwMode="auto">
          <a:xfrm>
            <a:off x="2998948" y="3288764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26" name="组合 325"/>
          <p:cNvGrpSpPr/>
          <p:nvPr/>
        </p:nvGrpSpPr>
        <p:grpSpPr>
          <a:xfrm>
            <a:off x="3864270" y="3097109"/>
            <a:ext cx="152627" cy="203816"/>
            <a:chOff x="1924044" y="2721446"/>
            <a:chExt cx="291233" cy="388908"/>
          </a:xfrm>
        </p:grpSpPr>
        <p:sp>
          <p:nvSpPr>
            <p:cNvPr id="327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3196144" y="2802455"/>
            <a:ext cx="103317" cy="158732"/>
            <a:chOff x="825425" y="4488558"/>
            <a:chExt cx="197142" cy="302882"/>
          </a:xfrm>
        </p:grpSpPr>
        <p:sp>
          <p:nvSpPr>
            <p:cNvPr id="332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8" name="Freeform 789"/>
          <p:cNvSpPr>
            <a:spLocks noEditPoints="1"/>
          </p:cNvSpPr>
          <p:nvPr/>
        </p:nvSpPr>
        <p:spPr bwMode="auto">
          <a:xfrm>
            <a:off x="3025935" y="2955018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9" name="Freeform 790"/>
          <p:cNvSpPr>
            <a:spLocks noEditPoints="1"/>
          </p:cNvSpPr>
          <p:nvPr/>
        </p:nvSpPr>
        <p:spPr bwMode="auto">
          <a:xfrm>
            <a:off x="4046937" y="3024077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0" name="组合 339"/>
          <p:cNvGrpSpPr/>
          <p:nvPr/>
        </p:nvGrpSpPr>
        <p:grpSpPr>
          <a:xfrm>
            <a:off x="2846838" y="3290310"/>
            <a:ext cx="170003" cy="161550"/>
            <a:chOff x="1224190" y="5289672"/>
            <a:chExt cx="324388" cy="308259"/>
          </a:xfrm>
        </p:grpSpPr>
        <p:sp>
          <p:nvSpPr>
            <p:cNvPr id="341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1" name="组合 350"/>
          <p:cNvGrpSpPr/>
          <p:nvPr/>
        </p:nvGrpSpPr>
        <p:grpSpPr>
          <a:xfrm>
            <a:off x="2724787" y="3490744"/>
            <a:ext cx="183622" cy="162959"/>
            <a:chOff x="848724" y="5337166"/>
            <a:chExt cx="350375" cy="310947"/>
          </a:xfrm>
        </p:grpSpPr>
        <p:sp>
          <p:nvSpPr>
            <p:cNvPr id="352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6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组合 356"/>
          <p:cNvGrpSpPr/>
          <p:nvPr/>
        </p:nvGrpSpPr>
        <p:grpSpPr>
          <a:xfrm>
            <a:off x="4229711" y="3235385"/>
            <a:ext cx="239038" cy="253127"/>
            <a:chOff x="2620314" y="3070030"/>
            <a:chExt cx="456115" cy="482999"/>
          </a:xfrm>
        </p:grpSpPr>
        <p:sp>
          <p:nvSpPr>
            <p:cNvPr id="358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3688076" y="3771779"/>
            <a:ext cx="88759" cy="87820"/>
            <a:chOff x="846932" y="3642638"/>
            <a:chExt cx="169363" cy="167571"/>
          </a:xfrm>
        </p:grpSpPr>
        <p:sp>
          <p:nvSpPr>
            <p:cNvPr id="366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3843479" y="2922814"/>
            <a:ext cx="150279" cy="142296"/>
            <a:chOff x="2448263" y="5239491"/>
            <a:chExt cx="286752" cy="271519"/>
          </a:xfrm>
        </p:grpSpPr>
        <p:sp>
          <p:nvSpPr>
            <p:cNvPr id="371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2744205" y="2897513"/>
            <a:ext cx="191606" cy="177048"/>
            <a:chOff x="1058411" y="4657921"/>
            <a:chExt cx="365609" cy="337830"/>
          </a:xfrm>
        </p:grpSpPr>
        <p:sp>
          <p:nvSpPr>
            <p:cNvPr id="376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2815842" y="2717262"/>
            <a:ext cx="291167" cy="162490"/>
            <a:chOff x="254610" y="4524402"/>
            <a:chExt cx="555582" cy="310051"/>
          </a:xfrm>
        </p:grpSpPr>
        <p:sp>
          <p:nvSpPr>
            <p:cNvPr id="386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2591717" y="3179763"/>
            <a:ext cx="271441" cy="231054"/>
            <a:chOff x="513583" y="4823700"/>
            <a:chExt cx="517945" cy="440881"/>
          </a:xfrm>
        </p:grpSpPr>
        <p:sp>
          <p:nvSpPr>
            <p:cNvPr id="396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2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6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3374922" y="2222261"/>
            <a:ext cx="271442" cy="250309"/>
            <a:chOff x="2603288" y="4218831"/>
            <a:chExt cx="517946" cy="477622"/>
          </a:xfrm>
        </p:grpSpPr>
        <p:sp>
          <p:nvSpPr>
            <p:cNvPr id="413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3874975" y="3390690"/>
            <a:ext cx="139009" cy="93455"/>
            <a:chOff x="2772651" y="3725080"/>
            <a:chExt cx="265246" cy="178324"/>
          </a:xfrm>
        </p:grpSpPr>
        <p:sp>
          <p:nvSpPr>
            <p:cNvPr id="421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5" name="组合 424"/>
          <p:cNvGrpSpPr/>
          <p:nvPr/>
        </p:nvGrpSpPr>
        <p:grpSpPr>
          <a:xfrm>
            <a:off x="3803634" y="2382251"/>
            <a:ext cx="172352" cy="228237"/>
            <a:chOff x="553907" y="4057533"/>
            <a:chExt cx="328869" cy="435505"/>
          </a:xfrm>
        </p:grpSpPr>
        <p:sp>
          <p:nvSpPr>
            <p:cNvPr id="426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9" name="Freeform 876"/>
          <p:cNvSpPr>
            <a:spLocks noEditPoints="1"/>
          </p:cNvSpPr>
          <p:nvPr/>
        </p:nvSpPr>
        <p:spPr bwMode="auto">
          <a:xfrm>
            <a:off x="2949260" y="2440303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" name="Freeform 877"/>
          <p:cNvSpPr>
            <a:spLocks noEditPoints="1"/>
          </p:cNvSpPr>
          <p:nvPr/>
        </p:nvSpPr>
        <p:spPr bwMode="auto">
          <a:xfrm>
            <a:off x="3606620" y="2532035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1" name="Freeform 878"/>
          <p:cNvSpPr>
            <a:spLocks noEditPoints="1"/>
          </p:cNvSpPr>
          <p:nvPr/>
        </p:nvSpPr>
        <p:spPr bwMode="auto">
          <a:xfrm>
            <a:off x="2956244" y="3503885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2" name="Freeform 879"/>
          <p:cNvSpPr>
            <a:spLocks noEditPoints="1"/>
          </p:cNvSpPr>
          <p:nvPr/>
        </p:nvSpPr>
        <p:spPr bwMode="auto">
          <a:xfrm>
            <a:off x="3209514" y="3556784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3" name="组合 432"/>
          <p:cNvGrpSpPr/>
          <p:nvPr/>
        </p:nvGrpSpPr>
        <p:grpSpPr>
          <a:xfrm>
            <a:off x="4064901" y="2524022"/>
            <a:ext cx="104726" cy="125859"/>
            <a:chOff x="578998" y="3449080"/>
            <a:chExt cx="199830" cy="240155"/>
          </a:xfrm>
        </p:grpSpPr>
        <p:sp>
          <p:nvSpPr>
            <p:cNvPr id="434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组合 439"/>
          <p:cNvGrpSpPr/>
          <p:nvPr/>
        </p:nvGrpSpPr>
        <p:grpSpPr>
          <a:xfrm>
            <a:off x="4063552" y="3211697"/>
            <a:ext cx="195832" cy="473380"/>
            <a:chOff x="218766" y="2923069"/>
            <a:chExt cx="373673" cy="903270"/>
          </a:xfrm>
        </p:grpSpPr>
        <p:sp>
          <p:nvSpPr>
            <p:cNvPr id="441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6" name="Freeform 884"/>
          <p:cNvSpPr>
            <a:spLocks noEditPoints="1"/>
          </p:cNvSpPr>
          <p:nvPr/>
        </p:nvSpPr>
        <p:spPr bwMode="auto">
          <a:xfrm>
            <a:off x="4004228" y="2797737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3196085" y="3849303"/>
            <a:ext cx="676707" cy="1155770"/>
            <a:chOff x="3481623" y="3635353"/>
            <a:chExt cx="1296282" cy="2213961"/>
          </a:xfrm>
        </p:grpSpPr>
        <p:sp>
          <p:nvSpPr>
            <p:cNvPr id="458" name="任意多边形 457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9" name="任意多边形 458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2813816" y="2457112"/>
            <a:ext cx="1457362" cy="1447832"/>
            <a:chOff x="2756535" y="1162698"/>
            <a:chExt cx="2772160" cy="2754032"/>
          </a:xfrm>
        </p:grpSpPr>
        <p:grpSp>
          <p:nvGrpSpPr>
            <p:cNvPr id="461" name="组合 460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468" name="圆角矩形 46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0" name="圆角矩形 46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1" name="圆角矩形 47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2" name="圆角矩形 47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2" name="组合 461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463" name="圆角矩形 46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4" name="圆角矩形 46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5" name="圆角矩形 46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圆角矩形 46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7" name="圆角矩形 46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3" name="任意多边形 472"/>
          <p:cNvSpPr/>
          <p:nvPr/>
        </p:nvSpPr>
        <p:spPr>
          <a:xfrm>
            <a:off x="3167899" y="2871511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74" name="组合 473"/>
          <p:cNvGrpSpPr/>
          <p:nvPr/>
        </p:nvGrpSpPr>
        <p:grpSpPr>
          <a:xfrm>
            <a:off x="3346553" y="2974661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475" name="任意多边形 474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6" name="任意多边形 475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7" name="任意多边形 476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8" name="任意多边形 477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9" name="任意多边形 478"/>
          <p:cNvSpPr/>
          <p:nvPr/>
        </p:nvSpPr>
        <p:spPr>
          <a:xfrm>
            <a:off x="3596478" y="3254367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任意多边形 479"/>
          <p:cNvSpPr/>
          <p:nvPr/>
        </p:nvSpPr>
        <p:spPr>
          <a:xfrm>
            <a:off x="3400842" y="3322391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1" name="组合 480"/>
          <p:cNvGrpSpPr/>
          <p:nvPr/>
        </p:nvGrpSpPr>
        <p:grpSpPr>
          <a:xfrm>
            <a:off x="3317503" y="2952948"/>
            <a:ext cx="360502" cy="360504"/>
            <a:chOff x="1325410" y="1372730"/>
            <a:chExt cx="1251559" cy="1251561"/>
          </a:xfrm>
          <a:effectLst/>
        </p:grpSpPr>
        <p:sp>
          <p:nvSpPr>
            <p:cNvPr id="482" name="任意多边形 481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3" name="任意多边形 48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4" name="任意多边形 48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5" name="任意多边形 48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 descr="C:\Users\Administrator\Desktop\QQ截图20200921215305.pngQQ截图20200921215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3070" y="1402080"/>
            <a:ext cx="5010785" cy="4341495"/>
          </a:xfrm>
          <a:prstGeom prst="rect">
            <a:avLst/>
          </a:prstGeom>
        </p:spPr>
      </p:pic>
      <p:sp>
        <p:nvSpPr>
          <p:cNvPr id="3" name="文本框 162"/>
          <p:cNvSpPr txBox="1"/>
          <p:nvPr/>
        </p:nvSpPr>
        <p:spPr>
          <a:xfrm>
            <a:off x="5582285" y="3060065"/>
            <a:ext cx="3719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联系有关知识形成估算思路和方法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" name="文本框 162"/>
          <p:cNvSpPr txBox="1"/>
          <p:nvPr/>
        </p:nvSpPr>
        <p:spPr>
          <a:xfrm>
            <a:off x="5582285" y="4217670"/>
            <a:ext cx="371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口头回答实际问题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8" name="动作按钮: 自定义 7">
            <a:hlinkClick r:id="rId6" action="ppaction://hlinksldjump"/>
          </p:cNvPr>
          <p:cNvSpPr/>
          <p:nvPr/>
        </p:nvSpPr>
        <p:spPr>
          <a:xfrm>
            <a:off x="11473180" y="619823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9"/>
          <p:cNvGrpSpPr/>
          <p:nvPr/>
        </p:nvGrpSpPr>
        <p:grpSpPr>
          <a:xfrm>
            <a:off x="1094941" y="4169750"/>
            <a:ext cx="10513168" cy="45719"/>
            <a:chOff x="1765833" y="4036682"/>
            <a:chExt cx="8630607" cy="50962"/>
          </a:xfrm>
          <a:solidFill>
            <a:schemeClr val="bg1">
              <a:lumMod val="50000"/>
            </a:schemeClr>
          </a:solidFill>
        </p:grpSpPr>
        <p:sp>
          <p:nvSpPr>
            <p:cNvPr id="107" name="Rectangle 20"/>
            <p:cNvSpPr/>
            <p:nvPr/>
          </p:nvSpPr>
          <p:spPr>
            <a:xfrm>
              <a:off x="319780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08" name="Rectangle 21"/>
            <p:cNvSpPr/>
            <p:nvPr/>
          </p:nvSpPr>
          <p:spPr>
            <a:xfrm>
              <a:off x="4640528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09" name="Rectangle 22"/>
            <p:cNvSpPr/>
            <p:nvPr/>
          </p:nvSpPr>
          <p:spPr>
            <a:xfrm>
              <a:off x="607372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10" name="Rectangle 23"/>
            <p:cNvSpPr/>
            <p:nvPr/>
          </p:nvSpPr>
          <p:spPr>
            <a:xfrm>
              <a:off x="7516440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11" name="Rectangle 24"/>
            <p:cNvSpPr/>
            <p:nvPr/>
          </p:nvSpPr>
          <p:spPr>
            <a:xfrm>
              <a:off x="176583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12" name="Rectangle 25"/>
            <p:cNvSpPr/>
            <p:nvPr/>
          </p:nvSpPr>
          <p:spPr>
            <a:xfrm>
              <a:off x="8956440" y="4037244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</p:grpSp>
      <p:sp>
        <p:nvSpPr>
          <p:cNvPr id="113" name="Oval 26"/>
          <p:cNvSpPr>
            <a:spLocks noChangeAspect="1"/>
          </p:cNvSpPr>
          <p:nvPr/>
        </p:nvSpPr>
        <p:spPr>
          <a:xfrm>
            <a:off x="2188774" y="3923060"/>
            <a:ext cx="539930" cy="540000"/>
          </a:xfrm>
          <a:prstGeom prst="ellipse">
            <a:avLst/>
          </a:prstGeom>
          <a:solidFill>
            <a:srgbClr val="EA6103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4" name="Oval 27"/>
          <p:cNvSpPr>
            <a:spLocks noChangeAspect="1"/>
          </p:cNvSpPr>
          <p:nvPr/>
        </p:nvSpPr>
        <p:spPr>
          <a:xfrm>
            <a:off x="6292767" y="3922425"/>
            <a:ext cx="539930" cy="540000"/>
          </a:xfrm>
          <a:prstGeom prst="ellipse">
            <a:avLst/>
          </a:prstGeom>
          <a:solidFill>
            <a:srgbClr val="F69F1E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5" name="Oval 28"/>
          <p:cNvSpPr>
            <a:spLocks noChangeAspect="1"/>
          </p:cNvSpPr>
          <p:nvPr/>
        </p:nvSpPr>
        <p:spPr>
          <a:xfrm>
            <a:off x="9891922" y="3922810"/>
            <a:ext cx="539930" cy="540000"/>
          </a:xfrm>
          <a:prstGeom prst="ellipse">
            <a:avLst/>
          </a:prstGeom>
          <a:solidFill>
            <a:srgbClr val="EA5E66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8" name="矩形 72"/>
          <p:cNvSpPr>
            <a:spLocks noChangeArrowheads="1"/>
          </p:cNvSpPr>
          <p:nvPr/>
        </p:nvSpPr>
        <p:spPr bwMode="auto">
          <a:xfrm>
            <a:off x="1221511" y="4721417"/>
            <a:ext cx="2670810" cy="5207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不进位乘法笔算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72"/>
          <p:cNvSpPr>
            <a:spLocks noChangeArrowheads="1"/>
          </p:cNvSpPr>
          <p:nvPr/>
        </p:nvSpPr>
        <p:spPr bwMode="auto">
          <a:xfrm>
            <a:off x="4872098" y="4718877"/>
            <a:ext cx="3382010" cy="5207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不连续进位乘法笔算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72"/>
          <p:cNvSpPr>
            <a:spLocks noChangeArrowheads="1"/>
          </p:cNvSpPr>
          <p:nvPr/>
        </p:nvSpPr>
        <p:spPr bwMode="auto">
          <a:xfrm>
            <a:off x="8815448" y="4721417"/>
            <a:ext cx="3026410" cy="5207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p>
            <a:pPr algn="ctr" defTabSz="91313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连续进位乘法笔算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C:\Users\Administrator\Desktop\QQ截图20200921183257.pngQQ截图202009211832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3250" y="3465830"/>
            <a:ext cx="1170940" cy="1279525"/>
          </a:xfrm>
          <a:prstGeom prst="rect">
            <a:avLst/>
          </a:prstGeom>
        </p:spPr>
      </p:pic>
      <p:pic>
        <p:nvPicPr>
          <p:cNvPr id="8" name="图片 7" descr="C:\Users\Administrator\Desktop\QQ截图20200921215455.pngQQ截图202009212154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63540" y="3536315"/>
            <a:ext cx="2200275" cy="1208405"/>
          </a:xfrm>
          <a:prstGeom prst="rect">
            <a:avLst/>
          </a:prstGeom>
        </p:spPr>
      </p:pic>
      <p:pic>
        <p:nvPicPr>
          <p:cNvPr id="9" name="图片 8" descr="C:\Users\Administrator\Desktop\QQ截图20200921215524.pngQQ截图202009212155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33585" y="3464560"/>
            <a:ext cx="1459230" cy="13277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86785" y="5420995"/>
            <a:ext cx="614680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摆小棒，形成并整理计算的思路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写竖式，凸显有意义的结构</a:t>
            </a:r>
            <a:endParaRPr lang="zh-CN" altLang="en-US" sz="3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动作按钮: 自定义 10">
            <a:hlinkClick r:id="rId4" action="ppaction://hlinksldjump"/>
          </p:cNvPr>
          <p:cNvSpPr/>
          <p:nvPr/>
        </p:nvSpPr>
        <p:spPr>
          <a:xfrm>
            <a:off x="11482070" y="6294755"/>
            <a:ext cx="360045" cy="28829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QQ截图20200921215422"/>
          <p:cNvPicPr>
            <a:picLocks noChangeAspect="1"/>
          </p:cNvPicPr>
          <p:nvPr/>
        </p:nvPicPr>
        <p:blipFill>
          <a:blip r:embed="rId5"/>
          <a:srcRect l="2010"/>
          <a:stretch>
            <a:fillRect/>
          </a:stretch>
        </p:blipFill>
        <p:spPr>
          <a:xfrm>
            <a:off x="96520" y="955040"/>
            <a:ext cx="4303395" cy="2509520"/>
          </a:xfrm>
          <a:prstGeom prst="rect">
            <a:avLst/>
          </a:prstGeom>
        </p:spPr>
      </p:pic>
      <p:pic>
        <p:nvPicPr>
          <p:cNvPr id="13" name="图片 12" descr="QQ截图202009212154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915" y="954405"/>
            <a:ext cx="4248785" cy="2581910"/>
          </a:xfrm>
          <a:prstGeom prst="rect">
            <a:avLst/>
          </a:prstGeom>
        </p:spPr>
      </p:pic>
      <p:pic>
        <p:nvPicPr>
          <p:cNvPr id="14" name="图片 13" descr="QQ截图202009212155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600" y="969645"/>
            <a:ext cx="3833495" cy="249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bldLvl="0" animBg="1"/>
          <p:bldP spid="114" grpId="0" bldLvl="0" animBg="1"/>
          <p:bldP spid="115" grpId="0" bldLvl="0" animBg="1"/>
          <p:bldP spid="118" grpId="0"/>
          <p:bldP spid="122" grpId="0"/>
          <p:bldP spid="2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bldLvl="0" animBg="1"/>
          <p:bldP spid="114" grpId="0" bldLvl="0" animBg="1"/>
          <p:bldP spid="115" grpId="0" bldLvl="0" animBg="1"/>
          <p:bldP spid="118" grpId="0"/>
          <p:bldP spid="122" grpId="0"/>
          <p:bldP spid="2" grpId="0"/>
          <p:bldP spid="10" grpId="0"/>
        </p:bldLst>
      </p:timing>
    </mc:Fallback>
  </mc:AlternateContent>
</p:sld>
</file>

<file path=ppt/tags/tag1.xml><?xml version="1.0" encoding="utf-8"?>
<p:tagLst xmlns:p="http://schemas.openxmlformats.org/presentationml/2006/main">
  <p:tag name="KSO_WM_UNIT_TABLE_BEAUTIFY" val="smartTable{516b2261-23bf-4000-b269-c864aa888616}"/>
  <p:tag name="TABLE_EMPHASIZE_COLOR" val="8684935"/>
  <p:tag name="TABLE_SKINIDX" val="-1"/>
  <p:tag name="TABLE_COLORIDX" val="l"/>
  <p:tag name="TABLE_COLOR_RGB" val="0x000000*0xFFFFFF*0x44546A*0xE6E5E5*0x848587*0x738499*0x817CA0*0x9B819F*0xA7878C*0xAB968B"/>
</p:tagLst>
</file>

<file path=ppt/tags/tag10.xml><?xml version="1.0" encoding="utf-8"?>
<p:tagLst xmlns:p="http://schemas.openxmlformats.org/presentationml/2006/main">
  <p:tag name="MH" val="20151208221311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51208221311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51208221311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MH" val="20151208221311"/>
  <p:tag name="MH_LIBRARY" val="GRAPHIC"/>
  <p:tag name="MH_TYPE" val="Other"/>
  <p:tag name="MH_ORDER" val="9"/>
</p:tagLst>
</file>

<file path=ppt/tags/tag14.xml><?xml version="1.0" encoding="utf-8"?>
<p:tagLst xmlns:p="http://schemas.openxmlformats.org/presentationml/2006/main">
  <p:tag name="MH" val="20151208221311"/>
  <p:tag name="MH_LIBRARY" val="GRAPHIC"/>
  <p:tag name="MH_TYPE" val="Other"/>
  <p:tag name="MH_ORDER" val="10"/>
</p:tagLst>
</file>

<file path=ppt/tags/tag15.xml><?xml version="1.0" encoding="utf-8"?>
<p:tagLst xmlns:p="http://schemas.openxmlformats.org/presentationml/2006/main">
  <p:tag name="MH" val="20151208221311"/>
  <p:tag name="MH_LIBRARY" val="GRAPHIC"/>
  <p:tag name="MH_TYPE" val="Other"/>
  <p:tag name="MH_ORDER" val="12"/>
</p:tagLst>
</file>

<file path=ppt/tags/tag16.xml><?xml version="1.0" encoding="utf-8"?>
<p:tagLst xmlns:p="http://schemas.openxmlformats.org/presentationml/2006/main">
  <p:tag name="MH" val="20151208221311"/>
  <p:tag name="MH_LIBRARY" val="GRAPHIC"/>
  <p:tag name="MH_TYPE" val="Other"/>
  <p:tag name="MH_ORDER" val="13"/>
</p:tagLst>
</file>

<file path=ppt/tags/tag17.xml><?xml version="1.0" encoding="utf-8"?>
<p:tagLst xmlns:p="http://schemas.openxmlformats.org/presentationml/2006/main">
  <p:tag name="MH" val="20151208221311"/>
  <p:tag name="MH_LIBRARY" val="GRAPHIC"/>
  <p:tag name="MH_TYPE" val="Other"/>
  <p:tag name="MH_ORDER" val="14"/>
</p:tagLst>
</file>

<file path=ppt/tags/tag18.xml><?xml version="1.0" encoding="utf-8"?>
<p:tagLst xmlns:p="http://schemas.openxmlformats.org/presentationml/2006/main">
  <p:tag name="MH" val="20151208221311"/>
  <p:tag name="MH_LIBRARY" val="GRAPHIC"/>
  <p:tag name="MH_TYPE" val="Other"/>
  <p:tag name="MH_ORDER" val="15"/>
</p:tagLst>
</file>

<file path=ppt/tags/tag19.xml><?xml version="1.0" encoding="utf-8"?>
<p:tagLst xmlns:p="http://schemas.openxmlformats.org/presentationml/2006/main">
  <p:tag name="MH" val="20151208221311"/>
  <p:tag name="MH_LIBRARY" val="GRAPHIC"/>
  <p:tag name="MH_TYPE" val="Other"/>
  <p:tag name="MH_ORDER" val="17"/>
</p:tagLst>
</file>

<file path=ppt/tags/tag2.xml><?xml version="1.0" encoding="utf-8"?>
<p:tagLst xmlns:p="http://schemas.openxmlformats.org/presentationml/2006/main">
  <p:tag name="KSO_WM_UNIT_TABLE_BEAUTIFY" val="smartTable{c4665c7a-c501-4b5d-a06c-6d482cab1de4}"/>
</p:tagLst>
</file>

<file path=ppt/tags/tag20.xml><?xml version="1.0" encoding="utf-8"?>
<p:tagLst xmlns:p="http://schemas.openxmlformats.org/presentationml/2006/main">
  <p:tag name="MH" val="20151208221311"/>
  <p:tag name="MH_LIBRARY" val="GRAPHIC"/>
  <p:tag name="MH_TYPE" val="Other"/>
  <p:tag name="MH_ORDER" val="18"/>
</p:tagLst>
</file>

<file path=ppt/tags/tag21.xml><?xml version="1.0" encoding="utf-8"?>
<p:tagLst xmlns:p="http://schemas.openxmlformats.org/presentationml/2006/main">
  <p:tag name="MH" val="20151208221311"/>
  <p:tag name="MH_LIBRARY" val="GRAPHIC"/>
  <p:tag name="MH_TYPE" val="Other"/>
  <p:tag name="MH_ORDER" val="19"/>
</p:tagLst>
</file>

<file path=ppt/tags/tag22.xml><?xml version="1.0" encoding="utf-8"?>
<p:tagLst xmlns:p="http://schemas.openxmlformats.org/presentationml/2006/main">
  <p:tag name="MH" val="20151208221311"/>
  <p:tag name="MH_LIBRARY" val="GRAPHIC"/>
  <p:tag name="MH_TYPE" val="Other"/>
  <p:tag name="MH_ORDER" val="20"/>
</p:tagLst>
</file>

<file path=ppt/tags/tag23.xml><?xml version="1.0" encoding="utf-8"?>
<p:tagLst xmlns:p="http://schemas.openxmlformats.org/presentationml/2006/main">
  <p:tag name="MH" val="20151208221311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208221311"/>
  <p:tag name="MH_LIBRARY" val="GRAPHIC"/>
  <p:tag name="MH_TYPE" val="Other"/>
  <p:tag name="MH_ORDER" val="1"/>
</p:tagLst>
</file>

<file path=ppt/tags/tag25.xml><?xml version="1.0" encoding="utf-8"?>
<p:tagLst xmlns:p="http://schemas.openxmlformats.org/presentationml/2006/main">
  <p:tag name="MH" val="20151208221311"/>
  <p:tag name="MH_LIBRARY" val="GRAPHIC"/>
  <p:tag name="MH_TYPE" val="Other"/>
  <p:tag name="MH_ORDER" val="12"/>
</p:tagLst>
</file>

<file path=ppt/tags/tag26.xml><?xml version="1.0" encoding="utf-8"?>
<p:tagLst xmlns:p="http://schemas.openxmlformats.org/presentationml/2006/main">
  <p:tag name="MH" val="20151208221311"/>
  <p:tag name="MH_LIBRARY" val="GRAPHIC"/>
  <p:tag name="MH_TYPE" val="Other"/>
  <p:tag name="MH_ORDER" val="13"/>
</p:tagLst>
</file>

<file path=ppt/tags/tag27.xml><?xml version="1.0" encoding="utf-8"?>
<p:tagLst xmlns:p="http://schemas.openxmlformats.org/presentationml/2006/main">
  <p:tag name="MH" val="20151208221311"/>
  <p:tag name="MH_LIBRARY" val="GRAPHIC"/>
  <p:tag name="MH_TYPE" val="Other"/>
  <p:tag name="MH_ORDER" val="14"/>
</p:tagLst>
</file>

<file path=ppt/tags/tag28.xml><?xml version="1.0" encoding="utf-8"?>
<p:tagLst xmlns:p="http://schemas.openxmlformats.org/presentationml/2006/main">
  <p:tag name="MH" val="20151208221311"/>
  <p:tag name="MH_LIBRARY" val="GRAPHIC"/>
  <p:tag name="MH_TYPE" val="Other"/>
  <p:tag name="MH_ORDER" val="15"/>
</p:tagLst>
</file>

<file path=ppt/tags/tag29.xml><?xml version="1.0" encoding="utf-8"?>
<p:tagLst xmlns:p="http://schemas.openxmlformats.org/presentationml/2006/main">
  <p:tag name="MH" val="20151208221311"/>
  <p:tag name="MH_LIBRARY" val="GRAPHIC"/>
  <p:tag name="MH_TYPE" val="Other"/>
  <p:tag name="MH_ORDER" val="17"/>
</p:tagLst>
</file>

<file path=ppt/tags/tag3.xml><?xml version="1.0" encoding="utf-8"?>
<p:tagLst xmlns:p="http://schemas.openxmlformats.org/presentationml/2006/main">
  <p:tag name="KSO_WM_UNIT_TABLE_BEAUTIFY" val="smartTable{c4665c7a-c501-4b5d-a06c-6d482cab1de4}"/>
</p:tagLst>
</file>

<file path=ppt/tags/tag30.xml><?xml version="1.0" encoding="utf-8"?>
<p:tagLst xmlns:p="http://schemas.openxmlformats.org/presentationml/2006/main">
  <p:tag name="MH" val="20151208221311"/>
  <p:tag name="MH_LIBRARY" val="GRAPHIC"/>
  <p:tag name="MH_TYPE" val="Other"/>
  <p:tag name="MH_ORDER" val="18"/>
</p:tagLst>
</file>

<file path=ppt/tags/tag31.xml><?xml version="1.0" encoding="utf-8"?>
<p:tagLst xmlns:p="http://schemas.openxmlformats.org/presentationml/2006/main">
  <p:tag name="MH" val="20151208221311"/>
  <p:tag name="MH_LIBRARY" val="GRAPHIC"/>
  <p:tag name="MH_TYPE" val="Other"/>
  <p:tag name="MH_ORDER" val="19"/>
</p:tagLst>
</file>

<file path=ppt/tags/tag32.xml><?xml version="1.0" encoding="utf-8"?>
<p:tagLst xmlns:p="http://schemas.openxmlformats.org/presentationml/2006/main">
  <p:tag name="MH" val="20151208221311"/>
  <p:tag name="MH_LIBRARY" val="GRAPHIC"/>
  <p:tag name="MH_TYPE" val="Other"/>
  <p:tag name="MH_ORDER" val="20"/>
</p:tagLst>
</file>

<file path=ppt/tags/tag33.xml><?xml version="1.0" encoding="utf-8"?>
<p:tagLst xmlns:p="http://schemas.openxmlformats.org/presentationml/2006/main">
  <p:tag name="MH" val="20151208221311"/>
  <p:tag name="MH_LIBRARY" val="GRAPHIC"/>
  <p:tag name="MH_TYPE" val="Other"/>
  <p:tag name="MH_ORDER" val="1"/>
</p:tagLst>
</file>

<file path=ppt/tags/tag34.xml><?xml version="1.0" encoding="utf-8"?>
<p:tagLst xmlns:p="http://schemas.openxmlformats.org/presentationml/2006/main">
  <p:tag name="MH" val="20151208221311"/>
  <p:tag name="MH_LIBRARY" val="GRAPHIC"/>
  <p:tag name="MH_TYPE" val="Other"/>
  <p:tag name="MH_ORDER" val="12"/>
</p:tagLst>
</file>

<file path=ppt/tags/tag35.xml><?xml version="1.0" encoding="utf-8"?>
<p:tagLst xmlns:p="http://schemas.openxmlformats.org/presentationml/2006/main">
  <p:tag name="MH" val="20151208221311"/>
  <p:tag name="MH_LIBRARY" val="GRAPHIC"/>
  <p:tag name="MH_TYPE" val="Other"/>
  <p:tag name="MH_ORDER" val="13"/>
</p:tagLst>
</file>

<file path=ppt/tags/tag36.xml><?xml version="1.0" encoding="utf-8"?>
<p:tagLst xmlns:p="http://schemas.openxmlformats.org/presentationml/2006/main">
  <p:tag name="MH" val="20151208221311"/>
  <p:tag name="MH_LIBRARY" val="GRAPHIC"/>
  <p:tag name="MH_TYPE" val="Other"/>
  <p:tag name="MH_ORDER" val="14"/>
</p:tagLst>
</file>

<file path=ppt/tags/tag37.xml><?xml version="1.0" encoding="utf-8"?>
<p:tagLst xmlns:p="http://schemas.openxmlformats.org/presentationml/2006/main">
  <p:tag name="MH" val="20151208221311"/>
  <p:tag name="MH_LIBRARY" val="GRAPHIC"/>
  <p:tag name="MH_TYPE" val="Other"/>
  <p:tag name="MH_ORDER" val="15"/>
</p:tagLst>
</file>

<file path=ppt/tags/tag38.xml><?xml version="1.0" encoding="utf-8"?>
<p:tagLst xmlns:p="http://schemas.openxmlformats.org/presentationml/2006/main">
  <p:tag name="MH" val="20151208221311"/>
  <p:tag name="MH_LIBRARY" val="GRAPHIC"/>
  <p:tag name="MH_TYPE" val="Other"/>
  <p:tag name="MH_ORDER" val="17"/>
</p:tagLst>
</file>

<file path=ppt/tags/tag39.xml><?xml version="1.0" encoding="utf-8"?>
<p:tagLst xmlns:p="http://schemas.openxmlformats.org/presentationml/2006/main">
  <p:tag name="MH" val="20151208221311"/>
  <p:tag name="MH_LIBRARY" val="GRAPHIC"/>
  <p:tag name="MH_TYPE" val="Other"/>
  <p:tag name="MH_ORDER" val="18"/>
</p:tagLst>
</file>

<file path=ppt/tags/tag4.xml><?xml version="1.0" encoding="utf-8"?>
<p:tagLst xmlns:p="http://schemas.openxmlformats.org/presentationml/2006/main">
  <p:tag name="KSO_WM_UNIT_TABLE_BEAUTIFY" val="smartTable{c4665c7a-c501-4b5d-a06c-6d482cab1de4}"/>
</p:tagLst>
</file>

<file path=ppt/tags/tag40.xml><?xml version="1.0" encoding="utf-8"?>
<p:tagLst xmlns:p="http://schemas.openxmlformats.org/presentationml/2006/main">
  <p:tag name="MH" val="20151208221311"/>
  <p:tag name="MH_LIBRARY" val="GRAPHIC"/>
  <p:tag name="MH_TYPE" val="Other"/>
  <p:tag name="MH_ORDER" val="19"/>
</p:tagLst>
</file>

<file path=ppt/tags/tag41.xml><?xml version="1.0" encoding="utf-8"?>
<p:tagLst xmlns:p="http://schemas.openxmlformats.org/presentationml/2006/main">
  <p:tag name="MH" val="20151208221311"/>
  <p:tag name="MH_LIBRARY" val="GRAPHIC"/>
  <p:tag name="MH_TYPE" val="Other"/>
  <p:tag name="MH_ORDER" val="20"/>
</p:tagLst>
</file>

<file path=ppt/tags/tag42.xml><?xml version="1.0" encoding="utf-8"?>
<p:tagLst xmlns:p="http://schemas.openxmlformats.org/presentationml/2006/main">
  <p:tag name="SELECTED" val="True"/>
</p:tagLst>
</file>

<file path=ppt/tags/tag43.xml><?xml version="1.0" encoding="utf-8"?>
<p:tagLst xmlns:p="http://schemas.openxmlformats.org/presentationml/2006/main">
  <p:tag name="ISPRING_RESOURCE_PATHS_HASH_2" val="9bf32b21c57e606988ab10ec694d2e32676a8b"/>
</p:tagLst>
</file>

<file path=ppt/tags/tag5.xml><?xml version="1.0" encoding="utf-8"?>
<p:tagLst xmlns:p="http://schemas.openxmlformats.org/presentationml/2006/main">
  <p:tag name="MH" val="20151208221311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51208221311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51208221311"/>
  <p:tag name="MH_LIBRARY" val="GRAPHIC"/>
  <p:tag name="MH_TYPE" val="SubTitle"/>
  <p:tag name="MH_ORDER" val="3"/>
</p:tagLst>
</file>

<file path=ppt/tags/tag8.xml><?xml version="1.0" encoding="utf-8"?>
<p:tagLst xmlns:p="http://schemas.openxmlformats.org/presentationml/2006/main">
  <p:tag name="MH" val="20151208221311"/>
  <p:tag name="MH_LIBRARY" val="GRAPHIC"/>
  <p:tag name="MH_TYPE" val="SubTitle"/>
  <p:tag name="MH_ORDER" val="4"/>
</p:tagLst>
</file>

<file path=ppt/tags/tag9.xml><?xml version="1.0" encoding="utf-8"?>
<p:tagLst xmlns:p="http://schemas.openxmlformats.org/presentationml/2006/main">
  <p:tag name="MH" val="20151208221311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2753</Words>
  <Application>WPS 演示</Application>
  <PresentationFormat>自定义</PresentationFormat>
  <Paragraphs>413</Paragraphs>
  <Slides>38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Arial</vt:lpstr>
      <vt:lpstr>Calibri</vt:lpstr>
      <vt:lpstr>华文新魏</vt:lpstr>
      <vt:lpstr>方正兰亭准黑_GBK</vt:lpstr>
      <vt:lpstr>黑体</vt:lpstr>
      <vt:lpstr>Roboto</vt:lpstr>
      <vt:lpstr>Helvetica Neue</vt:lpstr>
      <vt:lpstr>Arial Unicode MS</vt:lpstr>
      <vt:lpstr>Impact</vt:lpstr>
      <vt:lpstr>Wide Latin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keywords>hl81829782</cp:keywords>
  <cp:category>hl81829782</cp:category>
  <cp:lastModifiedBy>Administrator</cp:lastModifiedBy>
  <cp:revision>841</cp:revision>
  <dcterms:created xsi:type="dcterms:W3CDTF">2015-04-24T01:01:00Z</dcterms:created>
  <dcterms:modified xsi:type="dcterms:W3CDTF">2020-09-21T14:00:40Z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