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0" r:id="rId5"/>
    <p:sldId id="302" r:id="rId6"/>
    <p:sldId id="257" r:id="rId7"/>
    <p:sldId id="258" r:id="rId8"/>
    <p:sldId id="259" r:id="rId9"/>
    <p:sldId id="260" r:id="rId10"/>
    <p:sldId id="266" r:id="rId11"/>
    <p:sldId id="261" r:id="rId12"/>
    <p:sldId id="281" r:id="rId13"/>
    <p:sldId id="262" r:id="rId14"/>
    <p:sldId id="268" r:id="rId15"/>
    <p:sldId id="282" r:id="rId16"/>
    <p:sldId id="278" r:id="rId17"/>
    <p:sldId id="322" r:id="rId18"/>
    <p:sldId id="323" r:id="rId19"/>
    <p:sldId id="283" r:id="rId20"/>
    <p:sldId id="275" r:id="rId21"/>
    <p:sldId id="276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BC2"/>
    <a:srgbClr val="B8E5EB"/>
    <a:srgbClr val="008E8F"/>
    <a:srgbClr val="ED242E"/>
    <a:srgbClr val="008D8E"/>
    <a:srgbClr val="B7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3770" autoAdjust="0"/>
  </p:normalViewPr>
  <p:slideViewPr>
    <p:cSldViewPr snapToGrid="0" showGuides="1">
      <p:cViewPr varScale="1">
        <p:scale>
          <a:sx n="58" d="100"/>
          <a:sy n="58" d="100"/>
        </p:scale>
        <p:origin x="-96" y="-1578"/>
      </p:cViewPr>
      <p:guideLst>
        <p:guide orient="horz" pos="211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0B9E2-628C-468E-BB76-328CAD2B7A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xiazai/" TargetMode="External"/><Relationship Id="rId8" Type="http://schemas.openxmlformats.org/officeDocument/2006/relationships/hyperlink" Target="http://www.1ppt.com/tubiao/" TargetMode="External"/><Relationship Id="rId7" Type="http://schemas.openxmlformats.org/officeDocument/2006/relationships/hyperlink" Target="http://www.1ppt.com/beijing/" TargetMode="External"/><Relationship Id="rId6" Type="http://schemas.openxmlformats.org/officeDocument/2006/relationships/hyperlink" Target="http://www.1ppt.com/sucai/" TargetMode="External"/><Relationship Id="rId5" Type="http://schemas.openxmlformats.org/officeDocument/2006/relationships/hyperlink" Target="http://www.1ppt.com/jieri/" TargetMode="External"/><Relationship Id="rId4" Type="http://schemas.openxmlformats.org/officeDocument/2006/relationships/hyperlink" Target="http://www.1ppt.com/hangye/" TargetMode="External"/><Relationship Id="rId3" Type="http://schemas.openxmlformats.org/officeDocument/2006/relationships/hyperlink" Target="http://www.1ppt.com/moban/" TargetMode="External"/><Relationship Id="rId2" Type="http://schemas.openxmlformats.org/officeDocument/2006/relationships/notesMaster" Target="../notesMasters/notesMaster1.xml"/><Relationship Id="rId18" Type="http://schemas.openxmlformats.org/officeDocument/2006/relationships/hyperlink" Target="http://www.1ppt.com/ziti/" TargetMode="External"/><Relationship Id="rId17" Type="http://schemas.openxmlformats.org/officeDocument/2006/relationships/hyperlink" Target="http://www.1ppt.com/jiaoan/" TargetMode="External"/><Relationship Id="rId16" Type="http://schemas.openxmlformats.org/officeDocument/2006/relationships/hyperlink" Target="http://www.1ppt.com/shiti/" TargetMode="External"/><Relationship Id="rId15" Type="http://schemas.openxmlformats.org/officeDocument/2006/relationships/hyperlink" Target="http://www.1ppt.com/shouchaobao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excel/" TargetMode="External"/><Relationship Id="rId11" Type="http://schemas.openxmlformats.org/officeDocument/2006/relationships/hyperlink" Target="http://www.1ppt.com/word/" TargetMode="External"/><Relationship Id="rId10" Type="http://schemas.openxmlformats.org/officeDocument/2006/relationships/hyperlink" Target="http://www.1ppt.com/powerpoint/" TargetMode="Externa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xiazai/" TargetMode="External"/><Relationship Id="rId8" Type="http://schemas.openxmlformats.org/officeDocument/2006/relationships/hyperlink" Target="http://www.1ppt.com/tubiao/" TargetMode="External"/><Relationship Id="rId7" Type="http://schemas.openxmlformats.org/officeDocument/2006/relationships/hyperlink" Target="http://www.1ppt.com/beijing/" TargetMode="External"/><Relationship Id="rId6" Type="http://schemas.openxmlformats.org/officeDocument/2006/relationships/hyperlink" Target="http://www.1ppt.com/sucai/" TargetMode="External"/><Relationship Id="rId5" Type="http://schemas.openxmlformats.org/officeDocument/2006/relationships/hyperlink" Target="http://www.1ppt.com/jieri/" TargetMode="External"/><Relationship Id="rId4" Type="http://schemas.openxmlformats.org/officeDocument/2006/relationships/hyperlink" Target="http://www.1ppt.com/hangye/" TargetMode="External"/><Relationship Id="rId3" Type="http://schemas.openxmlformats.org/officeDocument/2006/relationships/hyperlink" Target="http://www.1ppt.com/moban/" TargetMode="External"/><Relationship Id="rId2" Type="http://schemas.openxmlformats.org/officeDocument/2006/relationships/notesMaster" Target="../notesMasters/notesMaster1.xml"/><Relationship Id="rId18" Type="http://schemas.openxmlformats.org/officeDocument/2006/relationships/hyperlink" Target="http://www.1ppt.com/ziti/" TargetMode="External"/><Relationship Id="rId17" Type="http://schemas.openxmlformats.org/officeDocument/2006/relationships/hyperlink" Target="http://www.1ppt.com/jiaoan/" TargetMode="External"/><Relationship Id="rId16" Type="http://schemas.openxmlformats.org/officeDocument/2006/relationships/hyperlink" Target="http://www.1ppt.com/shiti/" TargetMode="External"/><Relationship Id="rId15" Type="http://schemas.openxmlformats.org/officeDocument/2006/relationships/hyperlink" Target="http://www.1ppt.com/shouchaobao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excel/" TargetMode="External"/><Relationship Id="rId11" Type="http://schemas.openxmlformats.org/officeDocument/2006/relationships/hyperlink" Target="http://www.1ppt.com/word/" TargetMode="External"/><Relationship Id="rId10" Type="http://schemas.openxmlformats.org/officeDocument/2006/relationships/hyperlink" Target="http://www.1ppt.com/powerpoint/" TargetMode="Externa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6238-C91A-4E21-B728-DD80DDF347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549871" y="644400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5C28-20D8-4C04-AB2B-AF3222ABFD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490C-9246-40B9-8182-9316C090FC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4493" y="1198060"/>
            <a:ext cx="2308324" cy="1862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38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七</a:t>
            </a:r>
            <a:endParaRPr lang="zh-CN" altLang="en-US" sz="138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7657" y="3032858"/>
            <a:ext cx="1661993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你好</a:t>
            </a:r>
            <a:endParaRPr lang="zh-CN" altLang="en-US" sz="9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00776" y="2556998"/>
            <a:ext cx="1954381" cy="15670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15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月</a:t>
            </a:r>
            <a:endParaRPr lang="zh-CN" altLang="en-US" sz="115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3139562" y="2840653"/>
            <a:ext cx="1323496" cy="1000462"/>
          </a:xfrm>
          <a:prstGeom prst="line">
            <a:avLst/>
          </a:prstGeom>
          <a:ln>
            <a:solidFill>
              <a:srgbClr val="00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213196" y="1787821"/>
            <a:ext cx="1323496" cy="1000462"/>
          </a:xfrm>
          <a:prstGeom prst="line">
            <a:avLst/>
          </a:prstGeom>
          <a:ln>
            <a:solidFill>
              <a:srgbClr val="00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486775" y="36201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156546" y="3304201"/>
            <a:ext cx="1323496" cy="1000462"/>
          </a:xfrm>
          <a:prstGeom prst="line">
            <a:avLst/>
          </a:prstGeom>
          <a:ln>
            <a:solidFill>
              <a:srgbClr val="00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676486" y="4987586"/>
            <a:ext cx="1323496" cy="1000462"/>
          </a:xfrm>
          <a:prstGeom prst="line">
            <a:avLst/>
          </a:prstGeom>
          <a:ln>
            <a:solidFill>
              <a:srgbClr val="00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33" y="2828834"/>
            <a:ext cx="1517333" cy="15173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89357" y="2828834"/>
            <a:ext cx="255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PART</a:t>
            </a:r>
            <a:endParaRPr lang="zh-CN" altLang="en-US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0941" y="2828833"/>
            <a:ext cx="18316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endParaRPr lang="en-US" altLang="zh-CN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83858" y="1743710"/>
            <a:ext cx="36245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初赛进行时</a:t>
            </a:r>
            <a:endParaRPr lang="zh-CN" altLang="en-US" sz="4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411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6890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7867750" y="1425290"/>
            <a:ext cx="1843088" cy="1843088"/>
          </a:xfrm>
          <a:prstGeom prst="diamond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6794606" y="2507456"/>
            <a:ext cx="1843087" cy="1843087"/>
          </a:xfrm>
          <a:prstGeom prst="diamond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7867750" y="3532696"/>
            <a:ext cx="1843088" cy="1843088"/>
          </a:xfrm>
          <a:prstGeom prst="diamond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8940894" y="2507456"/>
            <a:ext cx="1843088" cy="1843088"/>
          </a:xfrm>
          <a:prstGeom prst="diamond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19250" y="3216275"/>
            <a:ext cx="44329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1.</a:t>
            </a:r>
            <a:r>
              <a:rPr lang="zh-CN" altLang="en-US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仔细研读教材，确定行课思路</a:t>
            </a:r>
            <a:endParaRPr lang="zh-CN" altLang="en-US" sz="2000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2.</a:t>
            </a:r>
            <a:r>
              <a:rPr lang="zh-CN" altLang="en-US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写好教案框架结构</a:t>
            </a:r>
            <a:endParaRPr lang="zh-CN" altLang="en-US" sz="2000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3.</a:t>
            </a:r>
            <a:r>
              <a:rPr lang="zh-CN" altLang="en-US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做好课堂所需教具</a:t>
            </a:r>
            <a:endParaRPr lang="zh-CN" altLang="en-US" sz="2000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4.</a:t>
            </a:r>
            <a:r>
              <a:rPr lang="zh-CN" altLang="en-US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留</a:t>
            </a:r>
            <a:r>
              <a:rPr lang="en-US" altLang="zh-CN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15</a:t>
            </a:r>
            <a:r>
              <a:rPr lang="zh-CN" altLang="en-US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分钟计时模拟</a:t>
            </a:r>
            <a:endParaRPr lang="zh-CN" altLang="en-US" sz="2000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7005" y="2040758"/>
            <a:ext cx="835037" cy="8350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3671" y="2041119"/>
            <a:ext cx="461279" cy="4682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3671" y="4256254"/>
            <a:ext cx="470636" cy="371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359405" y="3066996"/>
            <a:ext cx="140928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初赛</a:t>
            </a:r>
            <a:r>
              <a:rPr lang="en-US" altLang="zh-CN" sz="24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endParaRPr lang="en-US" altLang="zh-CN" sz="24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75047" y="3060011"/>
            <a:ext cx="140928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过程</a:t>
            </a:r>
            <a:endParaRPr lang="zh-CN" altLang="en-US" sz="28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19250" y="1978660"/>
            <a:ext cx="34264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课题：推理（二）</a:t>
            </a:r>
            <a:endParaRPr lang="zh-CN" altLang="en-US" sz="2800" b="1" spc="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6731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6731" y="2290762"/>
            <a:ext cx="11158537" cy="2276475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40053" y="1543031"/>
            <a:ext cx="1711960" cy="460375"/>
          </a:xfrm>
          <a:prstGeom prst="rect">
            <a:avLst/>
          </a:prstGeom>
          <a:noFill/>
        </p:spPr>
        <p:txBody>
          <a:bodyPr vert="horz"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2400" b="1" spc="600" dirty="0">
                <a:solidFill>
                  <a:srgbClr val="FF0000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进入决赛</a:t>
            </a:r>
            <a:endParaRPr lang="zh-CN" altLang="en-US" sz="2400" b="1" spc="600" dirty="0">
              <a:solidFill>
                <a:srgbClr val="FF0000"/>
              </a:solidFill>
              <a:effectLst/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36927" y="3065183"/>
            <a:ext cx="751840" cy="751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09655" y="3108958"/>
            <a:ext cx="640081" cy="6400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75958" y="3108958"/>
            <a:ext cx="640081" cy="6400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97743" y="3069627"/>
            <a:ext cx="751840" cy="7518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31287" y="3108958"/>
            <a:ext cx="640081" cy="6400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10765" y="5070548"/>
            <a:ext cx="377047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成绩排在低段最后</a:t>
            </a:r>
            <a:endParaRPr lang="zh-CN" altLang="en-US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7317" y="745967"/>
            <a:ext cx="1917700" cy="52197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初赛结果</a:t>
            </a:r>
            <a:endParaRPr lang="zh-CN" altLang="en-US" sz="2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33" y="2828834"/>
            <a:ext cx="1517333" cy="15173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89357" y="2828834"/>
            <a:ext cx="255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PART</a:t>
            </a:r>
            <a:endParaRPr lang="zh-CN" altLang="en-US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0941" y="2828833"/>
            <a:ext cx="234697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endParaRPr lang="en-US" altLang="zh-CN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72758" y="1715135"/>
            <a:ext cx="36245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复赛前准备</a:t>
            </a:r>
            <a:endParaRPr lang="zh-CN" altLang="en-US" sz="4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350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62544" y="1454727"/>
            <a:ext cx="554182" cy="554182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38744" y="1530927"/>
            <a:ext cx="554182" cy="554182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1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2544" y="4578921"/>
            <a:ext cx="554182" cy="554182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38744" y="4655121"/>
            <a:ext cx="554182" cy="554182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2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6769" y="4502721"/>
            <a:ext cx="554182" cy="554182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452969" y="4578921"/>
            <a:ext cx="554182" cy="554182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4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6769" y="1454727"/>
            <a:ext cx="554182" cy="554182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52969" y="1530927"/>
            <a:ext cx="554182" cy="554182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3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89307" y="1790028"/>
            <a:ext cx="3338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组内解读教材，自我构思，教学初设想：</a:t>
            </a:r>
            <a:r>
              <a:rPr lang="zh-CN" altLang="en-US" sz="12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设计情境以活动串形式联接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，将涉及知识点进行</a:t>
            </a:r>
            <a:r>
              <a:rPr lang="zh-CN" altLang="en-US" sz="12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系统梳理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，形成</a:t>
            </a:r>
            <a:r>
              <a:rPr lang="zh-CN" altLang="en-US" sz="12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结构性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知识。</a:t>
            </a:r>
            <a:endParaRPr lang="zh-CN" altLang="en-US" sz="1200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89307" y="1337197"/>
            <a:ext cx="205248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复赛初步准备</a:t>
            </a:r>
            <a:endParaRPr lang="zh-CN" altLang="en-US" sz="20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宋体" panose="02010609030101010101" pitchFamily="49" charset="-122"/>
              <a:ea typeface="新宋体" panose="0201060903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89530" y="4368800"/>
            <a:ext cx="28168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专家指导和第</a:t>
            </a:r>
            <a:r>
              <a:rPr lang="en-US" altLang="zh-CN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次试上</a:t>
            </a:r>
            <a:endParaRPr lang="zh-CN" altLang="en-US" sz="20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98640" y="1762319"/>
            <a:ext cx="33386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（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）将开头视频变成图片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（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）将比较大小的环节再整合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（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）降低估算过程书写的要求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（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4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）将学生合作交流的时间缩短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（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5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）教师的语言再精简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（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6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）课件和板书再次进行美化，使之清晰，醒目，美观。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98640" y="1309488"/>
            <a:ext cx="205248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第</a:t>
            </a:r>
            <a:r>
              <a:rPr lang="en-US" altLang="zh-CN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2~5</a:t>
            </a:r>
            <a:r>
              <a:rPr lang="zh-CN" altLang="en-US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次试上</a:t>
            </a:r>
            <a:endParaRPr lang="zh-CN" altLang="en-US" sz="20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55933" y="4821765"/>
            <a:ext cx="3338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自己计时，一遍一遍无生模拟上课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仍然超时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分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30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秒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55933" y="4368934"/>
            <a:ext cx="205248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第</a:t>
            </a:r>
            <a:r>
              <a:rPr lang="en-US" altLang="zh-CN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6~7</a:t>
            </a:r>
            <a:r>
              <a:rPr lang="zh-CN" altLang="en-US" sz="2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次试上</a:t>
            </a:r>
            <a:endParaRPr lang="zh-CN" altLang="en-US" sz="20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89307" y="3053080"/>
            <a:ext cx="751840" cy="7518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04134" y="2918753"/>
            <a:ext cx="751840" cy="751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81580" y="4875530"/>
            <a:ext cx="35547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专家指导：站位更高，设计更灵动；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第</a:t>
            </a:r>
            <a:r>
              <a:rPr lang="en-US" altLang="zh-CN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</a:t>
            </a:r>
            <a:r>
              <a:rPr lang="zh-CN" altLang="en-US" sz="1200" b="1" spc="300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次试上问题：超时，语言不够简洁凝练，师生互动不够自然流畅，课件，学习单需完善</a:t>
            </a: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spc="300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13555" y="3387090"/>
            <a:ext cx="2985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我的</a:t>
            </a:r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  <a:r>
              <a:rPr lang="zh-CN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次磨课</a:t>
            </a:r>
            <a:endParaRPr lang="zh-CN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33" y="2828834"/>
            <a:ext cx="1517333" cy="15173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89357" y="2828834"/>
            <a:ext cx="255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PART</a:t>
            </a:r>
            <a:endParaRPr lang="zh-CN" altLang="en-US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0941" y="2828833"/>
            <a:ext cx="234697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endParaRPr lang="en-US" altLang="zh-CN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72758" y="1715135"/>
            <a:ext cx="36245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复赛进行时</a:t>
            </a:r>
            <a:endParaRPr lang="zh-CN" altLang="en-US" sz="4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350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68982" y="400050"/>
            <a:ext cx="2881745" cy="3728605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0400" y="3237230"/>
            <a:ext cx="38379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1.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候场室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熟悉场地，了解规则</a:t>
            </a:r>
            <a:endParaRPr lang="zh-CN" altLang="en-US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2.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候场室模拟练习</a:t>
            </a:r>
            <a:endParaRPr lang="zh-CN" altLang="en-US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3.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与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学生互动，了解学情，寻找种子选手</a:t>
            </a:r>
            <a:endParaRPr lang="zh-CN" altLang="en-US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90843" y="3237245"/>
            <a:ext cx="20213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1.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节奏平稳</a:t>
            </a:r>
            <a:endParaRPr lang="zh-CN" altLang="en-US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2.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有效推进</a:t>
            </a:r>
            <a:endParaRPr lang="zh-CN" altLang="en-US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3.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及时引导</a:t>
            </a:r>
            <a:endParaRPr lang="zh-CN" altLang="en-US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4.</a:t>
            </a:r>
            <a:r>
              <a:rPr lang="zh-CN" altLang="en-US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压缩时间</a:t>
            </a:r>
            <a:endParaRPr lang="zh-CN" altLang="en-US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32319" y="2271826"/>
            <a:ext cx="927362" cy="9273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6826" y="2284049"/>
            <a:ext cx="927362" cy="9273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37812" y="2254463"/>
            <a:ext cx="927362" cy="92736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28427" y="733902"/>
            <a:ext cx="309880" cy="52197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zh-CN" altLang="en-US" sz="2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8300" y="1357630"/>
            <a:ext cx="17062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候场室准备</a:t>
            </a:r>
            <a:endParaRPr lang="zh-CN" altLang="en-US" sz="2000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47785" y="1357630"/>
            <a:ext cx="17062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上课进行时</a:t>
            </a:r>
            <a:endParaRPr lang="zh-CN" altLang="en-US" sz="2000" b="1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33" y="2828834"/>
            <a:ext cx="1517333" cy="15173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89357" y="2828834"/>
            <a:ext cx="255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PART</a:t>
            </a:r>
            <a:endParaRPr lang="zh-CN" altLang="en-US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0940" y="2828833"/>
            <a:ext cx="239347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endParaRPr lang="en-US" altLang="zh-CN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3373" y="1742440"/>
            <a:ext cx="40868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感恩   共勉</a:t>
            </a:r>
            <a:endParaRPr lang="zh-CN" altLang="en-US" sz="4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6890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V="1">
            <a:off x="3174139" y="5834745"/>
            <a:ext cx="5505401" cy="45719"/>
          </a:xfrm>
          <a:prstGeom prst="rect">
            <a:avLst/>
          </a:prstGeom>
          <a:solidFill>
            <a:srgbClr val="B8E5EB"/>
          </a:solidFill>
          <a:ln>
            <a:solidFill>
              <a:srgbClr val="B8E5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97030" y="4689382"/>
            <a:ext cx="640081" cy="6400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97208" y="4049189"/>
            <a:ext cx="640081" cy="6400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97288" y="3409007"/>
            <a:ext cx="640081" cy="6400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97102" y="2768927"/>
            <a:ext cx="640081" cy="64008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89525" y="1372870"/>
            <a:ext cx="2012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pc="600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感恩</a:t>
            </a:r>
            <a:endParaRPr lang="zh-CN" altLang="en-US" sz="3200" spc="600" dirty="0">
              <a:solidFill>
                <a:schemeClr val="tx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6285" y="2707640"/>
            <a:ext cx="6297295" cy="2676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校领导的支持和帮助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同事们的鼓励和协助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数学团队的智慧结晶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学校的荣誉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350" y="4127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b="-526"/>
          <a:stretch>
            <a:fillRect/>
          </a:stretch>
        </p:blipFill>
        <p:spPr>
          <a:xfrm>
            <a:off x="514037" y="4184756"/>
            <a:ext cx="2285785" cy="2285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 b="-526"/>
          <a:stretch>
            <a:fillRect/>
          </a:stretch>
        </p:blipFill>
        <p:spPr>
          <a:xfrm>
            <a:off x="9386550" y="412857"/>
            <a:ext cx="2285785" cy="22857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25728" y="4184491"/>
            <a:ext cx="874105" cy="8741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04503" y="375143"/>
            <a:ext cx="874105" cy="8741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89275" y="2698750"/>
            <a:ext cx="6297295" cy="3322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平凡的工作用不平凡的态度来完成，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简单的问题用全面的思考来决策，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当今的事情用将来的目光来审视，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遥远的理想靠现实的努力来实现。</a:t>
            </a: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5153" y="1249778"/>
            <a:ext cx="244169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pc="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共勉</a:t>
            </a:r>
            <a:endParaRPr lang="zh-CN" altLang="en-US" sz="3200" spc="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1875" y="2828925"/>
            <a:ext cx="7634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/>
              <a:t>新北区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小学数学优质课评比</a:t>
            </a:r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体悟分享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24495" y="4974590"/>
            <a:ext cx="2713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汇报人：吴丽丽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49375" y="3207385"/>
            <a:ext cx="54152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05CB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感谢您的聆听</a:t>
            </a:r>
            <a:r>
              <a:rPr lang="en-US" altLang="zh-CN" sz="6000">
                <a:solidFill>
                  <a:srgbClr val="05CB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</a:t>
            </a:r>
            <a:endParaRPr lang="en-US" altLang="zh-CN" sz="6000">
              <a:solidFill>
                <a:srgbClr val="05CBC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16060" y="1219200"/>
            <a:ext cx="1143000" cy="1143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03360" y="4495800"/>
            <a:ext cx="1143000" cy="1143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16060" y="2857500"/>
            <a:ext cx="1143000" cy="1143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70960" y="1942465"/>
            <a:ext cx="47771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全区各小学经过校内比赛选拔共报名参赛</a:t>
            </a:r>
            <a:r>
              <a:rPr lang="en-US" altLang="zh-CN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人：其中低段</a:t>
            </a:r>
            <a:r>
              <a:rPr lang="en-US" altLang="zh-CN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36</a:t>
            </a: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人，高段</a:t>
            </a:r>
            <a:r>
              <a:rPr lang="en-US" altLang="zh-CN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34</a:t>
            </a: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人</a:t>
            </a:r>
            <a:endParaRPr lang="zh-CN" altLang="en-US" sz="1400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3355" y="1468120"/>
            <a:ext cx="1497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初赛选拔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83330" y="3352165"/>
            <a:ext cx="4840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封闭备课</a:t>
            </a:r>
            <a:r>
              <a:rPr lang="en-US" altLang="zh-CN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</a:t>
            </a: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小时，</a:t>
            </a:r>
            <a:r>
              <a:rPr lang="en-US" altLang="zh-CN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10</a:t>
            </a: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分钟无生模拟上课</a:t>
            </a:r>
            <a:endParaRPr lang="zh-CN" altLang="en-US" sz="1400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400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0190" y="2864485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初赛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70960" y="4606925"/>
            <a:ext cx="4904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三分之一，</a:t>
            </a:r>
            <a:r>
              <a:rPr lang="en-US" altLang="zh-CN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人中</a:t>
            </a:r>
            <a:r>
              <a:rPr lang="en-US" altLang="zh-CN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24</a:t>
            </a: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人进入复赛</a:t>
            </a:r>
            <a:endParaRPr lang="zh-CN" altLang="en-US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提前三天公布课题，</a:t>
            </a:r>
            <a:r>
              <a:rPr lang="en-US" altLang="zh-CN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20</a:t>
            </a:r>
            <a:r>
              <a:rPr lang="zh-CN" altLang="en-US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分钟有生上课</a:t>
            </a:r>
            <a:endParaRPr lang="zh-CN" altLang="en-US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70960" y="4000500"/>
            <a:ext cx="929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复赛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55240" y="1682750"/>
            <a:ext cx="736600" cy="4076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</a:rPr>
              <a:t>比赛流程及规则</a:t>
            </a:r>
            <a:endParaRPr lang="zh-CN" altLang="en-US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57023" y="0"/>
            <a:ext cx="1785937" cy="6858000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504612" y="1401977"/>
            <a:ext cx="1290320" cy="4053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心路历程</a:t>
            </a:r>
            <a:endParaRPr lang="zh-CN" altLang="en-US" sz="7200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09928" y="1450038"/>
            <a:ext cx="921385" cy="41979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en-US" altLang="zh-CN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初赛前准备</a:t>
            </a:r>
            <a:r>
              <a:rPr lang="en-US" altLang="zh-CN" sz="2000" spc="3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endParaRPr lang="zh-CN" altLang="en-US" sz="4800" spc="3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4218" y="1450037"/>
            <a:ext cx="921385" cy="41979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en-US" altLang="zh-CN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初赛进行时</a:t>
            </a:r>
            <a:endParaRPr lang="zh-CN" altLang="en-US" sz="4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58508" y="1450036"/>
            <a:ext cx="921385" cy="41979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en-US" altLang="zh-CN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复赛前磨课</a:t>
            </a:r>
            <a:endParaRPr lang="zh-CN" altLang="en-US" sz="4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32798" y="1450035"/>
            <a:ext cx="921385" cy="41954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en-US" altLang="zh-CN" sz="4800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复赛进行时</a:t>
            </a:r>
            <a:endParaRPr lang="zh-CN" altLang="en-US" sz="4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33" y="2828834"/>
            <a:ext cx="1517333" cy="15173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89357" y="2828834"/>
            <a:ext cx="255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PART</a:t>
            </a:r>
            <a:endParaRPr lang="zh-CN" altLang="en-US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0941" y="2828833"/>
            <a:ext cx="18316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endParaRPr lang="en-US" altLang="zh-CN" sz="72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4978" y="1803400"/>
            <a:ext cx="36245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spc="6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初赛前准备</a:t>
            </a:r>
            <a:endParaRPr lang="zh-CN" altLang="en-US" sz="4800" b="1" spc="6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6890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190745" y="1628774"/>
            <a:ext cx="1119183" cy="1119183"/>
          </a:xfrm>
          <a:prstGeom prst="ellipse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79266" y="1628774"/>
            <a:ext cx="1119183" cy="1119183"/>
          </a:xfrm>
          <a:prstGeom prst="ellipse">
            <a:avLst/>
          </a:prstGeom>
          <a:solidFill>
            <a:srgbClr val="00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796344" y="1628773"/>
            <a:ext cx="1119183" cy="1119183"/>
          </a:xfrm>
          <a:prstGeom prst="ellipse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390763" y="1777269"/>
            <a:ext cx="78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01</a:t>
            </a:r>
            <a:endParaRPr lang="zh-CN" altLang="en-US" sz="4000" b="1" spc="3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49522" y="1777269"/>
            <a:ext cx="80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>
                <a:solidFill>
                  <a:srgbClr val="B8E5EB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02</a:t>
            </a:r>
            <a:endParaRPr lang="zh-CN" altLang="en-US" sz="4000" b="1" spc="300" dirty="0">
              <a:solidFill>
                <a:srgbClr val="B8E5EB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82090" y="1791557"/>
            <a:ext cx="84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>
                <a:solidFill>
                  <a:srgbClr val="008E8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03</a:t>
            </a:r>
            <a:endParaRPr lang="zh-CN" altLang="en-US" sz="4000" b="1" spc="300" dirty="0">
              <a:solidFill>
                <a:srgbClr val="008E8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63578" y="3619416"/>
            <a:ext cx="183550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05CBC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心态准备</a:t>
            </a:r>
            <a:endParaRPr lang="zh-CN" altLang="en-US" sz="2800" b="1" spc="300" dirty="0">
              <a:solidFill>
                <a:srgbClr val="05CBC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21103" y="3612229"/>
            <a:ext cx="183550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05CBC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知识准备</a:t>
            </a:r>
            <a:endParaRPr lang="zh-CN" altLang="en-US" sz="2800" b="1" spc="300" dirty="0">
              <a:solidFill>
                <a:srgbClr val="05CBC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98536" y="3619416"/>
            <a:ext cx="183550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05CBC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教具准备</a:t>
            </a:r>
            <a:endParaRPr lang="zh-CN" altLang="en-US" sz="2800" b="1" spc="300" dirty="0">
              <a:solidFill>
                <a:srgbClr val="05CBC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78481" y="2849394"/>
            <a:ext cx="835037" cy="8350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60187" y="2849395"/>
            <a:ext cx="835037" cy="83503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852577" y="2846164"/>
            <a:ext cx="835037" cy="83503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49306" y="4574194"/>
            <a:ext cx="601808" cy="601808"/>
          </a:xfrm>
          <a:prstGeom prst="ellipse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68466" y="4747173"/>
            <a:ext cx="363436" cy="31973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837666" y="4573991"/>
            <a:ext cx="601808" cy="601808"/>
          </a:xfrm>
          <a:prstGeom prst="ellipse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6031" y="4682530"/>
            <a:ext cx="384599" cy="38459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9054861" y="4573788"/>
            <a:ext cx="601808" cy="601808"/>
          </a:xfrm>
          <a:prstGeom prst="ellipse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53843" y="4707780"/>
            <a:ext cx="403649" cy="35953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6890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58003" y="2278850"/>
            <a:ext cx="3586163" cy="485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958003" y="3214681"/>
            <a:ext cx="3586163" cy="485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58003" y="4150512"/>
            <a:ext cx="3586163" cy="485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58003" y="2278849"/>
            <a:ext cx="1300163" cy="485775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58004" y="4150512"/>
            <a:ext cx="3000375" cy="485775"/>
          </a:xfrm>
          <a:prstGeom prst="rect">
            <a:avLst/>
          </a:prstGeom>
          <a:solidFill>
            <a:srgbClr val="00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958003" y="3214680"/>
            <a:ext cx="2100263" cy="485775"/>
          </a:xfrm>
          <a:prstGeom prst="rect">
            <a:avLst/>
          </a:prstGeom>
          <a:solidFill>
            <a:srgbClr val="00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126490" y="3157220"/>
            <a:ext cx="52819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（</a:t>
            </a:r>
            <a:r>
              <a:rPr lang="en-US" altLang="zh-CN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</a:t>
            </a:r>
            <a:r>
              <a:rPr lang="zh-CN" altLang="en-US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</a:t>
            </a:r>
            <a:r>
              <a:rPr lang="en-US" altLang="zh-CN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.</a:t>
            </a:r>
            <a:r>
              <a:rPr lang="zh-CN" altLang="en-US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比赛的要求：不能只是参与</a:t>
            </a:r>
            <a:r>
              <a:rPr lang="zh-CN" altLang="en-US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而已</a:t>
            </a:r>
            <a:endParaRPr lang="zh-CN" altLang="en-US" sz="2000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（</a:t>
            </a:r>
            <a:r>
              <a:rPr lang="en-US" altLang="zh-CN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</a:t>
            </a:r>
            <a:r>
              <a:rPr lang="zh-CN" altLang="en-US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</a:t>
            </a:r>
            <a:r>
              <a:rPr lang="en-US" altLang="zh-CN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.</a:t>
            </a:r>
            <a:r>
              <a:rPr lang="zh-CN" altLang="en-US" sz="2000" spc="3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代表的是：孟河中心小学</a:t>
            </a:r>
            <a:endParaRPr lang="zh-CN" altLang="en-US" sz="2000" spc="3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05116" y="2039337"/>
            <a:ext cx="24416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pc="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1.</a:t>
            </a:r>
            <a:r>
              <a:rPr lang="zh-CN" altLang="en-US" sz="2800" b="1" spc="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心态准备</a:t>
            </a:r>
            <a:endParaRPr lang="zh-CN" altLang="en-US" sz="2800" b="1" spc="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94772" y="1999134"/>
            <a:ext cx="835037" cy="835037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350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02968" y="400050"/>
            <a:ext cx="2781300" cy="6457950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0923" y="1366330"/>
            <a:ext cx="640081" cy="6400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65555" y="2055495"/>
            <a:ext cx="2985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一到三年级</a:t>
            </a:r>
            <a:r>
              <a:rPr lang="en-US" altLang="zh-CN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6</a:t>
            </a: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本备课手册</a:t>
            </a:r>
            <a:endParaRPr lang="zh-CN" altLang="en-US" sz="2000" b="1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20195" y="1366330"/>
            <a:ext cx="640081" cy="6400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809230" y="2055495"/>
            <a:ext cx="35744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人教版低段的所有《数学广角》</a:t>
            </a:r>
            <a:endParaRPr lang="zh-CN" altLang="en-US" sz="2000" b="1" dirty="0">
              <a:solidFill>
                <a:schemeClr val="bg2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本次初赛抽到课题：</a:t>
            </a:r>
            <a:endParaRPr lang="zh-CN" altLang="en-US" sz="2000" b="1" dirty="0">
              <a:solidFill>
                <a:srgbClr val="FF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推理（一）第</a:t>
            </a:r>
            <a:r>
              <a:rPr lang="en-US" altLang="zh-CN" sz="2000" b="1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课时</a:t>
            </a:r>
            <a:endParaRPr lang="zh-CN" altLang="en-US" sz="2000" b="1" dirty="0">
              <a:solidFill>
                <a:srgbClr val="FF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0923" y="4100738"/>
            <a:ext cx="640081" cy="6400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33450" y="4789805"/>
            <a:ext cx="34855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一到三年级</a:t>
            </a:r>
            <a:r>
              <a:rPr lang="en-US" altLang="zh-CN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6</a:t>
            </a: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本教师参考用书</a:t>
            </a:r>
            <a:endParaRPr lang="zh-CN" altLang="en-US" sz="2000" b="1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15431" y="4100738"/>
            <a:ext cx="640081" cy="64008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230870" y="4789805"/>
            <a:ext cx="2618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不同课型的行课思路</a:t>
            </a:r>
            <a:endParaRPr lang="zh-CN" altLang="en-US" sz="2000" b="1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57167" y="2421032"/>
            <a:ext cx="675005" cy="2592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 spc="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2.</a:t>
            </a:r>
            <a:r>
              <a:rPr lang="zh-CN" altLang="en-US" sz="3200" b="1" spc="6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知识准备</a:t>
            </a:r>
            <a:endParaRPr lang="zh-CN" altLang="en-US" sz="3200" b="1" spc="600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350" y="400050"/>
            <a:ext cx="11158537" cy="605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57726" y="1971675"/>
            <a:ext cx="1300162" cy="1300162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3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4114" y="1971675"/>
            <a:ext cx="1300162" cy="1300162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57726" y="3586164"/>
            <a:ext cx="1300162" cy="1300162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34114" y="3586164"/>
            <a:ext cx="1300162" cy="1300162"/>
          </a:xfrm>
          <a:prstGeom prst="rect">
            <a:avLst/>
          </a:prstGeom>
          <a:solidFill>
            <a:srgbClr val="B8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V="1">
            <a:off x="6549866" y="3944780"/>
            <a:ext cx="640081" cy="6400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619250" y="1971675"/>
            <a:ext cx="25101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彩色，白色卡纸若干</a:t>
            </a:r>
            <a:endParaRPr lang="zh-CN" altLang="en-US" sz="2000" b="1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62915" y="4584480"/>
            <a:ext cx="23668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磁扣，双面胶</a:t>
            </a:r>
            <a:r>
              <a:rPr lang="en-US" altLang="zh-CN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,</a:t>
            </a:r>
            <a:r>
              <a:rPr lang="zh-CN" altLang="zh-CN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剪刀</a:t>
            </a:r>
            <a:endParaRPr lang="zh-CN" altLang="zh-CN" sz="2000" b="1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68335" y="4404995"/>
            <a:ext cx="27368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以后要准备得更充分</a:t>
            </a:r>
            <a:r>
              <a:rPr lang="en-US" altLang="zh-CN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:</a:t>
            </a: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图形，小棒，计数器等</a:t>
            </a:r>
            <a:endParaRPr lang="zh-CN" altLang="en-US" sz="2000" b="1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61125" y="2397760"/>
            <a:ext cx="107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教具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4100" y="4034155"/>
            <a:ext cx="1093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准备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68335" y="1971675"/>
            <a:ext cx="25101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记号笔，彩笔，直尺</a:t>
            </a:r>
            <a:endParaRPr lang="zh-CN" altLang="en-US" sz="2000" b="1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WPS 演示</Application>
  <PresentationFormat>自定义</PresentationFormat>
  <Paragraphs>192</Paragraphs>
  <Slides>20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新宋体</vt:lpstr>
      <vt:lpstr>印品黑体</vt:lpstr>
      <vt:lpstr>黑体</vt:lpstr>
      <vt:lpstr>等线</vt:lpstr>
      <vt:lpstr>微软雅黑</vt:lpstr>
      <vt:lpstr>Arial Unicode MS</vt:lpstr>
      <vt:lpstr>等线 Light</vt:lpstr>
      <vt:lpstr>华文琥珀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七月你好</dc:title>
  <dc:creator>第一PPT</dc:creator>
  <cp:keywords>www.1ppt.com</cp:keywords>
  <dc:description>www.1ppt.com</dc:description>
  <cp:lastModifiedBy>吴语</cp:lastModifiedBy>
  <cp:revision>51</cp:revision>
  <dcterms:created xsi:type="dcterms:W3CDTF">2019-06-08T10:29:00Z</dcterms:created>
  <dcterms:modified xsi:type="dcterms:W3CDTF">2020-07-14T02:34:09Z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