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97" r:id="rId2"/>
    <p:sldId id="359" r:id="rId3"/>
    <p:sldId id="442" r:id="rId4"/>
    <p:sldId id="444" r:id="rId5"/>
    <p:sldId id="440" r:id="rId6"/>
    <p:sldId id="459" r:id="rId7"/>
    <p:sldId id="443" r:id="rId8"/>
    <p:sldId id="430" r:id="rId9"/>
    <p:sldId id="431" r:id="rId10"/>
    <p:sldId id="432" r:id="rId11"/>
    <p:sldId id="437" r:id="rId12"/>
    <p:sldId id="438" r:id="rId13"/>
    <p:sldId id="439" r:id="rId14"/>
    <p:sldId id="433" r:id="rId15"/>
    <p:sldId id="427" r:id="rId16"/>
    <p:sldId id="435" r:id="rId17"/>
    <p:sldId id="458" r:id="rId18"/>
    <p:sldId id="436" r:id="rId19"/>
    <p:sldId id="434" r:id="rId20"/>
  </p:sldIdLst>
  <p:sldSz cx="9144000" cy="5143500" type="screen16x9"/>
  <p:notesSz cx="6858000" cy="9144000"/>
  <p:embeddedFontLst>
    <p:embeddedFont>
      <p:font typeface="字魂27号-布丁体" panose="00000500000000000000" charset="-122"/>
      <p:regular r:id="rId22"/>
    </p:embeddedFont>
    <p:embeddedFont>
      <p:font typeface="字魂36号-正文宋楷" panose="02000000000000000000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华文行楷" panose="02010800040101010101" pitchFamily="2" charset="-122"/>
      <p:regular r:id="rId28"/>
    </p:embeddedFont>
    <p:embeddedFont>
      <p:font typeface="华文隶书" panose="02010800040101010101" pitchFamily="2" charset="-122"/>
      <p:regular r:id="rId29"/>
    </p:embeddedFont>
    <p:embeddedFont>
      <p:font typeface="华文新魏" panose="02010800040101010101" pitchFamily="2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隶书" panose="02010509060101010101" pitchFamily="49" charset="-122"/>
      <p:regular r:id="rId32"/>
    </p:embeddedFont>
    <p:embeddedFont>
      <p:font typeface="微软雅黑" panose="020B0503020204020204" pitchFamily="34" charset="-122"/>
      <p:regular r:id="rId33"/>
      <p:bold r:id="rId34"/>
    </p:embeddedFont>
    <p:embeddedFont>
      <p:font typeface="微软雅黑 Light" panose="020B0502040204020203" pitchFamily="34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4">
          <p15:clr>
            <a:srgbClr val="A4A3A4"/>
          </p15:clr>
        </p15:guide>
        <p15:guide id="2" pos="2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D36"/>
    <a:srgbClr val="076E56"/>
    <a:srgbClr val="0B4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21" y="21"/>
      </p:cViewPr>
      <p:guideLst>
        <p:guide orient="horz" pos="1614"/>
        <p:guide pos="29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3107-0A21-4975-BD4E-9E3FA1571653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1D9C-74F3-4A50-80CE-FCA0A04698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F27D2C-E811-4A8A-AC4B-56C3B13A28E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D16D-63B5-4F0E-9AE2-7A8064D55709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21E-FE76-4E28-A5CE-5B9C9B887E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325" y="20320"/>
            <a:ext cx="9661525" cy="50850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071590" y="3842254"/>
            <a:ext cx="551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76E56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字魂27号-布丁体" panose="00000500000000000000" charset="-122"/>
              </a:rPr>
              <a:t>汇报</a:t>
            </a:r>
            <a:r>
              <a:rPr lang="zh-CN" altLang="en-US" sz="2000" b="1">
                <a:solidFill>
                  <a:srgbClr val="076E56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字魂27号-布丁体" panose="00000500000000000000" charset="-122"/>
              </a:rPr>
              <a:t>人：张思月</a:t>
            </a:r>
            <a:endParaRPr lang="zh-CN" altLang="en-US" sz="2000" b="1" dirty="0">
              <a:solidFill>
                <a:srgbClr val="076E56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字魂27号-布丁体" panose="000005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46179" y="850164"/>
            <a:ext cx="6830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 dirty="0">
                <a:solidFill>
                  <a:srgbClr val="0B4E3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经历概念形成，</a:t>
            </a:r>
            <a:endParaRPr lang="en-US" altLang="zh-CN" sz="6000" b="1" dirty="0">
              <a:solidFill>
                <a:srgbClr val="0B4E3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en-US" altLang="zh-CN" sz="6000" b="1" dirty="0">
                <a:solidFill>
                  <a:srgbClr val="0B4E3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  </a:t>
            </a:r>
            <a:r>
              <a:rPr lang="zh-CN" altLang="zh-CN" sz="6000" b="1" dirty="0">
                <a:solidFill>
                  <a:srgbClr val="0B4E3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走向数学本质</a:t>
            </a:r>
            <a:endParaRPr lang="zh-CN" altLang="zh-CN" sz="6000" dirty="0">
              <a:solidFill>
                <a:srgbClr val="0B4E3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66775" y="3294132"/>
            <a:ext cx="354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76E56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字魂27号-布丁体" panose="00000500000000000000" charset="-122"/>
              </a:rPr>
              <a:t>《</a:t>
            </a:r>
            <a:r>
              <a:rPr lang="zh-CN" altLang="en-US" sz="2000" b="1" dirty="0">
                <a:solidFill>
                  <a:srgbClr val="076E56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字魂27号-布丁体" panose="00000500000000000000" charset="-122"/>
              </a:rPr>
              <a:t>百分数的意义</a:t>
            </a:r>
            <a:r>
              <a:rPr lang="en-US" altLang="zh-CN" sz="2000" b="1" dirty="0">
                <a:solidFill>
                  <a:srgbClr val="076E56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字魂27号-布丁体" panose="00000500000000000000" charset="-122"/>
              </a:rPr>
              <a:t>》</a:t>
            </a:r>
            <a:r>
              <a:rPr lang="zh-CN" altLang="en-US" sz="2000" b="1" dirty="0">
                <a:solidFill>
                  <a:srgbClr val="076E56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字魂27号-布丁体" panose="00000500000000000000" charset="-122"/>
              </a:rPr>
              <a:t>教材解读</a:t>
            </a:r>
            <a:endParaRPr lang="en-US" altLang="zh-CN" sz="2000" b="1" dirty="0">
              <a:solidFill>
                <a:srgbClr val="076E56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字魂27号-布丁体" panose="00000500000000000000" charset="-122"/>
            </a:endParaRP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0325" y="1501140"/>
            <a:ext cx="3284855" cy="36798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44945" y="2895600"/>
            <a:ext cx="2989580" cy="2213610"/>
            <a:chOff x="9484" y="4368"/>
            <a:chExt cx="4991" cy="3678"/>
          </a:xfrm>
        </p:grpSpPr>
        <p:pic>
          <p:nvPicPr>
            <p:cNvPr id="8" name="图片 7" descr="2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73" y="5062"/>
              <a:ext cx="3302" cy="2977"/>
            </a:xfrm>
            <a:prstGeom prst="rect">
              <a:avLst/>
            </a:prstGeom>
          </p:spPr>
        </p:pic>
        <p:pic>
          <p:nvPicPr>
            <p:cNvPr id="10" name="图片 9" descr="2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4" y="4368"/>
              <a:ext cx="4991" cy="36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弧形 11"/>
          <p:cNvSpPr/>
          <p:nvPr/>
        </p:nvSpPr>
        <p:spPr>
          <a:xfrm rot="2700000">
            <a:off x="-103679" y="910828"/>
            <a:ext cx="3573400" cy="3573400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994517" y="1549238"/>
            <a:ext cx="2289699" cy="2289699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4" cstate="print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51888" y="365761"/>
            <a:ext cx="6554009" cy="596572"/>
          </a:xfrm>
          <a:prstGeom prst="rect">
            <a:avLst/>
          </a:prstGeom>
        </p:spPr>
        <p:txBody>
          <a:bodyPr wrap="square" lIns="65023" tIns="32511" rIns="65023" bIns="325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四、学情分析</a:t>
            </a:r>
            <a:endParaRPr lang="zh-CN" altLang="en-US" sz="2300" b="1" spc="36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00475" y="1676400"/>
            <a:ext cx="5518150" cy="1181735"/>
            <a:chOff x="5985" y="2640"/>
            <a:chExt cx="8690" cy="1861"/>
          </a:xfrm>
        </p:grpSpPr>
        <p:sp>
          <p:nvSpPr>
            <p:cNvPr id="8" name="TextBox 21"/>
            <p:cNvSpPr txBox="1"/>
            <p:nvPr/>
          </p:nvSpPr>
          <p:spPr>
            <a:xfrm>
              <a:off x="5985" y="2640"/>
              <a:ext cx="7479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字魂36号-正文宋楷" panose="02000000000000000000" charset="-122"/>
                </a:rPr>
                <a:t>（一）认知基础决定已有经验的共同性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5" y="3338"/>
              <a:ext cx="8300" cy="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陈述性知识：分数的意义；分数与除法、比的关系等。</a:t>
              </a:r>
              <a:endPara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程序性知识：分数与除法关系探索中的演绎法，</a:t>
              </a:r>
              <a:endParaRPr lang="en-US" altLang="zh-CN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      </a:t>
              </a:r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各类规律、性质探索中的归纳法。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45560" y="3197225"/>
            <a:ext cx="5550535" cy="812800"/>
            <a:chOff x="6056" y="5035"/>
            <a:chExt cx="8741" cy="1280"/>
          </a:xfrm>
        </p:grpSpPr>
        <p:sp>
          <p:nvSpPr>
            <p:cNvPr id="9" name="TextBox 22"/>
            <p:cNvSpPr txBox="1"/>
            <p:nvPr/>
          </p:nvSpPr>
          <p:spPr>
            <a:xfrm>
              <a:off x="6056" y="5035"/>
              <a:ext cx="8344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字魂36号-正文宋楷" panose="02000000000000000000" charset="-122"/>
                </a:rPr>
                <a:t>（二）学生构成决定已有经验的差异性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97" y="5830"/>
              <a:ext cx="8300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rPr>
                <a:t>乡镇小学、城区小学的差异。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4" cstate="print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70627" y="77639"/>
            <a:ext cx="8697964" cy="596572"/>
          </a:xfrm>
          <a:prstGeom prst="rect">
            <a:avLst/>
          </a:prstGeom>
        </p:spPr>
        <p:txBody>
          <a:bodyPr wrap="square" lIns="65023" tIns="32511" rIns="65023" bIns="325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四、学情分析</a:t>
            </a:r>
            <a:r>
              <a:rPr lang="en-US" altLang="zh-CN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zh-CN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六年级“百分数的意义”前测调查卷（部分）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61706" y="1070910"/>
          <a:ext cx="4257709" cy="1344930"/>
        </p:xfrm>
        <a:graphic>
          <a:graphicData uri="http://schemas.openxmlformats.org/drawingml/2006/table">
            <a:tbl>
              <a:tblPr/>
              <a:tblGrid>
                <a:gridCol w="1026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310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楷体" panose="02010609060101010101" pitchFamily="49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楷体" panose="02010609060101010101" pitchFamily="49" charset="-122"/>
                          <a:cs typeface="Times New Roman" panose="02020603050405020304"/>
                        </a:rPr>
                        <a:t>套圈个数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楷体" panose="02010609060101010101" pitchFamily="49" charset="-122"/>
                          <a:cs typeface="Times New Roman" panose="02020603050405020304"/>
                        </a:rPr>
                        <a:t>套中个数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楷体" panose="02010609060101010101" pitchFamily="49" charset="-122"/>
                          <a:cs typeface="Times New Roman" panose="02020603050405020304"/>
                        </a:rPr>
                        <a:t>小明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楷体" panose="02010609060101010101" pitchFamily="49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13</a:t>
                      </a:r>
                      <a:endParaRPr lang="zh-CN" sz="11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楷体" panose="02010609060101010101" pitchFamily="49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20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Calibri" panose="020F0502020204030204"/>
                          <a:ea typeface="楷体" panose="02010609060101010101" pitchFamily="49" charset="-122"/>
                          <a:cs typeface="Times New Roman" panose="02020603050405020304"/>
                        </a:rPr>
                        <a:t>小红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楷体" panose="02010609060101010101" pitchFamily="49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10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楷体" panose="02010609060101010101" pitchFamily="49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16</a:t>
                      </a:r>
                      <a:endParaRPr lang="zh-CN" sz="1100" kern="100" dirty="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91852" y="731609"/>
            <a:ext cx="744353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小明和小红参加套圈比赛，他们的套圈成绩如下：</a:t>
            </a: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0371" y="2534435"/>
            <a:ext cx="6135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可以怎么比较小明和小红这两位同学的套圈情况？</a:t>
            </a:r>
            <a:endParaRPr lang="zh-CN" altLang="en-US" sz="3200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1440" y="3149600"/>
            <a:ext cx="5353685" cy="1568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学生回答如下：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18%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的同学比较套中的个数。</a:t>
            </a:r>
            <a:endParaRPr lang="zh-CN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31%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的同学比较未套中的个数。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46%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的同学比较套中个数与套圈总个数的比。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6%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的同学有结论、无理由。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 cstate="print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46036" y="381804"/>
            <a:ext cx="8697964" cy="596572"/>
          </a:xfrm>
          <a:prstGeom prst="rect">
            <a:avLst/>
          </a:prstGeom>
        </p:spPr>
        <p:txBody>
          <a:bodyPr wrap="square" lIns="65023" tIns="32511" rIns="65023" bIns="325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四、学情分析</a:t>
            </a:r>
            <a:r>
              <a:rPr lang="en-US" altLang="zh-CN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zh-CN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六年级“百分数的意义”前测调查卷（部分）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11241" y="1065304"/>
            <a:ext cx="8436925" cy="13542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在生活中，你看到过这样的数吗？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32%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5.2%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150% 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？在空格里打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32%	  A: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看到过 （      ）  </a:t>
            </a:r>
            <a:r>
              <a:rPr kumimoji="0" lang="zh-CN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B: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没有看到过	 （      ）</a:t>
            </a: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5.2%	  A: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看到过 （      ）   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B: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没有看到过	 （      ）</a:t>
            </a: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150%	  A: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看到过 （      ）  	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B: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没有看到过	 （      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88198" y="2666761"/>
            <a:ext cx="8302876" cy="203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下面的分数你会读吗？试一试。</a:t>
            </a: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32%     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读作：（        ）。  </a:t>
            </a: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5.2%    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读作：（        ）。                 </a:t>
            </a: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150%    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读作：（        ）。 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endParaRPr kumimoji="0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32%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5.2%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150%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这样的数，你知道这种数叫什么名称吗？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如果知道，请写出名称。 （       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24007" y="3061271"/>
            <a:ext cx="1418414" cy="601579"/>
            <a:chOff x="6641431" y="2334126"/>
            <a:chExt cx="1965158" cy="601579"/>
          </a:xfrm>
        </p:grpSpPr>
        <p:sp>
          <p:nvSpPr>
            <p:cNvPr id="12" name="矩形 11"/>
            <p:cNvSpPr/>
            <p:nvPr/>
          </p:nvSpPr>
          <p:spPr>
            <a:xfrm>
              <a:off x="7132882" y="2389624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读写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6641431" y="2334126"/>
              <a:ext cx="1965158" cy="6015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70095" y="1501775"/>
            <a:ext cx="4495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93%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70095" y="1933575"/>
            <a:ext cx="4495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45%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09440" y="2971165"/>
            <a:ext cx="440055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98%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09440" y="3445510"/>
            <a:ext cx="440055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76%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 cstate="print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46036" y="381804"/>
            <a:ext cx="8697964" cy="596572"/>
          </a:xfrm>
          <a:prstGeom prst="rect">
            <a:avLst/>
          </a:prstGeom>
        </p:spPr>
        <p:txBody>
          <a:bodyPr wrap="square" lIns="65023" tIns="32511" rIns="65023" bIns="325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四、学情分析</a:t>
            </a:r>
            <a:r>
              <a:rPr lang="en-US" altLang="zh-CN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zh-CN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六年级“百分数的意义”前测调查卷（部分）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7606" y="1526996"/>
            <a:ext cx="8828058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五（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）班同学的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近视率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30%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，这里的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30%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表示什么意思？请写在下面。</a:t>
            </a:r>
            <a:endParaRPr kumimoji="0" lang="zh-CN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____________________________________________________________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8295" y="2396180"/>
            <a:ext cx="5863389" cy="18148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学生回答如下：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）有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的眼睛近视。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）把五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班同学平均分成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份，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份是近视的。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）五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班同学的近视人数占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30%.</a:t>
            </a: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）五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班的整体人数有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30%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的人近视。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）全班有近一半的同学都近视了。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）五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班同学十个有三个近视。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32313" y="2031738"/>
            <a:ext cx="1643702" cy="1631546"/>
          </a:xfrm>
          <a:prstGeom prst="ellipse">
            <a:avLst/>
          </a:prstGeom>
          <a:noFill/>
          <a:ln w="9525" cap="rnd">
            <a:solidFill>
              <a:schemeClr val="accent1"/>
            </a:solidFill>
            <a:prstDash val="solid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00" b="1" spc="36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</a:t>
            </a:r>
            <a:r>
              <a:rPr lang="zh-CN" altLang="en-US" sz="2300" b="1" spc="36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个转向</a:t>
            </a:r>
            <a:endParaRPr lang="zh-CN" altLang="en-US" sz="2300" b="1" spc="36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未知"/>
          <p:cNvSpPr/>
          <p:nvPr/>
        </p:nvSpPr>
        <p:spPr bwMode="auto">
          <a:xfrm rot="5400000">
            <a:off x="-34503" y="1717049"/>
            <a:ext cx="3102368" cy="1957045"/>
          </a:xfrm>
          <a:custGeom>
            <a:avLst/>
            <a:gdLst>
              <a:gd name="T0" fmla="*/ 286886 w 2848"/>
              <a:gd name="T1" fmla="*/ 620240 h 1795"/>
              <a:gd name="T2" fmla="*/ 295851 w 2848"/>
              <a:gd name="T3" fmla="*/ 752233 h 1795"/>
              <a:gd name="T4" fmla="*/ 315062 w 2848"/>
              <a:gd name="T5" fmla="*/ 880382 h 1795"/>
              <a:gd name="T6" fmla="*/ 341958 w 2848"/>
              <a:gd name="T7" fmla="*/ 1005968 h 1795"/>
              <a:gd name="T8" fmla="*/ 377818 w 2848"/>
              <a:gd name="T9" fmla="*/ 1128990 h 1795"/>
              <a:gd name="T10" fmla="*/ 421363 w 2848"/>
              <a:gd name="T11" fmla="*/ 1246887 h 1795"/>
              <a:gd name="T12" fmla="*/ 475154 w 2848"/>
              <a:gd name="T13" fmla="*/ 1360940 h 1795"/>
              <a:gd name="T14" fmla="*/ 536630 w 2848"/>
              <a:gd name="T15" fmla="*/ 1469866 h 1795"/>
              <a:gd name="T16" fmla="*/ 604509 w 2848"/>
              <a:gd name="T17" fmla="*/ 1573667 h 1795"/>
              <a:gd name="T18" fmla="*/ 680073 w 2848"/>
              <a:gd name="T19" fmla="*/ 1672341 h 1795"/>
              <a:gd name="T20" fmla="*/ 762040 w 2848"/>
              <a:gd name="T21" fmla="*/ 1764608 h 1795"/>
              <a:gd name="T22" fmla="*/ 851692 w 2848"/>
              <a:gd name="T23" fmla="*/ 1851749 h 1795"/>
              <a:gd name="T24" fmla="*/ 946467 w 2848"/>
              <a:gd name="T25" fmla="*/ 1932483 h 1795"/>
              <a:gd name="T26" fmla="*/ 1046364 w 2848"/>
              <a:gd name="T27" fmla="*/ 2005528 h 1795"/>
              <a:gd name="T28" fmla="*/ 1152666 w 2848"/>
              <a:gd name="T29" fmla="*/ 2072165 h 1795"/>
              <a:gd name="T30" fmla="*/ 1262809 w 2848"/>
              <a:gd name="T31" fmla="*/ 2129832 h 1795"/>
              <a:gd name="T32" fmla="*/ 1378076 w 2848"/>
              <a:gd name="T33" fmla="*/ 2181092 h 1795"/>
              <a:gd name="T34" fmla="*/ 1497185 w 2848"/>
              <a:gd name="T35" fmla="*/ 2222099 h 1795"/>
              <a:gd name="T36" fmla="*/ 1621417 w 2848"/>
              <a:gd name="T37" fmla="*/ 2256699 h 1795"/>
              <a:gd name="T38" fmla="*/ 1748210 w 2848"/>
              <a:gd name="T39" fmla="*/ 2281048 h 1795"/>
              <a:gd name="T40" fmla="*/ 1878845 w 2848"/>
              <a:gd name="T41" fmla="*/ 2293863 h 1795"/>
              <a:gd name="T42" fmla="*/ 2009481 w 2848"/>
              <a:gd name="T43" fmla="*/ 2300270 h 1795"/>
              <a:gd name="T44" fmla="*/ 2151643 w 2848"/>
              <a:gd name="T45" fmla="*/ 2293863 h 1795"/>
              <a:gd name="T46" fmla="*/ 2359123 w 2848"/>
              <a:gd name="T47" fmla="*/ 2264388 h 1795"/>
              <a:gd name="T48" fmla="*/ 2557637 w 2848"/>
              <a:gd name="T49" fmla="*/ 2210566 h 1795"/>
              <a:gd name="T50" fmla="*/ 2744625 w 2848"/>
              <a:gd name="T51" fmla="*/ 2134958 h 1795"/>
              <a:gd name="T52" fmla="*/ 2921368 w 2848"/>
              <a:gd name="T53" fmla="*/ 2040128 h 1795"/>
              <a:gd name="T54" fmla="*/ 3084021 w 2848"/>
              <a:gd name="T55" fmla="*/ 1923513 h 1795"/>
              <a:gd name="T56" fmla="*/ 3233868 w 2848"/>
              <a:gd name="T57" fmla="*/ 1790238 h 1795"/>
              <a:gd name="T58" fmla="*/ 3364504 w 2848"/>
              <a:gd name="T59" fmla="*/ 1640304 h 1795"/>
              <a:gd name="T60" fmla="*/ 3478489 w 2848"/>
              <a:gd name="T61" fmla="*/ 1477555 h 1795"/>
              <a:gd name="T62" fmla="*/ 3573264 w 2848"/>
              <a:gd name="T63" fmla="*/ 1300710 h 1795"/>
              <a:gd name="T64" fmla="*/ 3647547 w 2848"/>
              <a:gd name="T65" fmla="*/ 1111050 h 1795"/>
              <a:gd name="T66" fmla="*/ 3484893 w 2848"/>
              <a:gd name="T67" fmla="*/ 1273799 h 1795"/>
              <a:gd name="T68" fmla="*/ 3446471 w 2848"/>
              <a:gd name="T69" fmla="*/ 1285332 h 1795"/>
              <a:gd name="T70" fmla="*/ 3420856 w 2848"/>
              <a:gd name="T71" fmla="*/ 1280206 h 1795"/>
              <a:gd name="T72" fmla="*/ 3092987 w 2848"/>
              <a:gd name="T73" fmla="*/ 959834 h 1795"/>
              <a:gd name="T74" fmla="*/ 3060968 w 2848"/>
              <a:gd name="T75" fmla="*/ 1041849 h 1795"/>
              <a:gd name="T76" fmla="*/ 3000773 w 2848"/>
              <a:gd name="T77" fmla="*/ 1159746 h 1795"/>
              <a:gd name="T78" fmla="*/ 2927771 w 2848"/>
              <a:gd name="T79" fmla="*/ 1268673 h 1795"/>
              <a:gd name="T80" fmla="*/ 2843242 w 2848"/>
              <a:gd name="T81" fmla="*/ 1366066 h 1795"/>
              <a:gd name="T82" fmla="*/ 2748468 w 2848"/>
              <a:gd name="T83" fmla="*/ 1455770 h 1795"/>
              <a:gd name="T84" fmla="*/ 2643447 w 2848"/>
              <a:gd name="T85" fmla="*/ 1535222 h 1795"/>
              <a:gd name="T86" fmla="*/ 2530742 w 2848"/>
              <a:gd name="T87" fmla="*/ 1600578 h 1795"/>
              <a:gd name="T88" fmla="*/ 2410352 w 2848"/>
              <a:gd name="T89" fmla="*/ 1654400 h 1795"/>
              <a:gd name="T90" fmla="*/ 2282278 w 2848"/>
              <a:gd name="T91" fmla="*/ 1691563 h 1795"/>
              <a:gd name="T92" fmla="*/ 2149081 w 2848"/>
              <a:gd name="T93" fmla="*/ 1715912 h 1795"/>
              <a:gd name="T94" fmla="*/ 2009481 w 2848"/>
              <a:gd name="T95" fmla="*/ 1724882 h 1795"/>
              <a:gd name="T96" fmla="*/ 1892933 w 2848"/>
              <a:gd name="T97" fmla="*/ 1719756 h 1795"/>
              <a:gd name="T98" fmla="*/ 1722595 w 2848"/>
              <a:gd name="T99" fmla="*/ 1689000 h 1795"/>
              <a:gd name="T100" fmla="*/ 1563783 w 2848"/>
              <a:gd name="T101" fmla="*/ 1633897 h 1795"/>
              <a:gd name="T102" fmla="*/ 1413937 w 2848"/>
              <a:gd name="T103" fmla="*/ 1558289 h 1795"/>
              <a:gd name="T104" fmla="*/ 1279459 w 2848"/>
              <a:gd name="T105" fmla="*/ 1462177 h 1795"/>
              <a:gd name="T106" fmla="*/ 1160350 w 2848"/>
              <a:gd name="T107" fmla="*/ 1348125 h 1795"/>
              <a:gd name="T108" fmla="*/ 1056610 w 2848"/>
              <a:gd name="T109" fmla="*/ 1218695 h 1795"/>
              <a:gd name="T110" fmla="*/ 973362 w 2848"/>
              <a:gd name="T111" fmla="*/ 1075168 h 1795"/>
              <a:gd name="T112" fmla="*/ 913167 w 2848"/>
              <a:gd name="T113" fmla="*/ 917545 h 1795"/>
              <a:gd name="T114" fmla="*/ 874745 w 2848"/>
              <a:gd name="T115" fmla="*/ 750952 h 1795"/>
              <a:gd name="T116" fmla="*/ 861938 w 2848"/>
              <a:gd name="T117" fmla="*/ 575388 h 1795"/>
              <a:gd name="T118" fmla="*/ 0 w 2848"/>
              <a:gd name="T119" fmla="*/ 575388 h 1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8"/>
              <a:gd name="T181" fmla="*/ 0 h 1795"/>
              <a:gd name="T182" fmla="*/ 2848 w 2848"/>
              <a:gd name="T183" fmla="*/ 1795 h 17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8" h="1795">
                <a:moveTo>
                  <a:pt x="224" y="449"/>
                </a:moveTo>
                <a:lnTo>
                  <a:pt x="224" y="449"/>
                </a:lnTo>
                <a:lnTo>
                  <a:pt x="224" y="484"/>
                </a:lnTo>
                <a:lnTo>
                  <a:pt x="226" y="519"/>
                </a:lnTo>
                <a:lnTo>
                  <a:pt x="228" y="553"/>
                </a:lnTo>
                <a:lnTo>
                  <a:pt x="231" y="587"/>
                </a:lnTo>
                <a:lnTo>
                  <a:pt x="235" y="620"/>
                </a:lnTo>
                <a:lnTo>
                  <a:pt x="240" y="654"/>
                </a:lnTo>
                <a:lnTo>
                  <a:pt x="246" y="687"/>
                </a:lnTo>
                <a:lnTo>
                  <a:pt x="252" y="720"/>
                </a:lnTo>
                <a:lnTo>
                  <a:pt x="259" y="754"/>
                </a:lnTo>
                <a:lnTo>
                  <a:pt x="267" y="785"/>
                </a:lnTo>
                <a:lnTo>
                  <a:pt x="275" y="817"/>
                </a:lnTo>
                <a:lnTo>
                  <a:pt x="285" y="849"/>
                </a:lnTo>
                <a:lnTo>
                  <a:pt x="295" y="881"/>
                </a:lnTo>
                <a:lnTo>
                  <a:pt x="306" y="912"/>
                </a:lnTo>
                <a:lnTo>
                  <a:pt x="318" y="942"/>
                </a:lnTo>
                <a:lnTo>
                  <a:pt x="329" y="973"/>
                </a:lnTo>
                <a:lnTo>
                  <a:pt x="342" y="1003"/>
                </a:lnTo>
                <a:lnTo>
                  <a:pt x="357" y="1032"/>
                </a:lnTo>
                <a:lnTo>
                  <a:pt x="371" y="1062"/>
                </a:lnTo>
                <a:lnTo>
                  <a:pt x="386" y="1090"/>
                </a:lnTo>
                <a:lnTo>
                  <a:pt x="403" y="1118"/>
                </a:lnTo>
                <a:lnTo>
                  <a:pt x="419" y="1147"/>
                </a:lnTo>
                <a:lnTo>
                  <a:pt x="436" y="1174"/>
                </a:lnTo>
                <a:lnTo>
                  <a:pt x="453" y="1201"/>
                </a:lnTo>
                <a:lnTo>
                  <a:pt x="472" y="1228"/>
                </a:lnTo>
                <a:lnTo>
                  <a:pt x="491" y="1254"/>
                </a:lnTo>
                <a:lnTo>
                  <a:pt x="511" y="1280"/>
                </a:lnTo>
                <a:lnTo>
                  <a:pt x="531" y="1305"/>
                </a:lnTo>
                <a:lnTo>
                  <a:pt x="553" y="1330"/>
                </a:lnTo>
                <a:lnTo>
                  <a:pt x="574" y="1353"/>
                </a:lnTo>
                <a:lnTo>
                  <a:pt x="595" y="1377"/>
                </a:lnTo>
                <a:lnTo>
                  <a:pt x="618" y="1401"/>
                </a:lnTo>
                <a:lnTo>
                  <a:pt x="641" y="1423"/>
                </a:lnTo>
                <a:lnTo>
                  <a:pt x="665" y="1445"/>
                </a:lnTo>
                <a:lnTo>
                  <a:pt x="690" y="1467"/>
                </a:lnTo>
                <a:lnTo>
                  <a:pt x="713" y="1487"/>
                </a:lnTo>
                <a:lnTo>
                  <a:pt x="739" y="1508"/>
                </a:lnTo>
                <a:lnTo>
                  <a:pt x="764" y="1527"/>
                </a:lnTo>
                <a:lnTo>
                  <a:pt x="791" y="1546"/>
                </a:lnTo>
                <a:lnTo>
                  <a:pt x="817" y="1565"/>
                </a:lnTo>
                <a:lnTo>
                  <a:pt x="844" y="1582"/>
                </a:lnTo>
                <a:lnTo>
                  <a:pt x="872" y="1600"/>
                </a:lnTo>
                <a:lnTo>
                  <a:pt x="900" y="1617"/>
                </a:lnTo>
                <a:lnTo>
                  <a:pt x="928" y="1632"/>
                </a:lnTo>
                <a:lnTo>
                  <a:pt x="957" y="1647"/>
                </a:lnTo>
                <a:lnTo>
                  <a:pt x="986" y="1662"/>
                </a:lnTo>
                <a:lnTo>
                  <a:pt x="1016" y="1676"/>
                </a:lnTo>
                <a:lnTo>
                  <a:pt x="1046" y="1689"/>
                </a:lnTo>
                <a:lnTo>
                  <a:pt x="1076" y="1702"/>
                </a:lnTo>
                <a:lnTo>
                  <a:pt x="1106" y="1714"/>
                </a:lnTo>
                <a:lnTo>
                  <a:pt x="1138" y="1724"/>
                </a:lnTo>
                <a:lnTo>
                  <a:pt x="1169" y="1734"/>
                </a:lnTo>
                <a:lnTo>
                  <a:pt x="1201" y="1743"/>
                </a:lnTo>
                <a:lnTo>
                  <a:pt x="1233" y="1752"/>
                </a:lnTo>
                <a:lnTo>
                  <a:pt x="1266" y="1761"/>
                </a:lnTo>
                <a:lnTo>
                  <a:pt x="1299" y="1768"/>
                </a:lnTo>
                <a:lnTo>
                  <a:pt x="1332" y="1774"/>
                </a:lnTo>
                <a:lnTo>
                  <a:pt x="1365" y="1780"/>
                </a:lnTo>
                <a:lnTo>
                  <a:pt x="1398" y="1784"/>
                </a:lnTo>
                <a:lnTo>
                  <a:pt x="1432" y="1788"/>
                </a:lnTo>
                <a:lnTo>
                  <a:pt x="1467" y="1790"/>
                </a:lnTo>
                <a:lnTo>
                  <a:pt x="1501" y="1793"/>
                </a:lnTo>
                <a:lnTo>
                  <a:pt x="1535" y="1794"/>
                </a:lnTo>
                <a:lnTo>
                  <a:pt x="1569" y="1795"/>
                </a:lnTo>
                <a:lnTo>
                  <a:pt x="1625" y="1794"/>
                </a:lnTo>
                <a:lnTo>
                  <a:pt x="1680" y="1790"/>
                </a:lnTo>
                <a:lnTo>
                  <a:pt x="1735" y="1784"/>
                </a:lnTo>
                <a:lnTo>
                  <a:pt x="1789" y="1777"/>
                </a:lnTo>
                <a:lnTo>
                  <a:pt x="1842" y="1767"/>
                </a:lnTo>
                <a:lnTo>
                  <a:pt x="1894" y="1755"/>
                </a:lnTo>
                <a:lnTo>
                  <a:pt x="1946" y="1742"/>
                </a:lnTo>
                <a:lnTo>
                  <a:pt x="1997" y="1725"/>
                </a:lnTo>
                <a:lnTo>
                  <a:pt x="2046" y="1708"/>
                </a:lnTo>
                <a:lnTo>
                  <a:pt x="2096" y="1688"/>
                </a:lnTo>
                <a:lnTo>
                  <a:pt x="2143" y="1666"/>
                </a:lnTo>
                <a:lnTo>
                  <a:pt x="2191" y="1643"/>
                </a:lnTo>
                <a:lnTo>
                  <a:pt x="2237" y="1618"/>
                </a:lnTo>
                <a:lnTo>
                  <a:pt x="2281" y="1592"/>
                </a:lnTo>
                <a:lnTo>
                  <a:pt x="2325" y="1562"/>
                </a:lnTo>
                <a:lnTo>
                  <a:pt x="2368" y="1533"/>
                </a:lnTo>
                <a:lnTo>
                  <a:pt x="2408" y="1501"/>
                </a:lnTo>
                <a:lnTo>
                  <a:pt x="2448" y="1468"/>
                </a:lnTo>
                <a:lnTo>
                  <a:pt x="2487" y="1434"/>
                </a:lnTo>
                <a:lnTo>
                  <a:pt x="2525" y="1397"/>
                </a:lnTo>
                <a:lnTo>
                  <a:pt x="2560" y="1359"/>
                </a:lnTo>
                <a:lnTo>
                  <a:pt x="2594" y="1322"/>
                </a:lnTo>
                <a:lnTo>
                  <a:pt x="2627" y="1280"/>
                </a:lnTo>
                <a:lnTo>
                  <a:pt x="2658" y="1239"/>
                </a:lnTo>
                <a:lnTo>
                  <a:pt x="2689" y="1196"/>
                </a:lnTo>
                <a:lnTo>
                  <a:pt x="2716" y="1153"/>
                </a:lnTo>
                <a:lnTo>
                  <a:pt x="2743" y="1108"/>
                </a:lnTo>
                <a:lnTo>
                  <a:pt x="2768" y="1062"/>
                </a:lnTo>
                <a:lnTo>
                  <a:pt x="2790" y="1015"/>
                </a:lnTo>
                <a:lnTo>
                  <a:pt x="2812" y="966"/>
                </a:lnTo>
                <a:lnTo>
                  <a:pt x="2832" y="918"/>
                </a:lnTo>
                <a:lnTo>
                  <a:pt x="2848" y="867"/>
                </a:lnTo>
                <a:lnTo>
                  <a:pt x="2728" y="987"/>
                </a:lnTo>
                <a:lnTo>
                  <a:pt x="2721" y="994"/>
                </a:lnTo>
                <a:lnTo>
                  <a:pt x="2711" y="999"/>
                </a:lnTo>
                <a:lnTo>
                  <a:pt x="2702" y="1002"/>
                </a:lnTo>
                <a:lnTo>
                  <a:pt x="2691" y="1003"/>
                </a:lnTo>
                <a:lnTo>
                  <a:pt x="2681" y="1002"/>
                </a:lnTo>
                <a:lnTo>
                  <a:pt x="2671" y="999"/>
                </a:lnTo>
                <a:lnTo>
                  <a:pt x="2662" y="994"/>
                </a:lnTo>
                <a:lnTo>
                  <a:pt x="2653" y="987"/>
                </a:lnTo>
                <a:lnTo>
                  <a:pt x="2415" y="749"/>
                </a:lnTo>
                <a:lnTo>
                  <a:pt x="2403" y="782"/>
                </a:lnTo>
                <a:lnTo>
                  <a:pt x="2390" y="813"/>
                </a:lnTo>
                <a:lnTo>
                  <a:pt x="2375" y="844"/>
                </a:lnTo>
                <a:lnTo>
                  <a:pt x="2359" y="875"/>
                </a:lnTo>
                <a:lnTo>
                  <a:pt x="2343" y="905"/>
                </a:lnTo>
                <a:lnTo>
                  <a:pt x="2325" y="933"/>
                </a:lnTo>
                <a:lnTo>
                  <a:pt x="2306" y="961"/>
                </a:lnTo>
                <a:lnTo>
                  <a:pt x="2286" y="990"/>
                </a:lnTo>
                <a:lnTo>
                  <a:pt x="2265" y="1016"/>
                </a:lnTo>
                <a:lnTo>
                  <a:pt x="2243" y="1042"/>
                </a:lnTo>
                <a:lnTo>
                  <a:pt x="2220" y="1066"/>
                </a:lnTo>
                <a:lnTo>
                  <a:pt x="2196" y="1091"/>
                </a:lnTo>
                <a:lnTo>
                  <a:pt x="2172" y="1114"/>
                </a:lnTo>
                <a:lnTo>
                  <a:pt x="2146" y="1136"/>
                </a:lnTo>
                <a:lnTo>
                  <a:pt x="2120" y="1157"/>
                </a:lnTo>
                <a:lnTo>
                  <a:pt x="2093" y="1179"/>
                </a:lnTo>
                <a:lnTo>
                  <a:pt x="2064" y="1198"/>
                </a:lnTo>
                <a:lnTo>
                  <a:pt x="2036" y="1215"/>
                </a:lnTo>
                <a:lnTo>
                  <a:pt x="2006" y="1233"/>
                </a:lnTo>
                <a:lnTo>
                  <a:pt x="1976" y="1249"/>
                </a:lnTo>
                <a:lnTo>
                  <a:pt x="1945" y="1264"/>
                </a:lnTo>
                <a:lnTo>
                  <a:pt x="1914" y="1278"/>
                </a:lnTo>
                <a:lnTo>
                  <a:pt x="1882" y="1291"/>
                </a:lnTo>
                <a:lnTo>
                  <a:pt x="1849" y="1301"/>
                </a:lnTo>
                <a:lnTo>
                  <a:pt x="1816" y="1312"/>
                </a:lnTo>
                <a:lnTo>
                  <a:pt x="1782" y="1320"/>
                </a:lnTo>
                <a:lnTo>
                  <a:pt x="1748" y="1329"/>
                </a:lnTo>
                <a:lnTo>
                  <a:pt x="1713" y="1334"/>
                </a:lnTo>
                <a:lnTo>
                  <a:pt x="1678" y="1339"/>
                </a:lnTo>
                <a:lnTo>
                  <a:pt x="1643" y="1343"/>
                </a:lnTo>
                <a:lnTo>
                  <a:pt x="1606" y="1345"/>
                </a:lnTo>
                <a:lnTo>
                  <a:pt x="1569" y="1346"/>
                </a:lnTo>
                <a:lnTo>
                  <a:pt x="1523" y="1345"/>
                </a:lnTo>
                <a:lnTo>
                  <a:pt x="1478" y="1342"/>
                </a:lnTo>
                <a:lnTo>
                  <a:pt x="1434" y="1336"/>
                </a:lnTo>
                <a:lnTo>
                  <a:pt x="1389" y="1327"/>
                </a:lnTo>
                <a:lnTo>
                  <a:pt x="1345" y="1318"/>
                </a:lnTo>
                <a:lnTo>
                  <a:pt x="1303" y="1306"/>
                </a:lnTo>
                <a:lnTo>
                  <a:pt x="1261" y="1292"/>
                </a:lnTo>
                <a:lnTo>
                  <a:pt x="1221" y="1275"/>
                </a:lnTo>
                <a:lnTo>
                  <a:pt x="1181" y="1258"/>
                </a:lnTo>
                <a:lnTo>
                  <a:pt x="1142" y="1238"/>
                </a:lnTo>
                <a:lnTo>
                  <a:pt x="1104" y="1216"/>
                </a:lnTo>
                <a:lnTo>
                  <a:pt x="1069" y="1193"/>
                </a:lnTo>
                <a:lnTo>
                  <a:pt x="1033" y="1168"/>
                </a:lnTo>
                <a:lnTo>
                  <a:pt x="999" y="1141"/>
                </a:lnTo>
                <a:lnTo>
                  <a:pt x="966" y="1114"/>
                </a:lnTo>
                <a:lnTo>
                  <a:pt x="935" y="1083"/>
                </a:lnTo>
                <a:lnTo>
                  <a:pt x="906" y="1052"/>
                </a:lnTo>
                <a:lnTo>
                  <a:pt x="877" y="1019"/>
                </a:lnTo>
                <a:lnTo>
                  <a:pt x="850" y="986"/>
                </a:lnTo>
                <a:lnTo>
                  <a:pt x="825" y="951"/>
                </a:lnTo>
                <a:lnTo>
                  <a:pt x="803" y="914"/>
                </a:lnTo>
                <a:lnTo>
                  <a:pt x="781" y="876"/>
                </a:lnTo>
                <a:lnTo>
                  <a:pt x="760" y="839"/>
                </a:lnTo>
                <a:lnTo>
                  <a:pt x="743" y="798"/>
                </a:lnTo>
                <a:lnTo>
                  <a:pt x="727" y="757"/>
                </a:lnTo>
                <a:lnTo>
                  <a:pt x="713" y="716"/>
                </a:lnTo>
                <a:lnTo>
                  <a:pt x="700" y="673"/>
                </a:lnTo>
                <a:lnTo>
                  <a:pt x="691" y="630"/>
                </a:lnTo>
                <a:lnTo>
                  <a:pt x="683" y="586"/>
                </a:lnTo>
                <a:lnTo>
                  <a:pt x="677" y="541"/>
                </a:lnTo>
                <a:lnTo>
                  <a:pt x="674" y="495"/>
                </a:lnTo>
                <a:lnTo>
                  <a:pt x="673" y="449"/>
                </a:lnTo>
                <a:lnTo>
                  <a:pt x="897" y="449"/>
                </a:lnTo>
                <a:lnTo>
                  <a:pt x="449" y="0"/>
                </a:lnTo>
                <a:lnTo>
                  <a:pt x="0" y="449"/>
                </a:lnTo>
                <a:lnTo>
                  <a:pt x="224" y="449"/>
                </a:lnTo>
                <a:close/>
              </a:path>
            </a:pathLst>
          </a:custGeom>
          <a:noFill/>
          <a:ln>
            <a:solidFill>
              <a:srgbClr val="076E56"/>
            </a:solidFill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未知"/>
          <p:cNvSpPr>
            <a:spLocks noChangeAspect="1"/>
          </p:cNvSpPr>
          <p:nvPr/>
        </p:nvSpPr>
        <p:spPr bwMode="auto">
          <a:xfrm rot="5400000">
            <a:off x="942667" y="2035120"/>
            <a:ext cx="3103719" cy="1957045"/>
          </a:xfrm>
          <a:custGeom>
            <a:avLst/>
            <a:gdLst>
              <a:gd name="T0" fmla="*/ 3359381 w 2849"/>
              <a:gd name="T1" fmla="*/ 1680030 h 1794"/>
              <a:gd name="T2" fmla="*/ 3352977 w 2849"/>
              <a:gd name="T3" fmla="*/ 1548037 h 1794"/>
              <a:gd name="T4" fmla="*/ 3333766 w 2849"/>
              <a:gd name="T5" fmla="*/ 1417325 h 1794"/>
              <a:gd name="T6" fmla="*/ 3306870 w 2849"/>
              <a:gd name="T7" fmla="*/ 1291739 h 1794"/>
              <a:gd name="T8" fmla="*/ 3271010 w 2849"/>
              <a:gd name="T9" fmla="*/ 1171279 h 1794"/>
              <a:gd name="T10" fmla="*/ 3224903 w 2849"/>
              <a:gd name="T11" fmla="*/ 1053382 h 1794"/>
              <a:gd name="T12" fmla="*/ 3172393 w 2849"/>
              <a:gd name="T13" fmla="*/ 938049 h 1794"/>
              <a:gd name="T14" fmla="*/ 3112198 w 2849"/>
              <a:gd name="T15" fmla="*/ 829122 h 1794"/>
              <a:gd name="T16" fmla="*/ 3044319 w 2849"/>
              <a:gd name="T17" fmla="*/ 726603 h 1794"/>
              <a:gd name="T18" fmla="*/ 2968755 w 2849"/>
              <a:gd name="T19" fmla="*/ 626647 h 1794"/>
              <a:gd name="T20" fmla="*/ 2885507 w 2849"/>
              <a:gd name="T21" fmla="*/ 534380 h 1794"/>
              <a:gd name="T22" fmla="*/ 2795855 w 2849"/>
              <a:gd name="T23" fmla="*/ 448521 h 1794"/>
              <a:gd name="T24" fmla="*/ 2702361 w 2849"/>
              <a:gd name="T25" fmla="*/ 367787 h 1794"/>
              <a:gd name="T26" fmla="*/ 2601183 w 2849"/>
              <a:gd name="T27" fmla="*/ 293461 h 1794"/>
              <a:gd name="T28" fmla="*/ 2494881 w 2849"/>
              <a:gd name="T29" fmla="*/ 228105 h 1794"/>
              <a:gd name="T30" fmla="*/ 2384738 w 2849"/>
              <a:gd name="T31" fmla="*/ 169156 h 1794"/>
              <a:gd name="T32" fmla="*/ 2269471 w 2849"/>
              <a:gd name="T33" fmla="*/ 119178 h 1794"/>
              <a:gd name="T34" fmla="*/ 2150362 w 2849"/>
              <a:gd name="T35" fmla="*/ 76889 h 1794"/>
              <a:gd name="T36" fmla="*/ 2027411 w 2849"/>
              <a:gd name="T37" fmla="*/ 43571 h 1794"/>
              <a:gd name="T38" fmla="*/ 1900618 w 2849"/>
              <a:gd name="T39" fmla="*/ 19222 h 1794"/>
              <a:gd name="T40" fmla="*/ 1769983 w 2849"/>
              <a:gd name="T41" fmla="*/ 5126 h 1794"/>
              <a:gd name="T42" fmla="*/ 1636786 w 2849"/>
              <a:gd name="T43" fmla="*/ 0 h 1794"/>
              <a:gd name="T44" fmla="*/ 1494623 w 2849"/>
              <a:gd name="T45" fmla="*/ 5126 h 1794"/>
              <a:gd name="T46" fmla="*/ 1289705 w 2849"/>
              <a:gd name="T47" fmla="*/ 34600 h 1794"/>
              <a:gd name="T48" fmla="*/ 1091190 w 2849"/>
              <a:gd name="T49" fmla="*/ 87141 h 1794"/>
              <a:gd name="T50" fmla="*/ 901641 w 2849"/>
              <a:gd name="T51" fmla="*/ 164030 h 1794"/>
              <a:gd name="T52" fmla="*/ 727460 w 2849"/>
              <a:gd name="T53" fmla="*/ 260142 h 1794"/>
              <a:gd name="T54" fmla="*/ 563526 w 2849"/>
              <a:gd name="T55" fmla="*/ 375476 h 1794"/>
              <a:gd name="T56" fmla="*/ 414960 w 2849"/>
              <a:gd name="T57" fmla="*/ 508750 h 1794"/>
              <a:gd name="T58" fmla="*/ 284324 w 2849"/>
              <a:gd name="T59" fmla="*/ 658684 h 1794"/>
              <a:gd name="T60" fmla="*/ 169058 w 2849"/>
              <a:gd name="T61" fmla="*/ 821433 h 1794"/>
              <a:gd name="T62" fmla="*/ 73002 w 2849"/>
              <a:gd name="T63" fmla="*/ 998279 h 1794"/>
              <a:gd name="T64" fmla="*/ 0 w 2849"/>
              <a:gd name="T65" fmla="*/ 1187939 h 1794"/>
              <a:gd name="T66" fmla="*/ 163935 w 2849"/>
              <a:gd name="T67" fmla="*/ 1026471 h 1794"/>
              <a:gd name="T68" fmla="*/ 202357 w 2849"/>
              <a:gd name="T69" fmla="*/ 1013656 h 1794"/>
              <a:gd name="T70" fmla="*/ 227972 w 2849"/>
              <a:gd name="T71" fmla="*/ 1018782 h 1794"/>
              <a:gd name="T72" fmla="*/ 554560 w 2849"/>
              <a:gd name="T73" fmla="*/ 1339154 h 1794"/>
              <a:gd name="T74" fmla="*/ 587860 w 2849"/>
              <a:gd name="T75" fmla="*/ 1257139 h 1794"/>
              <a:gd name="T76" fmla="*/ 648054 w 2849"/>
              <a:gd name="T77" fmla="*/ 1140524 h 1794"/>
              <a:gd name="T78" fmla="*/ 721057 w 2849"/>
              <a:gd name="T79" fmla="*/ 1031597 h 1794"/>
              <a:gd name="T80" fmla="*/ 804305 w 2849"/>
              <a:gd name="T81" fmla="*/ 931641 h 1794"/>
              <a:gd name="T82" fmla="*/ 899079 w 2849"/>
              <a:gd name="T83" fmla="*/ 843219 h 1794"/>
              <a:gd name="T84" fmla="*/ 1004100 w 2849"/>
              <a:gd name="T85" fmla="*/ 763766 h 1794"/>
              <a:gd name="T86" fmla="*/ 1116805 w 2849"/>
              <a:gd name="T87" fmla="*/ 699692 h 1794"/>
              <a:gd name="T88" fmla="*/ 1238475 w 2849"/>
              <a:gd name="T89" fmla="*/ 645870 h 1794"/>
              <a:gd name="T90" fmla="*/ 1365269 w 2849"/>
              <a:gd name="T91" fmla="*/ 606143 h 1794"/>
              <a:gd name="T92" fmla="*/ 1499746 w 2849"/>
              <a:gd name="T93" fmla="*/ 583077 h 1794"/>
              <a:gd name="T94" fmla="*/ 1636786 w 2849"/>
              <a:gd name="T95" fmla="*/ 574106 h 1794"/>
              <a:gd name="T96" fmla="*/ 1755894 w 2849"/>
              <a:gd name="T97" fmla="*/ 579232 h 1794"/>
              <a:gd name="T98" fmla="*/ 1924952 w 2849"/>
              <a:gd name="T99" fmla="*/ 609988 h 1794"/>
              <a:gd name="T100" fmla="*/ 2085045 w 2849"/>
              <a:gd name="T101" fmla="*/ 663810 h 1794"/>
              <a:gd name="T102" fmla="*/ 2233610 w 2849"/>
              <a:gd name="T103" fmla="*/ 739418 h 1794"/>
              <a:gd name="T104" fmla="*/ 2369369 w 2849"/>
              <a:gd name="T105" fmla="*/ 836811 h 1794"/>
              <a:gd name="T106" fmla="*/ 2488478 w 2849"/>
              <a:gd name="T107" fmla="*/ 950863 h 1794"/>
              <a:gd name="T108" fmla="*/ 2589656 w 2849"/>
              <a:gd name="T109" fmla="*/ 1080294 h 1794"/>
              <a:gd name="T110" fmla="*/ 2672904 w 2849"/>
              <a:gd name="T111" fmla="*/ 1225102 h 1794"/>
              <a:gd name="T112" fmla="*/ 2735660 w 2849"/>
              <a:gd name="T113" fmla="*/ 1381443 h 1794"/>
              <a:gd name="T114" fmla="*/ 2772802 w 2849"/>
              <a:gd name="T115" fmla="*/ 1548037 h 1794"/>
              <a:gd name="T116" fmla="*/ 2786890 w 2849"/>
              <a:gd name="T117" fmla="*/ 1723600 h 1794"/>
              <a:gd name="T118" fmla="*/ 3648828 w 2849"/>
              <a:gd name="T119" fmla="*/ 1723600 h 17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9"/>
              <a:gd name="T181" fmla="*/ 0 h 1794"/>
              <a:gd name="T182" fmla="*/ 2849 w 2849"/>
              <a:gd name="T183" fmla="*/ 1794 h 17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9" h="1794">
                <a:moveTo>
                  <a:pt x="2625" y="1345"/>
                </a:moveTo>
                <a:lnTo>
                  <a:pt x="2625" y="1345"/>
                </a:lnTo>
                <a:lnTo>
                  <a:pt x="2623" y="1311"/>
                </a:lnTo>
                <a:lnTo>
                  <a:pt x="2622" y="1276"/>
                </a:lnTo>
                <a:lnTo>
                  <a:pt x="2620" y="1242"/>
                </a:lnTo>
                <a:lnTo>
                  <a:pt x="2618" y="1208"/>
                </a:lnTo>
                <a:lnTo>
                  <a:pt x="2614" y="1174"/>
                </a:lnTo>
                <a:lnTo>
                  <a:pt x="2609" y="1141"/>
                </a:lnTo>
                <a:lnTo>
                  <a:pt x="2603" y="1106"/>
                </a:lnTo>
                <a:lnTo>
                  <a:pt x="2597" y="1075"/>
                </a:lnTo>
                <a:lnTo>
                  <a:pt x="2590" y="1041"/>
                </a:lnTo>
                <a:lnTo>
                  <a:pt x="2582" y="1008"/>
                </a:lnTo>
                <a:lnTo>
                  <a:pt x="2574" y="977"/>
                </a:lnTo>
                <a:lnTo>
                  <a:pt x="2564" y="945"/>
                </a:lnTo>
                <a:lnTo>
                  <a:pt x="2554" y="914"/>
                </a:lnTo>
                <a:lnTo>
                  <a:pt x="2543" y="882"/>
                </a:lnTo>
                <a:lnTo>
                  <a:pt x="2531" y="851"/>
                </a:lnTo>
                <a:lnTo>
                  <a:pt x="2518" y="822"/>
                </a:lnTo>
                <a:lnTo>
                  <a:pt x="2505" y="791"/>
                </a:lnTo>
                <a:lnTo>
                  <a:pt x="2491" y="762"/>
                </a:lnTo>
                <a:lnTo>
                  <a:pt x="2477" y="732"/>
                </a:lnTo>
                <a:lnTo>
                  <a:pt x="2462" y="704"/>
                </a:lnTo>
                <a:lnTo>
                  <a:pt x="2446" y="675"/>
                </a:lnTo>
                <a:lnTo>
                  <a:pt x="2430" y="647"/>
                </a:lnTo>
                <a:lnTo>
                  <a:pt x="2412" y="620"/>
                </a:lnTo>
                <a:lnTo>
                  <a:pt x="2394" y="593"/>
                </a:lnTo>
                <a:lnTo>
                  <a:pt x="2377" y="567"/>
                </a:lnTo>
                <a:lnTo>
                  <a:pt x="2357" y="540"/>
                </a:lnTo>
                <a:lnTo>
                  <a:pt x="2338" y="515"/>
                </a:lnTo>
                <a:lnTo>
                  <a:pt x="2318" y="489"/>
                </a:lnTo>
                <a:lnTo>
                  <a:pt x="2296" y="464"/>
                </a:lnTo>
                <a:lnTo>
                  <a:pt x="2275" y="440"/>
                </a:lnTo>
                <a:lnTo>
                  <a:pt x="2253" y="417"/>
                </a:lnTo>
                <a:lnTo>
                  <a:pt x="2230" y="393"/>
                </a:lnTo>
                <a:lnTo>
                  <a:pt x="2207" y="371"/>
                </a:lnTo>
                <a:lnTo>
                  <a:pt x="2183" y="350"/>
                </a:lnTo>
                <a:lnTo>
                  <a:pt x="2159" y="328"/>
                </a:lnTo>
                <a:lnTo>
                  <a:pt x="2135" y="307"/>
                </a:lnTo>
                <a:lnTo>
                  <a:pt x="2110" y="287"/>
                </a:lnTo>
                <a:lnTo>
                  <a:pt x="2084" y="267"/>
                </a:lnTo>
                <a:lnTo>
                  <a:pt x="2058" y="248"/>
                </a:lnTo>
                <a:lnTo>
                  <a:pt x="2031" y="229"/>
                </a:lnTo>
                <a:lnTo>
                  <a:pt x="2003" y="211"/>
                </a:lnTo>
                <a:lnTo>
                  <a:pt x="1976" y="195"/>
                </a:lnTo>
                <a:lnTo>
                  <a:pt x="1948" y="178"/>
                </a:lnTo>
                <a:lnTo>
                  <a:pt x="1920" y="162"/>
                </a:lnTo>
                <a:lnTo>
                  <a:pt x="1891" y="146"/>
                </a:lnTo>
                <a:lnTo>
                  <a:pt x="1862" y="132"/>
                </a:lnTo>
                <a:lnTo>
                  <a:pt x="1832" y="118"/>
                </a:lnTo>
                <a:lnTo>
                  <a:pt x="1803" y="105"/>
                </a:lnTo>
                <a:lnTo>
                  <a:pt x="1772" y="93"/>
                </a:lnTo>
                <a:lnTo>
                  <a:pt x="1741" y="81"/>
                </a:lnTo>
                <a:lnTo>
                  <a:pt x="1711" y="71"/>
                </a:lnTo>
                <a:lnTo>
                  <a:pt x="1679" y="60"/>
                </a:lnTo>
                <a:lnTo>
                  <a:pt x="1647" y="51"/>
                </a:lnTo>
                <a:lnTo>
                  <a:pt x="1615" y="43"/>
                </a:lnTo>
                <a:lnTo>
                  <a:pt x="1583" y="34"/>
                </a:lnTo>
                <a:lnTo>
                  <a:pt x="1550" y="27"/>
                </a:lnTo>
                <a:lnTo>
                  <a:pt x="1517" y="20"/>
                </a:lnTo>
                <a:lnTo>
                  <a:pt x="1484" y="15"/>
                </a:lnTo>
                <a:lnTo>
                  <a:pt x="1450" y="11"/>
                </a:lnTo>
                <a:lnTo>
                  <a:pt x="1417" y="7"/>
                </a:lnTo>
                <a:lnTo>
                  <a:pt x="1382" y="4"/>
                </a:lnTo>
                <a:lnTo>
                  <a:pt x="1348" y="1"/>
                </a:lnTo>
                <a:lnTo>
                  <a:pt x="1314" y="0"/>
                </a:lnTo>
                <a:lnTo>
                  <a:pt x="1278" y="0"/>
                </a:lnTo>
                <a:lnTo>
                  <a:pt x="1223" y="1"/>
                </a:lnTo>
                <a:lnTo>
                  <a:pt x="1167" y="4"/>
                </a:lnTo>
                <a:lnTo>
                  <a:pt x="1113" y="9"/>
                </a:lnTo>
                <a:lnTo>
                  <a:pt x="1060" y="18"/>
                </a:lnTo>
                <a:lnTo>
                  <a:pt x="1007" y="27"/>
                </a:lnTo>
                <a:lnTo>
                  <a:pt x="954" y="39"/>
                </a:lnTo>
                <a:lnTo>
                  <a:pt x="903" y="53"/>
                </a:lnTo>
                <a:lnTo>
                  <a:pt x="852" y="68"/>
                </a:lnTo>
                <a:lnTo>
                  <a:pt x="801" y="86"/>
                </a:lnTo>
                <a:lnTo>
                  <a:pt x="753" y="106"/>
                </a:lnTo>
                <a:lnTo>
                  <a:pt x="704" y="128"/>
                </a:lnTo>
                <a:lnTo>
                  <a:pt x="658" y="151"/>
                </a:lnTo>
                <a:lnTo>
                  <a:pt x="612" y="176"/>
                </a:lnTo>
                <a:lnTo>
                  <a:pt x="568" y="203"/>
                </a:lnTo>
                <a:lnTo>
                  <a:pt x="524" y="231"/>
                </a:lnTo>
                <a:lnTo>
                  <a:pt x="481" y="261"/>
                </a:lnTo>
                <a:lnTo>
                  <a:pt x="440" y="293"/>
                </a:lnTo>
                <a:lnTo>
                  <a:pt x="400" y="326"/>
                </a:lnTo>
                <a:lnTo>
                  <a:pt x="362" y="361"/>
                </a:lnTo>
                <a:lnTo>
                  <a:pt x="324" y="397"/>
                </a:lnTo>
                <a:lnTo>
                  <a:pt x="289" y="435"/>
                </a:lnTo>
                <a:lnTo>
                  <a:pt x="255" y="473"/>
                </a:lnTo>
                <a:lnTo>
                  <a:pt x="222" y="514"/>
                </a:lnTo>
                <a:lnTo>
                  <a:pt x="190" y="555"/>
                </a:lnTo>
                <a:lnTo>
                  <a:pt x="160" y="597"/>
                </a:lnTo>
                <a:lnTo>
                  <a:pt x="132" y="641"/>
                </a:lnTo>
                <a:lnTo>
                  <a:pt x="106" y="686"/>
                </a:lnTo>
                <a:lnTo>
                  <a:pt x="81" y="732"/>
                </a:lnTo>
                <a:lnTo>
                  <a:pt x="57" y="779"/>
                </a:lnTo>
                <a:lnTo>
                  <a:pt x="36" y="828"/>
                </a:lnTo>
                <a:lnTo>
                  <a:pt x="17" y="877"/>
                </a:lnTo>
                <a:lnTo>
                  <a:pt x="0" y="927"/>
                </a:lnTo>
                <a:lnTo>
                  <a:pt x="120" y="806"/>
                </a:lnTo>
                <a:lnTo>
                  <a:pt x="128" y="801"/>
                </a:lnTo>
                <a:lnTo>
                  <a:pt x="138" y="795"/>
                </a:lnTo>
                <a:lnTo>
                  <a:pt x="147" y="792"/>
                </a:lnTo>
                <a:lnTo>
                  <a:pt x="158" y="791"/>
                </a:lnTo>
                <a:lnTo>
                  <a:pt x="167" y="792"/>
                </a:lnTo>
                <a:lnTo>
                  <a:pt x="178" y="795"/>
                </a:lnTo>
                <a:lnTo>
                  <a:pt x="186" y="801"/>
                </a:lnTo>
                <a:lnTo>
                  <a:pt x="194" y="806"/>
                </a:lnTo>
                <a:lnTo>
                  <a:pt x="433" y="1045"/>
                </a:lnTo>
                <a:lnTo>
                  <a:pt x="446" y="1013"/>
                </a:lnTo>
                <a:lnTo>
                  <a:pt x="459" y="981"/>
                </a:lnTo>
                <a:lnTo>
                  <a:pt x="473" y="951"/>
                </a:lnTo>
                <a:lnTo>
                  <a:pt x="488" y="920"/>
                </a:lnTo>
                <a:lnTo>
                  <a:pt x="506" y="890"/>
                </a:lnTo>
                <a:lnTo>
                  <a:pt x="524" y="861"/>
                </a:lnTo>
                <a:lnTo>
                  <a:pt x="543" y="832"/>
                </a:lnTo>
                <a:lnTo>
                  <a:pt x="563" y="805"/>
                </a:lnTo>
                <a:lnTo>
                  <a:pt x="584" y="778"/>
                </a:lnTo>
                <a:lnTo>
                  <a:pt x="605" y="752"/>
                </a:lnTo>
                <a:lnTo>
                  <a:pt x="628" y="727"/>
                </a:lnTo>
                <a:lnTo>
                  <a:pt x="653" y="704"/>
                </a:lnTo>
                <a:lnTo>
                  <a:pt x="677" y="680"/>
                </a:lnTo>
                <a:lnTo>
                  <a:pt x="702" y="658"/>
                </a:lnTo>
                <a:lnTo>
                  <a:pt x="729" y="636"/>
                </a:lnTo>
                <a:lnTo>
                  <a:pt x="756" y="616"/>
                </a:lnTo>
                <a:lnTo>
                  <a:pt x="784" y="596"/>
                </a:lnTo>
                <a:lnTo>
                  <a:pt x="813" y="579"/>
                </a:lnTo>
                <a:lnTo>
                  <a:pt x="843" y="561"/>
                </a:lnTo>
                <a:lnTo>
                  <a:pt x="872" y="546"/>
                </a:lnTo>
                <a:lnTo>
                  <a:pt x="903" y="530"/>
                </a:lnTo>
                <a:lnTo>
                  <a:pt x="935" y="516"/>
                </a:lnTo>
                <a:lnTo>
                  <a:pt x="967" y="504"/>
                </a:lnTo>
                <a:lnTo>
                  <a:pt x="1000" y="492"/>
                </a:lnTo>
                <a:lnTo>
                  <a:pt x="1033" y="482"/>
                </a:lnTo>
                <a:lnTo>
                  <a:pt x="1066" y="473"/>
                </a:lnTo>
                <a:lnTo>
                  <a:pt x="1100" y="465"/>
                </a:lnTo>
                <a:lnTo>
                  <a:pt x="1136" y="459"/>
                </a:lnTo>
                <a:lnTo>
                  <a:pt x="1171" y="455"/>
                </a:lnTo>
                <a:lnTo>
                  <a:pt x="1206" y="451"/>
                </a:lnTo>
                <a:lnTo>
                  <a:pt x="1242" y="449"/>
                </a:lnTo>
                <a:lnTo>
                  <a:pt x="1278" y="448"/>
                </a:lnTo>
                <a:lnTo>
                  <a:pt x="1324" y="449"/>
                </a:lnTo>
                <a:lnTo>
                  <a:pt x="1371" y="452"/>
                </a:lnTo>
                <a:lnTo>
                  <a:pt x="1415" y="458"/>
                </a:lnTo>
                <a:lnTo>
                  <a:pt x="1459" y="466"/>
                </a:lnTo>
                <a:lnTo>
                  <a:pt x="1503" y="476"/>
                </a:lnTo>
                <a:lnTo>
                  <a:pt x="1545" y="489"/>
                </a:lnTo>
                <a:lnTo>
                  <a:pt x="1587" y="503"/>
                </a:lnTo>
                <a:lnTo>
                  <a:pt x="1628" y="518"/>
                </a:lnTo>
                <a:lnTo>
                  <a:pt x="1668" y="536"/>
                </a:lnTo>
                <a:lnTo>
                  <a:pt x="1706" y="556"/>
                </a:lnTo>
                <a:lnTo>
                  <a:pt x="1744" y="577"/>
                </a:lnTo>
                <a:lnTo>
                  <a:pt x="1780" y="601"/>
                </a:lnTo>
                <a:lnTo>
                  <a:pt x="1816" y="626"/>
                </a:lnTo>
                <a:lnTo>
                  <a:pt x="1850" y="653"/>
                </a:lnTo>
                <a:lnTo>
                  <a:pt x="1882" y="681"/>
                </a:lnTo>
                <a:lnTo>
                  <a:pt x="1913" y="711"/>
                </a:lnTo>
                <a:lnTo>
                  <a:pt x="1943" y="742"/>
                </a:lnTo>
                <a:lnTo>
                  <a:pt x="1970" y="775"/>
                </a:lnTo>
                <a:lnTo>
                  <a:pt x="1998" y="809"/>
                </a:lnTo>
                <a:lnTo>
                  <a:pt x="2022" y="843"/>
                </a:lnTo>
                <a:lnTo>
                  <a:pt x="2046" y="880"/>
                </a:lnTo>
                <a:lnTo>
                  <a:pt x="2067" y="917"/>
                </a:lnTo>
                <a:lnTo>
                  <a:pt x="2087" y="956"/>
                </a:lnTo>
                <a:lnTo>
                  <a:pt x="2105" y="995"/>
                </a:lnTo>
                <a:lnTo>
                  <a:pt x="2122" y="1037"/>
                </a:lnTo>
                <a:lnTo>
                  <a:pt x="2136" y="1078"/>
                </a:lnTo>
                <a:lnTo>
                  <a:pt x="2148" y="1121"/>
                </a:lnTo>
                <a:lnTo>
                  <a:pt x="2158" y="1164"/>
                </a:lnTo>
                <a:lnTo>
                  <a:pt x="2165" y="1208"/>
                </a:lnTo>
                <a:lnTo>
                  <a:pt x="2171" y="1254"/>
                </a:lnTo>
                <a:lnTo>
                  <a:pt x="2175" y="1299"/>
                </a:lnTo>
                <a:lnTo>
                  <a:pt x="2176" y="1345"/>
                </a:lnTo>
                <a:lnTo>
                  <a:pt x="1952" y="1345"/>
                </a:lnTo>
                <a:lnTo>
                  <a:pt x="2400" y="1794"/>
                </a:lnTo>
                <a:lnTo>
                  <a:pt x="2849" y="1345"/>
                </a:lnTo>
                <a:lnTo>
                  <a:pt x="2625" y="1345"/>
                </a:lnTo>
                <a:close/>
              </a:path>
            </a:pathLst>
          </a:custGeom>
          <a:noFill/>
          <a:ln>
            <a:solidFill>
              <a:srgbClr val="076E56"/>
            </a:solidFill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WordArt 9"/>
          <p:cNvSpPr>
            <a:spLocks noChangeArrowheads="1" noChangeShapeType="1"/>
          </p:cNvSpPr>
          <p:nvPr/>
        </p:nvSpPr>
        <p:spPr bwMode="auto">
          <a:xfrm rot="5400000">
            <a:off x="1064899" y="1826448"/>
            <a:ext cx="2206909" cy="20880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3041511"/>
              </a:avLst>
            </a:prstTxWarp>
          </a:bodyPr>
          <a:lstStyle/>
          <a:p>
            <a:pPr algn="ctr"/>
            <a:endParaRPr lang="zh-CN" altLang="en-US" sz="905" kern="1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</a:endParaRPr>
          </a:p>
        </p:txBody>
      </p:sp>
      <p:sp>
        <p:nvSpPr>
          <p:cNvPr id="9" name="WordArt 10"/>
          <p:cNvSpPr>
            <a:spLocks noChangeArrowheads="1" noChangeShapeType="1"/>
          </p:cNvSpPr>
          <p:nvPr/>
        </p:nvSpPr>
        <p:spPr bwMode="auto">
          <a:xfrm rot="16200000">
            <a:off x="787155" y="1933819"/>
            <a:ext cx="1947590" cy="18138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275840"/>
              </a:avLst>
            </a:prstTxWarp>
          </a:bodyPr>
          <a:lstStyle/>
          <a:p>
            <a:pPr algn="ctr"/>
            <a:endParaRPr lang="zh-CN" altLang="en-US" sz="905" kern="1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+mn-ea"/>
            </a:endParaRPr>
          </a:p>
        </p:txBody>
      </p: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 cstate="print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36004" y="407325"/>
            <a:ext cx="6554009" cy="596572"/>
          </a:xfrm>
          <a:prstGeom prst="rect">
            <a:avLst/>
          </a:prstGeom>
        </p:spPr>
        <p:txBody>
          <a:bodyPr wrap="square" lIns="65023" tIns="32511" rIns="65023" bIns="325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五、教学建议</a:t>
            </a:r>
            <a:endParaRPr lang="zh-CN" altLang="en-US" sz="2300" b="1" spc="36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836103" y="1523944"/>
            <a:ext cx="442140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在情境中经历概念的形成过程：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6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            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从“初始经验”转向“数学经验”。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2044" y="2596286"/>
            <a:ext cx="452078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在过程中丰富概念的内涵：</a:t>
            </a:r>
            <a:endParaRPr lang="en-US" altLang="zh-CN" sz="1600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          从“知识经验”转向“数学理解”。    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92250" y="3627064"/>
            <a:ext cx="457048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在“交流”中拓展概念的外延，</a:t>
            </a:r>
            <a:endParaRPr lang="en-US" altLang="zh-CN" sz="1600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               从“数学知识”回归“生活应用”。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344089" y="1527525"/>
            <a:ext cx="955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字魂36号-正文宋楷" panose="02000000000000000000" charset="-122"/>
              </a:rPr>
              <a:t>（一）</a:t>
            </a:r>
            <a:endParaRPr lang="zh-CN" altLang="en-US" sz="1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60131" y="2610368"/>
            <a:ext cx="955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字魂36号-正文宋楷" panose="02000000000000000000" charset="-122"/>
              </a:rPr>
              <a:t>（二）</a:t>
            </a:r>
            <a:endParaRPr lang="zh-CN" altLang="en-US" sz="1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92215" y="3621020"/>
            <a:ext cx="955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字魂36号-正文宋楷" panose="02000000000000000000" charset="-122"/>
              </a:rPr>
              <a:t>（三）</a:t>
            </a:r>
            <a:endParaRPr lang="zh-CN" altLang="en-US" sz="1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325" y="20320"/>
            <a:ext cx="9661525" cy="508508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0448" y="193216"/>
            <a:ext cx="7311617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字魂36号-正文宋楷" panose="02000000000000000000" charset="-122"/>
              </a:rPr>
              <a:t>（一）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在情境中经历概念的形成过程：从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初始经验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转向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数学经验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Picture 4" descr="C:\Documents and Settings\jxjmj.蒋敏杰\Application Data\Tencent\Users\107109012\QQ\WinTemp\RichOle\SR1@CZ]B554_726[99{}{8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" y="811982"/>
            <a:ext cx="4534505" cy="29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90451" y="2635134"/>
            <a:ext cx="4123114" cy="125522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96LG~PX_([YFTBZ5`6Z3@A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6795" y="1892935"/>
            <a:ext cx="4225290" cy="253619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046980" y="755015"/>
            <a:ext cx="3486785" cy="398780"/>
            <a:chOff x="7972" y="2860"/>
            <a:chExt cx="5491" cy="628"/>
          </a:xfrm>
        </p:grpSpPr>
        <p:sp>
          <p:nvSpPr>
            <p:cNvPr id="4" name="矩形 3"/>
            <p:cNvSpPr/>
            <p:nvPr/>
          </p:nvSpPr>
          <p:spPr>
            <a:xfrm>
              <a:off x="7972" y="2860"/>
              <a:ext cx="1896" cy="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生活问题</a:t>
              </a: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9868" y="3171"/>
              <a:ext cx="1699" cy="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11567" y="2860"/>
              <a:ext cx="1896" cy="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数学模型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5080770" y="1323529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经历知识形成过程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085" y="29210"/>
            <a:ext cx="9661525" cy="508508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35817" y="179421"/>
            <a:ext cx="7007046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字魂36号-正文宋楷" panose="02000000000000000000" charset="-122"/>
              </a:rPr>
              <a:t>（二）</a:t>
            </a: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在过程中丰富概念的内涵：从“知识经验”转向“数学理解”。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800" y="1617345"/>
            <a:ext cx="7662545" cy="2228850"/>
            <a:chOff x="724" y="1122"/>
            <a:chExt cx="12067" cy="3510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" y="1122"/>
              <a:ext cx="8471" cy="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9872" y="1647"/>
              <a:ext cx="1736" cy="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数形结合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969" y="2655"/>
              <a:ext cx="2822" cy="5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形象直观的载体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93850" y="883920"/>
            <a:ext cx="4932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概念形成的核心是理解。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705" y="29210"/>
            <a:ext cx="9661525" cy="508508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58873" y="179421"/>
            <a:ext cx="7007046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字魂36号-正文宋楷" panose="02000000000000000000" charset="-122"/>
              </a:rPr>
              <a:t>（二）</a:t>
            </a: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在过程中丰富概念的内涵：从“知识经验”转向“数学理解”。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30250" y="3366770"/>
            <a:ext cx="6169660" cy="1448435"/>
            <a:chOff x="1150" y="5302"/>
            <a:chExt cx="9716" cy="228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0" y="5302"/>
              <a:ext cx="7770" cy="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9934" y="6081"/>
              <a:ext cx="932" cy="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辨析</a:t>
              </a:r>
            </a:p>
          </p:txBody>
        </p:sp>
      </p:grpSp>
      <p:pic>
        <p:nvPicPr>
          <p:cNvPr id="2" name="图片 1" descr=")9GLTGN19OBVB2J{X@EP_PX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020" y="758190"/>
            <a:ext cx="4281805" cy="2212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14010" y="1369695"/>
            <a:ext cx="32499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逐步理解不同语境中百分数的含义</a:t>
            </a:r>
          </a:p>
        </p:txBody>
      </p:sp>
      <p:sp>
        <p:nvSpPr>
          <p:cNvPr id="9" name="矩形 8"/>
          <p:cNvSpPr/>
          <p:nvPr/>
        </p:nvSpPr>
        <p:spPr>
          <a:xfrm>
            <a:off x="5466715" y="2065020"/>
            <a:ext cx="243205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加强对百分数意义的理解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325" y="20320"/>
            <a:ext cx="9661525" cy="508508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0278" y="154593"/>
            <a:ext cx="7003840" cy="3385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字魂36号-正文宋楷" panose="02000000000000000000" charset="-122"/>
              </a:rPr>
              <a:t>（三）</a:t>
            </a: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在“交流”中拓展概念的外延，从“数学知识”回归“生活应用”。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13" y="617314"/>
            <a:ext cx="6265365" cy="19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784" y="2822586"/>
            <a:ext cx="5377506" cy="198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878567" y="3374466"/>
            <a:ext cx="35397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从熟悉的生活情境中来，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抽象至数学模型后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</a:p>
          <a:p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又回归生活情境中解释运用。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0325" y="20320"/>
            <a:ext cx="9661525" cy="50850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701800" y="1499870"/>
            <a:ext cx="68306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076E56"/>
                </a:solidFill>
                <a:latin typeface="字魂27号-布丁体" panose="00000500000000000000" charset="-122"/>
                <a:ea typeface="字魂27号-布丁体" panose="00000500000000000000" charset="-122"/>
              </a:rPr>
              <a:t>感谢大家的聆听</a:t>
            </a:r>
          </a:p>
        </p:txBody>
      </p:sp>
      <p:pic>
        <p:nvPicPr>
          <p:cNvPr id="4" name="图片 3" descr="2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325" y="1501140"/>
            <a:ext cx="3284855" cy="3679825"/>
          </a:xfrm>
          <a:prstGeom prst="rect">
            <a:avLst/>
          </a:prstGeom>
        </p:spPr>
      </p:pic>
      <p:grpSp>
        <p:nvGrpSpPr>
          <p:cNvPr id="2" name="组合 6"/>
          <p:cNvGrpSpPr/>
          <p:nvPr/>
        </p:nvGrpSpPr>
        <p:grpSpPr>
          <a:xfrm>
            <a:off x="6544945" y="2895600"/>
            <a:ext cx="2989580" cy="2213610"/>
            <a:chOff x="9484" y="4368"/>
            <a:chExt cx="4991" cy="3678"/>
          </a:xfrm>
        </p:grpSpPr>
        <p:pic>
          <p:nvPicPr>
            <p:cNvPr id="8" name="图片 7" descr="2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3" y="5062"/>
              <a:ext cx="3302" cy="2977"/>
            </a:xfrm>
            <a:prstGeom prst="rect">
              <a:avLst/>
            </a:prstGeom>
          </p:spPr>
        </p:pic>
        <p:pic>
          <p:nvPicPr>
            <p:cNvPr id="10" name="图片 9" descr="2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84" y="4368"/>
              <a:ext cx="4991" cy="36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325" y="2540"/>
            <a:ext cx="9196705" cy="510667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308725" y="3034665"/>
            <a:ext cx="2819400" cy="2074545"/>
            <a:chOff x="9484" y="4368"/>
            <a:chExt cx="4991" cy="3678"/>
          </a:xfrm>
        </p:grpSpPr>
        <p:pic>
          <p:nvPicPr>
            <p:cNvPr id="2" name="图片 1" descr="2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3" y="5062"/>
              <a:ext cx="3302" cy="2977"/>
            </a:xfrm>
            <a:prstGeom prst="rect">
              <a:avLst/>
            </a:prstGeom>
          </p:spPr>
        </p:pic>
        <p:pic>
          <p:nvPicPr>
            <p:cNvPr id="6" name="图片 5" descr="2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84" y="4368"/>
              <a:ext cx="4991" cy="3678"/>
            </a:xfrm>
            <a:prstGeom prst="rect">
              <a:avLst/>
            </a:prstGeom>
          </p:spPr>
        </p:pic>
      </p:grpSp>
      <p:sp>
        <p:nvSpPr>
          <p:cNvPr id="70" name="文本框 11"/>
          <p:cNvSpPr txBox="1"/>
          <p:nvPr/>
        </p:nvSpPr>
        <p:spPr bwMode="auto">
          <a:xfrm>
            <a:off x="0" y="2001853"/>
            <a:ext cx="2148513" cy="583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3195" dirty="0">
                <a:solidFill>
                  <a:srgbClr val="076E5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573206" y="1959076"/>
            <a:ext cx="5491480" cy="522605"/>
            <a:chOff x="5070" y="2302"/>
            <a:chExt cx="8648" cy="823"/>
          </a:xfrm>
        </p:grpSpPr>
        <p:sp>
          <p:nvSpPr>
            <p:cNvPr id="71" name="文本框 18"/>
            <p:cNvSpPr txBox="1"/>
            <p:nvPr/>
          </p:nvSpPr>
          <p:spPr>
            <a:xfrm>
              <a:off x="6176" y="2370"/>
              <a:ext cx="7542" cy="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内涵本质</a:t>
              </a:r>
              <a:endParaRPr lang="zh-CN" altLang="zh-CN" sz="2400" b="1" dirty="0">
                <a:solidFill>
                  <a:srgbClr val="076E5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文本框 16"/>
            <p:cNvSpPr txBox="1"/>
            <p:nvPr/>
          </p:nvSpPr>
          <p:spPr bwMode="auto">
            <a:xfrm>
              <a:off x="5070" y="2302"/>
              <a:ext cx="1343" cy="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二</a:t>
              </a:r>
              <a:r>
                <a:rPr lang="zh-CN" altLang="en-US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、</a:t>
              </a:r>
              <a:endParaRPr lang="en-US" altLang="zh-CN" sz="2795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79137" y="3694396"/>
            <a:ext cx="5979160" cy="522605"/>
            <a:chOff x="9089" y="2319"/>
            <a:chExt cx="9416" cy="823"/>
          </a:xfrm>
        </p:grpSpPr>
        <p:sp>
          <p:nvSpPr>
            <p:cNvPr id="75" name="文本框 21"/>
            <p:cNvSpPr txBox="1"/>
            <p:nvPr/>
          </p:nvSpPr>
          <p:spPr>
            <a:xfrm>
              <a:off x="10241" y="2407"/>
              <a:ext cx="8264" cy="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教学建议</a:t>
              </a:r>
              <a:endParaRPr lang="zh-CN" altLang="zh-CN" sz="2400" b="1" dirty="0">
                <a:solidFill>
                  <a:srgbClr val="076E5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7" name="文本框 20"/>
            <p:cNvSpPr txBox="1"/>
            <p:nvPr/>
          </p:nvSpPr>
          <p:spPr bwMode="auto">
            <a:xfrm>
              <a:off x="9089" y="2319"/>
              <a:ext cx="1343" cy="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五</a:t>
              </a:r>
              <a:r>
                <a:rPr lang="zh-CN" altLang="en-US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、</a:t>
              </a:r>
              <a:endParaRPr lang="en-US" altLang="zh-CN" sz="2795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65184" y="2485023"/>
            <a:ext cx="5595620" cy="528320"/>
            <a:chOff x="5070" y="3585"/>
            <a:chExt cx="8812" cy="832"/>
          </a:xfrm>
        </p:grpSpPr>
        <p:sp>
          <p:nvSpPr>
            <p:cNvPr id="79" name="文本框 24"/>
            <p:cNvSpPr txBox="1"/>
            <p:nvPr/>
          </p:nvSpPr>
          <p:spPr>
            <a:xfrm>
              <a:off x="6176" y="3690"/>
              <a:ext cx="7706" cy="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教材对比</a:t>
              </a:r>
              <a:endParaRPr lang="zh-CN" altLang="zh-CN" sz="2400" b="1" dirty="0">
                <a:solidFill>
                  <a:srgbClr val="076E5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文本框 23"/>
            <p:cNvSpPr txBox="1"/>
            <p:nvPr/>
          </p:nvSpPr>
          <p:spPr bwMode="auto">
            <a:xfrm>
              <a:off x="5070" y="3585"/>
              <a:ext cx="1343" cy="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三</a:t>
              </a:r>
              <a:r>
                <a:rPr lang="zh-CN" altLang="en-US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、</a:t>
              </a:r>
              <a:endParaRPr lang="en-US" altLang="zh-CN" sz="2795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</p:grpSp>
      <p:cxnSp>
        <p:nvCxnSpPr>
          <p:cNvPr id="95" name="直接连接符 94"/>
          <p:cNvCxnSpPr/>
          <p:nvPr/>
        </p:nvCxnSpPr>
        <p:spPr>
          <a:xfrm flipH="1">
            <a:off x="2465924" y="1459170"/>
            <a:ext cx="3049" cy="2808031"/>
          </a:xfrm>
          <a:prstGeom prst="line">
            <a:avLst/>
          </a:prstGeom>
          <a:ln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580993" y="3101507"/>
            <a:ext cx="5660390" cy="527685"/>
            <a:chOff x="5057" y="4859"/>
            <a:chExt cx="8914" cy="831"/>
          </a:xfrm>
        </p:grpSpPr>
        <p:sp>
          <p:nvSpPr>
            <p:cNvPr id="33" name="文本框 24"/>
            <p:cNvSpPr txBox="1"/>
            <p:nvPr/>
          </p:nvSpPr>
          <p:spPr>
            <a:xfrm>
              <a:off x="6176" y="4859"/>
              <a:ext cx="7795" cy="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zh-CN" altLang="zh-CN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学情</a:t>
              </a:r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分析</a:t>
              </a:r>
              <a:endParaRPr lang="zh-CN" altLang="zh-CN" sz="2400" b="1" dirty="0">
                <a:solidFill>
                  <a:srgbClr val="076E5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文本框 23"/>
            <p:cNvSpPr txBox="1"/>
            <p:nvPr/>
          </p:nvSpPr>
          <p:spPr bwMode="auto">
            <a:xfrm>
              <a:off x="5057" y="4867"/>
              <a:ext cx="1343" cy="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四</a:t>
              </a:r>
              <a:r>
                <a:rPr lang="zh-CN" altLang="en-US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、</a:t>
              </a:r>
              <a:endParaRPr lang="en-US" altLang="zh-CN" sz="2795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</p:grpSp>
      <p:grpSp>
        <p:nvGrpSpPr>
          <p:cNvPr id="26" name="组合 7"/>
          <p:cNvGrpSpPr/>
          <p:nvPr/>
        </p:nvGrpSpPr>
        <p:grpSpPr>
          <a:xfrm>
            <a:off x="2557164" y="1389580"/>
            <a:ext cx="5491480" cy="522605"/>
            <a:chOff x="5070" y="2302"/>
            <a:chExt cx="8648" cy="823"/>
          </a:xfrm>
        </p:grpSpPr>
        <p:sp>
          <p:nvSpPr>
            <p:cNvPr id="28" name="文本框 18"/>
            <p:cNvSpPr txBox="1"/>
            <p:nvPr/>
          </p:nvSpPr>
          <p:spPr>
            <a:xfrm>
              <a:off x="6176" y="2370"/>
              <a:ext cx="7542" cy="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编排体系</a:t>
              </a:r>
              <a:endParaRPr lang="zh-CN" altLang="zh-CN" sz="2400" b="1" dirty="0">
                <a:solidFill>
                  <a:srgbClr val="076E5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文本框 16"/>
            <p:cNvSpPr txBox="1"/>
            <p:nvPr/>
          </p:nvSpPr>
          <p:spPr bwMode="auto">
            <a:xfrm>
              <a:off x="5070" y="2302"/>
              <a:ext cx="1343" cy="8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076E5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</a:t>
              </a:r>
              <a:r>
                <a:rPr lang="zh-CN" altLang="en-US" sz="2795" dirty="0">
                  <a:solidFill>
                    <a:srgbClr val="076E56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、</a:t>
              </a:r>
              <a:endParaRPr lang="en-US" altLang="zh-CN" sz="2795" dirty="0">
                <a:solidFill>
                  <a:srgbClr val="076E56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3647798" y="1144908"/>
            <a:ext cx="1684045" cy="398780"/>
          </a:xfrm>
          <a:prstGeom prst="rect">
            <a:avLst/>
          </a:prstGeom>
          <a:solidFill>
            <a:srgbClr val="076E56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承前启后</a:t>
            </a:r>
          </a:p>
        </p:txBody>
      </p:sp>
      <p:sp>
        <p:nvSpPr>
          <p:cNvPr id="6" name="文本框 16"/>
          <p:cNvSpPr txBox="1">
            <a:spLocks noChangeArrowheads="1"/>
          </p:cNvSpPr>
          <p:nvPr/>
        </p:nvSpPr>
        <p:spPr bwMode="auto">
          <a:xfrm>
            <a:off x="1088197" y="2036653"/>
            <a:ext cx="1807403" cy="307777"/>
          </a:xfrm>
          <a:prstGeom prst="rect">
            <a:avLst/>
          </a:prstGeom>
          <a:solidFill>
            <a:srgbClr val="076E56"/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已学过的内容</a:t>
            </a:r>
          </a:p>
        </p:txBody>
      </p:sp>
      <p:sp>
        <p:nvSpPr>
          <p:cNvPr id="7" name="文本框 18"/>
          <p:cNvSpPr txBox="1">
            <a:spLocks noChangeArrowheads="1"/>
          </p:cNvSpPr>
          <p:nvPr/>
        </p:nvSpPr>
        <p:spPr bwMode="auto">
          <a:xfrm>
            <a:off x="3775782" y="2020611"/>
            <a:ext cx="1438848" cy="306705"/>
          </a:xfrm>
          <a:prstGeom prst="rect">
            <a:avLst/>
          </a:prstGeom>
          <a:solidFill>
            <a:srgbClr val="076E56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本节课的内容</a:t>
            </a:r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6427141" y="2020611"/>
            <a:ext cx="1440195" cy="306705"/>
          </a:xfrm>
          <a:prstGeom prst="rect">
            <a:avLst/>
          </a:prstGeom>
          <a:solidFill>
            <a:srgbClr val="076E56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rPr>
              <a:t>后续学习的内容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1061107" y="2644377"/>
            <a:ext cx="1872657" cy="965097"/>
          </a:xfrm>
          <a:prstGeom prst="rect">
            <a:avLst/>
          </a:prstGeom>
          <a:noFill/>
          <a:ln w="9525"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0228" y="2644378"/>
            <a:ext cx="1874005" cy="973118"/>
          </a:xfrm>
          <a:prstGeom prst="rect">
            <a:avLst/>
          </a:prstGeom>
          <a:noFill/>
          <a:ln w="9525"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1584" y="2644377"/>
            <a:ext cx="1871310" cy="957076"/>
          </a:xfrm>
          <a:prstGeom prst="rect">
            <a:avLst/>
          </a:prstGeom>
          <a:noFill/>
          <a:ln w="9525"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文本框 28"/>
          <p:cNvSpPr txBox="1">
            <a:spLocks noChangeArrowheads="1"/>
          </p:cNvSpPr>
          <p:nvPr/>
        </p:nvSpPr>
        <p:spPr bwMode="auto">
          <a:xfrm>
            <a:off x="1061107" y="2651118"/>
            <a:ext cx="18726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1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整数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2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、小数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b="1" dirty="0">
                <a:solidFill>
                  <a:srgbClr val="FF0000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3</a:t>
            </a:r>
            <a:r>
              <a:rPr lang="zh-CN" altLang="en-US" sz="1200" b="1" dirty="0">
                <a:solidFill>
                  <a:srgbClr val="FF0000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、分数的意义和应用</a:t>
            </a:r>
            <a:endParaRPr lang="en-US" altLang="zh-CN" sz="1200" b="1" dirty="0">
              <a:solidFill>
                <a:srgbClr val="FF0000"/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3" name="文本框 29"/>
          <p:cNvSpPr txBox="1">
            <a:spLocks noChangeArrowheads="1"/>
          </p:cNvSpPr>
          <p:nvPr/>
        </p:nvSpPr>
        <p:spPr bwMode="auto">
          <a:xfrm>
            <a:off x="3536161" y="2932228"/>
            <a:ext cx="19507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zh-CN" altLang="en-US" sz="1200" b="1" dirty="0">
                <a:solidFill>
                  <a:srgbClr val="FF0000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百分数的意义</a:t>
            </a:r>
            <a:endParaRPr lang="en-US" altLang="zh-CN" sz="1200" b="1" dirty="0">
              <a:solidFill>
                <a:srgbClr val="FF0000"/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6227626" y="2939813"/>
            <a:ext cx="187131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zh-CN" altLang="en-US" sz="1200" b="1" dirty="0">
                <a:solidFill>
                  <a:srgbClr val="FF0000"/>
                </a:solidFill>
                <a:latin typeface="字魂36号-正文宋楷" panose="02000000000000000000" charset="-122"/>
                <a:ea typeface="字魂36号-正文宋楷" panose="02000000000000000000" charset="-122"/>
                <a:cs typeface="字魂36号-正文宋楷" panose="02000000000000000000" charset="-122"/>
              </a:rPr>
              <a:t>百分数的应用</a:t>
            </a:r>
            <a:endParaRPr lang="en-US" altLang="zh-CN" sz="1200" b="1" dirty="0">
              <a:solidFill>
                <a:srgbClr val="FF0000"/>
              </a:solidFill>
              <a:latin typeface="字魂36号-正文宋楷" panose="02000000000000000000" charset="-122"/>
              <a:ea typeface="字魂36号-正文宋楷" panose="02000000000000000000" charset="-122"/>
              <a:cs typeface="字魂36号-正文宋楷" panose="02000000000000000000" charset="-122"/>
            </a:endParaRPr>
          </a:p>
        </p:txBody>
      </p:sp>
      <p:cxnSp>
        <p:nvCxnSpPr>
          <p:cNvPr id="15" name="直接连接符 14"/>
          <p:cNvCxnSpPr>
            <a:stCxn id="5" idx="2"/>
            <a:endCxn id="6" idx="0"/>
          </p:cNvCxnSpPr>
          <p:nvPr/>
        </p:nvCxnSpPr>
        <p:spPr>
          <a:xfrm flipH="1">
            <a:off x="1991899" y="1543688"/>
            <a:ext cx="2497922" cy="49296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5" idx="2"/>
            <a:endCxn id="7" idx="0"/>
          </p:cNvCxnSpPr>
          <p:nvPr/>
        </p:nvCxnSpPr>
        <p:spPr>
          <a:xfrm>
            <a:off x="4489821" y="1543930"/>
            <a:ext cx="5080" cy="476885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" idx="2"/>
            <a:endCxn id="8" idx="0"/>
          </p:cNvCxnSpPr>
          <p:nvPr/>
        </p:nvCxnSpPr>
        <p:spPr>
          <a:xfrm>
            <a:off x="4489821" y="1543930"/>
            <a:ext cx="2656840" cy="476885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2"/>
            <a:endCxn id="12" idx="0"/>
          </p:cNvCxnSpPr>
          <p:nvPr/>
        </p:nvCxnSpPr>
        <p:spPr>
          <a:xfrm>
            <a:off x="1991899" y="2344430"/>
            <a:ext cx="5537" cy="306688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2"/>
            <a:endCxn id="10" idx="0"/>
          </p:cNvCxnSpPr>
          <p:nvPr/>
        </p:nvCxnSpPr>
        <p:spPr>
          <a:xfrm>
            <a:off x="4495206" y="2327316"/>
            <a:ext cx="2025" cy="317062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8" idx="2"/>
            <a:endCxn id="11" idx="0"/>
          </p:cNvCxnSpPr>
          <p:nvPr/>
        </p:nvCxnSpPr>
        <p:spPr>
          <a:xfrm>
            <a:off x="7147239" y="2327316"/>
            <a:ext cx="0" cy="317061"/>
          </a:xfrm>
          <a:prstGeom prst="line">
            <a:avLst/>
          </a:prstGeom>
          <a:ln w="9525">
            <a:solidFill>
              <a:srgbClr val="076E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C:\Users\Administrator\Desktop\225.png225"/>
          <p:cNvPicPr>
            <a:picLocks noChangeAspect="1"/>
          </p:cNvPicPr>
          <p:nvPr/>
        </p:nvPicPr>
        <p:blipFill>
          <a:blip r:embed="rId3" cstate="print"/>
          <a:srcRect l="5588" r="5588"/>
          <a:stretch>
            <a:fillRect/>
          </a:stretch>
        </p:blipFill>
        <p:spPr>
          <a:xfrm flipV="1">
            <a:off x="11430" y="20955"/>
            <a:ext cx="748665" cy="94488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70547" y="315326"/>
            <a:ext cx="236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一、编排体系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663424" y="334283"/>
            <a:ext cx="5208588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一、内涵本质</a:t>
            </a:r>
            <a:endParaRPr lang="zh-CN" altLang="en-US" sz="2800" b="1" spc="36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457200" y="-3810"/>
            <a:ext cx="9608820" cy="51511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291263"/>
            <a:ext cx="236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二、内涵本质</a:t>
            </a:r>
            <a:endParaRPr lang="zh-CN" altLang="en-US" sz="2400" dirty="0"/>
          </a:p>
        </p:txBody>
      </p:sp>
      <p:grpSp>
        <p:nvGrpSpPr>
          <p:cNvPr id="34" name="组合 33"/>
          <p:cNvGrpSpPr/>
          <p:nvPr/>
        </p:nvGrpSpPr>
        <p:grpSpPr>
          <a:xfrm>
            <a:off x="701940" y="1475191"/>
            <a:ext cx="2680541" cy="866959"/>
            <a:chOff x="1034449" y="2489343"/>
            <a:chExt cx="2680541" cy="866959"/>
          </a:xfrm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1084481" y="2489343"/>
              <a:ext cx="2564806" cy="734543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solidFill>
              <a:srgbClr val="076E56"/>
            </a:solidFill>
            <a:ln>
              <a:solidFill>
                <a:schemeClr val="accent1"/>
              </a:solidFill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487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2" name="文本框 83"/>
            <p:cNvSpPr txBox="1">
              <a:spLocks noChangeArrowheads="1"/>
            </p:cNvSpPr>
            <p:nvPr/>
          </p:nvSpPr>
          <p:spPr bwMode="auto">
            <a:xfrm>
              <a:off x="1034449" y="2597633"/>
              <a:ext cx="2680541" cy="75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30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1pPr>
              <a:lvl2pPr marL="742950" indent="-285750" defTabSz="51308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2pPr>
              <a:lvl3pPr marL="1143000" indent="-228600" defTabSz="51308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3pPr>
              <a:lvl4pPr marL="1600200" indent="-228600" defTabSz="51308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4pPr>
              <a:lvl5pPr marL="2057400" indent="-228600" defTabSz="51308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5pPr>
              <a:lvl6pPr marL="2514600" indent="-228600" defTabSz="51308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6pPr>
              <a:lvl7pPr marL="2971800" indent="-228600" defTabSz="51308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7pPr>
              <a:lvl8pPr marL="3429000" indent="-228600" defTabSz="51308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8pPr>
              <a:lvl9pPr marL="3886200" indent="-228600" defTabSz="51308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165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加减运算的和差关系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2165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43357" y="1527837"/>
            <a:ext cx="2680542" cy="866959"/>
            <a:chOff x="1040926" y="2489343"/>
            <a:chExt cx="2680542" cy="866959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1084481" y="2489343"/>
              <a:ext cx="2564806" cy="734543"/>
            </a:xfrm>
            <a:prstGeom prst="downArrowCallout">
              <a:avLst>
                <a:gd name="adj1" fmla="val 72692"/>
                <a:gd name="adj2" fmla="val 36346"/>
                <a:gd name="adj3" fmla="val 14028"/>
                <a:gd name="adj4" fmla="val 85940"/>
              </a:avLst>
            </a:prstGeom>
            <a:solidFill>
              <a:srgbClr val="076E56"/>
            </a:solidFill>
            <a:ln>
              <a:solidFill>
                <a:schemeClr val="accent1"/>
              </a:solidFill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487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7" name="文本框 83"/>
            <p:cNvSpPr txBox="1">
              <a:spLocks noChangeArrowheads="1"/>
            </p:cNvSpPr>
            <p:nvPr/>
          </p:nvSpPr>
          <p:spPr bwMode="auto">
            <a:xfrm>
              <a:off x="1040926" y="2597633"/>
              <a:ext cx="2680542" cy="758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308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1pPr>
              <a:lvl2pPr marL="742950" indent="-285750" defTabSz="51308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2pPr>
              <a:lvl3pPr marL="1143000" indent="-228600" defTabSz="51308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3pPr>
              <a:lvl4pPr marL="1600200" indent="-228600" defTabSz="51308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4pPr>
              <a:lvl5pPr marL="2057400" indent="-228600" defTabSz="51308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5pPr>
              <a:lvl6pPr marL="2514600" indent="-228600" defTabSz="51308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6pPr>
              <a:lvl7pPr marL="2971800" indent="-228600" defTabSz="51308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7pPr>
              <a:lvl8pPr marL="3429000" indent="-228600" defTabSz="51308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8pPr>
              <a:lvl9pPr marL="3886200" indent="-228600" defTabSz="51308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 Light" panose="020B0502040204020203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165" dirty="0">
                  <a:solidFill>
                    <a:schemeClr val="bg1"/>
                  </a:solidFill>
                  <a:latin typeface="字魂36号-正文宋楷" panose="02000000000000000000" charset="-122"/>
                  <a:ea typeface="字魂36号-正文宋楷" panose="02000000000000000000" charset="-122"/>
                </a:rPr>
                <a:t>乘除运算的倍比关系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2165" dirty="0">
                <a:solidFill>
                  <a:schemeClr val="bg1"/>
                </a:solidFill>
                <a:latin typeface="字魂36号-正文宋楷" panose="02000000000000000000" charset="-122"/>
                <a:ea typeface="字魂36号-正文宋楷" panose="02000000000000000000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53687" y="2473538"/>
            <a:ext cx="1571894" cy="689964"/>
            <a:chOff x="5169729" y="3059075"/>
            <a:chExt cx="1571894" cy="689964"/>
          </a:xfrm>
        </p:grpSpPr>
        <p:sp>
          <p:nvSpPr>
            <p:cNvPr id="24" name="矩形 23"/>
            <p:cNvSpPr/>
            <p:nvPr/>
          </p:nvSpPr>
          <p:spPr>
            <a:xfrm>
              <a:off x="5493192" y="3195533"/>
              <a:ext cx="9814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百分数</a:t>
              </a: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 rot="10800000">
              <a:off x="5169729" y="3059075"/>
              <a:ext cx="1571894" cy="689964"/>
            </a:xfrm>
            <a:prstGeom prst="rect">
              <a:avLst/>
            </a:pr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45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496817" y="3443391"/>
            <a:ext cx="488569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百分数不是一个具体的量，而是刻画一种比率关系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663424" y="334283"/>
            <a:ext cx="5208588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一、内涵本质</a:t>
            </a:r>
            <a:endParaRPr lang="zh-CN" altLang="en-US" sz="2800" b="1" spc="36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32410" y="-3810"/>
            <a:ext cx="9608820" cy="515112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87549" y="1820779"/>
            <a:ext cx="3665620" cy="27512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67997" y="1957137"/>
            <a:ext cx="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</a:p>
        </p:txBody>
      </p:sp>
      <p:sp>
        <p:nvSpPr>
          <p:cNvPr id="9" name="椭圆 8"/>
          <p:cNvSpPr/>
          <p:nvPr/>
        </p:nvSpPr>
        <p:spPr>
          <a:xfrm>
            <a:off x="893703" y="2558716"/>
            <a:ext cx="2269957" cy="17726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478155" y="3288631"/>
            <a:ext cx="1083925" cy="9063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597" y="2687053"/>
            <a:ext cx="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91263"/>
            <a:ext cx="236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二、内涵本质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5082876" y="2156472"/>
            <a:ext cx="1452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聚焦倍比关系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05885" y="117129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完整</a:t>
            </a:r>
            <a:r>
              <a:rPr lang="zh-CN" altLang="zh-CN" sz="18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的体系架构</a:t>
            </a:r>
            <a:endParaRPr lang="zh-CN" altLang="en-US" sz="18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7534" y="3513872"/>
            <a:ext cx="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百分数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4485398" y="2838030"/>
            <a:ext cx="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6338485" y="2864749"/>
            <a:ext cx="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百分数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268084" y="2837729"/>
            <a:ext cx="1555115" cy="337185"/>
            <a:chOff x="8513" y="5529"/>
            <a:chExt cx="2449" cy="531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8513" y="6017"/>
              <a:ext cx="1699" cy="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8675" y="5529"/>
              <a:ext cx="2287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特殊化</a:t>
              </a:r>
              <a:endPara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91538" y="3522409"/>
            <a:ext cx="497888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400" b="1" dirty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百分数本质上就是两个相关联的量之间进行比较的倍比关系，只是为了便于比较而统一成分母是</a:t>
            </a:r>
            <a:r>
              <a:rPr lang="en-US" altLang="zh-CN" sz="1400" b="1" dirty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1400" b="1" dirty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的分数。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663424" y="334283"/>
            <a:ext cx="5208588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一、内涵本质</a:t>
            </a:r>
            <a:endParaRPr lang="zh-CN" altLang="en-US" sz="2800" b="1" spc="36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32410" y="-3810"/>
            <a:ext cx="9608820" cy="515112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87549" y="1820779"/>
            <a:ext cx="3665620" cy="27512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76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67997" y="1957137"/>
            <a:ext cx="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</a:p>
        </p:txBody>
      </p:sp>
      <p:sp>
        <p:nvSpPr>
          <p:cNvPr id="9" name="椭圆 8"/>
          <p:cNvSpPr/>
          <p:nvPr/>
        </p:nvSpPr>
        <p:spPr>
          <a:xfrm>
            <a:off x="893703" y="2558716"/>
            <a:ext cx="2269957" cy="17726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478155" y="3288631"/>
            <a:ext cx="1083925" cy="9063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597" y="2687053"/>
            <a:ext cx="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291263"/>
            <a:ext cx="236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二、内涵本质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1105885" y="117129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完整</a:t>
            </a:r>
            <a:r>
              <a:rPr lang="zh-CN" altLang="zh-CN" sz="18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的体系架构</a:t>
            </a:r>
            <a:endParaRPr lang="zh-CN" altLang="en-US" sz="18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7534" y="3513872"/>
            <a:ext cx="1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百分数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510444" y="2784764"/>
            <a:ext cx="5744094" cy="369332"/>
            <a:chOff x="2510444" y="2784764"/>
            <a:chExt cx="5744094" cy="369332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2510444" y="2959331"/>
              <a:ext cx="1737360" cy="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222865" y="2784764"/>
              <a:ext cx="4031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一个数是另一个数的几分之几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521528" y="3602182"/>
            <a:ext cx="5793970" cy="369332"/>
            <a:chOff x="2521528" y="3602182"/>
            <a:chExt cx="5793970" cy="369332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2521528" y="3776749"/>
              <a:ext cx="1737360" cy="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283825" y="3602182"/>
              <a:ext cx="4031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accent2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一个数是另一个数的百分之几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866130" y="1467485"/>
            <a:ext cx="3284855" cy="3679825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663424" y="334283"/>
            <a:ext cx="5208588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一、内涵本质</a:t>
            </a:r>
            <a:endParaRPr lang="zh-CN" altLang="en-US" sz="2800" b="1" spc="36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457200" y="-3810"/>
            <a:ext cx="9608820" cy="51511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291263"/>
            <a:ext cx="236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二、内涵本质</a:t>
            </a:r>
            <a:endParaRPr lang="zh-CN" altLang="en-US" sz="2400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74328" y="1791764"/>
            <a:ext cx="61728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）结合具体生活情境，通过数形结合理解百分数的意义，认识百分数和分数的联系，会读写百分数。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）在具体情境中辨析百分数和分数的联系与区别，体会百分数便于比较、统计的特点。</a:t>
            </a:r>
            <a:endParaRPr lang="en-US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）结合具体情境解决一些简单的实际问题，培养学生的应用意识。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8989" y="1187115"/>
            <a:ext cx="2831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教学目标：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blinds dir="vert"/>
      </p:transition>
    </mc:Choice>
    <mc:Fallback xmlns="">
      <p:transition spd="slow" advTm="3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8" b="14043"/>
          <a:stretch>
            <a:fillRect/>
          </a:stretch>
        </p:blipFill>
        <p:spPr bwMode="auto">
          <a:xfrm>
            <a:off x="6323412" y="2565807"/>
            <a:ext cx="2788444" cy="25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8" t="14043"/>
          <a:stretch>
            <a:fillRect/>
          </a:stretch>
        </p:blipFill>
        <p:spPr bwMode="auto">
          <a:xfrm>
            <a:off x="4" y="8"/>
            <a:ext cx="3933825" cy="36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51470"/>
            <a:ext cx="882047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11561" y="1"/>
            <a:ext cx="6554009" cy="596572"/>
          </a:xfrm>
          <a:prstGeom prst="rect">
            <a:avLst/>
          </a:prstGeom>
        </p:spPr>
        <p:txBody>
          <a:bodyPr wrap="square" lIns="65023" tIns="32511" rIns="65023" bIns="325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三、教材对比</a:t>
            </a:r>
            <a:r>
              <a:rPr lang="en-US" altLang="zh-CN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教材前后变化</a:t>
            </a:r>
            <a:endParaRPr lang="zh-CN" altLang="en-US" sz="2300" b="1" spc="36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 descr="C:\Documents and Settings\jxjmj.蒋敏杰\Application Data\Tencent\Users\107109012\QQ\WinTemp\RichOle\S]6~F]4@B0TTESDP6{G){I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8" y="1858909"/>
            <a:ext cx="4352583" cy="293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jxjmj.蒋敏杰\Application Data\Tencent\Users\107109012\QQ\WinTemp\RichOle\SR1@CZ]B554_726[99{}{8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14" y="2016569"/>
            <a:ext cx="4534505" cy="29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0127" y="1171458"/>
            <a:ext cx="6722024" cy="281101"/>
          </a:xfrm>
          <a:prstGeom prst="rect">
            <a:avLst/>
          </a:prstGeom>
          <a:noFill/>
        </p:spPr>
        <p:txBody>
          <a:bodyPr wrap="square" lIns="65023" tIns="32511" rIns="65023" bIns="32511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想一想：为什么多了小卡通的两句话？</a:t>
            </a:r>
          </a:p>
        </p:txBody>
      </p:sp>
      <p:sp>
        <p:nvSpPr>
          <p:cNvPr id="11" name="矩形 10"/>
          <p:cNvSpPr/>
          <p:nvPr/>
        </p:nvSpPr>
        <p:spPr>
          <a:xfrm>
            <a:off x="683544" y="736519"/>
            <a:ext cx="3983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读出教材内容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”——</a:t>
            </a:r>
            <a:r>
              <a:rPr lang="zh-CN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沟通学生经验世界</a:t>
            </a:r>
          </a:p>
        </p:txBody>
      </p:sp>
      <p:sp>
        <p:nvSpPr>
          <p:cNvPr id="12" name="矩形 11"/>
          <p:cNvSpPr/>
          <p:nvPr/>
        </p:nvSpPr>
        <p:spPr>
          <a:xfrm>
            <a:off x="518307" y="4032257"/>
            <a:ext cx="3374968" cy="88946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12633" y="3158543"/>
            <a:ext cx="4135944" cy="18305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1"/>
          <p:cNvSpPr txBox="1"/>
          <p:nvPr/>
        </p:nvSpPr>
        <p:spPr>
          <a:xfrm>
            <a:off x="1944925" y="1676241"/>
            <a:ext cx="115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旧版</a:t>
            </a:r>
          </a:p>
        </p:txBody>
      </p:sp>
      <p:sp>
        <p:nvSpPr>
          <p:cNvPr id="15" name="文本框 21"/>
          <p:cNvSpPr txBox="1"/>
          <p:nvPr/>
        </p:nvSpPr>
        <p:spPr>
          <a:xfrm>
            <a:off x="6429391" y="1800129"/>
            <a:ext cx="115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新版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35629" y="4314305"/>
            <a:ext cx="12635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224742" y="4488873"/>
            <a:ext cx="180109" cy="27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212378" y="3568931"/>
            <a:ext cx="2075411" cy="55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8" b="14043"/>
          <a:stretch>
            <a:fillRect/>
          </a:stretch>
        </p:blipFill>
        <p:spPr bwMode="auto">
          <a:xfrm>
            <a:off x="6323412" y="2565807"/>
            <a:ext cx="2788444" cy="25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8" t="14043"/>
          <a:stretch>
            <a:fillRect/>
          </a:stretch>
        </p:blipFill>
        <p:spPr bwMode="auto">
          <a:xfrm>
            <a:off x="4" y="8"/>
            <a:ext cx="3933825" cy="36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51470"/>
            <a:ext cx="882047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11561" y="1"/>
            <a:ext cx="6554009" cy="596572"/>
          </a:xfrm>
          <a:prstGeom prst="rect">
            <a:avLst/>
          </a:prstGeom>
        </p:spPr>
        <p:txBody>
          <a:bodyPr wrap="square" lIns="65023" tIns="32511" rIns="65023" bIns="325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三、教材对比</a:t>
            </a:r>
            <a:r>
              <a:rPr lang="en-US" altLang="zh-CN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300" b="1" spc="36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不同版本教材</a:t>
            </a:r>
            <a:endParaRPr lang="zh-CN" altLang="en-US" sz="2300" b="1" spc="36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C:\Documents and Settings\jxjmj.蒋敏杰\Application Data\Tencent\Users\107109012\QQ\WinTemp\RichOle\SR1@CZ]B554_726[99{}{8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9" y="1426517"/>
            <a:ext cx="4534505" cy="29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2" descr="C:\Users\Administrator\AppData\Roaming\Tencent\Users\404339094\QQ\WinTemp\RichOle\@$$BX2NOL)DBZ@N__UVZ$6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6691" y="1014153"/>
            <a:ext cx="4143375" cy="3648075"/>
          </a:xfrm>
          <a:prstGeom prst="rect">
            <a:avLst/>
          </a:prstGeom>
          <a:noFill/>
        </p:spPr>
      </p:pic>
      <p:sp>
        <p:nvSpPr>
          <p:cNvPr id="12" name="文本框 21"/>
          <p:cNvSpPr txBox="1"/>
          <p:nvPr/>
        </p:nvSpPr>
        <p:spPr>
          <a:xfrm>
            <a:off x="6338598" y="707041"/>
            <a:ext cx="115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人教版</a:t>
            </a:r>
          </a:p>
        </p:txBody>
      </p:sp>
      <p:sp>
        <p:nvSpPr>
          <p:cNvPr id="13" name="文本框 21"/>
          <p:cNvSpPr txBox="1"/>
          <p:nvPr/>
        </p:nvSpPr>
        <p:spPr>
          <a:xfrm>
            <a:off x="1885746" y="1117136"/>
            <a:ext cx="115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苏教版</a:t>
            </a:r>
          </a:p>
        </p:txBody>
      </p:sp>
      <p:sp>
        <p:nvSpPr>
          <p:cNvPr id="14" name="文本框 21"/>
          <p:cNvSpPr txBox="1"/>
          <p:nvPr/>
        </p:nvSpPr>
        <p:spPr>
          <a:xfrm>
            <a:off x="1813702" y="4536438"/>
            <a:ext cx="1735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演绎思路</a:t>
            </a:r>
          </a:p>
        </p:txBody>
      </p:sp>
      <p:sp>
        <p:nvSpPr>
          <p:cNvPr id="15" name="文本框 21"/>
          <p:cNvSpPr txBox="1"/>
          <p:nvPr/>
        </p:nvSpPr>
        <p:spPr>
          <a:xfrm>
            <a:off x="6031025" y="4555835"/>
            <a:ext cx="1735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归纳思路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381574187e997b2c9de1ec6f89284451fdd7c2"/>
  <p:tag name="KSO_WM_DOC_GUID" val="{e4665d42-1a91-4630-a5bf-90f14149e29a}"/>
  <p:tag name="ISPRING_PRESENTATION_TITLE" val="教育教学培训课件通用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e500ecc-5c63-447b-b2a8-4e0520355368}"/>
</p:tagLst>
</file>

<file path=ppt/theme/theme1.xml><?xml version="1.0" encoding="utf-8"?>
<a:theme xmlns:a="http://schemas.openxmlformats.org/drawingml/2006/main" name="Office 主题">
  <a:themeElements>
    <a:clrScheme name="自定义 45-深绿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017D36"/>
      </a:accent1>
      <a:accent2>
        <a:srgbClr val="2A3D52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1053</Words>
  <Application>Microsoft Office PowerPoint</Application>
  <PresentationFormat>全屏显示(16:9)</PresentationFormat>
  <Paragraphs>160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字魂36号-正文宋楷</vt:lpstr>
      <vt:lpstr>隶书</vt:lpstr>
      <vt:lpstr>华文行楷</vt:lpstr>
      <vt:lpstr>微软雅黑 Light</vt:lpstr>
      <vt:lpstr>Calibri</vt:lpstr>
      <vt:lpstr>华文隶书</vt:lpstr>
      <vt:lpstr>Arial</vt:lpstr>
      <vt:lpstr>楷体</vt:lpstr>
      <vt:lpstr>华文新魏</vt:lpstr>
      <vt:lpstr>微软雅黑</vt:lpstr>
      <vt:lpstr>字魂27号-布丁体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教育教学培训课件通用</dc:title>
  <dc:creator>dreamsummit</dc:creator>
  <cp:lastModifiedBy>聂 周晶</cp:lastModifiedBy>
  <cp:revision>175</cp:revision>
  <dcterms:created xsi:type="dcterms:W3CDTF">2015-03-31T05:49:00Z</dcterms:created>
  <dcterms:modified xsi:type="dcterms:W3CDTF">2021-01-20T12:09:46Z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2052-11.1.0.9292</vt:lpwstr>
  </property>
</Properties>
</file>