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68" r:id="rId4"/>
  </p:sldMasterIdLst>
  <p:sldIdLst>
    <p:sldId id="410" r:id="rId5"/>
    <p:sldId id="411" r:id="rId6"/>
    <p:sldId id="412" r:id="rId7"/>
    <p:sldId id="413" r:id="rId8"/>
    <p:sldId id="415" r:id="rId9"/>
    <p:sldId id="414" r:id="rId10"/>
    <p:sldId id="416" r:id="rId11"/>
    <p:sldId id="456" r:id="rId12"/>
    <p:sldId id="422" r:id="rId13"/>
    <p:sldId id="423" r:id="rId14"/>
    <p:sldId id="424" r:id="rId15"/>
    <p:sldId id="425" r:id="rId16"/>
    <p:sldId id="471" r:id="rId17"/>
    <p:sldId id="427" r:id="rId18"/>
    <p:sldId id="454" r:id="rId19"/>
    <p:sldId id="455" r:id="rId20"/>
    <p:sldId id="451" r:id="rId21"/>
    <p:sldId id="453" r:id="rId22"/>
    <p:sldId id="452" r:id="rId23"/>
    <p:sldId id="432" r:id="rId24"/>
    <p:sldId id="420" r:id="rId25"/>
    <p:sldId id="429" r:id="rId26"/>
    <p:sldId id="433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7" y="0"/>
            <a:ext cx="1218776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0351" y="-93133"/>
            <a:ext cx="1805516" cy="96096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52" name="组合 4"/>
          <p:cNvGrpSpPr/>
          <p:nvPr userDrawn="1"/>
        </p:nvGrpSpPr>
        <p:grpSpPr>
          <a:xfrm>
            <a:off x="10248900" y="-93133"/>
            <a:ext cx="1976967" cy="960967"/>
            <a:chOff x="7687265" y="-69568"/>
            <a:chExt cx="1481881" cy="720000"/>
          </a:xfrm>
        </p:grpSpPr>
        <p:sp>
          <p:nvSpPr>
            <p:cNvPr id="5" name="五边形 4"/>
            <p:cNvSpPr/>
            <p:nvPr/>
          </p:nvSpPr>
          <p:spPr>
            <a:xfrm flipH="1">
              <a:off x="7687265" y="212"/>
              <a:ext cx="1456495" cy="561410"/>
            </a:xfrm>
            <a:prstGeom prst="homePlat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054" name="图片 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815546" y="-69568"/>
              <a:ext cx="1353600" cy="7200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五边形 3"/>
          <p:cNvSpPr/>
          <p:nvPr/>
        </p:nvSpPr>
        <p:spPr>
          <a:xfrm>
            <a:off x="4233" y="605367"/>
            <a:ext cx="2880784" cy="848784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077" name="组合 4"/>
          <p:cNvGrpSpPr/>
          <p:nvPr userDrawn="1"/>
        </p:nvGrpSpPr>
        <p:grpSpPr>
          <a:xfrm>
            <a:off x="10248900" y="-93133"/>
            <a:ext cx="1976967" cy="960967"/>
            <a:chOff x="7687265" y="-69568"/>
            <a:chExt cx="1481881" cy="720000"/>
          </a:xfrm>
        </p:grpSpPr>
        <p:sp>
          <p:nvSpPr>
            <p:cNvPr id="6" name="五边形 5"/>
            <p:cNvSpPr/>
            <p:nvPr/>
          </p:nvSpPr>
          <p:spPr>
            <a:xfrm flipH="1">
              <a:off x="7687265" y="212"/>
              <a:ext cx="1456495" cy="561410"/>
            </a:xfrm>
            <a:prstGeom prst="homePlat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3079" name="图片 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815546" y="-69568"/>
              <a:ext cx="1353600" cy="7200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53484" y="285751"/>
            <a:ext cx="11518900" cy="6239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101" name="组合 7"/>
          <p:cNvGrpSpPr/>
          <p:nvPr userDrawn="1"/>
        </p:nvGrpSpPr>
        <p:grpSpPr>
          <a:xfrm>
            <a:off x="11084984" y="5469467"/>
            <a:ext cx="1107016" cy="1221317"/>
            <a:chOff x="2447457" y="364200"/>
            <a:chExt cx="830021" cy="915961"/>
          </a:xfrm>
        </p:grpSpPr>
        <p:pic>
          <p:nvPicPr>
            <p:cNvPr id="4105" name="图片 8"/>
            <p:cNvPicPr>
              <a:picLocks noChangeAspect="1"/>
            </p:cNvPicPr>
            <p:nvPr userDrawn="1"/>
          </p:nvPicPr>
          <p:blipFill>
            <a:blip r:embed="rId3"/>
            <a:srcRect b="11929"/>
            <a:stretch>
              <a:fillRect/>
            </a:stretch>
          </p:blipFill>
          <p:spPr>
            <a:xfrm>
              <a:off x="2626592" y="364200"/>
              <a:ext cx="650886" cy="9159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文本框 9"/>
            <p:cNvSpPr txBox="1">
              <a:spLocks noChangeArrowheads="1"/>
            </p:cNvSpPr>
            <p:nvPr/>
          </p:nvSpPr>
          <p:spPr bwMode="auto">
            <a:xfrm>
              <a:off x="2447457" y="640417"/>
              <a:ext cx="352323" cy="63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龙小五</a:t>
              </a:r>
              <a:endParaRPr kumimoji="0" lang="zh-CN" altLang="en-US" sz="1865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02" name="组合 4"/>
          <p:cNvGrpSpPr/>
          <p:nvPr userDrawn="1"/>
        </p:nvGrpSpPr>
        <p:grpSpPr>
          <a:xfrm>
            <a:off x="10248900" y="-93133"/>
            <a:ext cx="1976967" cy="960967"/>
            <a:chOff x="7687265" y="-69568"/>
            <a:chExt cx="1481881" cy="720000"/>
          </a:xfrm>
        </p:grpSpPr>
        <p:sp>
          <p:nvSpPr>
            <p:cNvPr id="9" name="五边形 8"/>
            <p:cNvSpPr/>
            <p:nvPr/>
          </p:nvSpPr>
          <p:spPr>
            <a:xfrm flipH="1">
              <a:off x="7687265" y="212"/>
              <a:ext cx="1456495" cy="561410"/>
            </a:xfrm>
            <a:prstGeom prst="homePlat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4104" name="图片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815546" y="-69568"/>
              <a:ext cx="1353600" cy="7200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53484" y="285751"/>
            <a:ext cx="11518900" cy="6239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125" name="组合 4"/>
          <p:cNvGrpSpPr/>
          <p:nvPr userDrawn="1"/>
        </p:nvGrpSpPr>
        <p:grpSpPr>
          <a:xfrm>
            <a:off x="10248900" y="-93133"/>
            <a:ext cx="1976967" cy="960967"/>
            <a:chOff x="7687265" y="-69568"/>
            <a:chExt cx="1481881" cy="720000"/>
          </a:xfrm>
        </p:grpSpPr>
        <p:sp>
          <p:nvSpPr>
            <p:cNvPr id="6" name="五边形 5"/>
            <p:cNvSpPr/>
            <p:nvPr/>
          </p:nvSpPr>
          <p:spPr>
            <a:xfrm flipH="1">
              <a:off x="7687265" y="212"/>
              <a:ext cx="1456495" cy="561410"/>
            </a:xfrm>
            <a:prstGeom prst="homePlat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5131" name="图片 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815546" y="-69568"/>
              <a:ext cx="1353600" cy="7200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26" name="组合 7"/>
          <p:cNvGrpSpPr/>
          <p:nvPr userDrawn="1"/>
        </p:nvGrpSpPr>
        <p:grpSpPr>
          <a:xfrm>
            <a:off x="11084984" y="5469467"/>
            <a:ext cx="1107016" cy="1221317"/>
            <a:chOff x="2447457" y="364200"/>
            <a:chExt cx="830021" cy="915961"/>
          </a:xfrm>
        </p:grpSpPr>
        <p:pic>
          <p:nvPicPr>
            <p:cNvPr id="5128" name="图片 8"/>
            <p:cNvPicPr>
              <a:picLocks noChangeAspect="1"/>
            </p:cNvPicPr>
            <p:nvPr userDrawn="1"/>
          </p:nvPicPr>
          <p:blipFill>
            <a:blip r:embed="rId4"/>
            <a:srcRect b="11929"/>
            <a:stretch>
              <a:fillRect/>
            </a:stretch>
          </p:blipFill>
          <p:spPr>
            <a:xfrm>
              <a:off x="2626592" y="364200"/>
              <a:ext cx="650886" cy="9159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文本框 9"/>
            <p:cNvSpPr txBox="1">
              <a:spLocks noChangeArrowheads="1"/>
            </p:cNvSpPr>
            <p:nvPr/>
          </p:nvSpPr>
          <p:spPr bwMode="auto">
            <a:xfrm>
              <a:off x="2447457" y="640417"/>
              <a:ext cx="352323" cy="63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龙小五</a:t>
              </a:r>
              <a:endParaRPr kumimoji="0" lang="zh-CN" altLang="en-US" sz="1865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127" name="图片 10"/>
          <p:cNvPicPr>
            <a:picLocks noChangeAspect="1"/>
          </p:cNvPicPr>
          <p:nvPr userDrawn="1"/>
        </p:nvPicPr>
        <p:blipFill>
          <a:blip r:embed="rId5"/>
          <a:srcRect b="62875"/>
          <a:stretch>
            <a:fillRect/>
          </a:stretch>
        </p:blipFill>
        <p:spPr>
          <a:xfrm>
            <a:off x="-491067" y="-192616"/>
            <a:ext cx="4703233" cy="150283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7" y="0"/>
            <a:ext cx="1218776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0351" y="-93133"/>
            <a:ext cx="1805516" cy="96096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7259-D446-4586-8E0A-234CA856574C}" type="slidenum">
              <a:rPr lang="zh-TW" altLang="en-US" smtClean="0"/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54AF5-42D5-4087-A0E1-8A3FC43BD618}" type="slidenum">
              <a:rPr lang="zh-TW" altLang="en-US" smtClean="0"/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F276-3541-4F38-BBCF-5FE20600D17A}" type="slidenum">
              <a:rPr lang="zh-TW" altLang="en-US" smtClean="0"/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049BC-6B6B-4922-B9EE-68813B79961A}" type="slidenum">
              <a:rPr lang="zh-TW" altLang="en-US" smtClean="0"/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C37B7-09CC-4E39-9790-BEA37B1F49C1}" type="slidenum">
              <a:rPr lang="zh-TW" altLang="en-US" smtClean="0"/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95D29-AEB1-4E67-8971-7EA5A73AC7A9}" type="slidenum">
              <a:rPr lang="zh-TW" altLang="en-US" smtClean="0"/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4CF7-2999-4534-82A3-86B251C5B8B4}" type="slidenum">
              <a:rPr lang="zh-TW" altLang="en-US" smtClean="0"/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1182-C1A9-482A-9BDE-3D8340B048CB}" type="slidenum">
              <a:rPr lang="zh-TW" altLang="en-US" smtClean="0"/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DB27-0899-4594-87E9-6420D99BEA93}" type="slidenum">
              <a:rPr lang="zh-TW" altLang="en-US" smtClean="0"/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6BD1-6DA2-4C7C-AF70-23C2FA467C0C}" type="slidenum">
              <a:rPr lang="zh-TW" altLang="en-US" smtClean="0"/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640BF-B7B7-45BF-BBDE-04E507910CE7}" type="slidenum">
              <a:rPr lang="zh-TW" altLang="en-US" smtClean="0"/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8.png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image" Target="../media/image9.png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35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marL="457200" indent="-4572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609600" algn="l" rtl="0" eaLnBrk="0" fontAlgn="base" hangingPunct="0">
        <a:spcBef>
          <a:spcPts val="130"/>
        </a:spcBef>
        <a:spcAft>
          <a:spcPct val="0"/>
        </a:spcAft>
        <a:defRPr sz="2665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rtl="0" eaLnBrk="0" fontAlgn="base" hangingPunct="0">
        <a:spcBef>
          <a:spcPts val="130"/>
        </a:spcBef>
        <a:spcAft>
          <a:spcPct val="0"/>
        </a:spcAft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rtl="0" eaLnBrk="0" fontAlgn="base" hangingPunct="0">
        <a:spcBef>
          <a:spcPts val="130"/>
        </a:spcBef>
        <a:spcAft>
          <a:spcPct val="0"/>
        </a:spcAft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rtl="0" eaLnBrk="0" fontAlgn="base" hangingPunct="0">
        <a:spcBef>
          <a:spcPts val="130"/>
        </a:spcBef>
        <a:spcAft>
          <a:spcPct val="0"/>
        </a:spcAft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23EEE-3D49-4E32-BEE4-A4BF814849C9}" type="slidenum">
              <a:rPr lang="zh-TW" altLang="en-US" smtClean="0"/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tags" Target="../tags/tag6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" Target="slide3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slide" Target="slide15.xml"/><Relationship Id="rId5" Type="http://schemas.openxmlformats.org/officeDocument/2006/relationships/slide" Target="slide12.xml"/><Relationship Id="rId4" Type="http://schemas.openxmlformats.org/officeDocument/2006/relationships/slide" Target="slide8.xml"/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椭圆 6"/>
          <p:cNvSpPr/>
          <p:nvPr/>
        </p:nvSpPr>
        <p:spPr>
          <a:xfrm>
            <a:off x="3951817" y="1797051"/>
            <a:ext cx="960967" cy="960967"/>
          </a:xfrm>
          <a:prstGeom prst="ellipse">
            <a:avLst/>
          </a:prstGeom>
          <a:solidFill>
            <a:srgbClr val="02A0E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291" name="标题 1"/>
          <p:cNvSpPr txBox="1"/>
          <p:nvPr/>
        </p:nvSpPr>
        <p:spPr>
          <a:xfrm>
            <a:off x="3376084" y="1731433"/>
            <a:ext cx="5486400" cy="993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en-US" altLang="zh-CN" sz="5865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18</a:t>
            </a:r>
            <a:r>
              <a:rPr lang="en-US" altLang="zh-CN" sz="5865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865" b="1" dirty="0">
                <a:latin typeface="楷体" panose="02010609060101010101" pitchFamily="49" charset="-122"/>
                <a:ea typeface="楷体" panose="02010609060101010101" pitchFamily="49" charset="-122"/>
              </a:rPr>
              <a:t>慈母情深</a:t>
            </a:r>
            <a:endParaRPr lang="zh-CN" altLang="en-US" sz="586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29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367" y="6060017"/>
            <a:ext cx="5211233" cy="6180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020" y="0"/>
            <a:ext cx="3258820" cy="10839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235460" y="1125230"/>
            <a:ext cx="10297144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06705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9pPr>
          </a:lstStyle>
          <a:p>
            <a:pPr eaLnBrk="1" hangingPunct="1"/>
            <a:r>
              <a:rPr lang="zh-CN" altLang="en-US" dirty="0">
                <a:cs typeface="Times New Roman" panose="02020603050405020304" pitchFamily="18" charset="0"/>
              </a:rPr>
              <a:t> 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背直起来了，</a:t>
            </a: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我的母亲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。转过身来了，</a:t>
            </a: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我的母亲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。褐色的口罩上方，一对眼神疲惫的眼睛吃惊地望着我，</a:t>
            </a: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我的母亲的眼睛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911424" y="3429000"/>
            <a:ext cx="10945216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06705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9pPr>
          </a:lstStyle>
          <a:p>
            <a:pPr eaLnBrk="1" hangingPunct="1"/>
            <a:r>
              <a:rPr lang="zh-CN" altLang="en-US" sz="2800" dirty="0">
                <a:cs typeface="Times New Roman" panose="02020603050405020304" pitchFamily="18" charset="0"/>
              </a:rPr>
              <a:t>  </a:t>
            </a: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我的母亲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背直起来了，转过身来了，褐色的口罩上方，一对眼神疲惫的眼睛吃惊地望着我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61" b="96289" l="9961" r="95508">
                        <a14:foregroundMark x1="78223" y1="76074" x2="78711" y2="90918"/>
                        <a14:foregroundMark x1="88965" y1="87793" x2="84570" y2="89746"/>
                        <a14:foregroundMark x1="91895" y1="88965" x2="95605" y2="89453"/>
                        <a14:foregroundMark x1="78516" y1="92871" x2="74316" y2="96289"/>
                        <a14:foregroundMark x1="29883" y1="22559" x2="29199" y2="21582"/>
                        <a14:foregroundMark x1="40527" y1="19238" x2="40527" y2="19238"/>
                        <a14:foregroundMark x1="24316" y1="28320" x2="23633" y2="28223"/>
                        <a14:foregroundMark x1="33496" y1="21484" x2="29395" y2="26660"/>
                        <a14:foregroundMark x1="40234" y1="20703" x2="38672" y2="24512"/>
                        <a14:backgroundMark x1="36230" y1="11816" x2="28418" y2="16504"/>
                        <a14:backgroundMark x1="22070" y1="38672" x2="25293" y2="55078"/>
                        <a14:backgroundMark x1="29688" y1="65332" x2="18945" y2="60449"/>
                        <a14:backgroundMark x1="81445" y1="36523" x2="83105" y2="43359"/>
                        <a14:backgroundMark x1="79199" y1="57031" x2="74316" y2="60156"/>
                        <a14:backgroundMark x1="19141" y1="15527" x2="18750" y2="17383"/>
                        <a14:backgroundMark x1="31348" y1="24121" x2="30566" y2="24414"/>
                        <a14:backgroundMark x1="23438" y1="25195" x2="21582" y2="25488"/>
                        <a14:backgroundMark x1="28320" y1="23438" x2="27539" y2="23633"/>
                        <a14:backgroundMark x1="27246" y1="25879" x2="26367" y2="25879"/>
                        <a14:backgroundMark x1="88867" y1="89063" x2="89844" y2="89258"/>
                        <a14:backgroundMark x1="89063" y1="76074" x2="89063" y2="75977"/>
                        <a14:backgroundMark x1="89160" y1="79785" x2="89160" y2="79785"/>
                        <a14:backgroundMark x1="89355" y1="79199" x2="89355" y2="79199"/>
                        <a14:backgroundMark x1="31836" y1="37012" x2="29883" y2="38281"/>
                        <a14:backgroundMark x1="13379" y1="21777" x2="12891" y2="22070"/>
                        <a14:backgroundMark x1="35059" y1="66699" x2="32324" y2="66992"/>
                        <a14:backgroundMark x1="15527" y1="26953" x2="14160" y2="27148"/>
                        <a14:backgroundMark x1="18066" y1="27148" x2="19922" y2="27148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07368" y="3573016"/>
            <a:ext cx="2990646" cy="3140968"/>
          </a:xfrm>
          <a:prstGeom prst="rect">
            <a:avLst/>
          </a:prstGeom>
          <a:effectLst/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143672" y="620688"/>
            <a:ext cx="6477000" cy="550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9pPr>
          </a:lstStyle>
          <a:p>
            <a:pPr eaLnBrk="1" hangingPunct="1"/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400" dirty="0">
                <a:latin typeface="楷体" panose="02010609060101010101" pitchFamily="49" charset="-122"/>
                <a:ea typeface="楷体" panose="02010609060101010101" pitchFamily="49" charset="-122"/>
              </a:rPr>
              <a:t>背直起来了，</a:t>
            </a:r>
            <a:endParaRPr lang="zh-CN" altLang="en-US" sz="4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44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我的母亲。</a:t>
            </a:r>
            <a:endParaRPr lang="zh-CN" altLang="en-US" sz="4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4400" dirty="0">
                <a:latin typeface="楷体" panose="02010609060101010101" pitchFamily="49" charset="-122"/>
                <a:ea typeface="楷体" panose="02010609060101010101" pitchFamily="49" charset="-122"/>
              </a:rPr>
              <a:t>   转过身来了，</a:t>
            </a:r>
            <a:endParaRPr lang="zh-CN" altLang="en-US" sz="4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44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我的母亲。</a:t>
            </a:r>
            <a:endParaRPr lang="zh-CN" altLang="en-US" sz="4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4400" dirty="0">
                <a:latin typeface="楷体" panose="02010609060101010101" pitchFamily="49" charset="-122"/>
                <a:ea typeface="楷体" panose="02010609060101010101" pitchFamily="49" charset="-122"/>
              </a:rPr>
              <a:t>   褐色的口罩上方，</a:t>
            </a:r>
            <a:endParaRPr lang="zh-CN" altLang="en-US" sz="4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4400" dirty="0">
                <a:latin typeface="楷体" panose="02010609060101010101" pitchFamily="49" charset="-122"/>
                <a:ea typeface="楷体" panose="02010609060101010101" pitchFamily="49" charset="-122"/>
              </a:rPr>
              <a:t>   一对眼神疲惫的眼睛</a:t>
            </a:r>
            <a:endParaRPr lang="zh-CN" altLang="en-US" sz="4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4400" dirty="0">
                <a:latin typeface="楷体" panose="02010609060101010101" pitchFamily="49" charset="-122"/>
                <a:ea typeface="楷体" panose="02010609060101010101" pitchFamily="49" charset="-122"/>
              </a:rPr>
              <a:t>   吃惊地望着我，</a:t>
            </a:r>
            <a:endParaRPr lang="zh-CN" altLang="en-US" sz="4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44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我的母亲的眼睛</a:t>
            </a:r>
            <a:r>
              <a:rPr lang="en-US" altLang="zh-CN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4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纯音乐 - 感人背景音乐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2730" y="5689600"/>
            <a:ext cx="619125" cy="619125"/>
          </a:xfrm>
          <a:prstGeom prst="rect">
            <a:avLst/>
          </a:prstGeom>
        </p:spPr>
      </p:pic>
      <p:sp>
        <p:nvSpPr>
          <p:cNvPr id="3" name="矩形 2">
            <a:hlinkClick r:id="rId6" action="ppaction://hlinksldjump"/>
          </p:cNvPr>
          <p:cNvSpPr/>
          <p:nvPr/>
        </p:nvSpPr>
        <p:spPr>
          <a:xfrm>
            <a:off x="10953115" y="6330950"/>
            <a:ext cx="934720" cy="44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15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055440" y="981304"/>
            <a:ext cx="10081120" cy="313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sz="4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母亲说完，立刻又坐下去，立刻又弯曲了背，立刻又将头俯在缝纫机板上了，立刻又陷入了忙碌</a:t>
            </a:r>
            <a:r>
              <a:rPr lang="en-US" altLang="zh-CN" sz="4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en-US" altLang="zh-CN" sz="44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055440" y="305664"/>
            <a:ext cx="10081120" cy="590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母亲说完，立刻又坐下去，立刻又弯曲了背，立刻又将头俯在缝纫机板上了，立刻又陷入了忙碌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母亲说完，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马上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又坐下去，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赶紧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又弯曲了背，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迅速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又将头俯在缝纫机板上了，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立刻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又陷入了忙碌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……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-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71662" y="-2475657"/>
            <a:ext cx="6048672" cy="1166529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2291" name="内容占位符 2"/>
          <p:cNvSpPr>
            <a:spLocks noGrp="1"/>
          </p:cNvSpPr>
          <p:nvPr>
            <p:ph idx="4294967295"/>
          </p:nvPr>
        </p:nvSpPr>
        <p:spPr>
          <a:xfrm>
            <a:off x="263352" y="1268760"/>
            <a:ext cx="11568608" cy="45259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/>
              <a:t>           </a:t>
            </a:r>
            <a:r>
              <a:rPr lang="zh-CN" altLang="en-US" b="1" dirty="0"/>
              <a:t>我以为母亲天生就是那样一个劳碌不停而又不觉累的女人。我以为  母亲是累不垮的。其实母亲累垮过多次。在夜深人静的时候，在我们做梦的时候，好几回母亲瘫软在床上，暗暗恐惧于死神找到她的头上了。但第二天她总会连她自己也不可思议地挣扎了起来，又去上班</a:t>
            </a:r>
            <a:r>
              <a:rPr lang="en-US" altLang="zh-CN" b="1" dirty="0"/>
              <a:t>……</a:t>
            </a:r>
            <a:endParaRPr lang="en-US" altLang="zh-CN" dirty="0"/>
          </a:p>
          <a:p>
            <a:pPr>
              <a:buFont typeface="Arial" panose="020B0604020202020204" pitchFamily="34" charset="0"/>
              <a:buNone/>
            </a:pPr>
            <a:r>
              <a:rPr lang="en-US" altLang="zh-CN" b="1" dirty="0"/>
              <a:t>                                                             </a:t>
            </a:r>
            <a:endParaRPr lang="en-US" altLang="zh-CN" b="1" dirty="0"/>
          </a:p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/>
              <a:t>                                                                                                   </a:t>
            </a:r>
            <a:r>
              <a:rPr lang="en-US" altLang="zh-CN" b="1" dirty="0"/>
              <a:t>——</a:t>
            </a:r>
            <a:r>
              <a:rPr lang="zh-CN" altLang="en-US" sz="2800" b="1" dirty="0"/>
              <a:t>梁晓声</a:t>
            </a:r>
            <a:r>
              <a:rPr lang="en-US" altLang="zh-CN" sz="2800" b="1" dirty="0"/>
              <a:t>《</a:t>
            </a:r>
            <a:r>
              <a:rPr lang="zh-CN" altLang="en-US" sz="2800" b="1" dirty="0"/>
              <a:t>母亲</a:t>
            </a:r>
            <a:r>
              <a:rPr lang="en-US" altLang="zh-CN" sz="2800" b="1" dirty="0"/>
              <a:t>》</a:t>
            </a:r>
            <a:endParaRPr lang="en-US" altLang="zh-CN" sz="2800" dirty="0"/>
          </a:p>
          <a:p>
            <a:endParaRPr lang="zh-CN" altLang="en-US" sz="2400" dirty="0"/>
          </a:p>
        </p:txBody>
      </p:sp>
      <p:sp>
        <p:nvSpPr>
          <p:cNvPr id="2" name="矩形 1">
            <a:hlinkClick r:id="rId3" action="ppaction://hlinksldjump"/>
          </p:cNvPr>
          <p:cNvSpPr/>
          <p:nvPr/>
        </p:nvSpPr>
        <p:spPr>
          <a:xfrm>
            <a:off x="10782935" y="6306185"/>
            <a:ext cx="850265" cy="37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云形标注 6"/>
          <p:cNvSpPr/>
          <p:nvPr/>
        </p:nvSpPr>
        <p:spPr>
          <a:xfrm>
            <a:off x="647065" y="1327785"/>
            <a:ext cx="10068560" cy="3748405"/>
          </a:xfrm>
          <a:prstGeom prst="cloudCallout">
            <a:avLst/>
          </a:prstGeom>
          <a:noFill/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rtlCol="0" anchor="ctr"/>
          <a:p>
            <a:pPr algn="ctr"/>
            <a:r>
              <a:rPr lang="zh-CN" altLang="en-US" sz="2800" b="1">
                <a:solidFill>
                  <a:srgbClr val="FF0000"/>
                </a:solidFill>
              </a:rPr>
              <a:t>大姐！别给！没你这么当妈的！供他们吃，供他们穿，供他们上学，还供他们看闲书哇！</a:t>
            </a:r>
            <a:endParaRPr lang="zh-CN" altLang="en-US" sz="2800" b="1">
              <a:solidFill>
                <a:srgbClr val="FF0000"/>
              </a:solidFill>
            </a:endParaRPr>
          </a:p>
          <a:p>
            <a:pPr algn="ctr"/>
            <a:r>
              <a:rPr lang="zh-CN" altLang="en-US" sz="2400" b="1"/>
              <a:t>谁叫我们是当妈的呀！我挺高兴他爱看书的！</a:t>
            </a:r>
            <a:endParaRPr lang="zh-CN" altLang="en-US" sz="24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云形标注 6"/>
          <p:cNvSpPr/>
          <p:nvPr/>
        </p:nvSpPr>
        <p:spPr>
          <a:xfrm>
            <a:off x="2671445" y="2564765"/>
            <a:ext cx="8127365" cy="2924810"/>
          </a:xfrm>
          <a:prstGeom prst="cloudCallout">
            <a:avLst/>
          </a:prstGeom>
          <a:noFill/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rtlCol="0" anchor="ctr"/>
          <a:p>
            <a:pPr algn="ctr"/>
            <a:r>
              <a:rPr lang="zh-CN" altLang="en-US" sz="4000" b="1">
                <a:solidFill>
                  <a:srgbClr val="FF0000"/>
                </a:solidFill>
              </a:rPr>
              <a:t>谁叫我们是当妈的呀！我挺高兴他爱看书的！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7600" y="1119505"/>
            <a:ext cx="70269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母亲却已将钱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塞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进我手里了，大声回答那个女人：</a:t>
            </a:r>
            <a:endParaRPr lang="zh-CN" altLang="en-US" sz="2800" dirty="0" smtClean="0">
              <a:ln w="7620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ic_2284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406697"/>
            <a:ext cx="91440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7448" y="5085184"/>
            <a:ext cx="977703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母亲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掏衣兜，掏出一卷揉得皱皱的毛票，用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龟裂的手指数着。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215" y="714375"/>
            <a:ext cx="7620000" cy="54292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36660" y="1492885"/>
            <a:ext cx="309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 dirty="0" smtClean="0">
              <a:ln w="7620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" name="矩形 1">
            <a:hlinkClick r:id="rId2" action="ppaction://hlinksldjump"/>
          </p:cNvPr>
          <p:cNvSpPr/>
          <p:nvPr/>
        </p:nvSpPr>
        <p:spPr>
          <a:xfrm>
            <a:off x="10709910" y="6124575"/>
            <a:ext cx="789305" cy="43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753745" y="1407160"/>
            <a:ext cx="99752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0">
                <a:solidFill>
                  <a:srgbClr val="FF0000"/>
                </a:solidFill>
              </a:rPr>
              <a:t>  </a:t>
            </a:r>
            <a:r>
              <a:rPr lang="zh-CN" altLang="en-US" sz="4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那一天母亲数落了我一顿。数落完，又给我</a:t>
            </a:r>
            <a:r>
              <a:rPr lang="zh-CN" altLang="en-US" sz="40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凑足</a:t>
            </a:r>
            <a:r>
              <a:rPr lang="zh-CN" altLang="en-US" sz="4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了买《青年近卫军》的钱。</a:t>
            </a:r>
            <a:endParaRPr lang="zh-CN" altLang="en-US" sz="4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0020" y="0"/>
            <a:ext cx="3258820" cy="1083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85160" y="408940"/>
            <a:ext cx="8194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你能用上这些词语简单地复述故事吗？</a:t>
            </a:r>
            <a:endParaRPr lang="zh-CN" altLang="en-US" sz="3600" b="1"/>
          </a:p>
        </p:txBody>
      </p:sp>
      <p:sp>
        <p:nvSpPr>
          <p:cNvPr id="4" name="文本框 3"/>
          <p:cNvSpPr txBox="1"/>
          <p:nvPr/>
        </p:nvSpPr>
        <p:spPr>
          <a:xfrm>
            <a:off x="3559810" y="1620520"/>
            <a:ext cx="847979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想买书</a:t>
            </a:r>
            <a:r>
              <a:rPr lang="en-US" altLang="zh-CN" sz="4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</a:t>
            </a:r>
            <a:r>
              <a:rPr lang="zh-CN" altLang="en-US" sz="4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去要钱</a:t>
            </a:r>
            <a:r>
              <a:rPr lang="en-US" altLang="zh-CN" sz="4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——</a:t>
            </a:r>
            <a:r>
              <a:rPr lang="zh-CN" altLang="en-US" sz="4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买罐头</a:t>
            </a:r>
            <a:r>
              <a:rPr lang="en-US" altLang="zh-CN" sz="4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——</a:t>
            </a:r>
            <a:r>
              <a:rPr lang="zh-CN" altLang="en-US" sz="4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得到</a:t>
            </a:r>
            <a:r>
              <a:rPr lang="zh-CN" altLang="en-US" sz="4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书</a:t>
            </a:r>
            <a:endParaRPr lang="zh-CN" altLang="en-US" sz="4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19853" y="1005726"/>
            <a:ext cx="10476656" cy="710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9pPr>
          </a:lstStyle>
          <a:p>
            <a:pPr eaLnBrk="1" hangingPunct="1"/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那天，我第一次觉得自己应该是个大人了！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eaLnBrk="1" hangingPunct="1"/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那天，我用这笔钱给母亲买了一听水果罐头。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eaLnBrk="1" hangingPunct="1"/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那天，母亲数落了我，然后又给我凑足了书钱。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eaLnBrk="1" hangingPunct="1"/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（而我再不敢辜负母亲。于是）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eaLnBrk="1" hangingPunct="1"/>
            <a:endParaRPr lang="zh-CN" altLang="en-US" sz="4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eaLnBrk="1" hangingPunct="1"/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那天，我有了第一本长篇小说……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eaLnBrk="1" hangingPunct="1"/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后来，中国文坛便多了一个响亮的名字——梁晓声。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br>
              <a:rPr lang="en-US" altLang="zh-CN" sz="4400" dirty="0">
                <a:latin typeface="Arial" panose="020B0604020202020204" pitchFamily="34" charset="0"/>
                <a:ea typeface="宋体" panose="02010600030101010101" pitchFamily="2" charset="-122"/>
              </a:rPr>
            </a:br>
            <a:endParaRPr lang="en-US" altLang="zh-CN" sz="4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590925" y="2440940"/>
            <a:ext cx="50101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0">
                <a:solidFill>
                  <a:srgbClr val="FF0000"/>
                </a:solidFill>
              </a:rPr>
              <a:t>  </a:t>
            </a:r>
            <a:r>
              <a:rPr lang="zh-CN" altLang="en-US" sz="8000">
                <a:solidFill>
                  <a:srgbClr val="FF0000"/>
                </a:solidFill>
              </a:rPr>
              <a:t>鼻子</a:t>
            </a:r>
            <a:r>
              <a:rPr lang="zh-CN" altLang="en-US" sz="8000">
                <a:solidFill>
                  <a:srgbClr val="FF0000"/>
                </a:solidFill>
              </a:rPr>
              <a:t>一酸！</a:t>
            </a:r>
            <a:endParaRPr lang="zh-CN" altLang="en-US" sz="8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41773" y="2492896"/>
            <a:ext cx="1047665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      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鼻子一酸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，攥着钱跑了出去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br>
              <a:rPr lang="en-US" altLang="zh-CN" sz="4400" dirty="0">
                <a:latin typeface="Arial" panose="020B0604020202020204" pitchFamily="34" charset="0"/>
                <a:ea typeface="宋体" panose="02010600030101010101" pitchFamily="2" charset="-122"/>
              </a:rPr>
            </a:br>
            <a:endParaRPr lang="en-US" altLang="zh-CN" sz="4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18888" y="715531"/>
            <a:ext cx="10476656" cy="587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9pPr>
          </a:lstStyle>
          <a:p>
            <a:pPr eaLnBrk="1" hangingPunct="1"/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每一位母亲不停劳作的双手都是支撑起我们乃至整个家庭的力量。是这些母亲的劳动才创造了我们的新生活。</a:t>
            </a:r>
            <a:endParaRPr lang="zh-CN" altLang="en-US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你的母亲有哪些忙碌的劳动场景也打动了你，让你</a:t>
            </a:r>
            <a:r>
              <a:rPr lang="en-US" altLang="zh-CN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鼻子一酸</a:t>
            </a:r>
            <a:r>
              <a:rPr lang="en-US" altLang="zh-CN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，试着写下来吧。</a:t>
            </a:r>
            <a:r>
              <a:rPr lang="en-US" altLang="zh-CN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4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br>
              <a:rPr lang="en-US" altLang="zh-CN" sz="4400" dirty="0">
                <a:latin typeface="Arial" panose="020B0604020202020204" pitchFamily="34" charset="0"/>
                <a:ea typeface="宋体" panose="02010600030101010101" pitchFamily="2" charset="-122"/>
              </a:rPr>
            </a:br>
            <a:endParaRPr lang="en-US" altLang="zh-CN" sz="4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020" y="0"/>
            <a:ext cx="3258820" cy="10839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90925" y="929005"/>
            <a:ext cx="741426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 </a:t>
            </a:r>
            <a:r>
              <a:rPr lang="zh-CN" altLang="en-US" sz="4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默读课文，从哪些地方可以感受到母亲对我的</a:t>
            </a:r>
            <a:r>
              <a:rPr lang="en-US" altLang="zh-CN" sz="4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4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情深</a:t>
            </a:r>
            <a:r>
              <a:rPr lang="en-US" altLang="zh-CN" sz="4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4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？</a:t>
            </a:r>
            <a:r>
              <a:rPr lang="zh-CN" altLang="en-US" sz="4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圈画出相关词、句。</a:t>
            </a:r>
            <a:endParaRPr lang="zh-CN" altLang="en-US" sz="4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" name="云形 2">
            <a:hlinkClick r:id="" action="ppaction://hlinkshowjump?jump=nextslide"/>
          </p:cNvPr>
          <p:cNvSpPr/>
          <p:nvPr/>
        </p:nvSpPr>
        <p:spPr>
          <a:xfrm>
            <a:off x="3387090" y="5331460"/>
            <a:ext cx="1056640" cy="77660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云形 4">
            <a:hlinkClick r:id="rId3" action="ppaction://hlinksldjump"/>
          </p:cNvPr>
          <p:cNvSpPr/>
          <p:nvPr/>
        </p:nvSpPr>
        <p:spPr>
          <a:xfrm>
            <a:off x="4832350" y="5258435"/>
            <a:ext cx="1348105" cy="84963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云形 5">
            <a:hlinkClick r:id="rId4" action="ppaction://hlinksldjump"/>
          </p:cNvPr>
          <p:cNvSpPr/>
          <p:nvPr/>
        </p:nvSpPr>
        <p:spPr>
          <a:xfrm>
            <a:off x="6471920" y="5191125"/>
            <a:ext cx="1651635" cy="98361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云形 6">
            <a:hlinkClick r:id="rId5" action="ppaction://hlinksldjump"/>
          </p:cNvPr>
          <p:cNvSpPr/>
          <p:nvPr/>
        </p:nvSpPr>
        <p:spPr>
          <a:xfrm>
            <a:off x="8609965" y="4790440"/>
            <a:ext cx="1274445" cy="150685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云形 7">
            <a:hlinkClick r:id="rId6" action="ppaction://hlinksldjump"/>
          </p:cNvPr>
          <p:cNvSpPr/>
          <p:nvPr/>
        </p:nvSpPr>
        <p:spPr>
          <a:xfrm>
            <a:off x="10358120" y="4365625"/>
            <a:ext cx="1626870" cy="217360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540336" y="707328"/>
            <a:ext cx="10873208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06705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dirty="0">
                <a:cs typeface="Times New Roman" panose="02020603050405020304" pitchFamily="18" charset="0"/>
              </a:rPr>
              <a:t>  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sym typeface="+mn-ea"/>
              </a:rPr>
              <a:t>空间非常低矮，低矮得使人感到压抑。不足二百平米的厂房，四壁潮湿颓败。七八十台破缝纫机一行行排列着，七八十个都不算年轻的女人忙碌在自己的缝纫机旁。因为光线阴暗，每个女人的头上方都吊着一只灯泡。正是酷暑炎夏，窗不能开，七八十个女人的身体和七八十只灯泡所散发的热量，使我感到犹如身在蒸笼。</a:t>
            </a:r>
            <a:endParaRPr lang="zh-CN" altLang="en-US" sz="3200" dirty="0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540336" y="1076581"/>
            <a:ext cx="1087320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06705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sym typeface="+mn-ea"/>
              </a:rPr>
              <a:t>七八十台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sym typeface="+mn-ea"/>
              </a:rPr>
              <a:t>破缝纫机一行行排列着，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sym typeface="+mn-ea"/>
              </a:rPr>
              <a:t>七八十个都不算年轻的女人忙碌在自己的缝纫机旁。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sym typeface="+mn-ea"/>
              </a:rPr>
              <a:t>七八十个女人的头上方都吊着一只灯泡。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sym typeface="+mn-ea"/>
              </a:rPr>
              <a:t>七八十个女人的身体和七八十只灯泡所散发的热量，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sym typeface="+mn-ea"/>
              </a:rPr>
              <a:t>      使我感到犹如身在蒸笼。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71855" y="1182370"/>
            <a:ext cx="1031811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  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七八十台破缝纫机，一行行排列着，七八十个都不算年轻的女人忙碌在自己的缝纫机后。因为光线阴暗，每个女人头上方都吊着一只灯泡。正是酷暑炎夏，窗不能开，七八十个女人的身体和七八十只灯泡所散发的热量，使我感到犹如身在蒸笼。那些女人们热得只穿背心。有的背心肥大，有的背心瘦小，有的穿的还是男人的背心。千奇百怪。毡絮如同褐色的重雾，如同漫漫的雪花，在女人们之间纷纷扬扬地飘荡。而她们不得不一个个戴着口罩。女人们的口罩上，都有三个实心的褐色的圆。那是因为她们的鼻孔和嘴的呼吸将口罩濡湿了，毡絮附着在上面。女人们的头发、臂膀和背心也差不多都变成了褐色的。毛茸茸的褐色，我觉得自己恍如置身在山顶洞人时期的女人们之间。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" name="纯音乐 - 感人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412730" y="56896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540336" y="707328"/>
            <a:ext cx="10873208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06705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dirty="0">
                <a:cs typeface="Times New Roman" panose="02020603050405020304" pitchFamily="18" charset="0"/>
              </a:rPr>
              <a:t>  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sym typeface="+mn-ea"/>
              </a:rPr>
              <a:t>空间非常低矮，低矮得使人感到压抑。不足二百平米的厂房，四壁潮湿颓败。七八十台破缝纫机一行行排列着，七八十个都不算年轻的女人忙碌在自己的缝纫机旁。因为光线阴暗，每个女人的头上方都吊着一只灯泡。正是酷暑炎夏，窗不能开，七八十个女人的身体和七八十只灯泡所散发的热量，使我感到犹如身在蒸笼。</a:t>
            </a:r>
            <a:endParaRPr lang="zh-CN" altLang="en-US" sz="3200" dirty="0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 1">
            <a:hlinkClick r:id="rId1" action="ppaction://hlinksldjump"/>
          </p:cNvPr>
          <p:cNvSpPr/>
          <p:nvPr/>
        </p:nvSpPr>
        <p:spPr>
          <a:xfrm>
            <a:off x="10479405" y="5990590"/>
            <a:ext cx="886460" cy="44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479376" y="1178815"/>
            <a:ext cx="1087320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06705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dirty="0">
                <a:cs typeface="Times New Roman" panose="02020603050405020304" pitchFamily="18" charset="0"/>
              </a:rPr>
              <a:t>  我穿过一排排缝纫机，走到那个角落，看见一个极其瘦弱的脊背弯曲着，头凑到缝纫机板上。周围几只灯泡烤着我的脸。</a:t>
            </a:r>
            <a:endParaRPr lang="en-US" altLang="zh-CN" sz="44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479376" y="901955"/>
            <a:ext cx="10873208" cy="313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06705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dirty="0">
                <a:cs typeface="Times New Roman" panose="02020603050405020304" pitchFamily="18" charset="0"/>
              </a:rPr>
              <a:t>  </a:t>
            </a:r>
            <a:r>
              <a:rPr lang="zh-CN" altLang="en-US" sz="4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背直起来了，我的母亲。转过身来了，我的母亲。褐色的口罩上方，一对眼神疲惫的眼睛吃惊地望着我，我的母亲的眼睛</a:t>
            </a:r>
            <a:r>
              <a:rPr lang="en-US" altLang="zh-CN" sz="4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en-US" altLang="zh-CN" sz="44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4.3.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sentation2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600" dirty="0" smtClean="0">
            <a:ln w="762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latin typeface="方正启笛简体" panose="02000000000000000000" pitchFamily="2" charset="-122"/>
            <a:ea typeface="方正启笛简体" panose="02000000000000000000" pitchFamily="2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1900</Words>
  <Application>WPS 演示</Application>
  <PresentationFormat>宽屏</PresentationFormat>
  <Paragraphs>80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Times New Roman</vt:lpstr>
      <vt:lpstr>黑体</vt:lpstr>
      <vt:lpstr>方正启笛简体</vt:lpstr>
      <vt:lpstr>楷体</vt:lpstr>
      <vt:lpstr>华文楷体</vt:lpstr>
      <vt:lpstr>楷体_GB2312</vt:lpstr>
      <vt:lpstr>新宋体</vt:lpstr>
      <vt:lpstr>Arial Unicode MS</vt:lpstr>
      <vt:lpstr>Calibri</vt:lpstr>
      <vt:lpstr>Calibri Light</vt:lpstr>
      <vt:lpstr>等线 Light</vt:lpstr>
      <vt:lpstr>等线</vt:lpstr>
      <vt:lpstr>PMingLiU</vt:lpstr>
      <vt:lpstr>Office 主题​​</vt:lpstr>
      <vt:lpstr>1_Office 主题​​</vt:lpstr>
      <vt:lpstr>Presentation2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我头上有犄角</cp:lastModifiedBy>
  <cp:revision>175</cp:revision>
  <dcterms:created xsi:type="dcterms:W3CDTF">2019-06-19T02:08:00Z</dcterms:created>
  <dcterms:modified xsi:type="dcterms:W3CDTF">2020-11-26T00:24:57Z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