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</p:sldMasterIdLst>
  <p:notesMasterIdLst>
    <p:notesMasterId r:id="rId13"/>
  </p:notesMasterIdLst>
  <p:sldIdLst>
    <p:sldId id="344" r:id="rId4"/>
    <p:sldId id="345" r:id="rId5"/>
    <p:sldId id="256" r:id="rId6"/>
    <p:sldId id="342" r:id="rId7"/>
    <p:sldId id="297" r:id="rId8"/>
    <p:sldId id="298" r:id="rId9"/>
    <p:sldId id="299" r:id="rId10"/>
    <p:sldId id="309" r:id="rId11"/>
    <p:sldId id="310" r:id="rId12"/>
    <p:sldId id="311" r:id="rId14"/>
    <p:sldId id="312" r:id="rId15"/>
    <p:sldId id="313" r:id="rId16"/>
    <p:sldId id="314" r:id="rId17"/>
    <p:sldId id="315" r:id="rId18"/>
    <p:sldId id="316" r:id="rId19"/>
    <p:sldId id="317" r:id="rId20"/>
    <p:sldId id="341" r:id="rId21"/>
    <p:sldId id="300" r:id="rId22"/>
    <p:sldId id="301" r:id="rId23"/>
    <p:sldId id="302" r:id="rId24"/>
    <p:sldId id="303" r:id="rId25"/>
    <p:sldId id="304" r:id="rId26"/>
    <p:sldId id="305" r:id="rId27"/>
    <p:sldId id="307" r:id="rId28"/>
    <p:sldId id="306" r:id="rId29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CC"/>
    <a:srgbClr val="996633"/>
    <a:srgbClr val="333333"/>
    <a:srgbClr val="FF00FF"/>
    <a:srgbClr val="9966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0"/>
    <p:restoredTop sz="94581"/>
  </p:normalViewPr>
  <p:slideViewPr>
    <p:cSldViewPr showGuides="1">
      <p:cViewPr varScale="1">
        <p:scale>
          <a:sx n="87" d="100"/>
          <a:sy n="87" d="100"/>
        </p:scale>
        <p:origin x="-45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2" Type="http://schemas.openxmlformats.org/officeDocument/2006/relationships/tableStyles" Target="tableStyles.xml"/><Relationship Id="rId31" Type="http://schemas.openxmlformats.org/officeDocument/2006/relationships/viewProps" Target="viewProps.xml"/><Relationship Id="rId30" Type="http://schemas.openxmlformats.org/officeDocument/2006/relationships/presProps" Target="presProps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13B4E7C-ABD5-463E-94D5-047FADBE3A00}" type="datetimeFigureOut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/>
          </a:ln>
        </p:spPr>
      </p:sp>
      <p:sp>
        <p:nvSpPr>
          <p:cNvPr id="26627" name="备注占位符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p>
            <a:pPr lvl="0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2662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1606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7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53163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标题，文本与剪贴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609600"/>
            <a:ext cx="854075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剪贴画占位符 3"/>
          <p:cNvSpPr>
            <a:spLocks noGrp="1"/>
          </p:cNvSpPr>
          <p:nvPr>
            <p:ph type="clipArt" sz="half" idx="2"/>
          </p:nvPr>
        </p:nvSpPr>
        <p:spPr>
          <a:xfrm>
            <a:off x="4648200" y="1905000"/>
            <a:ext cx="4194175" cy="4194175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06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21606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p>
            <a:pPr algn="r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7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53163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标题，文本与剪贴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01625" y="609600"/>
            <a:ext cx="854075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剪贴画占位符 3"/>
          <p:cNvSpPr>
            <a:spLocks noGrp="1"/>
          </p:cNvSpPr>
          <p:nvPr>
            <p:ph type="clipArt" sz="half" idx="2"/>
          </p:nvPr>
        </p:nvSpPr>
        <p:spPr>
          <a:xfrm>
            <a:off x="4648200" y="1905000"/>
            <a:ext cx="4194175" cy="4194175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v"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4" Type="http://schemas.openxmlformats.org/officeDocument/2006/relationships/theme" Target="../theme/theme2.xml"/><Relationship Id="rId13" Type="http://schemas.openxmlformats.org/officeDocument/2006/relationships/image" Target="../media/image2.jpeg"/><Relationship Id="rId12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6147" name="Rectangle 3"/>
          <p:cNvSpPr>
            <a:spLocks noGrp="1" noRot="1"/>
          </p:cNvSpPr>
          <p:nvPr>
            <p:ph type="body" idx="1"/>
          </p:nvPr>
        </p:nvSpPr>
        <p:spPr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15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6147" name="Rectangle 3"/>
          <p:cNvSpPr>
            <a:spLocks noGrp="1" noRot="1"/>
          </p:cNvSpPr>
          <p:nvPr>
            <p:ph type="body" idx="1"/>
          </p:nvPr>
        </p:nvSpPr>
        <p:spPr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215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15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2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5.wmf"/><Relationship Id="rId1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2" Type="http://schemas.openxmlformats.org/officeDocument/2006/relationships/image" Target="../media/image6.wmf"/><Relationship Id="rId1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4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9.wmf"/><Relationship Id="rId1" Type="http://schemas.openxmlformats.org/officeDocument/2006/relationships/oleObject" Target="../embeddings/oleObject6.bin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5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0.wmf"/><Relationship Id="rId1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 noRot="1"/>
          </p:cNvSpPr>
          <p:nvPr>
            <p:ph type="title"/>
          </p:nvPr>
        </p:nvSpPr>
        <p:spPr>
          <a:xfrm>
            <a:off x="323850" y="238443"/>
            <a:ext cx="8540750" cy="1143000"/>
          </a:xfrm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sz="3200" b="1" dirty="0">
                <a:solidFill>
                  <a:srgbClr val="000000"/>
                </a:solidFill>
              </a:rPr>
              <a:t>数学组期初调研反馈</a:t>
            </a:r>
            <a:endParaRPr lang="zh-CN" altLang="en-US" sz="3200" b="1" dirty="0">
              <a:solidFill>
                <a:srgbClr val="000000"/>
              </a:solidFill>
            </a:endParaRPr>
          </a:p>
        </p:txBody>
      </p:sp>
      <p:sp>
        <p:nvSpPr>
          <p:cNvPr id="10243" name="Rectangle 3"/>
          <p:cNvSpPr>
            <a:spLocks noGrp="1" noRot="1"/>
          </p:cNvSpPr>
          <p:nvPr>
            <p:ph idx="1"/>
          </p:nvPr>
        </p:nvSpPr>
        <p:spPr>
          <a:xfrm>
            <a:off x="323850" y="1331278"/>
            <a:ext cx="8540750" cy="4194175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120000"/>
              </a:lnSpc>
            </a:pPr>
            <a:r>
              <a:rPr lang="zh-CN" altLang="en-US" dirty="0">
                <a:solidFill>
                  <a:srgbClr val="000000"/>
                </a:solidFill>
              </a:rPr>
              <a:t>【</a:t>
            </a:r>
            <a:r>
              <a:rPr lang="zh-CN" altLang="en-US" dirty="0">
                <a:solidFill>
                  <a:srgbClr val="000000"/>
                </a:solidFill>
                <a:sym typeface="+mn-ea"/>
              </a:rPr>
              <a:t>亮点</a:t>
            </a:r>
            <a:r>
              <a:rPr lang="zh-CN" altLang="en-US" dirty="0">
                <a:solidFill>
                  <a:srgbClr val="000000"/>
                </a:solidFill>
              </a:rPr>
              <a:t>】</a:t>
            </a:r>
            <a:endParaRPr lang="zh-CN" alt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zh-CN" altLang="en-US" dirty="0">
                <a:solidFill>
                  <a:srgbClr val="000000"/>
                </a:solidFill>
              </a:rPr>
              <a:t>师生精气神良好，常规落实到位。</a:t>
            </a:r>
            <a:endParaRPr lang="zh-CN" alt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</a:pPr>
            <a:endParaRPr lang="zh-CN" alt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zh-CN" altLang="en-US" dirty="0">
                <a:solidFill>
                  <a:srgbClr val="000000"/>
                </a:solidFill>
              </a:rPr>
              <a:t>期初资料配备完善。</a:t>
            </a:r>
            <a:endParaRPr lang="zh-CN" alt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</a:pPr>
            <a:endParaRPr lang="zh-CN" alt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zh-CN" altLang="en-US" dirty="0">
                <a:solidFill>
                  <a:srgbClr val="000000"/>
                </a:solidFill>
              </a:rPr>
              <a:t>各项作业批改认真。</a:t>
            </a:r>
            <a:endParaRPr lang="zh-CN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55360" name="Group 64"/>
          <p:cNvGraphicFramePr>
            <a:graphicFrameLocks noGrp="1"/>
          </p:cNvGraphicFramePr>
          <p:nvPr/>
        </p:nvGraphicFramePr>
        <p:xfrm>
          <a:off x="304800" y="1844675"/>
          <a:ext cx="8686800" cy="3649663"/>
        </p:xfrm>
        <a:graphic>
          <a:graphicData uri="http://schemas.openxmlformats.org/drawingml/2006/table">
            <a:tbl>
              <a:tblPr/>
              <a:tblGrid>
                <a:gridCol w="760413"/>
                <a:gridCol w="1179512"/>
                <a:gridCol w="1011238"/>
                <a:gridCol w="1855787"/>
                <a:gridCol w="3879850"/>
              </a:tblGrid>
              <a:tr h="631825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一年12个月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大月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31天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一月、三月、五月、七月、八月、十月、十二月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952500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小月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30天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四月、六月、九月、十一月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914400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二月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28天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29天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820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平年365天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闰年366天</a:t>
                      </a:r>
                      <a:endParaRPr kumimoji="1" lang="zh-CN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8" name="Text Box 63"/>
          <p:cNvSpPr txBox="1"/>
          <p:nvPr/>
        </p:nvSpPr>
        <p:spPr>
          <a:xfrm>
            <a:off x="2843213" y="1125538"/>
            <a:ext cx="2882900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年月日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sp>
        <p:nvSpPr>
          <p:cNvPr id="13339" name="Text Box 2"/>
          <p:cNvSpPr txBox="1"/>
          <p:nvPr/>
        </p:nvSpPr>
        <p:spPr>
          <a:xfrm>
            <a:off x="250825" y="476250"/>
            <a:ext cx="3529013" cy="585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3</a:t>
            </a:r>
            <a:r>
              <a:rPr lang="zh-CN" altLang="en-US" sz="3200" b="1" dirty="0">
                <a:latin typeface="宋体" panose="02010600030101010101" pitchFamily="2" charset="-122"/>
              </a:rPr>
              <a:t>、图表</a:t>
            </a:r>
            <a:r>
              <a:rPr lang="en-US" altLang="zh-CN" sz="3200" b="1" dirty="0">
                <a:latin typeface="宋体" panose="02010600030101010101" pitchFamily="2" charset="-122"/>
              </a:rPr>
              <a:t>(</a:t>
            </a:r>
            <a:r>
              <a:rPr lang="zh-CN" altLang="en-US" sz="3200" b="1" dirty="0">
                <a:latin typeface="宋体" panose="02010600030101010101" pitchFamily="2" charset="-122"/>
              </a:rPr>
              <a:t>表格</a:t>
            </a:r>
            <a:r>
              <a:rPr lang="en-US" altLang="zh-CN" sz="3200" b="1" dirty="0">
                <a:latin typeface="宋体" panose="02010600030101010101" pitchFamily="2" charset="-122"/>
              </a:rPr>
              <a:t>)</a:t>
            </a:r>
            <a:r>
              <a:rPr lang="zh-CN" altLang="en-US" sz="3200" b="1" dirty="0">
                <a:latin typeface="宋体" panose="02010600030101010101" pitchFamily="2" charset="-122"/>
              </a:rPr>
              <a:t>式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30" name="Text Box 90"/>
          <p:cNvSpPr txBox="1"/>
          <p:nvPr/>
        </p:nvSpPr>
        <p:spPr>
          <a:xfrm>
            <a:off x="250825" y="5734050"/>
            <a:ext cx="4967288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b="1" u="sng" dirty="0">
                <a:latin typeface="Arial" panose="020B0604020202020204" pitchFamily="34" charset="0"/>
              </a:rPr>
              <a:t>信息量大、条理清楚，简约明了</a:t>
            </a:r>
            <a:r>
              <a:rPr lang="zh-CN" altLang="en-US" b="1" dirty="0">
                <a:latin typeface="Arial" panose="020B0604020202020204" pitchFamily="34" charset="0"/>
              </a:rPr>
              <a:t>。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1" name="Text Box 2"/>
          <p:cNvSpPr txBox="1"/>
          <p:nvPr/>
        </p:nvSpPr>
        <p:spPr>
          <a:xfrm>
            <a:off x="3059113" y="1196975"/>
            <a:ext cx="28194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</a:rPr>
              <a:t>小数的意义</a:t>
            </a:r>
            <a:endParaRPr lang="zh-CN" altLang="en-US" sz="2800" b="1" dirty="0">
              <a:latin typeface="Arial" panose="020B0604020202020204" pitchFamily="34" charset="0"/>
            </a:endParaRPr>
          </a:p>
        </p:txBody>
      </p:sp>
      <p:grpSp>
        <p:nvGrpSpPr>
          <p:cNvPr id="2" name="Group 19"/>
          <p:cNvGrpSpPr/>
          <p:nvPr/>
        </p:nvGrpSpPr>
        <p:grpSpPr>
          <a:xfrm>
            <a:off x="990600" y="1905000"/>
            <a:ext cx="7010400" cy="3048000"/>
            <a:chOff x="1008" y="1200"/>
            <a:chExt cx="4416" cy="1920"/>
          </a:xfrm>
        </p:grpSpPr>
        <p:graphicFrame>
          <p:nvGraphicFramePr>
            <p:cNvPr id="2050" name="Object 4"/>
            <p:cNvGraphicFramePr/>
            <p:nvPr/>
          </p:nvGraphicFramePr>
          <p:xfrm>
            <a:off x="1008" y="1200"/>
            <a:ext cx="658" cy="19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" r:id="rId1" imgW="355600" imgH="1217930" progId="Equation.3">
                    <p:embed/>
                  </p:oleObj>
                </mc:Choice>
                <mc:Fallback>
                  <p:oleObj name="" r:id="rId1" imgW="355600" imgH="1217930" progId="Equation.3">
                    <p:embed/>
                    <p:pic>
                      <p:nvPicPr>
                        <p:cNvPr id="0" name="图片 3080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008" y="1200"/>
                          <a:ext cx="658" cy="192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55" name="Line 5"/>
            <p:cNvSpPr/>
            <p:nvPr/>
          </p:nvSpPr>
          <p:spPr>
            <a:xfrm>
              <a:off x="1728" y="1536"/>
              <a:ext cx="62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056" name="Line 6"/>
            <p:cNvSpPr/>
            <p:nvPr/>
          </p:nvSpPr>
          <p:spPr>
            <a:xfrm>
              <a:off x="1776" y="2832"/>
              <a:ext cx="62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057" name="Line 7"/>
            <p:cNvSpPr/>
            <p:nvPr/>
          </p:nvSpPr>
          <p:spPr>
            <a:xfrm>
              <a:off x="1728" y="2160"/>
              <a:ext cx="62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2058" name="Text Box 8"/>
            <p:cNvSpPr txBox="1"/>
            <p:nvPr/>
          </p:nvSpPr>
          <p:spPr>
            <a:xfrm>
              <a:off x="2592" y="1344"/>
              <a:ext cx="72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 dirty="0">
                  <a:latin typeface="Arial" panose="020B0604020202020204" pitchFamily="34" charset="0"/>
                </a:rPr>
                <a:t>0．1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2059" name="Rectangle 9"/>
            <p:cNvSpPr/>
            <p:nvPr/>
          </p:nvSpPr>
          <p:spPr>
            <a:xfrm>
              <a:off x="2544" y="2016"/>
              <a:ext cx="597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 dirty="0">
                  <a:latin typeface="Arial" panose="020B0604020202020204" pitchFamily="34" charset="0"/>
                </a:rPr>
                <a:t>0．07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2060" name="Rectangle 10"/>
            <p:cNvSpPr/>
            <p:nvPr/>
          </p:nvSpPr>
          <p:spPr>
            <a:xfrm>
              <a:off x="2496" y="2688"/>
              <a:ext cx="693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 dirty="0">
                  <a:latin typeface="Arial" panose="020B0604020202020204" pitchFamily="34" charset="0"/>
                </a:rPr>
                <a:t>0．013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2061" name="Line 12"/>
            <p:cNvSpPr/>
            <p:nvPr/>
          </p:nvSpPr>
          <p:spPr>
            <a:xfrm>
              <a:off x="3216" y="1488"/>
              <a:ext cx="432" cy="4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62" name="Line 13"/>
            <p:cNvSpPr/>
            <p:nvPr/>
          </p:nvSpPr>
          <p:spPr>
            <a:xfrm>
              <a:off x="3216" y="2160"/>
              <a:ext cx="28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63" name="Line 14"/>
            <p:cNvSpPr/>
            <p:nvPr/>
          </p:nvSpPr>
          <p:spPr>
            <a:xfrm flipV="1">
              <a:off x="3264" y="2448"/>
              <a:ext cx="432" cy="38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64" name="Text Box 15"/>
            <p:cNvSpPr txBox="1"/>
            <p:nvPr/>
          </p:nvSpPr>
          <p:spPr>
            <a:xfrm>
              <a:off x="3600" y="2016"/>
              <a:ext cx="57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 dirty="0">
                  <a:latin typeface="Arial" panose="020B0604020202020204" pitchFamily="34" charset="0"/>
                </a:rPr>
                <a:t>小数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2065" name="Line 16"/>
            <p:cNvSpPr/>
            <p:nvPr/>
          </p:nvSpPr>
          <p:spPr>
            <a:xfrm>
              <a:off x="4080" y="2160"/>
              <a:ext cx="14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2066" name="Text Box 18"/>
            <p:cNvSpPr txBox="1"/>
            <p:nvPr/>
          </p:nvSpPr>
          <p:spPr>
            <a:xfrm>
              <a:off x="4320" y="1308"/>
              <a:ext cx="1104" cy="166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写在整数个位的右面,用加点隔开,用来表示十分之几百分之几</a:t>
              </a:r>
              <a:r>
                <a:rPr lang="zh-CN" altLang="en-US" b="1" dirty="0">
                  <a:latin typeface="Arial" panose="020B0604020202020204" pitchFamily="34" charset="0"/>
                  <a:ea typeface="黑体" panose="02010609060101010101" pitchFamily="49" charset="-122"/>
                </a:rPr>
                <a:t>………</a:t>
              </a:r>
              <a:r>
                <a:rPr lang="zh-CN" altLang="en-US" b="1" dirty="0">
                  <a:latin typeface="黑体" panose="02010609060101010101" pitchFamily="49" charset="-122"/>
                  <a:ea typeface="黑体" panose="02010609060101010101" pitchFamily="49" charset="-122"/>
                </a:rPr>
                <a:t>的数</a:t>
              </a:r>
              <a:endParaRPr lang="zh-CN" altLang="en-US" b="1" dirty="0"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2053" name="Text Box 2"/>
          <p:cNvSpPr txBox="1"/>
          <p:nvPr/>
        </p:nvSpPr>
        <p:spPr>
          <a:xfrm>
            <a:off x="360363" y="549275"/>
            <a:ext cx="2195512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Arial" panose="020B0604020202020204" pitchFamily="34" charset="0"/>
              </a:rPr>
              <a:t>4</a:t>
            </a:r>
            <a:r>
              <a:rPr lang="zh-CN" altLang="en-US" sz="3200" b="1" dirty="0">
                <a:latin typeface="宋体" panose="02010600030101010101" pitchFamily="2" charset="-122"/>
              </a:rPr>
              <a:t>、连线式</a:t>
            </a:r>
            <a:r>
              <a:rPr lang="zh-CN" altLang="en-US" sz="3200" b="1" dirty="0">
                <a:latin typeface="Arial" panose="020B0604020202020204" pitchFamily="34" charset="0"/>
              </a:rPr>
              <a:t> 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20" name="Text Box 15"/>
          <p:cNvSpPr txBox="1"/>
          <p:nvPr/>
        </p:nvSpPr>
        <p:spPr>
          <a:xfrm>
            <a:off x="250825" y="5516563"/>
            <a:ext cx="8570913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b="1" u="sng" dirty="0">
                <a:latin typeface="Arial" panose="020B0604020202020204" pitchFamily="34" charset="0"/>
              </a:rPr>
              <a:t>用符号、线条等将教材内容有序勾连，在逻辑上组成一个有意义的、有规律的系统</a:t>
            </a:r>
            <a:r>
              <a:rPr lang="zh-CN" altLang="en-US" dirty="0">
                <a:latin typeface="Arial" panose="020B0604020202020204" pitchFamily="34" charset="0"/>
              </a:rPr>
              <a:t>。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3077" name="Group 23"/>
          <p:cNvGrpSpPr/>
          <p:nvPr/>
        </p:nvGrpSpPr>
        <p:grpSpPr>
          <a:xfrm>
            <a:off x="179388" y="1196975"/>
            <a:ext cx="8305800" cy="3759200"/>
            <a:chOff x="288" y="752"/>
            <a:chExt cx="5232" cy="2368"/>
          </a:xfrm>
        </p:grpSpPr>
        <p:sp>
          <p:nvSpPr>
            <p:cNvPr id="3080" name="Text Box 2"/>
            <p:cNvSpPr txBox="1"/>
            <p:nvPr/>
          </p:nvSpPr>
          <p:spPr>
            <a:xfrm>
              <a:off x="2148" y="752"/>
              <a:ext cx="182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Arial" panose="020B0604020202020204" pitchFamily="34" charset="0"/>
                </a:rPr>
                <a:t>几分之一</a:t>
              </a:r>
              <a:endParaRPr lang="zh-CN" altLang="en-US" sz="2800" b="1" dirty="0">
                <a:latin typeface="Arial" panose="020B0604020202020204" pitchFamily="34" charset="0"/>
              </a:endParaRPr>
            </a:p>
          </p:txBody>
        </p:sp>
        <p:sp>
          <p:nvSpPr>
            <p:cNvPr id="3081" name="Text Box 3"/>
            <p:cNvSpPr txBox="1"/>
            <p:nvPr/>
          </p:nvSpPr>
          <p:spPr>
            <a:xfrm>
              <a:off x="432" y="1632"/>
              <a:ext cx="91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3082" name="Text Box 4"/>
            <p:cNvSpPr txBox="1"/>
            <p:nvPr/>
          </p:nvSpPr>
          <p:spPr>
            <a:xfrm>
              <a:off x="288" y="2016"/>
              <a:ext cx="86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latin typeface="Arial" panose="020B0604020202020204" pitchFamily="34" charset="0"/>
                </a:rPr>
                <a:t>平均分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3083" name="Text Box 5"/>
            <p:cNvSpPr txBox="1"/>
            <p:nvPr/>
          </p:nvSpPr>
          <p:spPr>
            <a:xfrm>
              <a:off x="1440" y="1392"/>
              <a:ext cx="312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latin typeface="Arial" panose="020B0604020202020204" pitchFamily="34" charset="0"/>
                </a:rPr>
                <a:t>一个饼平均分成2份，每份是它的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3074" name="Object 7"/>
            <p:cNvGraphicFramePr/>
            <p:nvPr/>
          </p:nvGraphicFramePr>
          <p:xfrm>
            <a:off x="4297" y="1200"/>
            <a:ext cx="215" cy="5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" name="" r:id="rId1" imgW="152400" imgH="393065" progId="Equation.3">
                    <p:embed/>
                  </p:oleObj>
                </mc:Choice>
                <mc:Fallback>
                  <p:oleObj name="" r:id="rId1" imgW="152400" imgH="393065" progId="Equation.3">
                    <p:embed/>
                    <p:pic>
                      <p:nvPicPr>
                        <p:cNvPr id="0" name="图片 2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4297" y="1200"/>
                          <a:ext cx="215" cy="55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5" name="Object 9"/>
            <p:cNvGraphicFramePr/>
            <p:nvPr/>
          </p:nvGraphicFramePr>
          <p:xfrm>
            <a:off x="4315" y="1872"/>
            <a:ext cx="197" cy="5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9" name="" r:id="rId3" imgW="139700" imgH="393700" progId="Equation.3">
                    <p:embed/>
                  </p:oleObj>
                </mc:Choice>
                <mc:Fallback>
                  <p:oleObj name="" r:id="rId3" imgW="139700" imgH="393700" progId="Equation.3">
                    <p:embed/>
                    <p:pic>
                      <p:nvPicPr>
                        <p:cNvPr id="0" name="图片 3078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4315" y="1872"/>
                          <a:ext cx="197" cy="55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076" name="Object 10"/>
            <p:cNvGraphicFramePr/>
            <p:nvPr/>
          </p:nvGraphicFramePr>
          <p:xfrm>
            <a:off x="4368" y="2564"/>
            <a:ext cx="215" cy="5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" name="" r:id="rId5" imgW="152400" imgH="393065" progId="Equation.3">
                    <p:embed/>
                  </p:oleObj>
                </mc:Choice>
                <mc:Fallback>
                  <p:oleObj name="" r:id="rId5" imgW="152400" imgH="393065" progId="Equation.3">
                    <p:embed/>
                    <p:pic>
                      <p:nvPicPr>
                        <p:cNvPr id="0" name="图片 1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4368" y="2564"/>
                          <a:ext cx="215" cy="55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84" name="Rectangle 13"/>
            <p:cNvSpPr/>
            <p:nvPr/>
          </p:nvSpPr>
          <p:spPr>
            <a:xfrm>
              <a:off x="1392" y="2064"/>
              <a:ext cx="290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dirty="0">
                  <a:latin typeface="Arial" panose="020B0604020202020204" pitchFamily="34" charset="0"/>
                </a:rPr>
                <a:t>一个圆平均分成3份，每份是它的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3085" name="Text Box 14"/>
            <p:cNvSpPr txBox="1"/>
            <p:nvPr/>
          </p:nvSpPr>
          <p:spPr>
            <a:xfrm>
              <a:off x="1344" y="2736"/>
              <a:ext cx="312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latin typeface="Arial" panose="020B0604020202020204" pitchFamily="34" charset="0"/>
                </a:rPr>
                <a:t>一条线段平均分成6份，每份是它的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3086" name="Line 15"/>
            <p:cNvSpPr/>
            <p:nvPr/>
          </p:nvSpPr>
          <p:spPr>
            <a:xfrm flipV="1">
              <a:off x="960" y="1680"/>
              <a:ext cx="480" cy="4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7" name="Line 16"/>
            <p:cNvSpPr/>
            <p:nvPr/>
          </p:nvSpPr>
          <p:spPr>
            <a:xfrm>
              <a:off x="960" y="2160"/>
              <a:ext cx="432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8" name="Line 17"/>
            <p:cNvSpPr/>
            <p:nvPr/>
          </p:nvSpPr>
          <p:spPr>
            <a:xfrm>
              <a:off x="960" y="2208"/>
              <a:ext cx="384" cy="52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9" name="Line 18"/>
            <p:cNvSpPr/>
            <p:nvPr/>
          </p:nvSpPr>
          <p:spPr>
            <a:xfrm>
              <a:off x="4608" y="1536"/>
              <a:ext cx="336" cy="43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90" name="Line 19"/>
            <p:cNvSpPr/>
            <p:nvPr/>
          </p:nvSpPr>
          <p:spPr>
            <a:xfrm>
              <a:off x="4560" y="2208"/>
              <a:ext cx="288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91" name="Line 20"/>
            <p:cNvSpPr/>
            <p:nvPr/>
          </p:nvSpPr>
          <p:spPr>
            <a:xfrm flipV="1">
              <a:off x="4608" y="2496"/>
              <a:ext cx="336" cy="2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3092" name="Text Box 21"/>
            <p:cNvSpPr txBox="1"/>
            <p:nvPr/>
          </p:nvSpPr>
          <p:spPr>
            <a:xfrm>
              <a:off x="4848" y="2064"/>
              <a:ext cx="67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latin typeface="Arial" panose="020B0604020202020204" pitchFamily="34" charset="0"/>
                </a:rPr>
                <a:t>分 数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sp>
        <p:nvSpPr>
          <p:cNvPr id="3078" name="Text Box 2"/>
          <p:cNvSpPr txBox="1"/>
          <p:nvPr/>
        </p:nvSpPr>
        <p:spPr>
          <a:xfrm>
            <a:off x="179388" y="476250"/>
            <a:ext cx="2339975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Arial" panose="020B0604020202020204" pitchFamily="34" charset="0"/>
              </a:rPr>
              <a:t>5</a:t>
            </a:r>
            <a:r>
              <a:rPr lang="zh-CN" altLang="en-US" sz="3200" b="1" dirty="0">
                <a:latin typeface="宋体" panose="02010600030101010101" pitchFamily="2" charset="-122"/>
              </a:rPr>
              <a:t>、纺锤式</a:t>
            </a:r>
            <a:r>
              <a:rPr lang="zh-CN" altLang="en-US" sz="3200" b="1" dirty="0">
                <a:latin typeface="Arial" panose="020B0604020202020204" pitchFamily="34" charset="0"/>
              </a:rPr>
              <a:t> 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22" name="Text Box 17"/>
          <p:cNvSpPr txBox="1"/>
          <p:nvPr/>
        </p:nvSpPr>
        <p:spPr>
          <a:xfrm>
            <a:off x="250825" y="5661025"/>
            <a:ext cx="6337300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b="1" u="sng" dirty="0">
                <a:latin typeface="Arial" panose="020B0604020202020204" pitchFamily="34" charset="0"/>
              </a:rPr>
              <a:t>理清多层次多头绪脉络，明了逻辑关系，两头揭示主题</a:t>
            </a:r>
            <a:r>
              <a:rPr lang="zh-CN" altLang="en-US" b="1" dirty="0">
                <a:latin typeface="Arial" panose="020B0604020202020204" pitchFamily="34" charset="0"/>
              </a:rPr>
              <a:t>。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099" name="Group 14"/>
          <p:cNvGrpSpPr/>
          <p:nvPr/>
        </p:nvGrpSpPr>
        <p:grpSpPr>
          <a:xfrm>
            <a:off x="395288" y="1628775"/>
            <a:ext cx="8153400" cy="3738563"/>
            <a:chOff x="240" y="477"/>
            <a:chExt cx="5136" cy="2355"/>
          </a:xfrm>
        </p:grpSpPr>
        <p:sp>
          <p:nvSpPr>
            <p:cNvPr id="4102" name="Text Box 2"/>
            <p:cNvSpPr txBox="1"/>
            <p:nvPr/>
          </p:nvSpPr>
          <p:spPr>
            <a:xfrm>
              <a:off x="1782" y="477"/>
              <a:ext cx="264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Arial" panose="020B0604020202020204" pitchFamily="34" charset="0"/>
                </a:rPr>
                <a:t>异分母分数加减法</a:t>
              </a:r>
              <a:endParaRPr lang="zh-CN" altLang="en-US" sz="2800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4098" name="Object 3"/>
            <p:cNvGraphicFramePr/>
            <p:nvPr/>
          </p:nvGraphicFramePr>
          <p:xfrm>
            <a:off x="240" y="1200"/>
            <a:ext cx="5136" cy="72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7" name="" r:id="rId1" imgW="1701165" imgH="393700" progId="Equation.3">
                    <p:embed/>
                  </p:oleObj>
                </mc:Choice>
                <mc:Fallback>
                  <p:oleObj name="" r:id="rId1" imgW="1701165" imgH="393700" progId="Equation.3">
                    <p:embed/>
                    <p:pic>
                      <p:nvPicPr>
                        <p:cNvPr id="0" name="图片 3076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40" y="1200"/>
                          <a:ext cx="5136" cy="721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03" name="Text Box 5"/>
            <p:cNvSpPr txBox="1"/>
            <p:nvPr/>
          </p:nvSpPr>
          <p:spPr>
            <a:xfrm>
              <a:off x="384" y="2314"/>
              <a:ext cx="960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 dirty="0">
                  <a:latin typeface="Arial" panose="020B0604020202020204" pitchFamily="34" charset="0"/>
                  <a:ea typeface="黑体" panose="02010609060101010101" pitchFamily="49" charset="-122"/>
                </a:rPr>
                <a:t>异分母分数加减法</a:t>
              </a:r>
              <a:endParaRPr lang="zh-CN" altLang="en-US" b="1" dirty="0"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4104" name="Rectangle 7"/>
            <p:cNvSpPr/>
            <p:nvPr/>
          </p:nvSpPr>
          <p:spPr>
            <a:xfrm>
              <a:off x="1968" y="2266"/>
              <a:ext cx="1296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 dirty="0">
                  <a:latin typeface="Arial" panose="020B0604020202020204" pitchFamily="34" charset="0"/>
                  <a:ea typeface="黑体" panose="02010609060101010101" pitchFamily="49" charset="-122"/>
                </a:rPr>
                <a:t>先化为同分母分数加减法</a:t>
              </a:r>
              <a:endParaRPr lang="zh-CN" altLang="en-US" b="1" dirty="0"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4105" name="Rectangle 8"/>
            <p:cNvSpPr/>
            <p:nvPr/>
          </p:nvSpPr>
          <p:spPr>
            <a:xfrm>
              <a:off x="3744" y="2266"/>
              <a:ext cx="1488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 dirty="0">
                  <a:latin typeface="Arial" panose="020B0604020202020204" pitchFamily="34" charset="0"/>
                  <a:ea typeface="黑体" panose="02010609060101010101" pitchFamily="49" charset="-122"/>
                </a:rPr>
                <a:t>再按照同分母分数加减法计算</a:t>
              </a:r>
              <a:endParaRPr lang="zh-CN" altLang="en-US" b="1" dirty="0">
                <a:latin typeface="Arial" panose="020B0604020202020204" pitchFamily="34" charset="0"/>
                <a:ea typeface="黑体" panose="02010609060101010101" pitchFamily="49" charset="-122"/>
              </a:endParaRPr>
            </a:p>
          </p:txBody>
        </p:sp>
        <p:sp>
          <p:nvSpPr>
            <p:cNvPr id="4106" name="Line 9"/>
            <p:cNvSpPr/>
            <p:nvPr/>
          </p:nvSpPr>
          <p:spPr>
            <a:xfrm>
              <a:off x="768" y="1872"/>
              <a:ext cx="0" cy="2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4107" name="Line 10"/>
            <p:cNvSpPr/>
            <p:nvPr/>
          </p:nvSpPr>
          <p:spPr>
            <a:xfrm>
              <a:off x="2448" y="1920"/>
              <a:ext cx="0" cy="2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Dot"/>
              <a:headEnd type="none" w="med" len="med"/>
              <a:tailEnd type="none" w="med" len="med"/>
            </a:ln>
          </p:spPr>
        </p:sp>
        <p:sp>
          <p:nvSpPr>
            <p:cNvPr id="4108" name="Line 11"/>
            <p:cNvSpPr/>
            <p:nvPr/>
          </p:nvSpPr>
          <p:spPr>
            <a:xfrm>
              <a:off x="4320" y="1920"/>
              <a:ext cx="0" cy="288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lgDash"/>
              <a:headEnd type="none" w="med" len="med"/>
              <a:tailEnd type="none" w="med" len="med"/>
            </a:ln>
          </p:spPr>
        </p:sp>
        <p:sp>
          <p:nvSpPr>
            <p:cNvPr id="4109" name="Line 12"/>
            <p:cNvSpPr/>
            <p:nvPr/>
          </p:nvSpPr>
          <p:spPr>
            <a:xfrm>
              <a:off x="1344" y="2496"/>
              <a:ext cx="3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  <p:sp>
          <p:nvSpPr>
            <p:cNvPr id="4110" name="Line 13"/>
            <p:cNvSpPr/>
            <p:nvPr/>
          </p:nvSpPr>
          <p:spPr>
            <a:xfrm>
              <a:off x="3312" y="2496"/>
              <a:ext cx="384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triangle" w="med" len="med"/>
            </a:ln>
          </p:spPr>
        </p:sp>
      </p:grpSp>
      <p:sp>
        <p:nvSpPr>
          <p:cNvPr id="4100" name="Text Box 2"/>
          <p:cNvSpPr txBox="1"/>
          <p:nvPr/>
        </p:nvSpPr>
        <p:spPr>
          <a:xfrm>
            <a:off x="250825" y="549275"/>
            <a:ext cx="3348038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Arial" panose="020B0604020202020204" pitchFamily="34" charset="0"/>
              </a:rPr>
              <a:t>6</a:t>
            </a:r>
            <a:r>
              <a:rPr lang="zh-CN" altLang="en-US" sz="3200" b="1" dirty="0">
                <a:latin typeface="宋体" panose="02010600030101010101" pitchFamily="2" charset="-122"/>
              </a:rPr>
              <a:t>、概括点拨式</a:t>
            </a:r>
            <a:endParaRPr lang="zh-CN" altLang="en-US" sz="2000" b="1" dirty="0">
              <a:latin typeface="Arial" panose="020B0604020202020204" pitchFamily="34" charset="0"/>
            </a:endParaRPr>
          </a:p>
        </p:txBody>
      </p:sp>
      <p:sp>
        <p:nvSpPr>
          <p:cNvPr id="16" name="Text Box 5"/>
          <p:cNvSpPr txBox="1"/>
          <p:nvPr/>
        </p:nvSpPr>
        <p:spPr>
          <a:xfrm>
            <a:off x="395288" y="5876925"/>
            <a:ext cx="4176712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b="1" u="sng" dirty="0">
                <a:latin typeface="Arial" panose="020B0604020202020204" pitchFamily="34" charset="0"/>
              </a:rPr>
              <a:t>用简洁的符号能简明扼要，点拨思路</a:t>
            </a:r>
            <a:r>
              <a:rPr lang="zh-CN" altLang="en-US" b="1" dirty="0">
                <a:latin typeface="Arial" panose="020B0604020202020204" pitchFamily="34" charset="0"/>
              </a:rPr>
              <a:t>。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3" name="Group 21"/>
          <p:cNvGrpSpPr/>
          <p:nvPr/>
        </p:nvGrpSpPr>
        <p:grpSpPr>
          <a:xfrm>
            <a:off x="323850" y="1557338"/>
            <a:ext cx="8534400" cy="3201987"/>
            <a:chOff x="192" y="520"/>
            <a:chExt cx="5376" cy="2017"/>
          </a:xfrm>
        </p:grpSpPr>
        <p:sp>
          <p:nvSpPr>
            <p:cNvPr id="5126" name="Rectangle 2"/>
            <p:cNvSpPr/>
            <p:nvPr/>
          </p:nvSpPr>
          <p:spPr>
            <a:xfrm>
              <a:off x="1870" y="520"/>
              <a:ext cx="206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/>
              <a:r>
                <a:rPr lang="zh-CN" altLang="en-US" sz="2800" b="1" dirty="0">
                  <a:latin typeface="Arial" panose="020B0604020202020204" pitchFamily="34" charset="0"/>
                </a:rPr>
                <a:t>除法的初步认识</a:t>
              </a:r>
              <a:endParaRPr lang="zh-CN" altLang="en-US" sz="2800" dirty="0">
                <a:latin typeface="Arial" panose="020B0604020202020204" pitchFamily="34" charset="0"/>
              </a:endParaRPr>
            </a:p>
          </p:txBody>
        </p:sp>
        <p:sp>
          <p:nvSpPr>
            <p:cNvPr id="5127" name="Rectangle 3"/>
            <p:cNvSpPr/>
            <p:nvPr/>
          </p:nvSpPr>
          <p:spPr>
            <a:xfrm>
              <a:off x="192" y="1200"/>
              <a:ext cx="1680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/>
              <a:r>
                <a:rPr lang="zh-CN" altLang="en-US" b="1" dirty="0">
                  <a:latin typeface="Arial" panose="020B0604020202020204" pitchFamily="34" charset="0"/>
                </a:rPr>
                <a:t>把6个桃子平均分成3份，每份2个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5128" name="Rectangle 4"/>
            <p:cNvSpPr/>
            <p:nvPr/>
          </p:nvSpPr>
          <p:spPr>
            <a:xfrm>
              <a:off x="2064" y="1200"/>
              <a:ext cx="1296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/>
              <a:r>
                <a:rPr lang="zh-CN" altLang="en-US" b="1" dirty="0">
                  <a:latin typeface="Arial" panose="020B0604020202020204" pitchFamily="34" charset="0"/>
                </a:rPr>
                <a:t>把6平均分成3份，每份2个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5129" name="Rectangle 5"/>
            <p:cNvSpPr/>
            <p:nvPr/>
          </p:nvSpPr>
          <p:spPr>
            <a:xfrm>
              <a:off x="3648" y="1450"/>
              <a:ext cx="1920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/>
              <a:r>
                <a:rPr lang="zh-CN" altLang="en-US" b="1" dirty="0">
                  <a:latin typeface="Arial" panose="020B0604020202020204" pitchFamily="34" charset="0"/>
                </a:rPr>
                <a:t>把一个数平均分成几份，求每份是多少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5122" name="Object 10"/>
            <p:cNvGraphicFramePr/>
            <p:nvPr/>
          </p:nvGraphicFramePr>
          <p:xfrm>
            <a:off x="2844" y="2092"/>
            <a:ext cx="72" cy="1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1" imgW="114300" imgH="215265" progId="Equation.3">
                    <p:embed/>
                  </p:oleObj>
                </mc:Choice>
                <mc:Fallback>
                  <p:oleObj name="" r:id="rId1" imgW="114300" imgH="215265" progId="Equation.3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2844" y="2092"/>
                          <a:ext cx="72" cy="13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0" name="Text Box 11"/>
            <p:cNvSpPr txBox="1"/>
            <p:nvPr/>
          </p:nvSpPr>
          <p:spPr>
            <a:xfrm>
              <a:off x="672" y="1776"/>
              <a:ext cx="2784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Arial" panose="020B0604020202020204" pitchFamily="34" charset="0"/>
                </a:rPr>
                <a:t>6      ÷     3     =      2</a:t>
              </a:r>
              <a:endParaRPr lang="zh-CN" altLang="en-US" sz="2800" b="1" dirty="0">
                <a:latin typeface="Arial" panose="020B0604020202020204" pitchFamily="34" charset="0"/>
              </a:endParaRPr>
            </a:p>
          </p:txBody>
        </p:sp>
        <p:sp>
          <p:nvSpPr>
            <p:cNvPr id="5131" name="Rectangle 12"/>
            <p:cNvSpPr/>
            <p:nvPr/>
          </p:nvSpPr>
          <p:spPr>
            <a:xfrm>
              <a:off x="528" y="2304"/>
              <a:ext cx="528" cy="23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/>
              <a:r>
                <a:rPr lang="zh-CN" altLang="en-US" b="1" dirty="0">
                  <a:latin typeface="Arial" panose="020B0604020202020204" pitchFamily="34" charset="0"/>
                </a:rPr>
                <a:t>总数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5132" name="Rectangle 13"/>
            <p:cNvSpPr/>
            <p:nvPr/>
          </p:nvSpPr>
          <p:spPr>
            <a:xfrm>
              <a:off x="1488" y="2256"/>
              <a:ext cx="576" cy="23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/>
              <a:r>
                <a:rPr lang="zh-CN" altLang="en-US" b="1" dirty="0">
                  <a:latin typeface="Arial" panose="020B0604020202020204" pitchFamily="34" charset="0"/>
                </a:rPr>
                <a:t>份数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5133" name="Rectangle 14"/>
            <p:cNvSpPr/>
            <p:nvPr/>
          </p:nvSpPr>
          <p:spPr>
            <a:xfrm>
              <a:off x="2352" y="2266"/>
              <a:ext cx="576" cy="23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 eaLnBrk="0" hangingPunct="0"/>
              <a:r>
                <a:rPr lang="zh-CN" altLang="en-US" b="1" dirty="0">
                  <a:latin typeface="Arial" panose="020B0604020202020204" pitchFamily="34" charset="0"/>
                </a:rPr>
                <a:t>每份数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5134" name="Line 15"/>
            <p:cNvSpPr/>
            <p:nvPr/>
          </p:nvSpPr>
          <p:spPr>
            <a:xfrm>
              <a:off x="3264" y="1440"/>
              <a:ext cx="336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35" name="Line 16"/>
            <p:cNvSpPr/>
            <p:nvPr/>
          </p:nvSpPr>
          <p:spPr>
            <a:xfrm flipV="1">
              <a:off x="3264" y="1680"/>
              <a:ext cx="336" cy="192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36" name="Line 17"/>
            <p:cNvSpPr/>
            <p:nvPr/>
          </p:nvSpPr>
          <p:spPr>
            <a:xfrm>
              <a:off x="1776" y="1440"/>
              <a:ext cx="240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37" name="Line 18"/>
            <p:cNvSpPr/>
            <p:nvPr/>
          </p:nvSpPr>
          <p:spPr>
            <a:xfrm>
              <a:off x="768" y="2112"/>
              <a:ext cx="0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38" name="Line 19"/>
            <p:cNvSpPr/>
            <p:nvPr/>
          </p:nvSpPr>
          <p:spPr>
            <a:xfrm>
              <a:off x="1728" y="2064"/>
              <a:ext cx="0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5139" name="Line 20"/>
            <p:cNvSpPr/>
            <p:nvPr/>
          </p:nvSpPr>
          <p:spPr>
            <a:xfrm>
              <a:off x="2732" y="2108"/>
              <a:ext cx="0" cy="14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5124" name="Text Box 2"/>
          <p:cNvSpPr txBox="1"/>
          <p:nvPr/>
        </p:nvSpPr>
        <p:spPr>
          <a:xfrm>
            <a:off x="323850" y="549275"/>
            <a:ext cx="2411413" cy="5794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Arial" panose="020B0604020202020204" pitchFamily="34" charset="0"/>
              </a:rPr>
              <a:t>7</a:t>
            </a:r>
            <a:r>
              <a:rPr lang="zh-CN" altLang="en-US" sz="3200" b="1" dirty="0">
                <a:latin typeface="宋体" panose="02010600030101010101" pitchFamily="2" charset="-122"/>
              </a:rPr>
              <a:t>、线索式</a:t>
            </a:r>
            <a:r>
              <a:rPr lang="zh-CN" altLang="en-US" sz="3200" b="1" dirty="0">
                <a:latin typeface="Arial" panose="020B0604020202020204" pitchFamily="34" charset="0"/>
              </a:rPr>
              <a:t> 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21" name="Text Box 25"/>
          <p:cNvSpPr txBox="1"/>
          <p:nvPr/>
        </p:nvSpPr>
        <p:spPr>
          <a:xfrm>
            <a:off x="395288" y="5516563"/>
            <a:ext cx="6156325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b="1" dirty="0">
                <a:latin typeface="Arial" panose="020B0604020202020204" pitchFamily="34" charset="0"/>
              </a:rPr>
              <a:t>根据题目中的条件，寻找解题思路。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4338" name="Group 28"/>
          <p:cNvGrpSpPr/>
          <p:nvPr/>
        </p:nvGrpSpPr>
        <p:grpSpPr>
          <a:xfrm>
            <a:off x="1187450" y="1844675"/>
            <a:ext cx="6840538" cy="3048000"/>
            <a:chOff x="672" y="624"/>
            <a:chExt cx="3840" cy="1920"/>
          </a:xfrm>
        </p:grpSpPr>
        <p:sp>
          <p:nvSpPr>
            <p:cNvPr id="14341" name="Text Box 3"/>
            <p:cNvSpPr txBox="1"/>
            <p:nvPr/>
          </p:nvSpPr>
          <p:spPr>
            <a:xfrm>
              <a:off x="1776" y="624"/>
              <a:ext cx="1440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Arial" panose="020B0604020202020204" pitchFamily="34" charset="0"/>
                </a:rPr>
                <a:t>运算顺序</a:t>
              </a:r>
              <a:endParaRPr lang="zh-CN" altLang="en-US" sz="2800" b="1" dirty="0">
                <a:latin typeface="Arial" panose="020B0604020202020204" pitchFamily="34" charset="0"/>
              </a:endParaRPr>
            </a:p>
          </p:txBody>
        </p:sp>
        <p:sp>
          <p:nvSpPr>
            <p:cNvPr id="14342" name="Text Box 4"/>
            <p:cNvSpPr txBox="1"/>
            <p:nvPr/>
          </p:nvSpPr>
          <p:spPr>
            <a:xfrm>
              <a:off x="672" y="1344"/>
              <a:ext cx="3840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3600" b="1" dirty="0">
                  <a:latin typeface="Arial" panose="020B0604020202020204" pitchFamily="34" charset="0"/>
                </a:rPr>
                <a:t>1024 - （1070+28×289）÷18</a:t>
              </a:r>
              <a:endParaRPr lang="zh-CN" altLang="en-US" sz="3600" b="1" dirty="0">
                <a:latin typeface="Arial" panose="020B0604020202020204" pitchFamily="34" charset="0"/>
              </a:endParaRPr>
            </a:p>
          </p:txBody>
        </p:sp>
        <p:grpSp>
          <p:nvGrpSpPr>
            <p:cNvPr id="14343" name="Group 23"/>
            <p:cNvGrpSpPr/>
            <p:nvPr/>
          </p:nvGrpSpPr>
          <p:grpSpPr>
            <a:xfrm>
              <a:off x="960" y="1824"/>
              <a:ext cx="2592" cy="720"/>
              <a:chOff x="2064" y="2208"/>
              <a:chExt cx="816" cy="720"/>
            </a:xfrm>
          </p:grpSpPr>
          <p:sp>
            <p:nvSpPr>
              <p:cNvPr id="14360" name="Line 5"/>
              <p:cNvSpPr/>
              <p:nvPr/>
            </p:nvSpPr>
            <p:spPr>
              <a:xfrm>
                <a:off x="2064" y="2208"/>
                <a:ext cx="0" cy="72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61" name="Line 6"/>
              <p:cNvSpPr/>
              <p:nvPr/>
            </p:nvSpPr>
            <p:spPr>
              <a:xfrm>
                <a:off x="2064" y="2928"/>
                <a:ext cx="81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62" name="Line 7"/>
              <p:cNvSpPr/>
              <p:nvPr/>
            </p:nvSpPr>
            <p:spPr>
              <a:xfrm>
                <a:off x="2880" y="2736"/>
                <a:ext cx="0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344" name="Group 22"/>
            <p:cNvGrpSpPr/>
            <p:nvPr/>
          </p:nvGrpSpPr>
          <p:grpSpPr>
            <a:xfrm>
              <a:off x="2736" y="1776"/>
              <a:ext cx="1632" cy="576"/>
              <a:chOff x="2160" y="2448"/>
              <a:chExt cx="816" cy="576"/>
            </a:xfrm>
          </p:grpSpPr>
          <p:sp>
            <p:nvSpPr>
              <p:cNvPr id="14357" name="Line 10"/>
              <p:cNvSpPr/>
              <p:nvPr/>
            </p:nvSpPr>
            <p:spPr>
              <a:xfrm>
                <a:off x="2160" y="2832"/>
                <a:ext cx="0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58" name="Line 11"/>
              <p:cNvSpPr/>
              <p:nvPr/>
            </p:nvSpPr>
            <p:spPr>
              <a:xfrm>
                <a:off x="2160" y="3024"/>
                <a:ext cx="81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59" name="Line 12"/>
              <p:cNvSpPr/>
              <p:nvPr/>
            </p:nvSpPr>
            <p:spPr>
              <a:xfrm>
                <a:off x="2976" y="2448"/>
                <a:ext cx="0" cy="576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345" name="Group 21"/>
            <p:cNvGrpSpPr/>
            <p:nvPr/>
          </p:nvGrpSpPr>
          <p:grpSpPr>
            <a:xfrm>
              <a:off x="2208" y="1680"/>
              <a:ext cx="912" cy="480"/>
              <a:chOff x="2256" y="1920"/>
              <a:chExt cx="816" cy="480"/>
            </a:xfrm>
          </p:grpSpPr>
          <p:sp>
            <p:nvSpPr>
              <p:cNvPr id="14354" name="Line 14"/>
              <p:cNvSpPr/>
              <p:nvPr/>
            </p:nvSpPr>
            <p:spPr>
              <a:xfrm>
                <a:off x="2256" y="1920"/>
                <a:ext cx="0" cy="48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55" name="Line 15"/>
              <p:cNvSpPr/>
              <p:nvPr/>
            </p:nvSpPr>
            <p:spPr>
              <a:xfrm>
                <a:off x="2256" y="2400"/>
                <a:ext cx="81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56" name="Line 16"/>
              <p:cNvSpPr/>
              <p:nvPr/>
            </p:nvSpPr>
            <p:spPr>
              <a:xfrm>
                <a:off x="3072" y="2208"/>
                <a:ext cx="0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grpSp>
          <p:nvGrpSpPr>
            <p:cNvPr id="14346" name="Group 17"/>
            <p:cNvGrpSpPr/>
            <p:nvPr/>
          </p:nvGrpSpPr>
          <p:grpSpPr>
            <a:xfrm>
              <a:off x="2688" y="1776"/>
              <a:ext cx="816" cy="192"/>
              <a:chOff x="2064" y="2736"/>
              <a:chExt cx="816" cy="192"/>
            </a:xfrm>
          </p:grpSpPr>
          <p:sp>
            <p:nvSpPr>
              <p:cNvPr id="14351" name="Line 18"/>
              <p:cNvSpPr/>
              <p:nvPr/>
            </p:nvSpPr>
            <p:spPr>
              <a:xfrm>
                <a:off x="2064" y="2736"/>
                <a:ext cx="0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52" name="Line 19"/>
              <p:cNvSpPr/>
              <p:nvPr/>
            </p:nvSpPr>
            <p:spPr>
              <a:xfrm>
                <a:off x="2064" y="2928"/>
                <a:ext cx="816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14353" name="Line 20"/>
              <p:cNvSpPr/>
              <p:nvPr/>
            </p:nvSpPr>
            <p:spPr>
              <a:xfrm>
                <a:off x="2880" y="2736"/>
                <a:ext cx="0" cy="192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  <p:sp>
          <p:nvSpPr>
            <p:cNvPr id="14347" name="Text Box 24"/>
            <p:cNvSpPr txBox="1"/>
            <p:nvPr/>
          </p:nvSpPr>
          <p:spPr>
            <a:xfrm>
              <a:off x="1968" y="2256"/>
              <a:ext cx="28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latin typeface="Arial" panose="020B0604020202020204" pitchFamily="34" charset="0"/>
                </a:rPr>
                <a:t>④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14348" name="Rectangle 25"/>
            <p:cNvSpPr/>
            <p:nvPr/>
          </p:nvSpPr>
          <p:spPr>
            <a:xfrm>
              <a:off x="2976" y="1680"/>
              <a:ext cx="3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dirty="0">
                  <a:latin typeface="Arial" panose="020B0604020202020204" pitchFamily="34" charset="0"/>
                </a:rPr>
                <a:t>①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14349" name="Rectangle 26"/>
            <p:cNvSpPr/>
            <p:nvPr/>
          </p:nvSpPr>
          <p:spPr>
            <a:xfrm>
              <a:off x="2496" y="1920"/>
              <a:ext cx="3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dirty="0">
                  <a:latin typeface="Arial" panose="020B0604020202020204" pitchFamily="34" charset="0"/>
                </a:rPr>
                <a:t>②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14350" name="Rectangle 27"/>
            <p:cNvSpPr/>
            <p:nvPr/>
          </p:nvSpPr>
          <p:spPr>
            <a:xfrm>
              <a:off x="3504" y="2064"/>
              <a:ext cx="30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dirty="0">
                  <a:latin typeface="Arial" panose="020B0604020202020204" pitchFamily="34" charset="0"/>
                </a:rPr>
                <a:t>③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sp>
        <p:nvSpPr>
          <p:cNvPr id="14339" name="Text Box 2"/>
          <p:cNvSpPr txBox="1"/>
          <p:nvPr/>
        </p:nvSpPr>
        <p:spPr>
          <a:xfrm>
            <a:off x="323850" y="620713"/>
            <a:ext cx="25558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Arial" panose="020B0604020202020204" pitchFamily="34" charset="0"/>
              </a:rPr>
              <a:t>8</a:t>
            </a:r>
            <a:r>
              <a:rPr lang="zh-CN" altLang="en-US" sz="3200" b="1" dirty="0">
                <a:latin typeface="宋体" panose="02010600030101010101" pitchFamily="2" charset="-122"/>
              </a:rPr>
              <a:t>、提示式</a:t>
            </a:r>
            <a:r>
              <a:rPr lang="zh-CN" altLang="en-US" sz="3200" b="1" dirty="0">
                <a:latin typeface="Arial" panose="020B0604020202020204" pitchFamily="34" charset="0"/>
              </a:rPr>
              <a:t> 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28" name="Text Box 3"/>
          <p:cNvSpPr txBox="1"/>
          <p:nvPr/>
        </p:nvSpPr>
        <p:spPr>
          <a:xfrm>
            <a:off x="468313" y="5445125"/>
            <a:ext cx="5616575" cy="3698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b="1" u="sng" dirty="0">
                <a:latin typeface="Arial" panose="020B0604020202020204" pitchFamily="34" charset="0"/>
              </a:rPr>
              <a:t>了解解题的步骤及计算法则</a:t>
            </a:r>
            <a:r>
              <a:rPr lang="zh-CN" altLang="en-US" b="1" dirty="0">
                <a:latin typeface="Arial" panose="020B0604020202020204" pitchFamily="34" charset="0"/>
              </a:rPr>
              <a:t>。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5362" name="Group 10"/>
          <p:cNvGrpSpPr/>
          <p:nvPr/>
        </p:nvGrpSpPr>
        <p:grpSpPr>
          <a:xfrm>
            <a:off x="539750" y="1700213"/>
            <a:ext cx="7199313" cy="2851150"/>
            <a:chOff x="672" y="412"/>
            <a:chExt cx="4176" cy="1796"/>
          </a:xfrm>
        </p:grpSpPr>
        <p:sp>
          <p:nvSpPr>
            <p:cNvPr id="15365" name="Text Box 2"/>
            <p:cNvSpPr txBox="1"/>
            <p:nvPr/>
          </p:nvSpPr>
          <p:spPr>
            <a:xfrm>
              <a:off x="1440" y="412"/>
              <a:ext cx="2688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800" b="1" dirty="0">
                  <a:latin typeface="Arial" panose="020B0604020202020204" pitchFamily="34" charset="0"/>
                </a:rPr>
                <a:t>               三角形分类</a:t>
              </a:r>
              <a:endParaRPr lang="zh-CN" altLang="en-US" sz="2800" b="1" dirty="0">
                <a:latin typeface="Arial" panose="020B0604020202020204" pitchFamily="34" charset="0"/>
              </a:endParaRPr>
            </a:p>
          </p:txBody>
        </p:sp>
        <p:sp>
          <p:nvSpPr>
            <p:cNvPr id="15366" name="Text Box 3"/>
            <p:cNvSpPr txBox="1"/>
            <p:nvPr/>
          </p:nvSpPr>
          <p:spPr>
            <a:xfrm>
              <a:off x="672" y="1344"/>
              <a:ext cx="1008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latin typeface="Arial" panose="020B0604020202020204" pitchFamily="34" charset="0"/>
                </a:rPr>
                <a:t>   三角形（按角分）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15367" name="AutoShape 5"/>
            <p:cNvSpPr/>
            <p:nvPr/>
          </p:nvSpPr>
          <p:spPr>
            <a:xfrm>
              <a:off x="1728" y="1104"/>
              <a:ext cx="144" cy="1008"/>
            </a:xfrm>
            <a:prstGeom prst="leftBrace">
              <a:avLst>
                <a:gd name="adj1" fmla="val 58333"/>
                <a:gd name="adj2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15368" name="Text Box 6"/>
            <p:cNvSpPr txBox="1"/>
            <p:nvPr/>
          </p:nvSpPr>
          <p:spPr>
            <a:xfrm>
              <a:off x="2064" y="1056"/>
              <a:ext cx="278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latin typeface="Arial" panose="020B0604020202020204" pitchFamily="34" charset="0"/>
                </a:rPr>
                <a:t>直角三角形：有一个角是直角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15369" name="Text Box 7"/>
            <p:cNvSpPr txBox="1"/>
            <p:nvPr/>
          </p:nvSpPr>
          <p:spPr>
            <a:xfrm>
              <a:off x="2064" y="1488"/>
              <a:ext cx="2736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latin typeface="Arial" panose="020B0604020202020204" pitchFamily="34" charset="0"/>
                </a:rPr>
                <a:t>锐角三角形：三个角都是锐角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15370" name="Text Box 8"/>
            <p:cNvSpPr txBox="1"/>
            <p:nvPr/>
          </p:nvSpPr>
          <p:spPr>
            <a:xfrm>
              <a:off x="2064" y="1920"/>
              <a:ext cx="264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dirty="0">
                  <a:latin typeface="Arial" panose="020B0604020202020204" pitchFamily="34" charset="0"/>
                </a:rPr>
                <a:t>钝角三角形：有一个角是钝角</a:t>
              </a:r>
              <a:endParaRPr lang="zh-CN" altLang="en-US" dirty="0">
                <a:latin typeface="Arial" panose="020B0604020202020204" pitchFamily="34" charset="0"/>
              </a:endParaRPr>
            </a:p>
          </p:txBody>
        </p:sp>
      </p:grpSp>
      <p:sp>
        <p:nvSpPr>
          <p:cNvPr id="15363" name="Rectangle 18"/>
          <p:cNvSpPr/>
          <p:nvPr/>
        </p:nvSpPr>
        <p:spPr>
          <a:xfrm>
            <a:off x="323850" y="404813"/>
            <a:ext cx="2700338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Arial" panose="020B0604020202020204" pitchFamily="34" charset="0"/>
              </a:rPr>
              <a:t>9</a:t>
            </a:r>
            <a:r>
              <a:rPr lang="zh-CN" altLang="en-US" sz="3200" b="1" dirty="0">
                <a:latin typeface="宋体" panose="02010600030101010101" pitchFamily="2" charset="-122"/>
              </a:rPr>
              <a:t>、总分式</a:t>
            </a:r>
            <a:r>
              <a:rPr lang="zh-CN" altLang="en-US" sz="3200" b="1" dirty="0">
                <a:latin typeface="Arial" panose="020B0604020202020204" pitchFamily="34" charset="0"/>
              </a:rPr>
              <a:t> 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10" name="Text Box 19"/>
          <p:cNvSpPr txBox="1"/>
          <p:nvPr/>
        </p:nvSpPr>
        <p:spPr>
          <a:xfrm>
            <a:off x="468313" y="5589588"/>
            <a:ext cx="5903912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b="1" u="sng" dirty="0">
                <a:latin typeface="Arial" panose="020B0604020202020204" pitchFamily="34" charset="0"/>
              </a:rPr>
              <a:t>揭示知识之间的总分关系，或层级关系</a:t>
            </a:r>
            <a:r>
              <a:rPr lang="zh-CN" altLang="en-US" b="1" dirty="0">
                <a:latin typeface="Arial" panose="020B0604020202020204" pitchFamily="34" charset="0"/>
              </a:rPr>
              <a:t>。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/>
      <p:sp>
        <p:nvSpPr>
          <p:cNvPr id="39938" name="Rectangle 3"/>
          <p:cNvSpPr>
            <a:spLocks noGrp="1" noRot="1"/>
          </p:cNvSpPr>
          <p:nvPr>
            <p:ph type="body" idx="4294967295"/>
          </p:nvPr>
        </p:nvSpPr>
        <p:spPr>
          <a:xfrm>
            <a:off x="152400" y="457200"/>
            <a:ext cx="8991600" cy="5641975"/>
          </a:xfrm>
        </p:spPr>
        <p:txBody>
          <a:bodyPr vert="horz" wrap="square" lIns="91440" tIns="45720" rIns="91440" bIns="45720" anchor="t"/>
          <a:p>
            <a:pPr algn="just" eaLnBrk="1" hangingPunct="1">
              <a:lnSpc>
                <a:spcPct val="120000"/>
              </a:lnSpc>
              <a:buNone/>
            </a:pPr>
            <a:r>
              <a:rPr lang="zh-CN" altLang="en-US" sz="4800" b="1" dirty="0">
                <a:solidFill>
                  <a:srgbClr val="FF0000"/>
                </a:solidFill>
                <a:latin typeface="宋体" panose="02010600030101010101" pitchFamily="2" charset="-122"/>
              </a:rPr>
              <a:t>       </a:t>
            </a:r>
            <a:r>
              <a:rPr lang="zh-CN" altLang="en-US" sz="3600" b="1" dirty="0">
                <a:solidFill>
                  <a:srgbClr val="333333"/>
                </a:solidFill>
                <a:latin typeface="宋体" panose="02010600030101010101" pitchFamily="2" charset="-122"/>
              </a:rPr>
              <a:t>三</a:t>
            </a:r>
            <a:r>
              <a:rPr lang="zh-CN" altLang="en-US" sz="3600" b="1" dirty="0">
                <a:solidFill>
                  <a:srgbClr val="000000"/>
                </a:solidFill>
                <a:sym typeface="+mn-ea"/>
              </a:rPr>
              <a:t>、板书设计的原则</a:t>
            </a:r>
            <a:endParaRPr lang="zh-CN" altLang="en-US" sz="4400" b="1" dirty="0">
              <a:solidFill>
                <a:srgbClr val="FF0000"/>
              </a:solidFill>
              <a:latin typeface="宋体" panose="02010600030101010101" pitchFamily="2" charset="-122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ct val="120000"/>
              </a:lnSpc>
              <a:buNone/>
            </a:pP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1.</a:t>
            </a: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</a:rPr>
              <a:t>计划性。　　 </a:t>
            </a:r>
            <a:endParaRPr lang="zh-CN" altLang="en-US" sz="4000" b="1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algn="just" eaLnBrk="1" hangingPunct="1">
              <a:lnSpc>
                <a:spcPct val="120000"/>
              </a:lnSpc>
              <a:buNone/>
            </a:pP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</a:rPr>
              <a:t>2</a:t>
            </a: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</a:rPr>
              <a:t>规范性</a:t>
            </a:r>
            <a:r>
              <a:rPr lang="en-US" altLang="zh-CN" sz="4000" b="1">
                <a:solidFill>
                  <a:srgbClr val="000000"/>
                </a:solidFill>
                <a:latin typeface="宋体" panose="02010600030101010101" pitchFamily="2" charset="-122"/>
              </a:rPr>
              <a:t>。</a:t>
            </a:r>
            <a:r>
              <a:rPr lang="zh-CN" altLang="en-US" sz="4000" b="1">
                <a:solidFill>
                  <a:srgbClr val="000000"/>
                </a:solidFill>
                <a:latin typeface="宋体" panose="02010600030101010101" pitchFamily="2" charset="-122"/>
              </a:rPr>
              <a:t> </a:t>
            </a:r>
            <a:endParaRPr lang="zh-CN" altLang="en-US" sz="4000" b="1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algn="just" eaLnBrk="1" hangingPunct="1">
              <a:lnSpc>
                <a:spcPct val="120000"/>
              </a:lnSpc>
              <a:buNone/>
            </a:pP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</a:rPr>
              <a:t>3</a:t>
            </a: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.完整</a:t>
            </a: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</a:rPr>
              <a:t>性。     </a:t>
            </a:r>
            <a:endParaRPr lang="zh-CN" altLang="en-US" sz="4000" b="1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algn="just" eaLnBrk="1" hangingPunct="1">
              <a:lnSpc>
                <a:spcPct val="120000"/>
              </a:lnSpc>
              <a:buNone/>
            </a:pP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</a:rPr>
              <a:t>4</a:t>
            </a: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.针对</a:t>
            </a: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</a:rPr>
              <a:t>性。    </a:t>
            </a:r>
            <a:endParaRPr lang="zh-CN" altLang="en-US" sz="4000" b="1" dirty="0">
              <a:solidFill>
                <a:srgbClr val="000000"/>
              </a:solidFill>
              <a:latin typeface="宋体" panose="02010600030101010101" pitchFamily="2" charset="-122"/>
            </a:endParaRPr>
          </a:p>
          <a:p>
            <a:pPr algn="just" eaLnBrk="1" hangingPunct="1">
              <a:lnSpc>
                <a:spcPct val="120000"/>
              </a:lnSpc>
              <a:buNone/>
            </a:pP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</a:rPr>
              <a:t>5</a:t>
            </a: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zh-CN" altLang="en-US" sz="4000" b="1" dirty="0">
                <a:solidFill>
                  <a:srgbClr val="000000"/>
                </a:solidFill>
                <a:latin typeface="宋体" panose="02010600030101010101" pitchFamily="2" charset="-122"/>
              </a:rPr>
              <a:t>艺术性。</a:t>
            </a:r>
            <a:r>
              <a:rPr lang="zh-CN" altLang="en-US" sz="3600" dirty="0">
                <a:solidFill>
                  <a:srgbClr val="000000"/>
                </a:solidFill>
                <a:latin typeface="宋体" panose="02010600030101010101" pitchFamily="2" charset="-122"/>
                <a:cs typeface="Times New Roman" panose="02020603050405020304" pitchFamily="18" charset="0"/>
              </a:rPr>
              <a:t> </a:t>
            </a:r>
            <a:endParaRPr lang="en-US" altLang="zh-CN" sz="3600">
              <a:solidFill>
                <a:srgbClr val="000000"/>
              </a:solidFill>
              <a:latin typeface="宋体" panose="02010600030101010101" pitchFamily="2" charset="-122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874713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3200" b="1" dirty="0">
                <a:solidFill>
                  <a:srgbClr val="000000"/>
                </a:solidFill>
              </a:rPr>
              <a:t>三、板书设计的原则</a:t>
            </a:r>
            <a:endParaRPr lang="zh-CN" altLang="en-US" sz="3200" b="1" dirty="0"/>
          </a:p>
        </p:txBody>
      </p:sp>
      <p:sp>
        <p:nvSpPr>
          <p:cNvPr id="16387" name="Rectangle 3"/>
          <p:cNvSpPr>
            <a:spLocks noGrp="1" noRot="1"/>
          </p:cNvSpPr>
          <p:nvPr>
            <p:ph idx="1"/>
          </p:nvPr>
        </p:nvSpPr>
        <p:spPr>
          <a:xfrm>
            <a:off x="323850" y="1628775"/>
            <a:ext cx="8640763" cy="4194175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120000"/>
              </a:lnSpc>
              <a:buNone/>
            </a:pPr>
            <a:r>
              <a:rPr lang="zh-CN" altLang="en-US" dirty="0"/>
              <a:t>　　　</a:t>
            </a:r>
            <a:r>
              <a:rPr lang="en-US" altLang="zh-CN" sz="2800">
                <a:solidFill>
                  <a:srgbClr val="000000"/>
                </a:solidFill>
              </a:rPr>
              <a:t>1</a:t>
            </a:r>
            <a:r>
              <a:rPr lang="zh-CN" altLang="en-US" sz="2800" dirty="0">
                <a:solidFill>
                  <a:srgbClr val="000000"/>
                </a:solidFill>
              </a:rPr>
              <a:t>、板书要有</a:t>
            </a:r>
            <a:r>
              <a:rPr lang="zh-CN" altLang="en-US" sz="2800" b="1" dirty="0">
                <a:solidFill>
                  <a:srgbClr val="FF0000"/>
                </a:solidFill>
              </a:rPr>
              <a:t>计划性</a:t>
            </a:r>
            <a:r>
              <a:rPr lang="zh-CN" altLang="en-US" sz="2800" dirty="0">
                <a:solidFill>
                  <a:srgbClr val="000000"/>
                </a:solidFill>
              </a:rPr>
              <a:t>：教师在备课时，要认真思考和写好板书设计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将每节课的重点内容如慨念、法则、定理、公式、结论及例题的演算等合理布局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不能到课堂上走哪写哪</a:t>
            </a:r>
            <a:r>
              <a:rPr lang="en-US" altLang="zh-CN" sz="2800">
                <a:solidFill>
                  <a:srgbClr val="000000"/>
                </a:solidFill>
              </a:rPr>
              <a:t>,</a:t>
            </a:r>
            <a:r>
              <a:rPr lang="zh-CN" altLang="en-US" sz="2800" dirty="0">
                <a:solidFill>
                  <a:srgbClr val="000000"/>
                </a:solidFill>
              </a:rPr>
              <a:t>前写后擦。板书分为主板书和辅助板书，主板书应放在中央显著位置</a:t>
            </a:r>
            <a:r>
              <a:rPr lang="en-US" altLang="zh-CN" sz="2800">
                <a:solidFill>
                  <a:srgbClr val="000000"/>
                </a:solidFill>
              </a:rPr>
              <a:t>,</a:t>
            </a:r>
            <a:r>
              <a:rPr lang="zh-CN" altLang="en-US" sz="2800" dirty="0">
                <a:solidFill>
                  <a:srgbClr val="000000"/>
                </a:solidFill>
              </a:rPr>
              <a:t>辅助板书应放在边角做为教学补充。 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 noRot="1"/>
          </p:cNvSpPr>
          <p:nvPr>
            <p:ph type="title"/>
          </p:nvPr>
        </p:nvSpPr>
        <p:spPr>
          <a:xfrm>
            <a:off x="323850" y="620713"/>
            <a:ext cx="8540750" cy="947737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3200" b="1" dirty="0">
                <a:solidFill>
                  <a:srgbClr val="000000"/>
                </a:solidFill>
              </a:rPr>
              <a:t>三、板书设计的原则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17411" name="Rectangle 3"/>
          <p:cNvSpPr>
            <a:spLocks noGrp="1" noRot="1"/>
          </p:cNvSpPr>
          <p:nvPr>
            <p:ph idx="1"/>
          </p:nvPr>
        </p:nvSpPr>
        <p:spPr>
          <a:xfrm>
            <a:off x="301625" y="1330960"/>
            <a:ext cx="8540750" cy="4194175"/>
          </a:xfrm>
          <a:ln/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zh-CN" altLang="en-US" dirty="0"/>
              <a:t>　　</a:t>
            </a:r>
            <a:r>
              <a:rPr lang="en-US" altLang="zh-CN" sz="2800">
                <a:solidFill>
                  <a:srgbClr val="000000"/>
                </a:solidFill>
              </a:rPr>
              <a:t>2</a:t>
            </a:r>
            <a:r>
              <a:rPr lang="zh-CN" altLang="en-US" sz="2800" dirty="0">
                <a:solidFill>
                  <a:srgbClr val="000000"/>
                </a:solidFill>
              </a:rPr>
              <a:t>、板书要有</a:t>
            </a:r>
            <a:r>
              <a:rPr lang="zh-CN" altLang="en-US" sz="2800" b="1" dirty="0">
                <a:solidFill>
                  <a:srgbClr val="FF0000"/>
                </a:solidFill>
              </a:rPr>
              <a:t>规范性</a:t>
            </a:r>
            <a:r>
              <a:rPr lang="zh-CN" altLang="en-US" sz="2800" dirty="0">
                <a:solidFill>
                  <a:srgbClr val="000000"/>
                </a:solidFill>
              </a:rPr>
              <a:t>：数学教师板书要写规范字</a:t>
            </a:r>
            <a:r>
              <a:rPr lang="en-US" altLang="zh-CN" sz="2800">
                <a:solidFill>
                  <a:srgbClr val="000000"/>
                </a:solidFill>
              </a:rPr>
              <a:t>,</a:t>
            </a:r>
            <a:r>
              <a:rPr lang="zh-CN" altLang="en-US" sz="2800" dirty="0">
                <a:solidFill>
                  <a:srgbClr val="000000"/>
                </a:solidFill>
              </a:rPr>
              <a:t>字迹要工整，绘图要正确、美观、严格规范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尽量不用徒手作图。对例题的解答要清楚、准确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有条理。板书的结构要系统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以培养学生良好的学习习惯。 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pic>
        <p:nvPicPr>
          <p:cNvPr id="-2147482621" name="图片 4"/>
          <p:cNvPicPr>
            <a:picLocks noChangeAspect="1"/>
          </p:cNvPicPr>
          <p:nvPr/>
        </p:nvPicPr>
        <p:blipFill>
          <a:blip r:embed="rId1"/>
          <a:srcRect r="12155" b="27467"/>
          <a:stretch>
            <a:fillRect/>
          </a:stretch>
        </p:blipFill>
        <p:spPr>
          <a:xfrm>
            <a:off x="1832610" y="3140710"/>
            <a:ext cx="5697855" cy="316166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 noRot="1"/>
          </p:cNvSpPr>
          <p:nvPr>
            <p:ph type="title"/>
          </p:nvPr>
        </p:nvSpPr>
        <p:spPr>
          <a:xfrm>
            <a:off x="323850" y="238443"/>
            <a:ext cx="8540750" cy="1143000"/>
          </a:xfrm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sz="3200" b="1" dirty="0">
                <a:solidFill>
                  <a:srgbClr val="000000"/>
                </a:solidFill>
              </a:rPr>
              <a:t>数学组期初调研反馈</a:t>
            </a:r>
            <a:endParaRPr lang="zh-CN" altLang="en-US" sz="3200" b="1" dirty="0">
              <a:solidFill>
                <a:srgbClr val="000000"/>
              </a:solidFill>
            </a:endParaRPr>
          </a:p>
        </p:txBody>
      </p:sp>
      <p:sp>
        <p:nvSpPr>
          <p:cNvPr id="10243" name="Rectangle 3"/>
          <p:cNvSpPr>
            <a:spLocks noGrp="1" noRot="1"/>
          </p:cNvSpPr>
          <p:nvPr>
            <p:ph idx="1"/>
          </p:nvPr>
        </p:nvSpPr>
        <p:spPr>
          <a:xfrm>
            <a:off x="323850" y="1044258"/>
            <a:ext cx="8540750" cy="4194175"/>
          </a:xfrm>
        </p:spPr>
        <p:txBody>
          <a:bodyPr vert="horz" wrap="square" lIns="91440" tIns="45720" rIns="91440" bIns="45720" anchor="t"/>
          <a:p>
            <a:pPr eaLnBrk="1" hangingPunct="1">
              <a:lnSpc>
                <a:spcPct val="120000"/>
              </a:lnSpc>
            </a:pPr>
            <a:r>
              <a:rPr lang="zh-CN" altLang="en-US" dirty="0">
                <a:solidFill>
                  <a:srgbClr val="000000"/>
                </a:solidFill>
              </a:rPr>
              <a:t>【问题】</a:t>
            </a:r>
            <a:endParaRPr lang="zh-CN" alt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zh-CN" altLang="en-US" dirty="0">
                <a:solidFill>
                  <a:srgbClr val="000000"/>
                </a:solidFill>
              </a:rPr>
              <a:t>青年教师专业素养</a:t>
            </a:r>
            <a:endParaRPr lang="zh-CN" alt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</a:pPr>
            <a:endParaRPr lang="zh-CN" alt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zh-CN" altLang="en-US" dirty="0">
                <a:solidFill>
                  <a:srgbClr val="000000"/>
                </a:solidFill>
              </a:rPr>
              <a:t>课堂灵动性</a:t>
            </a:r>
            <a:endParaRPr lang="zh-CN" alt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</a:pPr>
            <a:endParaRPr lang="zh-CN" altLang="en-US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zh-CN" altLang="en-US" dirty="0">
                <a:solidFill>
                  <a:srgbClr val="000000"/>
                </a:solidFill>
              </a:rPr>
              <a:t>学困生帮扶</a:t>
            </a:r>
            <a:endParaRPr lang="zh-CN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 noRot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3200" b="1" dirty="0">
                <a:solidFill>
                  <a:srgbClr val="000000"/>
                </a:solidFill>
              </a:rPr>
              <a:t>三、板书设计的原则</a:t>
            </a:r>
            <a:endParaRPr lang="zh-CN" altLang="en-US" b="1" dirty="0"/>
          </a:p>
        </p:txBody>
      </p:sp>
      <p:sp>
        <p:nvSpPr>
          <p:cNvPr id="18435" name="Rectangle 3"/>
          <p:cNvSpPr>
            <a:spLocks noGrp="1" noRot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zh-CN" altLang="en-US" dirty="0"/>
              <a:t>　　　</a:t>
            </a:r>
            <a:r>
              <a:rPr lang="en-US" altLang="zh-CN" sz="2800">
                <a:solidFill>
                  <a:srgbClr val="000000"/>
                </a:solidFill>
              </a:rPr>
              <a:t>3</a:t>
            </a:r>
            <a:r>
              <a:rPr lang="zh-CN" altLang="en-US" sz="2800" dirty="0">
                <a:solidFill>
                  <a:srgbClr val="000000"/>
                </a:solidFill>
              </a:rPr>
              <a:t>、板书要有</a:t>
            </a:r>
            <a:r>
              <a:rPr lang="zh-CN" altLang="en-US" sz="2800" b="1" dirty="0">
                <a:solidFill>
                  <a:srgbClr val="FF0000"/>
                </a:solidFill>
              </a:rPr>
              <a:t>完整性</a:t>
            </a:r>
            <a:r>
              <a:rPr lang="zh-CN" altLang="en-US" sz="2800" dirty="0">
                <a:solidFill>
                  <a:srgbClr val="000000"/>
                </a:solidFill>
              </a:rPr>
              <a:t>：一般一节课告一段落时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主要内容要完整地保留在黑板上，使学生对全节课的内容有一个连贯的全面认识。也有利于教师在最后阶段对知识的复习、巩固、整理、总结和提高。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pic>
        <p:nvPicPr>
          <p:cNvPr id="-2147482623" name="图片 -214748262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51940" y="3724910"/>
            <a:ext cx="6395720" cy="250761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 noRot="1"/>
          </p:cNvSpPr>
          <p:nvPr>
            <p:ph type="title"/>
          </p:nvPr>
        </p:nvSpPr>
        <p:spPr>
          <a:xfrm>
            <a:off x="301625" y="107315"/>
            <a:ext cx="854075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3200" dirty="0">
                <a:solidFill>
                  <a:srgbClr val="000000"/>
                </a:solidFill>
              </a:rPr>
              <a:t>三、板书设计的原则</a:t>
            </a:r>
            <a:endParaRPr lang="zh-CN" altLang="en-US" sz="3200" dirty="0">
              <a:solidFill>
                <a:srgbClr val="000000"/>
              </a:solidFill>
            </a:endParaRPr>
          </a:p>
        </p:txBody>
      </p:sp>
      <p:sp>
        <p:nvSpPr>
          <p:cNvPr id="19459" name="Rectangle 3"/>
          <p:cNvSpPr>
            <a:spLocks noGrp="1" noRot="1"/>
          </p:cNvSpPr>
          <p:nvPr>
            <p:ph idx="1"/>
          </p:nvPr>
        </p:nvSpPr>
        <p:spPr>
          <a:xfrm>
            <a:off x="301625" y="982980"/>
            <a:ext cx="8540750" cy="4470400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120000"/>
              </a:lnSpc>
              <a:buNone/>
            </a:pPr>
            <a:r>
              <a:rPr lang="zh-CN" altLang="en-US" dirty="0"/>
              <a:t>　　　</a:t>
            </a:r>
            <a:r>
              <a:rPr lang="en-US" altLang="zh-CN" sz="2800">
                <a:solidFill>
                  <a:srgbClr val="000000"/>
                </a:solidFill>
              </a:rPr>
              <a:t>4</a:t>
            </a:r>
            <a:r>
              <a:rPr lang="zh-CN" altLang="en-US" sz="2800" dirty="0">
                <a:solidFill>
                  <a:srgbClr val="000000"/>
                </a:solidFill>
              </a:rPr>
              <a:t>、板书要有</a:t>
            </a:r>
            <a:r>
              <a:rPr lang="zh-CN" altLang="en-US" sz="2800" b="1" dirty="0">
                <a:solidFill>
                  <a:srgbClr val="FF0000"/>
                </a:solidFill>
              </a:rPr>
              <a:t>针对性</a:t>
            </a:r>
            <a:r>
              <a:rPr lang="zh-CN" altLang="en-US" sz="2800" dirty="0">
                <a:solidFill>
                  <a:srgbClr val="000000"/>
                </a:solidFill>
              </a:rPr>
              <a:t>：板书要突出重点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其结构要与讲授的内容大体一致。若过于繁细</a:t>
            </a:r>
            <a:r>
              <a:rPr lang="en-US" altLang="zh-CN" sz="2800">
                <a:solidFill>
                  <a:srgbClr val="000000"/>
                </a:solidFill>
              </a:rPr>
              <a:t>,</a:t>
            </a:r>
            <a:r>
              <a:rPr lang="zh-CN" altLang="en-US" sz="2800" dirty="0">
                <a:solidFill>
                  <a:srgbClr val="000000"/>
                </a:solidFill>
              </a:rPr>
              <a:t>则易使重点不突出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学生抓不住东西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造成学生疲劳</a:t>
            </a:r>
            <a:r>
              <a:rPr lang="en-US" altLang="zh-CN" sz="2800">
                <a:solidFill>
                  <a:srgbClr val="000000"/>
                </a:solidFill>
              </a:rPr>
              <a:t>,</a:t>
            </a:r>
            <a:r>
              <a:rPr lang="zh-CN" altLang="en-US" sz="2800" dirty="0">
                <a:solidFill>
                  <a:srgbClr val="000000"/>
                </a:solidFill>
              </a:rPr>
              <a:t>影响教学效果；若过于简粗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则不能起提纲挈领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揭示教学主要内容的作用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不利于学生理解和掌握所学知识。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  <p:pic>
        <p:nvPicPr>
          <p:cNvPr id="-2147482622" name="图片 6"/>
          <p:cNvPicPr>
            <a:picLocks noChangeAspect="1"/>
          </p:cNvPicPr>
          <p:nvPr/>
        </p:nvPicPr>
        <p:blipFill>
          <a:blip r:embed="rId1"/>
          <a:srcRect t="26090"/>
          <a:stretch>
            <a:fillRect/>
          </a:stretch>
        </p:blipFill>
        <p:spPr>
          <a:xfrm>
            <a:off x="1613535" y="3631565"/>
            <a:ext cx="6271895" cy="25336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2"/>
          <p:cNvSpPr>
            <a:spLocks noGrp="1" noRot="1"/>
          </p:cNvSpPr>
          <p:nvPr>
            <p:ph type="title"/>
          </p:nvPr>
        </p:nvSpPr>
        <p:spPr>
          <a:xfrm>
            <a:off x="323850" y="620713"/>
            <a:ext cx="854075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3200" b="1" dirty="0">
                <a:solidFill>
                  <a:srgbClr val="000000"/>
                </a:solidFill>
              </a:rPr>
              <a:t>三、板书设计的原则</a:t>
            </a:r>
            <a:endParaRPr lang="zh-CN" altLang="en-US" sz="3200" b="1" dirty="0">
              <a:solidFill>
                <a:srgbClr val="000000"/>
              </a:solidFill>
            </a:endParaRPr>
          </a:p>
        </p:txBody>
      </p:sp>
      <p:sp>
        <p:nvSpPr>
          <p:cNvPr id="20483" name="Rectangle 3"/>
          <p:cNvSpPr>
            <a:spLocks noGrp="1" noRot="1"/>
          </p:cNvSpPr>
          <p:nvPr>
            <p:ph idx="1"/>
          </p:nvPr>
        </p:nvSpPr>
        <p:spPr>
          <a:xfrm>
            <a:off x="301625" y="1894840"/>
            <a:ext cx="8540750" cy="4194175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90000"/>
              </a:lnSpc>
              <a:buNone/>
            </a:pPr>
            <a:r>
              <a:rPr lang="zh-CN" altLang="en-US" sz="2800" dirty="0"/>
              <a:t>　　　</a:t>
            </a:r>
            <a:r>
              <a:rPr lang="en-US" altLang="zh-CN" sz="2800">
                <a:solidFill>
                  <a:srgbClr val="000000"/>
                </a:solidFill>
              </a:rPr>
              <a:t>5</a:t>
            </a:r>
            <a:r>
              <a:rPr lang="zh-CN" altLang="en-US" sz="2800" dirty="0">
                <a:solidFill>
                  <a:srgbClr val="000000"/>
                </a:solidFill>
              </a:rPr>
              <a:t>、板书要有</a:t>
            </a:r>
            <a:r>
              <a:rPr lang="zh-CN" altLang="en-US" sz="2800" b="1" dirty="0">
                <a:solidFill>
                  <a:srgbClr val="FF0000"/>
                </a:solidFill>
              </a:rPr>
              <a:t>艺术性</a:t>
            </a:r>
            <a:r>
              <a:rPr lang="zh-CN" altLang="en-US" sz="2800" dirty="0">
                <a:solidFill>
                  <a:srgbClr val="000000"/>
                </a:solidFill>
              </a:rPr>
              <a:t>：板书的结构设计要新颖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有利于激发学生的学习兴趣；板书的文字、图表要美观；主辅板书结合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对学习中的障碍及时用辅助板书补充；图文结合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对一些结论、定理辅以直观图有利于学生对知识的理解和掌握；板书、口述相结合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如几何作图时要边说边画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说到那步画到那步，说完画完；各种颜色粉笔搭配运用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突出板书的层次，知识的重难点、图形的脉络及题中的数量关系等；每节课板书不能千篇一律，要有变化</a:t>
            </a:r>
            <a:r>
              <a:rPr lang="en-US" altLang="zh-CN" sz="2800">
                <a:solidFill>
                  <a:srgbClr val="000000"/>
                </a:solidFill>
              </a:rPr>
              <a:t>, </a:t>
            </a:r>
            <a:r>
              <a:rPr lang="zh-CN" altLang="en-US" sz="2800" dirty="0">
                <a:solidFill>
                  <a:srgbClr val="000000"/>
                </a:solidFill>
              </a:rPr>
              <a:t>不断创新。</a:t>
            </a:r>
            <a:endParaRPr lang="zh-CN" altLang="en-US" sz="2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 noRot="1"/>
          </p:cNvSpPr>
          <p:nvPr>
            <p:ph type="title"/>
          </p:nvPr>
        </p:nvSpPr>
        <p:spPr>
          <a:xfrm>
            <a:off x="250825" y="692150"/>
            <a:ext cx="8540750" cy="947738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3200" b="1" dirty="0">
                <a:solidFill>
                  <a:srgbClr val="000000"/>
                </a:solidFill>
              </a:rPr>
              <a:t>四 、板书设计应注意问题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21507" name="Rectangle 3"/>
          <p:cNvSpPr>
            <a:spLocks noGrp="1" noRot="1"/>
          </p:cNvSpPr>
          <p:nvPr>
            <p:ph idx="1"/>
          </p:nvPr>
        </p:nvSpPr>
        <p:spPr>
          <a:xfrm>
            <a:off x="250825" y="1844675"/>
            <a:ext cx="8713788" cy="4105275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120000"/>
              </a:lnSpc>
              <a:buNone/>
            </a:pPr>
            <a:r>
              <a:rPr lang="zh-CN" altLang="en-US" sz="2400" b="1" dirty="0">
                <a:solidFill>
                  <a:srgbClr val="000000"/>
                </a:solidFill>
              </a:rPr>
              <a:t>　</a:t>
            </a:r>
            <a:r>
              <a:rPr lang="en-US" altLang="zh-CN" sz="2400" b="1" dirty="0">
                <a:solidFill>
                  <a:srgbClr val="000000"/>
                </a:solidFill>
              </a:rPr>
              <a:t>1</a:t>
            </a:r>
            <a:r>
              <a:rPr lang="zh-CN" altLang="en-US" sz="2400" b="1" dirty="0">
                <a:solidFill>
                  <a:srgbClr val="000000"/>
                </a:solidFill>
              </a:rPr>
              <a:t>、忌缺乏计划：备课时忽视板书设计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东写一片</a:t>
            </a:r>
            <a:r>
              <a:rPr lang="en-US" altLang="zh-CN" sz="2400" b="1" dirty="0">
                <a:solidFill>
                  <a:srgbClr val="000000"/>
                </a:solidFill>
              </a:rPr>
              <a:t>,</a:t>
            </a:r>
            <a:r>
              <a:rPr lang="zh-CN" altLang="en-US" sz="2400" b="1" dirty="0">
                <a:solidFill>
                  <a:srgbClr val="000000"/>
                </a:solidFill>
              </a:rPr>
              <a:t>西划一片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随写随擦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支离破碎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杂乱无章，学生难已观察，大大影响了知识的传授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降低了教学效果。</a:t>
            </a:r>
            <a:endParaRPr lang="zh-CN" altLang="en-US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sz="2400" b="1" dirty="0">
                <a:solidFill>
                  <a:srgbClr val="000000"/>
                </a:solidFill>
              </a:rPr>
              <a:t>　</a:t>
            </a:r>
            <a:r>
              <a:rPr lang="en-US" altLang="zh-CN" sz="2400" b="1" dirty="0">
                <a:solidFill>
                  <a:srgbClr val="000000"/>
                </a:solidFill>
              </a:rPr>
              <a:t>2</a:t>
            </a:r>
            <a:r>
              <a:rPr lang="zh-CN" altLang="en-US" sz="2400" b="1" dirty="0">
                <a:solidFill>
                  <a:srgbClr val="000000"/>
                </a:solidFill>
              </a:rPr>
              <a:t>、忌条理不清：虽有设计方案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但看不出“纲”与“目”，既缺乏本堂课知识的独立性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又难以体现教材前后内在联系。</a:t>
            </a:r>
            <a:endParaRPr lang="zh-CN" altLang="en-US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sz="2400" b="1" dirty="0">
                <a:solidFill>
                  <a:srgbClr val="000000"/>
                </a:solidFill>
              </a:rPr>
              <a:t>　</a:t>
            </a:r>
            <a:r>
              <a:rPr lang="en-US" altLang="zh-CN" sz="2400" b="1" dirty="0">
                <a:solidFill>
                  <a:srgbClr val="000000"/>
                </a:solidFill>
              </a:rPr>
              <a:t>3</a:t>
            </a:r>
            <a:r>
              <a:rPr lang="zh-CN" altLang="en-US" sz="2400" b="1" dirty="0">
                <a:solidFill>
                  <a:srgbClr val="000000"/>
                </a:solidFill>
              </a:rPr>
              <a:t>、忌逻辑混乱：出现知识性失误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如对概念分类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出现重分或漏分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分类依据前后不一致，或前后矛盾，等等。</a:t>
            </a:r>
            <a:endParaRPr lang="zh-CN" altLang="en-US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buNone/>
            </a:pPr>
            <a:r>
              <a:rPr lang="zh-CN" altLang="en-US" sz="2400" b="1" dirty="0">
                <a:solidFill>
                  <a:srgbClr val="000000"/>
                </a:solidFill>
              </a:rPr>
              <a:t>　</a:t>
            </a:r>
            <a:endParaRPr lang="zh-CN" altLang="en-US" sz="2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2"/>
          <p:cNvSpPr>
            <a:spLocks noGrp="1" noRot="1"/>
          </p:cNvSpPr>
          <p:nvPr>
            <p:ph type="title"/>
          </p:nvPr>
        </p:nvSpPr>
        <p:spPr>
          <a:xfrm>
            <a:off x="250825" y="333375"/>
            <a:ext cx="8540750" cy="947738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3200" b="1" dirty="0">
                <a:solidFill>
                  <a:srgbClr val="000000"/>
                </a:solidFill>
              </a:rPr>
              <a:t>四 、板书设计应注意问题</a:t>
            </a:r>
            <a:endParaRPr lang="zh-CN" altLang="en-US" dirty="0">
              <a:solidFill>
                <a:srgbClr val="000000"/>
              </a:solidFill>
            </a:endParaRPr>
          </a:p>
        </p:txBody>
      </p:sp>
      <p:sp>
        <p:nvSpPr>
          <p:cNvPr id="22531" name="Rectangle 3"/>
          <p:cNvSpPr>
            <a:spLocks noGrp="1" noRot="1"/>
          </p:cNvSpPr>
          <p:nvPr>
            <p:ph idx="1"/>
          </p:nvPr>
        </p:nvSpPr>
        <p:spPr>
          <a:xfrm>
            <a:off x="179388" y="1557338"/>
            <a:ext cx="8713787" cy="4824412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120000"/>
              </a:lnSpc>
              <a:buNone/>
            </a:pPr>
            <a:r>
              <a:rPr lang="zh-CN" altLang="en-US" sz="2400" b="1" dirty="0">
                <a:solidFill>
                  <a:srgbClr val="000000"/>
                </a:solidFill>
              </a:rPr>
              <a:t>　</a:t>
            </a:r>
            <a:r>
              <a:rPr lang="en-US" altLang="zh-CN" sz="2400" b="1" dirty="0">
                <a:solidFill>
                  <a:srgbClr val="000000"/>
                </a:solidFill>
              </a:rPr>
              <a:t>4</a:t>
            </a:r>
            <a:r>
              <a:rPr lang="zh-CN" altLang="en-US" sz="2400" b="1" dirty="0">
                <a:solidFill>
                  <a:srgbClr val="000000"/>
                </a:solidFill>
              </a:rPr>
              <a:t>、忌无启发性：如不善于将相互联系与区别具有内在规律的知识</a:t>
            </a:r>
            <a:r>
              <a:rPr lang="en-US" altLang="zh-CN" sz="2400" b="1" dirty="0">
                <a:solidFill>
                  <a:srgbClr val="000000"/>
                </a:solidFill>
              </a:rPr>
              <a:t>,</a:t>
            </a:r>
            <a:r>
              <a:rPr lang="zh-CN" altLang="en-US" sz="2400" b="1" dirty="0">
                <a:solidFill>
                  <a:srgbClr val="000000"/>
                </a:solidFill>
              </a:rPr>
              <a:t>或演绎推理与归纳推理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正误知识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加以对比排列。</a:t>
            </a:r>
            <a:endParaRPr lang="zh-CN" altLang="en-US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sz="2400" b="1" dirty="0">
                <a:solidFill>
                  <a:srgbClr val="000000"/>
                </a:solidFill>
              </a:rPr>
              <a:t>　</a:t>
            </a:r>
            <a:r>
              <a:rPr lang="en-US" altLang="zh-CN" sz="2400" b="1" dirty="0">
                <a:solidFill>
                  <a:srgbClr val="000000"/>
                </a:solidFill>
              </a:rPr>
              <a:t>5</a:t>
            </a:r>
            <a:r>
              <a:rPr lang="zh-CN" altLang="en-US" sz="2400" b="1" dirty="0">
                <a:solidFill>
                  <a:srgbClr val="000000"/>
                </a:solidFill>
              </a:rPr>
              <a:t>、忌无规范化： 忽视基本功的训练，板书缺乏示范性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如随意简化汉字、随便使用标点或符号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或解题格式不规范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这都会给学生误导。</a:t>
            </a:r>
            <a:endParaRPr lang="zh-CN" altLang="en-US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  <a:buNone/>
            </a:pPr>
            <a:r>
              <a:rPr lang="zh-CN" altLang="en-US" sz="2400" b="1" dirty="0">
                <a:solidFill>
                  <a:srgbClr val="000000"/>
                </a:solidFill>
              </a:rPr>
              <a:t>　</a:t>
            </a:r>
            <a:r>
              <a:rPr lang="en-US" altLang="zh-CN" sz="2400" b="1" dirty="0">
                <a:solidFill>
                  <a:srgbClr val="000000"/>
                </a:solidFill>
              </a:rPr>
              <a:t>6</a:t>
            </a:r>
            <a:r>
              <a:rPr lang="zh-CN" altLang="en-US" sz="2400" b="1" dirty="0">
                <a:solidFill>
                  <a:srgbClr val="000000"/>
                </a:solidFill>
              </a:rPr>
              <a:t>、忌不讲姿势：有的教师只顾板书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面朝黑板背对学生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既挡住了学生视线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影响了传授知识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又与学生没有目光、思想、心灵交流。正确的板书姿势是：老师左侧朝学生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右侧面朝黑板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教师的目光既能看到黑板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又能随时观察到学生表情</a:t>
            </a:r>
            <a:r>
              <a:rPr lang="en-US" altLang="zh-CN" sz="2400" b="1" dirty="0">
                <a:solidFill>
                  <a:srgbClr val="000000"/>
                </a:solidFill>
              </a:rPr>
              <a:t>, </a:t>
            </a:r>
            <a:r>
              <a:rPr lang="zh-CN" altLang="en-US" sz="2400" b="1" dirty="0">
                <a:solidFill>
                  <a:srgbClr val="000000"/>
                </a:solidFill>
              </a:rPr>
              <a:t>当然也就不致于遮挡学生的视线了。</a:t>
            </a:r>
            <a:endParaRPr lang="zh-CN" altLang="en-US" sz="24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5" name="Rectangle 3"/>
          <p:cNvSpPr>
            <a:spLocks noGrp="1" noRot="1"/>
          </p:cNvSpPr>
          <p:nvPr>
            <p:ph idx="1"/>
          </p:nvPr>
        </p:nvSpPr>
        <p:spPr>
          <a:xfrm>
            <a:off x="250825" y="1557338"/>
            <a:ext cx="8540750" cy="4194175"/>
          </a:xfrm>
          <a:ln/>
        </p:spPr>
        <p:txBody>
          <a:bodyPr vert="horz" wrap="square" lIns="91440" tIns="45720" rIns="91440" bIns="45720" anchor="t"/>
          <a:p>
            <a:pPr eaLnBrk="1" hangingPunct="1">
              <a:buNone/>
            </a:pPr>
            <a:r>
              <a:rPr lang="zh-CN" altLang="en-US" dirty="0"/>
              <a:t>　　　</a:t>
            </a:r>
            <a:r>
              <a:rPr lang="zh-CN" altLang="en-US" dirty="0">
                <a:solidFill>
                  <a:srgbClr val="000000"/>
                </a:solidFill>
              </a:rPr>
              <a:t>总的来说，小学数学课堂的板书设计应做到：①布局合理；②格式规范；③重点突出；④直观醒目；⑤写画工整；⑥疏密得当；⑦色彩鲜明。</a:t>
            </a:r>
            <a:endParaRPr lang="zh-CN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2456180" y="2900680"/>
            <a:ext cx="6916420" cy="187198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en-US" altLang="zh-CN" sz="2800" b="1" dirty="0">
                <a:solidFill>
                  <a:srgbClr val="000000"/>
                </a:solidFill>
              </a:rPr>
              <a:t>——</a:t>
            </a:r>
            <a:r>
              <a:rPr lang="zh-CN" altLang="en-US" sz="2800" b="1" dirty="0">
                <a:solidFill>
                  <a:srgbClr val="000000"/>
                </a:solidFill>
              </a:rPr>
              <a:t>浅</a:t>
            </a:r>
            <a:r>
              <a:rPr lang="zh-CN" altLang="en-US" sz="2800" b="1" dirty="0">
                <a:solidFill>
                  <a:srgbClr val="000000"/>
                </a:solidFill>
              </a:rPr>
              <a:t>谈小学数学课的板书设计</a:t>
            </a:r>
            <a:endParaRPr lang="zh-CN" altLang="en-US" sz="2800" b="1" dirty="0">
              <a:solidFill>
                <a:srgbClr val="000000"/>
              </a:solidFill>
            </a:endParaRPr>
          </a:p>
        </p:txBody>
      </p:sp>
      <p:sp>
        <p:nvSpPr>
          <p:cNvPr id="2" name="矩形 1"/>
          <p:cNvSpPr/>
          <p:nvPr/>
        </p:nvSpPr>
        <p:spPr>
          <a:xfrm>
            <a:off x="-1028065" y="740410"/>
            <a:ext cx="9443720" cy="2306955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en-US" sz="7200" b="1">
                <a:ln w="19050" cmpd="sng">
                  <a:gradFill>
                    <a:gsLst>
                      <a:gs pos="30000">
                        <a:srgbClr val="DBEEC0"/>
                      </a:gs>
                      <a:gs pos="22000">
                        <a:srgbClr val="2F8B93">
                          <a:alpha val="100000"/>
                        </a:srgbClr>
                      </a:gs>
                      <a:gs pos="63000">
                        <a:srgbClr val="3088B5"/>
                      </a:gs>
                      <a:gs pos="81000">
                        <a:srgbClr val="2D8E70"/>
                      </a:gs>
                    </a:gsLst>
                    <a:lin ang="5400000" scaled="1"/>
                  </a:gradFill>
                  <a:prstDash val="solid"/>
                </a:ln>
                <a:blipFill>
                  <a:blip r:embed="rId1">
                    <a:alphaModFix amt="80000"/>
                  </a:blip>
                  <a:tile tx="0" ty="0" sx="82000" sy="72000" flip="none" algn="bl"/>
                </a:blipFill>
                <a:effectLst>
                  <a:glow rad="50800">
                    <a:srgbClr val="C5E499">
                      <a:alpha val="49000"/>
                    </a:srgbClr>
                  </a:glow>
                </a:effectLst>
              </a:rPr>
              <a:t>科学  合理</a:t>
            </a:r>
            <a:endParaRPr lang="zh-CN" altLang="en-US" sz="7200" b="1">
              <a:ln w="19050" cmpd="sng">
                <a:gradFill>
                  <a:gsLst>
                    <a:gs pos="30000">
                      <a:srgbClr val="DBEEC0"/>
                    </a:gs>
                    <a:gs pos="22000">
                      <a:srgbClr val="2F8B93">
                        <a:alpha val="100000"/>
                      </a:srgbClr>
                    </a:gs>
                    <a:gs pos="63000">
                      <a:srgbClr val="3088B5"/>
                    </a:gs>
                    <a:gs pos="81000">
                      <a:srgbClr val="2D8E70"/>
                    </a:gs>
                  </a:gsLst>
                  <a:lin ang="5400000" scaled="1"/>
                </a:gradFill>
                <a:prstDash val="solid"/>
              </a:ln>
              <a:blipFill>
                <a:blip r:embed="rId1">
                  <a:alphaModFix amt="80000"/>
                </a:blip>
                <a:tile tx="0" ty="0" sx="82000" sy="72000" flip="none" algn="bl"/>
              </a:blipFill>
              <a:effectLst>
                <a:glow rad="50800">
                  <a:srgbClr val="C5E499">
                    <a:alpha val="49000"/>
                  </a:srgbClr>
                </a:glow>
              </a:effectLst>
            </a:endParaRPr>
          </a:p>
          <a:p>
            <a:pPr algn="ctr"/>
            <a:r>
              <a:rPr lang="zh-CN" altLang="en-US" sz="7200" b="1">
                <a:ln w="19050" cmpd="sng">
                  <a:gradFill>
                    <a:gsLst>
                      <a:gs pos="30000">
                        <a:srgbClr val="DBEEC0"/>
                      </a:gs>
                      <a:gs pos="22000">
                        <a:srgbClr val="2F8B93">
                          <a:alpha val="100000"/>
                        </a:srgbClr>
                      </a:gs>
                      <a:gs pos="63000">
                        <a:srgbClr val="3088B5"/>
                      </a:gs>
                      <a:gs pos="81000">
                        <a:srgbClr val="2D8E70"/>
                      </a:gs>
                    </a:gsLst>
                    <a:lin ang="5400000" scaled="1"/>
                  </a:gradFill>
                  <a:prstDash val="solid"/>
                </a:ln>
                <a:blipFill>
                  <a:blip r:embed="rId1">
                    <a:alphaModFix amt="80000"/>
                  </a:blip>
                  <a:tile tx="0" ty="0" sx="82000" sy="72000" flip="none" algn="bl"/>
                </a:blipFill>
                <a:effectLst>
                  <a:glow rad="50800">
                    <a:srgbClr val="C5E499">
                      <a:alpha val="49000"/>
                    </a:srgbClr>
                  </a:glow>
                </a:effectLst>
              </a:rPr>
              <a:t>                    精心  艺术</a:t>
            </a:r>
            <a:endParaRPr lang="en-US" altLang="zh-CN" sz="7200" b="1">
              <a:ln w="19050" cmpd="sng">
                <a:gradFill>
                  <a:gsLst>
                    <a:gs pos="30000">
                      <a:srgbClr val="DBEEC0"/>
                    </a:gs>
                    <a:gs pos="22000">
                      <a:srgbClr val="2F8B93">
                        <a:alpha val="100000"/>
                      </a:srgbClr>
                    </a:gs>
                    <a:gs pos="63000">
                      <a:srgbClr val="3088B5"/>
                    </a:gs>
                    <a:gs pos="81000">
                      <a:srgbClr val="2D8E70"/>
                    </a:gs>
                  </a:gsLst>
                  <a:lin ang="5400000" scaled="1"/>
                </a:gradFill>
                <a:prstDash val="solid"/>
              </a:ln>
              <a:blipFill>
                <a:blip r:embed="rId1">
                  <a:alphaModFix amt="80000"/>
                </a:blip>
                <a:tile tx="0" ty="0" sx="82000" sy="72000" flip="none" algn="bl"/>
              </a:blipFill>
              <a:effectLst>
                <a:glow rad="50800">
                  <a:srgbClr val="C5E499">
                    <a:alpha val="49000"/>
                  </a:srgbClr>
                </a:glow>
              </a:effectLst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146550" y="4532630"/>
            <a:ext cx="531177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000" b="1"/>
              <a:t>孟河中心小学数学组第</a:t>
            </a:r>
            <a:r>
              <a:rPr lang="en-US" altLang="zh-CN" sz="2000" b="1"/>
              <a:t>3</a:t>
            </a:r>
            <a:r>
              <a:rPr lang="zh-CN" altLang="en-US" sz="2000" b="1"/>
              <a:t>周理论学习</a:t>
            </a:r>
            <a:endParaRPr lang="zh-CN" altLang="en-US" sz="2000" b="1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234315" y="815975"/>
            <a:ext cx="8456295" cy="48926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r>
              <a:rPr lang="en-US" altLang="zh-CN" sz="2400">
                <a:ea typeface="宋体" panose="02010600030101010101" pitchFamily="2" charset="-122"/>
              </a:rPr>
              <a:t>       </a:t>
            </a:r>
            <a:r>
              <a:rPr lang="zh-CN" sz="2400">
                <a:ea typeface="宋体" panose="02010600030101010101" pitchFamily="2" charset="-122"/>
              </a:rPr>
              <a:t>在黑板上演算或书写称板书。它是教师课堂教学的一种手段，对教学任务的完成有重要作用。</a:t>
            </a:r>
            <a:r>
              <a:rPr lang="zh-CN" sz="2400" b="1">
                <a:solidFill>
                  <a:srgbClr val="FF0000"/>
                </a:solidFill>
                <a:ea typeface="宋体" panose="02010600030101010101" pitchFamily="2" charset="-122"/>
              </a:rPr>
              <a:t>科学研究证明：在进入人脑的各种信息中视觉信息约占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75</a:t>
            </a:r>
            <a:r>
              <a:rPr lang="zh-CN" sz="2400" b="1">
                <a:solidFill>
                  <a:srgbClr val="FF0000"/>
                </a:solidFill>
                <a:ea typeface="宋体" panose="02010600030101010101" pitchFamily="2" charset="-122"/>
              </a:rPr>
              <a:t>％，可见视觉信息的重要。</a:t>
            </a:r>
            <a:r>
              <a:rPr lang="zh-CN" sz="2400">
                <a:ea typeface="宋体" panose="02010600030101010101" pitchFamily="2" charset="-122"/>
              </a:rPr>
              <a:t>而板书，就是教师在课堂上利用视觉形象向学生交流信息、传递知识。但近年来，随着多媒体课件的制作和使用，给小学数学课堂教学提供了极大的方便，如新课的导入、例题的讲解、巩固练习的安排，配以动感的画面，都给人耳目一新的感觉，激发了学生的学习兴趣，有效地调动了学生的学生积极性，提高了课堂教学的效率。然而，由于多媒体课件展示的动态性、即时性，</a:t>
            </a:r>
            <a:r>
              <a:rPr lang="zh-CN" sz="2400" b="1">
                <a:solidFill>
                  <a:srgbClr val="FF0000"/>
                </a:solidFill>
                <a:ea typeface="宋体" panose="02010600030101010101" pitchFamily="2" charset="-122"/>
              </a:rPr>
              <a:t>有些重点和难点内容给学生感官刺激偏短，特别是对于小学生来说，很难留下较深刻的印象，往往出现“当时清楚，过后模糊”的现象。</a:t>
            </a:r>
            <a:r>
              <a:rPr lang="zh-CN" sz="2400">
                <a:ea typeface="宋体" panose="02010600030101010101" pitchFamily="2" charset="-122"/>
              </a:rPr>
              <a:t>所以我认为：一堂好的小学数学课，应该有板书，更应该有一个好的板书。</a:t>
            </a:r>
            <a:endParaRPr lang="zh-CN" altLang="en-US" sz="2400"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9" name="Rectangle 3"/>
          <p:cNvSpPr>
            <a:spLocks noGrp="1" noRot="1"/>
          </p:cNvSpPr>
          <p:nvPr>
            <p:ph idx="1"/>
          </p:nvPr>
        </p:nvSpPr>
        <p:spPr>
          <a:xfrm>
            <a:off x="301625" y="1037590"/>
            <a:ext cx="8540750" cy="4194175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120000"/>
              </a:lnSpc>
            </a:pPr>
            <a:r>
              <a:rPr lang="zh-CN" altLang="en-US" b="1" dirty="0">
                <a:solidFill>
                  <a:srgbClr val="000000"/>
                </a:solidFill>
              </a:rPr>
              <a:t>小学数学课板书的类型。</a:t>
            </a:r>
            <a:endParaRPr lang="zh-CN" altLang="en-US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</a:pPr>
            <a:endParaRPr lang="zh-CN" altLang="en-US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</a:pPr>
            <a:endParaRPr lang="en-US" altLang="zh-CN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zh-CN" altLang="en-US" b="1" dirty="0">
                <a:solidFill>
                  <a:srgbClr val="000000"/>
                </a:solidFill>
              </a:rPr>
              <a:t>小学数学课板书的原则方法。</a:t>
            </a:r>
            <a:endParaRPr lang="zh-CN" altLang="en-US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 noRot="1"/>
          </p:cNvSpPr>
          <p:nvPr>
            <p:ph type="title"/>
          </p:nvPr>
        </p:nvSpPr>
        <p:spPr>
          <a:xfrm>
            <a:off x="323850" y="620713"/>
            <a:ext cx="854075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3200" b="1" dirty="0">
                <a:solidFill>
                  <a:srgbClr val="000000"/>
                </a:solidFill>
              </a:rPr>
              <a:t>一、板书的意义</a:t>
            </a:r>
            <a:endParaRPr lang="zh-CN" altLang="en-US" sz="3200" b="1" dirty="0">
              <a:solidFill>
                <a:srgbClr val="000000"/>
              </a:solidFill>
            </a:endParaRPr>
          </a:p>
        </p:txBody>
      </p:sp>
      <p:sp>
        <p:nvSpPr>
          <p:cNvPr id="10243" name="Rectangle 3"/>
          <p:cNvSpPr>
            <a:spLocks noGrp="1" noRot="1"/>
          </p:cNvSpPr>
          <p:nvPr>
            <p:ph idx="1"/>
          </p:nvPr>
        </p:nvSpPr>
        <p:spPr>
          <a:xfrm>
            <a:off x="323850" y="1700213"/>
            <a:ext cx="8540750" cy="4194175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120000"/>
              </a:lnSpc>
            </a:pPr>
            <a:r>
              <a:rPr lang="zh-CN" altLang="en-US" dirty="0">
                <a:solidFill>
                  <a:srgbClr val="000000"/>
                </a:solidFill>
              </a:rPr>
              <a:t>板书是教师运用黑板以</a:t>
            </a:r>
            <a:r>
              <a:rPr lang="zh-CN" altLang="en-US" b="1" dirty="0">
                <a:solidFill>
                  <a:srgbClr val="FF0000"/>
                </a:solidFill>
              </a:rPr>
              <a:t>简练的文字</a:t>
            </a:r>
            <a:r>
              <a:rPr lang="zh-CN" altLang="en-US" dirty="0">
                <a:solidFill>
                  <a:srgbClr val="000000"/>
                </a:solidFill>
              </a:rPr>
              <a:t>和</a:t>
            </a:r>
            <a:r>
              <a:rPr lang="zh-CN" altLang="en-US" b="1" dirty="0">
                <a:solidFill>
                  <a:srgbClr val="FF0000"/>
                </a:solidFill>
              </a:rPr>
              <a:t>图表</a:t>
            </a:r>
            <a:r>
              <a:rPr lang="zh-CN" altLang="en-US" dirty="0">
                <a:solidFill>
                  <a:srgbClr val="000000"/>
                </a:solidFill>
              </a:rPr>
              <a:t>来传递教学信息的教学行为方式。</a:t>
            </a:r>
            <a:r>
              <a:rPr lang="zh-CN" altLang="en-US" b="1" dirty="0">
                <a:solidFill>
                  <a:srgbClr val="0070C0"/>
                </a:solidFill>
              </a:rPr>
              <a:t>板书对于准确地表达和理解知识、加深记忆、使知识结构系统化，突出教学的重点和难点</a:t>
            </a:r>
            <a:r>
              <a:rPr lang="en-US" altLang="zh-CN" b="1">
                <a:solidFill>
                  <a:srgbClr val="0070C0"/>
                </a:solidFill>
              </a:rPr>
              <a:t>, </a:t>
            </a:r>
            <a:r>
              <a:rPr lang="zh-CN" altLang="en-US" b="1" dirty="0">
                <a:solidFill>
                  <a:srgbClr val="0070C0"/>
                </a:solidFill>
              </a:rPr>
              <a:t>有着积极的作用。</a:t>
            </a:r>
            <a:endParaRPr lang="zh-CN" altLang="en-US" b="1" dirty="0">
              <a:solidFill>
                <a:srgbClr val="0070C0"/>
              </a:solidFill>
            </a:endParaRPr>
          </a:p>
          <a:p>
            <a:pPr eaLnBrk="1" hangingPunct="1">
              <a:lnSpc>
                <a:spcPct val="120000"/>
              </a:lnSpc>
            </a:pPr>
            <a:r>
              <a:rPr lang="zh-CN" altLang="en-US" dirty="0">
                <a:solidFill>
                  <a:srgbClr val="000000"/>
                </a:solidFill>
              </a:rPr>
              <a:t>板书是教师上好课的重要辅助手段</a:t>
            </a:r>
            <a:r>
              <a:rPr lang="en-US" altLang="zh-CN">
                <a:solidFill>
                  <a:srgbClr val="000000"/>
                </a:solidFill>
              </a:rPr>
              <a:t>, </a:t>
            </a:r>
            <a:r>
              <a:rPr lang="zh-CN" altLang="en-US" dirty="0">
                <a:solidFill>
                  <a:srgbClr val="000000"/>
                </a:solidFill>
              </a:rPr>
              <a:t>也是教师应具备的教学基本功之一。</a:t>
            </a:r>
            <a:endParaRPr lang="zh-CN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 noRot="1"/>
          </p:cNvSpPr>
          <p:nvPr>
            <p:ph type="title"/>
          </p:nvPr>
        </p:nvSpPr>
        <p:spPr>
          <a:xfrm>
            <a:off x="323850" y="404813"/>
            <a:ext cx="8540750" cy="947737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sz="3200" b="1" dirty="0">
                <a:solidFill>
                  <a:srgbClr val="000000"/>
                </a:solidFill>
              </a:rPr>
              <a:t>二、板书设计的类型</a:t>
            </a:r>
            <a:endParaRPr lang="zh-CN" altLang="en-US" dirty="0"/>
          </a:p>
        </p:txBody>
      </p:sp>
      <p:sp>
        <p:nvSpPr>
          <p:cNvPr id="11267" name="Rectangle 3"/>
          <p:cNvSpPr>
            <a:spLocks noGrp="1" noRot="1"/>
          </p:cNvSpPr>
          <p:nvPr>
            <p:ph idx="1"/>
          </p:nvPr>
        </p:nvSpPr>
        <p:spPr>
          <a:xfrm>
            <a:off x="301625" y="1268413"/>
            <a:ext cx="8540750" cy="5184775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110000"/>
              </a:lnSpc>
              <a:buNone/>
            </a:pPr>
            <a:r>
              <a:rPr lang="zh-CN" altLang="en-US" sz="2400" dirty="0">
                <a:solidFill>
                  <a:srgbClr val="000000"/>
                </a:solidFill>
              </a:rPr>
              <a:t>　　　</a:t>
            </a:r>
            <a:r>
              <a:rPr lang="zh-CN" altLang="en-US" sz="2400" b="1" dirty="0">
                <a:solidFill>
                  <a:srgbClr val="000000"/>
                </a:solidFill>
              </a:rPr>
              <a:t>①</a:t>
            </a:r>
            <a:r>
              <a:rPr lang="zh-CN" altLang="en-US" sz="2400" b="1" dirty="0">
                <a:solidFill>
                  <a:srgbClr val="FF0000"/>
                </a:solidFill>
              </a:rPr>
              <a:t>习惯型板书</a:t>
            </a:r>
            <a:r>
              <a:rPr lang="zh-CN" altLang="en-US" sz="2400" b="1" dirty="0">
                <a:solidFill>
                  <a:srgbClr val="000000"/>
                </a:solidFill>
              </a:rPr>
              <a:t>。即把黑板分成若干条形，然后从上到下从左到右书写，这是教师最常用一种书写形式。</a:t>
            </a:r>
            <a:endParaRPr lang="zh-CN" altLang="en-US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zh-CN" altLang="en-US" sz="2400" b="1" dirty="0">
                <a:solidFill>
                  <a:srgbClr val="000000"/>
                </a:solidFill>
              </a:rPr>
              <a:t>　　　②</a:t>
            </a:r>
            <a:r>
              <a:rPr lang="zh-CN" altLang="en-US" sz="2400" b="1" dirty="0">
                <a:solidFill>
                  <a:srgbClr val="FF0000"/>
                </a:solidFill>
              </a:rPr>
              <a:t>表格式板书</a:t>
            </a:r>
            <a:r>
              <a:rPr lang="zh-CN" altLang="en-US" sz="2400" b="1" dirty="0">
                <a:solidFill>
                  <a:srgbClr val="000000"/>
                </a:solidFill>
              </a:rPr>
              <a:t>。主要对知识内容进行系统归纳。教师划出表格，由学生分别填写或由教师启发诱导，师生共同去完成。</a:t>
            </a:r>
            <a:endParaRPr lang="zh-CN" altLang="en-US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zh-CN" altLang="en-US" sz="2400" b="1" dirty="0">
                <a:solidFill>
                  <a:srgbClr val="000000"/>
                </a:solidFill>
              </a:rPr>
              <a:t>　　　③</a:t>
            </a:r>
            <a:r>
              <a:rPr lang="zh-CN" altLang="en-US" sz="2400" b="1" dirty="0">
                <a:solidFill>
                  <a:srgbClr val="FF0000"/>
                </a:solidFill>
              </a:rPr>
              <a:t>布阵型板书</a:t>
            </a:r>
            <a:r>
              <a:rPr lang="zh-CN" altLang="en-US" sz="2400" b="1" dirty="0">
                <a:solidFill>
                  <a:srgbClr val="000000"/>
                </a:solidFill>
              </a:rPr>
              <a:t>。这种板书是将黑板划为几个区域，在每个区域内重点阐明一个问题，内容既分散又联系，然后通过一些线条进行有机连接，就形成一个完整的内容系统。</a:t>
            </a:r>
            <a:endParaRPr lang="zh-CN" altLang="en-US" sz="2400" b="1" dirty="0">
              <a:solidFill>
                <a:srgbClr val="000000"/>
              </a:solidFill>
            </a:endParaRPr>
          </a:p>
          <a:p>
            <a:pPr eaLnBrk="1" hangingPunct="1">
              <a:lnSpc>
                <a:spcPct val="110000"/>
              </a:lnSpc>
              <a:buNone/>
            </a:pPr>
            <a:r>
              <a:rPr lang="zh-CN" altLang="en-US" sz="2400" b="1" dirty="0">
                <a:solidFill>
                  <a:srgbClr val="000000"/>
                </a:solidFill>
              </a:rPr>
              <a:t>　　　④</a:t>
            </a:r>
            <a:r>
              <a:rPr lang="zh-CN" altLang="en-US" sz="2400" b="1" dirty="0">
                <a:solidFill>
                  <a:srgbClr val="FF0000"/>
                </a:solidFill>
              </a:rPr>
              <a:t>艺术型板书</a:t>
            </a:r>
            <a:r>
              <a:rPr lang="zh-CN" altLang="en-US" sz="2400" b="1" dirty="0">
                <a:solidFill>
                  <a:srgbClr val="000000"/>
                </a:solidFill>
              </a:rPr>
              <a:t>。这种板书是事先有周密的设计，文字语言、数学语言、图形语言各放在什么位置，标题大小位置一定，整个板书犹如一期黑板报，学生赏心悦目，效果特强。</a:t>
            </a:r>
            <a:r>
              <a:rPr lang="zh-CN" altLang="en-US" sz="2400" b="1" dirty="0"/>
              <a:t> </a:t>
            </a:r>
            <a:endParaRPr lang="zh-CN" altLang="en-US" sz="24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7" name="Text Box 3"/>
          <p:cNvSpPr txBox="1"/>
          <p:nvPr/>
        </p:nvSpPr>
        <p:spPr>
          <a:xfrm>
            <a:off x="323850" y="549275"/>
            <a:ext cx="8243888" cy="1127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1</a:t>
            </a:r>
            <a:r>
              <a:rPr lang="zh-CN" altLang="en-US" sz="3200" b="1" dirty="0">
                <a:latin typeface="宋体" panose="02010600030101010101" pitchFamily="2" charset="-122"/>
              </a:rPr>
              <a:t>、摘录要点（提纲）式</a:t>
            </a:r>
            <a:r>
              <a:rPr lang="zh-CN" altLang="en-US" sz="3200" b="1" dirty="0">
                <a:latin typeface="Arial" panose="020B0604020202020204" pitchFamily="34" charset="0"/>
              </a:rPr>
              <a:t> </a:t>
            </a:r>
            <a:endParaRPr lang="zh-CN" altLang="en-US" sz="3200" b="1" dirty="0"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b="1" dirty="0">
                <a:latin typeface="Arial" panose="020B0604020202020204" pitchFamily="34" charset="0"/>
              </a:rPr>
              <a:t>      通过对教材内容的分析和综合，概括出要点（中心）。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  <p:sp>
        <p:nvSpPr>
          <p:cNvPr id="1028" name="Rectangle 5"/>
          <p:cNvSpPr/>
          <p:nvPr/>
        </p:nvSpPr>
        <p:spPr>
          <a:xfrm>
            <a:off x="3600450" y="2905125"/>
            <a:ext cx="9144000" cy="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endParaRPr lang="zh-CN" altLang="en-US" dirty="0">
              <a:latin typeface="Arial" panose="020B0604020202020204" pitchFamily="34" charset="0"/>
            </a:endParaRPr>
          </a:p>
        </p:txBody>
      </p:sp>
      <p:grpSp>
        <p:nvGrpSpPr>
          <p:cNvPr id="1029" name="Group 13"/>
          <p:cNvGrpSpPr/>
          <p:nvPr/>
        </p:nvGrpSpPr>
        <p:grpSpPr>
          <a:xfrm>
            <a:off x="2555875" y="2420938"/>
            <a:ext cx="4267200" cy="2527300"/>
            <a:chOff x="1056" y="2104"/>
            <a:chExt cx="2688" cy="1592"/>
          </a:xfrm>
        </p:grpSpPr>
        <p:sp>
          <p:nvSpPr>
            <p:cNvPr id="1031" name="Text Box 6"/>
            <p:cNvSpPr txBox="1"/>
            <p:nvPr/>
          </p:nvSpPr>
          <p:spPr>
            <a:xfrm>
              <a:off x="1056" y="3024"/>
              <a:ext cx="72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 dirty="0">
                  <a:latin typeface="Arial" panose="020B0604020202020204" pitchFamily="34" charset="0"/>
                </a:rPr>
                <a:t>法则：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graphicFrame>
          <p:nvGraphicFramePr>
            <p:cNvPr id="1026" name="Object 9"/>
            <p:cNvGraphicFramePr/>
            <p:nvPr/>
          </p:nvGraphicFramePr>
          <p:xfrm>
            <a:off x="1824" y="2832"/>
            <a:ext cx="1064" cy="5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1" imgW="786765" imgH="393700" progId="Equation.3">
                    <p:embed/>
                  </p:oleObj>
                </mc:Choice>
                <mc:Fallback>
                  <p:oleObj name="" r:id="rId1" imgW="786765" imgH="393700" progId="Equation.3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824" y="2832"/>
                          <a:ext cx="1064" cy="532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2" name="Rectangle 10"/>
            <p:cNvSpPr/>
            <p:nvPr/>
          </p:nvSpPr>
          <p:spPr>
            <a:xfrm>
              <a:off x="1918" y="2104"/>
              <a:ext cx="1274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b="1" dirty="0">
                  <a:latin typeface="Arial" panose="020B0604020202020204" pitchFamily="34" charset="0"/>
                </a:rPr>
                <a:t>分数乘以整数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1033" name="Rectangle 11"/>
            <p:cNvSpPr/>
            <p:nvPr/>
          </p:nvSpPr>
          <p:spPr>
            <a:xfrm>
              <a:off x="1066" y="2512"/>
              <a:ext cx="243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b="1" dirty="0">
                  <a:latin typeface="Arial" panose="020B0604020202020204" pitchFamily="34" charset="0"/>
                </a:rPr>
                <a:t>意义：与整数乘法意义相同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1034" name="Text Box 12"/>
            <p:cNvSpPr txBox="1"/>
            <p:nvPr/>
          </p:nvSpPr>
          <p:spPr>
            <a:xfrm>
              <a:off x="1056" y="3408"/>
              <a:ext cx="268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b="1" dirty="0">
                  <a:latin typeface="Arial" panose="020B0604020202020204" pitchFamily="34" charset="0"/>
                </a:rPr>
                <a:t>应用：与整数乘法应用相同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</p:grpSp>
      <p:sp>
        <p:nvSpPr>
          <p:cNvPr id="9230" name="Text Box 14"/>
          <p:cNvSpPr txBox="1"/>
          <p:nvPr/>
        </p:nvSpPr>
        <p:spPr>
          <a:xfrm>
            <a:off x="468313" y="5445125"/>
            <a:ext cx="66246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Arial" panose="020B0604020202020204" pitchFamily="34" charset="0"/>
              </a:rPr>
              <a:t> </a:t>
            </a:r>
            <a:r>
              <a:rPr lang="zh-CN" altLang="en-US" b="1" dirty="0">
                <a:latin typeface="Arial" panose="020B0604020202020204" pitchFamily="34" charset="0"/>
              </a:rPr>
              <a:t>优点：</a:t>
            </a:r>
            <a:r>
              <a:rPr lang="zh-CN" altLang="en-US" b="1" u="sng" dirty="0">
                <a:latin typeface="Arial" panose="020B0604020202020204" pitchFamily="34" charset="0"/>
              </a:rPr>
              <a:t>层次分明，突出重点，反映内在联系</a:t>
            </a:r>
            <a:r>
              <a:rPr lang="zh-CN" altLang="en-US" b="1" dirty="0">
                <a:latin typeface="Arial" panose="020B0604020202020204" pitchFamily="34" charset="0"/>
              </a:rPr>
              <a:t>。</a:t>
            </a:r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12290" name="Group 33"/>
          <p:cNvGrpSpPr/>
          <p:nvPr/>
        </p:nvGrpSpPr>
        <p:grpSpPr>
          <a:xfrm>
            <a:off x="539750" y="1052513"/>
            <a:ext cx="8020050" cy="3709987"/>
            <a:chOff x="384" y="351"/>
            <a:chExt cx="5052" cy="2337"/>
          </a:xfrm>
        </p:grpSpPr>
        <p:sp>
          <p:nvSpPr>
            <p:cNvPr id="12293" name="Text Box 2"/>
            <p:cNvSpPr txBox="1"/>
            <p:nvPr/>
          </p:nvSpPr>
          <p:spPr>
            <a:xfrm>
              <a:off x="5052" y="2054"/>
              <a:ext cx="384" cy="44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lang="zh-CN" altLang="en-US" sz="2000" b="1" dirty="0">
                  <a:latin typeface="Arial" panose="020B0604020202020204" pitchFamily="34" charset="0"/>
                </a:rPr>
                <a:t>不变</a:t>
              </a:r>
              <a:endParaRPr lang="zh-CN" altLang="en-US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12294" name="Rectangle 3"/>
            <p:cNvSpPr/>
            <p:nvPr/>
          </p:nvSpPr>
          <p:spPr>
            <a:xfrm>
              <a:off x="2124" y="351"/>
              <a:ext cx="1466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2800" b="1" dirty="0">
                  <a:latin typeface="Arial" panose="020B0604020202020204" pitchFamily="34" charset="0"/>
                </a:rPr>
                <a:t>比的基本性质</a:t>
              </a:r>
              <a:endParaRPr lang="zh-CN" altLang="en-US" sz="2800" b="1" dirty="0">
                <a:latin typeface="Arial" panose="020B0604020202020204" pitchFamily="34" charset="0"/>
              </a:endParaRPr>
            </a:p>
          </p:txBody>
        </p:sp>
        <p:sp>
          <p:nvSpPr>
            <p:cNvPr id="12295" name="Rectangle 4"/>
            <p:cNvSpPr/>
            <p:nvPr/>
          </p:nvSpPr>
          <p:spPr>
            <a:xfrm>
              <a:off x="540" y="864"/>
              <a:ext cx="50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b="1" dirty="0">
                  <a:latin typeface="Arial" panose="020B0604020202020204" pitchFamily="34" charset="0"/>
                </a:rPr>
                <a:t>比：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12296" name="Rectangle 5"/>
            <p:cNvSpPr/>
            <p:nvPr/>
          </p:nvSpPr>
          <p:spPr>
            <a:xfrm>
              <a:off x="1260" y="864"/>
              <a:ext cx="88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b="1" dirty="0">
                  <a:latin typeface="Arial" panose="020B0604020202020204" pitchFamily="34" charset="0"/>
                </a:rPr>
                <a:t>比的前项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12297" name="Rectangle 6"/>
            <p:cNvSpPr/>
            <p:nvPr/>
          </p:nvSpPr>
          <p:spPr>
            <a:xfrm>
              <a:off x="2460" y="864"/>
              <a:ext cx="50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b="1" dirty="0">
                  <a:latin typeface="Arial" panose="020B0604020202020204" pitchFamily="34" charset="0"/>
                </a:rPr>
                <a:t>比号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12298" name="Rectangle 7"/>
            <p:cNvSpPr/>
            <p:nvPr/>
          </p:nvSpPr>
          <p:spPr>
            <a:xfrm>
              <a:off x="3276" y="864"/>
              <a:ext cx="888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b="1" dirty="0">
                  <a:latin typeface="Arial" panose="020B0604020202020204" pitchFamily="34" charset="0"/>
                </a:rPr>
                <a:t>比的后项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12299" name="Rectangle 8"/>
            <p:cNvSpPr/>
            <p:nvPr/>
          </p:nvSpPr>
          <p:spPr>
            <a:xfrm>
              <a:off x="4524" y="864"/>
              <a:ext cx="50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b="1" dirty="0">
                  <a:latin typeface="Arial" panose="020B0604020202020204" pitchFamily="34" charset="0"/>
                </a:rPr>
                <a:t>比值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12300" name="Rectangle 9"/>
            <p:cNvSpPr/>
            <p:nvPr/>
          </p:nvSpPr>
          <p:spPr>
            <a:xfrm>
              <a:off x="421" y="1392"/>
              <a:ext cx="69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b="1" dirty="0">
                  <a:latin typeface="Arial" panose="020B0604020202020204" pitchFamily="34" charset="0"/>
                </a:rPr>
                <a:t>分数：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12301" name="Rectangle 10"/>
            <p:cNvSpPr/>
            <p:nvPr/>
          </p:nvSpPr>
          <p:spPr>
            <a:xfrm>
              <a:off x="1452" y="1405"/>
              <a:ext cx="55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b="1" dirty="0">
                  <a:latin typeface="Arial" panose="020B0604020202020204" pitchFamily="34" charset="0"/>
                </a:rPr>
                <a:t>分 子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12302" name="Rectangle 11"/>
            <p:cNvSpPr/>
            <p:nvPr/>
          </p:nvSpPr>
          <p:spPr>
            <a:xfrm>
              <a:off x="2364" y="1392"/>
              <a:ext cx="69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b="1" dirty="0">
                  <a:latin typeface="Arial" panose="020B0604020202020204" pitchFamily="34" charset="0"/>
                </a:rPr>
                <a:t>分数线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12303" name="Rectangle 12"/>
            <p:cNvSpPr/>
            <p:nvPr/>
          </p:nvSpPr>
          <p:spPr>
            <a:xfrm>
              <a:off x="3516" y="1405"/>
              <a:ext cx="550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b="1" dirty="0">
                  <a:latin typeface="Arial" panose="020B0604020202020204" pitchFamily="34" charset="0"/>
                </a:rPr>
                <a:t>分 母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12304" name="Rectangle 13"/>
            <p:cNvSpPr/>
            <p:nvPr/>
          </p:nvSpPr>
          <p:spPr>
            <a:xfrm>
              <a:off x="4476" y="1392"/>
              <a:ext cx="695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b="1" dirty="0">
                  <a:latin typeface="Arial" panose="020B0604020202020204" pitchFamily="34" charset="0"/>
                </a:rPr>
                <a:t>分数值</a:t>
              </a:r>
              <a:endParaRPr lang="zh-CN" altLang="en-US" b="1" dirty="0">
                <a:latin typeface="Arial" panose="020B0604020202020204" pitchFamily="34" charset="0"/>
              </a:endParaRPr>
            </a:p>
          </p:txBody>
        </p:sp>
        <p:sp>
          <p:nvSpPr>
            <p:cNvPr id="12305" name="Line 14"/>
            <p:cNvSpPr/>
            <p:nvPr/>
          </p:nvSpPr>
          <p:spPr>
            <a:xfrm>
              <a:off x="684" y="1104"/>
              <a:ext cx="0" cy="24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06" name="Line 15"/>
            <p:cNvSpPr/>
            <p:nvPr/>
          </p:nvSpPr>
          <p:spPr>
            <a:xfrm>
              <a:off x="4812" y="1152"/>
              <a:ext cx="0" cy="24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07" name="Line 16"/>
            <p:cNvSpPr/>
            <p:nvPr/>
          </p:nvSpPr>
          <p:spPr>
            <a:xfrm>
              <a:off x="3756" y="1152"/>
              <a:ext cx="0" cy="24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08" name="Line 17"/>
            <p:cNvSpPr/>
            <p:nvPr/>
          </p:nvSpPr>
          <p:spPr>
            <a:xfrm>
              <a:off x="2700" y="1152"/>
              <a:ext cx="0" cy="24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09" name="Line 18"/>
            <p:cNvSpPr/>
            <p:nvPr/>
          </p:nvSpPr>
          <p:spPr>
            <a:xfrm>
              <a:off x="1692" y="1152"/>
              <a:ext cx="0" cy="24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10" name="Rectangle 19"/>
            <p:cNvSpPr/>
            <p:nvPr/>
          </p:nvSpPr>
          <p:spPr>
            <a:xfrm>
              <a:off x="384" y="1872"/>
              <a:ext cx="1404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2000" b="1" dirty="0">
                  <a:latin typeface="Arial" panose="020B0604020202020204" pitchFamily="34" charset="0"/>
                </a:rPr>
                <a:t>分数的分子和分母</a:t>
              </a:r>
              <a:endParaRPr lang="zh-CN" altLang="en-US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12311" name="Rectangle 20"/>
            <p:cNvSpPr/>
            <p:nvPr/>
          </p:nvSpPr>
          <p:spPr>
            <a:xfrm>
              <a:off x="449" y="2400"/>
              <a:ext cx="1243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2000" b="1" dirty="0">
                  <a:latin typeface="Arial" panose="020B0604020202020204" pitchFamily="34" charset="0"/>
                </a:rPr>
                <a:t>比的前项和后项</a:t>
              </a:r>
              <a:endParaRPr lang="zh-CN" altLang="en-US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12312" name="Rectangle 21"/>
            <p:cNvSpPr/>
            <p:nvPr/>
          </p:nvSpPr>
          <p:spPr>
            <a:xfrm>
              <a:off x="1866" y="2125"/>
              <a:ext cx="2370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2000" b="1" dirty="0">
                  <a:latin typeface="Arial" panose="020B0604020202020204" pitchFamily="34" charset="0"/>
                </a:rPr>
                <a:t>同时乘以或除以一个不为零的数</a:t>
              </a:r>
              <a:endParaRPr lang="zh-CN" altLang="en-US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12313" name="Rectangle 22"/>
            <p:cNvSpPr/>
            <p:nvPr/>
          </p:nvSpPr>
          <p:spPr>
            <a:xfrm>
              <a:off x="4380" y="1857"/>
              <a:ext cx="599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2000" b="1" dirty="0">
                  <a:latin typeface="Arial" panose="020B0604020202020204" pitchFamily="34" charset="0"/>
                </a:rPr>
                <a:t>分数值</a:t>
              </a:r>
              <a:endParaRPr lang="zh-CN" altLang="en-US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12314" name="Rectangle 23"/>
            <p:cNvSpPr/>
            <p:nvPr/>
          </p:nvSpPr>
          <p:spPr>
            <a:xfrm>
              <a:off x="4476" y="2404"/>
              <a:ext cx="478" cy="25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p>
              <a:r>
                <a:rPr lang="zh-CN" altLang="en-US" sz="2000" b="1" dirty="0">
                  <a:latin typeface="Arial" panose="020B0604020202020204" pitchFamily="34" charset="0"/>
                </a:rPr>
                <a:t>比 值</a:t>
              </a:r>
              <a:endParaRPr lang="zh-CN" altLang="en-US" sz="2000" b="1" dirty="0">
                <a:latin typeface="Arial" panose="020B0604020202020204" pitchFamily="34" charset="0"/>
              </a:endParaRPr>
            </a:p>
          </p:txBody>
        </p:sp>
        <p:sp>
          <p:nvSpPr>
            <p:cNvPr id="12315" name="AutoShape 25"/>
            <p:cNvSpPr/>
            <p:nvPr/>
          </p:nvSpPr>
          <p:spPr>
            <a:xfrm>
              <a:off x="4284" y="1968"/>
              <a:ext cx="96" cy="576"/>
            </a:xfrm>
            <a:prstGeom prst="leftBrace">
              <a:avLst>
                <a:gd name="adj1" fmla="val 50000"/>
                <a:gd name="adj2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12316" name="AutoShape 26"/>
            <p:cNvSpPr/>
            <p:nvPr/>
          </p:nvSpPr>
          <p:spPr>
            <a:xfrm>
              <a:off x="1788" y="1968"/>
              <a:ext cx="96" cy="576"/>
            </a:xfrm>
            <a:prstGeom prst="rightBrace">
              <a:avLst>
                <a:gd name="adj1" fmla="val 50000"/>
                <a:gd name="adj2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12317" name="AutoShape 27"/>
            <p:cNvSpPr/>
            <p:nvPr/>
          </p:nvSpPr>
          <p:spPr>
            <a:xfrm>
              <a:off x="4956" y="1968"/>
              <a:ext cx="96" cy="576"/>
            </a:xfrm>
            <a:prstGeom prst="rightBrace">
              <a:avLst>
                <a:gd name="adj1" fmla="val 50000"/>
                <a:gd name="adj2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/>
            <a:p>
              <a:endParaRPr lang="zh-CN" altLang="en-US" dirty="0">
                <a:latin typeface="Arial" panose="020B0604020202020204" pitchFamily="34" charset="0"/>
              </a:endParaRPr>
            </a:p>
          </p:txBody>
        </p:sp>
        <p:sp>
          <p:nvSpPr>
            <p:cNvPr id="12318" name="Line 29"/>
            <p:cNvSpPr/>
            <p:nvPr/>
          </p:nvSpPr>
          <p:spPr>
            <a:xfrm>
              <a:off x="528" y="2688"/>
              <a:ext cx="1104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19" name="Line 30"/>
            <p:cNvSpPr/>
            <p:nvPr/>
          </p:nvSpPr>
          <p:spPr>
            <a:xfrm>
              <a:off x="1920" y="2400"/>
              <a:ext cx="2256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20" name="Line 31"/>
            <p:cNvSpPr/>
            <p:nvPr/>
          </p:nvSpPr>
          <p:spPr>
            <a:xfrm>
              <a:off x="4560" y="2640"/>
              <a:ext cx="336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2321" name="Line 32"/>
            <p:cNvSpPr/>
            <p:nvPr/>
          </p:nvSpPr>
          <p:spPr>
            <a:xfrm>
              <a:off x="5088" y="2496"/>
              <a:ext cx="240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none" w="med" len="med"/>
            </a:ln>
          </p:spPr>
        </p:sp>
      </p:grpSp>
      <p:sp>
        <p:nvSpPr>
          <p:cNvPr id="12291" name="Text Box 18"/>
          <p:cNvSpPr txBox="1"/>
          <p:nvPr/>
        </p:nvSpPr>
        <p:spPr>
          <a:xfrm>
            <a:off x="179388" y="404813"/>
            <a:ext cx="2555875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</a:rPr>
              <a:t>2</a:t>
            </a:r>
            <a:r>
              <a:rPr lang="zh-CN" altLang="en-US" sz="3200" b="1" dirty="0">
                <a:latin typeface="宋体" panose="02010600030101010101" pitchFamily="2" charset="-122"/>
              </a:rPr>
              <a:t>、对比式</a:t>
            </a:r>
            <a:r>
              <a:rPr lang="zh-CN" altLang="en-US" sz="3200" b="1" dirty="0">
                <a:latin typeface="Arial" panose="020B0604020202020204" pitchFamily="34" charset="0"/>
              </a:rPr>
              <a:t> </a:t>
            </a:r>
            <a:endParaRPr lang="zh-CN" altLang="en-US" sz="3200" b="1" dirty="0">
              <a:latin typeface="Arial" panose="020B0604020202020204" pitchFamily="34" charset="0"/>
            </a:endParaRPr>
          </a:p>
        </p:txBody>
      </p:sp>
      <p:sp>
        <p:nvSpPr>
          <p:cNvPr id="35" name="Rectangle 17"/>
          <p:cNvSpPr/>
          <p:nvPr/>
        </p:nvSpPr>
        <p:spPr>
          <a:xfrm>
            <a:off x="323850" y="5734050"/>
            <a:ext cx="67818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0" hangingPunct="0"/>
            <a:r>
              <a:rPr lang="zh-CN" altLang="en-US" b="1" u="sng" dirty="0">
                <a:latin typeface="Arial" panose="020B0604020202020204" pitchFamily="34" charset="0"/>
              </a:rPr>
              <a:t>揭示知识结构及各部分的逻辑关系，深化认识</a:t>
            </a:r>
            <a:r>
              <a:rPr lang="zh-CN" altLang="en-US" b="1" dirty="0">
                <a:latin typeface="Arial" panose="020B0604020202020204" pitchFamily="34" charset="0"/>
              </a:rPr>
              <a:t>。</a:t>
            </a:r>
            <a:endParaRPr lang="zh-CN" altLang="en-US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theme/theme1.xml><?xml version="1.0" encoding="utf-8"?>
<a:theme xmlns:a="http://schemas.openxmlformats.org/drawingml/2006/main" name="诗情画意">
  <a:themeElements>
    <a:clrScheme name="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诗情画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诗情画意">
  <a:themeElements>
    <a:clrScheme name="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诗情画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CDESIGNL</Template>
  <TotalTime>0</TotalTime>
  <Words>3042</Words>
  <Application>WPS 演示</Application>
  <PresentationFormat/>
  <Paragraphs>277</Paragraphs>
  <Slides>25</Slides>
  <Notes>1</Notes>
  <HiddenSlides>3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7</vt:i4>
      </vt:variant>
      <vt:variant>
        <vt:lpstr>幻灯片标题</vt:lpstr>
      </vt:variant>
      <vt:variant>
        <vt:i4>25</vt:i4>
      </vt:variant>
    </vt:vector>
  </HeadingPairs>
  <TitlesOfParts>
    <vt:vector size="42" baseType="lpstr">
      <vt:lpstr>Arial</vt:lpstr>
      <vt:lpstr>宋体</vt:lpstr>
      <vt:lpstr>Wingdings</vt:lpstr>
      <vt:lpstr>Calibri</vt:lpstr>
      <vt:lpstr>Times New Roman</vt:lpstr>
      <vt:lpstr>黑体</vt:lpstr>
      <vt:lpstr>微软雅黑</vt:lpstr>
      <vt:lpstr>Arial Unicode MS</vt:lpstr>
      <vt:lpstr>诗情画意</vt:lpstr>
      <vt:lpstr>1_诗情画意</vt:lpstr>
      <vt:lpstr>Equation.3</vt:lpstr>
      <vt:lpstr>Equation.3</vt:lpstr>
      <vt:lpstr>Equation.3</vt:lpstr>
      <vt:lpstr>Equation.3</vt:lpstr>
      <vt:lpstr>Equation.3</vt:lpstr>
      <vt:lpstr>Equation.3</vt:lpstr>
      <vt:lpstr>Equation.3</vt:lpstr>
      <vt:lpstr>一、板书的意义</vt:lpstr>
      <vt:lpstr>数学组期初调研反馈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微机的硬件系统</dc:title>
  <dc:creator>简艺</dc:creator>
  <cp:lastModifiedBy>s月月</cp:lastModifiedBy>
  <cp:revision>65</cp:revision>
  <dcterms:created xsi:type="dcterms:W3CDTF">2004-07-06T07:06:14Z</dcterms:created>
  <dcterms:modified xsi:type="dcterms:W3CDTF">2019-03-05T04:38:27Z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2052-11.1.0.8500</vt:lpwstr>
  </property>
</Properties>
</file>