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28"/>
  </p:notesMasterIdLst>
  <p:sldIdLst>
    <p:sldId id="257" r:id="rId3"/>
    <p:sldId id="292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90" r:id="rId12"/>
    <p:sldId id="289" r:id="rId13"/>
    <p:sldId id="268" r:id="rId14"/>
    <p:sldId id="270" r:id="rId15"/>
    <p:sldId id="276" r:id="rId16"/>
    <p:sldId id="273" r:id="rId17"/>
    <p:sldId id="275" r:id="rId18"/>
    <p:sldId id="272" r:id="rId19"/>
    <p:sldId id="293" r:id="rId20"/>
    <p:sldId id="296" r:id="rId21"/>
    <p:sldId id="297" r:id="rId22"/>
    <p:sldId id="298" r:id="rId23"/>
    <p:sldId id="283" r:id="rId24"/>
    <p:sldId id="284" r:id="rId25"/>
    <p:sldId id="286" r:id="rId26"/>
    <p:sldId id="287" r:id="rId27"/>
    <p:sldId id="294" r:id="rId29"/>
    <p:sldId id="295" r:id="rId30"/>
    <p:sldId id="291" r:id="rId31"/>
    <p:sldId id="288" r:id="rId3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90204" pitchFamily="34" charset="0"/>
        <a:ea typeface="微软雅黑"/>
        <a:cs typeface="微软雅黑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90204" pitchFamily="34" charset="0"/>
        <a:ea typeface="微软雅黑"/>
        <a:cs typeface="微软雅黑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90204" pitchFamily="34" charset="0"/>
        <a:ea typeface="微软雅黑"/>
        <a:cs typeface="微软雅黑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90204" pitchFamily="34" charset="0"/>
        <a:ea typeface="微软雅黑"/>
        <a:cs typeface="微软雅黑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90204" pitchFamily="34" charset="0"/>
        <a:ea typeface="微软雅黑"/>
        <a:cs typeface="微软雅黑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微软雅黑"/>
        <a:cs typeface="微软雅黑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微软雅黑"/>
        <a:cs typeface="微软雅黑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微软雅黑"/>
        <a:cs typeface="微软雅黑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微软雅黑"/>
        <a:cs typeface="微软雅黑"/>
      </a:defRPr>
    </a:lvl9pPr>
  </p:defaultTextStyle>
  <p:extLst>
    <p:ext uri="{521415D9-36F7-43E2-AB2F-B90AF26B5E84}">
      <p14:sectionLst xmlns:p14="http://schemas.microsoft.com/office/powerpoint/2010/main">
        <p14:section name="默认节" id="{E51C2B42-1D86-4D38-BF4E-3978A648559B}">
          <p14:sldIdLst>
            <p14:sldId id="292"/>
            <p14:sldId id="258"/>
            <p14:sldId id="260"/>
            <p14:sldId id="261"/>
            <p14:sldId id="262"/>
            <p14:sldId id="263"/>
            <p14:sldId id="264"/>
            <p14:sldId id="265"/>
            <p14:sldId id="290"/>
            <p14:sldId id="268"/>
            <p14:sldId id="270"/>
            <p14:sldId id="276"/>
            <p14:sldId id="273"/>
            <p14:sldId id="275"/>
            <p14:sldId id="272"/>
            <p14:sldId id="293"/>
            <p14:sldId id="296"/>
            <p14:sldId id="297"/>
            <p14:sldId id="298"/>
            <p14:sldId id="283"/>
            <p14:sldId id="284"/>
            <p14:sldId id="286"/>
            <p14:sldId id="287"/>
            <p14:sldId id="294"/>
            <p14:sldId id="295"/>
            <p14:sldId id="291"/>
            <p14:sldId id="288"/>
            <p14:sldId id="257"/>
            <p14:sldId id="289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006600"/>
    <a:srgbClr val="808080"/>
    <a:srgbClr val="99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60" autoAdjust="0"/>
    <p:restoredTop sz="94660"/>
  </p:normalViewPr>
  <p:slideViewPr>
    <p:cSldViewPr snapToGrid="0">
      <p:cViewPr varScale="1">
        <p:scale>
          <a:sx n="72" d="100"/>
          <a:sy n="72" d="100"/>
        </p:scale>
        <p:origin x="786" y="72"/>
      </p:cViewPr>
      <p:guideLst>
        <p:guide orient="horz" pos="2144"/>
        <p:guide pos="383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9AE019F-4982-4787-82D0-D481F69837B6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7CF9C65-3647-4EE4-9049-BDEFD65AA9A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9938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E0CC8C-6EB3-463E-9DD5-51DE660FBCC2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BBD60A-8A7E-4FCB-8C00-64198A8FDF0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advTm="5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DC4A86-23A0-4385-90C2-EE14B0B1E6B2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F547F5-0F6D-4D83-9E13-920316490BA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advTm="5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5453C-D2D1-4DCB-8864-DF1C35648AC2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808F4-513C-4511-A0B8-827CF301486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advTm="5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D916B-11B9-4878-9897-B8A58DD8997E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AD8EE1-EF17-4BBD-A01F-2044E7219F6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advTm="5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E6013-929D-49EC-843F-8151ED0AB973}" type="datetimeFigureOut">
              <a:rPr lang="zh-CN" altLang="en-US"/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49AC08-9829-4D37-9197-7C77CCBB07E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advTm="5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AD815-747F-4375-9163-CD364CFCE170}" type="datetimeFigureOut">
              <a:rPr lang="zh-CN" altLang="en-US"/>
            </a:fld>
            <a:endParaRPr lang="zh-CN" altLang="en-US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889B2-EFA4-45C1-AE21-BCD053E5DB1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advTm="5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0" y="2159000"/>
            <a:ext cx="5715000" cy="1382450"/>
          </a:xfrm>
        </p:spPr>
        <p:txBody>
          <a:bodyPr anchor="b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F7861D-838C-41A8-A6DF-8A87EB245D5F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13F43C-BC5B-4968-BDFB-0F6CCFF9B82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advTm="5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17C7C-E3E1-4951-8734-85D7C6F1FB80}" type="datetimeFigureOut">
              <a:rPr lang="zh-CN" altLang="en-US"/>
            </a:fld>
            <a:endParaRPr lang="zh-CN" altLang="en-US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5CA0CF-BFAF-43DC-93DD-3A205967783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advTm="5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713673"/>
            <a:ext cx="4681654" cy="1428161"/>
          </a:xfrm>
        </p:spPr>
        <p:txBody>
          <a:bodyPr anchor="t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118317-8EF2-4045-ACF2-6DCACBED73AD}" type="datetimeFigureOut">
              <a:rPr lang="zh-CN" altLang="en-US"/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30CA1-7D80-44CE-BA08-EB8311D6134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advTm="5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FE3611-4F59-4433-A038-A572FB237983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78F901-A3EE-4DB1-B9D4-A5417EF7A0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advTm="500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</a:lstStyle>
          <a:p>
            <a:pPr>
              <a:defRPr/>
            </a:pPr>
            <a:fld id="{D0824829-0D0E-491C-A1B2-41FA9DDC219D}" type="datetimeFigureOut">
              <a:rPr lang="zh-CN" altLang="en-US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</a:lstStyle>
          <a:p>
            <a:pPr>
              <a:defRPr/>
            </a:pPr>
            <a:fld id="{64C490C1-86B0-4299-9C67-A5C86E6B9224}" type="slidenum">
              <a:rPr lang="zh-CN" altLang="en-US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 advTm="500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微软雅黑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90204" pitchFamily="34" charset="0"/>
          <a:ea typeface="微软雅黑"/>
          <a:cs typeface="微软雅黑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90204" pitchFamily="34" charset="0"/>
          <a:ea typeface="微软雅黑"/>
          <a:cs typeface="微软雅黑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90204" pitchFamily="34" charset="0"/>
          <a:ea typeface="微软雅黑"/>
          <a:cs typeface="微软雅黑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90204" pitchFamily="34" charset="0"/>
          <a:ea typeface="微软雅黑"/>
          <a:cs typeface="微软雅黑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90204" pitchFamily="34" charset="0"/>
          <a:ea typeface="微软雅黑"/>
          <a:cs typeface="微软雅黑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90204" pitchFamily="34" charset="0"/>
          <a:ea typeface="微软雅黑"/>
          <a:cs typeface="微软雅黑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90204" pitchFamily="34" charset="0"/>
          <a:ea typeface="微软雅黑"/>
          <a:cs typeface="微软雅黑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90204" pitchFamily="34" charset="0"/>
          <a:ea typeface="微软雅黑"/>
          <a:cs typeface="微软雅黑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微软雅黑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微软雅黑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微软雅黑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微软雅黑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微软雅黑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4.xml"/><Relationship Id="rId4" Type="http://schemas.openxmlformats.org/officeDocument/2006/relationships/image" Target="../media/image2.png"/><Relationship Id="rId3" Type="http://schemas.microsoft.com/office/2007/relationships/media" Target="file:///C:\Users\ihome\Desktop\&#19971;&#19977;&#29677;&#32972;&#26223;&#38899;&#20048;&#26368;&#32456;&#29256;.mp3" TargetMode="External"/><Relationship Id="rId2" Type="http://schemas.openxmlformats.org/officeDocument/2006/relationships/audio" Target="file:///C:\Users\ihome\Desktop\&#19971;&#19977;&#29677;&#32972;&#26223;&#38899;&#20048;&#26368;&#32456;&#29256;.mp3" TargetMode="Externa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jpeg"/><Relationship Id="rId2" Type="http://schemas.openxmlformats.org/officeDocument/2006/relationships/image" Target="../media/image14.jpe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8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9.xml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20.xml"/><Relationship Id="rId3" Type="http://schemas.openxmlformats.org/officeDocument/2006/relationships/image" Target="../media/image9.jpeg"/><Relationship Id="rId2" Type="http://schemas.openxmlformats.org/officeDocument/2006/relationships/image" Target="../media/image19.jpe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21.xml"/><Relationship Id="rId2" Type="http://schemas.openxmlformats.org/officeDocument/2006/relationships/image" Target="../media/image20.jpeg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22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23.xml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28.xml"/><Relationship Id="rId2" Type="http://schemas.openxmlformats.org/officeDocument/2006/relationships/image" Target="../media/image33.jpeg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29.xml"/><Relationship Id="rId2" Type="http://schemas.openxmlformats.org/officeDocument/2006/relationships/image" Target="../media/image34.jpeg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0.xml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9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4.xml"/><Relationship Id="rId2" Type="http://schemas.openxmlformats.org/officeDocument/2006/relationships/image" Target="../media/image5.jpe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5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6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7.xml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 descr="图片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87" y="0"/>
            <a:ext cx="12190413" cy="685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_14"/>
          <p:cNvSpPr txBox="1">
            <a:spLocks noChangeArrowheads="1"/>
          </p:cNvSpPr>
          <p:nvPr/>
        </p:nvSpPr>
        <p:spPr bwMode="auto">
          <a:xfrm>
            <a:off x="1885950" y="2266950"/>
            <a:ext cx="8418513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en-US" sz="5600" dirty="0">
                <a:solidFill>
                  <a:srgbClr val="267F42"/>
                </a:solidFill>
                <a:latin typeface="Segoe Script"/>
                <a:ea typeface="新宋体" pitchFamily="49" charset="-122"/>
                <a:cs typeface="Segoe Script"/>
              </a:rPr>
              <a:t>欢迎来到   宣俨</a:t>
            </a:r>
            <a:r>
              <a:rPr lang="en-US" altLang="zh-CN" sz="5600" dirty="0">
                <a:solidFill>
                  <a:srgbClr val="267F42"/>
                </a:solidFill>
                <a:latin typeface="Segoe Script"/>
                <a:ea typeface="新宋体" pitchFamily="49" charset="-122"/>
                <a:cs typeface="Segoe Script"/>
              </a:rPr>
              <a:t>10</a:t>
            </a:r>
            <a:r>
              <a:rPr lang="zh-CN" altLang="en-US" sz="5600" dirty="0">
                <a:solidFill>
                  <a:srgbClr val="267F42"/>
                </a:solidFill>
                <a:latin typeface="Segoe Script"/>
                <a:ea typeface="新宋体" pitchFamily="49" charset="-122"/>
                <a:cs typeface="Segoe Script"/>
              </a:rPr>
              <a:t>班</a:t>
            </a:r>
            <a:endParaRPr lang="zh-CN" altLang="en-US" sz="5600" dirty="0">
              <a:solidFill>
                <a:srgbClr val="267F42"/>
              </a:solidFill>
              <a:latin typeface="Segoe Script"/>
              <a:ea typeface="新宋体" pitchFamily="49" charset="-122"/>
              <a:cs typeface="Segoe Script"/>
            </a:endParaRPr>
          </a:p>
        </p:txBody>
      </p:sp>
      <p:sp>
        <p:nvSpPr>
          <p:cNvPr id="3" name="_14"/>
          <p:cNvSpPr txBox="1">
            <a:spLocks noChangeArrowheads="1"/>
          </p:cNvSpPr>
          <p:nvPr/>
        </p:nvSpPr>
        <p:spPr bwMode="auto">
          <a:xfrm>
            <a:off x="503238" y="838200"/>
            <a:ext cx="8418512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 sz="5600">
              <a:solidFill>
                <a:srgbClr val="267F42"/>
              </a:solidFill>
              <a:latin typeface="Segoe Script"/>
              <a:ea typeface="新宋体" pitchFamily="49" charset="-122"/>
              <a:cs typeface="Segoe Script"/>
            </a:endParaRPr>
          </a:p>
        </p:txBody>
      </p:sp>
      <p:sp>
        <p:nvSpPr>
          <p:cNvPr id="19" name="_15"/>
          <p:cNvSpPr txBox="1">
            <a:spLocks noChangeArrowheads="1"/>
          </p:cNvSpPr>
          <p:nvPr/>
        </p:nvSpPr>
        <p:spPr bwMode="auto">
          <a:xfrm>
            <a:off x="2724150" y="2908300"/>
            <a:ext cx="6951663" cy="487363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Wclcome to class3,   Morning Dawn</a:t>
            </a:r>
            <a:endParaRPr lang="en-US" altLang="zh-CN" sz="1200" b="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1" name="Group 38"/>
          <p:cNvGrpSpPr/>
          <p:nvPr/>
        </p:nvGrpSpPr>
        <p:grpSpPr>
          <a:xfrm>
            <a:off x="5513159" y="3572085"/>
            <a:ext cx="1164092" cy="118848"/>
            <a:chOff x="5548426" y="3343939"/>
            <a:chExt cx="833173" cy="85061"/>
          </a:xfrm>
          <a:solidFill>
            <a:srgbClr val="F58C65"/>
          </a:solidFill>
        </p:grpSpPr>
        <p:sp>
          <p:nvSpPr>
            <p:cNvPr id="22" name="Oval 31"/>
            <p:cNvSpPr/>
            <p:nvPr/>
          </p:nvSpPr>
          <p:spPr>
            <a:xfrm>
              <a:off x="5548426" y="3343939"/>
              <a:ext cx="85061" cy="85061"/>
            </a:xfrm>
            <a:prstGeom prst="ellipse">
              <a:avLst/>
            </a:prstGeom>
            <a:solidFill>
              <a:srgbClr val="DF62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/>
            </a:p>
          </p:txBody>
        </p:sp>
        <p:sp>
          <p:nvSpPr>
            <p:cNvPr id="29" name="Oval 32"/>
            <p:cNvSpPr/>
            <p:nvPr/>
          </p:nvSpPr>
          <p:spPr>
            <a:xfrm>
              <a:off x="5698049" y="3343939"/>
              <a:ext cx="85061" cy="85061"/>
            </a:xfrm>
            <a:prstGeom prst="ellipse">
              <a:avLst/>
            </a:prstGeom>
            <a:solidFill>
              <a:srgbClr val="267F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/>
            </a:p>
          </p:txBody>
        </p:sp>
        <p:sp>
          <p:nvSpPr>
            <p:cNvPr id="30" name="Oval 33"/>
            <p:cNvSpPr/>
            <p:nvPr/>
          </p:nvSpPr>
          <p:spPr>
            <a:xfrm>
              <a:off x="5847671" y="3343939"/>
              <a:ext cx="85061" cy="85061"/>
            </a:xfrm>
            <a:prstGeom prst="ellipse">
              <a:avLst/>
            </a:prstGeom>
            <a:solidFill>
              <a:srgbClr val="DF62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/>
            </a:p>
          </p:txBody>
        </p:sp>
        <p:sp>
          <p:nvSpPr>
            <p:cNvPr id="31" name="Oval 34"/>
            <p:cNvSpPr/>
            <p:nvPr/>
          </p:nvSpPr>
          <p:spPr>
            <a:xfrm>
              <a:off x="5997294" y="3343939"/>
              <a:ext cx="85061" cy="85061"/>
            </a:xfrm>
            <a:prstGeom prst="ellipse">
              <a:avLst/>
            </a:prstGeom>
            <a:solidFill>
              <a:srgbClr val="267F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/>
            </a:p>
          </p:txBody>
        </p:sp>
        <p:sp>
          <p:nvSpPr>
            <p:cNvPr id="32" name="Oval 35"/>
            <p:cNvSpPr/>
            <p:nvPr/>
          </p:nvSpPr>
          <p:spPr>
            <a:xfrm>
              <a:off x="6146917" y="3343939"/>
              <a:ext cx="85061" cy="85061"/>
            </a:xfrm>
            <a:prstGeom prst="ellipse">
              <a:avLst/>
            </a:prstGeom>
            <a:solidFill>
              <a:srgbClr val="DF62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/>
            </a:p>
          </p:txBody>
        </p:sp>
        <p:sp>
          <p:nvSpPr>
            <p:cNvPr id="33" name="Oval 36"/>
            <p:cNvSpPr/>
            <p:nvPr/>
          </p:nvSpPr>
          <p:spPr>
            <a:xfrm>
              <a:off x="6296538" y="3343939"/>
              <a:ext cx="85061" cy="85061"/>
            </a:xfrm>
            <a:prstGeom prst="ellipse">
              <a:avLst/>
            </a:prstGeom>
            <a:solidFill>
              <a:srgbClr val="267F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/>
            </a:p>
          </p:txBody>
        </p:sp>
      </p:grpSp>
      <p:sp>
        <p:nvSpPr>
          <p:cNvPr id="36" name="Shape 18"/>
          <p:cNvSpPr/>
          <p:nvPr/>
        </p:nvSpPr>
        <p:spPr>
          <a:xfrm>
            <a:off x="4224338" y="4567238"/>
            <a:ext cx="3776662" cy="412750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rgbClr val="267F42"/>
            </a:solidFill>
            <a:prstDash val="solid"/>
            <a:miter lim="400000"/>
          </a:ln>
          <a:effectLst/>
        </p:spPr>
        <p:txBody>
          <a:bodyPr lIns="19050" tIns="19050" rIns="19050" bIns="1905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sz="1750" kern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7" name="Subtitle 2"/>
          <p:cNvSpPr txBox="1">
            <a:spLocks noChangeArrowheads="1"/>
          </p:cNvSpPr>
          <p:nvPr/>
        </p:nvSpPr>
        <p:spPr bwMode="auto">
          <a:xfrm>
            <a:off x="4438650" y="4632325"/>
            <a:ext cx="3348038" cy="285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None/>
            </a:pPr>
            <a:r>
              <a:rPr lang="zh-CN" altLang="id-ID" sz="1400">
                <a:solidFill>
                  <a:srgbClr val="267F42"/>
                </a:solidFill>
                <a:latin typeface="Open Sans"/>
                <a:ea typeface="Open Sans"/>
                <a:cs typeface="Open Sans"/>
              </a:rPr>
              <a:t>班级文化展示</a:t>
            </a:r>
            <a:endParaRPr lang="zh-CN" altLang="id-ID" sz="1400">
              <a:solidFill>
                <a:srgbClr val="267F42"/>
              </a:solidFill>
              <a:latin typeface="Open Sans"/>
              <a:ea typeface="Open Sans"/>
              <a:cs typeface="Open Sans"/>
            </a:endParaRPr>
          </a:p>
        </p:txBody>
      </p:sp>
      <p:pic>
        <p:nvPicPr>
          <p:cNvPr id="4" name="七三班背景音乐最终版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0058400" y="5903913"/>
            <a:ext cx="6191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1" name="Text Box 10"/>
          <p:cNvSpPr txBox="1">
            <a:spLocks noChangeArrowheads="1"/>
          </p:cNvSpPr>
          <p:nvPr/>
        </p:nvSpPr>
        <p:spPr bwMode="auto">
          <a:xfrm>
            <a:off x="2582863" y="5341938"/>
            <a:ext cx="7256462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ea typeface="宋体" charset="-122"/>
              </a:rPr>
              <a:t>       </a:t>
            </a:r>
            <a:r>
              <a:rPr lang="zh-CN" altLang="en-US" sz="2400">
                <a:ea typeface="楷体_GB2312" pitchFamily="49" charset="-122"/>
              </a:rPr>
              <a:t>一个具有特色的班集体是一部立体的、多彩的、富有魅力的教科书，它能潜移默化地对学生进行熏陶</a:t>
            </a:r>
            <a:endParaRPr lang="zh-CN" altLang="en-US">
              <a:ea typeface="楷体_GB2312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6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56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8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00"/>
                            </p:stCondLst>
                            <p:childTnLst>
                              <p:par>
                                <p:cTn id="29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38" repeatCount="indefinite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8" grpId="0" bldLvl="0" animBg="1"/>
      <p:bldP spid="3" grpId="0" bldLvl="0" animBg="1"/>
      <p:bldP spid="19" grpId="0" bldLvl="0" animBg="1"/>
      <p:bldP spid="36" grpId="0" bldLvl="0" animBg="1"/>
      <p:bldP spid="3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" descr="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9050" y="0"/>
            <a:ext cx="1221105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892" y="951533"/>
            <a:ext cx="7211781" cy="3773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 Box 9"/>
          <p:cNvSpPr txBox="1">
            <a:spLocks noChangeArrowheads="1"/>
          </p:cNvSpPr>
          <p:nvPr/>
        </p:nvSpPr>
        <p:spPr bwMode="auto">
          <a:xfrm>
            <a:off x="2603155" y="5216524"/>
            <a:ext cx="6599237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/>
              <a:t>      </a:t>
            </a:r>
            <a:r>
              <a:rPr lang="zh-CN" altLang="en-US" sz="2400" dirty="0">
                <a:ea typeface="楷体_GB2312" pitchFamily="49" charset="-122"/>
              </a:rPr>
              <a:t>听，班级里一早便传来了朗朗的读书声。同学们手捧书本，一个个神情专注。整个教室井井有条。</a:t>
            </a:r>
            <a:endParaRPr lang="zh-CN" altLang="en-US" sz="2400" dirty="0">
              <a:ea typeface="楷体_GB2312" pitchFamily="49" charset="-122"/>
            </a:endParaRPr>
          </a:p>
        </p:txBody>
      </p:sp>
    </p:spTree>
  </p:cSld>
  <p:clrMapOvr>
    <a:masterClrMapping/>
  </p:clrMapOvr>
  <p:transition advTm="5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" descr="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9050" y="0"/>
            <a:ext cx="1221105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" y="2165350"/>
            <a:ext cx="56896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4213" y="615157"/>
            <a:ext cx="3509565" cy="423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Text Box 7"/>
          <p:cNvSpPr txBox="1">
            <a:spLocks noChangeArrowheads="1"/>
          </p:cNvSpPr>
          <p:nvPr/>
        </p:nvSpPr>
        <p:spPr bwMode="auto">
          <a:xfrm>
            <a:off x="879475" y="773113"/>
            <a:ext cx="4454525" cy="915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/>
              <a:t>       班会课上，同学们精心准备，开展了一节生动有趣的课堂。她们站上讲台，毫不胆怯，与同学们畅所欲言。</a:t>
            </a:r>
            <a:endParaRPr lang="en-US" altLang="zh-CN" dirty="0"/>
          </a:p>
        </p:txBody>
      </p:sp>
      <p:sp>
        <p:nvSpPr>
          <p:cNvPr id="22533" name="Text Box 8"/>
          <p:cNvSpPr txBox="1">
            <a:spLocks noChangeArrowheads="1"/>
          </p:cNvSpPr>
          <p:nvPr/>
        </p:nvSpPr>
        <p:spPr bwMode="auto">
          <a:xfrm>
            <a:off x="7034213" y="5462588"/>
            <a:ext cx="384492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       大家也毫不拘束，享受着</a:t>
            </a:r>
            <a:r>
              <a:rPr lang="en-US" altLang="zh-CN"/>
              <a:t>45</a:t>
            </a:r>
            <a:r>
              <a:rPr lang="zh-CN" altLang="en-US"/>
              <a:t>分钟的美好光阴。</a:t>
            </a:r>
            <a:endParaRPr lang="zh-CN" altLang="en-US"/>
          </a:p>
        </p:txBody>
      </p:sp>
    </p:spTree>
  </p:cSld>
  <p:clrMapOvr>
    <a:masterClrMapping/>
  </p:clrMapOvr>
  <p:transition advTm="500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1" descr="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7463" y="-164951"/>
            <a:ext cx="12209463" cy="6908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592" y="2716696"/>
            <a:ext cx="5336682" cy="400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1614545" y="349995"/>
            <a:ext cx="8432730" cy="22159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宋体" charset="-122"/>
                <a:ea typeface="宋体" charset="-122"/>
                <a:cs typeface="华文行楷"/>
              </a:rPr>
              <a:t>    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  <a:cs typeface="华文行楷"/>
              </a:rPr>
              <a:t>奖状是老师给予的表扬与激励。在</a:t>
            </a:r>
            <a:r>
              <a:rPr lang="en-US" altLang="zh-CN" sz="3200" dirty="0">
                <a:latin typeface="楷体_GB2312" pitchFamily="49" charset="-122"/>
                <a:ea typeface="楷体_GB2312" pitchFamily="49" charset="-122"/>
                <a:cs typeface="华文行楷"/>
              </a:rPr>
              <a:t>10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  <a:cs typeface="华文行楷"/>
              </a:rPr>
              <a:t>班，大家脸上总是洋溢着笑容，通过努力与汗水的浇灌，同学们都在这次期中考中取得了优异的成绩。</a:t>
            </a:r>
            <a:endParaRPr lang="en-US" sz="1000" dirty="0">
              <a:latin typeface="楷体_GB2312" pitchFamily="49" charset="-122"/>
              <a:ea typeface="楷体_GB2312" pitchFamily="49" charset="-122"/>
              <a:cs typeface="Times New Roman" panose="02020503050405090304" pitchFamily="18" charset="0"/>
            </a:endParaRPr>
          </a:p>
          <a:p>
            <a:r>
              <a:rPr lang="en-US" sz="1000" dirty="0">
                <a:latin typeface="Calibri" panose="020F0502020204030204" pitchFamily="34" charset="0"/>
                <a:ea typeface="宋体" charset="-122"/>
                <a:cs typeface="Times New Roman" panose="02020503050405090304" pitchFamily="18" charset="0"/>
              </a:rPr>
              <a:t> 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70938" y="2716696"/>
            <a:ext cx="5177657" cy="3883243"/>
          </a:xfrm>
          <a:prstGeom prst="roundRect">
            <a:avLst/>
          </a:prstGeom>
        </p:spPr>
      </p:pic>
    </p:spTree>
    <p:custDataLst>
      <p:tags r:id="rId4"/>
    </p:custDataLst>
  </p:cSld>
  <p:clrMapOvr>
    <a:masterClrMapping/>
  </p:clrMapOvr>
  <p:transition advTm="1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" descr="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9525" y="-7938"/>
            <a:ext cx="12211050" cy="6908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99436" y="145625"/>
            <a:ext cx="5021422" cy="6695230"/>
          </a:xfrm>
          <a:prstGeom prst="cloud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086963" y="2079248"/>
            <a:ext cx="3415923" cy="459142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6926263" y="187325"/>
            <a:ext cx="5080000" cy="20621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华文行楷"/>
                <a:ea typeface="华文行楷"/>
                <a:cs typeface="华文行楷"/>
              </a:rPr>
              <a:t>    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  <a:cs typeface="华文行楷"/>
              </a:rPr>
              <a:t>在恐龙园，同学们分成十个小组进行活动，大家脸上都洋溢着笑容，与同伴嬉嬉闹闹、谈笑风生。在这片偌大的乐园里，不时回荡着银铃般的笑声。</a:t>
            </a:r>
            <a:endParaRPr lang="zh-CN" altLang="en-US" sz="2400" dirty="0">
              <a:latin typeface="楷体_GB2312" pitchFamily="49" charset="-122"/>
              <a:ea typeface="楷体_GB2312" pitchFamily="49" charset="-122"/>
              <a:cs typeface="华文行楷"/>
            </a:endParaRPr>
          </a:p>
        </p:txBody>
      </p:sp>
    </p:spTree>
    <p:custDataLst>
      <p:tags r:id="rId4"/>
    </p:custDataLst>
  </p:cSld>
  <p:clrMapOvr>
    <a:masterClrMapping/>
  </p:clrMapOvr>
  <p:transition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 descr="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1221105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5424488" y="122238"/>
            <a:ext cx="6122987" cy="1322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en-US" altLang="zh-CN" sz="4000">
              <a:latin typeface="华文行楷"/>
              <a:ea typeface="华文行楷"/>
              <a:cs typeface="华文行楷"/>
            </a:endParaRPr>
          </a:p>
          <a:p>
            <a:r>
              <a:rPr lang="en-US" altLang="zh-CN" sz="4000">
                <a:latin typeface="华文行楷"/>
                <a:ea typeface="华文行楷"/>
                <a:cs typeface="华文行楷"/>
              </a:rPr>
              <a:t> </a:t>
            </a:r>
            <a:endParaRPr lang="zh-CN" altLang="en-US" sz="4000">
              <a:latin typeface="华文行楷"/>
              <a:ea typeface="华文行楷"/>
              <a:cs typeface="华文行楷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540663"/>
            <a:ext cx="5260340" cy="3945255"/>
          </a:xfrm>
          <a:prstGeom prst="roundRect">
            <a:avLst/>
          </a:prstGeom>
        </p:spPr>
      </p:pic>
      <p:pic>
        <p:nvPicPr>
          <p:cNvPr id="28676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0838" y="611982"/>
            <a:ext cx="5645150" cy="423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Text Box 8"/>
          <p:cNvSpPr txBox="1">
            <a:spLocks noChangeArrowheads="1"/>
          </p:cNvSpPr>
          <p:nvPr/>
        </p:nvSpPr>
        <p:spPr bwMode="auto">
          <a:xfrm>
            <a:off x="5689600" y="5514975"/>
            <a:ext cx="5457825" cy="779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ea typeface="宋体" charset="-122"/>
              </a:rPr>
              <a:t>        运动会，同学们在操场上大显风采，洋溢着</a:t>
            </a:r>
            <a:endParaRPr lang="zh-CN" altLang="en-US">
              <a:ea typeface="宋体" charset="-122"/>
            </a:endParaRPr>
          </a:p>
          <a:p>
            <a:pPr>
              <a:spcBef>
                <a:spcPct val="50000"/>
              </a:spcBef>
            </a:pPr>
            <a:r>
              <a:rPr lang="zh-CN" altLang="en-US">
                <a:ea typeface="宋体" charset="-122"/>
              </a:rPr>
              <a:t>青春，挥洒着汗水。 </a:t>
            </a:r>
            <a:endParaRPr lang="zh-CN" altLang="en-US">
              <a:ea typeface="宋体" charset="-122"/>
            </a:endParaRPr>
          </a:p>
        </p:txBody>
      </p:sp>
    </p:spTree>
    <p:custDataLst>
      <p:tags r:id="rId4"/>
    </p:custDataLst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1" descr="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9525" y="-25400"/>
            <a:ext cx="1221105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6707" y="580726"/>
            <a:ext cx="7891145" cy="5918358"/>
          </a:xfrm>
          <a:prstGeom prst="roundRect">
            <a:avLst/>
          </a:prstGeom>
        </p:spPr>
      </p:pic>
    </p:spTree>
    <p:custDataLst>
      <p:tags r:id="rId3"/>
    </p:custDataLst>
  </p:cSld>
  <p:clrMapOvr>
    <a:masterClrMapping/>
  </p:clrMapOvr>
  <p:transition advTm="500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1" descr="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9525" y="-25400"/>
            <a:ext cx="1221105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0639759">
            <a:off x="550615" y="618254"/>
            <a:ext cx="6554126" cy="49155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660000">
            <a:off x="8184369" y="1103629"/>
            <a:ext cx="2555480" cy="55378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4"/>
    </p:custDataLst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1" descr="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9525" y="-25400"/>
            <a:ext cx="1221105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0340000">
            <a:off x="289929" y="815351"/>
            <a:ext cx="6943484" cy="5207613"/>
          </a:xfrm>
          <a:prstGeom prst="hear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0040000">
            <a:off x="6592147" y="3290570"/>
            <a:ext cx="4643966" cy="3482975"/>
          </a:xfrm>
          <a:prstGeom prst="heart">
            <a:avLst/>
          </a:prstGeom>
        </p:spPr>
      </p:pic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6772275" y="571500"/>
            <a:ext cx="5080000" cy="283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华文行楷"/>
                <a:ea typeface="华文行楷"/>
                <a:cs typeface="华文行楷"/>
              </a:rPr>
              <a:t>    看</a:t>
            </a:r>
            <a:r>
              <a:rPr lang="zh-CN" altLang="zh-CN" sz="3600" dirty="0">
                <a:latin typeface="华文行楷"/>
                <a:ea typeface="华文行楷"/>
                <a:cs typeface="华文行楷"/>
              </a:rPr>
              <a:t>!</a:t>
            </a:r>
            <a:r>
              <a:rPr lang="zh-CN" altLang="en-US" sz="3600" dirty="0">
                <a:latin typeface="华文行楷"/>
                <a:ea typeface="华文行楷"/>
                <a:cs typeface="华文行楷"/>
              </a:rPr>
              <a:t>同学们毫不遮拦地将自己灿烂的笑容展现给镜头，</a:t>
            </a:r>
            <a:r>
              <a:rPr lang="en-US" altLang="zh-CN" sz="3600" dirty="0">
                <a:latin typeface="华文行楷"/>
                <a:ea typeface="华文行楷"/>
                <a:cs typeface="华文行楷"/>
              </a:rPr>
              <a:t>10</a:t>
            </a:r>
            <a:r>
              <a:rPr lang="zh-CN" altLang="en-US" sz="3600" dirty="0">
                <a:latin typeface="华文行楷"/>
                <a:ea typeface="华文行楷"/>
                <a:cs typeface="华文行楷"/>
              </a:rPr>
              <a:t>班的同学就是这么阳光，自信</a:t>
            </a:r>
            <a:endParaRPr lang="en-US" sz="3600" dirty="0">
              <a:latin typeface="华文行楷"/>
              <a:ea typeface="华文行楷"/>
              <a:cs typeface="华文行楷"/>
            </a:endParaRPr>
          </a:p>
          <a:p>
            <a:r>
              <a:rPr lang="en-US" sz="3600" dirty="0">
                <a:latin typeface="华文行楷"/>
                <a:ea typeface="华文行楷"/>
                <a:cs typeface="华文行楷"/>
              </a:rPr>
              <a:t> </a:t>
            </a:r>
            <a:endParaRPr lang="zh-CN" altLang="en-US" sz="3600" dirty="0">
              <a:latin typeface="华文行楷"/>
              <a:ea typeface="华文行楷"/>
              <a:cs typeface="华文行楷"/>
            </a:endParaRPr>
          </a:p>
        </p:txBody>
      </p:sp>
    </p:spTree>
    <p:custDataLst>
      <p:tags r:id="rId4"/>
    </p:custDataLst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9525" y="-25400"/>
            <a:ext cx="1221105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009" y="1359478"/>
            <a:ext cx="2841296" cy="549852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2293" y="1359478"/>
            <a:ext cx="3157538" cy="685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722783" y="132522"/>
            <a:ext cx="8640417" cy="10336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班级元旦晚会上，同学们都展示着自己的才华。</a:t>
            </a:r>
            <a:endParaRPr lang="zh-CN" altLang="en-US" sz="2400" dirty="0"/>
          </a:p>
        </p:txBody>
      </p:sp>
    </p:spTree>
  </p:cSld>
  <p:clrMapOvr>
    <a:masterClrMapping/>
  </p:clrMapOvr>
  <p:transition advTm="500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9525" y="-25400"/>
            <a:ext cx="1221105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887897" y="251791"/>
            <a:ext cx="954156" cy="645380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/>
              <a:t>一张张奖状书写着我们的荣誉</a:t>
            </a:r>
            <a:endParaRPr lang="zh-CN" altLang="en-US" sz="32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843" y="251791"/>
            <a:ext cx="6494875" cy="299681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8191" y="3370921"/>
            <a:ext cx="6308035" cy="2910604"/>
          </a:xfrm>
          <a:prstGeom prst="rect">
            <a:avLst/>
          </a:prstGeom>
        </p:spPr>
      </p:pic>
    </p:spTree>
  </p:cSld>
  <p:clrMapOvr>
    <a:masterClrMapping/>
  </p:clrMapOvr>
  <p:transition advTm="5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12211051" cy="6908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-19051" y="-50801"/>
            <a:ext cx="12211051" cy="690880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1523" y="2068829"/>
            <a:ext cx="10668002" cy="3692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dirty="0">
              <a:solidFill>
                <a:srgbClr val="008000"/>
              </a:solidFill>
            </a:endParaRPr>
          </a:p>
          <a:p>
            <a:br>
              <a:rPr lang="en-US" altLang="zh-CN" dirty="0">
                <a:solidFill>
                  <a:srgbClr val="008000"/>
                </a:solidFill>
              </a:rPr>
            </a:br>
            <a:r>
              <a:rPr lang="zh-CN" altLang="en-US" sz="3600" dirty="0">
                <a:solidFill>
                  <a:srgbClr val="008000"/>
                </a:solidFill>
              </a:rPr>
              <a:t>　　 萧铿</a:t>
            </a:r>
            <a:r>
              <a:rPr lang="en-US" altLang="zh-CN" sz="3600" dirty="0">
                <a:solidFill>
                  <a:srgbClr val="008000"/>
                </a:solidFill>
              </a:rPr>
              <a:t>(477-494</a:t>
            </a:r>
            <a:r>
              <a:rPr lang="zh-CN" altLang="en-US" sz="3600" dirty="0">
                <a:solidFill>
                  <a:srgbClr val="008000"/>
                </a:solidFill>
              </a:rPr>
              <a:t>年</a:t>
            </a:r>
            <a:r>
              <a:rPr lang="en-US" altLang="zh-CN" sz="3600" dirty="0">
                <a:solidFill>
                  <a:srgbClr val="008000"/>
                </a:solidFill>
              </a:rPr>
              <a:t>)</a:t>
            </a:r>
            <a:r>
              <a:rPr lang="zh-CN" altLang="en-US" sz="3600" dirty="0">
                <a:solidFill>
                  <a:srgbClr val="008000"/>
                </a:solidFill>
              </a:rPr>
              <a:t>，字宣俨，南兰陵人，齐高帝第十六子。封宜都王，后为齐明帝所害。</a:t>
            </a:r>
            <a:endParaRPr lang="en-US" altLang="zh-CN" sz="3600" dirty="0">
              <a:solidFill>
                <a:srgbClr val="008000"/>
              </a:solidFill>
            </a:endParaRPr>
          </a:p>
          <a:p>
            <a:br>
              <a:rPr lang="zh-CN" altLang="en-US" sz="3600" dirty="0">
                <a:solidFill>
                  <a:srgbClr val="008000"/>
                </a:solidFill>
              </a:rPr>
            </a:br>
            <a:r>
              <a:rPr lang="zh-CN" altLang="en-US" sz="3600" dirty="0">
                <a:solidFill>
                  <a:srgbClr val="008000"/>
                </a:solidFill>
              </a:rPr>
              <a:t>　　</a:t>
            </a:r>
            <a:endParaRPr lang="en-US" altLang="zh-CN" dirty="0">
              <a:solidFill>
                <a:srgbClr val="008000"/>
              </a:solidFill>
            </a:endParaRPr>
          </a:p>
          <a:p>
            <a:br>
              <a:rPr lang="zh-CN" altLang="en-US" dirty="0">
                <a:solidFill>
                  <a:srgbClr val="008000"/>
                </a:solidFill>
              </a:rPr>
            </a:br>
            <a:r>
              <a:rPr lang="zh-CN" altLang="en-US" dirty="0">
                <a:solidFill>
                  <a:srgbClr val="008000"/>
                </a:solidFill>
              </a:rPr>
              <a:t>　</a:t>
            </a:r>
            <a:br>
              <a:rPr lang="zh-CN" altLang="en-US" dirty="0"/>
            </a:br>
            <a:endParaRPr lang="zh-CN" altLang="en-US" dirty="0"/>
          </a:p>
        </p:txBody>
      </p:sp>
    </p:spTree>
  </p:cSld>
  <p:clrMapOvr>
    <a:masterClrMapping/>
  </p:clrMapOvr>
  <p:transition advTm="500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9525" y="-25400"/>
            <a:ext cx="1221105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650" y="124204"/>
            <a:ext cx="6838123" cy="31551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596" y="3429000"/>
            <a:ext cx="7074916" cy="3264452"/>
          </a:xfrm>
          <a:prstGeom prst="rect">
            <a:avLst/>
          </a:prstGeom>
        </p:spPr>
      </p:pic>
    </p:spTree>
  </p:cSld>
  <p:clrMapOvr>
    <a:masterClrMapping/>
  </p:clrMapOvr>
  <p:transition advTm="500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9525" y="-25400"/>
            <a:ext cx="1221105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: 圆角 2"/>
          <p:cNvSpPr/>
          <p:nvPr/>
        </p:nvSpPr>
        <p:spPr>
          <a:xfrm>
            <a:off x="5111216" y="225499"/>
            <a:ext cx="6095999" cy="318052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6605" y="444162"/>
            <a:ext cx="5945219" cy="274319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539" y="3656920"/>
            <a:ext cx="7275443" cy="3357897"/>
          </a:xfrm>
          <a:prstGeom prst="rect">
            <a:avLst/>
          </a:prstGeom>
        </p:spPr>
      </p:pic>
    </p:spTree>
  </p:cSld>
  <p:clrMapOvr>
    <a:masterClrMapping/>
  </p:clrMapOvr>
  <p:transition advTm="500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1" descr="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9525" y="-25400"/>
            <a:ext cx="1221105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组合 16"/>
          <p:cNvGrpSpPr/>
          <p:nvPr/>
        </p:nvGrpSpPr>
        <p:grpSpPr bwMode="auto">
          <a:xfrm>
            <a:off x="3040063" y="3667125"/>
            <a:ext cx="6110287" cy="1760538"/>
            <a:chOff x="4673220" y="2475097"/>
            <a:chExt cx="6110515" cy="1760745"/>
          </a:xfrm>
        </p:grpSpPr>
        <p:sp>
          <p:nvSpPr>
            <p:cNvPr id="18" name="3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6265541" y="2475097"/>
              <a:ext cx="2925872" cy="922446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90204" pitchFamily="34" charset="0"/>
                <a:buNone/>
                <a:defRPr/>
              </a:pPr>
              <a:r>
                <a:rPr lang="zh-CN" altLang="en-US" sz="5400" kern="0" dirty="0">
                  <a:solidFill>
                    <a:srgbClr val="DF62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Calibri" panose="020F0502020204030204" pitchFamily="34" charset="0"/>
                </a:rPr>
                <a:t>班级特色</a:t>
              </a:r>
              <a:endParaRPr lang="zh-CN" altLang="en-US" sz="5400" kern="0" dirty="0">
                <a:solidFill>
                  <a:srgbClr val="DF628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endParaRPr>
            </a:p>
          </p:txBody>
        </p:sp>
        <p:sp>
          <p:nvSpPr>
            <p:cNvPr id="25" name="10"/>
            <p:cNvSpPr/>
            <p:nvPr>
              <p:custDataLst>
                <p:tags r:id="rId3"/>
              </p:custDataLst>
            </p:nvPr>
          </p:nvSpPr>
          <p:spPr>
            <a:xfrm>
              <a:off x="4935167" y="3711905"/>
              <a:ext cx="5586621" cy="5239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kern="0" dirty="0">
                  <a:solidFill>
                    <a:srgbClr val="267F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ADD YOUR TITLE DESCRIPTION</a:t>
              </a:r>
              <a:endParaRPr lang="en-US" altLang="zh-CN" sz="2800" kern="0" dirty="0">
                <a:solidFill>
                  <a:srgbClr val="267F4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34822" name="品 11"/>
            <p:cNvCxnSpPr>
              <a:cxnSpLocks noChangeShapeType="1"/>
            </p:cNvCxnSpPr>
            <p:nvPr>
              <p:custDataLst>
                <p:tags r:id="rId4"/>
              </p:custDataLst>
            </p:nvPr>
          </p:nvCxnSpPr>
          <p:spPr bwMode="auto">
            <a:xfrm>
              <a:off x="4673220" y="3529385"/>
              <a:ext cx="6110515" cy="0"/>
            </a:xfrm>
            <a:prstGeom prst="line">
              <a:avLst/>
            </a:prstGeom>
            <a:noFill/>
            <a:ln w="6350" algn="ctr">
              <a:solidFill>
                <a:srgbClr val="267F42"/>
              </a:solidFill>
              <a:miter lim="800000"/>
            </a:ln>
          </p:spPr>
        </p:cxnSp>
      </p:grpSp>
      <p:sp>
        <p:nvSpPr>
          <p:cNvPr id="27" name="椭圆 26"/>
          <p:cNvSpPr/>
          <p:nvPr/>
        </p:nvSpPr>
        <p:spPr>
          <a:xfrm>
            <a:off x="5194300" y="1239838"/>
            <a:ext cx="1801813" cy="1801812"/>
          </a:xfrm>
          <a:prstGeom prst="ellipse">
            <a:avLst/>
          </a:prstGeom>
          <a:noFill/>
          <a:ln>
            <a:solidFill>
              <a:srgbClr val="267F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7200" dirty="0">
                <a:solidFill>
                  <a:srgbClr val="267F42"/>
                </a:solidFill>
              </a:rPr>
              <a:t>3</a:t>
            </a:r>
            <a:endParaRPr lang="zh-CN" altLang="en-US" sz="7200" dirty="0">
              <a:solidFill>
                <a:srgbClr val="267F42"/>
              </a:solidFill>
            </a:endParaRPr>
          </a:p>
        </p:txBody>
      </p:sp>
    </p:spTree>
    <p:custDataLst>
      <p:tags r:id="rId5"/>
    </p:custDataLst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1" descr="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9525" y="-38100"/>
            <a:ext cx="12211050" cy="690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3"/>
          <p:cNvGrpSpPr/>
          <p:nvPr/>
        </p:nvGrpSpPr>
        <p:grpSpPr bwMode="auto">
          <a:xfrm>
            <a:off x="1263650" y="365125"/>
            <a:ext cx="9664700" cy="836613"/>
            <a:chOff x="1270000" y="487136"/>
            <a:chExt cx="9664700" cy="837928"/>
          </a:xfrm>
        </p:grpSpPr>
        <p:sp>
          <p:nvSpPr>
            <p:cNvPr id="3" name="矩形 2"/>
            <p:cNvSpPr/>
            <p:nvPr/>
          </p:nvSpPr>
          <p:spPr>
            <a:xfrm>
              <a:off x="1270000" y="487136"/>
              <a:ext cx="9664700" cy="837928"/>
            </a:xfrm>
            <a:prstGeom prst="rect">
              <a:avLst/>
            </a:prstGeom>
            <a:solidFill>
              <a:srgbClr val="267F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Copyright Notice"/>
            <p:cNvSpPr/>
            <p:nvPr/>
          </p:nvSpPr>
          <p:spPr bwMode="auto">
            <a:xfrm>
              <a:off x="2611438" y="689066"/>
              <a:ext cx="6981825" cy="434068"/>
            </a:xfrm>
            <a:prstGeom prst="rect">
              <a:avLst/>
            </a:prstGeom>
            <a:noFill/>
            <a:ln w="635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32400" rIns="72000" bIns="3240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cap="small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班级精神</a:t>
              </a:r>
              <a:endParaRPr lang="en-US" altLang="zh-CN" sz="2400" cap="small" dirty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5" name="Group 22"/>
          <p:cNvGrpSpPr/>
          <p:nvPr/>
        </p:nvGrpSpPr>
        <p:grpSpPr bwMode="auto">
          <a:xfrm>
            <a:off x="6312127" y="2106962"/>
            <a:ext cx="1213448" cy="538745"/>
            <a:chOff x="0" y="0"/>
            <a:chExt cx="1131895" cy="504056"/>
          </a:xfrm>
          <a:solidFill>
            <a:schemeClr val="accent3"/>
          </a:solidFill>
        </p:grpSpPr>
        <p:sp>
          <p:nvSpPr>
            <p:cNvPr id="6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ect">
              <a:avLst/>
            </a:prstGeom>
            <a:solidFill>
              <a:srgbClr val="267F42"/>
            </a:solidFill>
            <a:ln>
              <a:noFill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800">
                <a:solidFill>
                  <a:schemeClr val="bg1"/>
                </a:solidFill>
                <a:latin typeface="+mj-ea"/>
                <a:ea typeface="+mj-ea"/>
                <a:cs typeface="+mn-cs"/>
                <a:sym typeface="宋体" charset="-122"/>
              </a:endParaRPr>
            </a:p>
          </p:txBody>
        </p:sp>
        <p:sp>
          <p:nvSpPr>
            <p:cNvPr id="7" name="文本框 47"/>
            <p:cNvSpPr>
              <a:spLocks noChangeArrowheads="1"/>
            </p:cNvSpPr>
            <p:nvPr/>
          </p:nvSpPr>
          <p:spPr bwMode="auto">
            <a:xfrm>
              <a:off x="51774" y="41772"/>
              <a:ext cx="1080121" cy="37310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latin typeface="+mj-ea"/>
                  <a:ea typeface="+mj-ea"/>
                  <a:cs typeface="+mn-cs"/>
                  <a:sym typeface="方正兰亭细黑_GBK" charset="-122"/>
                </a:rPr>
                <a:t>团结</a:t>
              </a:r>
              <a:endParaRPr lang="zh-CN" altLang="en-US" sz="2000" b="1" dirty="0">
                <a:solidFill>
                  <a:schemeClr val="bg1"/>
                </a:solidFill>
                <a:latin typeface="+mj-ea"/>
                <a:ea typeface="+mj-ea"/>
                <a:cs typeface="+mn-cs"/>
                <a:sym typeface="方正兰亭细黑_GBK" charset="-122"/>
              </a:endParaRPr>
            </a:p>
          </p:txBody>
        </p:sp>
      </p:grpSp>
      <p:sp>
        <p:nvSpPr>
          <p:cNvPr id="8" name="矩形 60"/>
          <p:cNvSpPr>
            <a:spLocks noChangeArrowheads="1"/>
          </p:cNvSpPr>
          <p:nvPr/>
        </p:nvSpPr>
        <p:spPr bwMode="auto">
          <a:xfrm>
            <a:off x="7727950" y="2047875"/>
            <a:ext cx="3571875" cy="708025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+mn-ea"/>
                <a:cs typeface="+mn-cs"/>
              </a:rPr>
              <a:t>丝不成线，独木不成林。我们团结一心，不抛弃不放弃。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grpSp>
        <p:nvGrpSpPr>
          <p:cNvPr id="9" name="Group 22"/>
          <p:cNvGrpSpPr/>
          <p:nvPr/>
        </p:nvGrpSpPr>
        <p:grpSpPr bwMode="auto">
          <a:xfrm>
            <a:off x="6312127" y="3051800"/>
            <a:ext cx="1213448" cy="538745"/>
            <a:chOff x="0" y="0"/>
            <a:chExt cx="1131895" cy="504056"/>
          </a:xfrm>
          <a:solidFill>
            <a:schemeClr val="accent2"/>
          </a:solidFill>
        </p:grpSpPr>
        <p:sp>
          <p:nvSpPr>
            <p:cNvPr id="10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ect">
              <a:avLst/>
            </a:prstGeom>
            <a:solidFill>
              <a:srgbClr val="DF6282"/>
            </a:solidFill>
            <a:ln>
              <a:noFill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8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+mn-cs"/>
                <a:sym typeface="宋体" charset="-122"/>
              </a:endParaRPr>
            </a:p>
          </p:txBody>
        </p:sp>
        <p:sp>
          <p:nvSpPr>
            <p:cNvPr id="12" name="文本框 47"/>
            <p:cNvSpPr>
              <a:spLocks noChangeArrowheads="1"/>
            </p:cNvSpPr>
            <p:nvPr/>
          </p:nvSpPr>
          <p:spPr bwMode="auto">
            <a:xfrm>
              <a:off x="51774" y="41772"/>
              <a:ext cx="1080121" cy="37310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latin typeface="+mj-ea"/>
                  <a:ea typeface="+mn-ea"/>
                  <a:cs typeface="+mn-cs"/>
                  <a:sym typeface="方正兰亭细黑_GBK" charset="-122"/>
                </a:rPr>
                <a:t>友爱</a:t>
              </a:r>
              <a:endParaRPr lang="zh-CN" altLang="en-US" sz="2000" b="1" dirty="0">
                <a:solidFill>
                  <a:schemeClr val="bg1"/>
                </a:solidFill>
                <a:latin typeface="+mj-ea"/>
                <a:ea typeface="+mn-ea"/>
                <a:cs typeface="+mn-cs"/>
                <a:sym typeface="方正兰亭细黑_GBK" charset="-122"/>
              </a:endParaRPr>
            </a:p>
          </p:txBody>
        </p:sp>
      </p:grpSp>
      <p:sp>
        <p:nvSpPr>
          <p:cNvPr id="13" name="矩形 60"/>
          <p:cNvSpPr>
            <a:spLocks noChangeArrowheads="1"/>
          </p:cNvSpPr>
          <p:nvPr/>
        </p:nvSpPr>
        <p:spPr bwMode="auto">
          <a:xfrm>
            <a:off x="7727950" y="2922588"/>
            <a:ext cx="3571875" cy="704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>
                <a:solidFill>
                  <a:srgbClr val="7F7F7F"/>
                </a:solidFill>
                <a:latin typeface="微软雅黑"/>
              </a:rPr>
              <a:t> 友谊像春风，徐徐吹来；友谊像火炭，雪中送来。3班的友谊坚若磐石。</a:t>
            </a:r>
            <a:endParaRPr lang="zh-CN" altLang="en-US" sz="1600">
              <a:solidFill>
                <a:srgbClr val="7F7F7F"/>
              </a:solidFill>
              <a:latin typeface="微软雅黑"/>
            </a:endParaRPr>
          </a:p>
        </p:txBody>
      </p:sp>
      <p:grpSp>
        <p:nvGrpSpPr>
          <p:cNvPr id="14" name="Group 22"/>
          <p:cNvGrpSpPr/>
          <p:nvPr/>
        </p:nvGrpSpPr>
        <p:grpSpPr bwMode="auto">
          <a:xfrm>
            <a:off x="6312127" y="4010346"/>
            <a:ext cx="1213448" cy="538745"/>
            <a:chOff x="0" y="0"/>
            <a:chExt cx="1131895" cy="504056"/>
          </a:xfrm>
          <a:solidFill>
            <a:schemeClr val="accent1"/>
          </a:solidFill>
        </p:grpSpPr>
        <p:sp>
          <p:nvSpPr>
            <p:cNvPr id="15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ect">
              <a:avLst/>
            </a:prstGeom>
            <a:solidFill>
              <a:srgbClr val="267F42"/>
            </a:solidFill>
            <a:ln>
              <a:noFill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8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+mn-cs"/>
                <a:sym typeface="宋体" charset="-122"/>
              </a:endParaRPr>
            </a:p>
          </p:txBody>
        </p:sp>
        <p:sp>
          <p:nvSpPr>
            <p:cNvPr id="16" name="文本框 47"/>
            <p:cNvSpPr>
              <a:spLocks noChangeArrowheads="1"/>
            </p:cNvSpPr>
            <p:nvPr/>
          </p:nvSpPr>
          <p:spPr bwMode="auto">
            <a:xfrm>
              <a:off x="51774" y="41772"/>
              <a:ext cx="1080121" cy="37310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latin typeface="+mj-ea"/>
                  <a:ea typeface="+mn-ea"/>
                  <a:cs typeface="+mn-cs"/>
                  <a:sym typeface="方正兰亭细黑_GBK" charset="-122"/>
                </a:rPr>
                <a:t>诚实</a:t>
              </a:r>
              <a:endParaRPr lang="zh-CN" altLang="en-US" sz="2000" b="1" dirty="0">
                <a:solidFill>
                  <a:schemeClr val="bg1"/>
                </a:solidFill>
                <a:latin typeface="+mj-ea"/>
                <a:ea typeface="+mn-ea"/>
                <a:cs typeface="+mn-cs"/>
                <a:sym typeface="方正兰亭细黑_GBK" charset="-122"/>
              </a:endParaRPr>
            </a:p>
          </p:txBody>
        </p:sp>
      </p:grpSp>
      <p:sp>
        <p:nvSpPr>
          <p:cNvPr id="17" name="矩形 60"/>
          <p:cNvSpPr>
            <a:spLocks noChangeArrowheads="1"/>
          </p:cNvSpPr>
          <p:nvPr/>
        </p:nvSpPr>
        <p:spPr bwMode="auto">
          <a:xfrm>
            <a:off x="7727950" y="3951288"/>
            <a:ext cx="3571875" cy="708025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+mn-ea"/>
                <a:cs typeface="+mn-cs"/>
              </a:rPr>
              <a:t>  人无信不立，诚信是做人之本，是人与人交往中一朵圣洁的鲜花。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grpSp>
        <p:nvGrpSpPr>
          <p:cNvPr id="18" name="Group 22"/>
          <p:cNvGrpSpPr/>
          <p:nvPr/>
        </p:nvGrpSpPr>
        <p:grpSpPr bwMode="auto">
          <a:xfrm>
            <a:off x="6312127" y="4935408"/>
            <a:ext cx="1213448" cy="538745"/>
            <a:chOff x="0" y="0"/>
            <a:chExt cx="1131895" cy="504056"/>
          </a:xfrm>
          <a:solidFill>
            <a:schemeClr val="accent3"/>
          </a:solidFill>
        </p:grpSpPr>
        <p:sp>
          <p:nvSpPr>
            <p:cNvPr id="19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ect">
              <a:avLst/>
            </a:prstGeom>
            <a:solidFill>
              <a:srgbClr val="DF6282"/>
            </a:solidFill>
            <a:ln>
              <a:noFill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8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+mn-cs"/>
                <a:sym typeface="宋体" charset="-122"/>
              </a:endParaRPr>
            </a:p>
          </p:txBody>
        </p:sp>
        <p:sp>
          <p:nvSpPr>
            <p:cNvPr id="20" name="文本框 47"/>
            <p:cNvSpPr>
              <a:spLocks noChangeArrowheads="1"/>
            </p:cNvSpPr>
            <p:nvPr/>
          </p:nvSpPr>
          <p:spPr bwMode="auto">
            <a:xfrm>
              <a:off x="51774" y="41772"/>
              <a:ext cx="1080121" cy="37310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latin typeface="+mj-ea"/>
                  <a:ea typeface="+mn-ea"/>
                  <a:cs typeface="+mn-cs"/>
                  <a:sym typeface="方正兰亭细黑_GBK" charset="-122"/>
                </a:rPr>
                <a:t>奋进</a:t>
              </a:r>
              <a:endParaRPr lang="zh-CN" altLang="en-US" sz="2000" b="1" dirty="0">
                <a:solidFill>
                  <a:schemeClr val="bg1"/>
                </a:solidFill>
                <a:latin typeface="+mj-ea"/>
                <a:ea typeface="+mn-ea"/>
                <a:cs typeface="+mn-cs"/>
                <a:sym typeface="方正兰亭细黑_GBK" charset="-122"/>
              </a:endParaRPr>
            </a:p>
          </p:txBody>
        </p:sp>
      </p:grpSp>
      <p:sp>
        <p:nvSpPr>
          <p:cNvPr id="21" name="矩形 60"/>
          <p:cNvSpPr>
            <a:spLocks noChangeArrowheads="1"/>
          </p:cNvSpPr>
          <p:nvPr/>
        </p:nvSpPr>
        <p:spPr bwMode="auto">
          <a:xfrm>
            <a:off x="7727950" y="4875213"/>
            <a:ext cx="3571875" cy="704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>
                <a:solidFill>
                  <a:srgbClr val="7F7F7F"/>
                </a:solidFill>
                <a:latin typeface="微软雅黑"/>
              </a:rPr>
              <a:t> 我们共同进步，为了即将到来的晨曦奋力拼搏着，希望绽放出绚丽的光彩。</a:t>
            </a:r>
            <a:endParaRPr lang="zh-CN" altLang="en-US" sz="1600">
              <a:solidFill>
                <a:srgbClr val="7F7F7F"/>
              </a:solidFill>
              <a:latin typeface="微软雅黑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5915" y="2103359"/>
            <a:ext cx="5821680" cy="3870482"/>
          </a:xfrm>
          <a:prstGeom prst="ellipse">
            <a:avLst/>
          </a:prstGeom>
        </p:spPr>
      </p:pic>
    </p:spTree>
    <p:custDataLst>
      <p:tags r:id="rId3"/>
    </p:custDataLst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7" grpId="0"/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1" descr="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9525" y="-25400"/>
            <a:ext cx="1221105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3"/>
          <p:cNvGrpSpPr/>
          <p:nvPr/>
        </p:nvGrpSpPr>
        <p:grpSpPr bwMode="auto">
          <a:xfrm>
            <a:off x="1270000" y="442913"/>
            <a:ext cx="9664700" cy="838200"/>
            <a:chOff x="1270000" y="487136"/>
            <a:chExt cx="9664700" cy="837928"/>
          </a:xfrm>
        </p:grpSpPr>
        <p:sp>
          <p:nvSpPr>
            <p:cNvPr id="3" name="矩形 2"/>
            <p:cNvSpPr/>
            <p:nvPr/>
          </p:nvSpPr>
          <p:spPr>
            <a:xfrm>
              <a:off x="1270000" y="487136"/>
              <a:ext cx="9664700" cy="837928"/>
            </a:xfrm>
            <a:prstGeom prst="rect">
              <a:avLst/>
            </a:prstGeom>
            <a:solidFill>
              <a:srgbClr val="267F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Copyright Notice"/>
            <p:cNvSpPr/>
            <p:nvPr/>
          </p:nvSpPr>
          <p:spPr bwMode="auto">
            <a:xfrm>
              <a:off x="2611438" y="688683"/>
              <a:ext cx="6981825" cy="618924"/>
            </a:xfrm>
            <a:prstGeom prst="rect">
              <a:avLst/>
            </a:prstGeom>
            <a:noFill/>
            <a:ln w="635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32400" rIns="72000" bIns="3240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cap="small" dirty="0">
                  <a:solidFill>
                    <a:schemeClr val="bg1"/>
                  </a:solidFill>
                  <a:latin typeface="华文彩云" panose="02010800040101010101" charset="-122"/>
                  <a:ea typeface="华文彩云" panose="02010800040101010101" charset="-122"/>
                </a:rPr>
                <a:t>班委特色</a:t>
              </a:r>
              <a:endParaRPr lang="zh-CN" altLang="en-US" sz="3600" cap="small" dirty="0">
                <a:solidFill>
                  <a:schemeClr val="bg1"/>
                </a:solidFill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</p:grpSp>
      <p:sp>
        <p:nvSpPr>
          <p:cNvPr id="37891" name="流程图: 数据 5"/>
          <p:cNvSpPr/>
          <p:nvPr/>
        </p:nvSpPr>
        <p:spPr bwMode="auto">
          <a:xfrm flipH="1">
            <a:off x="4489450" y="2362200"/>
            <a:ext cx="1554163" cy="1468438"/>
          </a:xfrm>
          <a:custGeom>
            <a:avLst/>
            <a:gdLst>
              <a:gd name="T0" fmla="*/ 0 w 16366"/>
              <a:gd name="T1" fmla="*/ 2147483647 h 13132"/>
              <a:gd name="T2" fmla="*/ 2147483647 w 16366"/>
              <a:gd name="T3" fmla="*/ 0 h 13132"/>
              <a:gd name="T4" fmla="*/ 2147483647 w 16366"/>
              <a:gd name="T5" fmla="*/ 2147483647 h 13132"/>
              <a:gd name="T6" fmla="*/ 2147483647 w 16366"/>
              <a:gd name="T7" fmla="*/ 2147483647 h 13132"/>
              <a:gd name="T8" fmla="*/ 0 w 16366"/>
              <a:gd name="T9" fmla="*/ 2147483647 h 131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366"/>
              <a:gd name="T16" fmla="*/ 0 h 13132"/>
              <a:gd name="T17" fmla="*/ 16366 w 16366"/>
              <a:gd name="T18" fmla="*/ 13132 h 131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366" h="13132">
                <a:moveTo>
                  <a:pt x="0" y="7246"/>
                </a:moveTo>
                <a:lnTo>
                  <a:pt x="10250" y="0"/>
                </a:lnTo>
                <a:lnTo>
                  <a:pt x="16366" y="3836"/>
                </a:lnTo>
                <a:lnTo>
                  <a:pt x="3412" y="13132"/>
                </a:lnTo>
                <a:lnTo>
                  <a:pt x="0" y="7246"/>
                </a:lnTo>
                <a:close/>
              </a:path>
            </a:pathLst>
          </a:custGeom>
          <a:solidFill>
            <a:srgbClr val="7F7F7F">
              <a:alpha val="59999"/>
            </a:srgbClr>
          </a:solidFill>
          <a:ln w="12700" cap="flat" cmpd="sng" algn="ctr">
            <a:noFill/>
            <a:prstDash val="solid"/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7892" name="流程图: 数据 5"/>
          <p:cNvSpPr/>
          <p:nvPr/>
        </p:nvSpPr>
        <p:spPr bwMode="auto">
          <a:xfrm flipH="1">
            <a:off x="3873500" y="3548063"/>
            <a:ext cx="1554163" cy="1468437"/>
          </a:xfrm>
          <a:custGeom>
            <a:avLst/>
            <a:gdLst>
              <a:gd name="T0" fmla="*/ 0 w 16366"/>
              <a:gd name="T1" fmla="*/ 2147483647 h 13132"/>
              <a:gd name="T2" fmla="*/ 2147483647 w 16366"/>
              <a:gd name="T3" fmla="*/ 0 h 13132"/>
              <a:gd name="T4" fmla="*/ 2147483647 w 16366"/>
              <a:gd name="T5" fmla="*/ 2147483647 h 13132"/>
              <a:gd name="T6" fmla="*/ 2147483647 w 16366"/>
              <a:gd name="T7" fmla="*/ 2147483647 h 13132"/>
              <a:gd name="T8" fmla="*/ 0 w 16366"/>
              <a:gd name="T9" fmla="*/ 2147483647 h 131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366"/>
              <a:gd name="T16" fmla="*/ 0 h 13132"/>
              <a:gd name="T17" fmla="*/ 16366 w 16366"/>
              <a:gd name="T18" fmla="*/ 13132 h 131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366" h="13132">
                <a:moveTo>
                  <a:pt x="0" y="7246"/>
                </a:moveTo>
                <a:lnTo>
                  <a:pt x="10250" y="0"/>
                </a:lnTo>
                <a:lnTo>
                  <a:pt x="16366" y="3836"/>
                </a:lnTo>
                <a:lnTo>
                  <a:pt x="3412" y="13132"/>
                </a:lnTo>
                <a:lnTo>
                  <a:pt x="0" y="7246"/>
                </a:lnTo>
                <a:close/>
              </a:path>
            </a:pathLst>
          </a:custGeom>
          <a:solidFill>
            <a:srgbClr val="7F7F7F">
              <a:alpha val="59999"/>
            </a:srgbClr>
          </a:solidFill>
          <a:ln w="12700" cap="flat" cmpd="sng" algn="ctr">
            <a:noFill/>
            <a:prstDash val="solid"/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7893" name="流程图: 数据 5"/>
          <p:cNvSpPr/>
          <p:nvPr/>
        </p:nvSpPr>
        <p:spPr bwMode="auto">
          <a:xfrm flipH="1">
            <a:off x="3262313" y="4732338"/>
            <a:ext cx="1554162" cy="1471612"/>
          </a:xfrm>
          <a:custGeom>
            <a:avLst/>
            <a:gdLst>
              <a:gd name="T0" fmla="*/ 0 w 16366"/>
              <a:gd name="T1" fmla="*/ 2147483647 h 13132"/>
              <a:gd name="T2" fmla="*/ 2147483647 w 16366"/>
              <a:gd name="T3" fmla="*/ 0 h 13132"/>
              <a:gd name="T4" fmla="*/ 2147483647 w 16366"/>
              <a:gd name="T5" fmla="*/ 2147483647 h 13132"/>
              <a:gd name="T6" fmla="*/ 2147483647 w 16366"/>
              <a:gd name="T7" fmla="*/ 2147483647 h 13132"/>
              <a:gd name="T8" fmla="*/ 0 w 16366"/>
              <a:gd name="T9" fmla="*/ 2147483647 h 131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366"/>
              <a:gd name="T16" fmla="*/ 0 h 13132"/>
              <a:gd name="T17" fmla="*/ 16366 w 16366"/>
              <a:gd name="T18" fmla="*/ 13132 h 131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366" h="13132">
                <a:moveTo>
                  <a:pt x="0" y="7246"/>
                </a:moveTo>
                <a:lnTo>
                  <a:pt x="10250" y="0"/>
                </a:lnTo>
                <a:lnTo>
                  <a:pt x="16366" y="3836"/>
                </a:lnTo>
                <a:lnTo>
                  <a:pt x="3412" y="13132"/>
                </a:lnTo>
                <a:lnTo>
                  <a:pt x="0" y="7246"/>
                </a:lnTo>
                <a:close/>
              </a:path>
            </a:pathLst>
          </a:custGeom>
          <a:solidFill>
            <a:srgbClr val="7F7F7F">
              <a:alpha val="59999"/>
            </a:srgbClr>
          </a:solidFill>
          <a:ln w="12700" cap="flat" cmpd="sng" algn="ctr">
            <a:noFill/>
            <a:prstDash val="solid"/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652713" y="5543550"/>
            <a:ext cx="2163762" cy="808038"/>
          </a:xfrm>
          <a:prstGeom prst="rect">
            <a:avLst/>
          </a:prstGeom>
          <a:solidFill>
            <a:srgbClr val="DF6282"/>
          </a:solidFill>
          <a:ln w="12700" algn="ctr">
            <a:noFill/>
            <a:miter lim="800000"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lt1"/>
                </a:solidFill>
                <a:latin typeface="微软雅黑" panose="020B0503020204020204" pitchFamily="34" charset="-122"/>
                <a:ea typeface="+mn-ea"/>
                <a:cs typeface="+mn-cs"/>
              </a:rPr>
              <a:t>各级委员</a:t>
            </a:r>
            <a:endParaRPr lang="zh-CN" altLang="en-US" dirty="0">
              <a:solidFill>
                <a:schemeClr val="lt1"/>
              </a:solidFill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262313" y="4359275"/>
            <a:ext cx="2165350" cy="806450"/>
          </a:xfrm>
          <a:prstGeom prst="rect">
            <a:avLst/>
          </a:prstGeom>
          <a:solidFill>
            <a:srgbClr val="267F42"/>
          </a:solidFill>
          <a:ln w="12700" algn="ctr">
            <a:noFill/>
            <a:miter lim="800000"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lt1"/>
                </a:solidFill>
                <a:latin typeface="微软雅黑" panose="020B0503020204020204" pitchFamily="34" charset="-122"/>
                <a:ea typeface="+mn-ea"/>
                <a:cs typeface="+mn-cs"/>
              </a:rPr>
              <a:t>课代表</a:t>
            </a:r>
            <a:endParaRPr lang="zh-CN" altLang="en-US" dirty="0">
              <a:solidFill>
                <a:schemeClr val="lt1"/>
              </a:solidFill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873500" y="3171825"/>
            <a:ext cx="2163763" cy="809625"/>
          </a:xfrm>
          <a:prstGeom prst="rect">
            <a:avLst/>
          </a:prstGeom>
          <a:solidFill>
            <a:srgbClr val="DF6282"/>
          </a:solidFill>
          <a:ln w="12700" algn="ctr">
            <a:noFill/>
            <a:miter lim="800000"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lt1"/>
                </a:solidFill>
                <a:latin typeface="微软雅黑" panose="020B0503020204020204" pitchFamily="34" charset="-122"/>
                <a:ea typeface="+mn-ea"/>
                <a:cs typeface="+mn-cs"/>
              </a:rPr>
              <a:t>值日班长</a:t>
            </a:r>
            <a:endParaRPr lang="zh-CN" altLang="en-US" dirty="0">
              <a:solidFill>
                <a:schemeClr val="lt1"/>
              </a:solidFill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489450" y="1985963"/>
            <a:ext cx="2163763" cy="808037"/>
          </a:xfrm>
          <a:prstGeom prst="rect">
            <a:avLst/>
          </a:prstGeom>
          <a:solidFill>
            <a:srgbClr val="267F42"/>
          </a:solidFill>
          <a:ln w="12700" algn="ctr">
            <a:noFill/>
            <a:miter lim="800000"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lt1"/>
                </a:solidFill>
                <a:latin typeface="微软雅黑" panose="020B0503020204020204" pitchFamily="34" charset="-122"/>
                <a:ea typeface="+mn-ea"/>
                <a:cs typeface="+mn-cs"/>
              </a:rPr>
              <a:t>班长</a:t>
            </a:r>
            <a:endParaRPr lang="zh-CN" altLang="en-US" dirty="0">
              <a:solidFill>
                <a:schemeClr val="lt1"/>
              </a:solidFill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16" name="文本框 12"/>
          <p:cNvSpPr txBox="1">
            <a:spLocks noChangeArrowheads="1"/>
          </p:cNvSpPr>
          <p:nvPr/>
        </p:nvSpPr>
        <p:spPr bwMode="auto">
          <a:xfrm flipH="1">
            <a:off x="2162175" y="2051050"/>
            <a:ext cx="2862263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文本框 13"/>
          <p:cNvSpPr txBox="1">
            <a:spLocks noChangeArrowheads="1"/>
          </p:cNvSpPr>
          <p:nvPr/>
        </p:nvSpPr>
        <p:spPr bwMode="auto">
          <a:xfrm flipH="1">
            <a:off x="2773363" y="3313113"/>
            <a:ext cx="2862262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" name="文本框 14"/>
          <p:cNvSpPr txBox="1">
            <a:spLocks noChangeArrowheads="1"/>
          </p:cNvSpPr>
          <p:nvPr/>
        </p:nvSpPr>
        <p:spPr bwMode="auto">
          <a:xfrm flipH="1">
            <a:off x="3406775" y="4505325"/>
            <a:ext cx="2863850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7901" name="矩形 18"/>
          <p:cNvSpPr>
            <a:spLocks noChangeArrowheads="1"/>
          </p:cNvSpPr>
          <p:nvPr/>
        </p:nvSpPr>
        <p:spPr bwMode="auto">
          <a:xfrm flipH="1">
            <a:off x="1438275" y="2100263"/>
            <a:ext cx="2744788" cy="63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7F7F7F"/>
                </a:solidFill>
              </a:rPr>
              <a:t>他们用严谨、严格、严明的工作态度，将每件事情做的滴水不漏。带领班级精益求精，更上一层楼</a:t>
            </a:r>
            <a:endParaRPr lang="zh-CN" altLang="en-US" sz="1200">
              <a:solidFill>
                <a:srgbClr val="7F7F7F"/>
              </a:solidFill>
            </a:endParaRPr>
          </a:p>
        </p:txBody>
      </p:sp>
      <p:sp>
        <p:nvSpPr>
          <p:cNvPr id="37902" name="矩形 19"/>
          <p:cNvSpPr>
            <a:spLocks noChangeArrowheads="1"/>
          </p:cNvSpPr>
          <p:nvPr/>
        </p:nvSpPr>
        <p:spPr bwMode="auto">
          <a:xfrm flipH="1">
            <a:off x="885825" y="3275013"/>
            <a:ext cx="2667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200">
                <a:solidFill>
                  <a:srgbClr val="7F7F7F"/>
                </a:solidFill>
              </a:rPr>
              <a:t>他们认真对待每一次工作，值日记载本上满满记录着他们细心观察</a:t>
            </a:r>
            <a:r>
              <a:rPr lang="zh-CN" altLang="en-US" sz="1200">
                <a:solidFill>
                  <a:srgbClr val="7F7F7F"/>
                </a:solidFill>
              </a:rPr>
              <a:t>的痕迹</a:t>
            </a:r>
            <a:endParaRPr lang="zh-CN" altLang="en-US" sz="1200">
              <a:solidFill>
                <a:srgbClr val="7F7F7F"/>
              </a:solidFill>
            </a:endParaRPr>
          </a:p>
        </p:txBody>
      </p:sp>
      <p:sp>
        <p:nvSpPr>
          <p:cNvPr id="37903" name="矩形 20"/>
          <p:cNvSpPr>
            <a:spLocks noChangeArrowheads="1"/>
          </p:cNvSpPr>
          <p:nvPr/>
        </p:nvSpPr>
        <p:spPr bwMode="auto">
          <a:xfrm flipH="1">
            <a:off x="155575" y="4451350"/>
            <a:ext cx="2828925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100">
                <a:solidFill>
                  <a:srgbClr val="7F7F7F"/>
                </a:solidFill>
              </a:rPr>
              <a:t> </a:t>
            </a:r>
            <a:r>
              <a:rPr lang="en-US" altLang="zh-CN" sz="1200">
                <a:solidFill>
                  <a:srgbClr val="7F7F7F"/>
                </a:solidFill>
              </a:rPr>
              <a:t>成绩优异的他们不骄傲自满，协助老师做好每一件事，勤勤恳恳是他们的代名词。</a:t>
            </a:r>
            <a:endParaRPr lang="en-US" altLang="zh-CN" sz="1200">
              <a:solidFill>
                <a:srgbClr val="7F7F7F"/>
              </a:solidFill>
            </a:endParaRPr>
          </a:p>
        </p:txBody>
      </p:sp>
      <p:sp>
        <p:nvSpPr>
          <p:cNvPr id="37904" name="矩形 21"/>
          <p:cNvSpPr>
            <a:spLocks noChangeArrowheads="1"/>
          </p:cNvSpPr>
          <p:nvPr/>
        </p:nvSpPr>
        <p:spPr bwMode="auto">
          <a:xfrm flipH="1">
            <a:off x="1588" y="5648325"/>
            <a:ext cx="2652712" cy="428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100">
                <a:solidFill>
                  <a:srgbClr val="7F7F7F"/>
                </a:solidFill>
              </a:rPr>
              <a:t> 他们力求完美</a:t>
            </a:r>
            <a:r>
              <a:rPr lang="zh-CN" altLang="en-US" sz="1100">
                <a:solidFill>
                  <a:srgbClr val="7F7F7F"/>
                </a:solidFill>
              </a:rPr>
              <a:t>，任劳任怨，为班级无私奉献着。 </a:t>
            </a:r>
            <a:endParaRPr lang="zh-CN" altLang="en-US" sz="1100">
              <a:solidFill>
                <a:srgbClr val="7F7F7F"/>
              </a:solidFill>
            </a:endParaRPr>
          </a:p>
        </p:txBody>
      </p:sp>
      <p:pic>
        <p:nvPicPr>
          <p:cNvPr id="37905" name="Picture 27" descr="雄鹰图片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5300" y="2252663"/>
            <a:ext cx="5113338" cy="395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3"/>
    </p:custData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1" descr="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3175" y="-25400"/>
            <a:ext cx="1221105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3"/>
          <p:cNvGrpSpPr/>
          <p:nvPr/>
        </p:nvGrpSpPr>
        <p:grpSpPr bwMode="auto">
          <a:xfrm>
            <a:off x="1270000" y="442913"/>
            <a:ext cx="9664700" cy="838200"/>
            <a:chOff x="1270000" y="487136"/>
            <a:chExt cx="9664700" cy="837928"/>
          </a:xfrm>
        </p:grpSpPr>
        <p:sp>
          <p:nvSpPr>
            <p:cNvPr id="3" name="矩形 2"/>
            <p:cNvSpPr/>
            <p:nvPr/>
          </p:nvSpPr>
          <p:spPr>
            <a:xfrm>
              <a:off x="1270000" y="487136"/>
              <a:ext cx="9664700" cy="837928"/>
            </a:xfrm>
            <a:prstGeom prst="rect">
              <a:avLst/>
            </a:prstGeom>
            <a:solidFill>
              <a:srgbClr val="267F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Copyright Notice"/>
            <p:cNvSpPr/>
            <p:nvPr/>
          </p:nvSpPr>
          <p:spPr bwMode="auto">
            <a:xfrm>
              <a:off x="2611438" y="688683"/>
              <a:ext cx="6981825" cy="550684"/>
            </a:xfrm>
            <a:prstGeom prst="rect">
              <a:avLst/>
            </a:prstGeom>
            <a:noFill/>
            <a:ln w="635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32400" rIns="72000" bIns="32400">
              <a:spAutoFit/>
            </a:bodyPr>
            <a:lstStyle/>
            <a:p>
              <a:pPr algn="ctr">
                <a:defRPr/>
              </a:pPr>
              <a:r>
                <a:rPr lang="zh-CN" altLang="en-US" sz="3200">
                  <a:solidFill>
                    <a:schemeClr val="bg1"/>
                  </a:solidFill>
                  <a:latin typeface="华文彩云"/>
                  <a:ea typeface="华文彩云"/>
                  <a:cs typeface="华文彩云"/>
                </a:rPr>
                <a:t>我们的个人目标规划</a:t>
              </a:r>
              <a:endParaRPr lang="zh-CN" altLang="en-US" sz="3200">
                <a:solidFill>
                  <a:schemeClr val="bg1"/>
                </a:solidFill>
                <a:latin typeface="华文彩云"/>
                <a:ea typeface="华文彩云"/>
                <a:cs typeface="华文彩云"/>
              </a:endParaRPr>
            </a:p>
          </p:txBody>
        </p:sp>
      </p:grpSp>
      <p:cxnSp>
        <p:nvCxnSpPr>
          <p:cNvPr id="5" name="直接箭头连接符 4"/>
          <p:cNvCxnSpPr/>
          <p:nvPr/>
        </p:nvCxnSpPr>
        <p:spPr>
          <a:xfrm flipV="1">
            <a:off x="1858963" y="1987550"/>
            <a:ext cx="0" cy="447675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6" name="直接箭头连接符 5"/>
          <p:cNvCxnSpPr/>
          <p:nvPr/>
        </p:nvCxnSpPr>
        <p:spPr>
          <a:xfrm>
            <a:off x="1858963" y="6464300"/>
            <a:ext cx="8959850" cy="158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grpSp>
        <p:nvGrpSpPr>
          <p:cNvPr id="7" name="组合 6"/>
          <p:cNvGrpSpPr/>
          <p:nvPr/>
        </p:nvGrpSpPr>
        <p:grpSpPr>
          <a:xfrm>
            <a:off x="2153226" y="5179695"/>
            <a:ext cx="1983164" cy="786130"/>
            <a:chOff x="2200848" y="4495235"/>
            <a:chExt cx="1851041" cy="785818"/>
          </a:xfrm>
          <a:solidFill>
            <a:srgbClr val="267F42"/>
          </a:solidFill>
        </p:grpSpPr>
        <p:sp>
          <p:nvSpPr>
            <p:cNvPr id="8" name="圆角矩形 7"/>
            <p:cNvSpPr/>
            <p:nvPr/>
          </p:nvSpPr>
          <p:spPr bwMode="auto">
            <a:xfrm>
              <a:off x="2200848" y="4495235"/>
              <a:ext cx="1851041" cy="785818"/>
            </a:xfrm>
            <a:prstGeom prst="roundRect">
              <a:avLst>
                <a:gd name="adj" fmla="val 10568"/>
              </a:avLst>
            </a:prstGeom>
            <a:grpFill/>
            <a:ln w="7" cap="flat">
              <a:noFill/>
              <a:prstDash val="solid"/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  <a:latin typeface="Arial" panose="020B0604020202090204" pitchFamily="34" charset="0"/>
                <a:ea typeface="宋体" charset="-122"/>
                <a:cs typeface="+mn-cs"/>
              </a:endParaRPr>
            </a:p>
          </p:txBody>
        </p:sp>
        <p:sp>
          <p:nvSpPr>
            <p:cNvPr id="9" name="矩形 8"/>
            <p:cNvSpPr>
              <a:spLocks noChangeArrowheads="1"/>
            </p:cNvSpPr>
            <p:nvPr/>
          </p:nvSpPr>
          <p:spPr bwMode="auto">
            <a:xfrm>
              <a:off x="2250097" y="4672964"/>
              <a:ext cx="1801792" cy="430994"/>
            </a:xfrm>
            <a:prstGeom prst="rect">
              <a:avLst/>
            </a:prstGeom>
            <a:grpFill/>
            <a:ln w="7" cap="flat">
              <a:noFill/>
              <a:prstDash val="solid"/>
              <a:miter lim="800000"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+mn-lt"/>
                  <a:ea typeface="+mn-ea"/>
                  <a:cs typeface="+mn-cs"/>
                </a:rPr>
                <a:t>明确的目标</a:t>
              </a:r>
              <a:endPara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" name="矩形 87"/>
          <p:cNvSpPr>
            <a:spLocks noChangeArrowheads="1"/>
          </p:cNvSpPr>
          <p:nvPr/>
        </p:nvSpPr>
        <p:spPr bwMode="auto">
          <a:xfrm>
            <a:off x="2287588" y="3076575"/>
            <a:ext cx="1571625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en-US" altLang="zh-CN" sz="2400" dirty="0">
                <a:solidFill>
                  <a:srgbClr val="7F7F7F"/>
                </a:solidFill>
                <a:latin typeface="微软雅黑"/>
              </a:rPr>
              <a:t>10</a:t>
            </a:r>
            <a:r>
              <a:rPr lang="zh-CN" altLang="en-US" sz="2400" dirty="0">
                <a:solidFill>
                  <a:srgbClr val="7F7F7F"/>
                </a:solidFill>
                <a:latin typeface="微软雅黑"/>
              </a:rPr>
              <a:t>班的每位同学都有明确的目标</a:t>
            </a:r>
            <a:endParaRPr lang="zh-CN" altLang="en-US" sz="2400" dirty="0">
              <a:solidFill>
                <a:srgbClr val="7F7F7F"/>
              </a:solidFill>
              <a:latin typeface="微软雅黑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366260" y="4353560"/>
            <a:ext cx="1919605" cy="786130"/>
            <a:chOff x="4272550" y="3669040"/>
            <a:chExt cx="1851041" cy="785818"/>
          </a:xfrm>
          <a:solidFill>
            <a:srgbClr val="DF6282"/>
          </a:solidFill>
        </p:grpSpPr>
        <p:sp>
          <p:nvSpPr>
            <p:cNvPr id="13" name="圆角矩形 11"/>
            <p:cNvSpPr/>
            <p:nvPr/>
          </p:nvSpPr>
          <p:spPr bwMode="auto">
            <a:xfrm>
              <a:off x="4272550" y="3669040"/>
              <a:ext cx="1851041" cy="785818"/>
            </a:xfrm>
            <a:prstGeom prst="roundRect">
              <a:avLst>
                <a:gd name="adj" fmla="val 10568"/>
              </a:avLst>
            </a:prstGeom>
            <a:grpFill/>
            <a:ln w="7" cap="flat">
              <a:noFill/>
              <a:prstDash val="solid"/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  <a:latin typeface="Arial" panose="020B0604020202090204" pitchFamily="34" charset="0"/>
                <a:ea typeface="宋体" charset="-122"/>
                <a:cs typeface="+mn-cs"/>
              </a:endParaRPr>
            </a:p>
          </p:txBody>
        </p:sp>
        <p:sp>
          <p:nvSpPr>
            <p:cNvPr id="14" name="矩形 13"/>
            <p:cNvSpPr>
              <a:spLocks noChangeArrowheads="1"/>
            </p:cNvSpPr>
            <p:nvPr/>
          </p:nvSpPr>
          <p:spPr bwMode="auto">
            <a:xfrm>
              <a:off x="4470035" y="3841125"/>
              <a:ext cx="1653540" cy="431165"/>
            </a:xfrm>
            <a:prstGeom prst="rect">
              <a:avLst/>
            </a:prstGeom>
            <a:grpFill/>
            <a:ln w="7" cap="flat">
              <a:noFill/>
              <a:prstDash val="solid"/>
              <a:miter lim="800000"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+mn-lt"/>
                  <a:ea typeface="+mn-ea"/>
                  <a:cs typeface="+mn-cs"/>
                </a:rPr>
                <a:t>坚定的信念</a:t>
              </a:r>
              <a:endPara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5" name="矩形 87"/>
          <p:cNvSpPr>
            <a:spLocks noChangeArrowheads="1"/>
          </p:cNvSpPr>
          <p:nvPr/>
        </p:nvSpPr>
        <p:spPr bwMode="auto">
          <a:xfrm>
            <a:off x="4365625" y="1941513"/>
            <a:ext cx="1920875" cy="1739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>
                <a:solidFill>
                  <a:srgbClr val="7F7F7F"/>
                </a:solidFill>
                <a:latin typeface="微软雅黑"/>
              </a:rPr>
              <a:t>即使一路上遇到坎坷也不气馁，坚定自己的信念，</a:t>
            </a:r>
            <a:r>
              <a:rPr lang="zh-CN" altLang="en-US">
                <a:solidFill>
                  <a:srgbClr val="808080"/>
                </a:solidFill>
              </a:rPr>
              <a:t>相信前方永远有曙光</a:t>
            </a:r>
            <a:r>
              <a:rPr lang="zh-CN" altLang="en-US">
                <a:solidFill>
                  <a:srgbClr val="7F7F7F"/>
                </a:solidFill>
                <a:latin typeface="微软雅黑"/>
              </a:rPr>
              <a:t>在等待着我们</a:t>
            </a:r>
            <a:endParaRPr lang="zh-CN" altLang="en-US">
              <a:solidFill>
                <a:srgbClr val="7F7F7F"/>
              </a:solidFill>
              <a:latin typeface="微软雅黑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4265613" y="1987550"/>
            <a:ext cx="1587" cy="44069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grpSp>
        <p:nvGrpSpPr>
          <p:cNvPr id="17" name="组合 16"/>
          <p:cNvGrpSpPr/>
          <p:nvPr/>
        </p:nvGrpSpPr>
        <p:grpSpPr>
          <a:xfrm>
            <a:off x="6463030" y="3536315"/>
            <a:ext cx="1989455" cy="786130"/>
            <a:chOff x="6279161" y="2852161"/>
            <a:chExt cx="1851041" cy="785818"/>
          </a:xfrm>
          <a:solidFill>
            <a:srgbClr val="267F42"/>
          </a:solidFill>
        </p:grpSpPr>
        <p:sp>
          <p:nvSpPr>
            <p:cNvPr id="18" name="圆角矩形 16"/>
            <p:cNvSpPr/>
            <p:nvPr/>
          </p:nvSpPr>
          <p:spPr bwMode="auto">
            <a:xfrm>
              <a:off x="6279161" y="2852161"/>
              <a:ext cx="1851041" cy="785818"/>
            </a:xfrm>
            <a:prstGeom prst="roundRect">
              <a:avLst>
                <a:gd name="adj" fmla="val 10568"/>
              </a:avLst>
            </a:prstGeom>
            <a:grpFill/>
            <a:ln w="7" cap="flat">
              <a:noFill/>
              <a:prstDash val="solid"/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  <a:latin typeface="Arial" panose="020B0604020202090204" pitchFamily="34" charset="0"/>
                <a:ea typeface="宋体" charset="-122"/>
                <a:cs typeface="+mn-cs"/>
              </a:endParaRPr>
            </a:p>
          </p:txBody>
        </p:sp>
        <p:sp>
          <p:nvSpPr>
            <p:cNvPr id="19" name="矩形 18"/>
            <p:cNvSpPr>
              <a:spLocks noChangeArrowheads="1"/>
            </p:cNvSpPr>
            <p:nvPr/>
          </p:nvSpPr>
          <p:spPr bwMode="auto">
            <a:xfrm>
              <a:off x="6406187" y="3055280"/>
              <a:ext cx="1724015" cy="430994"/>
            </a:xfrm>
            <a:prstGeom prst="rect">
              <a:avLst/>
            </a:prstGeom>
            <a:grpFill/>
            <a:ln w="7" cap="flat">
              <a:noFill/>
              <a:prstDash val="solid"/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+mn-lt"/>
                  <a:ea typeface="+mn-ea"/>
                  <a:cs typeface="+mn-cs"/>
                </a:rPr>
                <a:t>付诸的努力</a:t>
              </a:r>
              <a:endPara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cs"/>
              </a:endParaRPr>
            </a:p>
          </p:txBody>
        </p:sp>
      </p:grpSp>
      <p:cxnSp>
        <p:nvCxnSpPr>
          <p:cNvPr id="20" name="直接连接符 19"/>
          <p:cNvCxnSpPr/>
          <p:nvPr/>
        </p:nvCxnSpPr>
        <p:spPr>
          <a:xfrm flipH="1">
            <a:off x="6383338" y="1987550"/>
            <a:ext cx="1587" cy="44069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21" name="矩形 87"/>
          <p:cNvSpPr>
            <a:spLocks noChangeArrowheads="1"/>
          </p:cNvSpPr>
          <p:nvPr/>
        </p:nvSpPr>
        <p:spPr bwMode="auto">
          <a:xfrm>
            <a:off x="6492875" y="4248150"/>
            <a:ext cx="2066925" cy="1739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br>
              <a:rPr lang="en-US" altLang="zh-CN">
                <a:solidFill>
                  <a:srgbClr val="7F7F7F"/>
                </a:solidFill>
                <a:latin typeface="微软雅黑"/>
              </a:rPr>
            </a:br>
            <a:r>
              <a:rPr lang="zh-CN" altLang="en-US">
                <a:solidFill>
                  <a:srgbClr val="7F7F7F"/>
                </a:solidFill>
                <a:latin typeface="微软雅黑"/>
              </a:rPr>
              <a:t>我们坚信</a:t>
            </a:r>
            <a:r>
              <a:rPr lang="zh-CN" altLang="en-US">
                <a:solidFill>
                  <a:srgbClr val="7F7F7F"/>
                </a:solidFill>
                <a:latin typeface="微软雅黑"/>
                <a:sym typeface="+mn-ea"/>
              </a:rPr>
              <a:t>世上不存在永远的幸运</a:t>
            </a:r>
            <a:r>
              <a:rPr lang="en-US" altLang="zh-CN">
                <a:solidFill>
                  <a:srgbClr val="7F7F7F"/>
                </a:solidFill>
                <a:latin typeface="微软雅黑"/>
                <a:sym typeface="+mn-ea"/>
              </a:rPr>
              <a:t>，</a:t>
            </a:r>
            <a:r>
              <a:rPr lang="zh-CN" altLang="en-US">
                <a:solidFill>
                  <a:srgbClr val="7F7F7F"/>
                </a:solidFill>
                <a:latin typeface="微软雅黑"/>
                <a:sym typeface="+mn-ea"/>
              </a:rPr>
              <a:t>只有</a:t>
            </a:r>
            <a:r>
              <a:rPr lang="en-US" altLang="zh-CN">
                <a:solidFill>
                  <a:srgbClr val="7F7F7F"/>
                </a:solidFill>
                <a:latin typeface="微软雅黑"/>
              </a:rPr>
              <a:t>努力，</a:t>
            </a:r>
            <a:r>
              <a:rPr lang="zh-CN" altLang="en-US">
                <a:solidFill>
                  <a:srgbClr val="7F7F7F"/>
                </a:solidFill>
                <a:latin typeface="微软雅黑"/>
              </a:rPr>
              <a:t>才能将</a:t>
            </a:r>
            <a:r>
              <a:rPr lang="en-US" altLang="zh-CN">
                <a:solidFill>
                  <a:srgbClr val="7F7F7F"/>
                </a:solidFill>
                <a:latin typeface="微软雅黑"/>
              </a:rPr>
              <a:t>梦想与现实</a:t>
            </a:r>
            <a:r>
              <a:rPr lang="zh-CN" altLang="en-US">
                <a:solidFill>
                  <a:srgbClr val="7F7F7F"/>
                </a:solidFill>
                <a:latin typeface="微软雅黑"/>
              </a:rPr>
              <a:t>的距离拉近</a:t>
            </a:r>
            <a:endParaRPr lang="zh-CN" altLang="en-US">
              <a:solidFill>
                <a:srgbClr val="7F7F7F"/>
              </a:solidFill>
              <a:latin typeface="微软雅黑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8607425" y="2679065"/>
            <a:ext cx="1997710" cy="786130"/>
            <a:chOff x="8279425" y="1994905"/>
            <a:chExt cx="1851041" cy="785818"/>
          </a:xfrm>
          <a:solidFill>
            <a:srgbClr val="DF6282"/>
          </a:solidFill>
        </p:grpSpPr>
        <p:sp>
          <p:nvSpPr>
            <p:cNvPr id="23" name="圆角矩形 21"/>
            <p:cNvSpPr/>
            <p:nvPr/>
          </p:nvSpPr>
          <p:spPr bwMode="auto">
            <a:xfrm>
              <a:off x="8279425" y="1994905"/>
              <a:ext cx="1851041" cy="785818"/>
            </a:xfrm>
            <a:prstGeom prst="roundRect">
              <a:avLst>
                <a:gd name="adj" fmla="val 10568"/>
              </a:avLst>
            </a:prstGeom>
            <a:grpFill/>
            <a:ln w="7" cap="flat">
              <a:noFill/>
              <a:prstDash val="solid"/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  <a:latin typeface="Arial" panose="020B0604020202090204" pitchFamily="34" charset="0"/>
                <a:ea typeface="宋体" charset="-122"/>
                <a:cs typeface="+mn-cs"/>
              </a:endParaRPr>
            </a:p>
          </p:txBody>
        </p:sp>
        <p:sp>
          <p:nvSpPr>
            <p:cNvPr id="24" name="矩形 23"/>
            <p:cNvSpPr>
              <a:spLocks noChangeArrowheads="1"/>
            </p:cNvSpPr>
            <p:nvPr/>
          </p:nvSpPr>
          <p:spPr bwMode="auto">
            <a:xfrm>
              <a:off x="8477120" y="2198024"/>
              <a:ext cx="1653346" cy="430994"/>
            </a:xfrm>
            <a:prstGeom prst="rect">
              <a:avLst/>
            </a:prstGeom>
            <a:grpFill/>
            <a:ln w="7" cap="flat">
              <a:noFill/>
              <a:prstDash val="solid"/>
              <a:miter lim="800000"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+mn-lt"/>
                  <a:ea typeface="+mn-ea"/>
                  <a:cs typeface="+mn-cs"/>
                </a:rPr>
                <a:t>收获的硕果</a:t>
              </a:r>
              <a:endPara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" name="矩形 87"/>
          <p:cNvSpPr>
            <a:spLocks noChangeArrowheads="1"/>
          </p:cNvSpPr>
          <p:nvPr/>
        </p:nvSpPr>
        <p:spPr bwMode="auto">
          <a:xfrm>
            <a:off x="8645525" y="3819525"/>
            <a:ext cx="2074863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>
                <a:solidFill>
                  <a:srgbClr val="7F7F7F"/>
                </a:solidFill>
                <a:latin typeface="微软雅黑"/>
              </a:rPr>
              <a:t>用汗水浇灌的花朵终于结出了累累硕果。它是那么的可口，漾在心田</a:t>
            </a:r>
            <a:endParaRPr lang="zh-CN" altLang="en-US">
              <a:solidFill>
                <a:srgbClr val="7F7F7F"/>
              </a:solidFill>
              <a:latin typeface="微软雅黑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8529638" y="1987550"/>
            <a:ext cx="0" cy="44069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27" name="TextBox 28"/>
          <p:cNvSpPr txBox="1">
            <a:spLocks noChangeArrowheads="1"/>
          </p:cNvSpPr>
          <p:nvPr/>
        </p:nvSpPr>
        <p:spPr bwMode="auto">
          <a:xfrm>
            <a:off x="550863" y="2251075"/>
            <a:ext cx="1279525" cy="4143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zh-CN" altLang="en-US" sz="2400">
                <a:solidFill>
                  <a:srgbClr val="7F7F7F"/>
                </a:solidFill>
                <a:latin typeface="微软雅黑"/>
              </a:rPr>
              <a:t>我们相信只要有美好的目标，付出对等的努力，就会收获成功的喜悦</a:t>
            </a:r>
            <a:endParaRPr lang="zh-CN" altLang="en-US" sz="2400">
              <a:solidFill>
                <a:srgbClr val="7F7F7F"/>
              </a:solidFill>
              <a:latin typeface="微软雅黑"/>
            </a:endParaRPr>
          </a:p>
        </p:txBody>
      </p:sp>
    </p:spTree>
    <p:custDataLst>
      <p:tags r:id="rId2"/>
    </p:custData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3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8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93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43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48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6800"/>
                            </p:stCondLst>
                            <p:childTnLst>
                              <p:par>
                                <p:cTn id="5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73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9300"/>
                            </p:stCondLst>
                            <p:childTnLst>
                              <p:par>
                                <p:cTn id="6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980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  <p:bldP spid="21" grpId="0"/>
      <p:bldP spid="25" grpId="0"/>
      <p:bldP spid="2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9525" y="-25400"/>
            <a:ext cx="1221105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椭圆 3"/>
          <p:cNvSpPr/>
          <p:nvPr/>
        </p:nvSpPr>
        <p:spPr>
          <a:xfrm>
            <a:off x="5194300" y="1239838"/>
            <a:ext cx="1801813" cy="1801812"/>
          </a:xfrm>
          <a:prstGeom prst="ellipse">
            <a:avLst/>
          </a:prstGeom>
          <a:noFill/>
          <a:ln>
            <a:solidFill>
              <a:srgbClr val="267F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7200" dirty="0">
                <a:solidFill>
                  <a:srgbClr val="267F42"/>
                </a:solidFill>
              </a:rPr>
              <a:t>4</a:t>
            </a:r>
            <a:endParaRPr lang="zh-CN" altLang="en-US" sz="7200" dirty="0">
              <a:solidFill>
                <a:srgbClr val="267F42"/>
              </a:solidFill>
            </a:endParaRPr>
          </a:p>
        </p:txBody>
      </p:sp>
      <p:cxnSp>
        <p:nvCxnSpPr>
          <p:cNvPr id="5" name="品 11"/>
          <p:cNvCxnSpPr>
            <a:cxnSpLocks noChangeShapeType="1"/>
          </p:cNvCxnSpPr>
          <p:nvPr>
            <p:custDataLst>
              <p:tags r:id="rId2"/>
            </p:custDataLst>
          </p:nvPr>
        </p:nvCxnSpPr>
        <p:spPr bwMode="auto">
          <a:xfrm>
            <a:off x="3040063" y="4721289"/>
            <a:ext cx="6110287" cy="0"/>
          </a:xfrm>
          <a:prstGeom prst="line">
            <a:avLst/>
          </a:prstGeom>
          <a:noFill/>
          <a:ln w="6350" algn="ctr">
            <a:solidFill>
              <a:srgbClr val="267F42"/>
            </a:solidFill>
            <a:miter lim="800000"/>
          </a:ln>
        </p:spPr>
      </p:cxnSp>
      <p:sp>
        <p:nvSpPr>
          <p:cNvPr id="6" name="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617878" y="3666629"/>
            <a:ext cx="2954656" cy="923330"/>
          </a:xfrm>
          <a:prstGeom prst="rect">
            <a:avLst/>
          </a:prstGeom>
          <a:noFill/>
          <a:ln>
            <a:noFill/>
          </a:ln>
        </p:spPr>
        <p:txBody>
          <a:bodyPr wrap="none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90204" pitchFamily="34" charset="0"/>
              <a:buNone/>
              <a:defRPr/>
            </a:pPr>
            <a:r>
              <a:rPr lang="zh-CN" altLang="en-US" sz="5400" kern="0" dirty="0">
                <a:solidFill>
                  <a:srgbClr val="DF628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班级总结</a:t>
            </a:r>
            <a:endParaRPr lang="zh-CN" altLang="en-US" sz="5400" kern="0" dirty="0">
              <a:solidFill>
                <a:srgbClr val="DF628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65218" y="4823713"/>
            <a:ext cx="36599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>
                <a:solidFill>
                  <a:srgbClr val="267F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DESCRIPTION</a:t>
            </a:r>
            <a:endParaRPr lang="en-US" altLang="zh-CN" kern="0" dirty="0">
              <a:solidFill>
                <a:srgbClr val="267F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9525" y="-25400"/>
            <a:ext cx="1221105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竖排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8000"/>
                </a:solidFill>
              </a:rPr>
              <a:t>         班级存在的问题和努力方向</a:t>
            </a:r>
            <a:endParaRPr lang="zh-CN" altLang="en-US" dirty="0">
              <a:solidFill>
                <a:srgbClr val="008000"/>
              </a:solidFill>
            </a:endParaRPr>
          </a:p>
        </p:txBody>
      </p:sp>
      <p:sp>
        <p:nvSpPr>
          <p:cNvPr id="6" name="竖排文字占位符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accent6">
                    <a:lumMod val="75000"/>
                  </a:schemeClr>
                </a:solidFill>
              </a:rPr>
              <a:t>1.</a:t>
            </a:r>
            <a:r>
              <a:rPr lang="zh-CN" altLang="en-US" dirty="0">
                <a:solidFill>
                  <a:schemeClr val="accent6">
                    <a:lumMod val="75000"/>
                  </a:schemeClr>
                </a:solidFill>
              </a:rPr>
              <a:t>班级内存在不良行为，如：爆粗口等</a:t>
            </a:r>
            <a:endParaRPr lang="en-US" altLang="zh-CN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en-US" altLang="zh-CN" dirty="0">
              <a:solidFill>
                <a:schemeClr val="accent6">
                  <a:lumMod val="75000"/>
                </a:schemeClr>
              </a:solidFill>
            </a:endParaRPr>
          </a:p>
          <a:p>
            <a:br>
              <a:rPr lang="zh-CN" altLang="en-US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 altLang="zh-CN" dirty="0">
                <a:solidFill>
                  <a:schemeClr val="accent6">
                    <a:lumMod val="75000"/>
                  </a:schemeClr>
                </a:solidFill>
              </a:rPr>
              <a:t>2.</a:t>
            </a:r>
            <a:r>
              <a:rPr lang="zh-CN" altLang="en-US" dirty="0">
                <a:solidFill>
                  <a:schemeClr val="accent6">
                    <a:lumMod val="75000"/>
                  </a:schemeClr>
                </a:solidFill>
              </a:rPr>
              <a:t>班级中有某些同学不认真对待老师布置的作业，敷衍了事</a:t>
            </a:r>
            <a:endParaRPr lang="en-US" altLang="zh-CN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en-US" altLang="zh-CN" dirty="0">
              <a:solidFill>
                <a:schemeClr val="accent6">
                  <a:lumMod val="75000"/>
                </a:schemeClr>
              </a:solidFill>
            </a:endParaRPr>
          </a:p>
          <a:p>
            <a:br>
              <a:rPr lang="zh-CN" altLang="en-US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 altLang="zh-CN" dirty="0">
                <a:solidFill>
                  <a:schemeClr val="accent6">
                    <a:lumMod val="75000"/>
                  </a:schemeClr>
                </a:solidFill>
              </a:rPr>
              <a:t>3.</a:t>
            </a:r>
            <a:r>
              <a:rPr lang="zh-CN" altLang="en-US" dirty="0">
                <a:solidFill>
                  <a:schemeClr val="accent6">
                    <a:lumMod val="75000"/>
                  </a:schemeClr>
                </a:solidFill>
              </a:rPr>
              <a:t>班级里同学成绩差异过于极端化</a:t>
            </a:r>
            <a:br>
              <a:rPr lang="zh-CN" altLang="en-US" dirty="0">
                <a:solidFill>
                  <a:schemeClr val="accent6">
                    <a:lumMod val="75000"/>
                  </a:schemeClr>
                </a:solidFill>
              </a:rPr>
            </a:b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ransition advTm="5000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1" descr="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9050" y="0"/>
            <a:ext cx="1221105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40" name="WordArt 8"/>
          <p:cNvSpPr>
            <a:spLocks noChangeArrowheads="1" noChangeShapeType="1" noTextEdit="1"/>
          </p:cNvSpPr>
          <p:nvPr/>
        </p:nvSpPr>
        <p:spPr bwMode="auto">
          <a:xfrm>
            <a:off x="3616325" y="966788"/>
            <a:ext cx="5018088" cy="4514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CN" altLang="en-US" sz="40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楷体_GB2312"/>
                <a:ea typeface="楷体_GB2312"/>
              </a:rPr>
              <a:t>扬 帆 把 舵 ，</a:t>
            </a:r>
            <a:endParaRPr lang="zh-CN" altLang="en-US" sz="4000" kern="10" dirty="0">
              <a:ln w="9525">
                <a:solidFill>
                  <a:srgbClr val="000000"/>
                </a:solidFill>
                <a:rou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楷体_GB2312"/>
              <a:ea typeface="楷体_GB2312"/>
            </a:endParaRPr>
          </a:p>
          <a:p>
            <a:pPr algn="ctr">
              <a:defRPr/>
            </a:pPr>
            <a:endParaRPr lang="zh-CN" altLang="en-US" sz="4000" kern="10" dirty="0">
              <a:ln w="9525">
                <a:solidFill>
                  <a:srgbClr val="000000"/>
                </a:solidFill>
                <a:rou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楷体_GB2312"/>
              <a:ea typeface="楷体_GB2312"/>
            </a:endParaRPr>
          </a:p>
          <a:p>
            <a:pPr algn="ctr">
              <a:defRPr/>
            </a:pPr>
            <a:r>
              <a:rPr lang="zh-CN" altLang="en-US" sz="40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楷体_GB2312"/>
                <a:ea typeface="楷体_GB2312"/>
              </a:rPr>
              <a:t>奋 勇 拼 搏 ；</a:t>
            </a:r>
            <a:endParaRPr lang="zh-CN" altLang="en-US" sz="4000" kern="10" dirty="0">
              <a:ln w="9525">
                <a:solidFill>
                  <a:srgbClr val="000000"/>
                </a:solidFill>
                <a:rou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楷体_GB2312"/>
              <a:ea typeface="楷体_GB2312"/>
            </a:endParaRPr>
          </a:p>
          <a:p>
            <a:pPr algn="ctr">
              <a:defRPr/>
            </a:pPr>
            <a:endParaRPr lang="zh-CN" altLang="en-US" sz="4000" kern="10" dirty="0">
              <a:ln w="9525">
                <a:solidFill>
                  <a:srgbClr val="000000"/>
                </a:solidFill>
                <a:rou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楷体_GB2312"/>
              <a:ea typeface="楷体_GB2312"/>
            </a:endParaRPr>
          </a:p>
          <a:p>
            <a:pPr algn="ctr">
              <a:defRPr/>
            </a:pPr>
            <a:r>
              <a:rPr lang="zh-CN" altLang="en-US" sz="40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楷体_GB2312"/>
                <a:ea typeface="楷体_GB2312"/>
              </a:rPr>
              <a:t>看 我（</a:t>
            </a:r>
            <a:r>
              <a:rPr lang="en-US" altLang="zh-CN" sz="40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楷体_GB2312"/>
                <a:ea typeface="楷体_GB2312"/>
              </a:rPr>
              <a:t>10</a:t>
            </a:r>
            <a:r>
              <a:rPr lang="zh-CN" altLang="en-US" sz="40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楷体_GB2312"/>
                <a:ea typeface="楷体_GB2312"/>
              </a:rPr>
              <a:t>）班 ，</a:t>
            </a:r>
            <a:endParaRPr lang="zh-CN" altLang="en-US" sz="4000" kern="10" dirty="0">
              <a:ln w="9525">
                <a:solidFill>
                  <a:srgbClr val="000000"/>
                </a:solidFill>
                <a:rou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楷体_GB2312"/>
              <a:ea typeface="楷体_GB2312"/>
            </a:endParaRPr>
          </a:p>
          <a:p>
            <a:pPr algn="ctr">
              <a:defRPr/>
            </a:pPr>
            <a:endParaRPr lang="zh-CN" altLang="en-US" sz="4000" kern="10" dirty="0">
              <a:ln w="9525">
                <a:solidFill>
                  <a:srgbClr val="000000"/>
                </a:solidFill>
                <a:rou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楷体_GB2312"/>
              <a:ea typeface="楷体_GB2312"/>
            </a:endParaRPr>
          </a:p>
          <a:p>
            <a:pPr algn="ctr">
              <a:defRPr/>
            </a:pPr>
            <a:r>
              <a:rPr lang="zh-CN" altLang="en-US" sz="40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楷体_GB2312"/>
                <a:ea typeface="楷体_GB2312"/>
              </a:rPr>
              <a:t>永 创 辉 煌 ！</a:t>
            </a:r>
            <a:endParaRPr lang="zh-CN" altLang="en-US" sz="4000" kern="10" dirty="0">
              <a:ln w="9525">
                <a:solidFill>
                  <a:srgbClr val="000000"/>
                </a:solidFill>
                <a:rou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楷体_GB2312"/>
              <a:ea typeface="楷体_GB2312"/>
            </a:endParaRPr>
          </a:p>
        </p:txBody>
      </p:sp>
    </p:spTree>
  </p:cSld>
  <p:clrMapOvr>
    <a:masterClrMapping/>
  </p:clrMapOvr>
  <p:transition advTm="5000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图片 1" descr="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9050" y="0"/>
            <a:ext cx="1221105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组合 16"/>
          <p:cNvGrpSpPr/>
          <p:nvPr/>
        </p:nvGrpSpPr>
        <p:grpSpPr bwMode="auto">
          <a:xfrm>
            <a:off x="3244850" y="2644775"/>
            <a:ext cx="6110288" cy="1760538"/>
            <a:chOff x="4673220" y="2475097"/>
            <a:chExt cx="6110515" cy="1760745"/>
          </a:xfrm>
        </p:grpSpPr>
        <p:sp>
          <p:nvSpPr>
            <p:cNvPr id="18" name="3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6265542" y="2475097"/>
              <a:ext cx="2925871" cy="922446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90204" pitchFamily="34" charset="0"/>
                <a:buNone/>
                <a:defRPr/>
              </a:pPr>
              <a:r>
                <a:rPr lang="zh-CN" altLang="en-US" sz="5400" kern="0" dirty="0">
                  <a:solidFill>
                    <a:srgbClr val="DF62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Calibri" panose="020F0502020204030204" pitchFamily="34" charset="0"/>
                </a:rPr>
                <a:t>谢谢观看</a:t>
              </a:r>
              <a:endParaRPr lang="zh-CN" altLang="en-US" sz="5400" kern="0" dirty="0">
                <a:solidFill>
                  <a:srgbClr val="DF628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endParaRPr>
            </a:p>
          </p:txBody>
        </p:sp>
        <p:sp>
          <p:nvSpPr>
            <p:cNvPr id="25" name="10"/>
            <p:cNvSpPr/>
            <p:nvPr>
              <p:custDataLst>
                <p:tags r:id="rId3"/>
              </p:custDataLst>
            </p:nvPr>
          </p:nvSpPr>
          <p:spPr>
            <a:xfrm>
              <a:off x="4935168" y="3711905"/>
              <a:ext cx="5586620" cy="5239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kern="0" dirty="0">
                  <a:solidFill>
                    <a:srgbClr val="267F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ADD YOUR TITLE DESCRIPTION</a:t>
              </a:r>
              <a:endParaRPr lang="en-US" altLang="zh-CN" sz="2800" kern="0" dirty="0">
                <a:solidFill>
                  <a:srgbClr val="267F4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41989" name="品 11"/>
            <p:cNvCxnSpPr>
              <a:cxnSpLocks noChangeShapeType="1"/>
            </p:cNvCxnSpPr>
            <p:nvPr>
              <p:custDataLst>
                <p:tags r:id="rId4"/>
              </p:custDataLst>
            </p:nvPr>
          </p:nvCxnSpPr>
          <p:spPr bwMode="auto">
            <a:xfrm>
              <a:off x="4673220" y="3529385"/>
              <a:ext cx="6110515" cy="0"/>
            </a:xfrm>
            <a:prstGeom prst="line">
              <a:avLst/>
            </a:prstGeom>
            <a:noFill/>
            <a:ln w="6350" algn="ctr">
              <a:solidFill>
                <a:srgbClr val="267F42"/>
              </a:solidFill>
              <a:miter lim="800000"/>
            </a:ln>
          </p:spPr>
        </p:cxnSp>
      </p:grpSp>
    </p:spTree>
    <p:custDataLst>
      <p:tags r:id="rId5"/>
    </p:custDataLst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 descr="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9525" y="-25400"/>
            <a:ext cx="1221105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组合 16"/>
          <p:cNvGrpSpPr/>
          <p:nvPr/>
        </p:nvGrpSpPr>
        <p:grpSpPr bwMode="auto">
          <a:xfrm>
            <a:off x="3040063" y="3651250"/>
            <a:ext cx="6110287" cy="1760538"/>
            <a:chOff x="4673220" y="2475097"/>
            <a:chExt cx="6110515" cy="1760745"/>
          </a:xfrm>
        </p:grpSpPr>
        <p:sp>
          <p:nvSpPr>
            <p:cNvPr id="18" name="3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6265541" y="2475097"/>
              <a:ext cx="2925872" cy="922446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90204" pitchFamily="34" charset="0"/>
                <a:buNone/>
                <a:defRPr/>
              </a:pPr>
              <a:r>
                <a:rPr lang="zh-CN" altLang="en-US" sz="5400" kern="0" dirty="0">
                  <a:solidFill>
                    <a:srgbClr val="DF62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Calibri" panose="020F0502020204030204" pitchFamily="34" charset="0"/>
                </a:rPr>
                <a:t>班徽展示</a:t>
              </a:r>
              <a:endParaRPr lang="zh-CN" altLang="en-US" sz="5400" kern="0" dirty="0">
                <a:solidFill>
                  <a:srgbClr val="DF628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endParaRPr>
            </a:p>
          </p:txBody>
        </p:sp>
        <p:sp>
          <p:nvSpPr>
            <p:cNvPr id="25" name="10"/>
            <p:cNvSpPr/>
            <p:nvPr>
              <p:custDataLst>
                <p:tags r:id="rId3"/>
              </p:custDataLst>
            </p:nvPr>
          </p:nvSpPr>
          <p:spPr>
            <a:xfrm>
              <a:off x="4935167" y="3711905"/>
              <a:ext cx="5586621" cy="5239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kern="0" dirty="0">
                  <a:solidFill>
                    <a:srgbClr val="267F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ADD YOUR TITLE DESCRIPTION</a:t>
              </a:r>
              <a:endParaRPr lang="en-US" altLang="zh-CN" sz="2800" kern="0" dirty="0">
                <a:solidFill>
                  <a:srgbClr val="267F4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4342" name="品 11"/>
            <p:cNvCxnSpPr>
              <a:cxnSpLocks noChangeShapeType="1"/>
            </p:cNvCxnSpPr>
            <p:nvPr>
              <p:custDataLst>
                <p:tags r:id="rId4"/>
              </p:custDataLst>
            </p:nvPr>
          </p:nvCxnSpPr>
          <p:spPr bwMode="auto">
            <a:xfrm>
              <a:off x="4673220" y="3529385"/>
              <a:ext cx="6110515" cy="0"/>
            </a:xfrm>
            <a:prstGeom prst="line">
              <a:avLst/>
            </a:prstGeom>
            <a:noFill/>
            <a:ln w="6350" algn="ctr">
              <a:solidFill>
                <a:srgbClr val="267F42"/>
              </a:solidFill>
              <a:miter lim="800000"/>
            </a:ln>
          </p:spPr>
        </p:cxnSp>
      </p:grpSp>
      <p:sp>
        <p:nvSpPr>
          <p:cNvPr id="27" name="椭圆 26"/>
          <p:cNvSpPr/>
          <p:nvPr/>
        </p:nvSpPr>
        <p:spPr>
          <a:xfrm>
            <a:off x="5194300" y="1223963"/>
            <a:ext cx="1801813" cy="1801812"/>
          </a:xfrm>
          <a:prstGeom prst="ellipse">
            <a:avLst/>
          </a:prstGeom>
          <a:noFill/>
          <a:ln>
            <a:solidFill>
              <a:srgbClr val="267F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7200" dirty="0">
                <a:solidFill>
                  <a:srgbClr val="267F42"/>
                </a:solidFill>
              </a:rPr>
              <a:t>1</a:t>
            </a:r>
            <a:endParaRPr lang="zh-CN" altLang="en-US" sz="7200" dirty="0">
              <a:solidFill>
                <a:srgbClr val="267F42"/>
              </a:solidFill>
            </a:endParaRPr>
          </a:p>
        </p:txBody>
      </p:sp>
    </p:spTree>
    <p:custDataLst>
      <p:tags r:id="rId5"/>
    </p:custDataLst>
  </p:cSld>
  <p:clrMapOvr>
    <a:masterClrMapping/>
  </p:clrMapOvr>
  <p:transition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Oval 8"/>
          <p:cNvSpPr>
            <a:spLocks noChangeArrowheads="1"/>
          </p:cNvSpPr>
          <p:nvPr/>
        </p:nvSpPr>
        <p:spPr bwMode="auto">
          <a:xfrm>
            <a:off x="1055688" y="1970088"/>
            <a:ext cx="3914775" cy="33162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pic>
        <p:nvPicPr>
          <p:cNvPr id="15362" name="图片 1" descr="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9525" y="-25400"/>
            <a:ext cx="1221105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3"/>
          <p:cNvGrpSpPr/>
          <p:nvPr/>
        </p:nvGrpSpPr>
        <p:grpSpPr bwMode="auto">
          <a:xfrm>
            <a:off x="1270000" y="442913"/>
            <a:ext cx="9664700" cy="838200"/>
            <a:chOff x="1270000" y="487136"/>
            <a:chExt cx="9664700" cy="837928"/>
          </a:xfrm>
        </p:grpSpPr>
        <p:sp>
          <p:nvSpPr>
            <p:cNvPr id="3" name="矩形 2"/>
            <p:cNvSpPr/>
            <p:nvPr/>
          </p:nvSpPr>
          <p:spPr>
            <a:xfrm>
              <a:off x="1270000" y="487136"/>
              <a:ext cx="9664700" cy="837928"/>
            </a:xfrm>
            <a:prstGeom prst="rect">
              <a:avLst/>
            </a:prstGeom>
            <a:solidFill>
              <a:srgbClr val="267F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Copyright Notice"/>
            <p:cNvSpPr/>
            <p:nvPr/>
          </p:nvSpPr>
          <p:spPr bwMode="auto">
            <a:xfrm>
              <a:off x="2611438" y="688683"/>
              <a:ext cx="6981825" cy="433247"/>
            </a:xfrm>
            <a:prstGeom prst="rect">
              <a:avLst/>
            </a:prstGeom>
            <a:noFill/>
            <a:ln w="635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32400" rIns="72000" bIns="3240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cap="small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班徽含义与由来</a:t>
              </a:r>
              <a:endParaRPr lang="zh-CN" altLang="en-US" sz="2400" cap="small" dirty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6164263" y="1633538"/>
            <a:ext cx="5438775" cy="42165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楷体_GB2312" pitchFamily="49" charset="-122"/>
                <a:ea typeface="楷体_GB2312" pitchFamily="49" charset="-122"/>
                <a:cs typeface="华文新魏"/>
              </a:rPr>
              <a:t>    </a:t>
            </a:r>
            <a:r>
              <a:rPr lang="zh-CN" altLang="en-US" sz="3600" dirty="0">
                <a:solidFill>
                  <a:schemeClr val="accent1"/>
                </a:solidFill>
                <a:latin typeface="楷体_GB2312" pitchFamily="49" charset="-122"/>
                <a:ea typeface="楷体_GB2312" pitchFamily="49" charset="-122"/>
                <a:cs typeface="华文新魏"/>
              </a:rPr>
              <a:t>我们班是一个稳重、充满智慧的班级。正如我们的班徽：</a:t>
            </a:r>
            <a:r>
              <a:rPr lang="zh-CN" altLang="en-US" sz="3200" dirty="0">
                <a:solidFill>
                  <a:schemeClr val="accent1"/>
                </a:solidFill>
                <a:latin typeface="楷体_GB2312" pitchFamily="49" charset="-122"/>
                <a:ea typeface="楷体_GB2312" pitchFamily="49" charset="-122"/>
                <a:cs typeface="华文新魏"/>
              </a:rPr>
              <a:t>蓝色是大海的颜色，代表着智慧，清新与宁静。麋鹿，代表着活泼与热情。无论多久，无论多远，我们心中永远都有拼搏的精神与奋进的勇气。</a:t>
            </a:r>
            <a:endParaRPr lang="zh-CN" altLang="en-US" sz="3200" dirty="0">
              <a:solidFill>
                <a:schemeClr val="accent1"/>
              </a:solidFill>
              <a:latin typeface="楷体_GB2312" pitchFamily="49" charset="-122"/>
              <a:ea typeface="楷体_GB2312" pitchFamily="49" charset="-122"/>
              <a:cs typeface="华文新魏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904" y="1279525"/>
            <a:ext cx="4927096" cy="4927096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 descr="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4763" y="-7938"/>
            <a:ext cx="12209463" cy="6908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椭圆 26"/>
          <p:cNvSpPr/>
          <p:nvPr/>
        </p:nvSpPr>
        <p:spPr>
          <a:xfrm>
            <a:off x="5194300" y="1928813"/>
            <a:ext cx="1801813" cy="1801812"/>
          </a:xfrm>
          <a:prstGeom prst="ellipse">
            <a:avLst/>
          </a:prstGeom>
          <a:noFill/>
          <a:ln>
            <a:solidFill>
              <a:srgbClr val="267F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7200" dirty="0">
                <a:solidFill>
                  <a:srgbClr val="267F42"/>
                </a:solidFill>
              </a:rPr>
              <a:t>2</a:t>
            </a:r>
            <a:endParaRPr lang="en-US" altLang="zh-CN" sz="7200" dirty="0">
              <a:solidFill>
                <a:srgbClr val="267F42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 bwMode="auto">
          <a:xfrm>
            <a:off x="2236788" y="4027488"/>
            <a:ext cx="7726362" cy="1760537"/>
            <a:chOff x="3865138" y="2475097"/>
            <a:chExt cx="7726680" cy="1760745"/>
          </a:xfrm>
        </p:grpSpPr>
        <p:sp>
          <p:nvSpPr>
            <p:cNvPr id="18" name="3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3865138" y="2475097"/>
              <a:ext cx="7726680" cy="922446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90204" pitchFamily="34" charset="0"/>
                <a:buNone/>
                <a:defRPr/>
              </a:pPr>
              <a:r>
                <a:rPr lang="zh-CN" altLang="en-US" sz="5400" kern="0" dirty="0">
                  <a:solidFill>
                    <a:srgbClr val="DF62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Calibri" panose="020F0502020204030204" pitchFamily="34" charset="0"/>
                </a:rPr>
                <a:t>那些名为</a:t>
              </a:r>
              <a:r>
                <a:rPr lang="en-US" altLang="zh-CN" sz="5400" kern="0" dirty="0">
                  <a:solidFill>
                    <a:srgbClr val="DF62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Calibri" panose="020F0502020204030204" pitchFamily="34" charset="0"/>
                </a:rPr>
                <a:t>“</a:t>
              </a:r>
              <a:r>
                <a:rPr lang="zh-CN" altLang="en-US" sz="5400" kern="0" dirty="0">
                  <a:solidFill>
                    <a:srgbClr val="DF62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Calibri" panose="020F0502020204030204" pitchFamily="34" charset="0"/>
                </a:rPr>
                <a:t>我们</a:t>
              </a:r>
              <a:r>
                <a:rPr lang="en-US" altLang="zh-CN" sz="5400" kern="0" dirty="0">
                  <a:solidFill>
                    <a:srgbClr val="DF62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Calibri" panose="020F0502020204030204" pitchFamily="34" charset="0"/>
                </a:rPr>
                <a:t>”</a:t>
              </a:r>
              <a:r>
                <a:rPr lang="zh-CN" altLang="en-US" sz="5400" kern="0" dirty="0">
                  <a:solidFill>
                    <a:srgbClr val="DF62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Calibri" panose="020F0502020204030204" pitchFamily="34" charset="0"/>
                </a:rPr>
                <a:t>的青春</a:t>
              </a:r>
              <a:endParaRPr lang="zh-CN" altLang="en-US" sz="5400" kern="0" dirty="0">
                <a:solidFill>
                  <a:srgbClr val="DF628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endParaRPr>
            </a:p>
          </p:txBody>
        </p:sp>
        <p:sp>
          <p:nvSpPr>
            <p:cNvPr id="25" name="10"/>
            <p:cNvSpPr/>
            <p:nvPr>
              <p:custDataLst>
                <p:tags r:id="rId3"/>
              </p:custDataLst>
            </p:nvPr>
          </p:nvSpPr>
          <p:spPr>
            <a:xfrm>
              <a:off x="4935157" y="3711905"/>
              <a:ext cx="5586642" cy="5239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kern="0" dirty="0">
                  <a:solidFill>
                    <a:srgbClr val="267F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ADD YOUR TITLE DESCRIPTION</a:t>
              </a:r>
              <a:endParaRPr lang="en-US" altLang="zh-CN" sz="2800" kern="0" dirty="0">
                <a:solidFill>
                  <a:srgbClr val="267F4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6390" name="品 11"/>
            <p:cNvCxnSpPr>
              <a:cxnSpLocks noChangeShapeType="1"/>
            </p:cNvCxnSpPr>
            <p:nvPr>
              <p:custDataLst>
                <p:tags r:id="rId4"/>
              </p:custDataLst>
            </p:nvPr>
          </p:nvCxnSpPr>
          <p:spPr bwMode="auto">
            <a:xfrm>
              <a:off x="4673220" y="3529385"/>
              <a:ext cx="6110515" cy="0"/>
            </a:xfrm>
            <a:prstGeom prst="line">
              <a:avLst/>
            </a:prstGeom>
            <a:noFill/>
            <a:ln w="6350" algn="ctr">
              <a:solidFill>
                <a:srgbClr val="267F42"/>
              </a:solidFill>
              <a:miter lim="800000"/>
            </a:ln>
          </p:spPr>
        </p:cxnSp>
      </p:grpSp>
    </p:spTree>
    <p:custDataLst>
      <p:tags r:id="rId5"/>
    </p:custData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 descr="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9050" y="-50800"/>
            <a:ext cx="1221105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3"/>
          <p:cNvGrpSpPr/>
          <p:nvPr/>
        </p:nvGrpSpPr>
        <p:grpSpPr bwMode="auto">
          <a:xfrm>
            <a:off x="1270000" y="442913"/>
            <a:ext cx="9664700" cy="838200"/>
            <a:chOff x="1270000" y="487136"/>
            <a:chExt cx="9664700" cy="837928"/>
          </a:xfrm>
        </p:grpSpPr>
        <p:sp>
          <p:nvSpPr>
            <p:cNvPr id="3" name="矩形 2"/>
            <p:cNvSpPr/>
            <p:nvPr/>
          </p:nvSpPr>
          <p:spPr>
            <a:xfrm>
              <a:off x="1270000" y="487136"/>
              <a:ext cx="9664700" cy="837928"/>
            </a:xfrm>
            <a:prstGeom prst="rect">
              <a:avLst/>
            </a:prstGeom>
            <a:solidFill>
              <a:srgbClr val="267F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Copyright Notice"/>
            <p:cNvSpPr/>
            <p:nvPr/>
          </p:nvSpPr>
          <p:spPr bwMode="auto">
            <a:xfrm>
              <a:off x="2800350" y="688683"/>
              <a:ext cx="6981825" cy="434834"/>
            </a:xfrm>
            <a:prstGeom prst="rect">
              <a:avLst/>
            </a:prstGeom>
            <a:noFill/>
            <a:ln w="635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32400" rIns="72000" bIns="3240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cap="small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人的一生中，走不丢的，唯有青春少年</a:t>
              </a:r>
              <a:endParaRPr lang="zh-CN" altLang="en-US" sz="2400" cap="small" dirty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6261" y="1284908"/>
            <a:ext cx="8669047" cy="577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 Box 7"/>
          <p:cNvSpPr txBox="1">
            <a:spLocks noChangeArrowheads="1"/>
          </p:cNvSpPr>
          <p:nvPr/>
        </p:nvSpPr>
        <p:spPr bwMode="auto">
          <a:xfrm>
            <a:off x="11360150" y="3024188"/>
            <a:ext cx="549275" cy="3435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ea typeface="楷体_GB2312" pitchFamily="49" charset="-122"/>
              </a:rPr>
              <a:t>我们的第一张合照</a:t>
            </a:r>
            <a:endParaRPr lang="zh-CN" altLang="en-US" sz="2400">
              <a:ea typeface="楷体_GB2312" pitchFamily="49" charset="-122"/>
            </a:endParaRPr>
          </a:p>
        </p:txBody>
      </p:sp>
      <p:sp>
        <p:nvSpPr>
          <p:cNvPr id="17413" name="Text Box 8"/>
          <p:cNvSpPr txBox="1">
            <a:spLocks noChangeArrowheads="1"/>
          </p:cNvSpPr>
          <p:nvPr/>
        </p:nvSpPr>
        <p:spPr bwMode="auto">
          <a:xfrm>
            <a:off x="1768475" y="-596900"/>
            <a:ext cx="458788" cy="92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 descr="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4763" y="-7938"/>
            <a:ext cx="12209463" cy="6908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矩形 22"/>
          <p:cNvSpPr/>
          <p:nvPr/>
        </p:nvSpPr>
        <p:spPr>
          <a:xfrm>
            <a:off x="1033463" y="642938"/>
            <a:ext cx="10801350" cy="950912"/>
          </a:xfrm>
          <a:prstGeom prst="rect">
            <a:avLst/>
          </a:prstGeom>
          <a:solidFill>
            <a:srgbClr val="267F42"/>
          </a:solidFill>
          <a:ln>
            <a:solidFill>
              <a:srgbClr val="267F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/>
              <a:cs typeface="微软雅黑"/>
            </a:endParaRPr>
          </a:p>
          <a:p>
            <a:pPr algn="ctr">
              <a:defRPr/>
            </a:pPr>
            <a:r>
              <a:rPr lang="zh-CN" altLang="en-US" sz="4400">
                <a:solidFill>
                  <a:schemeClr val="bg1"/>
                </a:solidFill>
                <a:latin typeface="微软雅黑"/>
                <a:cs typeface="微软雅黑"/>
                <a:sym typeface="+mn-ea"/>
              </a:rPr>
              <a:t>漾在我心尖的   是你绽笑时的模样</a:t>
            </a:r>
            <a:endParaRPr lang="zh-CN" altLang="en-US" sz="4400">
              <a:solidFill>
                <a:schemeClr val="bg1"/>
              </a:solidFill>
              <a:latin typeface="微软雅黑"/>
              <a:cs typeface="微软雅黑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463" y="2073758"/>
            <a:ext cx="5078253" cy="41413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3074" y="2073758"/>
            <a:ext cx="5521739" cy="4141304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" descr="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4279" y="-50800"/>
            <a:ext cx="12209463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321" y="1401141"/>
            <a:ext cx="4565374" cy="374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944114" y="620713"/>
            <a:ext cx="612775" cy="5972175"/>
          </a:xfrm>
          <a:prstGeom prst="rect">
            <a:avLst/>
          </a:prstGeom>
          <a:solidFill>
            <a:srgbClr val="008000"/>
          </a:solidFill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</a:rPr>
              <a:t>感动我的，是你奔跑时拂过的热风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-1428991" y="-376237"/>
            <a:ext cx="612775" cy="684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</a:rPr>
              <a:t>和你那，洋溢自信的脸庞。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19463" name="Rectangle 9"/>
          <p:cNvSpPr>
            <a:spLocks noChangeArrowheads="1"/>
          </p:cNvSpPr>
          <p:nvPr/>
        </p:nvSpPr>
        <p:spPr bwMode="auto">
          <a:xfrm>
            <a:off x="10715625" y="630238"/>
            <a:ext cx="1054100" cy="5862637"/>
          </a:xfrm>
          <a:prstGeom prst="rect">
            <a:avLst/>
          </a:prstGeom>
          <a:solidFill>
            <a:srgbClr val="008000"/>
          </a:solidFill>
          <a:ln w="9525">
            <a:solidFill>
              <a:srgbClr val="008000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19464" name="Text Box 10"/>
          <p:cNvSpPr txBox="1">
            <a:spLocks noChangeArrowheads="1"/>
          </p:cNvSpPr>
          <p:nvPr/>
        </p:nvSpPr>
        <p:spPr bwMode="auto">
          <a:xfrm>
            <a:off x="10707688" y="620713"/>
            <a:ext cx="1038225" cy="58499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>
                <a:solidFill>
                  <a:schemeClr val="bg1"/>
                </a:solidFill>
              </a:rPr>
              <a:t>开学四个月，我们从“无话，不谈”到“无话不谈”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7632" y="1401141"/>
            <a:ext cx="4485308" cy="374719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" descr="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1221105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标题 2"/>
          <p:cNvSpPr>
            <a:spLocks noGrp="1"/>
          </p:cNvSpPr>
          <p:nvPr/>
        </p:nvSpPr>
        <p:spPr bwMode="auto">
          <a:xfrm>
            <a:off x="609600" y="274638"/>
            <a:ext cx="10971213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6" tIns="45718" rIns="91436" bIns="45718" anchor="ctr"/>
          <a:lstStyle/>
          <a:p>
            <a:pPr algn="ctr" defTabSz="1217295"/>
            <a:endParaRPr lang="zh-CN" altLang="en-US" sz="5900"/>
          </a:p>
        </p:txBody>
      </p:sp>
      <p:pic>
        <p:nvPicPr>
          <p:cNvPr id="20483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6285" y="446108"/>
            <a:ext cx="2304649" cy="499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0318750" y="1157288"/>
            <a:ext cx="57467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en-US" sz="2800">
              <a:latin typeface="楷体_GB2312" pitchFamily="49" charset="-122"/>
              <a:ea typeface="楷体_GB2312" pitchFamily="49" charset="-122"/>
              <a:cs typeface="华文行楷"/>
            </a:endParaRPr>
          </a:p>
        </p:txBody>
      </p:sp>
      <p:pic>
        <p:nvPicPr>
          <p:cNvPr id="20485" name="Picture 7" descr="p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7900" y="3748088"/>
            <a:ext cx="3879850" cy="279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Text Box 8"/>
          <p:cNvSpPr txBox="1">
            <a:spLocks noChangeArrowheads="1"/>
          </p:cNvSpPr>
          <p:nvPr/>
        </p:nvSpPr>
        <p:spPr bwMode="auto">
          <a:xfrm>
            <a:off x="5238750" y="1035050"/>
            <a:ext cx="611188" cy="5326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ea typeface="楷体_GB2312" pitchFamily="49" charset="-122"/>
              </a:rPr>
              <a:t>认真的态度             端正的字迹</a:t>
            </a:r>
            <a:endParaRPr lang="zh-CN" altLang="en-US" sz="2800" dirty="0">
              <a:ea typeface="楷体_GB2312" pitchFamily="49" charset="-122"/>
            </a:endParaRPr>
          </a:p>
        </p:txBody>
      </p:sp>
      <p:pic>
        <p:nvPicPr>
          <p:cNvPr id="20487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328" y="582613"/>
            <a:ext cx="2462411" cy="287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8" name="Text Box 10"/>
          <p:cNvSpPr txBox="1">
            <a:spLocks noChangeArrowheads="1"/>
          </p:cNvSpPr>
          <p:nvPr/>
        </p:nvSpPr>
        <p:spPr bwMode="auto">
          <a:xfrm>
            <a:off x="6210300" y="5697538"/>
            <a:ext cx="4098925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9900FF"/>
                </a:solidFill>
                <a:latin typeface="楷体_GB2312" pitchFamily="49" charset="-122"/>
                <a:ea typeface="楷体_GB2312" pitchFamily="49" charset="-122"/>
              </a:rPr>
              <a:t>无不彰显七（</a:t>
            </a:r>
            <a:r>
              <a:rPr lang="en-US" altLang="zh-CN" sz="2800" dirty="0">
                <a:solidFill>
                  <a:srgbClr val="9900FF"/>
                </a:solidFill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2800" dirty="0">
                <a:solidFill>
                  <a:srgbClr val="9900FF"/>
                </a:solidFill>
                <a:latin typeface="楷体_GB2312" pitchFamily="49" charset="-122"/>
                <a:ea typeface="楷体_GB2312" pitchFamily="49" charset="-122"/>
              </a:rPr>
              <a:t>）的风情</a:t>
            </a:r>
            <a:endParaRPr lang="zh-CN" altLang="en-US" sz="2800" dirty="0">
              <a:solidFill>
                <a:srgbClr val="99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489" name="Text Box 11"/>
          <p:cNvSpPr txBox="1">
            <a:spLocks noChangeArrowheads="1"/>
          </p:cNvSpPr>
          <p:nvPr/>
        </p:nvSpPr>
        <p:spPr bwMode="auto">
          <a:xfrm>
            <a:off x="10373122" y="1587500"/>
            <a:ext cx="615553" cy="424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ea typeface="楷体_GB2312" pitchFamily="49" charset="-122"/>
              </a:rPr>
              <a:t>       挺拔的身姿</a:t>
            </a:r>
            <a:endParaRPr lang="zh-CN" altLang="en-US" sz="2800" dirty="0">
              <a:ea typeface="楷体_GB2312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10.xml><?xml version="1.0" encoding="utf-8"?>
<p:tagLst xmlns:p="http://schemas.openxmlformats.org/presentationml/2006/main">
  <p:tag name="PA" val="v3.0.1"/>
</p:tagLst>
</file>

<file path=ppt/tags/tag11.xml><?xml version="1.0" encoding="utf-8"?>
<p:tagLst xmlns:p="http://schemas.openxmlformats.org/presentationml/2006/main">
  <p:tag name="PA" val="v3.0.1"/>
</p:tagLst>
</file>

<file path=ppt/tags/tag12.xml><?xml version="1.0" encoding="utf-8"?>
<p:tagLst xmlns:p="http://schemas.openxmlformats.org/presentationml/2006/main">
  <p:tag name="PA" val="v3.0.1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4.xml><?xml version="1.0" encoding="utf-8"?>
<p:tagLst xmlns:p="http://schemas.openxmlformats.org/presentationml/2006/main">
  <p:tag name="PA" val="v3.0.1"/>
</p:tagLst>
</file>

<file path=ppt/tags/tag25.xml><?xml version="1.0" encoding="utf-8"?>
<p:tagLst xmlns:p="http://schemas.openxmlformats.org/presentationml/2006/main">
  <p:tag name="PA" val="v3.0.1"/>
</p:tagLst>
</file>

<file path=ppt/tags/tag26.xml><?xml version="1.0" encoding="utf-8"?>
<p:tagLst xmlns:p="http://schemas.openxmlformats.org/presentationml/2006/main">
  <p:tag name="PA" val="v3.0.1"/>
</p:tagLst>
</file>

<file path=ppt/tags/tag27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8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9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0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31.xml><?xml version="1.0" encoding="utf-8"?>
<p:tagLst xmlns:p="http://schemas.openxmlformats.org/presentationml/2006/main">
  <p:tag name="PA" val="v3.0.1"/>
</p:tagLst>
</file>

<file path=ppt/tags/tag32.xml><?xml version="1.0" encoding="utf-8"?>
<p:tagLst xmlns:p="http://schemas.openxmlformats.org/presentationml/2006/main">
  <p:tag name="PA" val="v3.0.1"/>
</p:tagLst>
</file>

<file path=ppt/tags/tag33.xml><?xml version="1.0" encoding="utf-8"?>
<p:tagLst xmlns:p="http://schemas.openxmlformats.org/presentationml/2006/main">
  <p:tag name="PA" val="v3.0.1"/>
</p:tagLst>
</file>

<file path=ppt/tags/tag34.xml><?xml version="1.0" encoding="utf-8"?>
<p:tagLst xmlns:p="http://schemas.openxmlformats.org/presentationml/2006/main">
  <p:tag name="PA" val="v3.0.1"/>
</p:tagLst>
</file>

<file path=ppt/tags/tag35.xml><?xml version="1.0" encoding="utf-8"?>
<p:tagLst xmlns:p="http://schemas.openxmlformats.org/presentationml/2006/main">
  <p:tag name="PA" val="v3.0.1"/>
</p:tagLst>
</file>

<file path=ppt/tags/tag3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5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1524</Words>
  <Application>WPS 文字</Application>
  <PresentationFormat>宽屏</PresentationFormat>
  <Paragraphs>157</Paragraphs>
  <Slides>29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35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65" baseType="lpstr">
      <vt:lpstr>Arial</vt:lpstr>
      <vt:lpstr>方正书宋_GBK</vt:lpstr>
      <vt:lpstr>Wingdings</vt:lpstr>
      <vt:lpstr>微软雅黑</vt:lpstr>
      <vt:lpstr>汉仪旗黑</vt:lpstr>
      <vt:lpstr>黑体</vt:lpstr>
      <vt:lpstr>汉仪中黑KW</vt:lpstr>
      <vt:lpstr>Segoe Script</vt:lpstr>
      <vt:lpstr>Thonburi</vt:lpstr>
      <vt:lpstr>新宋体</vt:lpstr>
      <vt:lpstr>仿宋_GB2312</vt:lpstr>
      <vt:lpstr>华文细黑</vt:lpstr>
      <vt:lpstr>Open Sans</vt:lpstr>
      <vt:lpstr>宋体</vt:lpstr>
      <vt:lpstr>楷体_GB2312</vt:lpstr>
      <vt:lpstr>微软雅黑</vt:lpstr>
      <vt:lpstr>Calibri</vt:lpstr>
      <vt:lpstr>华文新魏</vt:lpstr>
      <vt:lpstr>华文行楷</vt:lpstr>
      <vt:lpstr>汉仪楷体简</vt:lpstr>
      <vt:lpstr>汉仪书宋二KW</vt:lpstr>
      <vt:lpstr>Times New Roman</vt:lpstr>
      <vt:lpstr>行楷-简</vt:lpstr>
      <vt:lpstr>方正兰亭细黑_GBK</vt:lpstr>
      <vt:lpstr>华文彩云</vt:lpstr>
      <vt:lpstr>宋体-简</vt:lpstr>
      <vt:lpstr>华文彩云</vt:lpstr>
      <vt:lpstr>楷体_GB2312</vt:lpstr>
      <vt:lpstr>黑体-简</vt:lpstr>
      <vt:lpstr>宋体</vt:lpstr>
      <vt:lpstr>Arial Unicode MS</vt:lpstr>
      <vt:lpstr>Helvetica Neue</vt:lpstr>
      <vt:lpstr>方正仿宋_GBK</vt:lpstr>
      <vt:lpstr>苹方-简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  班级存在的问题和努力方向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nannan</cp:lastModifiedBy>
  <cp:revision>17</cp:revision>
  <dcterms:created xsi:type="dcterms:W3CDTF">2021-01-12T05:29:07Z</dcterms:created>
  <dcterms:modified xsi:type="dcterms:W3CDTF">2021-01-12T05:29:07Z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2052-2.6.1.4274</vt:lpwstr>
  </property>
</Properties>
</file>