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324" r:id="rId2"/>
    <p:sldId id="288" r:id="rId3"/>
    <p:sldId id="325" r:id="rId4"/>
    <p:sldId id="301" r:id="rId5"/>
    <p:sldId id="323" r:id="rId6"/>
    <p:sldId id="319" r:id="rId7"/>
    <p:sldId id="329" r:id="rId8"/>
    <p:sldId id="330" r:id="rId9"/>
    <p:sldId id="414" r:id="rId10"/>
    <p:sldId id="413" r:id="rId11"/>
    <p:sldId id="320" r:id="rId12"/>
    <p:sldId id="396" r:id="rId13"/>
    <p:sldId id="416" r:id="rId14"/>
    <p:sldId id="415" r:id="rId15"/>
    <p:sldId id="417" r:id="rId16"/>
    <p:sldId id="418" r:id="rId17"/>
    <p:sldId id="419" r:id="rId18"/>
    <p:sldId id="420" r:id="rId19"/>
    <p:sldId id="421" r:id="rId20"/>
    <p:sldId id="397" r:id="rId21"/>
    <p:sldId id="422" r:id="rId22"/>
    <p:sldId id="441" r:id="rId23"/>
    <p:sldId id="398" r:id="rId24"/>
    <p:sldId id="442" r:id="rId25"/>
    <p:sldId id="443" r:id="rId26"/>
    <p:sldId id="458" r:id="rId27"/>
    <p:sldId id="401" r:id="rId28"/>
    <p:sldId id="400" r:id="rId29"/>
    <p:sldId id="402" r:id="rId30"/>
    <p:sldId id="403" r:id="rId31"/>
    <p:sldId id="404" r:id="rId32"/>
    <p:sldId id="407" r:id="rId33"/>
    <p:sldId id="405" r:id="rId34"/>
    <p:sldId id="408" r:id="rId35"/>
    <p:sldId id="459" r:id="rId36"/>
    <p:sldId id="471" r:id="rId37"/>
    <p:sldId id="409" r:id="rId38"/>
    <p:sldId id="410" r:id="rId39"/>
    <p:sldId id="326" r:id="rId40"/>
  </p:sldIdLst>
  <p:sldSz cx="9144000" cy="5143500" type="screen16x9"/>
  <p:notesSz cx="6858000" cy="9144000"/>
  <p:embeddedFontLst>
    <p:embeddedFont>
      <p:font typeface="汉仪中楷简" charset="-122"/>
      <p:regular r:id="rId42"/>
    </p:embeddedFont>
    <p:embeddedFont>
      <p:font typeface="微软雅黑" pitchFamily="34" charset="-122"/>
      <p:regular r:id="rId43"/>
      <p:bold r:id="rId44"/>
    </p:embeddedFont>
    <p:embeddedFont>
      <p:font typeface="Calibri" pitchFamily="34" charset="0"/>
      <p:regular r:id="rId45"/>
      <p:bold r:id="rId46"/>
      <p:italic r:id="rId47"/>
      <p:boldItalic r:id="rId48"/>
    </p:embeddedFont>
    <p:embeddedFont>
      <p:font typeface="方正姚体" charset="-122"/>
      <p:regular r:id="rId49"/>
    </p:embeddedFont>
    <p:embeddedFont>
      <p:font typeface="Agency FB" charset="0"/>
      <p:regular r:id="rId50"/>
      <p:bold r:id="rId51"/>
    </p:embeddedFont>
    <p:embeddedFont>
      <p:font typeface="Impact" pitchFamily="34" charset="0"/>
      <p:regular r:id="rId52"/>
    </p:embeddedFont>
    <p:embeddedFont>
      <p:font typeface="方正兰亭黑_GBK" charset="-122"/>
      <p:regular r:id="rId53"/>
    </p:embeddedFont>
    <p:embeddedFont>
      <p:font typeface="黑体" pitchFamily="49" charset="-122"/>
      <p:regular r:id="rId54"/>
    </p:embeddedFont>
    <p:embeddedFont>
      <p:font typeface="方正兰亭粗黑_GBK" charset="-122"/>
      <p:regular r:id="rId55"/>
    </p:embeddedFont>
    <p:embeddedFont>
      <p:font typeface="方正兰亭粗黑简体" charset="-122"/>
      <p:regular r:id="rId56"/>
    </p:embeddedFont>
  </p:embeddedFontLst>
  <p:custDataLst>
    <p:tags r:id="rId5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00000"/>
    <a:srgbClr val="DDDDDD"/>
    <a:srgbClr val="B2B2B2"/>
    <a:srgbClr val="005A9E"/>
    <a:srgbClr val="0070C6"/>
    <a:srgbClr val="0070C0"/>
    <a:srgbClr val="0066FF"/>
    <a:srgbClr val="0066CC"/>
    <a:srgbClr val="3C3C3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64" y="-84"/>
      </p:cViewPr>
      <p:guideLst>
        <p:guide orient="horz" pos="1620"/>
        <p:guide pos="2837"/>
      </p:guideLst>
    </p:cSldViewPr>
  </p:slideViewPr>
  <p:notesTextViewPr>
    <p:cViewPr>
      <p:scale>
        <a:sx n="1" d="1"/>
        <a:sy n="1" d="1"/>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6A364-F56D-418B-92EA-B8A9C286C719}" type="datetimeFigureOut">
              <a:rPr lang="zh-CN" altLang="en-US" smtClean="0"/>
              <a:pPr/>
              <a:t>2021/1/12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F41D1-EB0D-4857-8E93-8C1C831E615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10</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12</a:t>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13</a:t>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14</a:t>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16</a:t>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17</a:t>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18</a:t>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19</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20</a:t>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21</a:t>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22</a:t>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23</a:t>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24</a:t>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25</a:t>
            </a:fld>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26</a:t>
            </a:fld>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27</a:t>
            </a:fld>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28</a:t>
            </a:fld>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29</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3</a:t>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30</a:t>
            </a:fld>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31</a:t>
            </a:fld>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32</a:t>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33</a:t>
            </a:fld>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34</a:t>
            </a:fld>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35</a:t>
            </a:fld>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36</a:t>
            </a:fld>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37</a:t>
            </a:fld>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38</a:t>
            </a:fld>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endParaRPr lang="en-US" altLang="zh-CN" dirty="0" smtClean="0">
              <a:solidFill>
                <a:srgbClr val="807E93"/>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A6DEA35D-850B-4413-9CCD-DDAD586B80C5}"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5</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7</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8</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pPr/>
              <a:t>2021/1/12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0B0C53-5EA7-4A7B-B035-0D740D79EBF9}" type="datetimeFigureOut">
              <a:rPr lang="zh-CN" altLang="en-US" smtClean="0"/>
              <a:pPr/>
              <a:t>2021/1/12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F79AE4B-7E0F-4952-BF6F-01DE59CE7ED2}"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pPr/>
              <a:t>2021/1/12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cxnSp>
        <p:nvCxnSpPr>
          <p:cNvPr id="4" name="直接连接符 3"/>
          <p:cNvCxnSpPr/>
          <p:nvPr userDrawn="1"/>
        </p:nvCxnSpPr>
        <p:spPr>
          <a:xfrm flipV="1">
            <a:off x="0" y="4990289"/>
            <a:ext cx="233464" cy="15321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flipH="1" flipV="1">
            <a:off x="8900809" y="4990288"/>
            <a:ext cx="233464" cy="15321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233464" y="4990288"/>
            <a:ext cx="866734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72736" y="762600"/>
            <a:ext cx="921673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cxnSp>
        <p:nvCxnSpPr>
          <p:cNvPr id="17" name="直接连接符 16"/>
          <p:cNvCxnSpPr/>
          <p:nvPr userDrawn="1"/>
        </p:nvCxnSpPr>
        <p:spPr>
          <a:xfrm flipV="1">
            <a:off x="0" y="4990289"/>
            <a:ext cx="233464" cy="15321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flipH="1" flipV="1">
            <a:off x="8900809" y="4990288"/>
            <a:ext cx="233464" cy="15321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a:off x="233464" y="4990288"/>
            <a:ext cx="866734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72736" y="762600"/>
            <a:ext cx="921673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cxnSp>
        <p:nvCxnSpPr>
          <p:cNvPr id="17" name="直接连接符 16"/>
          <p:cNvCxnSpPr/>
          <p:nvPr userDrawn="1"/>
        </p:nvCxnSpPr>
        <p:spPr>
          <a:xfrm flipV="1">
            <a:off x="0" y="4990289"/>
            <a:ext cx="233464" cy="15321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flipH="1" flipV="1">
            <a:off x="8900809" y="4990288"/>
            <a:ext cx="233464" cy="15321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a:off x="233464" y="4990288"/>
            <a:ext cx="866734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72736" y="762600"/>
            <a:ext cx="921673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cxnSp>
        <p:nvCxnSpPr>
          <p:cNvPr id="16" name="直接连接符 15"/>
          <p:cNvCxnSpPr/>
          <p:nvPr userDrawn="1"/>
        </p:nvCxnSpPr>
        <p:spPr>
          <a:xfrm flipV="1">
            <a:off x="0" y="4990289"/>
            <a:ext cx="233464" cy="15321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flipH="1" flipV="1">
            <a:off x="8900809" y="4990288"/>
            <a:ext cx="233464" cy="15321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233464" y="4990288"/>
            <a:ext cx="866734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72736" y="762600"/>
            <a:ext cx="921673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cxnSp>
        <p:nvCxnSpPr>
          <p:cNvPr id="16" name="直接连接符 15"/>
          <p:cNvCxnSpPr/>
          <p:nvPr userDrawn="1"/>
        </p:nvCxnSpPr>
        <p:spPr>
          <a:xfrm flipV="1">
            <a:off x="0" y="4990289"/>
            <a:ext cx="233464" cy="15321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flipH="1" flipV="1">
            <a:off x="8900809" y="4990288"/>
            <a:ext cx="233464" cy="15321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233464" y="4990288"/>
            <a:ext cx="866734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a:off x="-72736" y="762600"/>
            <a:ext cx="921673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4" name="任意多边形 3"/>
          <p:cNvSpPr/>
          <p:nvPr userDrawn="1"/>
        </p:nvSpPr>
        <p:spPr>
          <a:xfrm>
            <a:off x="1430102" y="2090401"/>
            <a:ext cx="6260551" cy="1135924"/>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6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6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6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6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6715173" h="1135924">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TextBox 6"/>
          <p:cNvSpPr txBox="1">
            <a:spLocks noChangeArrowheads="1"/>
          </p:cNvSpPr>
          <p:nvPr userDrawn="1"/>
        </p:nvSpPr>
        <p:spPr bwMode="auto">
          <a:xfrm>
            <a:off x="476362" y="1903967"/>
            <a:ext cx="179138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smtClean="0">
                <a:latin typeface="微软雅黑" panose="020B0503020204020204" pitchFamily="34" charset="-122"/>
                <a:ea typeface="微软雅黑" panose="020B0503020204020204" pitchFamily="34" charset="-122"/>
              </a:rPr>
              <a:t>年度工作概述</a:t>
            </a:r>
            <a:endParaRPr lang="zh-CN" altLang="en-US" sz="2000" b="1" dirty="0">
              <a:latin typeface="微软雅黑" panose="020B0503020204020204" pitchFamily="34" charset="-122"/>
              <a:ea typeface="微软雅黑" panose="020B0503020204020204" pitchFamily="34" charset="-122"/>
            </a:endParaRPr>
          </a:p>
        </p:txBody>
      </p:sp>
      <p:sp>
        <p:nvSpPr>
          <p:cNvPr id="7" name="TextBox 6"/>
          <p:cNvSpPr txBox="1">
            <a:spLocks noChangeArrowheads="1"/>
          </p:cNvSpPr>
          <p:nvPr userDrawn="1"/>
        </p:nvSpPr>
        <p:spPr bwMode="auto">
          <a:xfrm>
            <a:off x="2060538" y="2904191"/>
            <a:ext cx="179138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smtClean="0">
                <a:latin typeface="微软雅黑" panose="020B0503020204020204" pitchFamily="34" charset="-122"/>
                <a:ea typeface="微软雅黑" panose="020B0503020204020204" pitchFamily="34" charset="-122"/>
              </a:rPr>
              <a:t>工作完成情况</a:t>
            </a:r>
            <a:endParaRPr lang="zh-CN" altLang="en-US" sz="2000" b="1" dirty="0">
              <a:latin typeface="微软雅黑" panose="020B0503020204020204" pitchFamily="34" charset="-122"/>
              <a:ea typeface="微软雅黑" panose="020B0503020204020204" pitchFamily="34" charset="-122"/>
            </a:endParaRPr>
          </a:p>
        </p:txBody>
      </p:sp>
      <p:sp>
        <p:nvSpPr>
          <p:cNvPr id="8" name="TextBox 6"/>
          <p:cNvSpPr txBox="1">
            <a:spLocks noChangeArrowheads="1"/>
          </p:cNvSpPr>
          <p:nvPr userDrawn="1"/>
        </p:nvSpPr>
        <p:spPr bwMode="auto">
          <a:xfrm>
            <a:off x="3658326" y="1901113"/>
            <a:ext cx="179138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smtClean="0">
                <a:latin typeface="微软雅黑" panose="020B0503020204020204" pitchFamily="34" charset="-122"/>
                <a:ea typeface="微软雅黑" panose="020B0503020204020204" pitchFamily="34" charset="-122"/>
              </a:rPr>
              <a:t>成功项目展示</a:t>
            </a:r>
            <a:endParaRPr lang="zh-CN" altLang="en-US" sz="2000" b="1" dirty="0">
              <a:latin typeface="微软雅黑" panose="020B0503020204020204" pitchFamily="34" charset="-122"/>
              <a:ea typeface="微软雅黑" panose="020B0503020204020204" pitchFamily="34" charset="-122"/>
            </a:endParaRPr>
          </a:p>
        </p:txBody>
      </p:sp>
      <p:sp>
        <p:nvSpPr>
          <p:cNvPr id="9" name="TextBox 8"/>
          <p:cNvSpPr txBox="1">
            <a:spLocks noChangeArrowheads="1"/>
          </p:cNvSpPr>
          <p:nvPr userDrawn="1"/>
        </p:nvSpPr>
        <p:spPr bwMode="auto">
          <a:xfrm>
            <a:off x="5220072" y="2918132"/>
            <a:ext cx="179138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2000" b="1" dirty="0" smtClean="0">
                <a:latin typeface="微软雅黑" panose="020B0503020204020204" pitchFamily="34" charset="-122"/>
                <a:ea typeface="微软雅黑" panose="020B0503020204020204" pitchFamily="34" charset="-122"/>
              </a:rPr>
              <a:t>工作不足之处</a:t>
            </a:r>
            <a:endParaRPr lang="zh-CN" sz="2000" b="1" dirty="0">
              <a:latin typeface="微软雅黑" panose="020B0503020204020204" pitchFamily="34" charset="-122"/>
              <a:ea typeface="微软雅黑" panose="020B0503020204020204" pitchFamily="34" charset="-122"/>
            </a:endParaRPr>
          </a:p>
        </p:txBody>
      </p:sp>
      <p:grpSp>
        <p:nvGrpSpPr>
          <p:cNvPr id="10" name="组合 9"/>
          <p:cNvGrpSpPr/>
          <p:nvPr userDrawn="1"/>
        </p:nvGrpSpPr>
        <p:grpSpPr>
          <a:xfrm>
            <a:off x="862349" y="2676127"/>
            <a:ext cx="1047751" cy="1047751"/>
            <a:chOff x="1008115" y="2542722"/>
            <a:chExt cx="1360493" cy="1360493"/>
          </a:xfrm>
        </p:grpSpPr>
        <p:grpSp>
          <p:nvGrpSpPr>
            <p:cNvPr id="11" name="组合 1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12" name="TextBox 11"/>
            <p:cNvSpPr txBox="1"/>
            <p:nvPr/>
          </p:nvSpPr>
          <p:spPr>
            <a:xfrm>
              <a:off x="1351287" y="2797030"/>
              <a:ext cx="649839" cy="919182"/>
            </a:xfrm>
            <a:prstGeom prst="rect">
              <a:avLst/>
            </a:prstGeom>
            <a:noFill/>
          </p:spPr>
          <p:txBody>
            <a:bodyPr wrap="none" rtlCol="0">
              <a:spAutoFit/>
            </a:bodyPr>
            <a:lstStyle/>
            <a:p>
              <a:pPr algn="ctr"/>
              <a:r>
                <a:rPr lang="en-US" altLang="zh-CN" sz="4000" b="1" dirty="0" smtClean="0">
                  <a:solidFill>
                    <a:srgbClr val="002060"/>
                  </a:solidFill>
                  <a:latin typeface="微软雅黑" panose="020B0503020204020204" pitchFamily="34" charset="-122"/>
                  <a:ea typeface="造字工房劲黑（非商用）常规体" pitchFamily="50" charset="-122"/>
                </a:rPr>
                <a:t>1</a:t>
              </a:r>
              <a:endParaRPr lang="zh-CN" altLang="en-US" sz="4000" b="1" dirty="0">
                <a:solidFill>
                  <a:srgbClr val="002060"/>
                </a:solidFill>
                <a:latin typeface="微软雅黑" panose="020B0503020204020204" pitchFamily="34" charset="-122"/>
                <a:ea typeface="造字工房劲黑（非商用）常规体" pitchFamily="50" charset="-122"/>
              </a:endParaRPr>
            </a:p>
          </p:txBody>
        </p:sp>
      </p:grpSp>
      <p:grpSp>
        <p:nvGrpSpPr>
          <p:cNvPr id="15" name="组合 14"/>
          <p:cNvGrpSpPr/>
          <p:nvPr userDrawn="1"/>
        </p:nvGrpSpPr>
        <p:grpSpPr>
          <a:xfrm>
            <a:off x="3998332" y="2647118"/>
            <a:ext cx="1047751" cy="1047751"/>
            <a:chOff x="4770261" y="2542722"/>
            <a:chExt cx="1360493" cy="1360493"/>
          </a:xfrm>
        </p:grpSpPr>
        <p:grpSp>
          <p:nvGrpSpPr>
            <p:cNvPr id="16" name="组合 15"/>
            <p:cNvGrpSpPr/>
            <p:nvPr/>
          </p:nvGrpSpPr>
          <p:grpSpPr>
            <a:xfrm>
              <a:off x="4770261" y="2542722"/>
              <a:ext cx="1360493" cy="1360493"/>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17" name="TextBox 16"/>
            <p:cNvSpPr txBox="1"/>
            <p:nvPr/>
          </p:nvSpPr>
          <p:spPr>
            <a:xfrm>
              <a:off x="5124493" y="2780033"/>
              <a:ext cx="649839" cy="919182"/>
            </a:xfrm>
            <a:prstGeom prst="rect">
              <a:avLst/>
            </a:prstGeom>
            <a:noFill/>
          </p:spPr>
          <p:txBody>
            <a:bodyPr wrap="none" rtlCol="0">
              <a:spAutoFit/>
            </a:bodyPr>
            <a:lstStyle/>
            <a:p>
              <a:pPr algn="ctr"/>
              <a:r>
                <a:rPr lang="en-US" altLang="zh-CN" sz="4000" b="1" dirty="0" smtClean="0">
                  <a:solidFill>
                    <a:srgbClr val="002060"/>
                  </a:solidFill>
                  <a:latin typeface="微软雅黑" panose="020B0503020204020204" pitchFamily="34" charset="-122"/>
                  <a:ea typeface="造字工房劲黑（非商用）常规体" pitchFamily="50" charset="-122"/>
                </a:rPr>
                <a:t>3</a:t>
              </a:r>
              <a:endParaRPr lang="zh-CN" altLang="en-US" sz="4000" b="1" dirty="0">
                <a:solidFill>
                  <a:srgbClr val="002060"/>
                </a:solidFill>
                <a:latin typeface="微软雅黑" panose="020B0503020204020204" pitchFamily="34" charset="-122"/>
                <a:ea typeface="造字工房劲黑（非商用）常规体" pitchFamily="50" charset="-122"/>
              </a:endParaRPr>
            </a:p>
          </p:txBody>
        </p:sp>
      </p:grpSp>
      <p:grpSp>
        <p:nvGrpSpPr>
          <p:cNvPr id="20" name="组合 19"/>
          <p:cNvGrpSpPr/>
          <p:nvPr userDrawn="1"/>
        </p:nvGrpSpPr>
        <p:grpSpPr>
          <a:xfrm>
            <a:off x="2398370" y="1648195"/>
            <a:ext cx="1047751" cy="1047751"/>
            <a:chOff x="2889188" y="1494971"/>
            <a:chExt cx="1360493" cy="1360493"/>
          </a:xfrm>
        </p:grpSpPr>
        <p:grpSp>
          <p:nvGrpSpPr>
            <p:cNvPr id="21" name="组合 20"/>
            <p:cNvGrpSpPr/>
            <p:nvPr/>
          </p:nvGrpSpPr>
          <p:grpSpPr>
            <a:xfrm>
              <a:off x="2889188" y="1494971"/>
              <a:ext cx="1360493" cy="1360493"/>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22" name="TextBox 21"/>
            <p:cNvSpPr txBox="1"/>
            <p:nvPr/>
          </p:nvSpPr>
          <p:spPr>
            <a:xfrm>
              <a:off x="3243268" y="1759181"/>
              <a:ext cx="649839" cy="919182"/>
            </a:xfrm>
            <a:prstGeom prst="rect">
              <a:avLst/>
            </a:prstGeom>
            <a:noFill/>
          </p:spPr>
          <p:txBody>
            <a:bodyPr wrap="none" rtlCol="0">
              <a:spAutoFit/>
            </a:bodyPr>
            <a:lstStyle/>
            <a:p>
              <a:pPr algn="ctr"/>
              <a:r>
                <a:rPr lang="en-US" altLang="zh-CN" sz="4000" b="1" dirty="0" smtClean="0">
                  <a:solidFill>
                    <a:srgbClr val="002060"/>
                  </a:solidFill>
                  <a:latin typeface="微软雅黑" panose="020B0503020204020204" pitchFamily="34" charset="-122"/>
                  <a:ea typeface="造字工房劲黑（非商用）常规体" pitchFamily="50" charset="-122"/>
                </a:rPr>
                <a:t>2</a:t>
              </a:r>
              <a:endParaRPr lang="zh-CN" altLang="en-US" sz="4000" b="1" dirty="0">
                <a:solidFill>
                  <a:srgbClr val="002060"/>
                </a:solidFill>
                <a:latin typeface="微软雅黑" panose="020B0503020204020204" pitchFamily="34" charset="-122"/>
                <a:ea typeface="造字工房劲黑（非商用）常规体" pitchFamily="50" charset="-122"/>
              </a:endParaRPr>
            </a:p>
          </p:txBody>
        </p:sp>
      </p:grpSp>
      <p:grpSp>
        <p:nvGrpSpPr>
          <p:cNvPr id="25" name="组合 24"/>
          <p:cNvGrpSpPr/>
          <p:nvPr userDrawn="1"/>
        </p:nvGrpSpPr>
        <p:grpSpPr>
          <a:xfrm>
            <a:off x="5582508" y="1561903"/>
            <a:ext cx="1047751" cy="1047751"/>
            <a:chOff x="6651335" y="1494971"/>
            <a:chExt cx="1360493" cy="1360493"/>
          </a:xfrm>
        </p:grpSpPr>
        <p:grpSp>
          <p:nvGrpSpPr>
            <p:cNvPr id="26" name="组合 25"/>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27" name="TextBox 26"/>
            <p:cNvSpPr txBox="1"/>
            <p:nvPr/>
          </p:nvSpPr>
          <p:spPr>
            <a:xfrm>
              <a:off x="6980723" y="1724166"/>
              <a:ext cx="649839" cy="919182"/>
            </a:xfrm>
            <a:prstGeom prst="rect">
              <a:avLst/>
            </a:prstGeom>
            <a:noFill/>
          </p:spPr>
          <p:txBody>
            <a:bodyPr wrap="none" rtlCol="0">
              <a:spAutoFit/>
            </a:bodyPr>
            <a:lstStyle/>
            <a:p>
              <a:pPr algn="ctr"/>
              <a:r>
                <a:rPr lang="en-US" altLang="zh-CN" sz="4000" b="1" dirty="0" smtClean="0">
                  <a:solidFill>
                    <a:srgbClr val="002060"/>
                  </a:solidFill>
                  <a:latin typeface="微软雅黑" panose="020B0503020204020204" pitchFamily="34" charset="-122"/>
                  <a:ea typeface="造字工房劲黑（非商用）常规体" pitchFamily="50" charset="-122"/>
                </a:rPr>
                <a:t>4</a:t>
              </a:r>
              <a:endParaRPr lang="zh-CN" altLang="en-US" sz="4000" b="1" dirty="0">
                <a:solidFill>
                  <a:srgbClr val="002060"/>
                </a:solidFill>
                <a:latin typeface="微软雅黑" panose="020B0503020204020204" pitchFamily="34" charset="-122"/>
                <a:ea typeface="造字工房劲黑（非商用）常规体" pitchFamily="50" charset="-122"/>
              </a:endParaRPr>
            </a:p>
          </p:txBody>
        </p:sp>
      </p:grpSp>
      <p:grpSp>
        <p:nvGrpSpPr>
          <p:cNvPr id="30" name="组合 29"/>
          <p:cNvGrpSpPr/>
          <p:nvPr userDrawn="1"/>
        </p:nvGrpSpPr>
        <p:grpSpPr>
          <a:xfrm>
            <a:off x="7120313" y="2635778"/>
            <a:ext cx="1047751" cy="1047751"/>
            <a:chOff x="6651335" y="1494971"/>
            <a:chExt cx="1360493" cy="1360493"/>
          </a:xfrm>
        </p:grpSpPr>
        <p:grpSp>
          <p:nvGrpSpPr>
            <p:cNvPr id="31" name="组合 30"/>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34" name="椭圆 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32" name="TextBox 31"/>
            <p:cNvSpPr txBox="1"/>
            <p:nvPr/>
          </p:nvSpPr>
          <p:spPr>
            <a:xfrm>
              <a:off x="7011696" y="1738356"/>
              <a:ext cx="649839" cy="919182"/>
            </a:xfrm>
            <a:prstGeom prst="rect">
              <a:avLst/>
            </a:prstGeom>
            <a:noFill/>
          </p:spPr>
          <p:txBody>
            <a:bodyPr wrap="none" rtlCol="0">
              <a:spAutoFit/>
            </a:bodyPr>
            <a:lstStyle/>
            <a:p>
              <a:pPr algn="ctr"/>
              <a:r>
                <a:rPr lang="en-US" altLang="zh-CN" sz="4000" b="1" dirty="0" smtClean="0">
                  <a:solidFill>
                    <a:srgbClr val="002060"/>
                  </a:solidFill>
                  <a:latin typeface="微软雅黑" panose="020B0503020204020204" pitchFamily="34" charset="-122"/>
                  <a:ea typeface="造字工房劲黑（非商用）常规体" pitchFamily="50" charset="-122"/>
                </a:rPr>
                <a:t>5</a:t>
              </a:r>
            </a:p>
          </p:txBody>
        </p:sp>
      </p:grpSp>
      <p:sp>
        <p:nvSpPr>
          <p:cNvPr id="35" name="TextBox 34"/>
          <p:cNvSpPr txBox="1">
            <a:spLocks noChangeArrowheads="1"/>
          </p:cNvSpPr>
          <p:nvPr userDrawn="1"/>
        </p:nvSpPr>
        <p:spPr bwMode="auto">
          <a:xfrm>
            <a:off x="6732240" y="1883608"/>
            <a:ext cx="179138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smtClean="0">
                <a:latin typeface="微软雅黑" panose="020B0503020204020204" pitchFamily="34" charset="-122"/>
                <a:ea typeface="微软雅黑" panose="020B0503020204020204" pitchFamily="34" charset="-122"/>
              </a:rPr>
              <a:t>明年工作计划</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2000"/>
                                        <p:tgtEl>
                                          <p:spTgt spid="4"/>
                                        </p:tgtEl>
                                      </p:cBhvr>
                                    </p:animEffect>
                                  </p:childTnLst>
                                </p:cTn>
                              </p:par>
                              <p:par>
                                <p:cTn id="14" presetID="53" presetClass="entr" presetSubtype="16" fill="hold" nodeType="withEffect">
                                  <p:stCondLst>
                                    <p:cond delay="30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53" presetClass="entr" presetSubtype="16" fill="hold" nodeType="withEffect">
                                  <p:stCondLst>
                                    <p:cond delay="9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53" presetClass="entr" presetSubtype="16" fill="hold" nodeType="withEffect">
                                  <p:stCondLst>
                                    <p:cond delay="14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8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40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19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par>
                                <p:cTn id="49" presetID="53" presetClass="entr" presetSubtype="16" fill="hold" nodeType="withEffect">
                                  <p:stCondLst>
                                    <p:cond delay="140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Effect transition="in" filter="fade">
                                      <p:cBhvr>
                                        <p:cTn id="53" dur="500"/>
                                        <p:tgtEl>
                                          <p:spTgt spid="30"/>
                                        </p:tgtEl>
                                      </p:cBhvr>
                                    </p:animEffect>
                                  </p:childTnLst>
                                </p:cTn>
                              </p:par>
                              <p:par>
                                <p:cTn id="54" presetID="47" presetClass="entr" presetSubtype="0" fill="hold" grpId="0" nodeType="withEffect">
                                  <p:stCondLst>
                                    <p:cond delay="190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EF034AD-886E-413F-BC50-805DE060A8F0}" type="datetimeFigureOut">
              <a:rPr lang="zh-CN" altLang="en-US" smtClean="0"/>
              <a:pPr/>
              <a:t>2021/1/12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4E4344-0C31-4D7F-8C78-19815B1AC180}"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4AF190-E6C3-4F71-9AD4-820770AEF1A8}" type="datetimeFigureOut">
              <a:rPr lang="zh-CN" altLang="en-US" smtClean="0"/>
              <a:pPr/>
              <a:t>2021/1/12</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5B5BF9F-75C6-42BD-8363-2F606FE0B60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1.jpe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67.jpeg"/></Relationships>
</file>

<file path=ppt/slides/_rels/slide3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69.jpeg"/></Relationships>
</file>

<file path=ppt/slides/_rels/slide3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75.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353291" y="981324"/>
            <a:ext cx="8251886" cy="706755"/>
          </a:xfrm>
          <a:prstGeom prst="rect">
            <a:avLst/>
          </a:prstGeom>
          <a:noFill/>
        </p:spPr>
        <p:txBody>
          <a:bodyPr wrap="square" rtlCol="0">
            <a:spAutoFit/>
          </a:bodyPr>
          <a:lstStyle/>
          <a:p>
            <a:pPr algn="r"/>
            <a:r>
              <a:rPr lang="zh-CN" altLang="en-US" sz="4000" b="1" dirty="0" smtClean="0">
                <a:solidFill>
                  <a:srgbClr val="C00000"/>
                </a:solidFill>
                <a:latin typeface="汉仪中楷简" panose="02010604000101010101" charset="-122"/>
                <a:ea typeface="汉仪中楷简" panose="02010604000101010101" charset="-122"/>
                <a:cs typeface="汉仪中楷简" panose="02010604000101010101" charset="-122"/>
              </a:rPr>
              <a:t>立足岗位加油干  助力集团展翅飞</a:t>
            </a:r>
          </a:p>
        </p:txBody>
      </p:sp>
      <p:sp>
        <p:nvSpPr>
          <p:cNvPr id="81" name="TextBox 80"/>
          <p:cNvSpPr txBox="1"/>
          <p:nvPr/>
        </p:nvSpPr>
        <p:spPr>
          <a:xfrm>
            <a:off x="1930400" y="2359660"/>
            <a:ext cx="5283200" cy="398780"/>
          </a:xfrm>
          <a:prstGeom prst="rect">
            <a:avLst/>
          </a:prstGeom>
          <a:noFill/>
        </p:spPr>
        <p:txBody>
          <a:bodyPr wrap="square" rtlCol="0">
            <a:spAutoFit/>
          </a:bodyPr>
          <a:lstStyle/>
          <a:p>
            <a:pPr algn="r"/>
            <a:r>
              <a:rPr sz="2000" b="1" dirty="0" smtClean="0">
                <a:latin typeface="微软雅黑" panose="020B0503020204020204" pitchFamily="34" charset="-122"/>
                <a:ea typeface="微软雅黑" panose="020B0503020204020204" pitchFamily="34" charset="-122"/>
              </a:rPr>
              <a:t>——漕桥小学2020年师德师风建设工作</a:t>
            </a:r>
            <a:r>
              <a:rPr lang="zh-CN" sz="2000" b="1" dirty="0" smtClean="0">
                <a:latin typeface="微软雅黑" panose="020B0503020204020204" pitchFamily="34" charset="-122"/>
                <a:ea typeface="微软雅黑" panose="020B0503020204020204" pitchFamily="34" charset="-122"/>
              </a:rPr>
              <a:t>汇报</a:t>
            </a:r>
          </a:p>
        </p:txBody>
      </p:sp>
      <p:sp>
        <p:nvSpPr>
          <p:cNvPr id="83" name="TextBox 82"/>
          <p:cNvSpPr txBox="1"/>
          <p:nvPr/>
        </p:nvSpPr>
        <p:spPr>
          <a:xfrm>
            <a:off x="2365375" y="3265170"/>
            <a:ext cx="4836795" cy="1015663"/>
          </a:xfrm>
          <a:prstGeom prst="rect">
            <a:avLst/>
          </a:prstGeom>
          <a:noFill/>
        </p:spPr>
        <p:txBody>
          <a:bodyPr wrap="square" rtlCol="0">
            <a:spAutoFit/>
          </a:bodyPr>
          <a:lstStyle/>
          <a:p>
            <a:pPr algn="ctr"/>
            <a:r>
              <a:rPr lang="zh-CN" altLang="en-US" sz="2000" dirty="0" smtClean="0">
                <a:latin typeface="方正大黑简体" panose="02010601030101010101" pitchFamily="2" charset="-122"/>
                <a:ea typeface="方正大黑简体" panose="02010601030101010101" pitchFamily="2" charset="-122"/>
              </a:rPr>
              <a:t>武进区漕桥小</a:t>
            </a:r>
            <a:r>
              <a:rPr lang="zh-CN" altLang="en-US" sz="2000" dirty="0" smtClean="0">
                <a:latin typeface="方正大黑简体" panose="02010601030101010101" pitchFamily="2" charset="-122"/>
                <a:ea typeface="方正大黑简体" panose="02010601030101010101" pitchFamily="2" charset="-122"/>
              </a:rPr>
              <a:t>学</a:t>
            </a:r>
            <a:endParaRPr lang="en-US" altLang="zh-CN" sz="2000" dirty="0" smtClean="0">
              <a:latin typeface="方正大黑简体" panose="02010601030101010101" pitchFamily="2" charset="-122"/>
              <a:ea typeface="方正大黑简体" panose="02010601030101010101" pitchFamily="2" charset="-122"/>
            </a:endParaRPr>
          </a:p>
          <a:p>
            <a:pPr algn="ctr"/>
            <a:r>
              <a:rPr lang="zh-CN" altLang="en-US" sz="2000" dirty="0" smtClean="0">
                <a:latin typeface="方正大黑简体" panose="02010601030101010101" pitchFamily="2" charset="-122"/>
                <a:ea typeface="方正大黑简体" panose="02010601030101010101" pitchFamily="2" charset="-122"/>
              </a:rPr>
              <a:t>       </a:t>
            </a:r>
            <a:endParaRPr lang="en-US" altLang="zh-CN" sz="2000" dirty="0" smtClean="0">
              <a:latin typeface="方正大黑简体" panose="02010601030101010101" pitchFamily="2" charset="-122"/>
              <a:ea typeface="方正大黑简体" panose="02010601030101010101" pitchFamily="2" charset="-122"/>
            </a:endParaRPr>
          </a:p>
          <a:p>
            <a:pPr algn="ctr"/>
            <a:r>
              <a:rPr lang="zh-CN" altLang="en-US" sz="2000" dirty="0" smtClean="0">
                <a:latin typeface="方正大黑简体" panose="02010601030101010101" pitchFamily="2" charset="-122"/>
                <a:ea typeface="方正大黑简体" panose="02010601030101010101" pitchFamily="2" charset="-122"/>
              </a:rPr>
              <a:t> </a:t>
            </a:r>
            <a:r>
              <a:rPr lang="en-US" altLang="zh-CN" sz="2000" dirty="0" smtClean="0">
                <a:latin typeface="方正大黑简体" panose="02010601030101010101" pitchFamily="2" charset="-122"/>
                <a:ea typeface="方正大黑简体" panose="02010601030101010101" pitchFamily="2" charset="-122"/>
              </a:rPr>
              <a:t>2021</a:t>
            </a:r>
            <a:r>
              <a:rPr lang="zh-CN" altLang="en-US" sz="2000" dirty="0" smtClean="0">
                <a:latin typeface="方正大黑简体" panose="02010601030101010101" pitchFamily="2" charset="-122"/>
                <a:ea typeface="方正大黑简体" panose="02010601030101010101" pitchFamily="2" charset="-122"/>
              </a:rPr>
              <a:t>年</a:t>
            </a:r>
            <a:r>
              <a:rPr lang="en-US" altLang="zh-CN" sz="2000" dirty="0" smtClean="0">
                <a:latin typeface="方正大黑简体" panose="02010601030101010101" pitchFamily="2" charset="-122"/>
                <a:ea typeface="方正大黑简体" panose="02010601030101010101" pitchFamily="2" charset="-122"/>
              </a:rPr>
              <a:t>1</a:t>
            </a:r>
            <a:r>
              <a:rPr lang="zh-CN" altLang="en-US" sz="2000" dirty="0" smtClean="0">
                <a:latin typeface="方正大黑简体" panose="02010601030101010101" pitchFamily="2" charset="-122"/>
                <a:ea typeface="方正大黑简体" panose="02010601030101010101" pitchFamily="2" charset="-122"/>
              </a:rPr>
              <a:t>月</a:t>
            </a:r>
            <a:endParaRPr lang="zh-CN" altLang="en-US" sz="2000" dirty="0">
              <a:latin typeface="方正大黑简体" panose="02010601030101010101" pitchFamily="2" charset="-122"/>
              <a:ea typeface="方正大黑简体" panose="02010601030101010101" pitchFamily="2" charset="-122"/>
            </a:endParaRPr>
          </a:p>
        </p:txBody>
      </p:sp>
      <p:sp>
        <p:nvSpPr>
          <p:cNvPr id="5" name="矩形 4"/>
          <p:cNvSpPr/>
          <p:nvPr/>
        </p:nvSpPr>
        <p:spPr>
          <a:xfrm>
            <a:off x="0" y="4952093"/>
            <a:ext cx="9666514" cy="191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0"/>
          <p:cNvSpPr txBox="1"/>
          <p:nvPr/>
        </p:nvSpPr>
        <p:spPr>
          <a:xfrm>
            <a:off x="797105" y="206987"/>
            <a:ext cx="1714500" cy="398780"/>
          </a:xfrm>
          <a:prstGeom prst="rect">
            <a:avLst/>
          </a:prstGeom>
          <a:noFill/>
        </p:spPr>
        <p:txBody>
          <a:bodyPr wrap="none" rtlCol="0">
            <a:spAutoFit/>
          </a:bodyPr>
          <a:lstStyle/>
          <a:p>
            <a:pPr algn="ctr"/>
            <a:r>
              <a:rPr lang="zh-CN" altLang="en-US" sz="2000" b="1" kern="0" dirty="0" smtClean="0">
                <a:solidFill>
                  <a:srgbClr val="C00000"/>
                </a:solidFill>
                <a:latin typeface="黑体" panose="02010609060101010101" charset="-122"/>
                <a:ea typeface="黑体" panose="02010609060101010101" charset="-122"/>
                <a:sym typeface="+mn-ea"/>
              </a:rPr>
              <a:t>管理制度完善</a:t>
            </a:r>
            <a:endParaRPr lang="zh-CN" altLang="en-US" sz="2000" b="1" dirty="0">
              <a:latin typeface="黑体" panose="02010609060101010101" charset="-122"/>
              <a:ea typeface="黑体" panose="02010609060101010101" charset="-122"/>
            </a:endParaRPr>
          </a:p>
        </p:txBody>
      </p:sp>
      <p:cxnSp>
        <p:nvCxnSpPr>
          <p:cNvPr id="13" name="直接连接符 12"/>
          <p:cNvCxnSpPr/>
          <p:nvPr/>
        </p:nvCxnSpPr>
        <p:spPr>
          <a:xfrm>
            <a:off x="2609521" y="321333"/>
            <a:ext cx="0" cy="2085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304961" y="226251"/>
            <a:ext cx="335985" cy="335985"/>
            <a:chOff x="4075623" y="1867996"/>
            <a:chExt cx="335985" cy="335985"/>
          </a:xfrm>
        </p:grpSpPr>
        <p:sp>
          <p:nvSpPr>
            <p:cNvPr id="18" name="椭圆 17"/>
            <p:cNvSpPr/>
            <p:nvPr/>
          </p:nvSpPr>
          <p:spPr>
            <a:xfrm flipV="1">
              <a:off x="4075623" y="1867996"/>
              <a:ext cx="335985" cy="335985"/>
            </a:xfrm>
            <a:prstGeom prst="ellipse">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b="1">
                <a:solidFill>
                  <a:schemeClr val="tx1"/>
                </a:solidFill>
                <a:latin typeface="黑体" panose="02010609060101010101" charset="-122"/>
                <a:ea typeface="黑体" panose="02010609060101010101" charset="-122"/>
              </a:endParaRPr>
            </a:p>
          </p:txBody>
        </p:sp>
        <p:sp>
          <p:nvSpPr>
            <p:cNvPr id="19" name="椭圆 18"/>
            <p:cNvSpPr/>
            <p:nvPr/>
          </p:nvSpPr>
          <p:spPr>
            <a:xfrm>
              <a:off x="4099017" y="1889766"/>
              <a:ext cx="292314" cy="29231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b="1" dirty="0">
                <a:solidFill>
                  <a:schemeClr val="tx1"/>
                </a:solidFill>
                <a:latin typeface="黑体" panose="02010609060101010101" charset="-122"/>
                <a:ea typeface="黑体" panose="02010609060101010101" charset="-122"/>
              </a:endParaRPr>
            </a:p>
          </p:txBody>
        </p:sp>
      </p:grpSp>
      <p:sp>
        <p:nvSpPr>
          <p:cNvPr id="7" name="文本框 6"/>
          <p:cNvSpPr txBox="1"/>
          <p:nvPr/>
        </p:nvSpPr>
        <p:spPr>
          <a:xfrm>
            <a:off x="796925" y="1646555"/>
            <a:ext cx="7257415" cy="1814830"/>
          </a:xfrm>
          <a:prstGeom prst="rect">
            <a:avLst/>
          </a:prstGeom>
          <a:noFill/>
        </p:spPr>
        <p:txBody>
          <a:bodyPr wrap="square" rtlCol="0">
            <a:spAutoFit/>
          </a:bodyPr>
          <a:lstStyle/>
          <a:p>
            <a:pPr indent="711200" fontAlgn="auto">
              <a:extLst>
                <a:ext uri="{35155182-B16C-46BC-9424-99874614C6A1}">
                  <wpsdc:indentchars xmlns:wpsdc="http://www.wps.cn/officeDocument/2017/drawingmlCustomData" xmlns="" val="200" checksum="3773799597"/>
                </a:ext>
              </a:extLst>
            </a:pPr>
            <a:r>
              <a:rPr lang="en-US" sz="2800" b="1" dirty="0" smtClean="0"/>
              <a:t>5</a:t>
            </a:r>
            <a:r>
              <a:rPr sz="2800" b="1" dirty="0" smtClean="0"/>
              <a:t>.学校建立了舆情应对机制，选派责任心强的行政担任网络舆情观察员。由于防范意识强，和谐校园里始终警钟长鸣，漕小没有发生一例家长举报等舆情事故。</a:t>
            </a: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42" presetClass="path" presetSubtype="0" accel="50000" decel="50000" fill="hold" nodeType="withEffect">
                                  <p:stCondLst>
                                    <p:cond delay="0"/>
                                  </p:stCondLst>
                                  <p:childTnLst>
                                    <p:animMotion origin="layout" path="M 0.18107 -3.20988E-6 L 3.88889E-6 -3.20988E-6 " pathEditMode="relative" rAng="0" ptsTypes="AA">
                                      <p:cBhvr>
                                        <p:cTn id="9" dur="2000" fill="hold"/>
                                        <p:tgtEl>
                                          <p:spTgt spid="17"/>
                                        </p:tgtEl>
                                        <p:attrNameLst>
                                          <p:attrName>ppt_x</p:attrName>
                                          <p:attrName>ppt_y</p:attrName>
                                        </p:attrNameLst>
                                      </p:cBhvr>
                                      <p:rCtr x="-9063" y="0"/>
                                    </p:animMotion>
                                  </p:childTnLst>
                                </p:cTn>
                              </p:par>
                              <p:par>
                                <p:cTn id="10" presetID="8" presetClass="emph" presetSubtype="0" fill="hold" nodeType="withEffect">
                                  <p:stCondLst>
                                    <p:cond delay="0"/>
                                  </p:stCondLst>
                                  <p:childTnLst>
                                    <p:animRot by="-21600000">
                                      <p:cBhvr>
                                        <p:cTn id="11" dur="2000" fill="hold"/>
                                        <p:tgtEl>
                                          <p:spTgt spid="17"/>
                                        </p:tgtEl>
                                        <p:attrNameLst>
                                          <p:attrName>r</p:attrName>
                                        </p:attrNameLst>
                                      </p:cBhvr>
                                    </p:animRot>
                                  </p:childTnLst>
                                </p:cTn>
                              </p:par>
                              <p:par>
                                <p:cTn id="12" presetID="22" presetClass="entr" presetSubtype="2" fill="hold" grpId="0" nodeType="withEffect">
                                  <p:stCondLst>
                                    <p:cond delay="6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1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组合 124"/>
          <p:cNvGrpSpPr/>
          <p:nvPr/>
        </p:nvGrpSpPr>
        <p:grpSpPr>
          <a:xfrm>
            <a:off x="6284904" y="4110382"/>
            <a:ext cx="1179076" cy="1178917"/>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28" name="组合 127"/>
          <p:cNvGrpSpPr/>
          <p:nvPr/>
        </p:nvGrpSpPr>
        <p:grpSpPr>
          <a:xfrm>
            <a:off x="4758016" y="4605222"/>
            <a:ext cx="630121" cy="630035"/>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131" name="组合 130"/>
          <p:cNvGrpSpPr/>
          <p:nvPr/>
        </p:nvGrpSpPr>
        <p:grpSpPr>
          <a:xfrm>
            <a:off x="5436689" y="4920241"/>
            <a:ext cx="890364" cy="890244"/>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134" name="组合 133"/>
          <p:cNvGrpSpPr/>
          <p:nvPr/>
        </p:nvGrpSpPr>
        <p:grpSpPr>
          <a:xfrm>
            <a:off x="7758788" y="4730422"/>
            <a:ext cx="685681" cy="685588"/>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37" name="组合 136"/>
          <p:cNvGrpSpPr/>
          <p:nvPr/>
        </p:nvGrpSpPr>
        <p:grpSpPr>
          <a:xfrm>
            <a:off x="766439" y="5038933"/>
            <a:ext cx="588755" cy="588675"/>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39" name="椭圆 1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140" name="组合 139"/>
          <p:cNvGrpSpPr/>
          <p:nvPr/>
        </p:nvGrpSpPr>
        <p:grpSpPr>
          <a:xfrm>
            <a:off x="3962506" y="4528454"/>
            <a:ext cx="252447" cy="25241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143" name="组合 142"/>
          <p:cNvGrpSpPr/>
          <p:nvPr/>
        </p:nvGrpSpPr>
        <p:grpSpPr>
          <a:xfrm>
            <a:off x="3181252" y="4325716"/>
            <a:ext cx="528983" cy="528912"/>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146" name="组合 145"/>
          <p:cNvGrpSpPr/>
          <p:nvPr/>
        </p:nvGrpSpPr>
        <p:grpSpPr>
          <a:xfrm>
            <a:off x="8463984" y="3830481"/>
            <a:ext cx="1179076" cy="1178917"/>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49" name="组合 148"/>
          <p:cNvGrpSpPr/>
          <p:nvPr/>
        </p:nvGrpSpPr>
        <p:grpSpPr>
          <a:xfrm>
            <a:off x="4419627" y="4323809"/>
            <a:ext cx="223041" cy="223011"/>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51" name="椭圆 1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152" name="组合 151"/>
          <p:cNvGrpSpPr/>
          <p:nvPr/>
        </p:nvGrpSpPr>
        <p:grpSpPr>
          <a:xfrm>
            <a:off x="1943138" y="4704692"/>
            <a:ext cx="1179076" cy="1178917"/>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55" name="组合 154"/>
          <p:cNvGrpSpPr/>
          <p:nvPr/>
        </p:nvGrpSpPr>
        <p:grpSpPr>
          <a:xfrm>
            <a:off x="1275194" y="4605223"/>
            <a:ext cx="520102" cy="520031"/>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158" name="组合 157"/>
          <p:cNvGrpSpPr/>
          <p:nvPr/>
        </p:nvGrpSpPr>
        <p:grpSpPr>
          <a:xfrm>
            <a:off x="291078" y="4920241"/>
            <a:ext cx="316822" cy="316779"/>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161" name="组合 160"/>
          <p:cNvGrpSpPr/>
          <p:nvPr/>
        </p:nvGrpSpPr>
        <p:grpSpPr>
          <a:xfrm>
            <a:off x="117144" y="4736990"/>
            <a:ext cx="158410" cy="158389"/>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sp>
        <p:nvSpPr>
          <p:cNvPr id="51" name="TextBox 50"/>
          <p:cNvSpPr txBox="1"/>
          <p:nvPr/>
        </p:nvSpPr>
        <p:spPr>
          <a:xfrm>
            <a:off x="8015413" y="5314104"/>
            <a:ext cx="1128587" cy="380882"/>
          </a:xfrm>
          <a:prstGeom prst="rect">
            <a:avLst/>
          </a:prstGeom>
          <a:noFill/>
        </p:spPr>
        <p:txBody>
          <a:bodyPr wrap="square" lIns="91413" tIns="45706" rIns="91413" bIns="45706" rtlCol="0">
            <a:spAutoFit/>
          </a:bodyPr>
          <a:lstStyle/>
          <a:p>
            <a:r>
              <a:rPr lang="zh-CN" altLang="en-US" dirty="0" smtClean="0"/>
              <a:t>延时文字</a:t>
            </a:r>
            <a:endParaRPr lang="zh-CN" altLang="en-US" dirty="0"/>
          </a:p>
        </p:txBody>
      </p:sp>
      <p:sp>
        <p:nvSpPr>
          <p:cNvPr id="52" name="TextBox 51"/>
          <p:cNvSpPr txBox="1"/>
          <p:nvPr/>
        </p:nvSpPr>
        <p:spPr>
          <a:xfrm>
            <a:off x="2811879" y="1727878"/>
            <a:ext cx="3246120" cy="706755"/>
          </a:xfrm>
          <a:prstGeom prst="rect">
            <a:avLst/>
          </a:prstGeom>
          <a:noFill/>
        </p:spPr>
        <p:txBody>
          <a:bodyPr wrap="none" rtlCol="0">
            <a:spAutoFit/>
          </a:bodyPr>
          <a:lstStyle/>
          <a:p>
            <a:pPr algn="l" defTabSz="914400">
              <a:defRPr/>
            </a:pPr>
            <a:r>
              <a:rPr lang="zh-CN" altLang="en-US" sz="4000" b="1" kern="0" dirty="0">
                <a:solidFill>
                  <a:srgbClr val="C00000"/>
                </a:solidFill>
                <a:latin typeface="黑体" panose="02010609060101010101" charset="-122"/>
                <a:ea typeface="黑体" panose="02010609060101010101" charset="-122"/>
              </a:rPr>
              <a:t>活动开展丰富</a:t>
            </a:r>
          </a:p>
        </p:txBody>
      </p:sp>
      <p:cxnSp>
        <p:nvCxnSpPr>
          <p:cNvPr id="53" name="直接连接符 52"/>
          <p:cNvCxnSpPr/>
          <p:nvPr/>
        </p:nvCxnSpPr>
        <p:spPr>
          <a:xfrm flipV="1">
            <a:off x="2803675" y="1157689"/>
            <a:ext cx="0" cy="28083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85675" y="2850740"/>
            <a:ext cx="902846" cy="246221"/>
          </a:xfrm>
          <a:prstGeom prst="rect">
            <a:avLst/>
          </a:prstGeom>
          <a:noFill/>
        </p:spPr>
        <p:txBody>
          <a:bodyPr wrap="square" lIns="0" tIns="0" rIns="0" bIns="0" rtlCol="0">
            <a:spAutoFit/>
          </a:bodyPr>
          <a:lstStyle/>
          <a:p>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PART 03</a:t>
            </a:r>
            <a:endPar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2" name="组合 61"/>
          <p:cNvGrpSpPr/>
          <p:nvPr/>
        </p:nvGrpSpPr>
        <p:grpSpPr>
          <a:xfrm>
            <a:off x="1286545" y="1400491"/>
            <a:ext cx="1301106" cy="1301106"/>
            <a:chOff x="2262782" y="1446400"/>
            <a:chExt cx="1301106" cy="1301106"/>
          </a:xfrm>
        </p:grpSpPr>
        <p:sp>
          <p:nvSpPr>
            <p:cNvPr id="63" name="椭圆 62"/>
            <p:cNvSpPr/>
            <p:nvPr/>
          </p:nvSpPr>
          <p:spPr>
            <a:xfrm>
              <a:off x="2262782" y="1446400"/>
              <a:ext cx="1301106" cy="13011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KSO_Shape"/>
            <p:cNvSpPr/>
            <p:nvPr/>
          </p:nvSpPr>
          <p:spPr bwMode="auto">
            <a:xfrm>
              <a:off x="2563246" y="1776063"/>
              <a:ext cx="713918" cy="70677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7"/>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7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p:cTn id="7" dur="500" fill="hold"/>
                                        <p:tgtEl>
                                          <p:spTgt spid="125"/>
                                        </p:tgtEl>
                                        <p:attrNameLst>
                                          <p:attrName>ppt_w</p:attrName>
                                        </p:attrNameLst>
                                      </p:cBhvr>
                                      <p:tavLst>
                                        <p:tav tm="0">
                                          <p:val>
                                            <p:fltVal val="0"/>
                                          </p:val>
                                        </p:tav>
                                        <p:tav tm="100000">
                                          <p:val>
                                            <p:strVal val="#ppt_w"/>
                                          </p:val>
                                        </p:tav>
                                      </p:tavLst>
                                    </p:anim>
                                    <p:anim calcmode="lin" valueType="num">
                                      <p:cBhvr>
                                        <p:cTn id="8" dur="500" fill="hold"/>
                                        <p:tgtEl>
                                          <p:spTgt spid="125"/>
                                        </p:tgtEl>
                                        <p:attrNameLst>
                                          <p:attrName>ppt_h</p:attrName>
                                        </p:attrNameLst>
                                      </p:cBhvr>
                                      <p:tavLst>
                                        <p:tav tm="0">
                                          <p:val>
                                            <p:fltVal val="0"/>
                                          </p:val>
                                        </p:tav>
                                        <p:tav tm="100000">
                                          <p:val>
                                            <p:strVal val="#ppt_h"/>
                                          </p:val>
                                        </p:tav>
                                      </p:tavLst>
                                    </p:anim>
                                    <p:anim calcmode="lin" valueType="num">
                                      <p:cBhvr>
                                        <p:cTn id="9" dur="500" fill="hold"/>
                                        <p:tgtEl>
                                          <p:spTgt spid="125"/>
                                        </p:tgtEl>
                                        <p:attrNameLst>
                                          <p:attrName>ppt_x</p:attrName>
                                        </p:attrNameLst>
                                      </p:cBhvr>
                                      <p:tavLst>
                                        <p:tav tm="0">
                                          <p:val>
                                            <p:fltVal val="0.5"/>
                                          </p:val>
                                        </p:tav>
                                        <p:tav tm="100000">
                                          <p:val>
                                            <p:strVal val="#ppt_x"/>
                                          </p:val>
                                        </p:tav>
                                      </p:tavLst>
                                    </p:anim>
                                    <p:anim calcmode="lin" valueType="num">
                                      <p:cBhvr>
                                        <p:cTn id="10" dur="500" fill="hold"/>
                                        <p:tgtEl>
                                          <p:spTgt spid="125"/>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300"/>
                                  </p:stCondLst>
                                  <p:childTnLst>
                                    <p:set>
                                      <p:cBhvr>
                                        <p:cTn id="12" dur="1" fill="hold">
                                          <p:stCondLst>
                                            <p:cond delay="0"/>
                                          </p:stCondLst>
                                        </p:cTn>
                                        <p:tgtEl>
                                          <p:spTgt spid="128"/>
                                        </p:tgtEl>
                                        <p:attrNameLst>
                                          <p:attrName>style.visibility</p:attrName>
                                        </p:attrNameLst>
                                      </p:cBhvr>
                                      <p:to>
                                        <p:strVal val="visible"/>
                                      </p:to>
                                    </p:set>
                                    <p:anim calcmode="lin" valueType="num">
                                      <p:cBhvr>
                                        <p:cTn id="13" dur="500" fill="hold"/>
                                        <p:tgtEl>
                                          <p:spTgt spid="128"/>
                                        </p:tgtEl>
                                        <p:attrNameLst>
                                          <p:attrName>ppt_w</p:attrName>
                                        </p:attrNameLst>
                                      </p:cBhvr>
                                      <p:tavLst>
                                        <p:tav tm="0">
                                          <p:val>
                                            <p:fltVal val="0"/>
                                          </p:val>
                                        </p:tav>
                                        <p:tav tm="100000">
                                          <p:val>
                                            <p:strVal val="#ppt_w"/>
                                          </p:val>
                                        </p:tav>
                                      </p:tavLst>
                                    </p:anim>
                                    <p:anim calcmode="lin" valueType="num">
                                      <p:cBhvr>
                                        <p:cTn id="14" dur="500" fill="hold"/>
                                        <p:tgtEl>
                                          <p:spTgt spid="128"/>
                                        </p:tgtEl>
                                        <p:attrNameLst>
                                          <p:attrName>ppt_h</p:attrName>
                                        </p:attrNameLst>
                                      </p:cBhvr>
                                      <p:tavLst>
                                        <p:tav tm="0">
                                          <p:val>
                                            <p:fltVal val="0"/>
                                          </p:val>
                                        </p:tav>
                                        <p:tav tm="100000">
                                          <p:val>
                                            <p:strVal val="#ppt_h"/>
                                          </p:val>
                                        </p:tav>
                                      </p:tavLst>
                                    </p:anim>
                                    <p:anim calcmode="lin" valueType="num">
                                      <p:cBhvr>
                                        <p:cTn id="15" dur="500" fill="hold"/>
                                        <p:tgtEl>
                                          <p:spTgt spid="128"/>
                                        </p:tgtEl>
                                        <p:attrNameLst>
                                          <p:attrName>ppt_x</p:attrName>
                                        </p:attrNameLst>
                                      </p:cBhvr>
                                      <p:tavLst>
                                        <p:tav tm="0">
                                          <p:val>
                                            <p:fltVal val="0.5"/>
                                          </p:val>
                                        </p:tav>
                                        <p:tav tm="100000">
                                          <p:val>
                                            <p:strVal val="#ppt_x"/>
                                          </p:val>
                                        </p:tav>
                                      </p:tavLst>
                                    </p:anim>
                                    <p:anim calcmode="lin" valueType="num">
                                      <p:cBhvr>
                                        <p:cTn id="16" dur="500" fill="hold"/>
                                        <p:tgtEl>
                                          <p:spTgt spid="12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700"/>
                                  </p:stCondLst>
                                  <p:childTnLst>
                                    <p:set>
                                      <p:cBhvr>
                                        <p:cTn id="18" dur="1" fill="hold">
                                          <p:stCondLst>
                                            <p:cond delay="0"/>
                                          </p:stCondLst>
                                        </p:cTn>
                                        <p:tgtEl>
                                          <p:spTgt spid="131"/>
                                        </p:tgtEl>
                                        <p:attrNameLst>
                                          <p:attrName>style.visibility</p:attrName>
                                        </p:attrNameLst>
                                      </p:cBhvr>
                                      <p:to>
                                        <p:strVal val="visible"/>
                                      </p:to>
                                    </p:set>
                                    <p:anim calcmode="lin" valueType="num">
                                      <p:cBhvr>
                                        <p:cTn id="19" dur="500" fill="hold"/>
                                        <p:tgtEl>
                                          <p:spTgt spid="131"/>
                                        </p:tgtEl>
                                        <p:attrNameLst>
                                          <p:attrName>ppt_w</p:attrName>
                                        </p:attrNameLst>
                                      </p:cBhvr>
                                      <p:tavLst>
                                        <p:tav tm="0">
                                          <p:val>
                                            <p:fltVal val="0"/>
                                          </p:val>
                                        </p:tav>
                                        <p:tav tm="100000">
                                          <p:val>
                                            <p:strVal val="#ppt_w"/>
                                          </p:val>
                                        </p:tav>
                                      </p:tavLst>
                                    </p:anim>
                                    <p:anim calcmode="lin" valueType="num">
                                      <p:cBhvr>
                                        <p:cTn id="20" dur="500" fill="hold"/>
                                        <p:tgtEl>
                                          <p:spTgt spid="131"/>
                                        </p:tgtEl>
                                        <p:attrNameLst>
                                          <p:attrName>ppt_h</p:attrName>
                                        </p:attrNameLst>
                                      </p:cBhvr>
                                      <p:tavLst>
                                        <p:tav tm="0">
                                          <p:val>
                                            <p:fltVal val="0"/>
                                          </p:val>
                                        </p:tav>
                                        <p:tav tm="100000">
                                          <p:val>
                                            <p:strVal val="#ppt_h"/>
                                          </p:val>
                                        </p:tav>
                                      </p:tavLst>
                                    </p:anim>
                                    <p:anim calcmode="lin" valueType="num">
                                      <p:cBhvr>
                                        <p:cTn id="21" dur="500" fill="hold"/>
                                        <p:tgtEl>
                                          <p:spTgt spid="131"/>
                                        </p:tgtEl>
                                        <p:attrNameLst>
                                          <p:attrName>ppt_x</p:attrName>
                                        </p:attrNameLst>
                                      </p:cBhvr>
                                      <p:tavLst>
                                        <p:tav tm="0">
                                          <p:val>
                                            <p:fltVal val="0.5"/>
                                          </p:val>
                                        </p:tav>
                                        <p:tav tm="100000">
                                          <p:val>
                                            <p:strVal val="#ppt_x"/>
                                          </p:val>
                                        </p:tav>
                                      </p:tavLst>
                                    </p:anim>
                                    <p:anim calcmode="lin" valueType="num">
                                      <p:cBhvr>
                                        <p:cTn id="22" dur="500" fill="hold"/>
                                        <p:tgtEl>
                                          <p:spTgt spid="131"/>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300"/>
                                  </p:stCondLst>
                                  <p:childTnLst>
                                    <p:set>
                                      <p:cBhvr>
                                        <p:cTn id="24" dur="1" fill="hold">
                                          <p:stCondLst>
                                            <p:cond delay="0"/>
                                          </p:stCondLst>
                                        </p:cTn>
                                        <p:tgtEl>
                                          <p:spTgt spid="134"/>
                                        </p:tgtEl>
                                        <p:attrNameLst>
                                          <p:attrName>style.visibility</p:attrName>
                                        </p:attrNameLst>
                                      </p:cBhvr>
                                      <p:to>
                                        <p:strVal val="visible"/>
                                      </p:to>
                                    </p:set>
                                    <p:anim calcmode="lin" valueType="num">
                                      <p:cBhvr>
                                        <p:cTn id="25" dur="500" fill="hold"/>
                                        <p:tgtEl>
                                          <p:spTgt spid="134"/>
                                        </p:tgtEl>
                                        <p:attrNameLst>
                                          <p:attrName>ppt_w</p:attrName>
                                        </p:attrNameLst>
                                      </p:cBhvr>
                                      <p:tavLst>
                                        <p:tav tm="0">
                                          <p:val>
                                            <p:fltVal val="0"/>
                                          </p:val>
                                        </p:tav>
                                        <p:tav tm="100000">
                                          <p:val>
                                            <p:strVal val="#ppt_w"/>
                                          </p:val>
                                        </p:tav>
                                      </p:tavLst>
                                    </p:anim>
                                    <p:anim calcmode="lin" valueType="num">
                                      <p:cBhvr>
                                        <p:cTn id="26" dur="500" fill="hold"/>
                                        <p:tgtEl>
                                          <p:spTgt spid="134"/>
                                        </p:tgtEl>
                                        <p:attrNameLst>
                                          <p:attrName>ppt_h</p:attrName>
                                        </p:attrNameLst>
                                      </p:cBhvr>
                                      <p:tavLst>
                                        <p:tav tm="0">
                                          <p:val>
                                            <p:fltVal val="0"/>
                                          </p:val>
                                        </p:tav>
                                        <p:tav tm="100000">
                                          <p:val>
                                            <p:strVal val="#ppt_h"/>
                                          </p:val>
                                        </p:tav>
                                      </p:tavLst>
                                    </p:anim>
                                    <p:anim calcmode="lin" valueType="num">
                                      <p:cBhvr>
                                        <p:cTn id="27" dur="500" fill="hold"/>
                                        <p:tgtEl>
                                          <p:spTgt spid="134"/>
                                        </p:tgtEl>
                                        <p:attrNameLst>
                                          <p:attrName>ppt_x</p:attrName>
                                        </p:attrNameLst>
                                      </p:cBhvr>
                                      <p:tavLst>
                                        <p:tav tm="0">
                                          <p:val>
                                            <p:fltVal val="0.5"/>
                                          </p:val>
                                        </p:tav>
                                        <p:tav tm="100000">
                                          <p:val>
                                            <p:strVal val="#ppt_x"/>
                                          </p:val>
                                        </p:tav>
                                      </p:tavLst>
                                    </p:anim>
                                    <p:anim calcmode="lin" valueType="num">
                                      <p:cBhvr>
                                        <p:cTn id="28" dur="500" fill="hold"/>
                                        <p:tgtEl>
                                          <p:spTgt spid="134"/>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100"/>
                                  </p:stCondLst>
                                  <p:childTnLst>
                                    <p:set>
                                      <p:cBhvr>
                                        <p:cTn id="30" dur="1" fill="hold">
                                          <p:stCondLst>
                                            <p:cond delay="0"/>
                                          </p:stCondLst>
                                        </p:cTn>
                                        <p:tgtEl>
                                          <p:spTgt spid="137"/>
                                        </p:tgtEl>
                                        <p:attrNameLst>
                                          <p:attrName>style.visibility</p:attrName>
                                        </p:attrNameLst>
                                      </p:cBhvr>
                                      <p:to>
                                        <p:strVal val="visible"/>
                                      </p:to>
                                    </p:set>
                                    <p:anim calcmode="lin" valueType="num">
                                      <p:cBhvr>
                                        <p:cTn id="31" dur="500" fill="hold"/>
                                        <p:tgtEl>
                                          <p:spTgt spid="137"/>
                                        </p:tgtEl>
                                        <p:attrNameLst>
                                          <p:attrName>ppt_w</p:attrName>
                                        </p:attrNameLst>
                                      </p:cBhvr>
                                      <p:tavLst>
                                        <p:tav tm="0">
                                          <p:val>
                                            <p:fltVal val="0"/>
                                          </p:val>
                                        </p:tav>
                                        <p:tav tm="100000">
                                          <p:val>
                                            <p:strVal val="#ppt_w"/>
                                          </p:val>
                                        </p:tav>
                                      </p:tavLst>
                                    </p:anim>
                                    <p:anim calcmode="lin" valueType="num">
                                      <p:cBhvr>
                                        <p:cTn id="32" dur="500" fill="hold"/>
                                        <p:tgtEl>
                                          <p:spTgt spid="137"/>
                                        </p:tgtEl>
                                        <p:attrNameLst>
                                          <p:attrName>ppt_h</p:attrName>
                                        </p:attrNameLst>
                                      </p:cBhvr>
                                      <p:tavLst>
                                        <p:tav tm="0">
                                          <p:val>
                                            <p:fltVal val="0"/>
                                          </p:val>
                                        </p:tav>
                                        <p:tav tm="100000">
                                          <p:val>
                                            <p:strVal val="#ppt_h"/>
                                          </p:val>
                                        </p:tav>
                                      </p:tavLst>
                                    </p:anim>
                                    <p:anim calcmode="lin" valueType="num">
                                      <p:cBhvr>
                                        <p:cTn id="33" dur="500" fill="hold"/>
                                        <p:tgtEl>
                                          <p:spTgt spid="137"/>
                                        </p:tgtEl>
                                        <p:attrNameLst>
                                          <p:attrName>ppt_x</p:attrName>
                                        </p:attrNameLst>
                                      </p:cBhvr>
                                      <p:tavLst>
                                        <p:tav tm="0">
                                          <p:val>
                                            <p:fltVal val="0.5"/>
                                          </p:val>
                                        </p:tav>
                                        <p:tav tm="100000">
                                          <p:val>
                                            <p:strVal val="#ppt_x"/>
                                          </p:val>
                                        </p:tav>
                                      </p:tavLst>
                                    </p:anim>
                                    <p:anim calcmode="lin" valueType="num">
                                      <p:cBhvr>
                                        <p:cTn id="34" dur="500" fill="hold"/>
                                        <p:tgtEl>
                                          <p:spTgt spid="137"/>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600"/>
                                  </p:stCondLst>
                                  <p:childTnLst>
                                    <p:set>
                                      <p:cBhvr>
                                        <p:cTn id="36" dur="1" fill="hold">
                                          <p:stCondLst>
                                            <p:cond delay="0"/>
                                          </p:stCondLst>
                                        </p:cTn>
                                        <p:tgtEl>
                                          <p:spTgt spid="140"/>
                                        </p:tgtEl>
                                        <p:attrNameLst>
                                          <p:attrName>style.visibility</p:attrName>
                                        </p:attrNameLst>
                                      </p:cBhvr>
                                      <p:to>
                                        <p:strVal val="visible"/>
                                      </p:to>
                                    </p:set>
                                    <p:anim calcmode="lin" valueType="num">
                                      <p:cBhvr>
                                        <p:cTn id="37" dur="500" fill="hold"/>
                                        <p:tgtEl>
                                          <p:spTgt spid="140"/>
                                        </p:tgtEl>
                                        <p:attrNameLst>
                                          <p:attrName>ppt_w</p:attrName>
                                        </p:attrNameLst>
                                      </p:cBhvr>
                                      <p:tavLst>
                                        <p:tav tm="0">
                                          <p:val>
                                            <p:fltVal val="0"/>
                                          </p:val>
                                        </p:tav>
                                        <p:tav tm="100000">
                                          <p:val>
                                            <p:strVal val="#ppt_w"/>
                                          </p:val>
                                        </p:tav>
                                      </p:tavLst>
                                    </p:anim>
                                    <p:anim calcmode="lin" valueType="num">
                                      <p:cBhvr>
                                        <p:cTn id="38" dur="500" fill="hold"/>
                                        <p:tgtEl>
                                          <p:spTgt spid="140"/>
                                        </p:tgtEl>
                                        <p:attrNameLst>
                                          <p:attrName>ppt_h</p:attrName>
                                        </p:attrNameLst>
                                      </p:cBhvr>
                                      <p:tavLst>
                                        <p:tav tm="0">
                                          <p:val>
                                            <p:fltVal val="0"/>
                                          </p:val>
                                        </p:tav>
                                        <p:tav tm="100000">
                                          <p:val>
                                            <p:strVal val="#ppt_h"/>
                                          </p:val>
                                        </p:tav>
                                      </p:tavLst>
                                    </p:anim>
                                    <p:anim calcmode="lin" valueType="num">
                                      <p:cBhvr>
                                        <p:cTn id="39" dur="500" fill="hold"/>
                                        <p:tgtEl>
                                          <p:spTgt spid="140"/>
                                        </p:tgtEl>
                                        <p:attrNameLst>
                                          <p:attrName>ppt_x</p:attrName>
                                        </p:attrNameLst>
                                      </p:cBhvr>
                                      <p:tavLst>
                                        <p:tav tm="0">
                                          <p:val>
                                            <p:fltVal val="0.5"/>
                                          </p:val>
                                        </p:tav>
                                        <p:tav tm="100000">
                                          <p:val>
                                            <p:strVal val="#ppt_x"/>
                                          </p:val>
                                        </p:tav>
                                      </p:tavLst>
                                    </p:anim>
                                    <p:anim calcmode="lin" valueType="num">
                                      <p:cBhvr>
                                        <p:cTn id="40" dur="500" fill="hold"/>
                                        <p:tgtEl>
                                          <p:spTgt spid="140"/>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300"/>
                                  </p:stCondLst>
                                  <p:childTnLst>
                                    <p:set>
                                      <p:cBhvr>
                                        <p:cTn id="42" dur="1" fill="hold">
                                          <p:stCondLst>
                                            <p:cond delay="0"/>
                                          </p:stCondLst>
                                        </p:cTn>
                                        <p:tgtEl>
                                          <p:spTgt spid="143"/>
                                        </p:tgtEl>
                                        <p:attrNameLst>
                                          <p:attrName>style.visibility</p:attrName>
                                        </p:attrNameLst>
                                      </p:cBhvr>
                                      <p:to>
                                        <p:strVal val="visible"/>
                                      </p:to>
                                    </p:set>
                                    <p:anim calcmode="lin" valueType="num">
                                      <p:cBhvr>
                                        <p:cTn id="43" dur="500" fill="hold"/>
                                        <p:tgtEl>
                                          <p:spTgt spid="143"/>
                                        </p:tgtEl>
                                        <p:attrNameLst>
                                          <p:attrName>ppt_w</p:attrName>
                                        </p:attrNameLst>
                                      </p:cBhvr>
                                      <p:tavLst>
                                        <p:tav tm="0">
                                          <p:val>
                                            <p:fltVal val="0"/>
                                          </p:val>
                                        </p:tav>
                                        <p:tav tm="100000">
                                          <p:val>
                                            <p:strVal val="#ppt_w"/>
                                          </p:val>
                                        </p:tav>
                                      </p:tavLst>
                                    </p:anim>
                                    <p:anim calcmode="lin" valueType="num">
                                      <p:cBhvr>
                                        <p:cTn id="44" dur="500" fill="hold"/>
                                        <p:tgtEl>
                                          <p:spTgt spid="143"/>
                                        </p:tgtEl>
                                        <p:attrNameLst>
                                          <p:attrName>ppt_h</p:attrName>
                                        </p:attrNameLst>
                                      </p:cBhvr>
                                      <p:tavLst>
                                        <p:tav tm="0">
                                          <p:val>
                                            <p:fltVal val="0"/>
                                          </p:val>
                                        </p:tav>
                                        <p:tav tm="100000">
                                          <p:val>
                                            <p:strVal val="#ppt_h"/>
                                          </p:val>
                                        </p:tav>
                                      </p:tavLst>
                                    </p:anim>
                                    <p:anim calcmode="lin" valueType="num">
                                      <p:cBhvr>
                                        <p:cTn id="45" dur="500" fill="hold"/>
                                        <p:tgtEl>
                                          <p:spTgt spid="143"/>
                                        </p:tgtEl>
                                        <p:attrNameLst>
                                          <p:attrName>ppt_x</p:attrName>
                                        </p:attrNameLst>
                                      </p:cBhvr>
                                      <p:tavLst>
                                        <p:tav tm="0">
                                          <p:val>
                                            <p:fltVal val="0.5"/>
                                          </p:val>
                                        </p:tav>
                                        <p:tav tm="100000">
                                          <p:val>
                                            <p:strVal val="#ppt_x"/>
                                          </p:val>
                                        </p:tav>
                                      </p:tavLst>
                                    </p:anim>
                                    <p:anim calcmode="lin" valueType="num">
                                      <p:cBhvr>
                                        <p:cTn id="46" dur="500" fill="hold"/>
                                        <p:tgtEl>
                                          <p:spTgt spid="143"/>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300"/>
                                  </p:stCondLst>
                                  <p:childTnLst>
                                    <p:set>
                                      <p:cBhvr>
                                        <p:cTn id="48" dur="1" fill="hold">
                                          <p:stCondLst>
                                            <p:cond delay="0"/>
                                          </p:stCondLst>
                                        </p:cTn>
                                        <p:tgtEl>
                                          <p:spTgt spid="146"/>
                                        </p:tgtEl>
                                        <p:attrNameLst>
                                          <p:attrName>style.visibility</p:attrName>
                                        </p:attrNameLst>
                                      </p:cBhvr>
                                      <p:to>
                                        <p:strVal val="visible"/>
                                      </p:to>
                                    </p:set>
                                    <p:anim calcmode="lin" valueType="num">
                                      <p:cBhvr>
                                        <p:cTn id="49" dur="500" fill="hold"/>
                                        <p:tgtEl>
                                          <p:spTgt spid="146"/>
                                        </p:tgtEl>
                                        <p:attrNameLst>
                                          <p:attrName>ppt_w</p:attrName>
                                        </p:attrNameLst>
                                      </p:cBhvr>
                                      <p:tavLst>
                                        <p:tav tm="0">
                                          <p:val>
                                            <p:fltVal val="0"/>
                                          </p:val>
                                        </p:tav>
                                        <p:tav tm="100000">
                                          <p:val>
                                            <p:strVal val="#ppt_w"/>
                                          </p:val>
                                        </p:tav>
                                      </p:tavLst>
                                    </p:anim>
                                    <p:anim calcmode="lin" valueType="num">
                                      <p:cBhvr>
                                        <p:cTn id="50" dur="500" fill="hold"/>
                                        <p:tgtEl>
                                          <p:spTgt spid="146"/>
                                        </p:tgtEl>
                                        <p:attrNameLst>
                                          <p:attrName>ppt_h</p:attrName>
                                        </p:attrNameLst>
                                      </p:cBhvr>
                                      <p:tavLst>
                                        <p:tav tm="0">
                                          <p:val>
                                            <p:fltVal val="0"/>
                                          </p:val>
                                        </p:tav>
                                        <p:tav tm="100000">
                                          <p:val>
                                            <p:strVal val="#ppt_h"/>
                                          </p:val>
                                        </p:tav>
                                      </p:tavLst>
                                    </p:anim>
                                    <p:anim calcmode="lin" valueType="num">
                                      <p:cBhvr>
                                        <p:cTn id="51" dur="500" fill="hold"/>
                                        <p:tgtEl>
                                          <p:spTgt spid="146"/>
                                        </p:tgtEl>
                                        <p:attrNameLst>
                                          <p:attrName>ppt_x</p:attrName>
                                        </p:attrNameLst>
                                      </p:cBhvr>
                                      <p:tavLst>
                                        <p:tav tm="0">
                                          <p:val>
                                            <p:fltVal val="0.5"/>
                                          </p:val>
                                        </p:tav>
                                        <p:tav tm="100000">
                                          <p:val>
                                            <p:strVal val="#ppt_x"/>
                                          </p:val>
                                        </p:tav>
                                      </p:tavLst>
                                    </p:anim>
                                    <p:anim calcmode="lin" valueType="num">
                                      <p:cBhvr>
                                        <p:cTn id="52" dur="500" fill="hold"/>
                                        <p:tgtEl>
                                          <p:spTgt spid="146"/>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600"/>
                                  </p:stCondLst>
                                  <p:childTnLst>
                                    <p:set>
                                      <p:cBhvr>
                                        <p:cTn id="54" dur="1" fill="hold">
                                          <p:stCondLst>
                                            <p:cond delay="0"/>
                                          </p:stCondLst>
                                        </p:cTn>
                                        <p:tgtEl>
                                          <p:spTgt spid="149"/>
                                        </p:tgtEl>
                                        <p:attrNameLst>
                                          <p:attrName>style.visibility</p:attrName>
                                        </p:attrNameLst>
                                      </p:cBhvr>
                                      <p:to>
                                        <p:strVal val="visible"/>
                                      </p:to>
                                    </p:set>
                                    <p:anim calcmode="lin" valueType="num">
                                      <p:cBhvr>
                                        <p:cTn id="55" dur="500" fill="hold"/>
                                        <p:tgtEl>
                                          <p:spTgt spid="149"/>
                                        </p:tgtEl>
                                        <p:attrNameLst>
                                          <p:attrName>ppt_w</p:attrName>
                                        </p:attrNameLst>
                                      </p:cBhvr>
                                      <p:tavLst>
                                        <p:tav tm="0">
                                          <p:val>
                                            <p:fltVal val="0"/>
                                          </p:val>
                                        </p:tav>
                                        <p:tav tm="100000">
                                          <p:val>
                                            <p:strVal val="#ppt_w"/>
                                          </p:val>
                                        </p:tav>
                                      </p:tavLst>
                                    </p:anim>
                                    <p:anim calcmode="lin" valueType="num">
                                      <p:cBhvr>
                                        <p:cTn id="56" dur="500" fill="hold"/>
                                        <p:tgtEl>
                                          <p:spTgt spid="149"/>
                                        </p:tgtEl>
                                        <p:attrNameLst>
                                          <p:attrName>ppt_h</p:attrName>
                                        </p:attrNameLst>
                                      </p:cBhvr>
                                      <p:tavLst>
                                        <p:tav tm="0">
                                          <p:val>
                                            <p:fltVal val="0"/>
                                          </p:val>
                                        </p:tav>
                                        <p:tav tm="100000">
                                          <p:val>
                                            <p:strVal val="#ppt_h"/>
                                          </p:val>
                                        </p:tav>
                                      </p:tavLst>
                                    </p:anim>
                                    <p:anim calcmode="lin" valueType="num">
                                      <p:cBhvr>
                                        <p:cTn id="57" dur="500" fill="hold"/>
                                        <p:tgtEl>
                                          <p:spTgt spid="149"/>
                                        </p:tgtEl>
                                        <p:attrNameLst>
                                          <p:attrName>ppt_x</p:attrName>
                                        </p:attrNameLst>
                                      </p:cBhvr>
                                      <p:tavLst>
                                        <p:tav tm="0">
                                          <p:val>
                                            <p:fltVal val="0.5"/>
                                          </p:val>
                                        </p:tav>
                                        <p:tav tm="100000">
                                          <p:val>
                                            <p:strVal val="#ppt_x"/>
                                          </p:val>
                                        </p:tav>
                                      </p:tavLst>
                                    </p:anim>
                                    <p:anim calcmode="lin" valueType="num">
                                      <p:cBhvr>
                                        <p:cTn id="58" dur="500" fill="hold"/>
                                        <p:tgtEl>
                                          <p:spTgt spid="149"/>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600"/>
                                  </p:stCondLst>
                                  <p:childTnLst>
                                    <p:set>
                                      <p:cBhvr>
                                        <p:cTn id="60" dur="1" fill="hold">
                                          <p:stCondLst>
                                            <p:cond delay="0"/>
                                          </p:stCondLst>
                                        </p:cTn>
                                        <p:tgtEl>
                                          <p:spTgt spid="152"/>
                                        </p:tgtEl>
                                        <p:attrNameLst>
                                          <p:attrName>style.visibility</p:attrName>
                                        </p:attrNameLst>
                                      </p:cBhvr>
                                      <p:to>
                                        <p:strVal val="visible"/>
                                      </p:to>
                                    </p:set>
                                    <p:anim calcmode="lin" valueType="num">
                                      <p:cBhvr>
                                        <p:cTn id="61" dur="500" fill="hold"/>
                                        <p:tgtEl>
                                          <p:spTgt spid="152"/>
                                        </p:tgtEl>
                                        <p:attrNameLst>
                                          <p:attrName>ppt_w</p:attrName>
                                        </p:attrNameLst>
                                      </p:cBhvr>
                                      <p:tavLst>
                                        <p:tav tm="0">
                                          <p:val>
                                            <p:fltVal val="0"/>
                                          </p:val>
                                        </p:tav>
                                        <p:tav tm="100000">
                                          <p:val>
                                            <p:strVal val="#ppt_w"/>
                                          </p:val>
                                        </p:tav>
                                      </p:tavLst>
                                    </p:anim>
                                    <p:anim calcmode="lin" valueType="num">
                                      <p:cBhvr>
                                        <p:cTn id="62" dur="500" fill="hold"/>
                                        <p:tgtEl>
                                          <p:spTgt spid="152"/>
                                        </p:tgtEl>
                                        <p:attrNameLst>
                                          <p:attrName>ppt_h</p:attrName>
                                        </p:attrNameLst>
                                      </p:cBhvr>
                                      <p:tavLst>
                                        <p:tav tm="0">
                                          <p:val>
                                            <p:fltVal val="0"/>
                                          </p:val>
                                        </p:tav>
                                        <p:tav tm="100000">
                                          <p:val>
                                            <p:strVal val="#ppt_h"/>
                                          </p:val>
                                        </p:tav>
                                      </p:tavLst>
                                    </p:anim>
                                    <p:anim calcmode="lin" valueType="num">
                                      <p:cBhvr>
                                        <p:cTn id="63" dur="500" fill="hold"/>
                                        <p:tgtEl>
                                          <p:spTgt spid="152"/>
                                        </p:tgtEl>
                                        <p:attrNameLst>
                                          <p:attrName>ppt_x</p:attrName>
                                        </p:attrNameLst>
                                      </p:cBhvr>
                                      <p:tavLst>
                                        <p:tav tm="0">
                                          <p:val>
                                            <p:fltVal val="0.5"/>
                                          </p:val>
                                        </p:tav>
                                        <p:tav tm="100000">
                                          <p:val>
                                            <p:strVal val="#ppt_x"/>
                                          </p:val>
                                        </p:tav>
                                      </p:tavLst>
                                    </p:anim>
                                    <p:anim calcmode="lin" valueType="num">
                                      <p:cBhvr>
                                        <p:cTn id="64" dur="500" fill="hold"/>
                                        <p:tgtEl>
                                          <p:spTgt spid="152"/>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300"/>
                                  </p:stCondLst>
                                  <p:childTnLst>
                                    <p:set>
                                      <p:cBhvr>
                                        <p:cTn id="66" dur="1" fill="hold">
                                          <p:stCondLst>
                                            <p:cond delay="0"/>
                                          </p:stCondLst>
                                        </p:cTn>
                                        <p:tgtEl>
                                          <p:spTgt spid="155"/>
                                        </p:tgtEl>
                                        <p:attrNameLst>
                                          <p:attrName>style.visibility</p:attrName>
                                        </p:attrNameLst>
                                      </p:cBhvr>
                                      <p:to>
                                        <p:strVal val="visible"/>
                                      </p:to>
                                    </p:set>
                                    <p:anim calcmode="lin" valueType="num">
                                      <p:cBhvr>
                                        <p:cTn id="67" dur="500" fill="hold"/>
                                        <p:tgtEl>
                                          <p:spTgt spid="155"/>
                                        </p:tgtEl>
                                        <p:attrNameLst>
                                          <p:attrName>ppt_w</p:attrName>
                                        </p:attrNameLst>
                                      </p:cBhvr>
                                      <p:tavLst>
                                        <p:tav tm="0">
                                          <p:val>
                                            <p:fltVal val="0"/>
                                          </p:val>
                                        </p:tav>
                                        <p:tav tm="100000">
                                          <p:val>
                                            <p:strVal val="#ppt_w"/>
                                          </p:val>
                                        </p:tav>
                                      </p:tavLst>
                                    </p:anim>
                                    <p:anim calcmode="lin" valueType="num">
                                      <p:cBhvr>
                                        <p:cTn id="68" dur="500" fill="hold"/>
                                        <p:tgtEl>
                                          <p:spTgt spid="155"/>
                                        </p:tgtEl>
                                        <p:attrNameLst>
                                          <p:attrName>ppt_h</p:attrName>
                                        </p:attrNameLst>
                                      </p:cBhvr>
                                      <p:tavLst>
                                        <p:tav tm="0">
                                          <p:val>
                                            <p:fltVal val="0"/>
                                          </p:val>
                                        </p:tav>
                                        <p:tav tm="100000">
                                          <p:val>
                                            <p:strVal val="#ppt_h"/>
                                          </p:val>
                                        </p:tav>
                                      </p:tavLst>
                                    </p:anim>
                                    <p:anim calcmode="lin" valueType="num">
                                      <p:cBhvr>
                                        <p:cTn id="69" dur="500" fill="hold"/>
                                        <p:tgtEl>
                                          <p:spTgt spid="155"/>
                                        </p:tgtEl>
                                        <p:attrNameLst>
                                          <p:attrName>ppt_x</p:attrName>
                                        </p:attrNameLst>
                                      </p:cBhvr>
                                      <p:tavLst>
                                        <p:tav tm="0">
                                          <p:val>
                                            <p:fltVal val="0.5"/>
                                          </p:val>
                                        </p:tav>
                                        <p:tav tm="100000">
                                          <p:val>
                                            <p:strVal val="#ppt_x"/>
                                          </p:val>
                                        </p:tav>
                                      </p:tavLst>
                                    </p:anim>
                                    <p:anim calcmode="lin" valueType="num">
                                      <p:cBhvr>
                                        <p:cTn id="70" dur="500" fill="hold"/>
                                        <p:tgtEl>
                                          <p:spTgt spid="155"/>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600"/>
                                  </p:stCondLst>
                                  <p:childTnLst>
                                    <p:set>
                                      <p:cBhvr>
                                        <p:cTn id="72" dur="1" fill="hold">
                                          <p:stCondLst>
                                            <p:cond delay="0"/>
                                          </p:stCondLst>
                                        </p:cTn>
                                        <p:tgtEl>
                                          <p:spTgt spid="158"/>
                                        </p:tgtEl>
                                        <p:attrNameLst>
                                          <p:attrName>style.visibility</p:attrName>
                                        </p:attrNameLst>
                                      </p:cBhvr>
                                      <p:to>
                                        <p:strVal val="visible"/>
                                      </p:to>
                                    </p:set>
                                    <p:anim calcmode="lin" valueType="num">
                                      <p:cBhvr>
                                        <p:cTn id="73" dur="500" fill="hold"/>
                                        <p:tgtEl>
                                          <p:spTgt spid="158"/>
                                        </p:tgtEl>
                                        <p:attrNameLst>
                                          <p:attrName>ppt_w</p:attrName>
                                        </p:attrNameLst>
                                      </p:cBhvr>
                                      <p:tavLst>
                                        <p:tav tm="0">
                                          <p:val>
                                            <p:fltVal val="0"/>
                                          </p:val>
                                        </p:tav>
                                        <p:tav tm="100000">
                                          <p:val>
                                            <p:strVal val="#ppt_w"/>
                                          </p:val>
                                        </p:tav>
                                      </p:tavLst>
                                    </p:anim>
                                    <p:anim calcmode="lin" valueType="num">
                                      <p:cBhvr>
                                        <p:cTn id="74" dur="500" fill="hold"/>
                                        <p:tgtEl>
                                          <p:spTgt spid="158"/>
                                        </p:tgtEl>
                                        <p:attrNameLst>
                                          <p:attrName>ppt_h</p:attrName>
                                        </p:attrNameLst>
                                      </p:cBhvr>
                                      <p:tavLst>
                                        <p:tav tm="0">
                                          <p:val>
                                            <p:fltVal val="0"/>
                                          </p:val>
                                        </p:tav>
                                        <p:tav tm="100000">
                                          <p:val>
                                            <p:strVal val="#ppt_h"/>
                                          </p:val>
                                        </p:tav>
                                      </p:tavLst>
                                    </p:anim>
                                    <p:anim calcmode="lin" valueType="num">
                                      <p:cBhvr>
                                        <p:cTn id="75" dur="500" fill="hold"/>
                                        <p:tgtEl>
                                          <p:spTgt spid="158"/>
                                        </p:tgtEl>
                                        <p:attrNameLst>
                                          <p:attrName>ppt_x</p:attrName>
                                        </p:attrNameLst>
                                      </p:cBhvr>
                                      <p:tavLst>
                                        <p:tav tm="0">
                                          <p:val>
                                            <p:fltVal val="0.5"/>
                                          </p:val>
                                        </p:tav>
                                        <p:tav tm="100000">
                                          <p:val>
                                            <p:strVal val="#ppt_x"/>
                                          </p:val>
                                        </p:tav>
                                      </p:tavLst>
                                    </p:anim>
                                    <p:anim calcmode="lin" valueType="num">
                                      <p:cBhvr>
                                        <p:cTn id="76" dur="500" fill="hold"/>
                                        <p:tgtEl>
                                          <p:spTgt spid="158"/>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600"/>
                                  </p:stCondLst>
                                  <p:childTnLst>
                                    <p:set>
                                      <p:cBhvr>
                                        <p:cTn id="78" dur="1" fill="hold">
                                          <p:stCondLst>
                                            <p:cond delay="0"/>
                                          </p:stCondLst>
                                        </p:cTn>
                                        <p:tgtEl>
                                          <p:spTgt spid="161"/>
                                        </p:tgtEl>
                                        <p:attrNameLst>
                                          <p:attrName>style.visibility</p:attrName>
                                        </p:attrNameLst>
                                      </p:cBhvr>
                                      <p:to>
                                        <p:strVal val="visible"/>
                                      </p:to>
                                    </p:set>
                                    <p:anim calcmode="lin" valueType="num">
                                      <p:cBhvr>
                                        <p:cTn id="79" dur="500" fill="hold"/>
                                        <p:tgtEl>
                                          <p:spTgt spid="161"/>
                                        </p:tgtEl>
                                        <p:attrNameLst>
                                          <p:attrName>ppt_w</p:attrName>
                                        </p:attrNameLst>
                                      </p:cBhvr>
                                      <p:tavLst>
                                        <p:tav tm="0">
                                          <p:val>
                                            <p:fltVal val="0"/>
                                          </p:val>
                                        </p:tav>
                                        <p:tav tm="100000">
                                          <p:val>
                                            <p:strVal val="#ppt_w"/>
                                          </p:val>
                                        </p:tav>
                                      </p:tavLst>
                                    </p:anim>
                                    <p:anim calcmode="lin" valueType="num">
                                      <p:cBhvr>
                                        <p:cTn id="80" dur="500" fill="hold"/>
                                        <p:tgtEl>
                                          <p:spTgt spid="161"/>
                                        </p:tgtEl>
                                        <p:attrNameLst>
                                          <p:attrName>ppt_h</p:attrName>
                                        </p:attrNameLst>
                                      </p:cBhvr>
                                      <p:tavLst>
                                        <p:tav tm="0">
                                          <p:val>
                                            <p:fltVal val="0"/>
                                          </p:val>
                                        </p:tav>
                                        <p:tav tm="100000">
                                          <p:val>
                                            <p:strVal val="#ppt_h"/>
                                          </p:val>
                                        </p:tav>
                                      </p:tavLst>
                                    </p:anim>
                                    <p:anim calcmode="lin" valueType="num">
                                      <p:cBhvr>
                                        <p:cTn id="81" dur="500" fill="hold"/>
                                        <p:tgtEl>
                                          <p:spTgt spid="161"/>
                                        </p:tgtEl>
                                        <p:attrNameLst>
                                          <p:attrName>ppt_x</p:attrName>
                                        </p:attrNameLst>
                                      </p:cBhvr>
                                      <p:tavLst>
                                        <p:tav tm="0">
                                          <p:val>
                                            <p:fltVal val="0.5"/>
                                          </p:val>
                                        </p:tav>
                                        <p:tav tm="100000">
                                          <p:val>
                                            <p:strVal val="#ppt_x"/>
                                          </p:val>
                                        </p:tav>
                                      </p:tavLst>
                                    </p:anim>
                                    <p:anim calcmode="lin" valueType="num">
                                      <p:cBhvr>
                                        <p:cTn id="82" dur="500" fill="hold"/>
                                        <p:tgtEl>
                                          <p:spTgt spid="161"/>
                                        </p:tgtEl>
                                        <p:attrNameLst>
                                          <p:attrName>ppt_y</p:attrName>
                                        </p:attrNameLst>
                                      </p:cBhvr>
                                      <p:tavLst>
                                        <p:tav tm="0">
                                          <p:val>
                                            <p:fltVal val="0.5"/>
                                          </p:val>
                                        </p:tav>
                                        <p:tav tm="100000">
                                          <p:val>
                                            <p:strVal val="#ppt_y"/>
                                          </p:val>
                                        </p:tav>
                                      </p:tavLst>
                                    </p:anim>
                                  </p:childTnLst>
                                </p:cTn>
                              </p:par>
                              <p:par>
                                <p:cTn id="83" presetID="26" presetClass="emph" presetSubtype="0" repeatCount="3000" fill="hold" nodeType="withEffect">
                                  <p:stCondLst>
                                    <p:cond delay="600"/>
                                  </p:stCondLst>
                                  <p:childTnLst>
                                    <p:animEffect transition="out" filter="fade">
                                      <p:cBhvr>
                                        <p:cTn id="84" dur="500" tmFilter="0, 0; .2, .5; .8, .5; 1, 0"/>
                                        <p:tgtEl>
                                          <p:spTgt spid="125"/>
                                        </p:tgtEl>
                                      </p:cBhvr>
                                    </p:animEffect>
                                    <p:animScale>
                                      <p:cBhvr>
                                        <p:cTn id="85" dur="250" autoRev="1" fill="hold"/>
                                        <p:tgtEl>
                                          <p:spTgt spid="125"/>
                                        </p:tgtEl>
                                      </p:cBhvr>
                                      <p:by x="105000" y="105000"/>
                                    </p:animScale>
                                  </p:childTnLst>
                                </p:cTn>
                              </p:par>
                              <p:par>
                                <p:cTn id="86" presetID="26" presetClass="emph" presetSubtype="0" repeatCount="3000" fill="hold" nodeType="withEffect">
                                  <p:stCondLst>
                                    <p:cond delay="710"/>
                                  </p:stCondLst>
                                  <p:childTnLst>
                                    <p:animEffect transition="out" filter="fade">
                                      <p:cBhvr>
                                        <p:cTn id="87" dur="500" tmFilter="0, 0; .2, .5; .8, .5; 1, 0"/>
                                        <p:tgtEl>
                                          <p:spTgt spid="146"/>
                                        </p:tgtEl>
                                      </p:cBhvr>
                                    </p:animEffect>
                                    <p:animScale>
                                      <p:cBhvr>
                                        <p:cTn id="88" dur="250" autoRev="1" fill="hold"/>
                                        <p:tgtEl>
                                          <p:spTgt spid="146"/>
                                        </p:tgtEl>
                                      </p:cBhvr>
                                      <p:by x="105000" y="105000"/>
                                    </p:animScale>
                                  </p:childTnLst>
                                </p:cTn>
                              </p:par>
                              <p:par>
                                <p:cTn id="89" presetID="26" presetClass="emph" presetSubtype="0" repeatCount="3000" fill="hold" nodeType="withEffect">
                                  <p:stCondLst>
                                    <p:cond delay="410"/>
                                  </p:stCondLst>
                                  <p:childTnLst>
                                    <p:animEffect transition="out" filter="fade">
                                      <p:cBhvr>
                                        <p:cTn id="90" dur="500" tmFilter="0, 0; .2, .5; .8, .5; 1, 0"/>
                                        <p:tgtEl>
                                          <p:spTgt spid="152"/>
                                        </p:tgtEl>
                                      </p:cBhvr>
                                    </p:animEffect>
                                    <p:animScale>
                                      <p:cBhvr>
                                        <p:cTn id="91" dur="250" autoRev="1" fill="hold"/>
                                        <p:tgtEl>
                                          <p:spTgt spid="152"/>
                                        </p:tgtEl>
                                      </p:cBhvr>
                                      <p:by x="105000" y="105000"/>
                                    </p:animScale>
                                  </p:childTnLst>
                                </p:cTn>
                              </p:par>
                              <p:par>
                                <p:cTn id="92" presetID="26" presetClass="emph" presetSubtype="0" repeatCount="3000" fill="hold" nodeType="withEffect">
                                  <p:stCondLst>
                                    <p:cond delay="810"/>
                                  </p:stCondLst>
                                  <p:childTnLst>
                                    <p:animEffect transition="out" filter="fade">
                                      <p:cBhvr>
                                        <p:cTn id="93" dur="500" tmFilter="0, 0; .2, .5; .8, .5; 1, 0"/>
                                        <p:tgtEl>
                                          <p:spTgt spid="155"/>
                                        </p:tgtEl>
                                      </p:cBhvr>
                                    </p:animEffect>
                                    <p:animScale>
                                      <p:cBhvr>
                                        <p:cTn id="94" dur="250" autoRev="1" fill="hold"/>
                                        <p:tgtEl>
                                          <p:spTgt spid="155"/>
                                        </p:tgtEl>
                                      </p:cBhvr>
                                      <p:by x="105000" y="105000"/>
                                    </p:animScale>
                                  </p:childTnLst>
                                </p:cTn>
                              </p:par>
                            </p:childTnLst>
                          </p:cTn>
                        </p:par>
                        <p:par>
                          <p:cTn id="95" fill="hold">
                            <p:stCondLst>
                              <p:cond delay="500"/>
                            </p:stCondLst>
                            <p:childTnLst>
                              <p:par>
                                <p:cTn id="96" presetID="42" presetClass="entr" presetSubtype="0"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fade">
                                      <p:cBhvr>
                                        <p:cTn id="98" dur="2000"/>
                                        <p:tgtEl>
                                          <p:spTgt spid="51"/>
                                        </p:tgtEl>
                                      </p:cBhvr>
                                    </p:animEffect>
                                    <p:anim calcmode="lin" valueType="num">
                                      <p:cBhvr>
                                        <p:cTn id="99" dur="2000" fill="hold"/>
                                        <p:tgtEl>
                                          <p:spTgt spid="51"/>
                                        </p:tgtEl>
                                        <p:attrNameLst>
                                          <p:attrName>ppt_x</p:attrName>
                                        </p:attrNameLst>
                                      </p:cBhvr>
                                      <p:tavLst>
                                        <p:tav tm="0">
                                          <p:val>
                                            <p:strVal val="#ppt_x"/>
                                          </p:val>
                                        </p:tav>
                                        <p:tav tm="100000">
                                          <p:val>
                                            <p:strVal val="#ppt_x"/>
                                          </p:val>
                                        </p:tav>
                                      </p:tavLst>
                                    </p:anim>
                                    <p:anim calcmode="lin" valueType="num">
                                      <p:cBhvr>
                                        <p:cTn id="100" dur="2000" fill="hold"/>
                                        <p:tgtEl>
                                          <p:spTgt spid="51"/>
                                        </p:tgtEl>
                                        <p:attrNameLst>
                                          <p:attrName>ppt_y</p:attrName>
                                        </p:attrNameLst>
                                      </p:cBhvr>
                                      <p:tavLst>
                                        <p:tav tm="0">
                                          <p:val>
                                            <p:strVal val="#ppt_y+.1"/>
                                          </p:val>
                                        </p:tav>
                                        <p:tav tm="100000">
                                          <p:val>
                                            <p:strVal val="#ppt_y"/>
                                          </p:val>
                                        </p:tav>
                                      </p:tavLst>
                                    </p:anim>
                                  </p:childTnLst>
                                </p:cTn>
                              </p:par>
                              <p:par>
                                <p:cTn id="101" presetID="22" presetClass="entr" presetSubtype="4" fill="hold" nodeType="with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wipe(down)">
                                      <p:cBhvr>
                                        <p:cTn id="103" dur="500"/>
                                        <p:tgtEl>
                                          <p:spTgt spid="53"/>
                                        </p:tgtEl>
                                      </p:cBhvr>
                                    </p:animEffect>
                                  </p:childTnLst>
                                </p:cTn>
                              </p:par>
                            </p:childTnLst>
                          </p:cTn>
                        </p:par>
                        <p:par>
                          <p:cTn id="104" fill="hold">
                            <p:stCondLst>
                              <p:cond delay="2500"/>
                            </p:stCondLst>
                            <p:childTnLst>
                              <p:par>
                                <p:cTn id="105" presetID="12" presetClass="entr" presetSubtype="2" fill="hold" nodeType="afterEffect">
                                  <p:stCondLst>
                                    <p:cond delay="0"/>
                                  </p:stCondLst>
                                  <p:childTnLst>
                                    <p:set>
                                      <p:cBhvr>
                                        <p:cTn id="106" dur="1" fill="hold">
                                          <p:stCondLst>
                                            <p:cond delay="0"/>
                                          </p:stCondLst>
                                        </p:cTn>
                                        <p:tgtEl>
                                          <p:spTgt spid="62"/>
                                        </p:tgtEl>
                                        <p:attrNameLst>
                                          <p:attrName>style.visibility</p:attrName>
                                        </p:attrNameLst>
                                      </p:cBhvr>
                                      <p:to>
                                        <p:strVal val="visible"/>
                                      </p:to>
                                    </p:set>
                                    <p:anim calcmode="lin" valueType="num">
                                      <p:cBhvr additive="base">
                                        <p:cTn id="107" dur="500"/>
                                        <p:tgtEl>
                                          <p:spTgt spid="62"/>
                                        </p:tgtEl>
                                        <p:attrNameLst>
                                          <p:attrName>ppt_x</p:attrName>
                                        </p:attrNameLst>
                                      </p:cBhvr>
                                      <p:tavLst>
                                        <p:tav tm="0">
                                          <p:val>
                                            <p:strVal val="#ppt_x+#ppt_w*1.125000"/>
                                          </p:val>
                                        </p:tav>
                                        <p:tav tm="100000">
                                          <p:val>
                                            <p:strVal val="#ppt_x"/>
                                          </p:val>
                                        </p:tav>
                                      </p:tavLst>
                                    </p:anim>
                                    <p:animEffect transition="in" filter="wipe(left)">
                                      <p:cBhvr>
                                        <p:cTn id="108" dur="500"/>
                                        <p:tgtEl>
                                          <p:spTgt spid="62"/>
                                        </p:tgtEl>
                                      </p:cBhvr>
                                    </p:animEffect>
                                  </p:childTnLst>
                                </p:cTn>
                              </p:par>
                              <p:par>
                                <p:cTn id="109" presetID="12" presetClass="entr" presetSubtype="8" fill="hold" grpId="0" nodeType="with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500"/>
                                        <p:tgtEl>
                                          <p:spTgt spid="52"/>
                                        </p:tgtEl>
                                        <p:attrNameLst>
                                          <p:attrName>ppt_x</p:attrName>
                                        </p:attrNameLst>
                                      </p:cBhvr>
                                      <p:tavLst>
                                        <p:tav tm="0">
                                          <p:val>
                                            <p:strVal val="#ppt_x-#ppt_w*1.125000"/>
                                          </p:val>
                                        </p:tav>
                                        <p:tav tm="100000">
                                          <p:val>
                                            <p:strVal val="#ppt_x"/>
                                          </p:val>
                                        </p:tav>
                                      </p:tavLst>
                                    </p:anim>
                                    <p:animEffect transition="in" filter="wipe(right)">
                                      <p:cBhvr>
                                        <p:cTn id="112" dur="500"/>
                                        <p:tgtEl>
                                          <p:spTgt spid="52"/>
                                        </p:tgtEl>
                                      </p:cBhvr>
                                    </p:animEffect>
                                  </p:childTnLst>
                                </p:cTn>
                              </p:par>
                            </p:childTnLst>
                          </p:cTn>
                        </p:par>
                        <p:par>
                          <p:cTn id="113" fill="hold">
                            <p:stCondLst>
                              <p:cond delay="3000"/>
                            </p:stCondLst>
                            <p:childTnLst>
                              <p:par>
                                <p:cTn id="114" presetID="47" presetClass="entr" presetSubtype="0"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fade">
                                      <p:cBhvr>
                                        <p:cTn id="116" dur="500"/>
                                        <p:tgtEl>
                                          <p:spTgt spid="61"/>
                                        </p:tgtEl>
                                      </p:cBhvr>
                                    </p:animEffect>
                                    <p:anim calcmode="lin" valueType="num">
                                      <p:cBhvr>
                                        <p:cTn id="117" dur="500" fill="hold"/>
                                        <p:tgtEl>
                                          <p:spTgt spid="61"/>
                                        </p:tgtEl>
                                        <p:attrNameLst>
                                          <p:attrName>ppt_x</p:attrName>
                                        </p:attrNameLst>
                                      </p:cBhvr>
                                      <p:tavLst>
                                        <p:tav tm="0">
                                          <p:val>
                                            <p:strVal val="#ppt_x"/>
                                          </p:val>
                                        </p:tav>
                                        <p:tav tm="100000">
                                          <p:val>
                                            <p:strVal val="#ppt_x"/>
                                          </p:val>
                                        </p:tav>
                                      </p:tavLst>
                                    </p:anim>
                                    <p:anim calcmode="lin" valueType="num">
                                      <p:cBhvr>
                                        <p:cTn id="118"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46018" y="141806"/>
            <a:ext cx="1714500" cy="398780"/>
          </a:xfrm>
          <a:prstGeom prst="rect">
            <a:avLst/>
          </a:prstGeom>
          <a:noFill/>
        </p:spPr>
        <p:txBody>
          <a:bodyPr wrap="none" rtlCol="0">
            <a:spAutoFit/>
          </a:bodyPr>
          <a:lstStyle/>
          <a:p>
            <a:pPr algn="l" defTabSz="914400">
              <a:defRPr/>
            </a:pPr>
            <a:r>
              <a:rPr lang="zh-CN" altLang="en-US" sz="2000" b="1" kern="0" dirty="0">
                <a:solidFill>
                  <a:srgbClr val="C00000"/>
                </a:solidFill>
                <a:latin typeface="黑体" panose="02010609060101010101" charset="-122"/>
                <a:ea typeface="黑体" panose="02010609060101010101" charset="-122"/>
                <a:sym typeface="+mn-ea"/>
              </a:rPr>
              <a:t>活动开展丰富</a:t>
            </a:r>
            <a:endParaRPr lang="zh-CN" altLang="en-US" sz="2000" b="1" dirty="0">
              <a:latin typeface="黑体" panose="02010609060101010101" charset="-122"/>
              <a:ea typeface="黑体" panose="02010609060101010101" charset="-122"/>
            </a:endParaRPr>
          </a:p>
        </p:txBody>
      </p:sp>
      <p:cxnSp>
        <p:nvCxnSpPr>
          <p:cNvPr id="12" name="直接连接符 11"/>
          <p:cNvCxnSpPr/>
          <p:nvPr/>
        </p:nvCxnSpPr>
        <p:spPr>
          <a:xfrm>
            <a:off x="2965943" y="257885"/>
            <a:ext cx="0" cy="2085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04961" y="226251"/>
            <a:ext cx="335985" cy="335985"/>
            <a:chOff x="4075623" y="1867996"/>
            <a:chExt cx="335985" cy="335985"/>
          </a:xfrm>
        </p:grpSpPr>
        <p:sp>
          <p:nvSpPr>
            <p:cNvPr id="15" name="椭圆 14"/>
            <p:cNvSpPr/>
            <p:nvPr/>
          </p:nvSpPr>
          <p:spPr>
            <a:xfrm flipV="1">
              <a:off x="4075623" y="1867996"/>
              <a:ext cx="335985" cy="335985"/>
            </a:xfrm>
            <a:prstGeom prst="ellipse">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solidFill>
              </a:endParaRPr>
            </a:p>
          </p:txBody>
        </p:sp>
        <p:sp>
          <p:nvSpPr>
            <p:cNvPr id="16" name="椭圆 15"/>
            <p:cNvSpPr/>
            <p:nvPr/>
          </p:nvSpPr>
          <p:spPr>
            <a:xfrm>
              <a:off x="4099017" y="1889766"/>
              <a:ext cx="292314" cy="29231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微软雅黑" panose="020B0503020204020204" pitchFamily="34" charset="-122"/>
              </a:endParaRPr>
            </a:p>
          </p:txBody>
        </p:sp>
      </p:grpSp>
      <p:sp>
        <p:nvSpPr>
          <p:cNvPr id="3" name="文本框 2"/>
          <p:cNvSpPr txBox="1"/>
          <p:nvPr/>
        </p:nvSpPr>
        <p:spPr>
          <a:xfrm>
            <a:off x="620395" y="859155"/>
            <a:ext cx="3719195" cy="583565"/>
          </a:xfrm>
          <a:prstGeom prst="rect">
            <a:avLst/>
          </a:prstGeom>
          <a:noFill/>
        </p:spPr>
        <p:txBody>
          <a:bodyPr wrap="square" rtlCol="0">
            <a:spAutoFit/>
          </a:bodyPr>
          <a:lstStyle/>
          <a:p>
            <a:r>
              <a:rPr lang="zh-CN" altLang="en-US" sz="3200"/>
              <a:t>（一）修师德</a:t>
            </a:r>
          </a:p>
        </p:txBody>
      </p:sp>
      <p:sp>
        <p:nvSpPr>
          <p:cNvPr id="4" name="文本框 3"/>
          <p:cNvSpPr txBox="1"/>
          <p:nvPr/>
        </p:nvSpPr>
        <p:spPr>
          <a:xfrm>
            <a:off x="521970" y="1583690"/>
            <a:ext cx="5230495" cy="2676525"/>
          </a:xfrm>
          <a:prstGeom prst="rect">
            <a:avLst/>
          </a:prstGeom>
          <a:noFill/>
        </p:spPr>
        <p:txBody>
          <a:bodyPr wrap="square" rtlCol="0">
            <a:spAutoFit/>
          </a:bodyPr>
          <a:lstStyle/>
          <a:p>
            <a:pPr indent="609600" fontAlgn="auto">
              <a:extLst>
                <a:ext uri="{35155182-B16C-46BC-9424-99874614C6A1}">
                  <wpsdc:indentchars xmlns:wpsdc="http://www.wps.cn/officeDocument/2017/drawingmlCustomData" xmlns="" val="200" checksum="4158780845"/>
                </a:ext>
              </a:extLst>
            </a:pPr>
            <a:r>
              <a:rPr lang="zh-CN" altLang="en-US" sz="2400"/>
              <a:t>1.学习。学习《常州市中小学师德师风建设学习手册》《新时代教师职业行为十大准则》《中小学教师违反职业道德行为处理办法》《教师法》新《义务教育法》《未成年人保护法》以及十九大的相关文件，学习工会汇编的《漕桥小学教师爱生故事集》……</a:t>
            </a:r>
          </a:p>
        </p:txBody>
      </p:sp>
      <p:pic>
        <p:nvPicPr>
          <p:cNvPr id="6" name="图片 5" descr="9511DA38571F722F8F745EDA38F9DE47"/>
          <p:cNvPicPr>
            <a:picLocks noChangeAspect="1"/>
          </p:cNvPicPr>
          <p:nvPr/>
        </p:nvPicPr>
        <p:blipFill>
          <a:blip r:embed="rId3" cstate="print"/>
          <a:srcRect l="4981" t="25158" r="27230" b="4144"/>
          <a:stretch>
            <a:fillRect/>
          </a:stretch>
        </p:blipFill>
        <p:spPr>
          <a:xfrm>
            <a:off x="6283960" y="1583690"/>
            <a:ext cx="1814830" cy="2524125"/>
          </a:xfrm>
          <a:prstGeom prst="roundRect">
            <a:avLst/>
          </a:prstGeom>
          <a:effectLst>
            <a:outerShdw blurRad="444500" dist="520700" sx="200000" sy="200000" algn="ctr" rotWithShape="0">
              <a:prstClr val="black">
                <a:alpha val="0"/>
              </a:prstClr>
            </a:outerShdw>
          </a:effectLst>
        </p:spPr>
      </p:pic>
      <p:pic>
        <p:nvPicPr>
          <p:cNvPr id="2" name="图片 1" descr="QC]SPOY4)4(530}06%~4AVI"/>
          <p:cNvPicPr>
            <a:picLocks noChangeAspect="1"/>
          </p:cNvPicPr>
          <p:nvPr/>
        </p:nvPicPr>
        <p:blipFill>
          <a:blip r:embed="rId4" cstate="print"/>
          <a:stretch>
            <a:fillRect/>
          </a:stretch>
        </p:blipFill>
        <p:spPr>
          <a:xfrm>
            <a:off x="589280" y="141605"/>
            <a:ext cx="7965440" cy="469201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42" presetClass="path" presetSubtype="0" accel="50000" decel="50000" fill="hold" nodeType="withEffect">
                                  <p:stCondLst>
                                    <p:cond delay="0"/>
                                  </p:stCondLst>
                                  <p:childTnLst>
                                    <p:animMotion origin="layout" path="M 0.18107 -3.20988E-6 L 3.88889E-6 -3.20988E-6 " pathEditMode="relative" rAng="0" ptsTypes="AA">
                                      <p:cBhvr>
                                        <p:cTn id="9" dur="2000" fill="hold"/>
                                        <p:tgtEl>
                                          <p:spTgt spid="14"/>
                                        </p:tgtEl>
                                        <p:attrNameLst>
                                          <p:attrName>ppt_x</p:attrName>
                                          <p:attrName>ppt_y</p:attrName>
                                        </p:attrNameLst>
                                      </p:cBhvr>
                                      <p:rCtr x="-9063" y="0"/>
                                    </p:animMotion>
                                  </p:childTnLst>
                                </p:cTn>
                              </p:par>
                              <p:par>
                                <p:cTn id="10" presetID="8" presetClass="emph" presetSubtype="0" fill="hold" nodeType="withEffect">
                                  <p:stCondLst>
                                    <p:cond delay="0"/>
                                  </p:stCondLst>
                                  <p:childTnLst>
                                    <p:animRot by="-21600000">
                                      <p:cBhvr>
                                        <p:cTn id="11" dur="2000" fill="hold"/>
                                        <p:tgtEl>
                                          <p:spTgt spid="14"/>
                                        </p:tgtEl>
                                        <p:attrNameLst>
                                          <p:attrName>r</p:attrName>
                                        </p:attrNameLst>
                                      </p:cBhvr>
                                    </p:animRot>
                                  </p:childTnLst>
                                </p:cTn>
                              </p:par>
                              <p:par>
                                <p:cTn id="12" presetID="22" presetClass="entr" presetSubtype="2" fill="hold" grpId="0" nodeType="withEffect">
                                  <p:stCondLst>
                                    <p:cond delay="60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11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46018" y="141806"/>
            <a:ext cx="1714500" cy="398780"/>
          </a:xfrm>
          <a:prstGeom prst="rect">
            <a:avLst/>
          </a:prstGeom>
          <a:noFill/>
        </p:spPr>
        <p:txBody>
          <a:bodyPr wrap="none" rtlCol="0">
            <a:spAutoFit/>
          </a:bodyPr>
          <a:lstStyle/>
          <a:p>
            <a:pPr algn="l" defTabSz="914400">
              <a:defRPr/>
            </a:pPr>
            <a:r>
              <a:rPr lang="zh-CN" altLang="en-US" sz="2000" b="1" kern="0" dirty="0">
                <a:solidFill>
                  <a:srgbClr val="C00000"/>
                </a:solidFill>
                <a:latin typeface="黑体" panose="02010609060101010101" charset="-122"/>
                <a:ea typeface="黑体" panose="02010609060101010101" charset="-122"/>
                <a:sym typeface="+mn-ea"/>
              </a:rPr>
              <a:t>活动开展丰富</a:t>
            </a:r>
            <a:endParaRPr lang="zh-CN" altLang="en-US" sz="2000" b="1" dirty="0">
              <a:latin typeface="黑体" panose="02010609060101010101" charset="-122"/>
              <a:ea typeface="黑体" panose="02010609060101010101" charset="-122"/>
            </a:endParaRPr>
          </a:p>
        </p:txBody>
      </p:sp>
      <p:cxnSp>
        <p:nvCxnSpPr>
          <p:cNvPr id="12" name="直接连接符 11"/>
          <p:cNvCxnSpPr/>
          <p:nvPr/>
        </p:nvCxnSpPr>
        <p:spPr>
          <a:xfrm>
            <a:off x="2965943" y="257885"/>
            <a:ext cx="0" cy="2085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04961" y="226251"/>
            <a:ext cx="335985" cy="335985"/>
            <a:chOff x="4075623" y="1867996"/>
            <a:chExt cx="335985" cy="335985"/>
          </a:xfrm>
        </p:grpSpPr>
        <p:sp>
          <p:nvSpPr>
            <p:cNvPr id="15" name="椭圆 14"/>
            <p:cNvSpPr/>
            <p:nvPr/>
          </p:nvSpPr>
          <p:spPr>
            <a:xfrm flipV="1">
              <a:off x="4075623" y="1867996"/>
              <a:ext cx="335985" cy="335985"/>
            </a:xfrm>
            <a:prstGeom prst="ellipse">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solidFill>
              </a:endParaRPr>
            </a:p>
          </p:txBody>
        </p:sp>
        <p:sp>
          <p:nvSpPr>
            <p:cNvPr id="16" name="椭圆 15"/>
            <p:cNvSpPr/>
            <p:nvPr/>
          </p:nvSpPr>
          <p:spPr>
            <a:xfrm>
              <a:off x="4099017" y="1889766"/>
              <a:ext cx="292314" cy="29231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微软雅黑" panose="020B0503020204020204" pitchFamily="34" charset="-122"/>
              </a:endParaRPr>
            </a:p>
          </p:txBody>
        </p:sp>
      </p:grpSp>
      <p:pic>
        <p:nvPicPr>
          <p:cNvPr id="2" name="图片 1" descr="学习笔记"/>
          <p:cNvPicPr>
            <a:picLocks noChangeAspect="1"/>
          </p:cNvPicPr>
          <p:nvPr/>
        </p:nvPicPr>
        <p:blipFill>
          <a:blip r:embed="rId3" cstate="print"/>
          <a:stretch>
            <a:fillRect/>
          </a:stretch>
        </p:blipFill>
        <p:spPr>
          <a:xfrm>
            <a:off x="328295" y="1237615"/>
            <a:ext cx="2857500" cy="2143125"/>
          </a:xfrm>
          <a:prstGeom prst="rect">
            <a:avLst/>
          </a:prstGeom>
        </p:spPr>
      </p:pic>
      <p:pic>
        <p:nvPicPr>
          <p:cNvPr id="3" name="图片 2" descr="学习笔记2"/>
          <p:cNvPicPr>
            <a:picLocks noChangeAspect="1"/>
          </p:cNvPicPr>
          <p:nvPr/>
        </p:nvPicPr>
        <p:blipFill>
          <a:blip r:embed="rId4" cstate="print"/>
          <a:stretch>
            <a:fillRect/>
          </a:stretch>
        </p:blipFill>
        <p:spPr>
          <a:xfrm>
            <a:off x="5953125" y="1238250"/>
            <a:ext cx="2857500" cy="2143125"/>
          </a:xfrm>
          <a:prstGeom prst="rect">
            <a:avLst/>
          </a:prstGeom>
        </p:spPr>
      </p:pic>
      <p:pic>
        <p:nvPicPr>
          <p:cNvPr id="4" name="图片 3" descr="学习笔记3"/>
          <p:cNvPicPr>
            <a:picLocks noChangeAspect="1"/>
          </p:cNvPicPr>
          <p:nvPr/>
        </p:nvPicPr>
        <p:blipFill>
          <a:blip r:embed="rId5" cstate="print"/>
          <a:stretch>
            <a:fillRect/>
          </a:stretch>
        </p:blipFill>
        <p:spPr>
          <a:xfrm rot="5400000">
            <a:off x="3372485" y="1409065"/>
            <a:ext cx="2400000" cy="1800000"/>
          </a:xfrm>
          <a:prstGeom prst="rect">
            <a:avLst/>
          </a:prstGeom>
        </p:spPr>
      </p:pic>
      <p:sp>
        <p:nvSpPr>
          <p:cNvPr id="5" name="文本框 4"/>
          <p:cNvSpPr txBox="1"/>
          <p:nvPr/>
        </p:nvSpPr>
        <p:spPr>
          <a:xfrm>
            <a:off x="2112645" y="3884930"/>
            <a:ext cx="5743575" cy="368300"/>
          </a:xfrm>
          <a:prstGeom prst="rect">
            <a:avLst/>
          </a:prstGeom>
          <a:noFill/>
        </p:spPr>
        <p:txBody>
          <a:bodyPr wrap="square" rtlCol="0">
            <a:spAutoFit/>
          </a:bodyPr>
          <a:lstStyle/>
          <a:p>
            <a:r>
              <a:rPr lang="zh-CN" altLang="en-US"/>
              <a:t>《师德师风建设学习手册》学习笔记、心得体会</a:t>
            </a:r>
            <a:endParaRPr lang="en-US" altLang="zh-CN"/>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42" presetClass="path" presetSubtype="0" accel="50000" decel="50000" fill="hold" nodeType="withEffect">
                                  <p:stCondLst>
                                    <p:cond delay="0"/>
                                  </p:stCondLst>
                                  <p:childTnLst>
                                    <p:animMotion origin="layout" path="M 0.18107 -3.20988E-6 L 3.88889E-6 -3.20988E-6 " pathEditMode="relative" rAng="0" ptsTypes="AA">
                                      <p:cBhvr>
                                        <p:cTn id="9" dur="2000" fill="hold"/>
                                        <p:tgtEl>
                                          <p:spTgt spid="14"/>
                                        </p:tgtEl>
                                        <p:attrNameLst>
                                          <p:attrName>ppt_x</p:attrName>
                                          <p:attrName>ppt_y</p:attrName>
                                        </p:attrNameLst>
                                      </p:cBhvr>
                                      <p:rCtr x="-9063" y="0"/>
                                    </p:animMotion>
                                  </p:childTnLst>
                                </p:cTn>
                              </p:par>
                              <p:par>
                                <p:cTn id="10" presetID="8" presetClass="emph" presetSubtype="0" fill="hold" nodeType="withEffect">
                                  <p:stCondLst>
                                    <p:cond delay="0"/>
                                  </p:stCondLst>
                                  <p:childTnLst>
                                    <p:animRot by="-21600000">
                                      <p:cBhvr>
                                        <p:cTn id="11" dur="2000" fill="hold"/>
                                        <p:tgtEl>
                                          <p:spTgt spid="14"/>
                                        </p:tgtEl>
                                        <p:attrNameLst>
                                          <p:attrName>r</p:attrName>
                                        </p:attrNameLst>
                                      </p:cBhvr>
                                    </p:animRot>
                                  </p:childTnLst>
                                </p:cTn>
                              </p:par>
                              <p:par>
                                <p:cTn id="12" presetID="22" presetClass="entr" presetSubtype="2" fill="hold" grpId="0" nodeType="withEffect">
                                  <p:stCondLst>
                                    <p:cond delay="60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11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46018" y="141806"/>
            <a:ext cx="1714500" cy="398780"/>
          </a:xfrm>
          <a:prstGeom prst="rect">
            <a:avLst/>
          </a:prstGeom>
          <a:noFill/>
        </p:spPr>
        <p:txBody>
          <a:bodyPr wrap="none" rtlCol="0">
            <a:spAutoFit/>
          </a:bodyPr>
          <a:lstStyle/>
          <a:p>
            <a:pPr algn="l" defTabSz="914400">
              <a:defRPr/>
            </a:pPr>
            <a:r>
              <a:rPr lang="zh-CN" altLang="en-US" sz="2000" b="1" kern="0" dirty="0">
                <a:solidFill>
                  <a:srgbClr val="C00000"/>
                </a:solidFill>
                <a:latin typeface="黑体" panose="02010609060101010101" charset="-122"/>
                <a:ea typeface="黑体" panose="02010609060101010101" charset="-122"/>
                <a:sym typeface="+mn-ea"/>
              </a:rPr>
              <a:t>活动开展丰富</a:t>
            </a:r>
            <a:endParaRPr lang="zh-CN" altLang="en-US" sz="2000" b="1" dirty="0">
              <a:latin typeface="黑体" panose="02010609060101010101" charset="-122"/>
              <a:ea typeface="黑体" panose="02010609060101010101" charset="-122"/>
            </a:endParaRPr>
          </a:p>
        </p:txBody>
      </p:sp>
      <p:cxnSp>
        <p:nvCxnSpPr>
          <p:cNvPr id="12" name="直接连接符 11"/>
          <p:cNvCxnSpPr/>
          <p:nvPr/>
        </p:nvCxnSpPr>
        <p:spPr>
          <a:xfrm>
            <a:off x="2965943" y="257885"/>
            <a:ext cx="0" cy="2085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04961" y="226251"/>
            <a:ext cx="335985" cy="335985"/>
            <a:chOff x="4075623" y="1867996"/>
            <a:chExt cx="335985" cy="335985"/>
          </a:xfrm>
        </p:grpSpPr>
        <p:sp>
          <p:nvSpPr>
            <p:cNvPr id="15" name="椭圆 14"/>
            <p:cNvSpPr/>
            <p:nvPr/>
          </p:nvSpPr>
          <p:spPr>
            <a:xfrm flipV="1">
              <a:off x="4075623" y="1867996"/>
              <a:ext cx="335985" cy="335985"/>
            </a:xfrm>
            <a:prstGeom prst="ellipse">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solidFill>
              </a:endParaRPr>
            </a:p>
          </p:txBody>
        </p:sp>
        <p:sp>
          <p:nvSpPr>
            <p:cNvPr id="16" name="椭圆 15"/>
            <p:cNvSpPr/>
            <p:nvPr/>
          </p:nvSpPr>
          <p:spPr>
            <a:xfrm>
              <a:off x="4099017" y="1889766"/>
              <a:ext cx="292314" cy="29231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1051560" y="862965"/>
            <a:ext cx="6717030" cy="922020"/>
          </a:xfrm>
          <a:prstGeom prst="rect">
            <a:avLst/>
          </a:prstGeom>
          <a:noFill/>
        </p:spPr>
        <p:txBody>
          <a:bodyPr wrap="square" rtlCol="0">
            <a:spAutoFit/>
          </a:bodyPr>
          <a:lstStyle/>
          <a:p>
            <a:pPr indent="457200" fontAlgn="auto">
              <a:extLst>
                <a:ext uri="{35155182-B16C-46BC-9424-99874614C6A1}">
                  <wpsdc:indentchars xmlns:wpsdc="http://www.wps.cn/officeDocument/2017/drawingmlCustomData" xmlns="" val="200" checksum="59296752"/>
                </a:ext>
              </a:extLst>
            </a:pPr>
            <a:r>
              <a:rPr lang="zh-CN" altLang="en-US" b="1"/>
              <a:t>2.讨论。针对师德建设“六个一”专项行动的要求和《新时代教师职业行为十项准则》，展开师德大讨论，老师们积极参与，人人发言，把“准则”铭记于心，外化于行。</a:t>
            </a:r>
          </a:p>
        </p:txBody>
      </p:sp>
      <p:pic>
        <p:nvPicPr>
          <p:cNvPr id="73" name="图片 72" descr="六个一讨论 (3)"/>
          <p:cNvPicPr>
            <a:picLocks noChangeAspect="1"/>
          </p:cNvPicPr>
          <p:nvPr>
            <p:custDataLst>
              <p:tags r:id="rId1"/>
            </p:custDataLst>
          </p:nvPr>
        </p:nvPicPr>
        <p:blipFill>
          <a:blip r:embed="rId4" cstate="print"/>
          <a:srcRect l="21032" r="15873"/>
          <a:stretch>
            <a:fillRect/>
          </a:stretch>
        </p:blipFill>
        <p:spPr>
          <a:xfrm rot="5400000">
            <a:off x="6879590" y="3109595"/>
            <a:ext cx="1508125" cy="2072640"/>
          </a:xfrm>
          <a:prstGeom prst="roundRect">
            <a:avLst/>
          </a:prstGeom>
        </p:spPr>
      </p:pic>
      <p:pic>
        <p:nvPicPr>
          <p:cNvPr id="74" name="图片 73" descr="六个一讨论"/>
          <p:cNvPicPr>
            <a:picLocks noChangeAspect="1"/>
          </p:cNvPicPr>
          <p:nvPr/>
        </p:nvPicPr>
        <p:blipFill>
          <a:blip r:embed="rId5" cstate="print"/>
          <a:srcRect t="11111"/>
          <a:stretch>
            <a:fillRect/>
          </a:stretch>
        </p:blipFill>
        <p:spPr>
          <a:xfrm>
            <a:off x="5208270" y="1860550"/>
            <a:ext cx="2080260" cy="1441450"/>
          </a:xfrm>
          <a:prstGeom prst="roundRect">
            <a:avLst/>
          </a:prstGeom>
        </p:spPr>
      </p:pic>
      <p:pic>
        <p:nvPicPr>
          <p:cNvPr id="77" name="图片 76" descr="六个一讨论4"/>
          <p:cNvPicPr>
            <a:picLocks noChangeAspect="1"/>
          </p:cNvPicPr>
          <p:nvPr/>
        </p:nvPicPr>
        <p:blipFill>
          <a:blip r:embed="rId6" cstate="print"/>
          <a:stretch>
            <a:fillRect/>
          </a:stretch>
        </p:blipFill>
        <p:spPr>
          <a:xfrm>
            <a:off x="3579495" y="3435350"/>
            <a:ext cx="1895475" cy="1421765"/>
          </a:xfrm>
          <a:prstGeom prst="roundRect">
            <a:avLst/>
          </a:prstGeom>
        </p:spPr>
      </p:pic>
      <p:pic>
        <p:nvPicPr>
          <p:cNvPr id="78" name="图片 77" descr="六个一讨论5"/>
          <p:cNvPicPr>
            <a:picLocks noChangeAspect="1"/>
          </p:cNvPicPr>
          <p:nvPr/>
        </p:nvPicPr>
        <p:blipFill>
          <a:blip r:embed="rId7" cstate="print"/>
          <a:stretch>
            <a:fillRect/>
          </a:stretch>
        </p:blipFill>
        <p:spPr>
          <a:xfrm>
            <a:off x="2212975" y="1860550"/>
            <a:ext cx="1895475" cy="1421765"/>
          </a:xfrm>
          <a:prstGeom prst="roundRect">
            <a:avLst/>
          </a:prstGeom>
        </p:spPr>
      </p:pic>
      <p:sp>
        <p:nvSpPr>
          <p:cNvPr id="80" name="文本框 79"/>
          <p:cNvSpPr txBox="1"/>
          <p:nvPr/>
        </p:nvSpPr>
        <p:spPr>
          <a:xfrm>
            <a:off x="1569720" y="3856990"/>
            <a:ext cx="1685925" cy="368300"/>
          </a:xfrm>
          <a:prstGeom prst="rect">
            <a:avLst/>
          </a:prstGeom>
          <a:noFill/>
        </p:spPr>
        <p:txBody>
          <a:bodyPr wrap="square" rtlCol="0">
            <a:spAutoFit/>
          </a:bodyPr>
          <a:lstStyle/>
          <a:p>
            <a:r>
              <a:rPr lang="zh-CN" altLang="en-US" b="1">
                <a:sym typeface="+mn-ea"/>
              </a:rPr>
              <a:t>师德大讨论</a:t>
            </a: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42" presetClass="path" presetSubtype="0" accel="50000" decel="50000" fill="hold" nodeType="withEffect">
                                  <p:stCondLst>
                                    <p:cond delay="0"/>
                                  </p:stCondLst>
                                  <p:childTnLst>
                                    <p:animMotion origin="layout" path="M 0.18107 -3.20988E-6 L 3.88889E-6 -3.20988E-6 " pathEditMode="relative" rAng="0" ptsTypes="AA">
                                      <p:cBhvr>
                                        <p:cTn id="9" dur="2000" fill="hold"/>
                                        <p:tgtEl>
                                          <p:spTgt spid="14"/>
                                        </p:tgtEl>
                                        <p:attrNameLst>
                                          <p:attrName>ppt_x</p:attrName>
                                          <p:attrName>ppt_y</p:attrName>
                                        </p:attrNameLst>
                                      </p:cBhvr>
                                      <p:rCtr x="-9063" y="0"/>
                                    </p:animMotion>
                                  </p:childTnLst>
                                </p:cTn>
                              </p:par>
                              <p:par>
                                <p:cTn id="10" presetID="8" presetClass="emph" presetSubtype="0" fill="hold" nodeType="withEffect">
                                  <p:stCondLst>
                                    <p:cond delay="0"/>
                                  </p:stCondLst>
                                  <p:childTnLst>
                                    <p:animRot by="-21600000">
                                      <p:cBhvr>
                                        <p:cTn id="11" dur="2000" fill="hold"/>
                                        <p:tgtEl>
                                          <p:spTgt spid="14"/>
                                        </p:tgtEl>
                                        <p:attrNameLst>
                                          <p:attrName>r</p:attrName>
                                        </p:attrNameLst>
                                      </p:cBhvr>
                                    </p:animRot>
                                  </p:childTnLst>
                                </p:cTn>
                              </p:par>
                              <p:par>
                                <p:cTn id="12" presetID="22" presetClass="entr" presetSubtype="2" fill="hold" grpId="0" nodeType="withEffect">
                                  <p:stCondLst>
                                    <p:cond delay="60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11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46018" y="141806"/>
            <a:ext cx="1714500" cy="398780"/>
          </a:xfrm>
          <a:prstGeom prst="rect">
            <a:avLst/>
          </a:prstGeom>
          <a:noFill/>
        </p:spPr>
        <p:txBody>
          <a:bodyPr wrap="none" rtlCol="0">
            <a:spAutoFit/>
          </a:bodyPr>
          <a:lstStyle/>
          <a:p>
            <a:pPr algn="l" defTabSz="914400">
              <a:defRPr/>
            </a:pPr>
            <a:r>
              <a:rPr lang="zh-CN" altLang="en-US" sz="2000" b="1" kern="0" dirty="0">
                <a:solidFill>
                  <a:srgbClr val="C00000"/>
                </a:solidFill>
                <a:latin typeface="黑体" panose="02010609060101010101" charset="-122"/>
                <a:ea typeface="黑体" panose="02010609060101010101" charset="-122"/>
                <a:sym typeface="+mn-ea"/>
              </a:rPr>
              <a:t>活动开展丰富</a:t>
            </a:r>
            <a:endParaRPr lang="zh-CN" altLang="en-US" sz="2000" b="1" dirty="0">
              <a:latin typeface="黑体" panose="02010609060101010101" charset="-122"/>
              <a:ea typeface="黑体" panose="02010609060101010101" charset="-122"/>
            </a:endParaRPr>
          </a:p>
        </p:txBody>
      </p:sp>
      <p:cxnSp>
        <p:nvCxnSpPr>
          <p:cNvPr id="12" name="直接连接符 11"/>
          <p:cNvCxnSpPr/>
          <p:nvPr/>
        </p:nvCxnSpPr>
        <p:spPr>
          <a:xfrm>
            <a:off x="2965943" y="257885"/>
            <a:ext cx="0" cy="2085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04961" y="226251"/>
            <a:ext cx="335985" cy="335985"/>
            <a:chOff x="4075623" y="1867996"/>
            <a:chExt cx="335985" cy="335985"/>
          </a:xfrm>
        </p:grpSpPr>
        <p:sp>
          <p:nvSpPr>
            <p:cNvPr id="15" name="椭圆 14"/>
            <p:cNvSpPr/>
            <p:nvPr/>
          </p:nvSpPr>
          <p:spPr>
            <a:xfrm flipV="1">
              <a:off x="4075623" y="1867996"/>
              <a:ext cx="335985" cy="335985"/>
            </a:xfrm>
            <a:prstGeom prst="ellipse">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solidFill>
              </a:endParaRPr>
            </a:p>
          </p:txBody>
        </p:sp>
        <p:sp>
          <p:nvSpPr>
            <p:cNvPr id="16" name="椭圆 15"/>
            <p:cNvSpPr/>
            <p:nvPr/>
          </p:nvSpPr>
          <p:spPr>
            <a:xfrm>
              <a:off x="4099017" y="1889766"/>
              <a:ext cx="292314" cy="29231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微软雅黑" panose="020B0503020204020204" pitchFamily="34" charset="-122"/>
              </a:endParaRPr>
            </a:p>
          </p:txBody>
        </p:sp>
      </p:grpSp>
      <p:pic>
        <p:nvPicPr>
          <p:cNvPr id="2" name="图片 1" descr="“六个一”公示表1"/>
          <p:cNvPicPr>
            <a:picLocks noChangeAspect="1"/>
          </p:cNvPicPr>
          <p:nvPr/>
        </p:nvPicPr>
        <p:blipFill>
          <a:blip r:embed="rId3" cstate="print"/>
          <a:stretch>
            <a:fillRect/>
          </a:stretch>
        </p:blipFill>
        <p:spPr>
          <a:xfrm>
            <a:off x="703580" y="772160"/>
            <a:ext cx="2449830" cy="3266440"/>
          </a:xfrm>
          <a:prstGeom prst="rect">
            <a:avLst/>
          </a:prstGeom>
        </p:spPr>
      </p:pic>
      <p:pic>
        <p:nvPicPr>
          <p:cNvPr id="3" name="图片 2" descr="“六个一”公示表2"/>
          <p:cNvPicPr>
            <a:picLocks noChangeAspect="1"/>
          </p:cNvPicPr>
          <p:nvPr/>
        </p:nvPicPr>
        <p:blipFill>
          <a:blip r:embed="rId4" cstate="print"/>
          <a:stretch>
            <a:fillRect/>
          </a:stretch>
        </p:blipFill>
        <p:spPr>
          <a:xfrm>
            <a:off x="3129280" y="771525"/>
            <a:ext cx="2449830" cy="3266440"/>
          </a:xfrm>
          <a:prstGeom prst="rect">
            <a:avLst/>
          </a:prstGeom>
        </p:spPr>
      </p:pic>
      <p:pic>
        <p:nvPicPr>
          <p:cNvPr id="4" name="图片 3" descr="“六个一”公示表3"/>
          <p:cNvPicPr>
            <a:picLocks noChangeAspect="1"/>
          </p:cNvPicPr>
          <p:nvPr/>
        </p:nvPicPr>
        <p:blipFill>
          <a:blip r:embed="rId5" cstate="print"/>
          <a:stretch>
            <a:fillRect/>
          </a:stretch>
        </p:blipFill>
        <p:spPr>
          <a:xfrm>
            <a:off x="5498465" y="771525"/>
            <a:ext cx="2449830" cy="3266440"/>
          </a:xfrm>
          <a:prstGeom prst="rect">
            <a:avLst/>
          </a:prstGeom>
        </p:spPr>
      </p:pic>
      <p:sp>
        <p:nvSpPr>
          <p:cNvPr id="5" name="文本框 4"/>
          <p:cNvSpPr txBox="1"/>
          <p:nvPr/>
        </p:nvSpPr>
        <p:spPr>
          <a:xfrm>
            <a:off x="1503045" y="4237355"/>
            <a:ext cx="6276975" cy="521970"/>
          </a:xfrm>
          <a:prstGeom prst="rect">
            <a:avLst/>
          </a:prstGeom>
          <a:noFill/>
        </p:spPr>
        <p:txBody>
          <a:bodyPr wrap="square" rtlCol="0">
            <a:spAutoFit/>
          </a:bodyPr>
          <a:lstStyle/>
          <a:p>
            <a:r>
              <a:rPr lang="en-US" altLang="zh-CN" sz="2800" b="1">
                <a:solidFill>
                  <a:schemeClr val="accent1"/>
                </a:solidFill>
                <a:effectLst>
                  <a:outerShdw blurRad="38100" dist="25400" dir="5400000" algn="ctr" rotWithShape="0">
                    <a:srgbClr val="6E747A">
                      <a:alpha val="43000"/>
                    </a:srgbClr>
                  </a:outerShdw>
                </a:effectLst>
              </a:rPr>
              <a:t>“</a:t>
            </a:r>
            <a:r>
              <a:rPr lang="zh-CN" altLang="en-US" sz="2800" b="1">
                <a:solidFill>
                  <a:schemeClr val="accent1"/>
                </a:solidFill>
                <a:effectLst>
                  <a:outerShdw blurRad="38100" dist="25400" dir="5400000" algn="ctr" rotWithShape="0">
                    <a:srgbClr val="6E747A">
                      <a:alpha val="43000"/>
                    </a:srgbClr>
                  </a:outerShdw>
                </a:effectLst>
              </a:rPr>
              <a:t>六个一</a:t>
            </a:r>
            <a:r>
              <a:rPr lang="en-US" altLang="zh-CN" sz="2800" b="1">
                <a:solidFill>
                  <a:schemeClr val="accent1"/>
                </a:solidFill>
                <a:effectLst>
                  <a:outerShdw blurRad="38100" dist="25400" dir="5400000" algn="ctr" rotWithShape="0">
                    <a:srgbClr val="6E747A">
                      <a:alpha val="43000"/>
                    </a:srgbClr>
                  </a:outerShdw>
                </a:effectLst>
              </a:rPr>
              <a:t>”</a:t>
            </a:r>
            <a:r>
              <a:rPr lang="zh-CN" altLang="en-US" sz="2800" b="1">
                <a:solidFill>
                  <a:schemeClr val="accent1"/>
                </a:solidFill>
                <a:effectLst>
                  <a:outerShdw blurRad="38100" dist="25400" dir="5400000" algn="ctr" rotWithShape="0">
                    <a:srgbClr val="6E747A">
                      <a:alpha val="43000"/>
                    </a:srgbClr>
                  </a:outerShdw>
                </a:effectLst>
                <a:sym typeface="+mn-ea"/>
              </a:rPr>
              <a:t>专项行动排查治理情况公示</a:t>
            </a: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42" presetClass="path" presetSubtype="0" accel="50000" decel="50000" fill="hold" nodeType="withEffect">
                                  <p:stCondLst>
                                    <p:cond delay="0"/>
                                  </p:stCondLst>
                                  <p:childTnLst>
                                    <p:animMotion origin="layout" path="M 0.18107 -3.20988E-6 L 3.88889E-6 -3.20988E-6 " pathEditMode="relative" rAng="0" ptsTypes="AA">
                                      <p:cBhvr>
                                        <p:cTn id="9" dur="2000" fill="hold"/>
                                        <p:tgtEl>
                                          <p:spTgt spid="14"/>
                                        </p:tgtEl>
                                        <p:attrNameLst>
                                          <p:attrName>ppt_x</p:attrName>
                                          <p:attrName>ppt_y</p:attrName>
                                        </p:attrNameLst>
                                      </p:cBhvr>
                                      <p:rCtr x="-9063" y="0"/>
                                    </p:animMotion>
                                  </p:childTnLst>
                                </p:cTn>
                              </p:par>
                              <p:par>
                                <p:cTn id="10" presetID="8" presetClass="emph" presetSubtype="0" fill="hold" nodeType="withEffect">
                                  <p:stCondLst>
                                    <p:cond delay="0"/>
                                  </p:stCondLst>
                                  <p:childTnLst>
                                    <p:animRot by="-21600000">
                                      <p:cBhvr>
                                        <p:cTn id="11" dur="2000" fill="hold"/>
                                        <p:tgtEl>
                                          <p:spTgt spid="14"/>
                                        </p:tgtEl>
                                        <p:attrNameLst>
                                          <p:attrName>r</p:attrName>
                                        </p:attrNameLst>
                                      </p:cBhvr>
                                    </p:animRot>
                                  </p:childTnLst>
                                </p:cTn>
                              </p:par>
                              <p:par>
                                <p:cTn id="12" presetID="22" presetClass="entr" presetSubtype="2" fill="hold" grpId="0" nodeType="withEffect">
                                  <p:stCondLst>
                                    <p:cond delay="60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11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46018" y="141806"/>
            <a:ext cx="1714500" cy="398780"/>
          </a:xfrm>
          <a:prstGeom prst="rect">
            <a:avLst/>
          </a:prstGeom>
          <a:noFill/>
        </p:spPr>
        <p:txBody>
          <a:bodyPr wrap="none" rtlCol="0">
            <a:spAutoFit/>
          </a:bodyPr>
          <a:lstStyle/>
          <a:p>
            <a:pPr algn="l" defTabSz="914400">
              <a:defRPr/>
            </a:pPr>
            <a:r>
              <a:rPr lang="zh-CN" altLang="en-US" sz="2000" b="1" kern="0" dirty="0">
                <a:solidFill>
                  <a:srgbClr val="C00000"/>
                </a:solidFill>
                <a:latin typeface="黑体" panose="02010609060101010101" charset="-122"/>
                <a:ea typeface="黑体" panose="02010609060101010101" charset="-122"/>
                <a:sym typeface="+mn-ea"/>
              </a:rPr>
              <a:t>活动开展丰富</a:t>
            </a:r>
            <a:endParaRPr lang="zh-CN" altLang="en-US" sz="2000" b="1" dirty="0">
              <a:latin typeface="黑体" panose="02010609060101010101" charset="-122"/>
              <a:ea typeface="黑体" panose="02010609060101010101" charset="-122"/>
            </a:endParaRPr>
          </a:p>
        </p:txBody>
      </p:sp>
      <p:cxnSp>
        <p:nvCxnSpPr>
          <p:cNvPr id="12" name="直接连接符 11"/>
          <p:cNvCxnSpPr/>
          <p:nvPr/>
        </p:nvCxnSpPr>
        <p:spPr>
          <a:xfrm>
            <a:off x="2965943" y="257885"/>
            <a:ext cx="0" cy="2085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04961" y="226251"/>
            <a:ext cx="335985" cy="335985"/>
            <a:chOff x="4075623" y="1867996"/>
            <a:chExt cx="335985" cy="335985"/>
          </a:xfrm>
        </p:grpSpPr>
        <p:sp>
          <p:nvSpPr>
            <p:cNvPr id="15" name="椭圆 14"/>
            <p:cNvSpPr/>
            <p:nvPr/>
          </p:nvSpPr>
          <p:spPr>
            <a:xfrm flipV="1">
              <a:off x="4075623" y="1867996"/>
              <a:ext cx="335985" cy="335985"/>
            </a:xfrm>
            <a:prstGeom prst="ellipse">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solidFill>
              </a:endParaRPr>
            </a:p>
          </p:txBody>
        </p:sp>
        <p:sp>
          <p:nvSpPr>
            <p:cNvPr id="16" name="椭圆 15"/>
            <p:cNvSpPr/>
            <p:nvPr/>
          </p:nvSpPr>
          <p:spPr>
            <a:xfrm>
              <a:off x="4099017" y="1889766"/>
              <a:ext cx="292314" cy="29231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微软雅黑" panose="020B0503020204020204" pitchFamily="34" charset="-122"/>
              </a:endParaRPr>
            </a:p>
          </p:txBody>
        </p:sp>
      </p:grpSp>
      <p:pic>
        <p:nvPicPr>
          <p:cNvPr id="2" name="图片 1" descr="“六个一”在线知识考试参与率优秀率都是100%"/>
          <p:cNvPicPr>
            <a:picLocks noChangeAspect="1"/>
          </p:cNvPicPr>
          <p:nvPr/>
        </p:nvPicPr>
        <p:blipFill>
          <a:blip r:embed="rId3" cstate="print"/>
          <a:stretch>
            <a:fillRect/>
          </a:stretch>
        </p:blipFill>
        <p:spPr>
          <a:xfrm>
            <a:off x="73025" y="756920"/>
            <a:ext cx="4961890" cy="2277745"/>
          </a:xfrm>
          <a:prstGeom prst="rect">
            <a:avLst/>
          </a:prstGeom>
        </p:spPr>
      </p:pic>
      <p:pic>
        <p:nvPicPr>
          <p:cNvPr id="3" name="图片 2" descr="2020省师德师风及法律法规知识网络竞赛统计表（参与率合格率都是100%）"/>
          <p:cNvPicPr>
            <a:picLocks noChangeAspect="1"/>
          </p:cNvPicPr>
          <p:nvPr/>
        </p:nvPicPr>
        <p:blipFill>
          <a:blip r:embed="rId4" cstate="print"/>
          <a:stretch>
            <a:fillRect/>
          </a:stretch>
        </p:blipFill>
        <p:spPr>
          <a:xfrm>
            <a:off x="3747770" y="2412365"/>
            <a:ext cx="5267960" cy="2574290"/>
          </a:xfrm>
          <a:prstGeom prst="rect">
            <a:avLst/>
          </a:prstGeom>
        </p:spPr>
      </p:pic>
      <p:sp>
        <p:nvSpPr>
          <p:cNvPr id="5" name="左箭头 4"/>
          <p:cNvSpPr/>
          <p:nvPr/>
        </p:nvSpPr>
        <p:spPr>
          <a:xfrm>
            <a:off x="5172710" y="756920"/>
            <a:ext cx="4094480" cy="1494790"/>
          </a:xfrm>
          <a:prstGeom prst="leftArrow">
            <a:avLst/>
          </a:prstGeom>
          <a:noFill/>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513070" y="1181735"/>
            <a:ext cx="3630930" cy="645160"/>
          </a:xfrm>
          <a:prstGeom prst="rect">
            <a:avLst/>
          </a:prstGeom>
          <a:noFill/>
        </p:spPr>
        <p:txBody>
          <a:bodyPr wrap="none" rtlCol="0">
            <a:spAutoFit/>
          </a:bodyPr>
          <a:lstStyle/>
          <a:p>
            <a:r>
              <a:rPr lang="en-US" altLang="zh-CN"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rPr>
              <a:t>六个一</a:t>
            </a:r>
            <a:r>
              <a:rPr lang="en-US" altLang="zh-CN"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rPr>
              <a:t>在线知识考试参与率、</a:t>
            </a:r>
          </a:p>
          <a:p>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rPr>
              <a:t>合格率、优秀率均为</a:t>
            </a:r>
            <a:r>
              <a:rPr lang="en-US" altLang="zh-CN" b="1">
                <a:solidFill>
                  <a:srgbClr val="FF0000"/>
                </a:solidFill>
                <a:latin typeface="宋体" panose="02010600030101010101" pitchFamily="2" charset="-122"/>
                <a:ea typeface="宋体" panose="02010600030101010101" pitchFamily="2" charset="-122"/>
                <a:cs typeface="宋体" panose="02010600030101010101" pitchFamily="2" charset="-122"/>
              </a:rPr>
              <a:t>100%</a:t>
            </a:r>
          </a:p>
        </p:txBody>
      </p:sp>
      <p:sp>
        <p:nvSpPr>
          <p:cNvPr id="7" name="左箭头 6"/>
          <p:cNvSpPr/>
          <p:nvPr/>
        </p:nvSpPr>
        <p:spPr>
          <a:xfrm flipH="1">
            <a:off x="-432435" y="3161665"/>
            <a:ext cx="4094480" cy="1494790"/>
          </a:xfrm>
          <a:prstGeom prst="leftArrow">
            <a:avLst/>
          </a:prstGeom>
          <a:noFill/>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1115" y="3586480"/>
            <a:ext cx="3401060" cy="645160"/>
          </a:xfrm>
          <a:prstGeom prst="rect">
            <a:avLst/>
          </a:prstGeom>
          <a:noFill/>
        </p:spPr>
        <p:txBody>
          <a:bodyPr wrap="none" rtlCol="0">
            <a:spAutoFit/>
          </a:bodyPr>
          <a:lstStyle/>
          <a:p>
            <a:r>
              <a:rPr lang="en-US" altLang="zh-CN"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rPr>
              <a:t>师德师风网络竞赛</a:t>
            </a:r>
            <a:r>
              <a:rPr lang="en-US" altLang="zh-CN"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rPr>
              <a:t>参与率、</a:t>
            </a:r>
          </a:p>
          <a:p>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rPr>
              <a:t> 合格率均为</a:t>
            </a:r>
            <a:r>
              <a:rPr lang="en-US" altLang="zh-CN" b="1">
                <a:solidFill>
                  <a:srgbClr val="FF0000"/>
                </a:solidFill>
                <a:latin typeface="宋体" panose="02010600030101010101" pitchFamily="2" charset="-122"/>
                <a:ea typeface="宋体" panose="02010600030101010101" pitchFamily="2" charset="-122"/>
                <a:cs typeface="宋体" panose="02010600030101010101" pitchFamily="2" charset="-122"/>
              </a:rPr>
              <a:t>100%</a:t>
            </a: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42" presetClass="path" presetSubtype="0" accel="50000" decel="50000" fill="hold" nodeType="withEffect">
                                  <p:stCondLst>
                                    <p:cond delay="0"/>
                                  </p:stCondLst>
                                  <p:childTnLst>
                                    <p:animMotion origin="layout" path="M 0.18107 -3.20988E-6 L 3.88889E-6 -3.20988E-6 " pathEditMode="relative" rAng="0" ptsTypes="AA">
                                      <p:cBhvr>
                                        <p:cTn id="9" dur="2000" fill="hold"/>
                                        <p:tgtEl>
                                          <p:spTgt spid="14"/>
                                        </p:tgtEl>
                                        <p:attrNameLst>
                                          <p:attrName>ppt_x</p:attrName>
                                          <p:attrName>ppt_y</p:attrName>
                                        </p:attrNameLst>
                                      </p:cBhvr>
                                      <p:rCtr x="-9063" y="0"/>
                                    </p:animMotion>
                                  </p:childTnLst>
                                </p:cTn>
                              </p:par>
                              <p:par>
                                <p:cTn id="10" presetID="8" presetClass="emph" presetSubtype="0" fill="hold" nodeType="withEffect">
                                  <p:stCondLst>
                                    <p:cond delay="0"/>
                                  </p:stCondLst>
                                  <p:childTnLst>
                                    <p:animRot by="-21600000">
                                      <p:cBhvr>
                                        <p:cTn id="11" dur="2000" fill="hold"/>
                                        <p:tgtEl>
                                          <p:spTgt spid="14"/>
                                        </p:tgtEl>
                                        <p:attrNameLst>
                                          <p:attrName>r</p:attrName>
                                        </p:attrNameLst>
                                      </p:cBhvr>
                                    </p:animRot>
                                  </p:childTnLst>
                                </p:cTn>
                              </p:par>
                              <p:par>
                                <p:cTn id="12" presetID="22" presetClass="entr" presetSubtype="2" fill="hold" grpId="0" nodeType="withEffect">
                                  <p:stCondLst>
                                    <p:cond delay="60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11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46018" y="141806"/>
            <a:ext cx="1714500" cy="398780"/>
          </a:xfrm>
          <a:prstGeom prst="rect">
            <a:avLst/>
          </a:prstGeom>
          <a:noFill/>
        </p:spPr>
        <p:txBody>
          <a:bodyPr wrap="none" rtlCol="0">
            <a:spAutoFit/>
          </a:bodyPr>
          <a:lstStyle/>
          <a:p>
            <a:pPr algn="l" defTabSz="914400">
              <a:defRPr/>
            </a:pPr>
            <a:r>
              <a:rPr lang="zh-CN" altLang="en-US" sz="2000" b="1" kern="0" dirty="0">
                <a:solidFill>
                  <a:srgbClr val="C00000"/>
                </a:solidFill>
                <a:latin typeface="黑体" panose="02010609060101010101" charset="-122"/>
                <a:ea typeface="黑体" panose="02010609060101010101" charset="-122"/>
                <a:sym typeface="+mn-ea"/>
              </a:rPr>
              <a:t>活动开展丰富</a:t>
            </a:r>
            <a:endParaRPr lang="zh-CN" altLang="en-US" sz="2000" b="1" dirty="0">
              <a:latin typeface="黑体" panose="02010609060101010101" charset="-122"/>
              <a:ea typeface="黑体" panose="02010609060101010101" charset="-122"/>
            </a:endParaRPr>
          </a:p>
        </p:txBody>
      </p:sp>
      <p:cxnSp>
        <p:nvCxnSpPr>
          <p:cNvPr id="12" name="直接连接符 11"/>
          <p:cNvCxnSpPr/>
          <p:nvPr/>
        </p:nvCxnSpPr>
        <p:spPr>
          <a:xfrm>
            <a:off x="2965943" y="257885"/>
            <a:ext cx="0" cy="2085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04961" y="226251"/>
            <a:ext cx="335985" cy="335985"/>
            <a:chOff x="4075623" y="1867996"/>
            <a:chExt cx="335985" cy="335985"/>
          </a:xfrm>
        </p:grpSpPr>
        <p:sp>
          <p:nvSpPr>
            <p:cNvPr id="15" name="椭圆 14"/>
            <p:cNvSpPr/>
            <p:nvPr/>
          </p:nvSpPr>
          <p:spPr>
            <a:xfrm flipV="1">
              <a:off x="4075623" y="1867996"/>
              <a:ext cx="335985" cy="335985"/>
            </a:xfrm>
            <a:prstGeom prst="ellipse">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solidFill>
              </a:endParaRPr>
            </a:p>
          </p:txBody>
        </p:sp>
        <p:sp>
          <p:nvSpPr>
            <p:cNvPr id="16" name="椭圆 15"/>
            <p:cNvSpPr/>
            <p:nvPr/>
          </p:nvSpPr>
          <p:spPr>
            <a:xfrm>
              <a:off x="4099017" y="1889766"/>
              <a:ext cx="292314" cy="29231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微软雅黑" panose="020B0503020204020204" pitchFamily="34" charset="-122"/>
              </a:endParaRPr>
            </a:p>
          </p:txBody>
        </p:sp>
      </p:grpSp>
      <p:pic>
        <p:nvPicPr>
          <p:cNvPr id="2" name="图片 1" descr="家长问卷"/>
          <p:cNvPicPr>
            <a:picLocks noChangeAspect="1"/>
          </p:cNvPicPr>
          <p:nvPr/>
        </p:nvPicPr>
        <p:blipFill>
          <a:blip r:embed="rId3" cstate="print"/>
          <a:stretch>
            <a:fillRect/>
          </a:stretch>
        </p:blipFill>
        <p:spPr>
          <a:xfrm>
            <a:off x="413385" y="869950"/>
            <a:ext cx="2552700" cy="3403600"/>
          </a:xfrm>
          <a:prstGeom prst="rect">
            <a:avLst/>
          </a:prstGeom>
        </p:spPr>
      </p:pic>
      <p:pic>
        <p:nvPicPr>
          <p:cNvPr id="5" name="图片 4" descr="家长问卷4"/>
          <p:cNvPicPr>
            <a:picLocks noChangeAspect="1"/>
          </p:cNvPicPr>
          <p:nvPr/>
        </p:nvPicPr>
        <p:blipFill>
          <a:blip r:embed="rId4" cstate="print"/>
          <a:stretch>
            <a:fillRect/>
          </a:stretch>
        </p:blipFill>
        <p:spPr>
          <a:xfrm>
            <a:off x="3638550" y="869950"/>
            <a:ext cx="4247515" cy="3185160"/>
          </a:xfrm>
          <a:prstGeom prst="rect">
            <a:avLst/>
          </a:prstGeom>
        </p:spPr>
      </p:pic>
      <p:pic>
        <p:nvPicPr>
          <p:cNvPr id="4" name="图片 3" descr="家长问卷3"/>
          <p:cNvPicPr>
            <a:picLocks noChangeAspect="1"/>
          </p:cNvPicPr>
          <p:nvPr/>
        </p:nvPicPr>
        <p:blipFill>
          <a:blip r:embed="rId5" cstate="print"/>
          <a:srcRect t="22169" b="25755"/>
          <a:stretch>
            <a:fillRect/>
          </a:stretch>
        </p:blipFill>
        <p:spPr>
          <a:xfrm>
            <a:off x="3281680" y="732155"/>
            <a:ext cx="4942205" cy="1930400"/>
          </a:xfrm>
          <a:prstGeom prst="rect">
            <a:avLst/>
          </a:prstGeom>
        </p:spPr>
      </p:pic>
      <p:pic>
        <p:nvPicPr>
          <p:cNvPr id="3" name="图片 2" descr="家长问卷2"/>
          <p:cNvPicPr>
            <a:picLocks noChangeAspect="1"/>
          </p:cNvPicPr>
          <p:nvPr/>
        </p:nvPicPr>
        <p:blipFill>
          <a:blip r:embed="rId6" cstate="print"/>
          <a:srcRect l="28242" t="-552" r="27259" b="552"/>
          <a:stretch>
            <a:fillRect/>
          </a:stretch>
        </p:blipFill>
        <p:spPr>
          <a:xfrm rot="16200000">
            <a:off x="4889500" y="864235"/>
            <a:ext cx="1725930" cy="4942205"/>
          </a:xfrm>
          <a:prstGeom prst="rect">
            <a:avLst/>
          </a:prstGeom>
        </p:spPr>
      </p:pic>
      <p:sp>
        <p:nvSpPr>
          <p:cNvPr id="6" name="文本框 5"/>
          <p:cNvSpPr txBox="1"/>
          <p:nvPr/>
        </p:nvSpPr>
        <p:spPr>
          <a:xfrm>
            <a:off x="864870" y="4532630"/>
            <a:ext cx="7562215" cy="521970"/>
          </a:xfrm>
          <a:prstGeom prst="rect">
            <a:avLst/>
          </a:prstGeom>
          <a:noFill/>
        </p:spPr>
        <p:txBody>
          <a:bodyPr wrap="square" rtlCol="0">
            <a:spAutoFit/>
          </a:bodyPr>
          <a:lstStyle/>
          <a:p>
            <a:r>
              <a:rPr lang="zh-CN" altLang="en-US" sz="2800" b="1">
                <a:solidFill>
                  <a:schemeClr val="accent1"/>
                </a:solidFill>
                <a:effectLst>
                  <a:outerShdw blurRad="38100" dist="25400" dir="5400000" algn="ctr" rotWithShape="0">
                    <a:srgbClr val="6E747A">
                      <a:alpha val="43000"/>
                    </a:srgbClr>
                  </a:outerShdw>
                </a:effectLst>
              </a:rPr>
              <a:t>漕桥小学师德师风建设告家长书及调查问卷</a:t>
            </a: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42" presetClass="path" presetSubtype="0" accel="50000" decel="50000" fill="hold" nodeType="withEffect">
                                  <p:stCondLst>
                                    <p:cond delay="0"/>
                                  </p:stCondLst>
                                  <p:childTnLst>
                                    <p:animMotion origin="layout" path="M 0.18107 -3.20988E-6 L 3.88889E-6 -3.20988E-6 " pathEditMode="relative" rAng="0" ptsTypes="AA">
                                      <p:cBhvr>
                                        <p:cTn id="9" dur="2000" fill="hold"/>
                                        <p:tgtEl>
                                          <p:spTgt spid="14"/>
                                        </p:tgtEl>
                                        <p:attrNameLst>
                                          <p:attrName>ppt_x</p:attrName>
                                          <p:attrName>ppt_y</p:attrName>
                                        </p:attrNameLst>
                                      </p:cBhvr>
                                      <p:rCtr x="-9063" y="0"/>
                                    </p:animMotion>
                                  </p:childTnLst>
                                </p:cTn>
                              </p:par>
                              <p:par>
                                <p:cTn id="10" presetID="8" presetClass="emph" presetSubtype="0" fill="hold" nodeType="withEffect">
                                  <p:stCondLst>
                                    <p:cond delay="0"/>
                                  </p:stCondLst>
                                  <p:childTnLst>
                                    <p:animRot by="-21600000">
                                      <p:cBhvr>
                                        <p:cTn id="11" dur="2000" fill="hold"/>
                                        <p:tgtEl>
                                          <p:spTgt spid="14"/>
                                        </p:tgtEl>
                                        <p:attrNameLst>
                                          <p:attrName>r</p:attrName>
                                        </p:attrNameLst>
                                      </p:cBhvr>
                                    </p:animRot>
                                  </p:childTnLst>
                                </p:cTn>
                              </p:par>
                              <p:par>
                                <p:cTn id="12" presetID="22" presetClass="entr" presetSubtype="2" fill="hold" grpId="0" nodeType="withEffect">
                                  <p:stCondLst>
                                    <p:cond delay="60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11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46018" y="141806"/>
            <a:ext cx="1714500" cy="398780"/>
          </a:xfrm>
          <a:prstGeom prst="rect">
            <a:avLst/>
          </a:prstGeom>
          <a:noFill/>
        </p:spPr>
        <p:txBody>
          <a:bodyPr wrap="none" rtlCol="0">
            <a:spAutoFit/>
          </a:bodyPr>
          <a:lstStyle/>
          <a:p>
            <a:pPr algn="l" defTabSz="914400">
              <a:defRPr/>
            </a:pPr>
            <a:r>
              <a:rPr lang="zh-CN" altLang="en-US" sz="2000" b="1" kern="0" dirty="0">
                <a:solidFill>
                  <a:srgbClr val="C00000"/>
                </a:solidFill>
                <a:latin typeface="黑体" panose="02010609060101010101" charset="-122"/>
                <a:ea typeface="黑体" panose="02010609060101010101" charset="-122"/>
                <a:sym typeface="+mn-ea"/>
              </a:rPr>
              <a:t>活动开展丰富</a:t>
            </a:r>
            <a:endParaRPr lang="zh-CN" altLang="en-US" sz="2000" b="1" dirty="0">
              <a:latin typeface="黑体" panose="02010609060101010101" charset="-122"/>
              <a:ea typeface="黑体" panose="02010609060101010101" charset="-122"/>
            </a:endParaRPr>
          </a:p>
        </p:txBody>
      </p:sp>
      <p:cxnSp>
        <p:nvCxnSpPr>
          <p:cNvPr id="12" name="直接连接符 11"/>
          <p:cNvCxnSpPr/>
          <p:nvPr/>
        </p:nvCxnSpPr>
        <p:spPr>
          <a:xfrm>
            <a:off x="2965943" y="257885"/>
            <a:ext cx="0" cy="2085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04961" y="226251"/>
            <a:ext cx="335985" cy="335985"/>
            <a:chOff x="4075623" y="1867996"/>
            <a:chExt cx="335985" cy="335985"/>
          </a:xfrm>
        </p:grpSpPr>
        <p:sp>
          <p:nvSpPr>
            <p:cNvPr id="15" name="椭圆 14"/>
            <p:cNvSpPr/>
            <p:nvPr/>
          </p:nvSpPr>
          <p:spPr>
            <a:xfrm flipV="1">
              <a:off x="4075623" y="1867996"/>
              <a:ext cx="335985" cy="335985"/>
            </a:xfrm>
            <a:prstGeom prst="ellipse">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solidFill>
              </a:endParaRPr>
            </a:p>
          </p:txBody>
        </p:sp>
        <p:sp>
          <p:nvSpPr>
            <p:cNvPr id="16" name="椭圆 15"/>
            <p:cNvSpPr/>
            <p:nvPr/>
          </p:nvSpPr>
          <p:spPr>
            <a:xfrm>
              <a:off x="4099017" y="1889766"/>
              <a:ext cx="292314" cy="29231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微软雅黑" panose="020B0503020204020204" pitchFamily="34" charset="-122"/>
              </a:endParaRPr>
            </a:p>
          </p:txBody>
        </p:sp>
      </p:grpSp>
      <p:pic>
        <p:nvPicPr>
          <p:cNvPr id="2" name="图片 1" descr="09835254dc5843e2b6bb498b05f60a55"/>
          <p:cNvPicPr>
            <a:picLocks noChangeAspect="1"/>
          </p:cNvPicPr>
          <p:nvPr/>
        </p:nvPicPr>
        <p:blipFill>
          <a:blip r:embed="rId3" cstate="print"/>
          <a:stretch>
            <a:fillRect/>
          </a:stretch>
        </p:blipFill>
        <p:spPr>
          <a:xfrm>
            <a:off x="3478530" y="895350"/>
            <a:ext cx="2115185" cy="1518285"/>
          </a:xfrm>
          <a:prstGeom prst="round2DiagRect">
            <a:avLst/>
          </a:prstGeom>
        </p:spPr>
      </p:pic>
      <p:pic>
        <p:nvPicPr>
          <p:cNvPr id="3" name="图片 2" descr="IMG_5088"/>
          <p:cNvPicPr>
            <a:picLocks noChangeAspect="1"/>
          </p:cNvPicPr>
          <p:nvPr/>
        </p:nvPicPr>
        <p:blipFill>
          <a:blip r:embed="rId4" cstate="print"/>
          <a:stretch>
            <a:fillRect/>
          </a:stretch>
        </p:blipFill>
        <p:spPr>
          <a:xfrm>
            <a:off x="3478530" y="2717165"/>
            <a:ext cx="2115820" cy="1471930"/>
          </a:xfrm>
          <a:prstGeom prst="round2DiagRect">
            <a:avLst/>
          </a:prstGeom>
        </p:spPr>
      </p:pic>
      <p:pic>
        <p:nvPicPr>
          <p:cNvPr id="4" name="图片 3" descr="IMG_9737"/>
          <p:cNvPicPr>
            <a:picLocks noChangeAspect="1"/>
          </p:cNvPicPr>
          <p:nvPr/>
        </p:nvPicPr>
        <p:blipFill>
          <a:blip r:embed="rId5" cstate="print"/>
          <a:stretch>
            <a:fillRect/>
          </a:stretch>
        </p:blipFill>
        <p:spPr>
          <a:xfrm>
            <a:off x="453390" y="2717800"/>
            <a:ext cx="2275205" cy="1471295"/>
          </a:xfrm>
          <a:prstGeom prst="round2DiagRect">
            <a:avLst/>
          </a:prstGeom>
        </p:spPr>
      </p:pic>
      <p:pic>
        <p:nvPicPr>
          <p:cNvPr id="5" name="图片 4" descr="IMG_9911"/>
          <p:cNvPicPr>
            <a:picLocks noChangeAspect="1"/>
          </p:cNvPicPr>
          <p:nvPr/>
        </p:nvPicPr>
        <p:blipFill>
          <a:blip r:embed="rId6" cstate="print"/>
          <a:stretch>
            <a:fillRect/>
          </a:stretch>
        </p:blipFill>
        <p:spPr>
          <a:xfrm>
            <a:off x="6442710" y="895985"/>
            <a:ext cx="2205355" cy="1517650"/>
          </a:xfrm>
          <a:prstGeom prst="round2DiagRect">
            <a:avLst/>
          </a:prstGeom>
        </p:spPr>
      </p:pic>
      <p:pic>
        <p:nvPicPr>
          <p:cNvPr id="6" name="图片 5" descr="李永清区四有教师演讲2"/>
          <p:cNvPicPr>
            <a:picLocks noChangeAspect="1"/>
          </p:cNvPicPr>
          <p:nvPr/>
        </p:nvPicPr>
        <p:blipFill>
          <a:blip r:embed="rId7" cstate="print"/>
          <a:stretch>
            <a:fillRect/>
          </a:stretch>
        </p:blipFill>
        <p:spPr>
          <a:xfrm>
            <a:off x="6442710" y="2717800"/>
            <a:ext cx="2205355" cy="1471295"/>
          </a:xfrm>
          <a:prstGeom prst="round2DiagRect">
            <a:avLst/>
          </a:prstGeom>
        </p:spPr>
      </p:pic>
      <p:pic>
        <p:nvPicPr>
          <p:cNvPr id="7" name="图片 6" descr="任晓霞"/>
          <p:cNvPicPr>
            <a:picLocks noChangeAspect="1"/>
          </p:cNvPicPr>
          <p:nvPr/>
        </p:nvPicPr>
        <p:blipFill>
          <a:blip r:embed="rId8" cstate="print"/>
          <a:stretch>
            <a:fillRect/>
          </a:stretch>
        </p:blipFill>
        <p:spPr>
          <a:xfrm>
            <a:off x="453390" y="895350"/>
            <a:ext cx="2275840" cy="1517650"/>
          </a:xfrm>
          <a:prstGeom prst="round2DiagRect">
            <a:avLst/>
          </a:prstGeom>
        </p:spPr>
      </p:pic>
      <p:sp>
        <p:nvSpPr>
          <p:cNvPr id="33" name="文本框 32"/>
          <p:cNvSpPr txBox="1"/>
          <p:nvPr/>
        </p:nvSpPr>
        <p:spPr>
          <a:xfrm>
            <a:off x="2738120" y="4399280"/>
            <a:ext cx="4210050" cy="521970"/>
          </a:xfrm>
          <a:prstGeom prst="rect">
            <a:avLst/>
          </a:prstGeom>
          <a:noFill/>
        </p:spPr>
        <p:txBody>
          <a:bodyPr wrap="square" rtlCol="0">
            <a:spAutoFit/>
          </a:bodyPr>
          <a:lstStyle/>
          <a:p>
            <a:r>
              <a:rPr lang="zh-CN" altLang="en-US" sz="2800" b="1">
                <a:solidFill>
                  <a:schemeClr val="accent1"/>
                </a:solidFill>
                <a:effectLst>
                  <a:outerShdw blurRad="38100" dist="25400" dir="5400000" algn="ctr" rotWithShape="0">
                    <a:srgbClr val="6E747A">
                      <a:alpha val="43000"/>
                    </a:srgbClr>
                  </a:outerShdw>
                </a:effectLst>
              </a:rPr>
              <a:t>邀请师德模范来校宣讲</a:t>
            </a: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42" presetClass="path" presetSubtype="0" accel="50000" decel="50000" fill="hold" nodeType="withEffect">
                                  <p:stCondLst>
                                    <p:cond delay="0"/>
                                  </p:stCondLst>
                                  <p:childTnLst>
                                    <p:animMotion origin="layout" path="M 0.18107 -3.20988E-6 L 3.88889E-6 -3.20988E-6 " pathEditMode="relative" rAng="0" ptsTypes="AA">
                                      <p:cBhvr>
                                        <p:cTn id="9" dur="2000" fill="hold"/>
                                        <p:tgtEl>
                                          <p:spTgt spid="14"/>
                                        </p:tgtEl>
                                        <p:attrNameLst>
                                          <p:attrName>ppt_x</p:attrName>
                                          <p:attrName>ppt_y</p:attrName>
                                        </p:attrNameLst>
                                      </p:cBhvr>
                                      <p:rCtr x="-9063" y="0"/>
                                    </p:animMotion>
                                  </p:childTnLst>
                                </p:cTn>
                              </p:par>
                              <p:par>
                                <p:cTn id="10" presetID="8" presetClass="emph" presetSubtype="0" fill="hold" nodeType="withEffect">
                                  <p:stCondLst>
                                    <p:cond delay="0"/>
                                  </p:stCondLst>
                                  <p:childTnLst>
                                    <p:animRot by="-21600000">
                                      <p:cBhvr>
                                        <p:cTn id="11" dur="2000" fill="hold"/>
                                        <p:tgtEl>
                                          <p:spTgt spid="14"/>
                                        </p:tgtEl>
                                        <p:attrNameLst>
                                          <p:attrName>r</p:attrName>
                                        </p:attrNameLst>
                                      </p:cBhvr>
                                    </p:animRot>
                                  </p:childTnLst>
                                </p:cTn>
                              </p:par>
                              <p:par>
                                <p:cTn id="12" presetID="22" presetClass="entr" presetSubtype="2" fill="hold" grpId="0" nodeType="withEffect">
                                  <p:stCondLst>
                                    <p:cond delay="60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11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46018" y="141806"/>
            <a:ext cx="1714500" cy="398780"/>
          </a:xfrm>
          <a:prstGeom prst="rect">
            <a:avLst/>
          </a:prstGeom>
          <a:noFill/>
        </p:spPr>
        <p:txBody>
          <a:bodyPr wrap="none" rtlCol="0">
            <a:spAutoFit/>
          </a:bodyPr>
          <a:lstStyle/>
          <a:p>
            <a:pPr algn="l" defTabSz="914400">
              <a:defRPr/>
            </a:pPr>
            <a:r>
              <a:rPr lang="zh-CN" altLang="en-US" sz="2000" b="1" kern="0" dirty="0">
                <a:solidFill>
                  <a:srgbClr val="C00000"/>
                </a:solidFill>
                <a:latin typeface="黑体" panose="02010609060101010101" charset="-122"/>
                <a:ea typeface="黑体" panose="02010609060101010101" charset="-122"/>
                <a:sym typeface="+mn-ea"/>
              </a:rPr>
              <a:t>活动开展丰富</a:t>
            </a:r>
            <a:endParaRPr lang="zh-CN" altLang="en-US" sz="2000" b="1" dirty="0">
              <a:latin typeface="黑体" panose="02010609060101010101" charset="-122"/>
              <a:ea typeface="黑体" panose="02010609060101010101" charset="-122"/>
            </a:endParaRPr>
          </a:p>
        </p:txBody>
      </p:sp>
      <p:cxnSp>
        <p:nvCxnSpPr>
          <p:cNvPr id="12" name="直接连接符 11"/>
          <p:cNvCxnSpPr/>
          <p:nvPr/>
        </p:nvCxnSpPr>
        <p:spPr>
          <a:xfrm>
            <a:off x="2965943" y="257885"/>
            <a:ext cx="0" cy="2085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04961" y="226251"/>
            <a:ext cx="335985" cy="335985"/>
            <a:chOff x="4075623" y="1867996"/>
            <a:chExt cx="335985" cy="335985"/>
          </a:xfrm>
        </p:grpSpPr>
        <p:sp>
          <p:nvSpPr>
            <p:cNvPr id="15" name="椭圆 14"/>
            <p:cNvSpPr/>
            <p:nvPr/>
          </p:nvSpPr>
          <p:spPr>
            <a:xfrm flipV="1">
              <a:off x="4075623" y="1867996"/>
              <a:ext cx="335985" cy="335985"/>
            </a:xfrm>
            <a:prstGeom prst="ellipse">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solidFill>
              </a:endParaRPr>
            </a:p>
          </p:txBody>
        </p:sp>
        <p:sp>
          <p:nvSpPr>
            <p:cNvPr id="16" name="椭圆 15"/>
            <p:cNvSpPr/>
            <p:nvPr/>
          </p:nvSpPr>
          <p:spPr>
            <a:xfrm>
              <a:off x="4099017" y="1889766"/>
              <a:ext cx="292314" cy="29231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620395" y="936625"/>
            <a:ext cx="7371715" cy="1014730"/>
          </a:xfrm>
          <a:prstGeom prst="rect">
            <a:avLst/>
          </a:prstGeom>
          <a:noFill/>
        </p:spPr>
        <p:txBody>
          <a:bodyPr wrap="square" rtlCol="0">
            <a:spAutoFit/>
          </a:bodyPr>
          <a:lstStyle/>
          <a:p>
            <a:pPr indent="508000" fontAlgn="auto">
              <a:extLst>
                <a:ext uri="{35155182-B16C-46BC-9424-99874614C6A1}">
                  <wpsdc:indentchars xmlns:wpsdc="http://www.wps.cn/officeDocument/2017/drawingmlCustomData" xmlns="" val="200" checksum="282533468"/>
                </a:ext>
              </a:extLst>
            </a:pPr>
            <a:r>
              <a:rPr lang="zh-CN" altLang="en-US" sz="2000" b="1"/>
              <a:t>3.承诺。签署《师德承诺书》《拒绝有偿补课公开承诺书》，进行校内和上网公示，并发“告家长书”，自觉接受学生、家长和社会的监督。</a:t>
            </a:r>
          </a:p>
        </p:txBody>
      </p:sp>
      <p:pic>
        <p:nvPicPr>
          <p:cNvPr id="4" name="图片 3" descr="陈丹"/>
          <p:cNvPicPr>
            <a:picLocks noChangeAspect="1"/>
          </p:cNvPicPr>
          <p:nvPr/>
        </p:nvPicPr>
        <p:blipFill>
          <a:blip r:embed="rId3" cstate="print"/>
          <a:stretch>
            <a:fillRect/>
          </a:stretch>
        </p:blipFill>
        <p:spPr>
          <a:xfrm>
            <a:off x="3403600" y="1951355"/>
            <a:ext cx="1804670" cy="2548890"/>
          </a:xfrm>
          <a:prstGeom prst="rect">
            <a:avLst/>
          </a:prstGeom>
        </p:spPr>
      </p:pic>
      <p:pic>
        <p:nvPicPr>
          <p:cNvPr id="5" name="图片 4" descr="张珂辰"/>
          <p:cNvPicPr>
            <a:picLocks noChangeAspect="1"/>
          </p:cNvPicPr>
          <p:nvPr/>
        </p:nvPicPr>
        <p:blipFill>
          <a:blip r:embed="rId4" cstate="print"/>
          <a:stretch>
            <a:fillRect/>
          </a:stretch>
        </p:blipFill>
        <p:spPr>
          <a:xfrm>
            <a:off x="1114425" y="1951355"/>
            <a:ext cx="1777365" cy="2531110"/>
          </a:xfrm>
          <a:prstGeom prst="rect">
            <a:avLst/>
          </a:prstGeom>
        </p:spPr>
      </p:pic>
      <p:pic>
        <p:nvPicPr>
          <p:cNvPr id="6" name="图片 5" descr="朱陆敏"/>
          <p:cNvPicPr>
            <a:picLocks noChangeAspect="1"/>
          </p:cNvPicPr>
          <p:nvPr/>
        </p:nvPicPr>
        <p:blipFill>
          <a:blip r:embed="rId5" cstate="print"/>
          <a:stretch>
            <a:fillRect/>
          </a:stretch>
        </p:blipFill>
        <p:spPr>
          <a:xfrm>
            <a:off x="5841365" y="1951355"/>
            <a:ext cx="1786890" cy="2549525"/>
          </a:xfrm>
          <a:prstGeom prst="rect">
            <a:avLst/>
          </a:prstGeom>
        </p:spPr>
      </p:pic>
      <p:pic>
        <p:nvPicPr>
          <p:cNvPr id="3" name="图片 2" descr="3.拒绝有偿补课公开承诺书上传网上截图"/>
          <p:cNvPicPr>
            <a:picLocks noChangeAspect="1"/>
          </p:cNvPicPr>
          <p:nvPr/>
        </p:nvPicPr>
        <p:blipFill>
          <a:blip r:embed="rId6" cstate="print"/>
          <a:stretch>
            <a:fillRect/>
          </a:stretch>
        </p:blipFill>
        <p:spPr>
          <a:xfrm>
            <a:off x="-1346200" y="141605"/>
            <a:ext cx="10490200" cy="46101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42" presetClass="path" presetSubtype="0" accel="50000" decel="50000" fill="hold" nodeType="withEffect">
                                  <p:stCondLst>
                                    <p:cond delay="0"/>
                                  </p:stCondLst>
                                  <p:childTnLst>
                                    <p:animMotion origin="layout" path="M 0.18107 -3.20988E-6 L 3.88889E-6 -3.20988E-6 " pathEditMode="relative" rAng="0" ptsTypes="AA">
                                      <p:cBhvr>
                                        <p:cTn id="9" dur="2000" fill="hold"/>
                                        <p:tgtEl>
                                          <p:spTgt spid="14"/>
                                        </p:tgtEl>
                                        <p:attrNameLst>
                                          <p:attrName>ppt_x</p:attrName>
                                          <p:attrName>ppt_y</p:attrName>
                                        </p:attrNameLst>
                                      </p:cBhvr>
                                      <p:rCtr x="-9063" y="0"/>
                                    </p:animMotion>
                                  </p:childTnLst>
                                </p:cTn>
                              </p:par>
                              <p:par>
                                <p:cTn id="10" presetID="8" presetClass="emph" presetSubtype="0" fill="hold" nodeType="withEffect">
                                  <p:stCondLst>
                                    <p:cond delay="0"/>
                                  </p:stCondLst>
                                  <p:childTnLst>
                                    <p:animRot by="-21600000">
                                      <p:cBhvr>
                                        <p:cTn id="11" dur="2000" fill="hold"/>
                                        <p:tgtEl>
                                          <p:spTgt spid="14"/>
                                        </p:tgtEl>
                                        <p:attrNameLst>
                                          <p:attrName>r</p:attrName>
                                        </p:attrNameLst>
                                      </p:cBhvr>
                                    </p:animRot>
                                  </p:childTnLst>
                                </p:cTn>
                              </p:par>
                              <p:par>
                                <p:cTn id="12" presetID="22" presetClass="entr" presetSubtype="2" fill="hold" grpId="0" nodeType="withEffect">
                                  <p:stCondLst>
                                    <p:cond delay="60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11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F:\0PPT素材\背景及图片\白麻子.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826" y="0"/>
            <a:ext cx="9144000" cy="51801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6" name="组合 15"/>
          <p:cNvGrpSpPr/>
          <p:nvPr/>
        </p:nvGrpSpPr>
        <p:grpSpPr>
          <a:xfrm>
            <a:off x="3469642" y="4866330"/>
            <a:ext cx="287919" cy="287919"/>
            <a:chOff x="304800" y="673100"/>
            <a:chExt cx="4000500" cy="4000500"/>
          </a:xfrm>
          <a:effectLst>
            <a:outerShdw blurRad="381000" dist="152400" dir="8100000" algn="tr" rotWithShape="0">
              <a:prstClr val="black">
                <a:alpha val="7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椭圆 1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椭圆 19"/>
          <p:cNvSpPr/>
          <p:nvPr/>
        </p:nvSpPr>
        <p:spPr>
          <a:xfrm>
            <a:off x="2572161" y="4877081"/>
            <a:ext cx="274632" cy="26641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grpSp>
        <p:nvGrpSpPr>
          <p:cNvPr id="21" name="组合 20"/>
          <p:cNvGrpSpPr/>
          <p:nvPr/>
        </p:nvGrpSpPr>
        <p:grpSpPr>
          <a:xfrm>
            <a:off x="2856188" y="4533101"/>
            <a:ext cx="656360" cy="636733"/>
            <a:chOff x="304800" y="673100"/>
            <a:chExt cx="4000500" cy="4000500"/>
          </a:xfrm>
          <a:effectLst>
            <a:outerShdw blurRad="317500" dist="1905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4774567" y="4866330"/>
            <a:ext cx="287919" cy="287919"/>
            <a:chOff x="304800" y="673100"/>
            <a:chExt cx="4000500" cy="4000500"/>
          </a:xfrm>
          <a:effectLst>
            <a:outerShdw blurRad="381000" dist="152400" dir="8100000" algn="tr" rotWithShape="0">
              <a:prstClr val="black">
                <a:alpha val="7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椭圆 3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椭圆 34"/>
          <p:cNvSpPr/>
          <p:nvPr/>
        </p:nvSpPr>
        <p:spPr>
          <a:xfrm>
            <a:off x="3877086" y="4877081"/>
            <a:ext cx="274632" cy="26641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grpSp>
        <p:nvGrpSpPr>
          <p:cNvPr id="36" name="组合 35"/>
          <p:cNvGrpSpPr/>
          <p:nvPr/>
        </p:nvGrpSpPr>
        <p:grpSpPr>
          <a:xfrm>
            <a:off x="4161113" y="4533101"/>
            <a:ext cx="656360" cy="636733"/>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6079492" y="4866330"/>
            <a:ext cx="287919" cy="287919"/>
            <a:chOff x="304800" y="673100"/>
            <a:chExt cx="4000500" cy="4000500"/>
          </a:xfrm>
          <a:effectLst>
            <a:outerShdw blurRad="381000" dist="152400" dir="8100000" algn="tr" rotWithShape="0">
              <a:prstClr val="black">
                <a:alpha val="7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椭圆 4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椭圆 41"/>
          <p:cNvSpPr/>
          <p:nvPr/>
        </p:nvSpPr>
        <p:spPr>
          <a:xfrm>
            <a:off x="5182011" y="4877081"/>
            <a:ext cx="274632" cy="26641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grpSp>
        <p:nvGrpSpPr>
          <p:cNvPr id="43" name="组合 42"/>
          <p:cNvGrpSpPr/>
          <p:nvPr/>
        </p:nvGrpSpPr>
        <p:grpSpPr>
          <a:xfrm>
            <a:off x="5466038" y="4533101"/>
            <a:ext cx="656360" cy="636733"/>
            <a:chOff x="304800" y="673100"/>
            <a:chExt cx="4000500" cy="4000500"/>
          </a:xfrm>
          <a:effectLst>
            <a:outerShdw blurRad="317500" dist="1905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椭圆 4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7356692" y="4866330"/>
            <a:ext cx="287919" cy="287919"/>
            <a:chOff x="304800" y="673100"/>
            <a:chExt cx="4000500" cy="4000500"/>
          </a:xfrm>
          <a:effectLst>
            <a:outerShdw blurRad="381000" dist="152400" dir="8100000" algn="tr" rotWithShape="0">
              <a:prstClr val="black">
                <a:alpha val="7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椭圆 4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椭圆 48"/>
          <p:cNvSpPr/>
          <p:nvPr/>
        </p:nvSpPr>
        <p:spPr>
          <a:xfrm>
            <a:off x="6459211" y="4877081"/>
            <a:ext cx="274632" cy="26641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grpSp>
        <p:nvGrpSpPr>
          <p:cNvPr id="50" name="组合 49"/>
          <p:cNvGrpSpPr/>
          <p:nvPr/>
        </p:nvGrpSpPr>
        <p:grpSpPr>
          <a:xfrm>
            <a:off x="6743238" y="4533101"/>
            <a:ext cx="656360" cy="636733"/>
            <a:chOff x="304800" y="673100"/>
            <a:chExt cx="4000500" cy="4000500"/>
          </a:xfrm>
          <a:effectLst>
            <a:outerShdw blurRad="317500" dist="1905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椭圆 5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8646606" y="4866330"/>
            <a:ext cx="287919" cy="287919"/>
            <a:chOff x="304800" y="673100"/>
            <a:chExt cx="4000500" cy="4000500"/>
          </a:xfrm>
          <a:effectLst>
            <a:outerShdw blurRad="381000" dist="152400" dir="8100000" algn="tr" rotWithShape="0">
              <a:prstClr val="black">
                <a:alpha val="7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椭圆 5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椭圆 55"/>
          <p:cNvSpPr/>
          <p:nvPr/>
        </p:nvSpPr>
        <p:spPr>
          <a:xfrm>
            <a:off x="7749125" y="4877081"/>
            <a:ext cx="274632" cy="26641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grpSp>
        <p:nvGrpSpPr>
          <p:cNvPr id="57" name="组合 56"/>
          <p:cNvGrpSpPr/>
          <p:nvPr/>
        </p:nvGrpSpPr>
        <p:grpSpPr>
          <a:xfrm>
            <a:off x="8033152" y="4533101"/>
            <a:ext cx="656360" cy="636733"/>
            <a:chOff x="304800" y="673100"/>
            <a:chExt cx="4000500" cy="4000500"/>
          </a:xfrm>
          <a:effectLst>
            <a:outerShdw blurRad="317500" dist="1905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2298965" y="4866330"/>
            <a:ext cx="287919" cy="287919"/>
            <a:chOff x="304800" y="673100"/>
            <a:chExt cx="4000500" cy="4000500"/>
          </a:xfrm>
          <a:effectLst>
            <a:outerShdw blurRad="381000" dist="152400" dir="8100000" algn="tr" rotWithShape="0">
              <a:prstClr val="black">
                <a:alpha val="7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椭圆 6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椭圆 62"/>
          <p:cNvSpPr/>
          <p:nvPr/>
        </p:nvSpPr>
        <p:spPr>
          <a:xfrm>
            <a:off x="1378624" y="4877081"/>
            <a:ext cx="274632" cy="26641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grpSp>
        <p:nvGrpSpPr>
          <p:cNvPr id="64" name="组合 63"/>
          <p:cNvGrpSpPr/>
          <p:nvPr/>
        </p:nvGrpSpPr>
        <p:grpSpPr>
          <a:xfrm>
            <a:off x="1662651" y="4533101"/>
            <a:ext cx="656360" cy="636733"/>
            <a:chOff x="304800" y="673100"/>
            <a:chExt cx="4000500" cy="4000500"/>
          </a:xfrm>
          <a:effectLst>
            <a:outerShdw blurRad="317500" dist="1905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椭圆 6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a:off x="976297" y="4866330"/>
            <a:ext cx="287919" cy="287919"/>
            <a:chOff x="304800" y="673100"/>
            <a:chExt cx="4000500" cy="4000500"/>
          </a:xfrm>
          <a:effectLst>
            <a:outerShdw blurRad="381000" dist="152400" dir="8100000" algn="tr" rotWithShape="0">
              <a:prstClr val="black">
                <a:alpha val="7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9" name="椭圆 6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椭圆 69"/>
          <p:cNvSpPr/>
          <p:nvPr/>
        </p:nvSpPr>
        <p:spPr>
          <a:xfrm>
            <a:off x="78816" y="4877081"/>
            <a:ext cx="274632" cy="26641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grpSp>
        <p:nvGrpSpPr>
          <p:cNvPr id="71" name="组合 70"/>
          <p:cNvGrpSpPr/>
          <p:nvPr/>
        </p:nvGrpSpPr>
        <p:grpSpPr>
          <a:xfrm>
            <a:off x="362843" y="4533101"/>
            <a:ext cx="656360" cy="636733"/>
            <a:chOff x="304800" y="673100"/>
            <a:chExt cx="4000500" cy="4000500"/>
          </a:xfrm>
          <a:effectLst>
            <a:outerShdw blurRad="317500" dist="1905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3" name="椭圆 7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5" name="组合 124"/>
          <p:cNvGrpSpPr/>
          <p:nvPr/>
        </p:nvGrpSpPr>
        <p:grpSpPr>
          <a:xfrm>
            <a:off x="398154" y="449139"/>
            <a:ext cx="8386608" cy="3854729"/>
            <a:chOff x="1264428" y="1152525"/>
            <a:chExt cx="6847285" cy="2795588"/>
          </a:xfrm>
        </p:grpSpPr>
        <p:sp>
          <p:nvSpPr>
            <p:cNvPr id="126" name="圆角矩形 125"/>
            <p:cNvSpPr/>
            <p:nvPr/>
          </p:nvSpPr>
          <p:spPr bwMode="auto">
            <a:xfrm>
              <a:off x="1264428" y="1152525"/>
              <a:ext cx="6847285" cy="2795588"/>
            </a:xfrm>
            <a:prstGeom prst="roundRect">
              <a:avLst>
                <a:gd name="adj" fmla="val 996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a:p>
          </p:txBody>
        </p:sp>
        <p:sp>
          <p:nvSpPr>
            <p:cNvPr id="127" name="圆角矩形 126"/>
            <p:cNvSpPr/>
            <p:nvPr/>
          </p:nvSpPr>
          <p:spPr bwMode="auto">
            <a:xfrm>
              <a:off x="1473978" y="1362076"/>
              <a:ext cx="6428185" cy="2306241"/>
            </a:xfrm>
            <a:prstGeom prst="roundRect">
              <a:avLst>
                <a:gd name="adj" fmla="val 11474"/>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a:p>
          </p:txBody>
        </p:sp>
      </p:grpSp>
      <p:sp>
        <p:nvSpPr>
          <p:cNvPr id="129" name="TextBox 128"/>
          <p:cNvSpPr txBox="1"/>
          <p:nvPr/>
        </p:nvSpPr>
        <p:spPr>
          <a:xfrm>
            <a:off x="847943" y="1179968"/>
            <a:ext cx="7361779" cy="3046095"/>
          </a:xfrm>
          <a:prstGeom prst="rect">
            <a:avLst/>
          </a:prstGeom>
          <a:noFill/>
        </p:spPr>
        <p:txBody>
          <a:bodyPr wrap="square" rtlCol="0">
            <a:spAutoFit/>
          </a:bodyPr>
          <a:lstStyle/>
          <a:p>
            <a:pPr eaLnBrk="0" hangingPunct="0">
              <a:lnSpc>
                <a:spcPct val="150000"/>
              </a:lnSpc>
            </a:pPr>
            <a:r>
              <a:rPr lang="en-US" altLang="zh-CN" sz="1400" dirty="0" smtClean="0">
                <a:latin typeface="方正姚体" panose="02010601030101010101" pitchFamily="2" charset="-122"/>
                <a:ea typeface="方正姚体" panose="02010601030101010101" pitchFamily="2" charset="-122"/>
              </a:rPr>
              <a:t>                         </a:t>
            </a:r>
            <a:r>
              <a:rPr lang="zh-CN" altLang="zh-CN" sz="1600" dirty="0">
                <a:latin typeface="方正姚体" panose="02010601030101010101" pitchFamily="2" charset="-122"/>
                <a:ea typeface="方正姚体" panose="02010601030101010101" pitchFamily="2" charset="-122"/>
              </a:rPr>
              <a:t>师德师风决定着一个学校的校风</a:t>
            </a:r>
            <a:r>
              <a:rPr lang="zh-CN" altLang="zh-CN" sz="1600" dirty="0" smtClean="0">
                <a:latin typeface="方正姚体" panose="02010601030101010101" pitchFamily="2" charset="-122"/>
                <a:ea typeface="方正姚体" panose="02010601030101010101" pitchFamily="2" charset="-122"/>
              </a:rPr>
              <a:t>和</a:t>
            </a:r>
            <a:r>
              <a:rPr lang="zh-CN" altLang="en-US" sz="1600" dirty="0" smtClean="0">
                <a:latin typeface="方正姚体" panose="02010601030101010101" pitchFamily="2" charset="-122"/>
                <a:ea typeface="方正姚体" panose="02010601030101010101" pitchFamily="2" charset="-122"/>
              </a:rPr>
              <a:t>教</a:t>
            </a:r>
            <a:r>
              <a:rPr lang="zh-CN" altLang="zh-CN" sz="1600" dirty="0" smtClean="0">
                <a:latin typeface="方正姚体" panose="02010601030101010101" pitchFamily="2" charset="-122"/>
                <a:ea typeface="方正姚体" panose="02010601030101010101" pitchFamily="2" charset="-122"/>
              </a:rPr>
              <a:t>风</a:t>
            </a:r>
            <a:r>
              <a:rPr lang="zh-CN" altLang="zh-CN" sz="1600" dirty="0">
                <a:latin typeface="方正姚体" panose="02010601030101010101" pitchFamily="2" charset="-122"/>
                <a:ea typeface="方正姚体" panose="02010601030101010101" pitchFamily="2" charset="-122"/>
              </a:rPr>
              <a:t>，其重要性不言而喻，漕桥小学始终以“弘扬高尚师德，争当‘四有’教师”为奋斗目标，2020年更以“立足岗位加油干，助力集团展翅飞”的理想信念，以各种切实可行的活动为抓手，着力“树师德、强师能、正师风”，引导广大教师自觉学习身边榜样，努力践行社会主义核心价值观，争做有理想信念、有道德情操、有扎实学识、有仁爱之心的好教师。以活动以行动彰显优良师风，倡导教师在校做个好老师，在家做个好成员，在社会当个好公民。一年来，学校各项活动开展得有声有色，取得了较好效果。</a:t>
            </a:r>
          </a:p>
        </p:txBody>
      </p:sp>
      <p:sp>
        <p:nvSpPr>
          <p:cNvPr id="130" name="矩形 1"/>
          <p:cNvSpPr/>
          <p:nvPr/>
        </p:nvSpPr>
        <p:spPr>
          <a:xfrm>
            <a:off x="847466" y="449141"/>
            <a:ext cx="1917414" cy="288940"/>
          </a:xfrm>
          <a:custGeom>
            <a:avLst/>
            <a:gdLst>
              <a:gd name="connsiteX0" fmla="*/ 0 w 1565482"/>
              <a:gd name="connsiteY0" fmla="*/ 0 h 247650"/>
              <a:gd name="connsiteX1" fmla="*/ 1565482 w 1565482"/>
              <a:gd name="connsiteY1" fmla="*/ 0 h 247650"/>
              <a:gd name="connsiteX2" fmla="*/ 1565482 w 1565482"/>
              <a:gd name="connsiteY2" fmla="*/ 247650 h 247650"/>
              <a:gd name="connsiteX3" fmla="*/ 0 w 1565482"/>
              <a:gd name="connsiteY3" fmla="*/ 247650 h 247650"/>
              <a:gd name="connsiteX4" fmla="*/ 0 w 1565482"/>
              <a:gd name="connsiteY4" fmla="*/ 0 h 247650"/>
              <a:gd name="connsiteX0-1" fmla="*/ 0 w 1565482"/>
              <a:gd name="connsiteY0-2" fmla="*/ 0 h 247650"/>
              <a:gd name="connsiteX1-3" fmla="*/ 1298782 w 1565482"/>
              <a:gd name="connsiteY1-4" fmla="*/ 0 h 247650"/>
              <a:gd name="connsiteX2-5" fmla="*/ 1565482 w 1565482"/>
              <a:gd name="connsiteY2-6" fmla="*/ 247650 h 247650"/>
              <a:gd name="connsiteX3-7" fmla="*/ 0 w 1565482"/>
              <a:gd name="connsiteY3-8" fmla="*/ 247650 h 247650"/>
              <a:gd name="connsiteX4-9" fmla="*/ 0 w 1565482"/>
              <a:gd name="connsiteY4-10" fmla="*/ 0 h 2476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65482" h="247650">
                <a:moveTo>
                  <a:pt x="0" y="0"/>
                </a:moveTo>
                <a:lnTo>
                  <a:pt x="1298782" y="0"/>
                </a:lnTo>
                <a:lnTo>
                  <a:pt x="1565482" y="247650"/>
                </a:lnTo>
                <a:lnTo>
                  <a:pt x="0" y="24765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矩形 2"/>
          <p:cNvSpPr/>
          <p:nvPr/>
        </p:nvSpPr>
        <p:spPr>
          <a:xfrm>
            <a:off x="619510" y="449140"/>
            <a:ext cx="1678914" cy="1236786"/>
          </a:xfrm>
          <a:custGeom>
            <a:avLst/>
            <a:gdLst>
              <a:gd name="connsiteX0" fmla="*/ 0 w 1323133"/>
              <a:gd name="connsiteY0" fmla="*/ 0 h 1198669"/>
              <a:gd name="connsiteX1" fmla="*/ 1323133 w 1323133"/>
              <a:gd name="connsiteY1" fmla="*/ 0 h 1198669"/>
              <a:gd name="connsiteX2" fmla="*/ 1323133 w 1323133"/>
              <a:gd name="connsiteY2" fmla="*/ 1198669 h 1198669"/>
              <a:gd name="connsiteX3" fmla="*/ 0 w 1323133"/>
              <a:gd name="connsiteY3" fmla="*/ 1198669 h 1198669"/>
              <a:gd name="connsiteX4" fmla="*/ 0 w 1323133"/>
              <a:gd name="connsiteY4" fmla="*/ 0 h 1198669"/>
              <a:gd name="connsiteX0-1" fmla="*/ 0 w 1323133"/>
              <a:gd name="connsiteY0-2" fmla="*/ 0 h 1198669"/>
              <a:gd name="connsiteX1-3" fmla="*/ 1323133 w 1323133"/>
              <a:gd name="connsiteY1-4" fmla="*/ 0 h 1198669"/>
              <a:gd name="connsiteX2-5" fmla="*/ 1085008 w 1323133"/>
              <a:gd name="connsiteY2-6" fmla="*/ 817669 h 1198669"/>
              <a:gd name="connsiteX3-7" fmla="*/ 0 w 1323133"/>
              <a:gd name="connsiteY3-8" fmla="*/ 1198669 h 1198669"/>
              <a:gd name="connsiteX4-9" fmla="*/ 0 w 1323133"/>
              <a:gd name="connsiteY4-10" fmla="*/ 0 h 1198669"/>
              <a:gd name="connsiteX0-11" fmla="*/ 47625 w 1370758"/>
              <a:gd name="connsiteY0-12" fmla="*/ 0 h 827194"/>
              <a:gd name="connsiteX1-13" fmla="*/ 1370758 w 1370758"/>
              <a:gd name="connsiteY1-14" fmla="*/ 0 h 827194"/>
              <a:gd name="connsiteX2-15" fmla="*/ 1132633 w 1370758"/>
              <a:gd name="connsiteY2-16" fmla="*/ 817669 h 827194"/>
              <a:gd name="connsiteX3-17" fmla="*/ 0 w 1370758"/>
              <a:gd name="connsiteY3-18" fmla="*/ 827194 h 827194"/>
              <a:gd name="connsiteX4-19" fmla="*/ 47625 w 1370758"/>
              <a:gd name="connsiteY4-20" fmla="*/ 0 h 827194"/>
              <a:gd name="connsiteX0-21" fmla="*/ 47625 w 1370758"/>
              <a:gd name="connsiteY0-22" fmla="*/ 0 h 836719"/>
              <a:gd name="connsiteX1-23" fmla="*/ 1370758 w 1370758"/>
              <a:gd name="connsiteY1-24" fmla="*/ 0 h 836719"/>
              <a:gd name="connsiteX2-25" fmla="*/ 875458 w 1370758"/>
              <a:gd name="connsiteY2-26" fmla="*/ 836719 h 836719"/>
              <a:gd name="connsiteX3-27" fmla="*/ 0 w 1370758"/>
              <a:gd name="connsiteY3-28" fmla="*/ 827194 h 836719"/>
              <a:gd name="connsiteX4-29" fmla="*/ 47625 w 1370758"/>
              <a:gd name="connsiteY4-30" fmla="*/ 0 h 8367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70758" h="836719">
                <a:moveTo>
                  <a:pt x="47625" y="0"/>
                </a:moveTo>
                <a:lnTo>
                  <a:pt x="1370758" y="0"/>
                </a:lnTo>
                <a:lnTo>
                  <a:pt x="875458" y="836719"/>
                </a:lnTo>
                <a:lnTo>
                  <a:pt x="0" y="827194"/>
                </a:lnTo>
                <a:lnTo>
                  <a:pt x="47625" y="0"/>
                </a:lnTo>
                <a:close/>
              </a:path>
            </a:pathLst>
          </a:custGeom>
          <a:solidFill>
            <a:srgbClr val="C00000"/>
          </a:solidFill>
          <a:ln>
            <a:noFill/>
          </a:ln>
          <a:effectLst>
            <a:outerShdw blurRad="63500" dist="63500" sx="102000" sy="102000" algn="ctr"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TextBox 28"/>
          <p:cNvSpPr txBox="1"/>
          <p:nvPr/>
        </p:nvSpPr>
        <p:spPr bwMode="auto">
          <a:xfrm>
            <a:off x="124719" y="715585"/>
            <a:ext cx="2054726" cy="561692"/>
          </a:xfrm>
          <a:prstGeom prst="rect">
            <a:avLst/>
          </a:prstGeom>
          <a:noFill/>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80000"/>
              </a:lnSpc>
              <a:spcBef>
                <a:spcPts val="0"/>
              </a:spcBef>
              <a:spcAft>
                <a:spcPts val="0"/>
              </a:spcAft>
              <a:defRPr/>
            </a:pPr>
            <a:r>
              <a:rPr lang="zh-CN" altLang="en-US" sz="4000" b="1" kern="0" dirty="0" smtClean="0">
                <a:ln w="18415" cmpd="sng">
                  <a:noFill/>
                  <a:prstDash val="solid"/>
                </a:ln>
                <a:solidFill>
                  <a:schemeClr val="bg1"/>
                </a:solidFill>
                <a:latin typeface="Agency FB" panose="020B0503020202020204" pitchFamily="34" charset="0"/>
              </a:rPr>
              <a:t>前言</a:t>
            </a:r>
            <a:endParaRPr lang="zh-CN" altLang="en-US" sz="3600" b="1" kern="0" dirty="0">
              <a:ln w="18415" cmpd="sng">
                <a:noFill/>
                <a:prstDash val="solid"/>
              </a:ln>
              <a:solidFill>
                <a:schemeClr val="bg1"/>
              </a:solidFill>
              <a:latin typeface="Agency FB" panose="020B0503020202020204" pitchFamily="34" charset="0"/>
            </a:endParaRPr>
          </a:p>
        </p:txBody>
      </p:sp>
      <p:sp>
        <p:nvSpPr>
          <p:cNvPr id="74" name="前言"/>
          <p:cNvSpPr>
            <a:spLocks noChangeArrowheads="1"/>
          </p:cNvSpPr>
          <p:nvPr/>
        </p:nvSpPr>
        <p:spPr bwMode="auto">
          <a:xfrm>
            <a:off x="483879" y="1267539"/>
            <a:ext cx="1382288" cy="323137"/>
          </a:xfrm>
          <a:prstGeom prst="rect">
            <a:avLst/>
          </a:prstGeom>
          <a:noFill/>
          <a:ln w="9525">
            <a:noFill/>
            <a:bevel/>
          </a:ln>
        </p:spPr>
        <p:txBody>
          <a:bodyPr wrap="square" lIns="91411" tIns="45706" rIns="91411" bIns="45706">
            <a:spAutoFit/>
          </a:bodyPr>
          <a:lstStyle/>
          <a:p>
            <a:pPr algn="ctr"/>
            <a:r>
              <a:rPr lang="en-US" altLang="zh-CN" sz="1500" dirty="0">
                <a:solidFill>
                  <a:schemeClr val="bg1"/>
                </a:solidFill>
                <a:latin typeface="Impact" panose="020B0806030902050204" pitchFamily="34" charset="0"/>
                <a:ea typeface="方正兰亭黑_GBK" panose="02000000000000000000" pitchFamily="2" charset="-122"/>
                <a:sym typeface="Impact" panose="020B0806030902050204" pitchFamily="34" charset="0"/>
              </a:rPr>
              <a:t>Introduction</a:t>
            </a:r>
            <a:endParaRPr lang="zh-CN" altLang="en-US" sz="1500" dirty="0">
              <a:solidFill>
                <a:schemeClr val="bg1"/>
              </a:solidFill>
              <a:latin typeface="Impact" panose="020B0806030902050204" pitchFamily="34" charset="0"/>
              <a:ea typeface="方正兰亭黑_GBK" panose="02000000000000000000" pitchFamily="2" charset="-122"/>
              <a:sym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46018" y="141806"/>
            <a:ext cx="1714500" cy="398780"/>
          </a:xfrm>
          <a:prstGeom prst="rect">
            <a:avLst/>
          </a:prstGeom>
          <a:noFill/>
        </p:spPr>
        <p:txBody>
          <a:bodyPr wrap="none" rtlCol="0">
            <a:spAutoFit/>
          </a:bodyPr>
          <a:lstStyle/>
          <a:p>
            <a:pPr algn="l" defTabSz="914400">
              <a:defRPr/>
            </a:pPr>
            <a:r>
              <a:rPr lang="zh-CN" altLang="en-US" sz="2000" b="1" kern="0" dirty="0">
                <a:solidFill>
                  <a:srgbClr val="C00000"/>
                </a:solidFill>
                <a:latin typeface="黑体" panose="02010609060101010101" charset="-122"/>
                <a:ea typeface="黑体" panose="02010609060101010101" charset="-122"/>
                <a:sym typeface="+mn-ea"/>
              </a:rPr>
              <a:t>活动开展丰富</a:t>
            </a:r>
            <a:endParaRPr lang="zh-CN" altLang="en-US" sz="2000" b="1" dirty="0">
              <a:latin typeface="黑体" panose="02010609060101010101" charset="-122"/>
              <a:ea typeface="黑体" panose="02010609060101010101" charset="-122"/>
            </a:endParaRPr>
          </a:p>
        </p:txBody>
      </p:sp>
      <p:cxnSp>
        <p:nvCxnSpPr>
          <p:cNvPr id="12" name="直接连接符 11"/>
          <p:cNvCxnSpPr/>
          <p:nvPr/>
        </p:nvCxnSpPr>
        <p:spPr>
          <a:xfrm>
            <a:off x="2965943" y="257885"/>
            <a:ext cx="0" cy="2085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04961" y="226251"/>
            <a:ext cx="335985" cy="335985"/>
            <a:chOff x="4075623" y="1867996"/>
            <a:chExt cx="335985" cy="335985"/>
          </a:xfrm>
        </p:grpSpPr>
        <p:sp>
          <p:nvSpPr>
            <p:cNvPr id="15" name="椭圆 14"/>
            <p:cNvSpPr/>
            <p:nvPr/>
          </p:nvSpPr>
          <p:spPr>
            <a:xfrm flipV="1">
              <a:off x="4075623" y="1867996"/>
              <a:ext cx="335985" cy="335985"/>
            </a:xfrm>
            <a:prstGeom prst="ellipse">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solidFill>
              </a:endParaRPr>
            </a:p>
          </p:txBody>
        </p:sp>
        <p:sp>
          <p:nvSpPr>
            <p:cNvPr id="16" name="椭圆 15"/>
            <p:cNvSpPr/>
            <p:nvPr/>
          </p:nvSpPr>
          <p:spPr>
            <a:xfrm>
              <a:off x="4099017" y="1889766"/>
              <a:ext cx="292314" cy="29231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微软雅黑" panose="020B0503020204020204" pitchFamily="34" charset="-122"/>
              </a:endParaRPr>
            </a:p>
          </p:txBody>
        </p:sp>
      </p:grpSp>
      <p:sp>
        <p:nvSpPr>
          <p:cNvPr id="3" name="文本框 2"/>
          <p:cNvSpPr txBox="1"/>
          <p:nvPr/>
        </p:nvSpPr>
        <p:spPr>
          <a:xfrm>
            <a:off x="1088390" y="939165"/>
            <a:ext cx="6967220" cy="3692525"/>
          </a:xfrm>
          <a:prstGeom prst="rect">
            <a:avLst/>
          </a:prstGeom>
          <a:noFill/>
        </p:spPr>
        <p:txBody>
          <a:bodyPr wrap="square" rtlCol="0">
            <a:spAutoFit/>
          </a:bodyPr>
          <a:lstStyle/>
          <a:p>
            <a:pPr indent="457200" fontAlgn="auto">
              <a:extLst>
                <a:ext uri="{35155182-B16C-46BC-9424-99874614C6A1}">
                  <wpsdc:indentchars xmlns:wpsdc="http://www.wps.cn/officeDocument/2017/drawingmlCustomData" xmlns="" val="200" checksum="59296752"/>
                </a:ext>
              </a:extLst>
            </a:pPr>
            <a:r>
              <a:rPr lang="zh-CN" altLang="en-US" b="1"/>
              <a:t>4.结对。与贫困生、学困生、随班就读的“特殊学生”结对，继续开展“168爱生”行动和志愿者服务活动，切实做到“关爱一个学生、联系一个家庭”。在做好防疫措施的情况下，继续开展“万户家庭大走访”活动，走进学生家，主动和家长、学生沟通，寻求理解，达成共识，形成教育合力。把学校的办学思路、工作措施带向社会，带入千家万户，带进家长的心坎里；撰写家访故事或家访心得体会，举办家访故事分享会，家校共分享沙龙活动，把家长、社会对我们的建议和要求化作行动，真正把“办人民满意的学校，做人民满意的教师”的承诺落在实处。作为首批融合教育试点学校，我们利用学校资源教室，党员志愿者利用休息时间，为随班就读的“特殊学生”提供学业辅导、心理疏导等志愿服务，让“特殊学生”享受学校里的特殊关爱。漕桥小学融合教育的经验在常州市融合教育工作推进会上做了介绍分享。</a:t>
            </a: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42" presetClass="path" presetSubtype="0" accel="50000" decel="50000" fill="hold" nodeType="withEffect">
                                  <p:stCondLst>
                                    <p:cond delay="0"/>
                                  </p:stCondLst>
                                  <p:childTnLst>
                                    <p:animMotion origin="layout" path="M 0.18107 -3.20988E-6 L 3.88889E-6 -3.20988E-6 " pathEditMode="relative" rAng="0" ptsTypes="AA">
                                      <p:cBhvr>
                                        <p:cTn id="9" dur="2000" fill="hold"/>
                                        <p:tgtEl>
                                          <p:spTgt spid="14"/>
                                        </p:tgtEl>
                                        <p:attrNameLst>
                                          <p:attrName>ppt_x</p:attrName>
                                          <p:attrName>ppt_y</p:attrName>
                                        </p:attrNameLst>
                                      </p:cBhvr>
                                      <p:rCtr x="-9063" y="0"/>
                                    </p:animMotion>
                                  </p:childTnLst>
                                </p:cTn>
                              </p:par>
                              <p:par>
                                <p:cTn id="10" presetID="8" presetClass="emph" presetSubtype="0" fill="hold" nodeType="withEffect">
                                  <p:stCondLst>
                                    <p:cond delay="0"/>
                                  </p:stCondLst>
                                  <p:childTnLst>
                                    <p:animRot by="-21600000">
                                      <p:cBhvr>
                                        <p:cTn id="11" dur="2000" fill="hold"/>
                                        <p:tgtEl>
                                          <p:spTgt spid="14"/>
                                        </p:tgtEl>
                                        <p:attrNameLst>
                                          <p:attrName>r</p:attrName>
                                        </p:attrNameLst>
                                      </p:cBhvr>
                                    </p:animRot>
                                  </p:childTnLst>
                                </p:cTn>
                              </p:par>
                              <p:par>
                                <p:cTn id="12" presetID="22" presetClass="entr" presetSubtype="2" fill="hold" grpId="0" nodeType="withEffect">
                                  <p:stCondLst>
                                    <p:cond delay="60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11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46018" y="141806"/>
            <a:ext cx="1714500" cy="398780"/>
          </a:xfrm>
          <a:prstGeom prst="rect">
            <a:avLst/>
          </a:prstGeom>
          <a:noFill/>
        </p:spPr>
        <p:txBody>
          <a:bodyPr wrap="none" rtlCol="0">
            <a:spAutoFit/>
          </a:bodyPr>
          <a:lstStyle/>
          <a:p>
            <a:pPr algn="l" defTabSz="914400">
              <a:defRPr/>
            </a:pPr>
            <a:r>
              <a:rPr lang="zh-CN" altLang="en-US" sz="2000" b="1" kern="0" dirty="0">
                <a:solidFill>
                  <a:srgbClr val="C00000"/>
                </a:solidFill>
                <a:latin typeface="黑体" panose="02010609060101010101" charset="-122"/>
                <a:ea typeface="黑体" panose="02010609060101010101" charset="-122"/>
                <a:sym typeface="+mn-ea"/>
              </a:rPr>
              <a:t>活动开展丰富</a:t>
            </a:r>
            <a:endParaRPr lang="zh-CN" altLang="en-US" sz="2000" b="1" dirty="0">
              <a:latin typeface="黑体" panose="02010609060101010101" charset="-122"/>
              <a:ea typeface="黑体" panose="02010609060101010101" charset="-122"/>
            </a:endParaRPr>
          </a:p>
        </p:txBody>
      </p:sp>
      <p:cxnSp>
        <p:nvCxnSpPr>
          <p:cNvPr id="12" name="直接连接符 11"/>
          <p:cNvCxnSpPr/>
          <p:nvPr/>
        </p:nvCxnSpPr>
        <p:spPr>
          <a:xfrm>
            <a:off x="2965943" y="257885"/>
            <a:ext cx="0" cy="2085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04961" y="226251"/>
            <a:ext cx="335985" cy="335985"/>
            <a:chOff x="4075623" y="1867996"/>
            <a:chExt cx="335985" cy="335985"/>
          </a:xfrm>
        </p:grpSpPr>
        <p:sp>
          <p:nvSpPr>
            <p:cNvPr id="15" name="椭圆 14"/>
            <p:cNvSpPr/>
            <p:nvPr/>
          </p:nvSpPr>
          <p:spPr>
            <a:xfrm flipV="1">
              <a:off x="4075623" y="1867996"/>
              <a:ext cx="335985" cy="335985"/>
            </a:xfrm>
            <a:prstGeom prst="ellipse">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solidFill>
              </a:endParaRPr>
            </a:p>
          </p:txBody>
        </p:sp>
        <p:sp>
          <p:nvSpPr>
            <p:cNvPr id="16" name="椭圆 15"/>
            <p:cNvSpPr/>
            <p:nvPr/>
          </p:nvSpPr>
          <p:spPr>
            <a:xfrm>
              <a:off x="4099017" y="1889766"/>
              <a:ext cx="292314" cy="29231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微软雅黑" panose="020B0503020204020204" pitchFamily="34" charset="-122"/>
              </a:endParaRPr>
            </a:p>
          </p:txBody>
        </p:sp>
      </p:grpSp>
      <p:pic>
        <p:nvPicPr>
          <p:cNvPr id="2" name="图片 1" descr="操场活动"/>
          <p:cNvPicPr>
            <a:picLocks noChangeAspect="1"/>
          </p:cNvPicPr>
          <p:nvPr/>
        </p:nvPicPr>
        <p:blipFill>
          <a:blip r:embed="rId3" cstate="print"/>
          <a:stretch>
            <a:fillRect/>
          </a:stretch>
        </p:blipFill>
        <p:spPr>
          <a:xfrm>
            <a:off x="3782695" y="811530"/>
            <a:ext cx="2105025" cy="1578610"/>
          </a:xfrm>
          <a:prstGeom prst="roundRect">
            <a:avLst/>
          </a:prstGeom>
        </p:spPr>
      </p:pic>
      <p:pic>
        <p:nvPicPr>
          <p:cNvPr id="3" name="图片 2" descr="特殊学校老师来校培训"/>
          <p:cNvPicPr>
            <a:picLocks noChangeAspect="1"/>
          </p:cNvPicPr>
          <p:nvPr/>
        </p:nvPicPr>
        <p:blipFill>
          <a:blip r:embed="rId4" cstate="print"/>
          <a:stretch>
            <a:fillRect/>
          </a:stretch>
        </p:blipFill>
        <p:spPr>
          <a:xfrm>
            <a:off x="1156335" y="1144905"/>
            <a:ext cx="2185035" cy="1638935"/>
          </a:xfrm>
          <a:prstGeom prst="roundRect">
            <a:avLst/>
          </a:prstGeom>
        </p:spPr>
      </p:pic>
      <p:pic>
        <p:nvPicPr>
          <p:cNvPr id="4" name="图片 3" descr="QQ图片20161229160353"/>
          <p:cNvPicPr>
            <a:picLocks noChangeAspect="1"/>
          </p:cNvPicPr>
          <p:nvPr/>
        </p:nvPicPr>
        <p:blipFill>
          <a:blip r:embed="rId5" cstate="print"/>
          <a:srcRect l="15836"/>
          <a:stretch>
            <a:fillRect/>
          </a:stretch>
        </p:blipFill>
        <p:spPr>
          <a:xfrm rot="5400000">
            <a:off x="3562985" y="2885440"/>
            <a:ext cx="1877060" cy="1673860"/>
          </a:xfrm>
          <a:prstGeom prst="roundRect">
            <a:avLst/>
          </a:prstGeom>
        </p:spPr>
      </p:pic>
      <p:pic>
        <p:nvPicPr>
          <p:cNvPr id="5" name="图片 4" descr="QQ图片20161229160332"/>
          <p:cNvPicPr>
            <a:picLocks noChangeAspect="1"/>
          </p:cNvPicPr>
          <p:nvPr/>
        </p:nvPicPr>
        <p:blipFill>
          <a:blip r:embed="rId6" cstate="print"/>
          <a:srcRect l="19288" t="-397" r="19057" b="397"/>
          <a:stretch>
            <a:fillRect/>
          </a:stretch>
        </p:blipFill>
        <p:spPr>
          <a:xfrm rot="5400000">
            <a:off x="1226820" y="2933700"/>
            <a:ext cx="1697990" cy="2066925"/>
          </a:xfrm>
          <a:prstGeom prst="roundRect">
            <a:avLst/>
          </a:prstGeom>
        </p:spPr>
      </p:pic>
      <p:pic>
        <p:nvPicPr>
          <p:cNvPr id="6" name="图片 5" descr="党员结对特殊孩子_20180529141146"/>
          <p:cNvPicPr/>
          <p:nvPr/>
        </p:nvPicPr>
        <p:blipFill>
          <a:blip r:embed="rId7" cstate="print"/>
          <a:stretch>
            <a:fillRect/>
          </a:stretch>
        </p:blipFill>
        <p:spPr>
          <a:xfrm>
            <a:off x="6361430" y="1233170"/>
            <a:ext cx="1970405" cy="2677795"/>
          </a:xfrm>
          <a:prstGeom prst="roundRect">
            <a:avLst/>
          </a:prstGeom>
        </p:spPr>
      </p:pic>
      <p:sp>
        <p:nvSpPr>
          <p:cNvPr id="7" name="文本框 6"/>
          <p:cNvSpPr txBox="1"/>
          <p:nvPr/>
        </p:nvSpPr>
        <p:spPr>
          <a:xfrm>
            <a:off x="5934710" y="4200525"/>
            <a:ext cx="3209290" cy="460375"/>
          </a:xfrm>
          <a:prstGeom prst="rect">
            <a:avLst/>
          </a:prstGeom>
          <a:noFill/>
        </p:spPr>
        <p:txBody>
          <a:bodyPr wrap="square" rtlCol="0">
            <a:spAutoFit/>
          </a:bodyPr>
          <a:lstStyle/>
          <a:p>
            <a:r>
              <a:rPr lang="zh-CN" altLang="en-US" sz="2400" b="1">
                <a:solidFill>
                  <a:schemeClr val="accent1"/>
                </a:solidFill>
                <a:effectLst>
                  <a:outerShdw blurRad="38100" dist="25400" dir="5400000" algn="ctr" rotWithShape="0">
                    <a:srgbClr val="6E747A">
                      <a:alpha val="43000"/>
                    </a:srgbClr>
                  </a:outerShdw>
                </a:effectLst>
              </a:rPr>
              <a:t>特别的爱给特别的你</a:t>
            </a: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42" presetClass="path" presetSubtype="0" accel="50000" decel="50000" fill="hold" nodeType="withEffect">
                                  <p:stCondLst>
                                    <p:cond delay="0"/>
                                  </p:stCondLst>
                                  <p:childTnLst>
                                    <p:animMotion origin="layout" path="M 0.18107 -3.20988E-6 L 3.88889E-6 -3.20988E-6 " pathEditMode="relative" rAng="0" ptsTypes="AA">
                                      <p:cBhvr>
                                        <p:cTn id="9" dur="2000" fill="hold"/>
                                        <p:tgtEl>
                                          <p:spTgt spid="14"/>
                                        </p:tgtEl>
                                        <p:attrNameLst>
                                          <p:attrName>ppt_x</p:attrName>
                                          <p:attrName>ppt_y</p:attrName>
                                        </p:attrNameLst>
                                      </p:cBhvr>
                                      <p:rCtr x="-9063" y="0"/>
                                    </p:animMotion>
                                  </p:childTnLst>
                                </p:cTn>
                              </p:par>
                              <p:par>
                                <p:cTn id="10" presetID="8" presetClass="emph" presetSubtype="0" fill="hold" nodeType="withEffect">
                                  <p:stCondLst>
                                    <p:cond delay="0"/>
                                  </p:stCondLst>
                                  <p:childTnLst>
                                    <p:animRot by="-21600000">
                                      <p:cBhvr>
                                        <p:cTn id="11" dur="2000" fill="hold"/>
                                        <p:tgtEl>
                                          <p:spTgt spid="14"/>
                                        </p:tgtEl>
                                        <p:attrNameLst>
                                          <p:attrName>r</p:attrName>
                                        </p:attrNameLst>
                                      </p:cBhvr>
                                    </p:animRot>
                                  </p:childTnLst>
                                </p:cTn>
                              </p:par>
                              <p:par>
                                <p:cTn id="12" presetID="22" presetClass="entr" presetSubtype="2" fill="hold" grpId="0" nodeType="withEffect">
                                  <p:stCondLst>
                                    <p:cond delay="60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11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46018" y="141806"/>
            <a:ext cx="1714500" cy="398780"/>
          </a:xfrm>
          <a:prstGeom prst="rect">
            <a:avLst/>
          </a:prstGeom>
          <a:noFill/>
        </p:spPr>
        <p:txBody>
          <a:bodyPr wrap="none" rtlCol="0">
            <a:spAutoFit/>
          </a:bodyPr>
          <a:lstStyle/>
          <a:p>
            <a:pPr algn="l" defTabSz="914400">
              <a:defRPr/>
            </a:pPr>
            <a:r>
              <a:rPr lang="zh-CN" altLang="en-US" sz="2000" b="1" kern="0" dirty="0">
                <a:solidFill>
                  <a:srgbClr val="C00000"/>
                </a:solidFill>
                <a:latin typeface="黑体" panose="02010609060101010101" charset="-122"/>
                <a:ea typeface="黑体" panose="02010609060101010101" charset="-122"/>
                <a:sym typeface="+mn-ea"/>
              </a:rPr>
              <a:t>活动开展丰富</a:t>
            </a:r>
            <a:endParaRPr lang="zh-CN" altLang="en-US" sz="2000" b="1" dirty="0">
              <a:latin typeface="黑体" panose="02010609060101010101" charset="-122"/>
              <a:ea typeface="黑体" panose="02010609060101010101" charset="-122"/>
            </a:endParaRPr>
          </a:p>
        </p:txBody>
      </p:sp>
      <p:cxnSp>
        <p:nvCxnSpPr>
          <p:cNvPr id="12" name="直接连接符 11"/>
          <p:cNvCxnSpPr/>
          <p:nvPr/>
        </p:nvCxnSpPr>
        <p:spPr>
          <a:xfrm>
            <a:off x="2965943" y="257885"/>
            <a:ext cx="0" cy="2085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04961" y="226251"/>
            <a:ext cx="335985" cy="335985"/>
            <a:chOff x="4075623" y="1867996"/>
            <a:chExt cx="335985" cy="335985"/>
          </a:xfrm>
        </p:grpSpPr>
        <p:sp>
          <p:nvSpPr>
            <p:cNvPr id="15" name="椭圆 14"/>
            <p:cNvSpPr/>
            <p:nvPr/>
          </p:nvSpPr>
          <p:spPr>
            <a:xfrm flipV="1">
              <a:off x="4075623" y="1867996"/>
              <a:ext cx="335985" cy="335985"/>
            </a:xfrm>
            <a:prstGeom prst="ellipse">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solidFill>
              </a:endParaRPr>
            </a:p>
          </p:txBody>
        </p:sp>
        <p:sp>
          <p:nvSpPr>
            <p:cNvPr id="16" name="椭圆 15"/>
            <p:cNvSpPr/>
            <p:nvPr/>
          </p:nvSpPr>
          <p:spPr>
            <a:xfrm>
              <a:off x="4099017" y="1889766"/>
              <a:ext cx="292314" cy="29231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微软雅黑" panose="020B0503020204020204" pitchFamily="34" charset="-122"/>
              </a:endParaRPr>
            </a:p>
          </p:txBody>
        </p:sp>
      </p:grpSp>
      <p:pic>
        <p:nvPicPr>
          <p:cNvPr id="2" name="图片 1" descr="党员与贫困生结对照片"/>
          <p:cNvPicPr>
            <a:picLocks noChangeAspect="1"/>
          </p:cNvPicPr>
          <p:nvPr/>
        </p:nvPicPr>
        <p:blipFill>
          <a:blip r:embed="rId3" cstate="print"/>
          <a:stretch>
            <a:fillRect/>
          </a:stretch>
        </p:blipFill>
        <p:spPr>
          <a:xfrm>
            <a:off x="620395" y="1143635"/>
            <a:ext cx="3665220" cy="2444115"/>
          </a:xfrm>
          <a:prstGeom prst="roundRect">
            <a:avLst/>
          </a:prstGeom>
        </p:spPr>
      </p:pic>
      <p:sp>
        <p:nvSpPr>
          <p:cNvPr id="3" name="文本框 2"/>
          <p:cNvSpPr txBox="1"/>
          <p:nvPr/>
        </p:nvSpPr>
        <p:spPr>
          <a:xfrm>
            <a:off x="1324610" y="4044950"/>
            <a:ext cx="2257425" cy="368300"/>
          </a:xfrm>
          <a:prstGeom prst="rect">
            <a:avLst/>
          </a:prstGeom>
          <a:noFill/>
        </p:spPr>
        <p:txBody>
          <a:bodyPr wrap="square" rtlCol="0">
            <a:spAutoFit/>
          </a:bodyPr>
          <a:lstStyle/>
          <a:p>
            <a:r>
              <a:rPr lang="zh-CN" altLang="en-US" b="1">
                <a:solidFill>
                  <a:schemeClr val="accent1"/>
                </a:solidFill>
                <a:effectLst>
                  <a:outerShdw blurRad="38100" dist="25400" dir="5400000" algn="ctr" rotWithShape="0">
                    <a:srgbClr val="6E747A">
                      <a:alpha val="43000"/>
                    </a:srgbClr>
                  </a:outerShdw>
                </a:effectLst>
              </a:rPr>
              <a:t>党员与贫困生结对</a:t>
            </a:r>
          </a:p>
        </p:txBody>
      </p:sp>
      <p:pic>
        <p:nvPicPr>
          <p:cNvPr id="4" name="图片 3" descr="X0`U8C(C]H))W%~1ALPVU{X"/>
          <p:cNvPicPr>
            <a:picLocks noChangeAspect="1"/>
          </p:cNvPicPr>
          <p:nvPr/>
        </p:nvPicPr>
        <p:blipFill>
          <a:blip r:embed="rId4" cstate="print"/>
          <a:stretch>
            <a:fillRect/>
          </a:stretch>
        </p:blipFill>
        <p:spPr>
          <a:xfrm>
            <a:off x="4846320" y="0"/>
            <a:ext cx="3502025" cy="491617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42" presetClass="path" presetSubtype="0" accel="50000" decel="50000" fill="hold" nodeType="withEffect">
                                  <p:stCondLst>
                                    <p:cond delay="0"/>
                                  </p:stCondLst>
                                  <p:childTnLst>
                                    <p:animMotion origin="layout" path="M 0.18107 -3.20988E-6 L 3.88889E-6 -3.20988E-6 " pathEditMode="relative" rAng="0" ptsTypes="AA">
                                      <p:cBhvr>
                                        <p:cTn id="9" dur="2000" fill="hold"/>
                                        <p:tgtEl>
                                          <p:spTgt spid="14"/>
                                        </p:tgtEl>
                                        <p:attrNameLst>
                                          <p:attrName>ppt_x</p:attrName>
                                          <p:attrName>ppt_y</p:attrName>
                                        </p:attrNameLst>
                                      </p:cBhvr>
                                      <p:rCtr x="-9063" y="0"/>
                                    </p:animMotion>
                                  </p:childTnLst>
                                </p:cTn>
                              </p:par>
                              <p:par>
                                <p:cTn id="10" presetID="8" presetClass="emph" presetSubtype="0" fill="hold" nodeType="withEffect">
                                  <p:stCondLst>
                                    <p:cond delay="0"/>
                                  </p:stCondLst>
                                  <p:childTnLst>
                                    <p:animRot by="-21600000">
                                      <p:cBhvr>
                                        <p:cTn id="11" dur="2000" fill="hold"/>
                                        <p:tgtEl>
                                          <p:spTgt spid="14"/>
                                        </p:tgtEl>
                                        <p:attrNameLst>
                                          <p:attrName>r</p:attrName>
                                        </p:attrNameLst>
                                      </p:cBhvr>
                                    </p:animRot>
                                  </p:childTnLst>
                                </p:cTn>
                              </p:par>
                              <p:par>
                                <p:cTn id="12" presetID="22" presetClass="entr" presetSubtype="2" fill="hold" grpId="0" nodeType="withEffect">
                                  <p:stCondLst>
                                    <p:cond delay="60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11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46018" y="141806"/>
            <a:ext cx="1714500" cy="398780"/>
          </a:xfrm>
          <a:prstGeom prst="rect">
            <a:avLst/>
          </a:prstGeom>
          <a:noFill/>
        </p:spPr>
        <p:txBody>
          <a:bodyPr wrap="none" rtlCol="0">
            <a:spAutoFit/>
          </a:bodyPr>
          <a:lstStyle/>
          <a:p>
            <a:pPr algn="l" defTabSz="914400">
              <a:defRPr/>
            </a:pPr>
            <a:r>
              <a:rPr lang="zh-CN" altLang="en-US" sz="2000" b="1" kern="0" dirty="0">
                <a:solidFill>
                  <a:srgbClr val="C00000"/>
                </a:solidFill>
                <a:latin typeface="黑体" panose="02010609060101010101" charset="-122"/>
                <a:ea typeface="黑体" panose="02010609060101010101" charset="-122"/>
                <a:sym typeface="+mn-ea"/>
              </a:rPr>
              <a:t>活动开展丰富</a:t>
            </a:r>
            <a:endParaRPr lang="zh-CN" altLang="en-US" sz="2000" b="1" dirty="0">
              <a:latin typeface="黑体" panose="02010609060101010101" charset="-122"/>
              <a:ea typeface="黑体" panose="02010609060101010101" charset="-122"/>
            </a:endParaRPr>
          </a:p>
        </p:txBody>
      </p:sp>
      <p:cxnSp>
        <p:nvCxnSpPr>
          <p:cNvPr id="12" name="直接连接符 11"/>
          <p:cNvCxnSpPr/>
          <p:nvPr/>
        </p:nvCxnSpPr>
        <p:spPr>
          <a:xfrm>
            <a:off x="2965943" y="257885"/>
            <a:ext cx="0" cy="2085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04961" y="226251"/>
            <a:ext cx="335985" cy="335985"/>
            <a:chOff x="4075623" y="1867996"/>
            <a:chExt cx="335985" cy="335985"/>
          </a:xfrm>
        </p:grpSpPr>
        <p:sp>
          <p:nvSpPr>
            <p:cNvPr id="15" name="椭圆 14"/>
            <p:cNvSpPr/>
            <p:nvPr/>
          </p:nvSpPr>
          <p:spPr>
            <a:xfrm flipV="1">
              <a:off x="4075623" y="1867996"/>
              <a:ext cx="335985" cy="335985"/>
            </a:xfrm>
            <a:prstGeom prst="ellipse">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solidFill>
              </a:endParaRPr>
            </a:p>
          </p:txBody>
        </p:sp>
        <p:sp>
          <p:nvSpPr>
            <p:cNvPr id="16" name="椭圆 15"/>
            <p:cNvSpPr/>
            <p:nvPr/>
          </p:nvSpPr>
          <p:spPr>
            <a:xfrm>
              <a:off x="4099017" y="1889766"/>
              <a:ext cx="292314" cy="29231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1236345" y="889000"/>
            <a:ext cx="6224905" cy="3969385"/>
          </a:xfrm>
          <a:prstGeom prst="rect">
            <a:avLst/>
          </a:prstGeom>
          <a:noFill/>
        </p:spPr>
        <p:txBody>
          <a:bodyPr wrap="square" rtlCol="0">
            <a:spAutoFit/>
          </a:bodyPr>
          <a:lstStyle/>
          <a:p>
            <a:pPr indent="457200" fontAlgn="auto">
              <a:extLst>
                <a:ext uri="{35155182-B16C-46BC-9424-99874614C6A1}">
                  <wpsdc:indentchars xmlns:wpsdc="http://www.wps.cn/officeDocument/2017/drawingmlCustomData" xmlns="" val="200" checksum="59296752"/>
                </a:ext>
              </a:extLst>
            </a:pPr>
            <a:r>
              <a:rPr lang="zh-CN" altLang="en-US" b="1"/>
              <a:t>5.开展“千名名师志愿者大联盟”活动，成立了漕桥小学教师“薪火志愿者”队伍。志愿者们带退休教师参观城西回民村,赏身边美景，看家乡巨变。到社区教老党员操作“学习强国”APP，开启高效学习之旅。目前，我校教师中有“爱益阳光”公益爱心志愿者，有“凌志奖学金”捐资助学志愿者，有“名师进社区”校外教育培训志愿者，有江苏省名师空中课堂网上辅导志愿者。有的志愿者考虑到部分学生家长平时忙于工作，没时间督促辅导孩子的学习，或者家长文化水平低，无力辅导孩子学习……与学生家长联系沟通好之后，让他们的孩子参与到了免费的课后延时服务队伍中。难能可贵的是我们的社区服务志愿者更是十数年如一日，每年的暑假、寒假都到社区的“阳光驿站”“儿童快乐家园”开展校外志愿者培训辅导活动，义务开展书法绘画培训，辅导孩子们的学习。</a:t>
            </a: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42" presetClass="path" presetSubtype="0" accel="50000" decel="50000" fill="hold" nodeType="withEffect">
                                  <p:stCondLst>
                                    <p:cond delay="0"/>
                                  </p:stCondLst>
                                  <p:childTnLst>
                                    <p:animMotion origin="layout" path="M 0.18107 -3.20988E-6 L 3.88889E-6 -3.20988E-6 " pathEditMode="relative" rAng="0" ptsTypes="AA">
                                      <p:cBhvr>
                                        <p:cTn id="9" dur="2000" fill="hold"/>
                                        <p:tgtEl>
                                          <p:spTgt spid="14"/>
                                        </p:tgtEl>
                                        <p:attrNameLst>
                                          <p:attrName>ppt_x</p:attrName>
                                          <p:attrName>ppt_y</p:attrName>
                                        </p:attrNameLst>
                                      </p:cBhvr>
                                      <p:rCtr x="-9063" y="0"/>
                                    </p:animMotion>
                                  </p:childTnLst>
                                </p:cTn>
                              </p:par>
                              <p:par>
                                <p:cTn id="10" presetID="8" presetClass="emph" presetSubtype="0" fill="hold" nodeType="withEffect">
                                  <p:stCondLst>
                                    <p:cond delay="0"/>
                                  </p:stCondLst>
                                  <p:childTnLst>
                                    <p:animRot by="-21600000">
                                      <p:cBhvr>
                                        <p:cTn id="11" dur="2000" fill="hold"/>
                                        <p:tgtEl>
                                          <p:spTgt spid="14"/>
                                        </p:tgtEl>
                                        <p:attrNameLst>
                                          <p:attrName>r</p:attrName>
                                        </p:attrNameLst>
                                      </p:cBhvr>
                                    </p:animRot>
                                  </p:childTnLst>
                                </p:cTn>
                              </p:par>
                              <p:par>
                                <p:cTn id="12" presetID="22" presetClass="entr" presetSubtype="2" fill="hold" grpId="0" nodeType="withEffect">
                                  <p:stCondLst>
                                    <p:cond delay="60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11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46018" y="141806"/>
            <a:ext cx="1714500" cy="398780"/>
          </a:xfrm>
          <a:prstGeom prst="rect">
            <a:avLst/>
          </a:prstGeom>
          <a:noFill/>
        </p:spPr>
        <p:txBody>
          <a:bodyPr wrap="none" rtlCol="0">
            <a:spAutoFit/>
          </a:bodyPr>
          <a:lstStyle/>
          <a:p>
            <a:pPr algn="l" defTabSz="914400">
              <a:defRPr/>
            </a:pPr>
            <a:r>
              <a:rPr lang="zh-CN" altLang="en-US" sz="2000" b="1" kern="0" dirty="0">
                <a:solidFill>
                  <a:srgbClr val="C00000"/>
                </a:solidFill>
                <a:latin typeface="黑体" panose="02010609060101010101" charset="-122"/>
                <a:ea typeface="黑体" panose="02010609060101010101" charset="-122"/>
                <a:sym typeface="+mn-ea"/>
              </a:rPr>
              <a:t>活动开展丰富</a:t>
            </a:r>
            <a:endParaRPr lang="zh-CN" altLang="en-US" sz="2000" b="1" dirty="0">
              <a:latin typeface="黑体" panose="02010609060101010101" charset="-122"/>
              <a:ea typeface="黑体" panose="02010609060101010101" charset="-122"/>
            </a:endParaRPr>
          </a:p>
        </p:txBody>
      </p:sp>
      <p:cxnSp>
        <p:nvCxnSpPr>
          <p:cNvPr id="12" name="直接连接符 11"/>
          <p:cNvCxnSpPr/>
          <p:nvPr/>
        </p:nvCxnSpPr>
        <p:spPr>
          <a:xfrm>
            <a:off x="2965943" y="257885"/>
            <a:ext cx="0" cy="2085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04961" y="226251"/>
            <a:ext cx="335985" cy="335985"/>
            <a:chOff x="4075623" y="1867996"/>
            <a:chExt cx="335985" cy="335985"/>
          </a:xfrm>
        </p:grpSpPr>
        <p:sp>
          <p:nvSpPr>
            <p:cNvPr id="15" name="椭圆 14"/>
            <p:cNvSpPr/>
            <p:nvPr/>
          </p:nvSpPr>
          <p:spPr>
            <a:xfrm flipV="1">
              <a:off x="4075623" y="1867996"/>
              <a:ext cx="335985" cy="335985"/>
            </a:xfrm>
            <a:prstGeom prst="ellipse">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solidFill>
              </a:endParaRPr>
            </a:p>
          </p:txBody>
        </p:sp>
        <p:sp>
          <p:nvSpPr>
            <p:cNvPr id="16" name="椭圆 15"/>
            <p:cNvSpPr/>
            <p:nvPr/>
          </p:nvSpPr>
          <p:spPr>
            <a:xfrm>
              <a:off x="4099017" y="1889766"/>
              <a:ext cx="292314" cy="29231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微软雅黑" panose="020B0503020204020204" pitchFamily="34" charset="-122"/>
              </a:endParaRPr>
            </a:p>
          </p:txBody>
        </p:sp>
      </p:grpSp>
      <p:pic>
        <p:nvPicPr>
          <p:cNvPr id="2" name="图片 1" descr="0b4a563a3f3e4f1dbd92acbeab544f2c"/>
          <p:cNvPicPr>
            <a:picLocks noChangeAspect="1"/>
          </p:cNvPicPr>
          <p:nvPr/>
        </p:nvPicPr>
        <p:blipFill>
          <a:blip r:embed="rId3" cstate="print"/>
          <a:stretch>
            <a:fillRect/>
          </a:stretch>
        </p:blipFill>
        <p:spPr>
          <a:xfrm>
            <a:off x="6602730" y="864235"/>
            <a:ext cx="2160000" cy="1440000"/>
          </a:xfrm>
          <a:prstGeom prst="roundRect">
            <a:avLst/>
          </a:prstGeom>
        </p:spPr>
      </p:pic>
      <p:pic>
        <p:nvPicPr>
          <p:cNvPr id="4" name="图片 3" descr="09118edc487442eca8ab48e5378777a0"/>
          <p:cNvPicPr>
            <a:picLocks noChangeAspect="1"/>
          </p:cNvPicPr>
          <p:nvPr/>
        </p:nvPicPr>
        <p:blipFill>
          <a:blip r:embed="rId4" cstate="print"/>
          <a:stretch>
            <a:fillRect/>
          </a:stretch>
        </p:blipFill>
        <p:spPr>
          <a:xfrm>
            <a:off x="714375" y="864235"/>
            <a:ext cx="2160000" cy="1440000"/>
          </a:xfrm>
          <a:prstGeom prst="roundRect">
            <a:avLst/>
          </a:prstGeom>
          <a:ln>
            <a:solidFill>
              <a:schemeClr val="bg1"/>
            </a:solidFill>
          </a:ln>
        </p:spPr>
      </p:pic>
      <p:pic>
        <p:nvPicPr>
          <p:cNvPr id="5" name="图片 4" descr="0136358a58b540c385e436396a287165"/>
          <p:cNvPicPr>
            <a:picLocks noChangeAspect="1"/>
          </p:cNvPicPr>
          <p:nvPr/>
        </p:nvPicPr>
        <p:blipFill>
          <a:blip r:embed="rId5" cstate="print"/>
          <a:stretch>
            <a:fillRect/>
          </a:stretch>
        </p:blipFill>
        <p:spPr>
          <a:xfrm>
            <a:off x="3659505" y="864235"/>
            <a:ext cx="2160000" cy="1440000"/>
          </a:xfrm>
          <a:prstGeom prst="roundRect">
            <a:avLst/>
          </a:prstGeom>
        </p:spPr>
      </p:pic>
      <p:pic>
        <p:nvPicPr>
          <p:cNvPr id="13" name="图片 12" descr="SAM_1930"/>
          <p:cNvPicPr>
            <a:picLocks noChangeAspect="1"/>
          </p:cNvPicPr>
          <p:nvPr/>
        </p:nvPicPr>
        <p:blipFill>
          <a:blip r:embed="rId6" cstate="print"/>
          <a:stretch>
            <a:fillRect/>
          </a:stretch>
        </p:blipFill>
        <p:spPr>
          <a:xfrm>
            <a:off x="843280" y="3028950"/>
            <a:ext cx="1920000" cy="1440000"/>
          </a:xfrm>
          <a:prstGeom prst="roundRect">
            <a:avLst/>
          </a:prstGeom>
        </p:spPr>
      </p:pic>
      <p:pic>
        <p:nvPicPr>
          <p:cNvPr id="17" name="图片 16" descr="SAM_1923"/>
          <p:cNvPicPr>
            <a:picLocks noChangeAspect="1"/>
          </p:cNvPicPr>
          <p:nvPr/>
        </p:nvPicPr>
        <p:blipFill>
          <a:blip r:embed="rId7" cstate="print"/>
          <a:stretch>
            <a:fillRect/>
          </a:stretch>
        </p:blipFill>
        <p:spPr>
          <a:xfrm>
            <a:off x="3779520" y="3028950"/>
            <a:ext cx="1920000" cy="1440000"/>
          </a:xfrm>
          <a:prstGeom prst="roundRect">
            <a:avLst/>
          </a:prstGeom>
        </p:spPr>
      </p:pic>
      <p:pic>
        <p:nvPicPr>
          <p:cNvPr id="18" name="图片 17" descr="SAM_1929"/>
          <p:cNvPicPr>
            <a:picLocks noChangeAspect="1"/>
          </p:cNvPicPr>
          <p:nvPr/>
        </p:nvPicPr>
        <p:blipFill>
          <a:blip r:embed="rId8" cstate="print"/>
          <a:stretch>
            <a:fillRect/>
          </a:stretch>
        </p:blipFill>
        <p:spPr>
          <a:xfrm>
            <a:off x="6722745" y="3028950"/>
            <a:ext cx="1920000" cy="1440000"/>
          </a:xfrm>
          <a:prstGeom prst="roundRect">
            <a:avLst/>
          </a:prstGeom>
        </p:spPr>
      </p:pic>
      <p:sp>
        <p:nvSpPr>
          <p:cNvPr id="19" name="文本框 18"/>
          <p:cNvSpPr txBox="1"/>
          <p:nvPr/>
        </p:nvSpPr>
        <p:spPr>
          <a:xfrm>
            <a:off x="2922905" y="2482850"/>
            <a:ext cx="5537835" cy="368300"/>
          </a:xfrm>
          <a:prstGeom prst="rect">
            <a:avLst/>
          </a:prstGeom>
          <a:noFill/>
        </p:spPr>
        <p:txBody>
          <a:bodyPr wrap="square" rtlCol="0">
            <a:spAutoFit/>
          </a:bodyPr>
          <a:lstStyle/>
          <a:p>
            <a:r>
              <a:rPr lang="zh-CN" altLang="en-US" b="1">
                <a:solidFill>
                  <a:schemeClr val="accent1"/>
                </a:solidFill>
                <a:effectLst>
                  <a:outerShdw blurRad="38100" dist="25400" dir="5400000" algn="ctr" rotWithShape="0">
                    <a:srgbClr val="6E747A">
                      <a:alpha val="43000"/>
                    </a:srgbClr>
                  </a:outerShdw>
                </a:effectLst>
              </a:rPr>
              <a:t>党员志愿者带退休教师看家乡巨变</a:t>
            </a:r>
          </a:p>
        </p:txBody>
      </p:sp>
      <p:sp>
        <p:nvSpPr>
          <p:cNvPr id="20" name="文本框 19"/>
          <p:cNvSpPr txBox="1"/>
          <p:nvPr/>
        </p:nvSpPr>
        <p:spPr>
          <a:xfrm>
            <a:off x="3766185" y="4531360"/>
            <a:ext cx="5537835" cy="368300"/>
          </a:xfrm>
          <a:prstGeom prst="rect">
            <a:avLst/>
          </a:prstGeom>
          <a:noFill/>
        </p:spPr>
        <p:txBody>
          <a:bodyPr wrap="square" rtlCol="0">
            <a:spAutoFit/>
          </a:bodyPr>
          <a:lstStyle/>
          <a:p>
            <a:r>
              <a:rPr lang="zh-CN" altLang="en-US" b="1">
                <a:solidFill>
                  <a:schemeClr val="accent1"/>
                </a:solidFill>
                <a:effectLst>
                  <a:outerShdw blurRad="38100" dist="25400" dir="5400000" algn="ctr" rotWithShape="0">
                    <a:srgbClr val="6E747A">
                      <a:alpha val="43000"/>
                    </a:srgbClr>
                  </a:outerShdw>
                </a:effectLst>
              </a:rPr>
              <a:t>名师志愿者进社区</a:t>
            </a: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42" presetClass="path" presetSubtype="0" accel="50000" decel="50000" fill="hold" nodeType="withEffect">
                                  <p:stCondLst>
                                    <p:cond delay="0"/>
                                  </p:stCondLst>
                                  <p:childTnLst>
                                    <p:animMotion origin="layout" path="M 0.18107 -3.20988E-6 L 3.88889E-6 -3.20988E-6 " pathEditMode="relative" rAng="0" ptsTypes="AA">
                                      <p:cBhvr>
                                        <p:cTn id="9" dur="2000" fill="hold"/>
                                        <p:tgtEl>
                                          <p:spTgt spid="14"/>
                                        </p:tgtEl>
                                        <p:attrNameLst>
                                          <p:attrName>ppt_x</p:attrName>
                                          <p:attrName>ppt_y</p:attrName>
                                        </p:attrNameLst>
                                      </p:cBhvr>
                                      <p:rCtr x="-9063" y="0"/>
                                    </p:animMotion>
                                  </p:childTnLst>
                                </p:cTn>
                              </p:par>
                              <p:par>
                                <p:cTn id="10" presetID="8" presetClass="emph" presetSubtype="0" fill="hold" nodeType="withEffect">
                                  <p:stCondLst>
                                    <p:cond delay="0"/>
                                  </p:stCondLst>
                                  <p:childTnLst>
                                    <p:animRot by="-21600000">
                                      <p:cBhvr>
                                        <p:cTn id="11" dur="2000" fill="hold"/>
                                        <p:tgtEl>
                                          <p:spTgt spid="14"/>
                                        </p:tgtEl>
                                        <p:attrNameLst>
                                          <p:attrName>r</p:attrName>
                                        </p:attrNameLst>
                                      </p:cBhvr>
                                    </p:animRot>
                                  </p:childTnLst>
                                </p:cTn>
                              </p:par>
                              <p:par>
                                <p:cTn id="12" presetID="22" presetClass="entr" presetSubtype="2" fill="hold" grpId="0" nodeType="withEffect">
                                  <p:stCondLst>
                                    <p:cond delay="60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11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46018" y="141806"/>
            <a:ext cx="1714500" cy="398780"/>
          </a:xfrm>
          <a:prstGeom prst="rect">
            <a:avLst/>
          </a:prstGeom>
          <a:noFill/>
        </p:spPr>
        <p:txBody>
          <a:bodyPr wrap="none" rtlCol="0">
            <a:spAutoFit/>
          </a:bodyPr>
          <a:lstStyle/>
          <a:p>
            <a:pPr algn="l" defTabSz="914400">
              <a:defRPr/>
            </a:pPr>
            <a:r>
              <a:rPr lang="zh-CN" altLang="en-US" sz="2000" b="1" kern="0" dirty="0">
                <a:solidFill>
                  <a:srgbClr val="C00000"/>
                </a:solidFill>
                <a:latin typeface="黑体" panose="02010609060101010101" charset="-122"/>
                <a:ea typeface="黑体" panose="02010609060101010101" charset="-122"/>
                <a:sym typeface="+mn-ea"/>
              </a:rPr>
              <a:t>活动开展丰富</a:t>
            </a:r>
            <a:endParaRPr lang="zh-CN" altLang="en-US" sz="2000" b="1" dirty="0">
              <a:latin typeface="黑体" panose="02010609060101010101" charset="-122"/>
              <a:ea typeface="黑体" panose="02010609060101010101" charset="-122"/>
            </a:endParaRPr>
          </a:p>
        </p:txBody>
      </p:sp>
      <p:cxnSp>
        <p:nvCxnSpPr>
          <p:cNvPr id="12" name="直接连接符 11"/>
          <p:cNvCxnSpPr/>
          <p:nvPr/>
        </p:nvCxnSpPr>
        <p:spPr>
          <a:xfrm>
            <a:off x="2965943" y="257885"/>
            <a:ext cx="0" cy="2085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04961" y="226251"/>
            <a:ext cx="335985" cy="335985"/>
            <a:chOff x="4075623" y="1867996"/>
            <a:chExt cx="335985" cy="335985"/>
          </a:xfrm>
        </p:grpSpPr>
        <p:sp>
          <p:nvSpPr>
            <p:cNvPr id="15" name="椭圆 14"/>
            <p:cNvSpPr/>
            <p:nvPr/>
          </p:nvSpPr>
          <p:spPr>
            <a:xfrm flipV="1">
              <a:off x="4075623" y="1867996"/>
              <a:ext cx="335985" cy="335985"/>
            </a:xfrm>
            <a:prstGeom prst="ellipse">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solidFill>
              </a:endParaRPr>
            </a:p>
          </p:txBody>
        </p:sp>
        <p:sp>
          <p:nvSpPr>
            <p:cNvPr id="16" name="椭圆 15"/>
            <p:cNvSpPr/>
            <p:nvPr/>
          </p:nvSpPr>
          <p:spPr>
            <a:xfrm>
              <a:off x="4099017" y="1889766"/>
              <a:ext cx="292314" cy="29231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微软雅黑" panose="020B0503020204020204" pitchFamily="34" charset="-122"/>
              </a:endParaRPr>
            </a:p>
          </p:txBody>
        </p:sp>
      </p:grpSp>
      <p:pic>
        <p:nvPicPr>
          <p:cNvPr id="2" name="图片 1" descr="党员教师"/>
          <p:cNvPicPr>
            <a:picLocks noChangeAspect="1"/>
          </p:cNvPicPr>
          <p:nvPr/>
        </p:nvPicPr>
        <p:blipFill>
          <a:blip r:embed="rId3" cstate="print"/>
          <a:stretch>
            <a:fillRect/>
          </a:stretch>
        </p:blipFill>
        <p:spPr>
          <a:xfrm>
            <a:off x="946150" y="2627630"/>
            <a:ext cx="2160270" cy="1440180"/>
          </a:xfrm>
          <a:prstGeom prst="roundRect">
            <a:avLst/>
          </a:prstGeom>
        </p:spPr>
      </p:pic>
      <p:pic>
        <p:nvPicPr>
          <p:cNvPr id="3" name="图片 2" descr="王海峰"/>
          <p:cNvPicPr>
            <a:picLocks noChangeAspect="1"/>
          </p:cNvPicPr>
          <p:nvPr/>
        </p:nvPicPr>
        <p:blipFill>
          <a:blip r:embed="rId4" cstate="print"/>
          <a:stretch>
            <a:fillRect/>
          </a:stretch>
        </p:blipFill>
        <p:spPr>
          <a:xfrm>
            <a:off x="946150" y="954405"/>
            <a:ext cx="2160000" cy="1440000"/>
          </a:xfrm>
          <a:prstGeom prst="roundRect">
            <a:avLst/>
          </a:prstGeom>
        </p:spPr>
      </p:pic>
      <p:pic>
        <p:nvPicPr>
          <p:cNvPr id="4" name="图片 3" descr="赵敏杰"/>
          <p:cNvPicPr>
            <a:picLocks noChangeAspect="1"/>
          </p:cNvPicPr>
          <p:nvPr/>
        </p:nvPicPr>
        <p:blipFill>
          <a:blip r:embed="rId5" cstate="print"/>
          <a:stretch>
            <a:fillRect/>
          </a:stretch>
        </p:blipFill>
        <p:spPr>
          <a:xfrm>
            <a:off x="3665220" y="954405"/>
            <a:ext cx="2160000" cy="1440000"/>
          </a:xfrm>
          <a:prstGeom prst="roundRect">
            <a:avLst/>
          </a:prstGeom>
        </p:spPr>
      </p:pic>
      <p:pic>
        <p:nvPicPr>
          <p:cNvPr id="5" name="图片 4" descr="曹蕾"/>
          <p:cNvPicPr>
            <a:picLocks noChangeAspect="1"/>
          </p:cNvPicPr>
          <p:nvPr/>
        </p:nvPicPr>
        <p:blipFill>
          <a:blip r:embed="rId6" cstate="print"/>
          <a:stretch>
            <a:fillRect/>
          </a:stretch>
        </p:blipFill>
        <p:spPr>
          <a:xfrm>
            <a:off x="6384290" y="954405"/>
            <a:ext cx="2160000" cy="1440000"/>
          </a:xfrm>
          <a:prstGeom prst="roundRect">
            <a:avLst/>
          </a:prstGeom>
        </p:spPr>
      </p:pic>
      <p:pic>
        <p:nvPicPr>
          <p:cNvPr id="6" name="图片 5" descr="1"/>
          <p:cNvPicPr>
            <a:picLocks noChangeAspect="1"/>
          </p:cNvPicPr>
          <p:nvPr/>
        </p:nvPicPr>
        <p:blipFill>
          <a:blip r:embed="rId7" cstate="print"/>
          <a:stretch>
            <a:fillRect/>
          </a:stretch>
        </p:blipFill>
        <p:spPr>
          <a:xfrm>
            <a:off x="3665220" y="2627630"/>
            <a:ext cx="2160270" cy="1440180"/>
          </a:xfrm>
          <a:prstGeom prst="roundRect">
            <a:avLst/>
          </a:prstGeom>
        </p:spPr>
      </p:pic>
      <p:pic>
        <p:nvPicPr>
          <p:cNvPr id="7" name="图片 6" descr="3"/>
          <p:cNvPicPr>
            <a:picLocks noChangeAspect="1"/>
          </p:cNvPicPr>
          <p:nvPr/>
        </p:nvPicPr>
        <p:blipFill>
          <a:blip r:embed="rId8" cstate="print"/>
          <a:stretch>
            <a:fillRect/>
          </a:stretch>
        </p:blipFill>
        <p:spPr>
          <a:xfrm>
            <a:off x="6384290" y="2627630"/>
            <a:ext cx="2160270" cy="1440180"/>
          </a:xfrm>
          <a:prstGeom prst="roundRect">
            <a:avLst/>
          </a:prstGeom>
        </p:spPr>
      </p:pic>
      <p:sp>
        <p:nvSpPr>
          <p:cNvPr id="8" name="文本框 7"/>
          <p:cNvSpPr txBox="1"/>
          <p:nvPr/>
        </p:nvSpPr>
        <p:spPr>
          <a:xfrm>
            <a:off x="3540760" y="4301490"/>
            <a:ext cx="3691890" cy="491490"/>
          </a:xfrm>
          <a:prstGeom prst="rect">
            <a:avLst/>
          </a:prstGeom>
          <a:noFill/>
        </p:spPr>
        <p:txBody>
          <a:bodyPr wrap="square" rtlCol="0">
            <a:spAutoFit/>
          </a:bodyPr>
          <a:lstStyle/>
          <a:p>
            <a:r>
              <a:rPr lang="zh-CN" altLang="en-US" sz="2600" b="1">
                <a:solidFill>
                  <a:schemeClr val="accent1"/>
                </a:solidFill>
                <a:effectLst>
                  <a:outerShdw blurRad="38100" dist="25400" dir="5400000" algn="ctr" rotWithShape="0">
                    <a:srgbClr val="6E747A">
                      <a:alpha val="43000"/>
                    </a:srgbClr>
                  </a:outerShdw>
                </a:effectLst>
              </a:rPr>
              <a:t>志愿者义工活动</a:t>
            </a: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42" presetClass="path" presetSubtype="0" accel="50000" decel="50000" fill="hold" nodeType="withEffect">
                                  <p:stCondLst>
                                    <p:cond delay="0"/>
                                  </p:stCondLst>
                                  <p:childTnLst>
                                    <p:animMotion origin="layout" path="M 0.18107 -3.20988E-6 L 3.88889E-6 -3.20988E-6 " pathEditMode="relative" rAng="0" ptsTypes="AA">
                                      <p:cBhvr>
                                        <p:cTn id="9" dur="2000" fill="hold"/>
                                        <p:tgtEl>
                                          <p:spTgt spid="14"/>
                                        </p:tgtEl>
                                        <p:attrNameLst>
                                          <p:attrName>ppt_x</p:attrName>
                                          <p:attrName>ppt_y</p:attrName>
                                        </p:attrNameLst>
                                      </p:cBhvr>
                                      <p:rCtr x="-9063" y="0"/>
                                    </p:animMotion>
                                  </p:childTnLst>
                                </p:cTn>
                              </p:par>
                              <p:par>
                                <p:cTn id="10" presetID="8" presetClass="emph" presetSubtype="0" fill="hold" nodeType="withEffect">
                                  <p:stCondLst>
                                    <p:cond delay="0"/>
                                  </p:stCondLst>
                                  <p:childTnLst>
                                    <p:animRot by="-21600000">
                                      <p:cBhvr>
                                        <p:cTn id="11" dur="2000" fill="hold"/>
                                        <p:tgtEl>
                                          <p:spTgt spid="14"/>
                                        </p:tgtEl>
                                        <p:attrNameLst>
                                          <p:attrName>r</p:attrName>
                                        </p:attrNameLst>
                                      </p:cBhvr>
                                    </p:animRot>
                                  </p:childTnLst>
                                </p:cTn>
                              </p:par>
                              <p:par>
                                <p:cTn id="12" presetID="22" presetClass="entr" presetSubtype="2" fill="hold" grpId="0" nodeType="withEffect">
                                  <p:stCondLst>
                                    <p:cond delay="60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11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46018" y="141806"/>
            <a:ext cx="1714500" cy="398780"/>
          </a:xfrm>
          <a:prstGeom prst="rect">
            <a:avLst/>
          </a:prstGeom>
          <a:noFill/>
        </p:spPr>
        <p:txBody>
          <a:bodyPr wrap="none" rtlCol="0">
            <a:spAutoFit/>
          </a:bodyPr>
          <a:lstStyle/>
          <a:p>
            <a:pPr algn="l" defTabSz="914400">
              <a:defRPr/>
            </a:pPr>
            <a:r>
              <a:rPr lang="zh-CN" altLang="en-US" sz="2000" b="1" kern="0" dirty="0">
                <a:solidFill>
                  <a:srgbClr val="C00000"/>
                </a:solidFill>
                <a:latin typeface="黑体" panose="02010609060101010101" charset="-122"/>
                <a:ea typeface="黑体" panose="02010609060101010101" charset="-122"/>
                <a:sym typeface="+mn-ea"/>
              </a:rPr>
              <a:t>活动开展丰富</a:t>
            </a:r>
            <a:endParaRPr lang="zh-CN" altLang="en-US" sz="2000" b="1" dirty="0">
              <a:latin typeface="黑体" panose="02010609060101010101" charset="-122"/>
              <a:ea typeface="黑体" panose="02010609060101010101" charset="-122"/>
            </a:endParaRPr>
          </a:p>
        </p:txBody>
      </p:sp>
      <p:cxnSp>
        <p:nvCxnSpPr>
          <p:cNvPr id="12" name="直接连接符 11"/>
          <p:cNvCxnSpPr/>
          <p:nvPr/>
        </p:nvCxnSpPr>
        <p:spPr>
          <a:xfrm>
            <a:off x="2965943" y="257885"/>
            <a:ext cx="0" cy="2085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04961" y="226251"/>
            <a:ext cx="335985" cy="335985"/>
            <a:chOff x="4075623" y="1867996"/>
            <a:chExt cx="335985" cy="335985"/>
          </a:xfrm>
        </p:grpSpPr>
        <p:sp>
          <p:nvSpPr>
            <p:cNvPr id="15" name="椭圆 14"/>
            <p:cNvSpPr/>
            <p:nvPr/>
          </p:nvSpPr>
          <p:spPr>
            <a:xfrm flipV="1">
              <a:off x="4075623" y="1867996"/>
              <a:ext cx="335985" cy="335985"/>
            </a:xfrm>
            <a:prstGeom prst="ellipse">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solidFill>
              </a:endParaRPr>
            </a:p>
          </p:txBody>
        </p:sp>
        <p:sp>
          <p:nvSpPr>
            <p:cNvPr id="16" name="椭圆 15"/>
            <p:cNvSpPr/>
            <p:nvPr/>
          </p:nvSpPr>
          <p:spPr>
            <a:xfrm>
              <a:off x="4099017" y="1889766"/>
              <a:ext cx="292314" cy="29231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微软雅黑" panose="020B0503020204020204" pitchFamily="34" charset="-122"/>
              </a:endParaRPr>
            </a:p>
          </p:txBody>
        </p:sp>
      </p:grpSp>
      <p:pic>
        <p:nvPicPr>
          <p:cNvPr id="2" name="图片 1" descr="2020-12-30 154613"/>
          <p:cNvPicPr>
            <a:picLocks noChangeAspect="1"/>
          </p:cNvPicPr>
          <p:nvPr/>
        </p:nvPicPr>
        <p:blipFill>
          <a:blip r:embed="rId3" cstate="print"/>
          <a:stretch>
            <a:fillRect/>
          </a:stretch>
        </p:blipFill>
        <p:spPr>
          <a:xfrm>
            <a:off x="572770" y="885825"/>
            <a:ext cx="2459355" cy="1834515"/>
          </a:xfrm>
          <a:prstGeom prst="roundRect">
            <a:avLst/>
          </a:prstGeom>
        </p:spPr>
      </p:pic>
      <p:pic>
        <p:nvPicPr>
          <p:cNvPr id="3" name="图片 2" descr="IMG_3101"/>
          <p:cNvPicPr>
            <a:picLocks noChangeAspect="1"/>
          </p:cNvPicPr>
          <p:nvPr/>
        </p:nvPicPr>
        <p:blipFill>
          <a:blip r:embed="rId4" cstate="print"/>
          <a:stretch>
            <a:fillRect/>
          </a:stretch>
        </p:blipFill>
        <p:spPr>
          <a:xfrm>
            <a:off x="3286760" y="885825"/>
            <a:ext cx="2444750" cy="1834515"/>
          </a:xfrm>
          <a:prstGeom prst="roundRect">
            <a:avLst/>
          </a:prstGeom>
        </p:spPr>
      </p:pic>
      <p:pic>
        <p:nvPicPr>
          <p:cNvPr id="4" name="图片 3" descr="IMG_3119"/>
          <p:cNvPicPr>
            <a:picLocks noChangeAspect="1"/>
          </p:cNvPicPr>
          <p:nvPr/>
        </p:nvPicPr>
        <p:blipFill>
          <a:blip r:embed="rId5" cstate="print"/>
          <a:stretch>
            <a:fillRect/>
          </a:stretch>
        </p:blipFill>
        <p:spPr>
          <a:xfrm>
            <a:off x="518160" y="2995930"/>
            <a:ext cx="2444750" cy="1834515"/>
          </a:xfrm>
          <a:prstGeom prst="roundRect">
            <a:avLst/>
          </a:prstGeom>
        </p:spPr>
      </p:pic>
      <p:pic>
        <p:nvPicPr>
          <p:cNvPr id="9" name="图片 8" descr="1c01051f6039a3b970380a4c2f83613"/>
          <p:cNvPicPr>
            <a:picLocks noChangeAspect="1"/>
          </p:cNvPicPr>
          <p:nvPr/>
        </p:nvPicPr>
        <p:blipFill>
          <a:blip r:embed="rId6" cstate="print"/>
          <a:srcRect t="4147" b="19816"/>
          <a:stretch>
            <a:fillRect/>
          </a:stretch>
        </p:blipFill>
        <p:spPr>
          <a:xfrm>
            <a:off x="6247130" y="885825"/>
            <a:ext cx="2364105" cy="3895725"/>
          </a:xfrm>
          <a:prstGeom prst="roundRect">
            <a:avLst/>
          </a:prstGeom>
        </p:spPr>
      </p:pic>
      <p:sp>
        <p:nvSpPr>
          <p:cNvPr id="10" name="文本框 9"/>
          <p:cNvSpPr txBox="1"/>
          <p:nvPr/>
        </p:nvSpPr>
        <p:spPr>
          <a:xfrm>
            <a:off x="3350260" y="3863340"/>
            <a:ext cx="3691890" cy="491490"/>
          </a:xfrm>
          <a:prstGeom prst="rect">
            <a:avLst/>
          </a:prstGeom>
          <a:noFill/>
        </p:spPr>
        <p:txBody>
          <a:bodyPr wrap="square" rtlCol="0">
            <a:spAutoFit/>
          </a:bodyPr>
          <a:lstStyle/>
          <a:p>
            <a:r>
              <a:rPr lang="zh-CN" altLang="en-US" sz="2600" b="1">
                <a:solidFill>
                  <a:schemeClr val="accent1"/>
                </a:solidFill>
                <a:effectLst>
                  <a:outerShdw blurRad="38100" dist="25400" dir="5400000" algn="ctr" rotWithShape="0">
                    <a:srgbClr val="6E747A">
                      <a:alpha val="43000"/>
                    </a:srgbClr>
                  </a:outerShdw>
                </a:effectLst>
              </a:rPr>
              <a:t>志愿者义工活动</a:t>
            </a: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42" presetClass="path" presetSubtype="0" accel="50000" decel="50000" fill="hold" nodeType="withEffect">
                                  <p:stCondLst>
                                    <p:cond delay="0"/>
                                  </p:stCondLst>
                                  <p:childTnLst>
                                    <p:animMotion origin="layout" path="M 0.18107 -3.20988E-6 L 3.88889E-6 -3.20988E-6 " pathEditMode="relative" rAng="0" ptsTypes="AA">
                                      <p:cBhvr>
                                        <p:cTn id="9" dur="2000" fill="hold"/>
                                        <p:tgtEl>
                                          <p:spTgt spid="14"/>
                                        </p:tgtEl>
                                        <p:attrNameLst>
                                          <p:attrName>ppt_x</p:attrName>
                                          <p:attrName>ppt_y</p:attrName>
                                        </p:attrNameLst>
                                      </p:cBhvr>
                                      <p:rCtr x="-9063" y="0"/>
                                    </p:animMotion>
                                  </p:childTnLst>
                                </p:cTn>
                              </p:par>
                              <p:par>
                                <p:cTn id="10" presetID="8" presetClass="emph" presetSubtype="0" fill="hold" nodeType="withEffect">
                                  <p:stCondLst>
                                    <p:cond delay="0"/>
                                  </p:stCondLst>
                                  <p:childTnLst>
                                    <p:animRot by="-21600000">
                                      <p:cBhvr>
                                        <p:cTn id="11" dur="2000" fill="hold"/>
                                        <p:tgtEl>
                                          <p:spTgt spid="14"/>
                                        </p:tgtEl>
                                        <p:attrNameLst>
                                          <p:attrName>r</p:attrName>
                                        </p:attrNameLst>
                                      </p:cBhvr>
                                    </p:animRot>
                                  </p:childTnLst>
                                </p:cTn>
                              </p:par>
                              <p:par>
                                <p:cTn id="12" presetID="22" presetClass="entr" presetSubtype="2" fill="hold" grpId="0" nodeType="withEffect">
                                  <p:stCondLst>
                                    <p:cond delay="60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11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46018" y="141806"/>
            <a:ext cx="1714500" cy="398780"/>
          </a:xfrm>
          <a:prstGeom prst="rect">
            <a:avLst/>
          </a:prstGeom>
          <a:noFill/>
        </p:spPr>
        <p:txBody>
          <a:bodyPr wrap="none" rtlCol="0">
            <a:spAutoFit/>
          </a:bodyPr>
          <a:lstStyle/>
          <a:p>
            <a:pPr algn="l" defTabSz="914400">
              <a:defRPr/>
            </a:pPr>
            <a:r>
              <a:rPr lang="zh-CN" altLang="en-US" sz="2000" b="1" kern="0" dirty="0">
                <a:solidFill>
                  <a:srgbClr val="C00000"/>
                </a:solidFill>
                <a:latin typeface="黑体" panose="02010609060101010101" charset="-122"/>
                <a:ea typeface="黑体" panose="02010609060101010101" charset="-122"/>
                <a:sym typeface="+mn-ea"/>
              </a:rPr>
              <a:t>活动开展丰富</a:t>
            </a:r>
            <a:endParaRPr lang="zh-CN" altLang="en-US" sz="2000" b="1" dirty="0">
              <a:latin typeface="黑体" panose="02010609060101010101" charset="-122"/>
              <a:ea typeface="黑体" panose="02010609060101010101" charset="-122"/>
            </a:endParaRPr>
          </a:p>
        </p:txBody>
      </p:sp>
      <p:cxnSp>
        <p:nvCxnSpPr>
          <p:cNvPr id="12" name="直接连接符 11"/>
          <p:cNvCxnSpPr/>
          <p:nvPr/>
        </p:nvCxnSpPr>
        <p:spPr>
          <a:xfrm>
            <a:off x="2965943" y="257885"/>
            <a:ext cx="0" cy="2085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04961" y="226251"/>
            <a:ext cx="335985" cy="335985"/>
            <a:chOff x="4075623" y="1867996"/>
            <a:chExt cx="335985" cy="335985"/>
          </a:xfrm>
        </p:grpSpPr>
        <p:sp>
          <p:nvSpPr>
            <p:cNvPr id="15" name="椭圆 14"/>
            <p:cNvSpPr/>
            <p:nvPr/>
          </p:nvSpPr>
          <p:spPr>
            <a:xfrm flipV="1">
              <a:off x="4075623" y="1867996"/>
              <a:ext cx="335985" cy="335985"/>
            </a:xfrm>
            <a:prstGeom prst="ellipse">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solidFill>
              </a:endParaRPr>
            </a:p>
          </p:txBody>
        </p:sp>
        <p:sp>
          <p:nvSpPr>
            <p:cNvPr id="16" name="椭圆 15"/>
            <p:cNvSpPr/>
            <p:nvPr/>
          </p:nvSpPr>
          <p:spPr>
            <a:xfrm>
              <a:off x="4099017" y="1889766"/>
              <a:ext cx="292314" cy="29231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1001395" y="809625"/>
            <a:ext cx="7141210" cy="2030095"/>
          </a:xfrm>
          <a:prstGeom prst="rect">
            <a:avLst/>
          </a:prstGeom>
          <a:noFill/>
        </p:spPr>
        <p:txBody>
          <a:bodyPr wrap="square" rtlCol="0">
            <a:spAutoFit/>
          </a:bodyPr>
          <a:lstStyle/>
          <a:p>
            <a:pPr indent="457200" algn="l">
              <a:buClrTx/>
              <a:buSzTx/>
              <a:buFontTx/>
              <a:extLst>
                <a:ext uri="{35155182-B16C-46BC-9424-99874614C6A1}">
                  <wpsdc:indentchars xmlns:wpsdc="http://www.wps.cn/officeDocument/2017/drawingmlCustomData" xmlns="" val="200" checksum="59296752"/>
                </a:ext>
              </a:extLst>
            </a:pPr>
            <a:r>
              <a:rPr lang="en-US" altLang="zh-CN" b="1" dirty="0" smtClean="0"/>
              <a:t>6.开展“第十三个师德建设月”活动，邀请星河小学姚君丹副校长对集团全体教师进行了道德故事宣讲，我校各工会小组轮流宣讲小组里的“身边的榜样”师德故事，观看了集团何银东副校长的专题宣传视频……教师节表彰</a:t>
            </a:r>
            <a:r>
              <a:rPr lang="zh-CN" altLang="en-US" b="1"/>
              <a:t>一</a:t>
            </a:r>
            <a:r>
              <a:rPr lang="en-US" altLang="zh-CN" b="1" dirty="0" smtClean="0"/>
              <a:t>批优秀教师、优秀班主任和师德标兵。十月份又专门召开了“师德建设月”推进会，把师德建设推向了深入。满满的正能量，积极向上的舆论导向，进一步增强了广大教职工热爱教育，在平凡教育岗位上建功立业的理想信念。</a:t>
            </a:r>
          </a:p>
        </p:txBody>
      </p:sp>
      <p:pic>
        <p:nvPicPr>
          <p:cNvPr id="3" name="图片 2" descr="IMG_9642"/>
          <p:cNvPicPr>
            <a:picLocks noChangeAspect="1"/>
          </p:cNvPicPr>
          <p:nvPr/>
        </p:nvPicPr>
        <p:blipFill>
          <a:blip r:embed="rId3" cstate="print"/>
          <a:srcRect l="7608" r="13631" b="10139"/>
          <a:stretch>
            <a:fillRect/>
          </a:stretch>
        </p:blipFill>
        <p:spPr>
          <a:xfrm>
            <a:off x="2446020" y="2773045"/>
            <a:ext cx="4594860" cy="2305685"/>
          </a:xfrm>
          <a:prstGeom prst="rect">
            <a:avLst/>
          </a:prstGeom>
        </p:spPr>
      </p:pic>
      <p:pic>
        <p:nvPicPr>
          <p:cNvPr id="4" name="图片 3"/>
          <p:cNvPicPr>
            <a:picLocks noChangeAspect="1"/>
          </p:cNvPicPr>
          <p:nvPr/>
        </p:nvPicPr>
        <p:blipFill>
          <a:blip r:embed="rId4" cstate="print"/>
          <a:stretch>
            <a:fillRect/>
          </a:stretch>
        </p:blipFill>
        <p:spPr>
          <a:xfrm>
            <a:off x="9443085" y="5143500"/>
            <a:ext cx="4112895" cy="458533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42" presetClass="path" presetSubtype="0" accel="50000" decel="50000" fill="hold" nodeType="withEffect">
                                  <p:stCondLst>
                                    <p:cond delay="0"/>
                                  </p:stCondLst>
                                  <p:childTnLst>
                                    <p:animMotion origin="layout" path="M 0.18107 -3.20988E-6 L 3.88889E-6 -3.20988E-6 " pathEditMode="relative" rAng="0" ptsTypes="AA">
                                      <p:cBhvr>
                                        <p:cTn id="9" dur="2000" fill="hold"/>
                                        <p:tgtEl>
                                          <p:spTgt spid="14"/>
                                        </p:tgtEl>
                                        <p:attrNameLst>
                                          <p:attrName>ppt_x</p:attrName>
                                          <p:attrName>ppt_y</p:attrName>
                                        </p:attrNameLst>
                                      </p:cBhvr>
                                      <p:rCtr x="-9063" y="0"/>
                                    </p:animMotion>
                                  </p:childTnLst>
                                </p:cTn>
                              </p:par>
                              <p:par>
                                <p:cTn id="10" presetID="8" presetClass="emph" presetSubtype="0" fill="hold" nodeType="withEffect">
                                  <p:stCondLst>
                                    <p:cond delay="0"/>
                                  </p:stCondLst>
                                  <p:childTnLst>
                                    <p:animRot by="-21600000">
                                      <p:cBhvr>
                                        <p:cTn id="11" dur="2000" fill="hold"/>
                                        <p:tgtEl>
                                          <p:spTgt spid="14"/>
                                        </p:tgtEl>
                                        <p:attrNameLst>
                                          <p:attrName>r</p:attrName>
                                        </p:attrNameLst>
                                      </p:cBhvr>
                                    </p:animRot>
                                  </p:childTnLst>
                                </p:cTn>
                              </p:par>
                              <p:par>
                                <p:cTn id="12" presetID="22" presetClass="entr" presetSubtype="2" fill="hold" grpId="0" nodeType="withEffect">
                                  <p:stCondLst>
                                    <p:cond delay="60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11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00000 0.000000 L -0.741806 -1.015803 " pathEditMode="relative" ptsTypes="">
                                      <p:cBhvr>
                                        <p:cTn id="18"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46018" y="141806"/>
            <a:ext cx="1714500" cy="398780"/>
          </a:xfrm>
          <a:prstGeom prst="rect">
            <a:avLst/>
          </a:prstGeom>
          <a:noFill/>
        </p:spPr>
        <p:txBody>
          <a:bodyPr wrap="none" rtlCol="0">
            <a:spAutoFit/>
          </a:bodyPr>
          <a:lstStyle/>
          <a:p>
            <a:pPr algn="l" defTabSz="914400">
              <a:defRPr/>
            </a:pPr>
            <a:r>
              <a:rPr lang="zh-CN" altLang="en-US" sz="2000" b="1" kern="0" dirty="0">
                <a:solidFill>
                  <a:srgbClr val="C00000"/>
                </a:solidFill>
                <a:latin typeface="黑体" panose="02010609060101010101" charset="-122"/>
                <a:ea typeface="黑体" panose="02010609060101010101" charset="-122"/>
                <a:sym typeface="+mn-ea"/>
              </a:rPr>
              <a:t>活动开展丰富</a:t>
            </a:r>
            <a:endParaRPr lang="zh-CN" altLang="en-US" sz="2000" b="1" dirty="0">
              <a:latin typeface="黑体" panose="02010609060101010101" charset="-122"/>
              <a:ea typeface="黑体" panose="02010609060101010101" charset="-122"/>
            </a:endParaRPr>
          </a:p>
        </p:txBody>
      </p:sp>
      <p:cxnSp>
        <p:nvCxnSpPr>
          <p:cNvPr id="12" name="直接连接符 11"/>
          <p:cNvCxnSpPr/>
          <p:nvPr/>
        </p:nvCxnSpPr>
        <p:spPr>
          <a:xfrm>
            <a:off x="2965943" y="257885"/>
            <a:ext cx="0" cy="2085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04961" y="226251"/>
            <a:ext cx="335985" cy="335985"/>
            <a:chOff x="4075623" y="1867996"/>
            <a:chExt cx="335985" cy="335985"/>
          </a:xfrm>
        </p:grpSpPr>
        <p:sp>
          <p:nvSpPr>
            <p:cNvPr id="15" name="椭圆 14"/>
            <p:cNvSpPr/>
            <p:nvPr/>
          </p:nvSpPr>
          <p:spPr>
            <a:xfrm flipV="1">
              <a:off x="4075623" y="1867996"/>
              <a:ext cx="335985" cy="335985"/>
            </a:xfrm>
            <a:prstGeom prst="ellipse">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solidFill>
              </a:endParaRPr>
            </a:p>
          </p:txBody>
        </p:sp>
        <p:sp>
          <p:nvSpPr>
            <p:cNvPr id="16" name="椭圆 15"/>
            <p:cNvSpPr/>
            <p:nvPr/>
          </p:nvSpPr>
          <p:spPr>
            <a:xfrm>
              <a:off x="4099017" y="1889766"/>
              <a:ext cx="292314" cy="29231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593725" y="956945"/>
            <a:ext cx="7956550" cy="3784600"/>
          </a:xfrm>
          <a:prstGeom prst="rect">
            <a:avLst/>
          </a:prstGeom>
          <a:noFill/>
        </p:spPr>
        <p:txBody>
          <a:bodyPr wrap="square" rtlCol="0">
            <a:spAutoFit/>
          </a:bodyPr>
          <a:lstStyle/>
          <a:p>
            <a:pPr indent="609600" algn="l">
              <a:buClrTx/>
              <a:buSzTx/>
              <a:buFontTx/>
              <a:extLst>
                <a:ext uri="{35155182-B16C-46BC-9424-99874614C6A1}">
                  <wpsdc:indentchars xmlns:wpsdc="http://www.wps.cn/officeDocument/2017/drawingmlCustomData" xmlns="" val="200" checksum="4158780845"/>
                </a:ext>
              </a:extLst>
            </a:pPr>
            <a:r>
              <a:rPr lang="en-US" altLang="zh-CN" sz="2400" b="1" dirty="0" smtClean="0"/>
              <a:t>7.我们以前年获评“武进区双十佳三好教师”殊荣的王海峰老师为榜样，继续在校内评选“三好教师”，向区教育工会择优推荐候选人，徐华新老师荣获了2020年的“武进区双十佳三好教师”提名奖。身边好教师的先进事迹相继在学校的道德讲堂上进行了宣讲。受漕桥小学的邀请，任晓霞、李永清、孙燕、姚君丹等武进区“四有教师”走进了集团和漕桥小学的“教师道德讲堂”，他们的先进事迹，感动和激励着漕小的每一位教师。满满的正能量，有力的舆论导向，进一步增强了广大教职工热爱教育，在平凡教育岗位上建功立业的理想信念。</a:t>
            </a: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42" presetClass="path" presetSubtype="0" accel="50000" decel="50000" fill="hold" nodeType="withEffect">
                                  <p:stCondLst>
                                    <p:cond delay="0"/>
                                  </p:stCondLst>
                                  <p:childTnLst>
                                    <p:animMotion origin="layout" path="M 0.18107 -3.20988E-6 L 3.88889E-6 -3.20988E-6 " pathEditMode="relative" rAng="0" ptsTypes="AA">
                                      <p:cBhvr>
                                        <p:cTn id="9" dur="2000" fill="hold"/>
                                        <p:tgtEl>
                                          <p:spTgt spid="14"/>
                                        </p:tgtEl>
                                        <p:attrNameLst>
                                          <p:attrName>ppt_x</p:attrName>
                                          <p:attrName>ppt_y</p:attrName>
                                        </p:attrNameLst>
                                      </p:cBhvr>
                                      <p:rCtr x="-9063" y="0"/>
                                    </p:animMotion>
                                  </p:childTnLst>
                                </p:cTn>
                              </p:par>
                              <p:par>
                                <p:cTn id="10" presetID="8" presetClass="emph" presetSubtype="0" fill="hold" nodeType="withEffect">
                                  <p:stCondLst>
                                    <p:cond delay="0"/>
                                  </p:stCondLst>
                                  <p:childTnLst>
                                    <p:animRot by="-21600000">
                                      <p:cBhvr>
                                        <p:cTn id="11" dur="2000" fill="hold"/>
                                        <p:tgtEl>
                                          <p:spTgt spid="14"/>
                                        </p:tgtEl>
                                        <p:attrNameLst>
                                          <p:attrName>r</p:attrName>
                                        </p:attrNameLst>
                                      </p:cBhvr>
                                    </p:animRot>
                                  </p:childTnLst>
                                </p:cTn>
                              </p:par>
                              <p:par>
                                <p:cTn id="12" presetID="22" presetClass="entr" presetSubtype="2" fill="hold" grpId="0" nodeType="withEffect">
                                  <p:stCondLst>
                                    <p:cond delay="60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11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46018" y="141806"/>
            <a:ext cx="1714500" cy="398780"/>
          </a:xfrm>
          <a:prstGeom prst="rect">
            <a:avLst/>
          </a:prstGeom>
          <a:noFill/>
        </p:spPr>
        <p:txBody>
          <a:bodyPr wrap="none" rtlCol="0">
            <a:spAutoFit/>
          </a:bodyPr>
          <a:lstStyle/>
          <a:p>
            <a:pPr algn="l" defTabSz="914400">
              <a:defRPr/>
            </a:pPr>
            <a:r>
              <a:rPr lang="zh-CN" altLang="en-US" sz="2000" b="1" kern="0" dirty="0">
                <a:solidFill>
                  <a:srgbClr val="C00000"/>
                </a:solidFill>
                <a:latin typeface="黑体" panose="02010609060101010101" charset="-122"/>
                <a:ea typeface="黑体" panose="02010609060101010101" charset="-122"/>
                <a:sym typeface="+mn-ea"/>
              </a:rPr>
              <a:t>活动开展丰富</a:t>
            </a:r>
            <a:endParaRPr lang="zh-CN" altLang="en-US" sz="2000" b="1" dirty="0">
              <a:latin typeface="黑体" panose="02010609060101010101" charset="-122"/>
              <a:ea typeface="黑体" panose="02010609060101010101" charset="-122"/>
            </a:endParaRPr>
          </a:p>
        </p:txBody>
      </p:sp>
      <p:cxnSp>
        <p:nvCxnSpPr>
          <p:cNvPr id="12" name="直接连接符 11"/>
          <p:cNvCxnSpPr/>
          <p:nvPr/>
        </p:nvCxnSpPr>
        <p:spPr>
          <a:xfrm>
            <a:off x="2965943" y="257885"/>
            <a:ext cx="0" cy="2085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04961" y="226251"/>
            <a:ext cx="335985" cy="335985"/>
            <a:chOff x="4075623" y="1867996"/>
            <a:chExt cx="335985" cy="335985"/>
          </a:xfrm>
        </p:grpSpPr>
        <p:sp>
          <p:nvSpPr>
            <p:cNvPr id="15" name="椭圆 14"/>
            <p:cNvSpPr/>
            <p:nvPr/>
          </p:nvSpPr>
          <p:spPr>
            <a:xfrm flipV="1">
              <a:off x="4075623" y="1867996"/>
              <a:ext cx="335985" cy="335985"/>
            </a:xfrm>
            <a:prstGeom prst="ellipse">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solidFill>
              </a:endParaRPr>
            </a:p>
          </p:txBody>
        </p:sp>
        <p:sp>
          <p:nvSpPr>
            <p:cNvPr id="16" name="椭圆 15"/>
            <p:cNvSpPr/>
            <p:nvPr/>
          </p:nvSpPr>
          <p:spPr>
            <a:xfrm>
              <a:off x="4099017" y="1889766"/>
              <a:ext cx="292314" cy="29231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458470" y="921385"/>
            <a:ext cx="3790315" cy="3969385"/>
          </a:xfrm>
          <a:prstGeom prst="rect">
            <a:avLst/>
          </a:prstGeom>
          <a:noFill/>
        </p:spPr>
        <p:txBody>
          <a:bodyPr wrap="square" rtlCol="0">
            <a:spAutoFit/>
          </a:bodyPr>
          <a:lstStyle/>
          <a:p>
            <a:pPr indent="457200" algn="l">
              <a:buClrTx/>
              <a:buSzTx/>
              <a:buFontTx/>
              <a:extLst>
                <a:ext uri="{35155182-B16C-46BC-9424-99874614C6A1}">
                  <wpsdc:indentchars xmlns:wpsdc="http://www.wps.cn/officeDocument/2017/drawingmlCustomData" xmlns="" val="200" checksum="59296752"/>
                </a:ext>
              </a:extLst>
            </a:pPr>
            <a:r>
              <a:rPr lang="en-US" altLang="zh-CN" b="1" dirty="0" smtClean="0"/>
              <a:t>8.撰写。学习《</a:t>
            </a:r>
            <a:r>
              <a:rPr lang="zh-CN" altLang="en-US" b="1" dirty="0" smtClean="0"/>
              <a:t>常州市师德师风建设学习手册</a:t>
            </a:r>
            <a:r>
              <a:rPr lang="en-US" altLang="zh-CN" b="1" dirty="0" smtClean="0"/>
              <a:t>》之后，每位教师撰写心得体会，坚决守规矩，守底线，教书又育人。开展《2020</a:t>
            </a:r>
            <a:r>
              <a:rPr lang="zh-CN" altLang="en-US" b="1" dirty="0" smtClean="0"/>
              <a:t>，身边的榜样</a:t>
            </a:r>
            <a:r>
              <a:rPr lang="en-US" altLang="zh-CN" b="1" dirty="0" smtClean="0"/>
              <a:t>》征文比赛，引导教师继续撰写身边教师的感人故事，为教师道德讲堂提供源源不断的精神大餐，供大家分享。</a:t>
            </a:r>
          </a:p>
          <a:p>
            <a:pPr indent="457200" algn="l">
              <a:buClrTx/>
              <a:buSzTx/>
              <a:buFontTx/>
              <a:extLst>
                <a:ext uri="{35155182-B16C-46BC-9424-99874614C6A1}">
                  <wpsdc:indentchars xmlns:wpsdc="http://www.wps.cn/officeDocument/2017/drawingmlCustomData" xmlns="" val="200" checksum="59296752"/>
                </a:ext>
              </a:extLst>
            </a:pPr>
            <a:r>
              <a:rPr lang="en-US" altLang="zh-CN" b="1" dirty="0" smtClean="0"/>
              <a:t>9.捐助。教师开展“一日捐”活动，从发动到捐款到上交善款，两天就完成了。帮助身边的贫困生，漕小的老师们频频伸出援手。我们每年都会资助贫困生，帮部分孩子实现微心愿。</a:t>
            </a:r>
          </a:p>
        </p:txBody>
      </p:sp>
      <p:pic>
        <p:nvPicPr>
          <p:cNvPr id="3" name="图片 2" descr="党员与贫困生结对照片"/>
          <p:cNvPicPr>
            <a:picLocks noChangeAspect="1"/>
          </p:cNvPicPr>
          <p:nvPr/>
        </p:nvPicPr>
        <p:blipFill>
          <a:blip r:embed="rId3" cstate="print"/>
          <a:stretch>
            <a:fillRect/>
          </a:stretch>
        </p:blipFill>
        <p:spPr>
          <a:xfrm>
            <a:off x="4471035" y="1363980"/>
            <a:ext cx="4212590" cy="2809240"/>
          </a:xfrm>
          <a:prstGeom prst="round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42" presetClass="path" presetSubtype="0" accel="50000" decel="50000" fill="hold" nodeType="withEffect">
                                  <p:stCondLst>
                                    <p:cond delay="0"/>
                                  </p:stCondLst>
                                  <p:childTnLst>
                                    <p:animMotion origin="layout" path="M 0.18107 -3.20988E-6 L 3.88889E-6 -3.20988E-6 " pathEditMode="relative" rAng="0" ptsTypes="AA">
                                      <p:cBhvr>
                                        <p:cTn id="9" dur="2000" fill="hold"/>
                                        <p:tgtEl>
                                          <p:spTgt spid="14"/>
                                        </p:tgtEl>
                                        <p:attrNameLst>
                                          <p:attrName>ppt_x</p:attrName>
                                          <p:attrName>ppt_y</p:attrName>
                                        </p:attrNameLst>
                                      </p:cBhvr>
                                      <p:rCtr x="-9063" y="0"/>
                                    </p:animMotion>
                                  </p:childTnLst>
                                </p:cTn>
                              </p:par>
                              <p:par>
                                <p:cTn id="10" presetID="8" presetClass="emph" presetSubtype="0" fill="hold" nodeType="withEffect">
                                  <p:stCondLst>
                                    <p:cond delay="0"/>
                                  </p:stCondLst>
                                  <p:childTnLst>
                                    <p:animRot by="-21600000">
                                      <p:cBhvr>
                                        <p:cTn id="11" dur="2000" fill="hold"/>
                                        <p:tgtEl>
                                          <p:spTgt spid="14"/>
                                        </p:tgtEl>
                                        <p:attrNameLst>
                                          <p:attrName>r</p:attrName>
                                        </p:attrNameLst>
                                      </p:cBhvr>
                                    </p:animRot>
                                  </p:childTnLst>
                                </p:cTn>
                              </p:par>
                              <p:par>
                                <p:cTn id="12" presetID="22" presetClass="entr" presetSubtype="2" fill="hold" grpId="0" nodeType="withEffect">
                                  <p:stCondLst>
                                    <p:cond delay="60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11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0" name="组合 169"/>
          <p:cNvGrpSpPr/>
          <p:nvPr/>
        </p:nvGrpSpPr>
        <p:grpSpPr>
          <a:xfrm>
            <a:off x="3341543" y="2081955"/>
            <a:ext cx="615278" cy="82277"/>
            <a:chOff x="5606181" y="1674310"/>
            <a:chExt cx="820370" cy="109703"/>
          </a:xfrm>
        </p:grpSpPr>
        <p:cxnSp>
          <p:nvCxnSpPr>
            <p:cNvPr id="171" name="直接连接符 170"/>
            <p:cNvCxnSpPr/>
            <p:nvPr/>
          </p:nvCxnSpPr>
          <p:spPr>
            <a:xfrm>
              <a:off x="5606181" y="1724066"/>
              <a:ext cx="783704"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2" name="椭圆 171"/>
            <p:cNvSpPr/>
            <p:nvPr/>
          </p:nvSpPr>
          <p:spPr>
            <a:xfrm>
              <a:off x="6316848"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76" name="组合 175"/>
          <p:cNvGrpSpPr/>
          <p:nvPr/>
        </p:nvGrpSpPr>
        <p:grpSpPr>
          <a:xfrm>
            <a:off x="2127724" y="1072940"/>
            <a:ext cx="1860155" cy="82277"/>
            <a:chOff x="3904783" y="1674310"/>
            <a:chExt cx="2480206" cy="109703"/>
          </a:xfrm>
        </p:grpSpPr>
        <p:cxnSp>
          <p:nvCxnSpPr>
            <p:cNvPr id="177" name="直接连接符 176"/>
            <p:cNvCxnSpPr/>
            <p:nvPr/>
          </p:nvCxnSpPr>
          <p:spPr>
            <a:xfrm flipV="1">
              <a:off x="3904783" y="1718973"/>
              <a:ext cx="2400000"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8" name="椭圆 177"/>
            <p:cNvSpPr/>
            <p:nvPr/>
          </p:nvSpPr>
          <p:spPr>
            <a:xfrm>
              <a:off x="627528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79" name="任意多边形 178"/>
          <p:cNvSpPr/>
          <p:nvPr/>
        </p:nvSpPr>
        <p:spPr>
          <a:xfrm>
            <a:off x="1601204" y="1043322"/>
            <a:ext cx="1553505" cy="3107871"/>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chemeClr val="bg1">
              <a:lumMod val="95000"/>
            </a:schemeClr>
          </a:solidFill>
          <a:ln>
            <a:no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80" name="组合 179"/>
          <p:cNvGrpSpPr/>
          <p:nvPr/>
        </p:nvGrpSpPr>
        <p:grpSpPr>
          <a:xfrm>
            <a:off x="1544951" y="789373"/>
            <a:ext cx="857292" cy="971669"/>
            <a:chOff x="2002155" y="862110"/>
            <a:chExt cx="857292" cy="971669"/>
          </a:xfrm>
        </p:grpSpPr>
        <p:grpSp>
          <p:nvGrpSpPr>
            <p:cNvPr id="181" name="组合 180"/>
            <p:cNvGrpSpPr/>
            <p:nvPr/>
          </p:nvGrpSpPr>
          <p:grpSpPr>
            <a:xfrm>
              <a:off x="2023848" y="862110"/>
              <a:ext cx="835599" cy="971669"/>
              <a:chOff x="3295850" y="2065377"/>
              <a:chExt cx="3592273" cy="4177307"/>
            </a:xfrm>
          </p:grpSpPr>
          <p:sp>
            <p:nvSpPr>
              <p:cNvPr id="183" name="圆角矩形 182"/>
              <p:cNvSpPr/>
              <p:nvPr/>
            </p:nvSpPr>
            <p:spPr>
              <a:xfrm rot="2760000">
                <a:off x="3283361" y="2637923"/>
                <a:ext cx="4177307" cy="3032216"/>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4"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85" name="圆角矩形 184"/>
              <p:cNvSpPr/>
              <p:nvPr/>
            </p:nvSpPr>
            <p:spPr>
              <a:xfrm rot="2760000">
                <a:off x="3499201" y="2940763"/>
                <a:ext cx="3639373" cy="2369533"/>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6" name="Freeform 5"/>
              <p:cNvSpPr/>
              <p:nvPr/>
            </p:nvSpPr>
            <p:spPr bwMode="auto">
              <a:xfrm rot="10800000">
                <a:off x="3589408"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82" name="文本框 88"/>
            <p:cNvSpPr txBox="1"/>
            <p:nvPr/>
          </p:nvSpPr>
          <p:spPr>
            <a:xfrm>
              <a:off x="2002155" y="992079"/>
              <a:ext cx="657225" cy="415498"/>
            </a:xfrm>
            <a:prstGeom prst="rect">
              <a:avLst/>
            </a:prstGeom>
            <a:noFill/>
          </p:spPr>
          <p:txBody>
            <a:bodyPr wrap="square" rtlCol="0">
              <a:spAutoFit/>
            </a:bodyPr>
            <a:lstStyle/>
            <a:p>
              <a:pPr algn="ctr"/>
              <a:r>
                <a:rPr lang="en-US" altLang="zh-CN" sz="2100" dirty="0">
                  <a:solidFill>
                    <a:schemeClr val="tx1">
                      <a:lumMod val="65000"/>
                      <a:lumOff val="35000"/>
                    </a:schemeClr>
                  </a:solidFill>
                  <a:latin typeface="Impact" panose="020B0806030902050204" pitchFamily="34" charset="0"/>
                </a:rPr>
                <a:t>01</a:t>
              </a:r>
              <a:endParaRPr lang="zh-CN" altLang="en-US" sz="2100" dirty="0">
                <a:solidFill>
                  <a:schemeClr val="tx1">
                    <a:lumMod val="65000"/>
                    <a:lumOff val="35000"/>
                  </a:schemeClr>
                </a:solidFill>
                <a:latin typeface="Impact" panose="020B0806030902050204" pitchFamily="34" charset="0"/>
              </a:endParaRPr>
            </a:p>
          </p:txBody>
        </p:sp>
      </p:grpSp>
      <p:grpSp>
        <p:nvGrpSpPr>
          <p:cNvPr id="187" name="组合 186"/>
          <p:cNvGrpSpPr/>
          <p:nvPr/>
        </p:nvGrpSpPr>
        <p:grpSpPr>
          <a:xfrm>
            <a:off x="2529275" y="2824995"/>
            <a:ext cx="857291" cy="971669"/>
            <a:chOff x="1981274" y="3849597"/>
            <a:chExt cx="857291" cy="971669"/>
          </a:xfrm>
        </p:grpSpPr>
        <p:grpSp>
          <p:nvGrpSpPr>
            <p:cNvPr id="188" name="组合 187"/>
            <p:cNvGrpSpPr/>
            <p:nvPr/>
          </p:nvGrpSpPr>
          <p:grpSpPr>
            <a:xfrm>
              <a:off x="2002966" y="3849597"/>
              <a:ext cx="835599" cy="971669"/>
              <a:chOff x="3295850" y="2065377"/>
              <a:chExt cx="3592273" cy="4177307"/>
            </a:xfrm>
          </p:grpSpPr>
          <p:sp>
            <p:nvSpPr>
              <p:cNvPr id="190" name="圆角矩形 189"/>
              <p:cNvSpPr/>
              <p:nvPr/>
            </p:nvSpPr>
            <p:spPr>
              <a:xfrm rot="2760000">
                <a:off x="3283361" y="2637923"/>
                <a:ext cx="4177307" cy="3032216"/>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1"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92" name="圆角矩形 191"/>
              <p:cNvSpPr/>
              <p:nvPr/>
            </p:nvSpPr>
            <p:spPr>
              <a:xfrm rot="2760000">
                <a:off x="3499201" y="2940763"/>
                <a:ext cx="3639373" cy="2369533"/>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3" name="Freeform 5"/>
              <p:cNvSpPr/>
              <p:nvPr/>
            </p:nvSpPr>
            <p:spPr bwMode="auto">
              <a:xfrm rot="10800000">
                <a:off x="3589408"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89" name="文本框 89"/>
            <p:cNvSpPr txBox="1"/>
            <p:nvPr/>
          </p:nvSpPr>
          <p:spPr>
            <a:xfrm>
              <a:off x="1981274" y="3971925"/>
              <a:ext cx="657225" cy="414020"/>
            </a:xfrm>
            <a:prstGeom prst="rect">
              <a:avLst/>
            </a:prstGeom>
            <a:noFill/>
          </p:spPr>
          <p:txBody>
            <a:bodyPr wrap="square" rtlCol="0">
              <a:spAutoFit/>
            </a:bodyPr>
            <a:lstStyle/>
            <a:p>
              <a:pPr algn="ctr"/>
              <a:r>
                <a:rPr lang="en-US" altLang="zh-CN" sz="2100" dirty="0" smtClean="0">
                  <a:solidFill>
                    <a:schemeClr val="tx1">
                      <a:lumMod val="65000"/>
                      <a:lumOff val="35000"/>
                    </a:schemeClr>
                  </a:solidFill>
                  <a:latin typeface="Impact" panose="020B0806030902050204" pitchFamily="34" charset="0"/>
                </a:rPr>
                <a:t>03</a:t>
              </a:r>
              <a:endParaRPr lang="zh-CN" altLang="en-US" sz="2100" dirty="0">
                <a:solidFill>
                  <a:schemeClr val="tx1">
                    <a:lumMod val="65000"/>
                    <a:lumOff val="35000"/>
                  </a:schemeClr>
                </a:solidFill>
                <a:latin typeface="Impact" panose="020B0806030902050204" pitchFamily="34" charset="0"/>
              </a:endParaRPr>
            </a:p>
          </p:txBody>
        </p:sp>
      </p:grpSp>
      <p:grpSp>
        <p:nvGrpSpPr>
          <p:cNvPr id="208" name="组合 207"/>
          <p:cNvGrpSpPr/>
          <p:nvPr/>
        </p:nvGrpSpPr>
        <p:grpSpPr>
          <a:xfrm>
            <a:off x="2616126" y="1800812"/>
            <a:ext cx="853100" cy="971669"/>
            <a:chOff x="3220650" y="2345989"/>
            <a:chExt cx="853100" cy="971669"/>
          </a:xfrm>
        </p:grpSpPr>
        <p:grpSp>
          <p:nvGrpSpPr>
            <p:cNvPr id="209" name="组合 208"/>
            <p:cNvGrpSpPr/>
            <p:nvPr/>
          </p:nvGrpSpPr>
          <p:grpSpPr>
            <a:xfrm>
              <a:off x="3238151" y="2345989"/>
              <a:ext cx="835599" cy="971669"/>
              <a:chOff x="3295850" y="2065377"/>
              <a:chExt cx="3592273" cy="4177307"/>
            </a:xfrm>
          </p:grpSpPr>
          <p:sp>
            <p:nvSpPr>
              <p:cNvPr id="211" name="圆角矩形 210"/>
              <p:cNvSpPr/>
              <p:nvPr/>
            </p:nvSpPr>
            <p:spPr>
              <a:xfrm rot="2760000">
                <a:off x="3283361" y="2637923"/>
                <a:ext cx="4177307" cy="3032216"/>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2"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13" name="圆角矩形 212"/>
              <p:cNvSpPr/>
              <p:nvPr/>
            </p:nvSpPr>
            <p:spPr>
              <a:xfrm rot="2760000">
                <a:off x="3499201" y="2940763"/>
                <a:ext cx="3639373" cy="2369533"/>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4" name="Freeform 5"/>
              <p:cNvSpPr/>
              <p:nvPr/>
            </p:nvSpPr>
            <p:spPr bwMode="auto">
              <a:xfrm rot="10800000">
                <a:off x="3589408"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210" name="文本框 92"/>
            <p:cNvSpPr txBox="1"/>
            <p:nvPr/>
          </p:nvSpPr>
          <p:spPr>
            <a:xfrm>
              <a:off x="3220650" y="2471406"/>
              <a:ext cx="657225" cy="415498"/>
            </a:xfrm>
            <a:prstGeom prst="rect">
              <a:avLst/>
            </a:prstGeom>
            <a:noFill/>
          </p:spPr>
          <p:txBody>
            <a:bodyPr wrap="square" rtlCol="0">
              <a:spAutoFit/>
            </a:bodyPr>
            <a:lstStyle/>
            <a:p>
              <a:pPr algn="ctr"/>
              <a:r>
                <a:rPr lang="en-US" altLang="zh-CN" sz="2100" dirty="0" smtClean="0">
                  <a:solidFill>
                    <a:schemeClr val="tx1">
                      <a:lumMod val="65000"/>
                      <a:lumOff val="35000"/>
                    </a:schemeClr>
                  </a:solidFill>
                  <a:latin typeface="Impact" panose="020B0806030902050204" pitchFamily="34" charset="0"/>
                </a:rPr>
                <a:t>02</a:t>
              </a:r>
              <a:endParaRPr lang="zh-CN" altLang="en-US" sz="2100" dirty="0">
                <a:solidFill>
                  <a:schemeClr val="tx1">
                    <a:lumMod val="65000"/>
                    <a:lumOff val="35000"/>
                  </a:schemeClr>
                </a:solidFill>
                <a:latin typeface="Impact" panose="020B0806030902050204" pitchFamily="34" charset="0"/>
              </a:endParaRPr>
            </a:p>
          </p:txBody>
        </p:sp>
      </p:grpSp>
      <p:grpSp>
        <p:nvGrpSpPr>
          <p:cNvPr id="215" name="组合 214"/>
          <p:cNvGrpSpPr/>
          <p:nvPr/>
        </p:nvGrpSpPr>
        <p:grpSpPr>
          <a:xfrm>
            <a:off x="891672" y="1885207"/>
            <a:ext cx="1606829" cy="1424101"/>
            <a:chOff x="1348876" y="1957944"/>
            <a:chExt cx="1606829" cy="1424101"/>
          </a:xfrm>
        </p:grpSpPr>
        <p:sp>
          <p:nvSpPr>
            <p:cNvPr id="216" name="Freeform 5"/>
            <p:cNvSpPr/>
            <p:nvPr/>
          </p:nvSpPr>
          <p:spPr bwMode="auto">
            <a:xfrm rot="10800000">
              <a:off x="1348876" y="1957944"/>
              <a:ext cx="1606829" cy="14241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54000" dist="1143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17" name="Freeform 48"/>
            <p:cNvSpPr>
              <a:spLocks noEditPoints="1"/>
            </p:cNvSpPr>
            <p:nvPr/>
          </p:nvSpPr>
          <p:spPr bwMode="auto">
            <a:xfrm>
              <a:off x="1926617" y="2153290"/>
              <a:ext cx="451346" cy="490884"/>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8" name="文本框 116"/>
            <p:cNvSpPr txBox="1"/>
            <p:nvPr/>
          </p:nvSpPr>
          <p:spPr>
            <a:xfrm>
              <a:off x="1496322" y="2644636"/>
              <a:ext cx="1346766" cy="646331"/>
            </a:xfrm>
            <a:prstGeom prst="rect">
              <a:avLst/>
            </a:prstGeom>
            <a:noFill/>
          </p:spPr>
          <p:txBody>
            <a:bodyPr wrap="square" rtlCol="0">
              <a:spAutoFit/>
            </a:bodyPr>
            <a:lstStyle/>
            <a:p>
              <a:pPr algn="ctr"/>
              <a:r>
                <a:rPr lang="zh-CN" altLang="en-US" sz="3600" u="sng" dirty="0" smtClean="0">
                  <a:solidFill>
                    <a:schemeClr val="tx1">
                      <a:lumMod val="65000"/>
                      <a:lumOff val="35000"/>
                    </a:schemeClr>
                  </a:solidFill>
                  <a:effectLst>
                    <a:innerShdw blurRad="38100" dist="50800" dir="13500000">
                      <a:prstClr val="black">
                        <a:alpha val="60000"/>
                      </a:prstClr>
                    </a:innerShdw>
                  </a:effectLst>
                  <a:latin typeface="方正大黑简体" panose="02010601030101010101" pitchFamily="2" charset="-122"/>
                  <a:ea typeface="方正大黑简体" panose="02010601030101010101" pitchFamily="2" charset="-122"/>
                </a:rPr>
                <a:t>目录</a:t>
              </a:r>
              <a:endParaRPr lang="zh-CN" altLang="en-US" sz="3600" u="sng" dirty="0">
                <a:solidFill>
                  <a:schemeClr val="tx1">
                    <a:lumMod val="65000"/>
                    <a:lumOff val="35000"/>
                  </a:schemeClr>
                </a:solidFill>
                <a:effectLst>
                  <a:innerShdw blurRad="38100" dist="50800" dir="13500000">
                    <a:prstClr val="black">
                      <a:alpha val="60000"/>
                    </a:prstClr>
                  </a:innerShdw>
                </a:effectLst>
                <a:latin typeface="方正大黑简体" panose="02010601030101010101" pitchFamily="2" charset="-122"/>
                <a:ea typeface="方正大黑简体" panose="02010601030101010101" pitchFamily="2" charset="-122"/>
              </a:endParaRPr>
            </a:p>
          </p:txBody>
        </p:sp>
      </p:grpSp>
      <p:sp>
        <p:nvSpPr>
          <p:cNvPr id="219" name="Freeform 5"/>
          <p:cNvSpPr/>
          <p:nvPr/>
        </p:nvSpPr>
        <p:spPr bwMode="auto">
          <a:xfrm rot="10800000">
            <a:off x="4091629" y="841562"/>
            <a:ext cx="614966" cy="5450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68580" tIns="34290" rIns="68580" bIns="34290" numCol="1" anchor="t" anchorCtr="0" compatLnSpc="1"/>
          <a:lstStyle/>
          <a:p>
            <a:endParaRPr lang="zh-CN" altLang="en-US">
              <a:solidFill>
                <a:prstClr val="black"/>
              </a:solidFill>
            </a:endParaRPr>
          </a:p>
        </p:txBody>
      </p:sp>
      <p:sp>
        <p:nvSpPr>
          <p:cNvPr id="221" name="Freeform 5"/>
          <p:cNvSpPr/>
          <p:nvPr/>
        </p:nvSpPr>
        <p:spPr bwMode="auto">
          <a:xfrm rot="10800000">
            <a:off x="4091629" y="1863895"/>
            <a:ext cx="614966" cy="5450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68580" tIns="34290" rIns="68580" bIns="34290" numCol="1" anchor="t" anchorCtr="0" compatLnSpc="1"/>
          <a:lstStyle/>
          <a:p>
            <a:endParaRPr lang="zh-CN" altLang="en-US">
              <a:solidFill>
                <a:prstClr val="black"/>
              </a:solidFill>
            </a:endParaRPr>
          </a:p>
        </p:txBody>
      </p:sp>
      <p:sp>
        <p:nvSpPr>
          <p:cNvPr id="223" name="Freeform 5"/>
          <p:cNvSpPr/>
          <p:nvPr/>
        </p:nvSpPr>
        <p:spPr bwMode="auto">
          <a:xfrm rot="10800000">
            <a:off x="4050354" y="2864025"/>
            <a:ext cx="614966" cy="5450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68580" tIns="34290" rIns="68580" bIns="34290" numCol="1" anchor="t" anchorCtr="0" compatLnSpc="1"/>
          <a:lstStyle/>
          <a:p>
            <a:endParaRPr lang="zh-CN" altLang="en-US">
              <a:solidFill>
                <a:prstClr val="black"/>
              </a:solidFill>
            </a:endParaRPr>
          </a:p>
        </p:txBody>
      </p:sp>
      <p:sp>
        <p:nvSpPr>
          <p:cNvPr id="225" name="文本框 128"/>
          <p:cNvSpPr txBox="1"/>
          <p:nvPr/>
        </p:nvSpPr>
        <p:spPr>
          <a:xfrm>
            <a:off x="4810345" y="793034"/>
            <a:ext cx="3375752" cy="521970"/>
          </a:xfrm>
          <a:prstGeom prst="rect">
            <a:avLst/>
          </a:prstGeom>
          <a:noFill/>
        </p:spPr>
        <p:txBody>
          <a:bodyPr wrap="square" rtlCol="0">
            <a:spAutoFit/>
          </a:bodyPr>
          <a:lstStyle/>
          <a:p>
            <a:pPr algn="l">
              <a:buClrTx/>
              <a:buSzTx/>
              <a:buFontTx/>
            </a:pPr>
            <a:r>
              <a:rPr lang="zh-CN" altLang="en-US" sz="3500" b="1" dirty="0">
                <a:latin typeface="汉仪中楷简" panose="02010604000101010101" charset="-122"/>
                <a:ea typeface="汉仪中楷简" panose="02010604000101010101" charset="-122"/>
              </a:rPr>
              <a:t>组织领导到位</a:t>
            </a:r>
          </a:p>
        </p:txBody>
      </p:sp>
      <p:sp>
        <p:nvSpPr>
          <p:cNvPr id="231" name="文本框 134"/>
          <p:cNvSpPr txBox="1"/>
          <p:nvPr/>
        </p:nvSpPr>
        <p:spPr>
          <a:xfrm>
            <a:off x="4810369" y="1852834"/>
            <a:ext cx="3491050" cy="521970"/>
          </a:xfrm>
          <a:prstGeom prst="rect">
            <a:avLst/>
          </a:prstGeom>
          <a:noFill/>
        </p:spPr>
        <p:txBody>
          <a:bodyPr wrap="square" rtlCol="0">
            <a:spAutoFit/>
          </a:bodyPr>
          <a:lstStyle/>
          <a:p>
            <a:pPr algn="l">
              <a:buClrTx/>
              <a:buSzTx/>
              <a:buFontTx/>
            </a:pPr>
            <a:r>
              <a:rPr lang="zh-CN" altLang="en-US" sz="3500" b="1" dirty="0">
                <a:latin typeface="汉仪中楷简" panose="02010604000101010101" charset="-122"/>
                <a:ea typeface="汉仪中楷简" panose="02010604000101010101" charset="-122"/>
              </a:rPr>
              <a:t>管理制度完善</a:t>
            </a:r>
          </a:p>
        </p:txBody>
      </p:sp>
      <p:sp>
        <p:nvSpPr>
          <p:cNvPr id="289" name="文本框 140"/>
          <p:cNvSpPr txBox="1"/>
          <p:nvPr/>
        </p:nvSpPr>
        <p:spPr>
          <a:xfrm>
            <a:off x="4809980" y="2868987"/>
            <a:ext cx="4081813" cy="521970"/>
          </a:xfrm>
          <a:prstGeom prst="rect">
            <a:avLst/>
          </a:prstGeom>
          <a:noFill/>
        </p:spPr>
        <p:txBody>
          <a:bodyPr wrap="square" rtlCol="0">
            <a:spAutoFit/>
          </a:bodyPr>
          <a:lstStyle/>
          <a:p>
            <a:pPr algn="l">
              <a:buClrTx/>
              <a:buSzTx/>
              <a:buFontTx/>
            </a:pPr>
            <a:r>
              <a:rPr lang="zh-CN" altLang="en-US" sz="3500" b="1" dirty="0">
                <a:latin typeface="汉仪中楷简" panose="02010604000101010101" charset="-122"/>
                <a:ea typeface="汉仪中楷简" panose="02010604000101010101" charset="-122"/>
              </a:rPr>
              <a:t>活动开展丰富</a:t>
            </a:r>
          </a:p>
        </p:txBody>
      </p:sp>
      <p:grpSp>
        <p:nvGrpSpPr>
          <p:cNvPr id="291" name="Group 8"/>
          <p:cNvGrpSpPr>
            <a:grpSpLocks noChangeAspect="1"/>
          </p:cNvGrpSpPr>
          <p:nvPr/>
        </p:nvGrpSpPr>
        <p:grpSpPr bwMode="auto">
          <a:xfrm>
            <a:off x="4271572" y="982841"/>
            <a:ext cx="248237" cy="271999"/>
            <a:chOff x="3437" y="2282"/>
            <a:chExt cx="679" cy="744"/>
          </a:xfrm>
          <a:solidFill>
            <a:srgbClr val="C00000"/>
          </a:solidFill>
        </p:grpSpPr>
        <p:sp>
          <p:nvSpPr>
            <p:cNvPr id="292"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3"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97" name="Group 18"/>
          <p:cNvGrpSpPr>
            <a:grpSpLocks noChangeAspect="1"/>
          </p:cNvGrpSpPr>
          <p:nvPr/>
        </p:nvGrpSpPr>
        <p:grpSpPr bwMode="auto">
          <a:xfrm>
            <a:off x="4254307" y="2005637"/>
            <a:ext cx="282767" cy="263487"/>
            <a:chOff x="3802" y="2858"/>
            <a:chExt cx="616" cy="574"/>
          </a:xfrm>
          <a:solidFill>
            <a:srgbClr val="C00000"/>
          </a:solidFill>
        </p:grpSpPr>
        <p:sp>
          <p:nvSpPr>
            <p:cNvPr id="29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2"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19" name="Freeform 108"/>
          <p:cNvSpPr>
            <a:spLocks noEditPoints="1"/>
          </p:cNvSpPr>
          <p:nvPr/>
        </p:nvSpPr>
        <p:spPr bwMode="auto">
          <a:xfrm>
            <a:off x="4201819" y="3002828"/>
            <a:ext cx="275982" cy="276975"/>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C00000"/>
          </a:solidFill>
          <a:ln>
            <a:noFill/>
          </a:ln>
        </p:spPr>
        <p:txBody>
          <a:bodyPr vert="horz" wrap="square" lIns="68580" tIns="34290" rIns="68580" bIns="34290" numCol="1" anchor="t" anchorCtr="0" compatLnSpc="1"/>
          <a:lstStyle/>
          <a:p>
            <a:endParaRPr lang="zh-CN" altLang="en-US">
              <a:solidFill>
                <a:prstClr val="black"/>
              </a:solidFill>
            </a:endParaRPr>
          </a:p>
        </p:txBody>
      </p:sp>
      <p:grpSp>
        <p:nvGrpSpPr>
          <p:cNvPr id="2" name="组合 1"/>
          <p:cNvGrpSpPr/>
          <p:nvPr/>
        </p:nvGrpSpPr>
        <p:grpSpPr>
          <a:xfrm>
            <a:off x="3313603" y="3157645"/>
            <a:ext cx="615278" cy="82277"/>
            <a:chOff x="5606181" y="1674310"/>
            <a:chExt cx="820370" cy="109703"/>
          </a:xfrm>
        </p:grpSpPr>
        <p:cxnSp>
          <p:nvCxnSpPr>
            <p:cNvPr id="3" name="直接连接符 2"/>
            <p:cNvCxnSpPr/>
            <p:nvPr/>
          </p:nvCxnSpPr>
          <p:spPr>
            <a:xfrm>
              <a:off x="5606181" y="1724066"/>
              <a:ext cx="783704"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6316848"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 name="组合 4"/>
          <p:cNvGrpSpPr/>
          <p:nvPr/>
        </p:nvGrpSpPr>
        <p:grpSpPr>
          <a:xfrm>
            <a:off x="1256100" y="3689230"/>
            <a:ext cx="857291" cy="971669"/>
            <a:chOff x="1981274" y="3849597"/>
            <a:chExt cx="857291" cy="971669"/>
          </a:xfrm>
        </p:grpSpPr>
        <p:grpSp>
          <p:nvGrpSpPr>
            <p:cNvPr id="6" name="组合 5"/>
            <p:cNvGrpSpPr/>
            <p:nvPr/>
          </p:nvGrpSpPr>
          <p:grpSpPr>
            <a:xfrm>
              <a:off x="2002966" y="3849597"/>
              <a:ext cx="835599" cy="971669"/>
              <a:chOff x="3295850" y="2065377"/>
              <a:chExt cx="3592273" cy="4177307"/>
            </a:xfrm>
          </p:grpSpPr>
          <p:sp>
            <p:nvSpPr>
              <p:cNvPr id="7" name="圆角矩形 6"/>
              <p:cNvSpPr/>
              <p:nvPr/>
            </p:nvSpPr>
            <p:spPr>
              <a:xfrm rot="2760000">
                <a:off x="3283361" y="2637923"/>
                <a:ext cx="4177307" cy="3032216"/>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9" name="圆角矩形 8"/>
              <p:cNvSpPr/>
              <p:nvPr/>
            </p:nvSpPr>
            <p:spPr>
              <a:xfrm rot="2760000">
                <a:off x="3499201" y="2940763"/>
                <a:ext cx="3639373" cy="2369533"/>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Freeform 5"/>
              <p:cNvSpPr/>
              <p:nvPr/>
            </p:nvSpPr>
            <p:spPr bwMode="auto">
              <a:xfrm rot="10800000">
                <a:off x="3589408"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1" name="文本框 89"/>
            <p:cNvSpPr txBox="1"/>
            <p:nvPr/>
          </p:nvSpPr>
          <p:spPr>
            <a:xfrm>
              <a:off x="1981274" y="3971925"/>
              <a:ext cx="657225" cy="414020"/>
            </a:xfrm>
            <a:prstGeom prst="rect">
              <a:avLst/>
            </a:prstGeom>
            <a:noFill/>
          </p:spPr>
          <p:txBody>
            <a:bodyPr wrap="square" rtlCol="0">
              <a:spAutoFit/>
            </a:bodyPr>
            <a:lstStyle/>
            <a:p>
              <a:pPr algn="ctr"/>
              <a:r>
                <a:rPr lang="en-US" altLang="zh-CN" sz="2100" dirty="0" smtClean="0">
                  <a:solidFill>
                    <a:schemeClr val="tx1">
                      <a:lumMod val="65000"/>
                      <a:lumOff val="35000"/>
                    </a:schemeClr>
                  </a:solidFill>
                  <a:latin typeface="Impact" panose="020B0806030902050204" pitchFamily="34" charset="0"/>
                </a:rPr>
                <a:t>04</a:t>
              </a:r>
              <a:endParaRPr lang="zh-CN" altLang="en-US" sz="2100" dirty="0">
                <a:solidFill>
                  <a:schemeClr val="tx1">
                    <a:lumMod val="65000"/>
                    <a:lumOff val="35000"/>
                  </a:schemeClr>
                </a:solidFill>
                <a:latin typeface="Impact" panose="020B0806030902050204" pitchFamily="34" charset="0"/>
              </a:endParaRPr>
            </a:p>
          </p:txBody>
        </p:sp>
      </p:grpSp>
      <p:grpSp>
        <p:nvGrpSpPr>
          <p:cNvPr id="12" name="组合 11"/>
          <p:cNvGrpSpPr/>
          <p:nvPr/>
        </p:nvGrpSpPr>
        <p:grpSpPr>
          <a:xfrm>
            <a:off x="2202180" y="3966210"/>
            <a:ext cx="1755775" cy="82550"/>
            <a:chOff x="3904783" y="1674310"/>
            <a:chExt cx="2480206" cy="109703"/>
          </a:xfrm>
        </p:grpSpPr>
        <p:cxnSp>
          <p:nvCxnSpPr>
            <p:cNvPr id="13" name="直接连接符 12"/>
            <p:cNvCxnSpPr/>
            <p:nvPr/>
          </p:nvCxnSpPr>
          <p:spPr>
            <a:xfrm flipV="1">
              <a:off x="3904783" y="1718973"/>
              <a:ext cx="2400000"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627528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Freeform 5"/>
          <p:cNvSpPr/>
          <p:nvPr/>
        </p:nvSpPr>
        <p:spPr bwMode="auto">
          <a:xfrm rot="10800000">
            <a:off x="4070674" y="3796840"/>
            <a:ext cx="614966" cy="5450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68580" tIns="34290" rIns="68580" bIns="34290" numCol="1" anchor="t" anchorCtr="0" compatLnSpc="1"/>
          <a:lstStyle/>
          <a:p>
            <a:endParaRPr lang="zh-CN" altLang="en-US">
              <a:solidFill>
                <a:prstClr val="black"/>
              </a:solidFill>
            </a:endParaRPr>
          </a:p>
        </p:txBody>
      </p:sp>
      <p:sp>
        <p:nvSpPr>
          <p:cNvPr id="16" name="十字箭头标注 15"/>
          <p:cNvSpPr/>
          <p:nvPr/>
        </p:nvSpPr>
        <p:spPr>
          <a:xfrm>
            <a:off x="4159885" y="3891280"/>
            <a:ext cx="396240" cy="355600"/>
          </a:xfrm>
          <a:prstGeom prst="quadArrowCallou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7" name="文本框 140"/>
          <p:cNvSpPr txBox="1"/>
          <p:nvPr/>
        </p:nvSpPr>
        <p:spPr>
          <a:xfrm>
            <a:off x="4859510" y="3764972"/>
            <a:ext cx="4081813" cy="629920"/>
          </a:xfrm>
          <a:prstGeom prst="rect">
            <a:avLst/>
          </a:prstGeom>
          <a:noFill/>
        </p:spPr>
        <p:txBody>
          <a:bodyPr wrap="square" rtlCol="0">
            <a:spAutoFit/>
          </a:bodyPr>
          <a:lstStyle/>
          <a:p>
            <a:r>
              <a:rPr lang="zh-CN" altLang="en-US" sz="3500" b="1" dirty="0">
                <a:latin typeface="汉仪中楷简" panose="02010604000101010101" charset="-122"/>
                <a:ea typeface="汉仪中楷简" panose="02010604000101010101" charset="-122"/>
              </a:rPr>
              <a:t>建设举措有力</a:t>
            </a: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5"/>
                                        </p:tgtEl>
                                        <p:attrNameLst>
                                          <p:attrName>style.visibility</p:attrName>
                                        </p:attrNameLst>
                                      </p:cBhvr>
                                      <p:to>
                                        <p:strVal val="visible"/>
                                      </p:to>
                                    </p:set>
                                    <p:anim calcmode="lin" valueType="num">
                                      <p:cBhvr additive="base">
                                        <p:cTn id="7" dur="500" fill="hold"/>
                                        <p:tgtEl>
                                          <p:spTgt spid="215"/>
                                        </p:tgtEl>
                                        <p:attrNameLst>
                                          <p:attrName>ppt_x</p:attrName>
                                        </p:attrNameLst>
                                      </p:cBhvr>
                                      <p:tavLst>
                                        <p:tav tm="0">
                                          <p:val>
                                            <p:strVal val="0-#ppt_w/2"/>
                                          </p:val>
                                        </p:tav>
                                        <p:tav tm="100000">
                                          <p:val>
                                            <p:strVal val="#ppt_x"/>
                                          </p:val>
                                        </p:tav>
                                      </p:tavLst>
                                    </p:anim>
                                    <p:anim calcmode="lin" valueType="num">
                                      <p:cBhvr additive="base">
                                        <p:cTn id="8" dur="500" fill="hold"/>
                                        <p:tgtEl>
                                          <p:spTgt spid="2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79"/>
                                        </p:tgtEl>
                                        <p:attrNameLst>
                                          <p:attrName>style.visibility</p:attrName>
                                        </p:attrNameLst>
                                      </p:cBhvr>
                                      <p:to>
                                        <p:strVal val="visible"/>
                                      </p:to>
                                    </p:set>
                                    <p:animEffect transition="in" filter="wipe(up)">
                                      <p:cBhvr>
                                        <p:cTn id="12" dur="500"/>
                                        <p:tgtEl>
                                          <p:spTgt spid="179"/>
                                        </p:tgtEl>
                                      </p:cBhvr>
                                    </p:animEffect>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180"/>
                                        </p:tgtEl>
                                        <p:attrNameLst>
                                          <p:attrName>style.visibility</p:attrName>
                                        </p:attrNameLst>
                                      </p:cBhvr>
                                      <p:to>
                                        <p:strVal val="visible"/>
                                      </p:to>
                                    </p:set>
                                    <p:anim calcmode="lin" valueType="num">
                                      <p:cBhvr additive="base">
                                        <p:cTn id="16" dur="500" fill="hold"/>
                                        <p:tgtEl>
                                          <p:spTgt spid="180"/>
                                        </p:tgtEl>
                                        <p:attrNameLst>
                                          <p:attrName>ppt_x</p:attrName>
                                        </p:attrNameLst>
                                      </p:cBhvr>
                                      <p:tavLst>
                                        <p:tav tm="0">
                                          <p:val>
                                            <p:strVal val="#ppt_x"/>
                                          </p:val>
                                        </p:tav>
                                        <p:tav tm="100000">
                                          <p:val>
                                            <p:strVal val="#ppt_x"/>
                                          </p:val>
                                        </p:tav>
                                      </p:tavLst>
                                    </p:anim>
                                    <p:anim calcmode="lin" valueType="num">
                                      <p:cBhvr additive="base">
                                        <p:cTn id="17" dur="500" fill="hold"/>
                                        <p:tgtEl>
                                          <p:spTgt spid="180"/>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76"/>
                                        </p:tgtEl>
                                        <p:attrNameLst>
                                          <p:attrName>style.visibility</p:attrName>
                                        </p:attrNameLst>
                                      </p:cBhvr>
                                      <p:to>
                                        <p:strVal val="visible"/>
                                      </p:to>
                                    </p:set>
                                    <p:animEffect transition="in" filter="wipe(left)">
                                      <p:cBhvr>
                                        <p:cTn id="21" dur="500"/>
                                        <p:tgtEl>
                                          <p:spTgt spid="176"/>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19"/>
                                        </p:tgtEl>
                                        <p:attrNameLst>
                                          <p:attrName>style.visibility</p:attrName>
                                        </p:attrNameLst>
                                      </p:cBhvr>
                                      <p:to>
                                        <p:strVal val="visible"/>
                                      </p:to>
                                    </p:set>
                                    <p:animEffect transition="in" filter="fade">
                                      <p:cBhvr>
                                        <p:cTn id="25" dur="500"/>
                                        <p:tgtEl>
                                          <p:spTgt spid="219"/>
                                        </p:tgtEl>
                                      </p:cBhvr>
                                    </p:animEffect>
                                  </p:childTnLst>
                                </p:cTn>
                              </p:par>
                              <p:par>
                                <p:cTn id="26" presetID="10" presetClass="entr" presetSubtype="0" fill="hold" nodeType="withEffect">
                                  <p:stCondLst>
                                    <p:cond delay="0"/>
                                  </p:stCondLst>
                                  <p:childTnLst>
                                    <p:set>
                                      <p:cBhvr>
                                        <p:cTn id="27" dur="1" fill="hold">
                                          <p:stCondLst>
                                            <p:cond delay="0"/>
                                          </p:stCondLst>
                                        </p:cTn>
                                        <p:tgtEl>
                                          <p:spTgt spid="291"/>
                                        </p:tgtEl>
                                        <p:attrNameLst>
                                          <p:attrName>style.visibility</p:attrName>
                                        </p:attrNameLst>
                                      </p:cBhvr>
                                      <p:to>
                                        <p:strVal val="visible"/>
                                      </p:to>
                                    </p:set>
                                    <p:animEffect transition="in" filter="fade">
                                      <p:cBhvr>
                                        <p:cTn id="28" dur="500"/>
                                        <p:tgtEl>
                                          <p:spTgt spid="291"/>
                                        </p:tgtEl>
                                      </p:cBhvr>
                                    </p:animEffect>
                                  </p:childTnLst>
                                </p:cTn>
                              </p:par>
                            </p:childTnLst>
                          </p:cTn>
                        </p:par>
                        <p:par>
                          <p:cTn id="29" fill="hold">
                            <p:stCondLst>
                              <p:cond delay="2500"/>
                            </p:stCondLst>
                            <p:childTnLst>
                              <p:par>
                                <p:cTn id="30" presetID="21" presetClass="entr" presetSubtype="1" fill="hold" grpId="0" nodeType="afterEffect">
                                  <p:stCondLst>
                                    <p:cond delay="0"/>
                                  </p:stCondLst>
                                  <p:childTnLst>
                                    <p:set>
                                      <p:cBhvr>
                                        <p:cTn id="31" dur="1" fill="hold">
                                          <p:stCondLst>
                                            <p:cond delay="0"/>
                                          </p:stCondLst>
                                        </p:cTn>
                                        <p:tgtEl>
                                          <p:spTgt spid="225"/>
                                        </p:tgtEl>
                                        <p:attrNameLst>
                                          <p:attrName>style.visibility</p:attrName>
                                        </p:attrNameLst>
                                      </p:cBhvr>
                                      <p:to>
                                        <p:strVal val="visible"/>
                                      </p:to>
                                    </p:set>
                                    <p:animEffect transition="in" filter="wheel(1)">
                                      <p:cBhvr>
                                        <p:cTn id="32" dur="2000"/>
                                        <p:tgtEl>
                                          <p:spTgt spid="225"/>
                                        </p:tgtEl>
                                      </p:cBhvr>
                                    </p:animEffect>
                                  </p:childTnLst>
                                </p:cTn>
                              </p:par>
                            </p:childTnLst>
                          </p:cTn>
                        </p:par>
                        <p:par>
                          <p:cTn id="33" fill="hold">
                            <p:stCondLst>
                              <p:cond delay="4500"/>
                            </p:stCondLst>
                            <p:childTnLst>
                              <p:par>
                                <p:cTn id="34" presetID="2" presetClass="entr" presetSubtype="1" fill="hold" nodeType="afterEffect">
                                  <p:stCondLst>
                                    <p:cond delay="0"/>
                                  </p:stCondLst>
                                  <p:childTnLst>
                                    <p:set>
                                      <p:cBhvr>
                                        <p:cTn id="35" dur="1" fill="hold">
                                          <p:stCondLst>
                                            <p:cond delay="0"/>
                                          </p:stCondLst>
                                        </p:cTn>
                                        <p:tgtEl>
                                          <p:spTgt spid="208"/>
                                        </p:tgtEl>
                                        <p:attrNameLst>
                                          <p:attrName>style.visibility</p:attrName>
                                        </p:attrNameLst>
                                      </p:cBhvr>
                                      <p:to>
                                        <p:strVal val="visible"/>
                                      </p:to>
                                    </p:set>
                                    <p:anim calcmode="lin" valueType="num">
                                      <p:cBhvr additive="base">
                                        <p:cTn id="36" dur="500" fill="hold"/>
                                        <p:tgtEl>
                                          <p:spTgt spid="208"/>
                                        </p:tgtEl>
                                        <p:attrNameLst>
                                          <p:attrName>ppt_x</p:attrName>
                                        </p:attrNameLst>
                                      </p:cBhvr>
                                      <p:tavLst>
                                        <p:tav tm="0">
                                          <p:val>
                                            <p:strVal val="#ppt_x"/>
                                          </p:val>
                                        </p:tav>
                                        <p:tav tm="100000">
                                          <p:val>
                                            <p:strVal val="#ppt_x"/>
                                          </p:val>
                                        </p:tav>
                                      </p:tavLst>
                                    </p:anim>
                                    <p:anim calcmode="lin" valueType="num">
                                      <p:cBhvr additive="base">
                                        <p:cTn id="37" dur="500" fill="hold"/>
                                        <p:tgtEl>
                                          <p:spTgt spid="208"/>
                                        </p:tgtEl>
                                        <p:attrNameLst>
                                          <p:attrName>ppt_y</p:attrName>
                                        </p:attrNameLst>
                                      </p:cBhvr>
                                      <p:tavLst>
                                        <p:tav tm="0">
                                          <p:val>
                                            <p:strVal val="0-#ppt_h/2"/>
                                          </p:val>
                                        </p:tav>
                                        <p:tav tm="100000">
                                          <p:val>
                                            <p:strVal val="#ppt_y"/>
                                          </p:val>
                                        </p:tav>
                                      </p:tavLst>
                                    </p:anim>
                                  </p:childTnLst>
                                </p:cTn>
                              </p:par>
                            </p:childTnLst>
                          </p:cTn>
                        </p:par>
                        <p:par>
                          <p:cTn id="38" fill="hold">
                            <p:stCondLst>
                              <p:cond delay="5000"/>
                            </p:stCondLst>
                            <p:childTnLst>
                              <p:par>
                                <p:cTn id="39" presetID="22" presetClass="entr" presetSubtype="8" fill="hold" nodeType="afterEffect">
                                  <p:stCondLst>
                                    <p:cond delay="0"/>
                                  </p:stCondLst>
                                  <p:childTnLst>
                                    <p:set>
                                      <p:cBhvr>
                                        <p:cTn id="40" dur="1" fill="hold">
                                          <p:stCondLst>
                                            <p:cond delay="0"/>
                                          </p:stCondLst>
                                        </p:cTn>
                                        <p:tgtEl>
                                          <p:spTgt spid="170"/>
                                        </p:tgtEl>
                                        <p:attrNameLst>
                                          <p:attrName>style.visibility</p:attrName>
                                        </p:attrNameLst>
                                      </p:cBhvr>
                                      <p:to>
                                        <p:strVal val="visible"/>
                                      </p:to>
                                    </p:set>
                                    <p:animEffect transition="in" filter="wipe(left)">
                                      <p:cBhvr>
                                        <p:cTn id="41" dur="500"/>
                                        <p:tgtEl>
                                          <p:spTgt spid="170"/>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221"/>
                                        </p:tgtEl>
                                        <p:attrNameLst>
                                          <p:attrName>style.visibility</p:attrName>
                                        </p:attrNameLst>
                                      </p:cBhvr>
                                      <p:to>
                                        <p:strVal val="visible"/>
                                      </p:to>
                                    </p:set>
                                    <p:animEffect transition="in" filter="fade">
                                      <p:cBhvr>
                                        <p:cTn id="45" dur="500"/>
                                        <p:tgtEl>
                                          <p:spTgt spid="221"/>
                                        </p:tgtEl>
                                      </p:cBhvr>
                                    </p:animEffect>
                                  </p:childTnLst>
                                </p:cTn>
                              </p:par>
                            </p:childTnLst>
                          </p:cTn>
                        </p:par>
                        <p:par>
                          <p:cTn id="46" fill="hold">
                            <p:stCondLst>
                              <p:cond delay="6000"/>
                            </p:stCondLst>
                            <p:childTnLst>
                              <p:par>
                                <p:cTn id="47" presetID="21" presetClass="entr" presetSubtype="1" fill="hold" grpId="0" nodeType="afterEffect">
                                  <p:stCondLst>
                                    <p:cond delay="0"/>
                                  </p:stCondLst>
                                  <p:childTnLst>
                                    <p:set>
                                      <p:cBhvr>
                                        <p:cTn id="48" dur="1" fill="hold">
                                          <p:stCondLst>
                                            <p:cond delay="0"/>
                                          </p:stCondLst>
                                        </p:cTn>
                                        <p:tgtEl>
                                          <p:spTgt spid="231"/>
                                        </p:tgtEl>
                                        <p:attrNameLst>
                                          <p:attrName>style.visibility</p:attrName>
                                        </p:attrNameLst>
                                      </p:cBhvr>
                                      <p:to>
                                        <p:strVal val="visible"/>
                                      </p:to>
                                    </p:set>
                                    <p:animEffect transition="in" filter="wheel(1)">
                                      <p:cBhvr>
                                        <p:cTn id="49" dur="2000"/>
                                        <p:tgtEl>
                                          <p:spTgt spid="231"/>
                                        </p:tgtEl>
                                      </p:cBhvr>
                                    </p:animEffect>
                                  </p:childTnLst>
                                </p:cTn>
                              </p:par>
                              <p:par>
                                <p:cTn id="50" presetID="10" presetClass="entr" presetSubtype="0" fill="hold" nodeType="withEffect">
                                  <p:stCondLst>
                                    <p:cond delay="0"/>
                                  </p:stCondLst>
                                  <p:childTnLst>
                                    <p:set>
                                      <p:cBhvr>
                                        <p:cTn id="51" dur="1" fill="hold">
                                          <p:stCondLst>
                                            <p:cond delay="0"/>
                                          </p:stCondLst>
                                        </p:cTn>
                                        <p:tgtEl>
                                          <p:spTgt spid="297"/>
                                        </p:tgtEl>
                                        <p:attrNameLst>
                                          <p:attrName>style.visibility</p:attrName>
                                        </p:attrNameLst>
                                      </p:cBhvr>
                                      <p:to>
                                        <p:strVal val="visible"/>
                                      </p:to>
                                    </p:set>
                                    <p:animEffect transition="in" filter="fade">
                                      <p:cBhvr>
                                        <p:cTn id="52" dur="500"/>
                                        <p:tgtEl>
                                          <p:spTgt spid="297"/>
                                        </p:tgtEl>
                                      </p:cBhvr>
                                    </p:animEffect>
                                  </p:childTnLst>
                                </p:cTn>
                              </p:par>
                            </p:childTnLst>
                          </p:cTn>
                        </p:par>
                        <p:par>
                          <p:cTn id="53" fill="hold">
                            <p:stCondLst>
                              <p:cond delay="8000"/>
                            </p:stCondLst>
                            <p:childTnLst>
                              <p:par>
                                <p:cTn id="54" presetID="2" presetClass="entr" presetSubtype="1" fill="hold" nodeType="afterEffect">
                                  <p:stCondLst>
                                    <p:cond delay="0"/>
                                  </p:stCondLst>
                                  <p:childTnLst>
                                    <p:set>
                                      <p:cBhvr>
                                        <p:cTn id="55" dur="1" fill="hold">
                                          <p:stCondLst>
                                            <p:cond delay="0"/>
                                          </p:stCondLst>
                                        </p:cTn>
                                        <p:tgtEl>
                                          <p:spTgt spid="187"/>
                                        </p:tgtEl>
                                        <p:attrNameLst>
                                          <p:attrName>style.visibility</p:attrName>
                                        </p:attrNameLst>
                                      </p:cBhvr>
                                      <p:to>
                                        <p:strVal val="visible"/>
                                      </p:to>
                                    </p:set>
                                    <p:anim calcmode="lin" valueType="num">
                                      <p:cBhvr additive="base">
                                        <p:cTn id="56" dur="500" fill="hold"/>
                                        <p:tgtEl>
                                          <p:spTgt spid="187"/>
                                        </p:tgtEl>
                                        <p:attrNameLst>
                                          <p:attrName>ppt_x</p:attrName>
                                        </p:attrNameLst>
                                      </p:cBhvr>
                                      <p:tavLst>
                                        <p:tav tm="0">
                                          <p:val>
                                            <p:strVal val="#ppt_x"/>
                                          </p:val>
                                        </p:tav>
                                        <p:tav tm="100000">
                                          <p:val>
                                            <p:strVal val="#ppt_x"/>
                                          </p:val>
                                        </p:tav>
                                      </p:tavLst>
                                    </p:anim>
                                    <p:anim calcmode="lin" valueType="num">
                                      <p:cBhvr additive="base">
                                        <p:cTn id="57" dur="500" fill="hold"/>
                                        <p:tgtEl>
                                          <p:spTgt spid="187"/>
                                        </p:tgtEl>
                                        <p:attrNameLst>
                                          <p:attrName>ppt_y</p:attrName>
                                        </p:attrNameLst>
                                      </p:cBhvr>
                                      <p:tavLst>
                                        <p:tav tm="0">
                                          <p:val>
                                            <p:strVal val="0-#ppt_h/2"/>
                                          </p:val>
                                        </p:tav>
                                        <p:tav tm="100000">
                                          <p:val>
                                            <p:strVal val="#ppt_y"/>
                                          </p:val>
                                        </p:tav>
                                      </p:tavLst>
                                    </p:anim>
                                  </p:childTnLst>
                                </p:cTn>
                              </p:par>
                            </p:childTnLst>
                          </p:cTn>
                        </p:par>
                        <p:par>
                          <p:cTn id="58" fill="hold">
                            <p:stCondLst>
                              <p:cond delay="8500"/>
                            </p:stCondLst>
                            <p:childTnLst>
                              <p:par>
                                <p:cTn id="59" presetID="10" presetClass="entr" presetSubtype="0" fill="hold" grpId="0" nodeType="afterEffect">
                                  <p:stCondLst>
                                    <p:cond delay="0"/>
                                  </p:stCondLst>
                                  <p:childTnLst>
                                    <p:set>
                                      <p:cBhvr>
                                        <p:cTn id="60" dur="1" fill="hold">
                                          <p:stCondLst>
                                            <p:cond delay="0"/>
                                          </p:stCondLst>
                                        </p:cTn>
                                        <p:tgtEl>
                                          <p:spTgt spid="223"/>
                                        </p:tgtEl>
                                        <p:attrNameLst>
                                          <p:attrName>style.visibility</p:attrName>
                                        </p:attrNameLst>
                                      </p:cBhvr>
                                      <p:to>
                                        <p:strVal val="visible"/>
                                      </p:to>
                                    </p:set>
                                    <p:animEffect transition="in" filter="fade">
                                      <p:cBhvr>
                                        <p:cTn id="61" dur="500"/>
                                        <p:tgtEl>
                                          <p:spTgt spid="223"/>
                                        </p:tgtEl>
                                      </p:cBhvr>
                                    </p:animEffect>
                                  </p:childTnLst>
                                </p:cTn>
                              </p:par>
                            </p:childTnLst>
                          </p:cTn>
                        </p:par>
                        <p:par>
                          <p:cTn id="62" fill="hold">
                            <p:stCondLst>
                              <p:cond delay="9000"/>
                            </p:stCondLst>
                            <p:childTnLst>
                              <p:par>
                                <p:cTn id="63" presetID="22" presetClass="entr" presetSubtype="8" fill="hold" nodeType="after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ipe(left)">
                                      <p:cBhvr>
                                        <p:cTn id="65" dur="500"/>
                                        <p:tgtEl>
                                          <p:spTgt spid="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9"/>
                                        </p:tgtEl>
                                        <p:attrNameLst>
                                          <p:attrName>style.visibility</p:attrName>
                                        </p:attrNameLst>
                                      </p:cBhvr>
                                      <p:to>
                                        <p:strVal val="visible"/>
                                      </p:to>
                                    </p:set>
                                    <p:animEffect transition="in" filter="fade">
                                      <p:cBhvr>
                                        <p:cTn id="68" dur="500"/>
                                        <p:tgtEl>
                                          <p:spTgt spid="319"/>
                                        </p:tgtEl>
                                      </p:cBhvr>
                                    </p:animEffect>
                                  </p:childTnLst>
                                </p:cTn>
                              </p:par>
                            </p:childTnLst>
                          </p:cTn>
                        </p:par>
                        <p:par>
                          <p:cTn id="69" fill="hold">
                            <p:stCondLst>
                              <p:cond delay="9500"/>
                            </p:stCondLst>
                            <p:childTnLst>
                              <p:par>
                                <p:cTn id="70" presetID="21" presetClass="entr" presetSubtype="1" fill="hold" grpId="0" nodeType="afterEffect">
                                  <p:stCondLst>
                                    <p:cond delay="0"/>
                                  </p:stCondLst>
                                  <p:childTnLst>
                                    <p:set>
                                      <p:cBhvr>
                                        <p:cTn id="71" dur="1" fill="hold">
                                          <p:stCondLst>
                                            <p:cond delay="0"/>
                                          </p:stCondLst>
                                        </p:cTn>
                                        <p:tgtEl>
                                          <p:spTgt spid="289"/>
                                        </p:tgtEl>
                                        <p:attrNameLst>
                                          <p:attrName>style.visibility</p:attrName>
                                        </p:attrNameLst>
                                      </p:cBhvr>
                                      <p:to>
                                        <p:strVal val="visible"/>
                                      </p:to>
                                    </p:set>
                                    <p:animEffect transition="in" filter="wheel(1)">
                                      <p:cBhvr>
                                        <p:cTn id="72" dur="2000"/>
                                        <p:tgtEl>
                                          <p:spTgt spid="289"/>
                                        </p:tgtEl>
                                      </p:cBhvr>
                                    </p:animEffect>
                                  </p:childTnLst>
                                </p:cTn>
                              </p:par>
                            </p:childTnLst>
                          </p:cTn>
                        </p:par>
                        <p:par>
                          <p:cTn id="73" fill="hold">
                            <p:stCondLst>
                              <p:cond delay="11500"/>
                            </p:stCondLst>
                            <p:childTnLst>
                              <p:par>
                                <p:cTn id="74" presetID="2" presetClass="entr" presetSubtype="1"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additive="base">
                                        <p:cTn id="76" dur="500" fill="hold"/>
                                        <p:tgtEl>
                                          <p:spTgt spid="5"/>
                                        </p:tgtEl>
                                        <p:attrNameLst>
                                          <p:attrName>ppt_x</p:attrName>
                                        </p:attrNameLst>
                                      </p:cBhvr>
                                      <p:tavLst>
                                        <p:tav tm="0">
                                          <p:val>
                                            <p:strVal val="#ppt_x"/>
                                          </p:val>
                                        </p:tav>
                                        <p:tav tm="100000">
                                          <p:val>
                                            <p:strVal val="#ppt_x"/>
                                          </p:val>
                                        </p:tav>
                                      </p:tavLst>
                                    </p:anim>
                                    <p:anim calcmode="lin" valueType="num">
                                      <p:cBhvr additive="base">
                                        <p:cTn id="77" dur="500" fill="hold"/>
                                        <p:tgtEl>
                                          <p:spTgt spid="5"/>
                                        </p:tgtEl>
                                        <p:attrNameLst>
                                          <p:attrName>ppt_y</p:attrName>
                                        </p:attrNameLst>
                                      </p:cBhvr>
                                      <p:tavLst>
                                        <p:tav tm="0">
                                          <p:val>
                                            <p:strVal val="0-#ppt_h/2"/>
                                          </p:val>
                                        </p:tav>
                                        <p:tav tm="100000">
                                          <p:val>
                                            <p:strVal val="#ppt_y"/>
                                          </p:val>
                                        </p:tav>
                                      </p:tavLst>
                                    </p:anim>
                                  </p:childTnLst>
                                </p:cTn>
                              </p:par>
                            </p:childTnLst>
                          </p:cTn>
                        </p:par>
                        <p:par>
                          <p:cTn id="78" fill="hold">
                            <p:stCondLst>
                              <p:cond delay="12000"/>
                            </p:stCondLst>
                            <p:childTnLst>
                              <p:par>
                                <p:cTn id="79" presetID="22" presetClass="entr" presetSubtype="8" fill="hold"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left)">
                                      <p:cBhvr>
                                        <p:cTn id="81" dur="500"/>
                                        <p:tgtEl>
                                          <p:spTgt spid="12"/>
                                        </p:tgtEl>
                                      </p:cBhvr>
                                    </p:animEffect>
                                  </p:childTnLst>
                                </p:cTn>
                              </p:par>
                            </p:childTnLst>
                          </p:cTn>
                        </p:par>
                        <p:par>
                          <p:cTn id="82" fill="hold">
                            <p:stCondLst>
                              <p:cond delay="12500"/>
                            </p:stCondLst>
                            <p:childTnLst>
                              <p:par>
                                <p:cTn id="83" presetID="10" presetClass="entr" presetSubtype="0"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500"/>
                                        <p:tgtEl>
                                          <p:spTgt spid="15"/>
                                        </p:tgtEl>
                                      </p:cBhvr>
                                    </p:animEffect>
                                  </p:childTnLst>
                                </p:cTn>
                              </p:par>
                            </p:childTnLst>
                          </p:cTn>
                        </p:par>
                        <p:par>
                          <p:cTn id="86" fill="hold">
                            <p:stCondLst>
                              <p:cond delay="13000"/>
                            </p:stCondLst>
                            <p:childTnLst>
                              <p:par>
                                <p:cTn id="87" presetID="10" presetClass="entr" presetSubtype="0" fill="hold" grpId="0" nodeType="after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childTnLst>
                          </p:cTn>
                        </p:par>
                        <p:par>
                          <p:cTn id="90" fill="hold">
                            <p:stCondLst>
                              <p:cond delay="13500"/>
                            </p:stCondLst>
                            <p:childTnLst>
                              <p:par>
                                <p:cTn id="91" presetID="21" presetClass="entr" presetSubtype="1" fill="hold" grpId="0" nodeType="after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wheel(1)">
                                      <p:cBhvr>
                                        <p:cTn id="9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9" grpId="0" animBg="1"/>
      <p:bldP spid="221" grpId="0" bldLvl="0" animBg="1"/>
      <p:bldP spid="223" grpId="0" bldLvl="0" animBg="1"/>
      <p:bldP spid="225" grpId="0"/>
      <p:bldP spid="231" grpId="0"/>
      <p:bldP spid="289" grpId="0"/>
      <p:bldP spid="319" grpId="0" bldLvl="0" animBg="1"/>
      <p:bldP spid="15" grpId="0" bldLvl="0" animBg="1"/>
      <p:bldP spid="16" grpId="0" animBg="1"/>
      <p:bldP spid="16" grpId="1" animBg="1"/>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46018" y="141806"/>
            <a:ext cx="1714500" cy="398780"/>
          </a:xfrm>
          <a:prstGeom prst="rect">
            <a:avLst/>
          </a:prstGeom>
          <a:noFill/>
        </p:spPr>
        <p:txBody>
          <a:bodyPr wrap="none" rtlCol="0">
            <a:spAutoFit/>
          </a:bodyPr>
          <a:lstStyle/>
          <a:p>
            <a:pPr algn="l" defTabSz="914400">
              <a:defRPr/>
            </a:pPr>
            <a:r>
              <a:rPr lang="zh-CN" altLang="en-US" sz="2000" b="1" kern="0" dirty="0">
                <a:solidFill>
                  <a:srgbClr val="C00000"/>
                </a:solidFill>
                <a:latin typeface="黑体" panose="02010609060101010101" charset="-122"/>
                <a:ea typeface="黑体" panose="02010609060101010101" charset="-122"/>
                <a:sym typeface="+mn-ea"/>
              </a:rPr>
              <a:t>活动开展丰富</a:t>
            </a:r>
            <a:endParaRPr lang="zh-CN" altLang="en-US" sz="2000" b="1" dirty="0">
              <a:latin typeface="黑体" panose="02010609060101010101" charset="-122"/>
              <a:ea typeface="黑体" panose="02010609060101010101" charset="-122"/>
            </a:endParaRPr>
          </a:p>
        </p:txBody>
      </p:sp>
      <p:cxnSp>
        <p:nvCxnSpPr>
          <p:cNvPr id="12" name="直接连接符 11"/>
          <p:cNvCxnSpPr/>
          <p:nvPr/>
        </p:nvCxnSpPr>
        <p:spPr>
          <a:xfrm>
            <a:off x="2965943" y="257885"/>
            <a:ext cx="0" cy="2085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04961" y="226251"/>
            <a:ext cx="335985" cy="335985"/>
            <a:chOff x="4075623" y="1867996"/>
            <a:chExt cx="335985" cy="335985"/>
          </a:xfrm>
        </p:grpSpPr>
        <p:sp>
          <p:nvSpPr>
            <p:cNvPr id="15" name="椭圆 14"/>
            <p:cNvSpPr/>
            <p:nvPr/>
          </p:nvSpPr>
          <p:spPr>
            <a:xfrm flipV="1">
              <a:off x="4075623" y="1867996"/>
              <a:ext cx="335985" cy="335985"/>
            </a:xfrm>
            <a:prstGeom prst="ellipse">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solidFill>
              </a:endParaRPr>
            </a:p>
          </p:txBody>
        </p:sp>
        <p:sp>
          <p:nvSpPr>
            <p:cNvPr id="16" name="椭圆 15"/>
            <p:cNvSpPr/>
            <p:nvPr/>
          </p:nvSpPr>
          <p:spPr>
            <a:xfrm>
              <a:off x="4099017" y="1889766"/>
              <a:ext cx="292314" cy="29231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289560" y="926465"/>
            <a:ext cx="3168650" cy="521970"/>
          </a:xfrm>
          <a:prstGeom prst="rect">
            <a:avLst/>
          </a:prstGeom>
          <a:noFill/>
        </p:spPr>
        <p:txBody>
          <a:bodyPr wrap="square" rtlCol="0">
            <a:spAutoFit/>
          </a:bodyPr>
          <a:lstStyle/>
          <a:p>
            <a:pPr indent="711200" algn="l">
              <a:buClrTx/>
              <a:buSzTx/>
              <a:buFontTx/>
              <a:extLst>
                <a:ext uri="{35155182-B16C-46BC-9424-99874614C6A1}">
                  <wpsdc:indentchars xmlns:wpsdc="http://www.wps.cn/officeDocument/2017/drawingmlCustomData" xmlns="" val="200" checksum="3773799597"/>
                </a:ext>
              </a:extLst>
            </a:pPr>
            <a:r>
              <a:rPr lang="en-US" altLang="zh-CN" sz="2800" b="1" dirty="0" smtClean="0"/>
              <a:t>（二）强师能</a:t>
            </a:r>
          </a:p>
        </p:txBody>
      </p:sp>
      <p:sp>
        <p:nvSpPr>
          <p:cNvPr id="3" name="文本框 2"/>
          <p:cNvSpPr txBox="1"/>
          <p:nvPr/>
        </p:nvSpPr>
        <p:spPr>
          <a:xfrm>
            <a:off x="1159510" y="1631315"/>
            <a:ext cx="6824345" cy="2861310"/>
          </a:xfrm>
          <a:prstGeom prst="rect">
            <a:avLst/>
          </a:prstGeom>
          <a:noFill/>
        </p:spPr>
        <p:txBody>
          <a:bodyPr wrap="square" rtlCol="0">
            <a:spAutoFit/>
          </a:bodyPr>
          <a:lstStyle/>
          <a:p>
            <a:pPr indent="508000" algn="l">
              <a:buClrTx/>
              <a:buSzTx/>
              <a:buFontTx/>
              <a:extLst>
                <a:ext uri="{35155182-B16C-46BC-9424-99874614C6A1}">
                  <wpsdc:indentchars xmlns:wpsdc="http://www.wps.cn/officeDocument/2017/drawingmlCustomData" xmlns="" val="200" checksum="282533468"/>
                </a:ext>
              </a:extLst>
            </a:pPr>
            <a:r>
              <a:rPr lang="en-US" altLang="zh-CN" sz="2000" b="1" dirty="0" smtClean="0"/>
              <a:t>1. 集团继续实施“青蓝工程”，开启了新一轮师徒结对活动，依靠集团的力量，让青年教师在教育教学工作中少走弯路，加快成长，有效提高教育教学质量和青年教师的业务水平，同时发挥骨干教师的辐射带动作用，提升教师的整体素质。</a:t>
            </a:r>
          </a:p>
          <a:p>
            <a:pPr indent="508000" algn="l">
              <a:buClrTx/>
              <a:buSzTx/>
              <a:buFontTx/>
              <a:extLst>
                <a:ext uri="{35155182-B16C-46BC-9424-99874614C6A1}">
                  <wpsdc:indentchars xmlns:wpsdc="http://www.wps.cn/officeDocument/2017/drawingmlCustomData" xmlns="" val="200" checksum="282533468"/>
                </a:ext>
              </a:extLst>
            </a:pPr>
            <a:r>
              <a:rPr lang="en-US" altLang="zh-CN" sz="2000" b="1" dirty="0" smtClean="0"/>
              <a:t>2. “名师工作室”活动有实效。胥志东的体育名师工作室，张文的数学名师工作室，李永清</a:t>
            </a:r>
            <a:r>
              <a:rPr lang="zh-CN" altLang="en-US" sz="2000" b="1" dirty="0" smtClean="0"/>
              <a:t>、曾兰兰</a:t>
            </a:r>
            <a:r>
              <a:rPr lang="en-US" altLang="zh-CN" sz="2000" b="1" dirty="0" smtClean="0"/>
              <a:t>的班主任工作名师工作室，管文伟的语文名师工作室，鲁利玲的英语名师工作室轮流开展活动，引领更多的老师走近名师。</a:t>
            </a: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42" presetClass="path" presetSubtype="0" accel="50000" decel="50000" fill="hold" nodeType="withEffect">
                                  <p:stCondLst>
                                    <p:cond delay="0"/>
                                  </p:stCondLst>
                                  <p:childTnLst>
                                    <p:animMotion origin="layout" path="M 0.18107 -3.20988E-6 L 3.88889E-6 -3.20988E-6 " pathEditMode="relative" rAng="0" ptsTypes="AA">
                                      <p:cBhvr>
                                        <p:cTn id="9" dur="2000" fill="hold"/>
                                        <p:tgtEl>
                                          <p:spTgt spid="14"/>
                                        </p:tgtEl>
                                        <p:attrNameLst>
                                          <p:attrName>ppt_x</p:attrName>
                                          <p:attrName>ppt_y</p:attrName>
                                        </p:attrNameLst>
                                      </p:cBhvr>
                                      <p:rCtr x="-9063" y="0"/>
                                    </p:animMotion>
                                  </p:childTnLst>
                                </p:cTn>
                              </p:par>
                              <p:par>
                                <p:cTn id="10" presetID="8" presetClass="emph" presetSubtype="0" fill="hold" nodeType="withEffect">
                                  <p:stCondLst>
                                    <p:cond delay="0"/>
                                  </p:stCondLst>
                                  <p:childTnLst>
                                    <p:animRot by="-21600000">
                                      <p:cBhvr>
                                        <p:cTn id="11" dur="2000" fill="hold"/>
                                        <p:tgtEl>
                                          <p:spTgt spid="14"/>
                                        </p:tgtEl>
                                        <p:attrNameLst>
                                          <p:attrName>r</p:attrName>
                                        </p:attrNameLst>
                                      </p:cBhvr>
                                    </p:animRot>
                                  </p:childTnLst>
                                </p:cTn>
                              </p:par>
                              <p:par>
                                <p:cTn id="12" presetID="22" presetClass="entr" presetSubtype="2" fill="hold" grpId="0" nodeType="withEffect">
                                  <p:stCondLst>
                                    <p:cond delay="60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11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46018" y="141806"/>
            <a:ext cx="1714500" cy="398780"/>
          </a:xfrm>
          <a:prstGeom prst="rect">
            <a:avLst/>
          </a:prstGeom>
          <a:noFill/>
        </p:spPr>
        <p:txBody>
          <a:bodyPr wrap="none" rtlCol="0">
            <a:spAutoFit/>
          </a:bodyPr>
          <a:lstStyle/>
          <a:p>
            <a:pPr algn="l" defTabSz="914400">
              <a:defRPr/>
            </a:pPr>
            <a:r>
              <a:rPr lang="zh-CN" altLang="en-US" sz="2000" b="1" kern="0" dirty="0">
                <a:solidFill>
                  <a:srgbClr val="C00000"/>
                </a:solidFill>
                <a:latin typeface="黑体" panose="02010609060101010101" charset="-122"/>
                <a:ea typeface="黑体" panose="02010609060101010101" charset="-122"/>
                <a:sym typeface="+mn-ea"/>
              </a:rPr>
              <a:t>活动开展丰富</a:t>
            </a:r>
            <a:endParaRPr lang="zh-CN" altLang="en-US" sz="2000" b="1" dirty="0">
              <a:latin typeface="黑体" panose="02010609060101010101" charset="-122"/>
              <a:ea typeface="黑体" panose="02010609060101010101" charset="-122"/>
            </a:endParaRPr>
          </a:p>
        </p:txBody>
      </p:sp>
      <p:cxnSp>
        <p:nvCxnSpPr>
          <p:cNvPr id="12" name="直接连接符 11"/>
          <p:cNvCxnSpPr/>
          <p:nvPr/>
        </p:nvCxnSpPr>
        <p:spPr>
          <a:xfrm>
            <a:off x="2965943" y="257885"/>
            <a:ext cx="0" cy="2085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04961" y="226251"/>
            <a:ext cx="335985" cy="335985"/>
            <a:chOff x="4075623" y="1867996"/>
            <a:chExt cx="335985" cy="335985"/>
          </a:xfrm>
        </p:grpSpPr>
        <p:sp>
          <p:nvSpPr>
            <p:cNvPr id="15" name="椭圆 14"/>
            <p:cNvSpPr/>
            <p:nvPr/>
          </p:nvSpPr>
          <p:spPr>
            <a:xfrm flipV="1">
              <a:off x="4075623" y="1867996"/>
              <a:ext cx="335985" cy="335985"/>
            </a:xfrm>
            <a:prstGeom prst="ellipse">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solidFill>
              </a:endParaRPr>
            </a:p>
          </p:txBody>
        </p:sp>
        <p:sp>
          <p:nvSpPr>
            <p:cNvPr id="16" name="椭圆 15"/>
            <p:cNvSpPr/>
            <p:nvPr/>
          </p:nvSpPr>
          <p:spPr>
            <a:xfrm>
              <a:off x="4099017" y="1889766"/>
              <a:ext cx="292314" cy="29231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752475" y="1109980"/>
            <a:ext cx="7698105" cy="3046095"/>
          </a:xfrm>
          <a:prstGeom prst="rect">
            <a:avLst/>
          </a:prstGeom>
          <a:noFill/>
        </p:spPr>
        <p:txBody>
          <a:bodyPr wrap="square" rtlCol="0">
            <a:spAutoFit/>
          </a:bodyPr>
          <a:lstStyle/>
          <a:p>
            <a:pPr indent="609600" algn="l">
              <a:buClrTx/>
              <a:buSzTx/>
              <a:buFontTx/>
              <a:extLst>
                <a:ext uri="{35155182-B16C-46BC-9424-99874614C6A1}">
                  <wpsdc:indentchars xmlns:wpsdc="http://www.wps.cn/officeDocument/2017/drawingmlCustomData" xmlns="" val="200" checksum="4158780845"/>
                </a:ext>
              </a:extLst>
            </a:pPr>
            <a:r>
              <a:rPr lang="en-US" altLang="zh-CN" sz="2400" b="1" dirty="0" smtClean="0"/>
              <a:t>3.</a:t>
            </a:r>
            <a:r>
              <a:rPr lang="zh-CN" altLang="en-US" sz="2400" b="1" dirty="0" smtClean="0"/>
              <a:t>齐心合力争先创优</a:t>
            </a:r>
            <a:endParaRPr lang="en-US" altLang="zh-CN" sz="2400" b="1" dirty="0" smtClean="0"/>
          </a:p>
          <a:p>
            <a:pPr indent="609600" algn="l">
              <a:buClrTx/>
              <a:buSzTx/>
              <a:buFontTx/>
              <a:extLst>
                <a:ext uri="{35155182-B16C-46BC-9424-99874614C6A1}">
                  <wpsdc:indentchars xmlns:wpsdc="http://www.wps.cn/officeDocument/2017/drawingmlCustomData" xmlns="" val="200" checksum="4158780845"/>
                </a:ext>
              </a:extLst>
            </a:pPr>
            <a:r>
              <a:rPr lang="en-US" altLang="zh-CN" sz="2400" b="1" dirty="0" smtClean="0"/>
              <a:t>漕桥小学在2020年度的素质教育综合质量评估中获得了二等奖，2020年在武进区中小学生田径运动会上再获团体第11名的好成绩，数棋队</a:t>
            </a:r>
            <a:r>
              <a:rPr lang="zh-CN" altLang="en-US" sz="2400" b="1" dirty="0" smtClean="0"/>
              <a:t>获</a:t>
            </a:r>
            <a:r>
              <a:rPr lang="en-US" altLang="zh-CN" sz="2400" b="1" dirty="0" smtClean="0"/>
              <a:t>常州市比赛的团体</a:t>
            </a:r>
            <a:r>
              <a:rPr lang="zh-CN" altLang="en-US" sz="2400" b="1" dirty="0" smtClean="0"/>
              <a:t>三</a:t>
            </a:r>
            <a:r>
              <a:rPr lang="en-US" altLang="zh-CN" sz="2400" b="1" dirty="0" smtClean="0"/>
              <a:t>等奖。</a:t>
            </a:r>
            <a:r>
              <a:rPr lang="zh-CN" altLang="en-US" sz="2400" b="1" dirty="0" smtClean="0"/>
              <a:t>蒋朝霞、黄丽艳获评武进区名班主任。</a:t>
            </a:r>
            <a:endParaRPr lang="en-US" altLang="zh-CN" sz="2400" b="1" dirty="0" smtClean="0"/>
          </a:p>
          <a:p>
            <a:pPr indent="609600" algn="l">
              <a:buClrTx/>
              <a:buSzTx/>
              <a:buFontTx/>
              <a:extLst>
                <a:ext uri="{35155182-B16C-46BC-9424-99874614C6A1}">
                  <wpsdc:indentchars xmlns:wpsdc="http://www.wps.cn/officeDocument/2017/drawingmlCustomData" xmlns="" val="200" checksum="4158780845"/>
                </a:ext>
              </a:extLst>
            </a:pPr>
            <a:r>
              <a:rPr lang="en-US" altLang="zh-CN" sz="2400" b="1" dirty="0" smtClean="0"/>
              <a:t>成绩哪里来？要靠学生的努力，更要靠教师的辛勤付出。没有无私的奉献，没有高尚的师德，没有精湛的师能，怎么会有这样的成绩呢？！</a:t>
            </a: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42" presetClass="path" presetSubtype="0" accel="50000" decel="50000" fill="hold" nodeType="withEffect">
                                  <p:stCondLst>
                                    <p:cond delay="0"/>
                                  </p:stCondLst>
                                  <p:childTnLst>
                                    <p:animMotion origin="layout" path="M 0.18107 -3.20988E-6 L 3.88889E-6 -3.20988E-6 " pathEditMode="relative" rAng="0" ptsTypes="AA">
                                      <p:cBhvr>
                                        <p:cTn id="9" dur="2000" fill="hold"/>
                                        <p:tgtEl>
                                          <p:spTgt spid="14"/>
                                        </p:tgtEl>
                                        <p:attrNameLst>
                                          <p:attrName>ppt_x</p:attrName>
                                          <p:attrName>ppt_y</p:attrName>
                                        </p:attrNameLst>
                                      </p:cBhvr>
                                      <p:rCtr x="-9063" y="0"/>
                                    </p:animMotion>
                                  </p:childTnLst>
                                </p:cTn>
                              </p:par>
                              <p:par>
                                <p:cTn id="10" presetID="8" presetClass="emph" presetSubtype="0" fill="hold" nodeType="withEffect">
                                  <p:stCondLst>
                                    <p:cond delay="0"/>
                                  </p:stCondLst>
                                  <p:childTnLst>
                                    <p:animRot by="-21600000">
                                      <p:cBhvr>
                                        <p:cTn id="11" dur="2000" fill="hold"/>
                                        <p:tgtEl>
                                          <p:spTgt spid="14"/>
                                        </p:tgtEl>
                                        <p:attrNameLst>
                                          <p:attrName>r</p:attrName>
                                        </p:attrNameLst>
                                      </p:cBhvr>
                                    </p:animRot>
                                  </p:childTnLst>
                                </p:cTn>
                              </p:par>
                              <p:par>
                                <p:cTn id="12" presetID="22" presetClass="entr" presetSubtype="2" fill="hold" grpId="0" nodeType="withEffect">
                                  <p:stCondLst>
                                    <p:cond delay="60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11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组合 124"/>
          <p:cNvGrpSpPr/>
          <p:nvPr/>
        </p:nvGrpSpPr>
        <p:grpSpPr>
          <a:xfrm>
            <a:off x="6284904" y="4110382"/>
            <a:ext cx="1179076" cy="1178917"/>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28" name="组合 127"/>
          <p:cNvGrpSpPr/>
          <p:nvPr/>
        </p:nvGrpSpPr>
        <p:grpSpPr>
          <a:xfrm>
            <a:off x="4758016" y="4605222"/>
            <a:ext cx="630121" cy="630035"/>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131" name="组合 130"/>
          <p:cNvGrpSpPr/>
          <p:nvPr/>
        </p:nvGrpSpPr>
        <p:grpSpPr>
          <a:xfrm>
            <a:off x="5436689" y="4920241"/>
            <a:ext cx="890364" cy="890244"/>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134" name="组合 133"/>
          <p:cNvGrpSpPr/>
          <p:nvPr/>
        </p:nvGrpSpPr>
        <p:grpSpPr>
          <a:xfrm>
            <a:off x="7758788" y="4730422"/>
            <a:ext cx="685681" cy="685588"/>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37" name="组合 136"/>
          <p:cNvGrpSpPr/>
          <p:nvPr/>
        </p:nvGrpSpPr>
        <p:grpSpPr>
          <a:xfrm>
            <a:off x="766439" y="5038933"/>
            <a:ext cx="588755" cy="588675"/>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39" name="椭圆 1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140" name="组合 139"/>
          <p:cNvGrpSpPr/>
          <p:nvPr/>
        </p:nvGrpSpPr>
        <p:grpSpPr>
          <a:xfrm>
            <a:off x="3962506" y="4528454"/>
            <a:ext cx="252447" cy="25241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143" name="组合 142"/>
          <p:cNvGrpSpPr/>
          <p:nvPr/>
        </p:nvGrpSpPr>
        <p:grpSpPr>
          <a:xfrm>
            <a:off x="3181252" y="4325716"/>
            <a:ext cx="528983" cy="528912"/>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146" name="组合 145"/>
          <p:cNvGrpSpPr/>
          <p:nvPr/>
        </p:nvGrpSpPr>
        <p:grpSpPr>
          <a:xfrm>
            <a:off x="8463984" y="3830481"/>
            <a:ext cx="1179076" cy="1178917"/>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49" name="组合 148"/>
          <p:cNvGrpSpPr/>
          <p:nvPr/>
        </p:nvGrpSpPr>
        <p:grpSpPr>
          <a:xfrm>
            <a:off x="4419627" y="4323809"/>
            <a:ext cx="223041" cy="223011"/>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51" name="椭圆 1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152" name="组合 151"/>
          <p:cNvGrpSpPr/>
          <p:nvPr/>
        </p:nvGrpSpPr>
        <p:grpSpPr>
          <a:xfrm>
            <a:off x="1943138" y="4704692"/>
            <a:ext cx="1179076" cy="1178917"/>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55" name="组合 154"/>
          <p:cNvGrpSpPr/>
          <p:nvPr/>
        </p:nvGrpSpPr>
        <p:grpSpPr>
          <a:xfrm>
            <a:off x="1275194" y="4605223"/>
            <a:ext cx="520102" cy="520031"/>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158" name="组合 157"/>
          <p:cNvGrpSpPr/>
          <p:nvPr/>
        </p:nvGrpSpPr>
        <p:grpSpPr>
          <a:xfrm>
            <a:off x="291078" y="4920241"/>
            <a:ext cx="316822" cy="316779"/>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161" name="组合 160"/>
          <p:cNvGrpSpPr/>
          <p:nvPr/>
        </p:nvGrpSpPr>
        <p:grpSpPr>
          <a:xfrm>
            <a:off x="117144" y="4736990"/>
            <a:ext cx="158410" cy="158389"/>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sp>
        <p:nvSpPr>
          <p:cNvPr id="51" name="TextBox 50"/>
          <p:cNvSpPr txBox="1"/>
          <p:nvPr/>
        </p:nvSpPr>
        <p:spPr>
          <a:xfrm>
            <a:off x="8015413" y="5314104"/>
            <a:ext cx="1128587" cy="380882"/>
          </a:xfrm>
          <a:prstGeom prst="rect">
            <a:avLst/>
          </a:prstGeom>
          <a:noFill/>
        </p:spPr>
        <p:txBody>
          <a:bodyPr wrap="square" lIns="91413" tIns="45706" rIns="91413" bIns="45706" rtlCol="0">
            <a:spAutoFit/>
          </a:bodyPr>
          <a:lstStyle/>
          <a:p>
            <a:r>
              <a:rPr lang="zh-CN" altLang="en-US" dirty="0" smtClean="0"/>
              <a:t>延时文字</a:t>
            </a:r>
            <a:endParaRPr lang="zh-CN" altLang="en-US" dirty="0"/>
          </a:p>
        </p:txBody>
      </p:sp>
      <p:sp>
        <p:nvSpPr>
          <p:cNvPr id="52" name="TextBox 51"/>
          <p:cNvSpPr txBox="1"/>
          <p:nvPr/>
        </p:nvSpPr>
        <p:spPr>
          <a:xfrm>
            <a:off x="2811879" y="1727878"/>
            <a:ext cx="3246120" cy="706755"/>
          </a:xfrm>
          <a:prstGeom prst="rect">
            <a:avLst/>
          </a:prstGeom>
          <a:noFill/>
        </p:spPr>
        <p:txBody>
          <a:bodyPr wrap="none" rtlCol="0">
            <a:spAutoFit/>
          </a:bodyPr>
          <a:lstStyle/>
          <a:p>
            <a:pPr algn="l" defTabSz="914400">
              <a:defRPr/>
            </a:pPr>
            <a:r>
              <a:rPr lang="zh-CN" altLang="en-US" sz="4000" b="1" kern="0" dirty="0">
                <a:solidFill>
                  <a:srgbClr val="C00000"/>
                </a:solidFill>
                <a:latin typeface="黑体" panose="02010609060101010101" charset="-122"/>
                <a:ea typeface="黑体" panose="02010609060101010101" charset="-122"/>
              </a:rPr>
              <a:t>建设举措有力</a:t>
            </a:r>
          </a:p>
        </p:txBody>
      </p:sp>
      <p:cxnSp>
        <p:nvCxnSpPr>
          <p:cNvPr id="53" name="直接连接符 52"/>
          <p:cNvCxnSpPr/>
          <p:nvPr/>
        </p:nvCxnSpPr>
        <p:spPr>
          <a:xfrm flipV="1">
            <a:off x="2803675" y="1157689"/>
            <a:ext cx="0" cy="28083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85675" y="2850740"/>
            <a:ext cx="902846" cy="245745"/>
          </a:xfrm>
          <a:prstGeom prst="rect">
            <a:avLst/>
          </a:prstGeom>
          <a:noFill/>
        </p:spPr>
        <p:txBody>
          <a:bodyPr wrap="square" lIns="0" tIns="0" rIns="0" bIns="0" rtlCol="0">
            <a:spAutoFit/>
          </a:bodyPr>
          <a:lstStyle/>
          <a:p>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PART 04</a:t>
            </a:r>
            <a:endPar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2" name="组合 61"/>
          <p:cNvGrpSpPr/>
          <p:nvPr/>
        </p:nvGrpSpPr>
        <p:grpSpPr>
          <a:xfrm>
            <a:off x="1286545" y="1400491"/>
            <a:ext cx="1301106" cy="1301106"/>
            <a:chOff x="2262782" y="1446400"/>
            <a:chExt cx="1301106" cy="1301106"/>
          </a:xfrm>
        </p:grpSpPr>
        <p:sp>
          <p:nvSpPr>
            <p:cNvPr id="63" name="椭圆 62"/>
            <p:cNvSpPr/>
            <p:nvPr/>
          </p:nvSpPr>
          <p:spPr>
            <a:xfrm>
              <a:off x="2262782" y="1446400"/>
              <a:ext cx="1301106" cy="13011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KSO_Shape"/>
            <p:cNvSpPr/>
            <p:nvPr/>
          </p:nvSpPr>
          <p:spPr bwMode="auto">
            <a:xfrm>
              <a:off x="2563246" y="1776063"/>
              <a:ext cx="713918" cy="70677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7"/>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7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p:cTn id="7" dur="500" fill="hold"/>
                                        <p:tgtEl>
                                          <p:spTgt spid="125"/>
                                        </p:tgtEl>
                                        <p:attrNameLst>
                                          <p:attrName>ppt_w</p:attrName>
                                        </p:attrNameLst>
                                      </p:cBhvr>
                                      <p:tavLst>
                                        <p:tav tm="0">
                                          <p:val>
                                            <p:fltVal val="0"/>
                                          </p:val>
                                        </p:tav>
                                        <p:tav tm="100000">
                                          <p:val>
                                            <p:strVal val="#ppt_w"/>
                                          </p:val>
                                        </p:tav>
                                      </p:tavLst>
                                    </p:anim>
                                    <p:anim calcmode="lin" valueType="num">
                                      <p:cBhvr>
                                        <p:cTn id="8" dur="500" fill="hold"/>
                                        <p:tgtEl>
                                          <p:spTgt spid="125"/>
                                        </p:tgtEl>
                                        <p:attrNameLst>
                                          <p:attrName>ppt_h</p:attrName>
                                        </p:attrNameLst>
                                      </p:cBhvr>
                                      <p:tavLst>
                                        <p:tav tm="0">
                                          <p:val>
                                            <p:fltVal val="0"/>
                                          </p:val>
                                        </p:tav>
                                        <p:tav tm="100000">
                                          <p:val>
                                            <p:strVal val="#ppt_h"/>
                                          </p:val>
                                        </p:tav>
                                      </p:tavLst>
                                    </p:anim>
                                    <p:anim calcmode="lin" valueType="num">
                                      <p:cBhvr>
                                        <p:cTn id="9" dur="500" fill="hold"/>
                                        <p:tgtEl>
                                          <p:spTgt spid="125"/>
                                        </p:tgtEl>
                                        <p:attrNameLst>
                                          <p:attrName>ppt_x</p:attrName>
                                        </p:attrNameLst>
                                      </p:cBhvr>
                                      <p:tavLst>
                                        <p:tav tm="0">
                                          <p:val>
                                            <p:fltVal val="0.5"/>
                                          </p:val>
                                        </p:tav>
                                        <p:tav tm="100000">
                                          <p:val>
                                            <p:strVal val="#ppt_x"/>
                                          </p:val>
                                        </p:tav>
                                      </p:tavLst>
                                    </p:anim>
                                    <p:anim calcmode="lin" valueType="num">
                                      <p:cBhvr>
                                        <p:cTn id="10" dur="500" fill="hold"/>
                                        <p:tgtEl>
                                          <p:spTgt spid="125"/>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300"/>
                                  </p:stCondLst>
                                  <p:childTnLst>
                                    <p:set>
                                      <p:cBhvr>
                                        <p:cTn id="12" dur="1" fill="hold">
                                          <p:stCondLst>
                                            <p:cond delay="0"/>
                                          </p:stCondLst>
                                        </p:cTn>
                                        <p:tgtEl>
                                          <p:spTgt spid="128"/>
                                        </p:tgtEl>
                                        <p:attrNameLst>
                                          <p:attrName>style.visibility</p:attrName>
                                        </p:attrNameLst>
                                      </p:cBhvr>
                                      <p:to>
                                        <p:strVal val="visible"/>
                                      </p:to>
                                    </p:set>
                                    <p:anim calcmode="lin" valueType="num">
                                      <p:cBhvr>
                                        <p:cTn id="13" dur="500" fill="hold"/>
                                        <p:tgtEl>
                                          <p:spTgt spid="128"/>
                                        </p:tgtEl>
                                        <p:attrNameLst>
                                          <p:attrName>ppt_w</p:attrName>
                                        </p:attrNameLst>
                                      </p:cBhvr>
                                      <p:tavLst>
                                        <p:tav tm="0">
                                          <p:val>
                                            <p:fltVal val="0"/>
                                          </p:val>
                                        </p:tav>
                                        <p:tav tm="100000">
                                          <p:val>
                                            <p:strVal val="#ppt_w"/>
                                          </p:val>
                                        </p:tav>
                                      </p:tavLst>
                                    </p:anim>
                                    <p:anim calcmode="lin" valueType="num">
                                      <p:cBhvr>
                                        <p:cTn id="14" dur="500" fill="hold"/>
                                        <p:tgtEl>
                                          <p:spTgt spid="128"/>
                                        </p:tgtEl>
                                        <p:attrNameLst>
                                          <p:attrName>ppt_h</p:attrName>
                                        </p:attrNameLst>
                                      </p:cBhvr>
                                      <p:tavLst>
                                        <p:tav tm="0">
                                          <p:val>
                                            <p:fltVal val="0"/>
                                          </p:val>
                                        </p:tav>
                                        <p:tav tm="100000">
                                          <p:val>
                                            <p:strVal val="#ppt_h"/>
                                          </p:val>
                                        </p:tav>
                                      </p:tavLst>
                                    </p:anim>
                                    <p:anim calcmode="lin" valueType="num">
                                      <p:cBhvr>
                                        <p:cTn id="15" dur="500" fill="hold"/>
                                        <p:tgtEl>
                                          <p:spTgt spid="128"/>
                                        </p:tgtEl>
                                        <p:attrNameLst>
                                          <p:attrName>ppt_x</p:attrName>
                                        </p:attrNameLst>
                                      </p:cBhvr>
                                      <p:tavLst>
                                        <p:tav tm="0">
                                          <p:val>
                                            <p:fltVal val="0.5"/>
                                          </p:val>
                                        </p:tav>
                                        <p:tav tm="100000">
                                          <p:val>
                                            <p:strVal val="#ppt_x"/>
                                          </p:val>
                                        </p:tav>
                                      </p:tavLst>
                                    </p:anim>
                                    <p:anim calcmode="lin" valueType="num">
                                      <p:cBhvr>
                                        <p:cTn id="16" dur="500" fill="hold"/>
                                        <p:tgtEl>
                                          <p:spTgt spid="12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700"/>
                                  </p:stCondLst>
                                  <p:childTnLst>
                                    <p:set>
                                      <p:cBhvr>
                                        <p:cTn id="18" dur="1" fill="hold">
                                          <p:stCondLst>
                                            <p:cond delay="0"/>
                                          </p:stCondLst>
                                        </p:cTn>
                                        <p:tgtEl>
                                          <p:spTgt spid="131"/>
                                        </p:tgtEl>
                                        <p:attrNameLst>
                                          <p:attrName>style.visibility</p:attrName>
                                        </p:attrNameLst>
                                      </p:cBhvr>
                                      <p:to>
                                        <p:strVal val="visible"/>
                                      </p:to>
                                    </p:set>
                                    <p:anim calcmode="lin" valueType="num">
                                      <p:cBhvr>
                                        <p:cTn id="19" dur="500" fill="hold"/>
                                        <p:tgtEl>
                                          <p:spTgt spid="131"/>
                                        </p:tgtEl>
                                        <p:attrNameLst>
                                          <p:attrName>ppt_w</p:attrName>
                                        </p:attrNameLst>
                                      </p:cBhvr>
                                      <p:tavLst>
                                        <p:tav tm="0">
                                          <p:val>
                                            <p:fltVal val="0"/>
                                          </p:val>
                                        </p:tav>
                                        <p:tav tm="100000">
                                          <p:val>
                                            <p:strVal val="#ppt_w"/>
                                          </p:val>
                                        </p:tav>
                                      </p:tavLst>
                                    </p:anim>
                                    <p:anim calcmode="lin" valueType="num">
                                      <p:cBhvr>
                                        <p:cTn id="20" dur="500" fill="hold"/>
                                        <p:tgtEl>
                                          <p:spTgt spid="131"/>
                                        </p:tgtEl>
                                        <p:attrNameLst>
                                          <p:attrName>ppt_h</p:attrName>
                                        </p:attrNameLst>
                                      </p:cBhvr>
                                      <p:tavLst>
                                        <p:tav tm="0">
                                          <p:val>
                                            <p:fltVal val="0"/>
                                          </p:val>
                                        </p:tav>
                                        <p:tav tm="100000">
                                          <p:val>
                                            <p:strVal val="#ppt_h"/>
                                          </p:val>
                                        </p:tav>
                                      </p:tavLst>
                                    </p:anim>
                                    <p:anim calcmode="lin" valueType="num">
                                      <p:cBhvr>
                                        <p:cTn id="21" dur="500" fill="hold"/>
                                        <p:tgtEl>
                                          <p:spTgt spid="131"/>
                                        </p:tgtEl>
                                        <p:attrNameLst>
                                          <p:attrName>ppt_x</p:attrName>
                                        </p:attrNameLst>
                                      </p:cBhvr>
                                      <p:tavLst>
                                        <p:tav tm="0">
                                          <p:val>
                                            <p:fltVal val="0.5"/>
                                          </p:val>
                                        </p:tav>
                                        <p:tav tm="100000">
                                          <p:val>
                                            <p:strVal val="#ppt_x"/>
                                          </p:val>
                                        </p:tav>
                                      </p:tavLst>
                                    </p:anim>
                                    <p:anim calcmode="lin" valueType="num">
                                      <p:cBhvr>
                                        <p:cTn id="22" dur="500" fill="hold"/>
                                        <p:tgtEl>
                                          <p:spTgt spid="131"/>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300"/>
                                  </p:stCondLst>
                                  <p:childTnLst>
                                    <p:set>
                                      <p:cBhvr>
                                        <p:cTn id="24" dur="1" fill="hold">
                                          <p:stCondLst>
                                            <p:cond delay="0"/>
                                          </p:stCondLst>
                                        </p:cTn>
                                        <p:tgtEl>
                                          <p:spTgt spid="134"/>
                                        </p:tgtEl>
                                        <p:attrNameLst>
                                          <p:attrName>style.visibility</p:attrName>
                                        </p:attrNameLst>
                                      </p:cBhvr>
                                      <p:to>
                                        <p:strVal val="visible"/>
                                      </p:to>
                                    </p:set>
                                    <p:anim calcmode="lin" valueType="num">
                                      <p:cBhvr>
                                        <p:cTn id="25" dur="500" fill="hold"/>
                                        <p:tgtEl>
                                          <p:spTgt spid="134"/>
                                        </p:tgtEl>
                                        <p:attrNameLst>
                                          <p:attrName>ppt_w</p:attrName>
                                        </p:attrNameLst>
                                      </p:cBhvr>
                                      <p:tavLst>
                                        <p:tav tm="0">
                                          <p:val>
                                            <p:fltVal val="0"/>
                                          </p:val>
                                        </p:tav>
                                        <p:tav tm="100000">
                                          <p:val>
                                            <p:strVal val="#ppt_w"/>
                                          </p:val>
                                        </p:tav>
                                      </p:tavLst>
                                    </p:anim>
                                    <p:anim calcmode="lin" valueType="num">
                                      <p:cBhvr>
                                        <p:cTn id="26" dur="500" fill="hold"/>
                                        <p:tgtEl>
                                          <p:spTgt spid="134"/>
                                        </p:tgtEl>
                                        <p:attrNameLst>
                                          <p:attrName>ppt_h</p:attrName>
                                        </p:attrNameLst>
                                      </p:cBhvr>
                                      <p:tavLst>
                                        <p:tav tm="0">
                                          <p:val>
                                            <p:fltVal val="0"/>
                                          </p:val>
                                        </p:tav>
                                        <p:tav tm="100000">
                                          <p:val>
                                            <p:strVal val="#ppt_h"/>
                                          </p:val>
                                        </p:tav>
                                      </p:tavLst>
                                    </p:anim>
                                    <p:anim calcmode="lin" valueType="num">
                                      <p:cBhvr>
                                        <p:cTn id="27" dur="500" fill="hold"/>
                                        <p:tgtEl>
                                          <p:spTgt spid="134"/>
                                        </p:tgtEl>
                                        <p:attrNameLst>
                                          <p:attrName>ppt_x</p:attrName>
                                        </p:attrNameLst>
                                      </p:cBhvr>
                                      <p:tavLst>
                                        <p:tav tm="0">
                                          <p:val>
                                            <p:fltVal val="0.5"/>
                                          </p:val>
                                        </p:tav>
                                        <p:tav tm="100000">
                                          <p:val>
                                            <p:strVal val="#ppt_x"/>
                                          </p:val>
                                        </p:tav>
                                      </p:tavLst>
                                    </p:anim>
                                    <p:anim calcmode="lin" valueType="num">
                                      <p:cBhvr>
                                        <p:cTn id="28" dur="500" fill="hold"/>
                                        <p:tgtEl>
                                          <p:spTgt spid="134"/>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100"/>
                                  </p:stCondLst>
                                  <p:childTnLst>
                                    <p:set>
                                      <p:cBhvr>
                                        <p:cTn id="30" dur="1" fill="hold">
                                          <p:stCondLst>
                                            <p:cond delay="0"/>
                                          </p:stCondLst>
                                        </p:cTn>
                                        <p:tgtEl>
                                          <p:spTgt spid="137"/>
                                        </p:tgtEl>
                                        <p:attrNameLst>
                                          <p:attrName>style.visibility</p:attrName>
                                        </p:attrNameLst>
                                      </p:cBhvr>
                                      <p:to>
                                        <p:strVal val="visible"/>
                                      </p:to>
                                    </p:set>
                                    <p:anim calcmode="lin" valueType="num">
                                      <p:cBhvr>
                                        <p:cTn id="31" dur="500" fill="hold"/>
                                        <p:tgtEl>
                                          <p:spTgt spid="137"/>
                                        </p:tgtEl>
                                        <p:attrNameLst>
                                          <p:attrName>ppt_w</p:attrName>
                                        </p:attrNameLst>
                                      </p:cBhvr>
                                      <p:tavLst>
                                        <p:tav tm="0">
                                          <p:val>
                                            <p:fltVal val="0"/>
                                          </p:val>
                                        </p:tav>
                                        <p:tav tm="100000">
                                          <p:val>
                                            <p:strVal val="#ppt_w"/>
                                          </p:val>
                                        </p:tav>
                                      </p:tavLst>
                                    </p:anim>
                                    <p:anim calcmode="lin" valueType="num">
                                      <p:cBhvr>
                                        <p:cTn id="32" dur="500" fill="hold"/>
                                        <p:tgtEl>
                                          <p:spTgt spid="137"/>
                                        </p:tgtEl>
                                        <p:attrNameLst>
                                          <p:attrName>ppt_h</p:attrName>
                                        </p:attrNameLst>
                                      </p:cBhvr>
                                      <p:tavLst>
                                        <p:tav tm="0">
                                          <p:val>
                                            <p:fltVal val="0"/>
                                          </p:val>
                                        </p:tav>
                                        <p:tav tm="100000">
                                          <p:val>
                                            <p:strVal val="#ppt_h"/>
                                          </p:val>
                                        </p:tav>
                                      </p:tavLst>
                                    </p:anim>
                                    <p:anim calcmode="lin" valueType="num">
                                      <p:cBhvr>
                                        <p:cTn id="33" dur="500" fill="hold"/>
                                        <p:tgtEl>
                                          <p:spTgt spid="137"/>
                                        </p:tgtEl>
                                        <p:attrNameLst>
                                          <p:attrName>ppt_x</p:attrName>
                                        </p:attrNameLst>
                                      </p:cBhvr>
                                      <p:tavLst>
                                        <p:tav tm="0">
                                          <p:val>
                                            <p:fltVal val="0.5"/>
                                          </p:val>
                                        </p:tav>
                                        <p:tav tm="100000">
                                          <p:val>
                                            <p:strVal val="#ppt_x"/>
                                          </p:val>
                                        </p:tav>
                                      </p:tavLst>
                                    </p:anim>
                                    <p:anim calcmode="lin" valueType="num">
                                      <p:cBhvr>
                                        <p:cTn id="34" dur="500" fill="hold"/>
                                        <p:tgtEl>
                                          <p:spTgt spid="137"/>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600"/>
                                  </p:stCondLst>
                                  <p:childTnLst>
                                    <p:set>
                                      <p:cBhvr>
                                        <p:cTn id="36" dur="1" fill="hold">
                                          <p:stCondLst>
                                            <p:cond delay="0"/>
                                          </p:stCondLst>
                                        </p:cTn>
                                        <p:tgtEl>
                                          <p:spTgt spid="140"/>
                                        </p:tgtEl>
                                        <p:attrNameLst>
                                          <p:attrName>style.visibility</p:attrName>
                                        </p:attrNameLst>
                                      </p:cBhvr>
                                      <p:to>
                                        <p:strVal val="visible"/>
                                      </p:to>
                                    </p:set>
                                    <p:anim calcmode="lin" valueType="num">
                                      <p:cBhvr>
                                        <p:cTn id="37" dur="500" fill="hold"/>
                                        <p:tgtEl>
                                          <p:spTgt spid="140"/>
                                        </p:tgtEl>
                                        <p:attrNameLst>
                                          <p:attrName>ppt_w</p:attrName>
                                        </p:attrNameLst>
                                      </p:cBhvr>
                                      <p:tavLst>
                                        <p:tav tm="0">
                                          <p:val>
                                            <p:fltVal val="0"/>
                                          </p:val>
                                        </p:tav>
                                        <p:tav tm="100000">
                                          <p:val>
                                            <p:strVal val="#ppt_w"/>
                                          </p:val>
                                        </p:tav>
                                      </p:tavLst>
                                    </p:anim>
                                    <p:anim calcmode="lin" valueType="num">
                                      <p:cBhvr>
                                        <p:cTn id="38" dur="500" fill="hold"/>
                                        <p:tgtEl>
                                          <p:spTgt spid="140"/>
                                        </p:tgtEl>
                                        <p:attrNameLst>
                                          <p:attrName>ppt_h</p:attrName>
                                        </p:attrNameLst>
                                      </p:cBhvr>
                                      <p:tavLst>
                                        <p:tav tm="0">
                                          <p:val>
                                            <p:fltVal val="0"/>
                                          </p:val>
                                        </p:tav>
                                        <p:tav tm="100000">
                                          <p:val>
                                            <p:strVal val="#ppt_h"/>
                                          </p:val>
                                        </p:tav>
                                      </p:tavLst>
                                    </p:anim>
                                    <p:anim calcmode="lin" valueType="num">
                                      <p:cBhvr>
                                        <p:cTn id="39" dur="500" fill="hold"/>
                                        <p:tgtEl>
                                          <p:spTgt spid="140"/>
                                        </p:tgtEl>
                                        <p:attrNameLst>
                                          <p:attrName>ppt_x</p:attrName>
                                        </p:attrNameLst>
                                      </p:cBhvr>
                                      <p:tavLst>
                                        <p:tav tm="0">
                                          <p:val>
                                            <p:fltVal val="0.5"/>
                                          </p:val>
                                        </p:tav>
                                        <p:tav tm="100000">
                                          <p:val>
                                            <p:strVal val="#ppt_x"/>
                                          </p:val>
                                        </p:tav>
                                      </p:tavLst>
                                    </p:anim>
                                    <p:anim calcmode="lin" valueType="num">
                                      <p:cBhvr>
                                        <p:cTn id="40" dur="500" fill="hold"/>
                                        <p:tgtEl>
                                          <p:spTgt spid="140"/>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300"/>
                                  </p:stCondLst>
                                  <p:childTnLst>
                                    <p:set>
                                      <p:cBhvr>
                                        <p:cTn id="42" dur="1" fill="hold">
                                          <p:stCondLst>
                                            <p:cond delay="0"/>
                                          </p:stCondLst>
                                        </p:cTn>
                                        <p:tgtEl>
                                          <p:spTgt spid="143"/>
                                        </p:tgtEl>
                                        <p:attrNameLst>
                                          <p:attrName>style.visibility</p:attrName>
                                        </p:attrNameLst>
                                      </p:cBhvr>
                                      <p:to>
                                        <p:strVal val="visible"/>
                                      </p:to>
                                    </p:set>
                                    <p:anim calcmode="lin" valueType="num">
                                      <p:cBhvr>
                                        <p:cTn id="43" dur="500" fill="hold"/>
                                        <p:tgtEl>
                                          <p:spTgt spid="143"/>
                                        </p:tgtEl>
                                        <p:attrNameLst>
                                          <p:attrName>ppt_w</p:attrName>
                                        </p:attrNameLst>
                                      </p:cBhvr>
                                      <p:tavLst>
                                        <p:tav tm="0">
                                          <p:val>
                                            <p:fltVal val="0"/>
                                          </p:val>
                                        </p:tav>
                                        <p:tav tm="100000">
                                          <p:val>
                                            <p:strVal val="#ppt_w"/>
                                          </p:val>
                                        </p:tav>
                                      </p:tavLst>
                                    </p:anim>
                                    <p:anim calcmode="lin" valueType="num">
                                      <p:cBhvr>
                                        <p:cTn id="44" dur="500" fill="hold"/>
                                        <p:tgtEl>
                                          <p:spTgt spid="143"/>
                                        </p:tgtEl>
                                        <p:attrNameLst>
                                          <p:attrName>ppt_h</p:attrName>
                                        </p:attrNameLst>
                                      </p:cBhvr>
                                      <p:tavLst>
                                        <p:tav tm="0">
                                          <p:val>
                                            <p:fltVal val="0"/>
                                          </p:val>
                                        </p:tav>
                                        <p:tav tm="100000">
                                          <p:val>
                                            <p:strVal val="#ppt_h"/>
                                          </p:val>
                                        </p:tav>
                                      </p:tavLst>
                                    </p:anim>
                                    <p:anim calcmode="lin" valueType="num">
                                      <p:cBhvr>
                                        <p:cTn id="45" dur="500" fill="hold"/>
                                        <p:tgtEl>
                                          <p:spTgt spid="143"/>
                                        </p:tgtEl>
                                        <p:attrNameLst>
                                          <p:attrName>ppt_x</p:attrName>
                                        </p:attrNameLst>
                                      </p:cBhvr>
                                      <p:tavLst>
                                        <p:tav tm="0">
                                          <p:val>
                                            <p:fltVal val="0.5"/>
                                          </p:val>
                                        </p:tav>
                                        <p:tav tm="100000">
                                          <p:val>
                                            <p:strVal val="#ppt_x"/>
                                          </p:val>
                                        </p:tav>
                                      </p:tavLst>
                                    </p:anim>
                                    <p:anim calcmode="lin" valueType="num">
                                      <p:cBhvr>
                                        <p:cTn id="46" dur="500" fill="hold"/>
                                        <p:tgtEl>
                                          <p:spTgt spid="143"/>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300"/>
                                  </p:stCondLst>
                                  <p:childTnLst>
                                    <p:set>
                                      <p:cBhvr>
                                        <p:cTn id="48" dur="1" fill="hold">
                                          <p:stCondLst>
                                            <p:cond delay="0"/>
                                          </p:stCondLst>
                                        </p:cTn>
                                        <p:tgtEl>
                                          <p:spTgt spid="146"/>
                                        </p:tgtEl>
                                        <p:attrNameLst>
                                          <p:attrName>style.visibility</p:attrName>
                                        </p:attrNameLst>
                                      </p:cBhvr>
                                      <p:to>
                                        <p:strVal val="visible"/>
                                      </p:to>
                                    </p:set>
                                    <p:anim calcmode="lin" valueType="num">
                                      <p:cBhvr>
                                        <p:cTn id="49" dur="500" fill="hold"/>
                                        <p:tgtEl>
                                          <p:spTgt spid="146"/>
                                        </p:tgtEl>
                                        <p:attrNameLst>
                                          <p:attrName>ppt_w</p:attrName>
                                        </p:attrNameLst>
                                      </p:cBhvr>
                                      <p:tavLst>
                                        <p:tav tm="0">
                                          <p:val>
                                            <p:fltVal val="0"/>
                                          </p:val>
                                        </p:tav>
                                        <p:tav tm="100000">
                                          <p:val>
                                            <p:strVal val="#ppt_w"/>
                                          </p:val>
                                        </p:tav>
                                      </p:tavLst>
                                    </p:anim>
                                    <p:anim calcmode="lin" valueType="num">
                                      <p:cBhvr>
                                        <p:cTn id="50" dur="500" fill="hold"/>
                                        <p:tgtEl>
                                          <p:spTgt spid="146"/>
                                        </p:tgtEl>
                                        <p:attrNameLst>
                                          <p:attrName>ppt_h</p:attrName>
                                        </p:attrNameLst>
                                      </p:cBhvr>
                                      <p:tavLst>
                                        <p:tav tm="0">
                                          <p:val>
                                            <p:fltVal val="0"/>
                                          </p:val>
                                        </p:tav>
                                        <p:tav tm="100000">
                                          <p:val>
                                            <p:strVal val="#ppt_h"/>
                                          </p:val>
                                        </p:tav>
                                      </p:tavLst>
                                    </p:anim>
                                    <p:anim calcmode="lin" valueType="num">
                                      <p:cBhvr>
                                        <p:cTn id="51" dur="500" fill="hold"/>
                                        <p:tgtEl>
                                          <p:spTgt spid="146"/>
                                        </p:tgtEl>
                                        <p:attrNameLst>
                                          <p:attrName>ppt_x</p:attrName>
                                        </p:attrNameLst>
                                      </p:cBhvr>
                                      <p:tavLst>
                                        <p:tav tm="0">
                                          <p:val>
                                            <p:fltVal val="0.5"/>
                                          </p:val>
                                        </p:tav>
                                        <p:tav tm="100000">
                                          <p:val>
                                            <p:strVal val="#ppt_x"/>
                                          </p:val>
                                        </p:tav>
                                      </p:tavLst>
                                    </p:anim>
                                    <p:anim calcmode="lin" valueType="num">
                                      <p:cBhvr>
                                        <p:cTn id="52" dur="500" fill="hold"/>
                                        <p:tgtEl>
                                          <p:spTgt spid="146"/>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600"/>
                                  </p:stCondLst>
                                  <p:childTnLst>
                                    <p:set>
                                      <p:cBhvr>
                                        <p:cTn id="54" dur="1" fill="hold">
                                          <p:stCondLst>
                                            <p:cond delay="0"/>
                                          </p:stCondLst>
                                        </p:cTn>
                                        <p:tgtEl>
                                          <p:spTgt spid="149"/>
                                        </p:tgtEl>
                                        <p:attrNameLst>
                                          <p:attrName>style.visibility</p:attrName>
                                        </p:attrNameLst>
                                      </p:cBhvr>
                                      <p:to>
                                        <p:strVal val="visible"/>
                                      </p:to>
                                    </p:set>
                                    <p:anim calcmode="lin" valueType="num">
                                      <p:cBhvr>
                                        <p:cTn id="55" dur="500" fill="hold"/>
                                        <p:tgtEl>
                                          <p:spTgt spid="149"/>
                                        </p:tgtEl>
                                        <p:attrNameLst>
                                          <p:attrName>ppt_w</p:attrName>
                                        </p:attrNameLst>
                                      </p:cBhvr>
                                      <p:tavLst>
                                        <p:tav tm="0">
                                          <p:val>
                                            <p:fltVal val="0"/>
                                          </p:val>
                                        </p:tav>
                                        <p:tav tm="100000">
                                          <p:val>
                                            <p:strVal val="#ppt_w"/>
                                          </p:val>
                                        </p:tav>
                                      </p:tavLst>
                                    </p:anim>
                                    <p:anim calcmode="lin" valueType="num">
                                      <p:cBhvr>
                                        <p:cTn id="56" dur="500" fill="hold"/>
                                        <p:tgtEl>
                                          <p:spTgt spid="149"/>
                                        </p:tgtEl>
                                        <p:attrNameLst>
                                          <p:attrName>ppt_h</p:attrName>
                                        </p:attrNameLst>
                                      </p:cBhvr>
                                      <p:tavLst>
                                        <p:tav tm="0">
                                          <p:val>
                                            <p:fltVal val="0"/>
                                          </p:val>
                                        </p:tav>
                                        <p:tav tm="100000">
                                          <p:val>
                                            <p:strVal val="#ppt_h"/>
                                          </p:val>
                                        </p:tav>
                                      </p:tavLst>
                                    </p:anim>
                                    <p:anim calcmode="lin" valueType="num">
                                      <p:cBhvr>
                                        <p:cTn id="57" dur="500" fill="hold"/>
                                        <p:tgtEl>
                                          <p:spTgt spid="149"/>
                                        </p:tgtEl>
                                        <p:attrNameLst>
                                          <p:attrName>ppt_x</p:attrName>
                                        </p:attrNameLst>
                                      </p:cBhvr>
                                      <p:tavLst>
                                        <p:tav tm="0">
                                          <p:val>
                                            <p:fltVal val="0.5"/>
                                          </p:val>
                                        </p:tav>
                                        <p:tav tm="100000">
                                          <p:val>
                                            <p:strVal val="#ppt_x"/>
                                          </p:val>
                                        </p:tav>
                                      </p:tavLst>
                                    </p:anim>
                                    <p:anim calcmode="lin" valueType="num">
                                      <p:cBhvr>
                                        <p:cTn id="58" dur="500" fill="hold"/>
                                        <p:tgtEl>
                                          <p:spTgt spid="149"/>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600"/>
                                  </p:stCondLst>
                                  <p:childTnLst>
                                    <p:set>
                                      <p:cBhvr>
                                        <p:cTn id="60" dur="1" fill="hold">
                                          <p:stCondLst>
                                            <p:cond delay="0"/>
                                          </p:stCondLst>
                                        </p:cTn>
                                        <p:tgtEl>
                                          <p:spTgt spid="152"/>
                                        </p:tgtEl>
                                        <p:attrNameLst>
                                          <p:attrName>style.visibility</p:attrName>
                                        </p:attrNameLst>
                                      </p:cBhvr>
                                      <p:to>
                                        <p:strVal val="visible"/>
                                      </p:to>
                                    </p:set>
                                    <p:anim calcmode="lin" valueType="num">
                                      <p:cBhvr>
                                        <p:cTn id="61" dur="500" fill="hold"/>
                                        <p:tgtEl>
                                          <p:spTgt spid="152"/>
                                        </p:tgtEl>
                                        <p:attrNameLst>
                                          <p:attrName>ppt_w</p:attrName>
                                        </p:attrNameLst>
                                      </p:cBhvr>
                                      <p:tavLst>
                                        <p:tav tm="0">
                                          <p:val>
                                            <p:fltVal val="0"/>
                                          </p:val>
                                        </p:tav>
                                        <p:tav tm="100000">
                                          <p:val>
                                            <p:strVal val="#ppt_w"/>
                                          </p:val>
                                        </p:tav>
                                      </p:tavLst>
                                    </p:anim>
                                    <p:anim calcmode="lin" valueType="num">
                                      <p:cBhvr>
                                        <p:cTn id="62" dur="500" fill="hold"/>
                                        <p:tgtEl>
                                          <p:spTgt spid="152"/>
                                        </p:tgtEl>
                                        <p:attrNameLst>
                                          <p:attrName>ppt_h</p:attrName>
                                        </p:attrNameLst>
                                      </p:cBhvr>
                                      <p:tavLst>
                                        <p:tav tm="0">
                                          <p:val>
                                            <p:fltVal val="0"/>
                                          </p:val>
                                        </p:tav>
                                        <p:tav tm="100000">
                                          <p:val>
                                            <p:strVal val="#ppt_h"/>
                                          </p:val>
                                        </p:tav>
                                      </p:tavLst>
                                    </p:anim>
                                    <p:anim calcmode="lin" valueType="num">
                                      <p:cBhvr>
                                        <p:cTn id="63" dur="500" fill="hold"/>
                                        <p:tgtEl>
                                          <p:spTgt spid="152"/>
                                        </p:tgtEl>
                                        <p:attrNameLst>
                                          <p:attrName>ppt_x</p:attrName>
                                        </p:attrNameLst>
                                      </p:cBhvr>
                                      <p:tavLst>
                                        <p:tav tm="0">
                                          <p:val>
                                            <p:fltVal val="0.5"/>
                                          </p:val>
                                        </p:tav>
                                        <p:tav tm="100000">
                                          <p:val>
                                            <p:strVal val="#ppt_x"/>
                                          </p:val>
                                        </p:tav>
                                      </p:tavLst>
                                    </p:anim>
                                    <p:anim calcmode="lin" valueType="num">
                                      <p:cBhvr>
                                        <p:cTn id="64" dur="500" fill="hold"/>
                                        <p:tgtEl>
                                          <p:spTgt spid="152"/>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300"/>
                                  </p:stCondLst>
                                  <p:childTnLst>
                                    <p:set>
                                      <p:cBhvr>
                                        <p:cTn id="66" dur="1" fill="hold">
                                          <p:stCondLst>
                                            <p:cond delay="0"/>
                                          </p:stCondLst>
                                        </p:cTn>
                                        <p:tgtEl>
                                          <p:spTgt spid="155"/>
                                        </p:tgtEl>
                                        <p:attrNameLst>
                                          <p:attrName>style.visibility</p:attrName>
                                        </p:attrNameLst>
                                      </p:cBhvr>
                                      <p:to>
                                        <p:strVal val="visible"/>
                                      </p:to>
                                    </p:set>
                                    <p:anim calcmode="lin" valueType="num">
                                      <p:cBhvr>
                                        <p:cTn id="67" dur="500" fill="hold"/>
                                        <p:tgtEl>
                                          <p:spTgt spid="155"/>
                                        </p:tgtEl>
                                        <p:attrNameLst>
                                          <p:attrName>ppt_w</p:attrName>
                                        </p:attrNameLst>
                                      </p:cBhvr>
                                      <p:tavLst>
                                        <p:tav tm="0">
                                          <p:val>
                                            <p:fltVal val="0"/>
                                          </p:val>
                                        </p:tav>
                                        <p:tav tm="100000">
                                          <p:val>
                                            <p:strVal val="#ppt_w"/>
                                          </p:val>
                                        </p:tav>
                                      </p:tavLst>
                                    </p:anim>
                                    <p:anim calcmode="lin" valueType="num">
                                      <p:cBhvr>
                                        <p:cTn id="68" dur="500" fill="hold"/>
                                        <p:tgtEl>
                                          <p:spTgt spid="155"/>
                                        </p:tgtEl>
                                        <p:attrNameLst>
                                          <p:attrName>ppt_h</p:attrName>
                                        </p:attrNameLst>
                                      </p:cBhvr>
                                      <p:tavLst>
                                        <p:tav tm="0">
                                          <p:val>
                                            <p:fltVal val="0"/>
                                          </p:val>
                                        </p:tav>
                                        <p:tav tm="100000">
                                          <p:val>
                                            <p:strVal val="#ppt_h"/>
                                          </p:val>
                                        </p:tav>
                                      </p:tavLst>
                                    </p:anim>
                                    <p:anim calcmode="lin" valueType="num">
                                      <p:cBhvr>
                                        <p:cTn id="69" dur="500" fill="hold"/>
                                        <p:tgtEl>
                                          <p:spTgt spid="155"/>
                                        </p:tgtEl>
                                        <p:attrNameLst>
                                          <p:attrName>ppt_x</p:attrName>
                                        </p:attrNameLst>
                                      </p:cBhvr>
                                      <p:tavLst>
                                        <p:tav tm="0">
                                          <p:val>
                                            <p:fltVal val="0.5"/>
                                          </p:val>
                                        </p:tav>
                                        <p:tav tm="100000">
                                          <p:val>
                                            <p:strVal val="#ppt_x"/>
                                          </p:val>
                                        </p:tav>
                                      </p:tavLst>
                                    </p:anim>
                                    <p:anim calcmode="lin" valueType="num">
                                      <p:cBhvr>
                                        <p:cTn id="70" dur="500" fill="hold"/>
                                        <p:tgtEl>
                                          <p:spTgt spid="155"/>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600"/>
                                  </p:stCondLst>
                                  <p:childTnLst>
                                    <p:set>
                                      <p:cBhvr>
                                        <p:cTn id="72" dur="1" fill="hold">
                                          <p:stCondLst>
                                            <p:cond delay="0"/>
                                          </p:stCondLst>
                                        </p:cTn>
                                        <p:tgtEl>
                                          <p:spTgt spid="158"/>
                                        </p:tgtEl>
                                        <p:attrNameLst>
                                          <p:attrName>style.visibility</p:attrName>
                                        </p:attrNameLst>
                                      </p:cBhvr>
                                      <p:to>
                                        <p:strVal val="visible"/>
                                      </p:to>
                                    </p:set>
                                    <p:anim calcmode="lin" valueType="num">
                                      <p:cBhvr>
                                        <p:cTn id="73" dur="500" fill="hold"/>
                                        <p:tgtEl>
                                          <p:spTgt spid="158"/>
                                        </p:tgtEl>
                                        <p:attrNameLst>
                                          <p:attrName>ppt_w</p:attrName>
                                        </p:attrNameLst>
                                      </p:cBhvr>
                                      <p:tavLst>
                                        <p:tav tm="0">
                                          <p:val>
                                            <p:fltVal val="0"/>
                                          </p:val>
                                        </p:tav>
                                        <p:tav tm="100000">
                                          <p:val>
                                            <p:strVal val="#ppt_w"/>
                                          </p:val>
                                        </p:tav>
                                      </p:tavLst>
                                    </p:anim>
                                    <p:anim calcmode="lin" valueType="num">
                                      <p:cBhvr>
                                        <p:cTn id="74" dur="500" fill="hold"/>
                                        <p:tgtEl>
                                          <p:spTgt spid="158"/>
                                        </p:tgtEl>
                                        <p:attrNameLst>
                                          <p:attrName>ppt_h</p:attrName>
                                        </p:attrNameLst>
                                      </p:cBhvr>
                                      <p:tavLst>
                                        <p:tav tm="0">
                                          <p:val>
                                            <p:fltVal val="0"/>
                                          </p:val>
                                        </p:tav>
                                        <p:tav tm="100000">
                                          <p:val>
                                            <p:strVal val="#ppt_h"/>
                                          </p:val>
                                        </p:tav>
                                      </p:tavLst>
                                    </p:anim>
                                    <p:anim calcmode="lin" valueType="num">
                                      <p:cBhvr>
                                        <p:cTn id="75" dur="500" fill="hold"/>
                                        <p:tgtEl>
                                          <p:spTgt spid="158"/>
                                        </p:tgtEl>
                                        <p:attrNameLst>
                                          <p:attrName>ppt_x</p:attrName>
                                        </p:attrNameLst>
                                      </p:cBhvr>
                                      <p:tavLst>
                                        <p:tav tm="0">
                                          <p:val>
                                            <p:fltVal val="0.5"/>
                                          </p:val>
                                        </p:tav>
                                        <p:tav tm="100000">
                                          <p:val>
                                            <p:strVal val="#ppt_x"/>
                                          </p:val>
                                        </p:tav>
                                      </p:tavLst>
                                    </p:anim>
                                    <p:anim calcmode="lin" valueType="num">
                                      <p:cBhvr>
                                        <p:cTn id="76" dur="500" fill="hold"/>
                                        <p:tgtEl>
                                          <p:spTgt spid="158"/>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600"/>
                                  </p:stCondLst>
                                  <p:childTnLst>
                                    <p:set>
                                      <p:cBhvr>
                                        <p:cTn id="78" dur="1" fill="hold">
                                          <p:stCondLst>
                                            <p:cond delay="0"/>
                                          </p:stCondLst>
                                        </p:cTn>
                                        <p:tgtEl>
                                          <p:spTgt spid="161"/>
                                        </p:tgtEl>
                                        <p:attrNameLst>
                                          <p:attrName>style.visibility</p:attrName>
                                        </p:attrNameLst>
                                      </p:cBhvr>
                                      <p:to>
                                        <p:strVal val="visible"/>
                                      </p:to>
                                    </p:set>
                                    <p:anim calcmode="lin" valueType="num">
                                      <p:cBhvr>
                                        <p:cTn id="79" dur="500" fill="hold"/>
                                        <p:tgtEl>
                                          <p:spTgt spid="161"/>
                                        </p:tgtEl>
                                        <p:attrNameLst>
                                          <p:attrName>ppt_w</p:attrName>
                                        </p:attrNameLst>
                                      </p:cBhvr>
                                      <p:tavLst>
                                        <p:tav tm="0">
                                          <p:val>
                                            <p:fltVal val="0"/>
                                          </p:val>
                                        </p:tav>
                                        <p:tav tm="100000">
                                          <p:val>
                                            <p:strVal val="#ppt_w"/>
                                          </p:val>
                                        </p:tav>
                                      </p:tavLst>
                                    </p:anim>
                                    <p:anim calcmode="lin" valueType="num">
                                      <p:cBhvr>
                                        <p:cTn id="80" dur="500" fill="hold"/>
                                        <p:tgtEl>
                                          <p:spTgt spid="161"/>
                                        </p:tgtEl>
                                        <p:attrNameLst>
                                          <p:attrName>ppt_h</p:attrName>
                                        </p:attrNameLst>
                                      </p:cBhvr>
                                      <p:tavLst>
                                        <p:tav tm="0">
                                          <p:val>
                                            <p:fltVal val="0"/>
                                          </p:val>
                                        </p:tav>
                                        <p:tav tm="100000">
                                          <p:val>
                                            <p:strVal val="#ppt_h"/>
                                          </p:val>
                                        </p:tav>
                                      </p:tavLst>
                                    </p:anim>
                                    <p:anim calcmode="lin" valueType="num">
                                      <p:cBhvr>
                                        <p:cTn id="81" dur="500" fill="hold"/>
                                        <p:tgtEl>
                                          <p:spTgt spid="161"/>
                                        </p:tgtEl>
                                        <p:attrNameLst>
                                          <p:attrName>ppt_x</p:attrName>
                                        </p:attrNameLst>
                                      </p:cBhvr>
                                      <p:tavLst>
                                        <p:tav tm="0">
                                          <p:val>
                                            <p:fltVal val="0.5"/>
                                          </p:val>
                                        </p:tav>
                                        <p:tav tm="100000">
                                          <p:val>
                                            <p:strVal val="#ppt_x"/>
                                          </p:val>
                                        </p:tav>
                                      </p:tavLst>
                                    </p:anim>
                                    <p:anim calcmode="lin" valueType="num">
                                      <p:cBhvr>
                                        <p:cTn id="82" dur="500" fill="hold"/>
                                        <p:tgtEl>
                                          <p:spTgt spid="161"/>
                                        </p:tgtEl>
                                        <p:attrNameLst>
                                          <p:attrName>ppt_y</p:attrName>
                                        </p:attrNameLst>
                                      </p:cBhvr>
                                      <p:tavLst>
                                        <p:tav tm="0">
                                          <p:val>
                                            <p:fltVal val="0.5"/>
                                          </p:val>
                                        </p:tav>
                                        <p:tav tm="100000">
                                          <p:val>
                                            <p:strVal val="#ppt_y"/>
                                          </p:val>
                                        </p:tav>
                                      </p:tavLst>
                                    </p:anim>
                                  </p:childTnLst>
                                </p:cTn>
                              </p:par>
                              <p:par>
                                <p:cTn id="83" presetID="26" presetClass="emph" presetSubtype="0" repeatCount="3000" fill="hold" nodeType="withEffect">
                                  <p:stCondLst>
                                    <p:cond delay="600"/>
                                  </p:stCondLst>
                                  <p:childTnLst>
                                    <p:animEffect transition="out" filter="fade">
                                      <p:cBhvr>
                                        <p:cTn id="84" dur="500" tmFilter="0, 0; .2, .5; .8, .5; 1, 0"/>
                                        <p:tgtEl>
                                          <p:spTgt spid="125"/>
                                        </p:tgtEl>
                                      </p:cBhvr>
                                    </p:animEffect>
                                    <p:animScale>
                                      <p:cBhvr>
                                        <p:cTn id="85" dur="250" autoRev="1" fill="hold"/>
                                        <p:tgtEl>
                                          <p:spTgt spid="125"/>
                                        </p:tgtEl>
                                      </p:cBhvr>
                                      <p:by x="105000" y="105000"/>
                                    </p:animScale>
                                  </p:childTnLst>
                                </p:cTn>
                              </p:par>
                              <p:par>
                                <p:cTn id="86" presetID="26" presetClass="emph" presetSubtype="0" repeatCount="3000" fill="hold" nodeType="withEffect">
                                  <p:stCondLst>
                                    <p:cond delay="710"/>
                                  </p:stCondLst>
                                  <p:childTnLst>
                                    <p:animEffect transition="out" filter="fade">
                                      <p:cBhvr>
                                        <p:cTn id="87" dur="500" tmFilter="0, 0; .2, .5; .8, .5; 1, 0"/>
                                        <p:tgtEl>
                                          <p:spTgt spid="146"/>
                                        </p:tgtEl>
                                      </p:cBhvr>
                                    </p:animEffect>
                                    <p:animScale>
                                      <p:cBhvr>
                                        <p:cTn id="88" dur="250" autoRev="1" fill="hold"/>
                                        <p:tgtEl>
                                          <p:spTgt spid="146"/>
                                        </p:tgtEl>
                                      </p:cBhvr>
                                      <p:by x="105000" y="105000"/>
                                    </p:animScale>
                                  </p:childTnLst>
                                </p:cTn>
                              </p:par>
                              <p:par>
                                <p:cTn id="89" presetID="26" presetClass="emph" presetSubtype="0" repeatCount="3000" fill="hold" nodeType="withEffect">
                                  <p:stCondLst>
                                    <p:cond delay="410"/>
                                  </p:stCondLst>
                                  <p:childTnLst>
                                    <p:animEffect transition="out" filter="fade">
                                      <p:cBhvr>
                                        <p:cTn id="90" dur="500" tmFilter="0, 0; .2, .5; .8, .5; 1, 0"/>
                                        <p:tgtEl>
                                          <p:spTgt spid="152"/>
                                        </p:tgtEl>
                                      </p:cBhvr>
                                    </p:animEffect>
                                    <p:animScale>
                                      <p:cBhvr>
                                        <p:cTn id="91" dur="250" autoRev="1" fill="hold"/>
                                        <p:tgtEl>
                                          <p:spTgt spid="152"/>
                                        </p:tgtEl>
                                      </p:cBhvr>
                                      <p:by x="105000" y="105000"/>
                                    </p:animScale>
                                  </p:childTnLst>
                                </p:cTn>
                              </p:par>
                              <p:par>
                                <p:cTn id="92" presetID="26" presetClass="emph" presetSubtype="0" repeatCount="3000" fill="hold" nodeType="withEffect">
                                  <p:stCondLst>
                                    <p:cond delay="810"/>
                                  </p:stCondLst>
                                  <p:childTnLst>
                                    <p:animEffect transition="out" filter="fade">
                                      <p:cBhvr>
                                        <p:cTn id="93" dur="500" tmFilter="0, 0; .2, .5; .8, .5; 1, 0"/>
                                        <p:tgtEl>
                                          <p:spTgt spid="155"/>
                                        </p:tgtEl>
                                      </p:cBhvr>
                                    </p:animEffect>
                                    <p:animScale>
                                      <p:cBhvr>
                                        <p:cTn id="94" dur="250" autoRev="1" fill="hold"/>
                                        <p:tgtEl>
                                          <p:spTgt spid="155"/>
                                        </p:tgtEl>
                                      </p:cBhvr>
                                      <p:by x="105000" y="105000"/>
                                    </p:animScale>
                                  </p:childTnLst>
                                </p:cTn>
                              </p:par>
                            </p:childTnLst>
                          </p:cTn>
                        </p:par>
                        <p:par>
                          <p:cTn id="95" fill="hold">
                            <p:stCondLst>
                              <p:cond delay="500"/>
                            </p:stCondLst>
                            <p:childTnLst>
                              <p:par>
                                <p:cTn id="96" presetID="42" presetClass="entr" presetSubtype="0"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fade">
                                      <p:cBhvr>
                                        <p:cTn id="98" dur="2000"/>
                                        <p:tgtEl>
                                          <p:spTgt spid="51"/>
                                        </p:tgtEl>
                                      </p:cBhvr>
                                    </p:animEffect>
                                    <p:anim calcmode="lin" valueType="num">
                                      <p:cBhvr>
                                        <p:cTn id="99" dur="2000" fill="hold"/>
                                        <p:tgtEl>
                                          <p:spTgt spid="51"/>
                                        </p:tgtEl>
                                        <p:attrNameLst>
                                          <p:attrName>ppt_x</p:attrName>
                                        </p:attrNameLst>
                                      </p:cBhvr>
                                      <p:tavLst>
                                        <p:tav tm="0">
                                          <p:val>
                                            <p:strVal val="#ppt_x"/>
                                          </p:val>
                                        </p:tav>
                                        <p:tav tm="100000">
                                          <p:val>
                                            <p:strVal val="#ppt_x"/>
                                          </p:val>
                                        </p:tav>
                                      </p:tavLst>
                                    </p:anim>
                                    <p:anim calcmode="lin" valueType="num">
                                      <p:cBhvr>
                                        <p:cTn id="100" dur="2000" fill="hold"/>
                                        <p:tgtEl>
                                          <p:spTgt spid="51"/>
                                        </p:tgtEl>
                                        <p:attrNameLst>
                                          <p:attrName>ppt_y</p:attrName>
                                        </p:attrNameLst>
                                      </p:cBhvr>
                                      <p:tavLst>
                                        <p:tav tm="0">
                                          <p:val>
                                            <p:strVal val="#ppt_y+.1"/>
                                          </p:val>
                                        </p:tav>
                                        <p:tav tm="100000">
                                          <p:val>
                                            <p:strVal val="#ppt_y"/>
                                          </p:val>
                                        </p:tav>
                                      </p:tavLst>
                                    </p:anim>
                                  </p:childTnLst>
                                </p:cTn>
                              </p:par>
                              <p:par>
                                <p:cTn id="101" presetID="22" presetClass="entr" presetSubtype="4" fill="hold" nodeType="with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wipe(down)">
                                      <p:cBhvr>
                                        <p:cTn id="103" dur="500"/>
                                        <p:tgtEl>
                                          <p:spTgt spid="53"/>
                                        </p:tgtEl>
                                      </p:cBhvr>
                                    </p:animEffect>
                                  </p:childTnLst>
                                </p:cTn>
                              </p:par>
                            </p:childTnLst>
                          </p:cTn>
                        </p:par>
                        <p:par>
                          <p:cTn id="104" fill="hold">
                            <p:stCondLst>
                              <p:cond delay="2500"/>
                            </p:stCondLst>
                            <p:childTnLst>
                              <p:par>
                                <p:cTn id="105" presetID="12" presetClass="entr" presetSubtype="2" fill="hold" nodeType="afterEffect">
                                  <p:stCondLst>
                                    <p:cond delay="0"/>
                                  </p:stCondLst>
                                  <p:childTnLst>
                                    <p:set>
                                      <p:cBhvr>
                                        <p:cTn id="106" dur="1" fill="hold">
                                          <p:stCondLst>
                                            <p:cond delay="0"/>
                                          </p:stCondLst>
                                        </p:cTn>
                                        <p:tgtEl>
                                          <p:spTgt spid="62"/>
                                        </p:tgtEl>
                                        <p:attrNameLst>
                                          <p:attrName>style.visibility</p:attrName>
                                        </p:attrNameLst>
                                      </p:cBhvr>
                                      <p:to>
                                        <p:strVal val="visible"/>
                                      </p:to>
                                    </p:set>
                                    <p:anim calcmode="lin" valueType="num">
                                      <p:cBhvr additive="base">
                                        <p:cTn id="107" dur="500"/>
                                        <p:tgtEl>
                                          <p:spTgt spid="62"/>
                                        </p:tgtEl>
                                        <p:attrNameLst>
                                          <p:attrName>ppt_x</p:attrName>
                                        </p:attrNameLst>
                                      </p:cBhvr>
                                      <p:tavLst>
                                        <p:tav tm="0">
                                          <p:val>
                                            <p:strVal val="#ppt_x+#ppt_w*1.125000"/>
                                          </p:val>
                                        </p:tav>
                                        <p:tav tm="100000">
                                          <p:val>
                                            <p:strVal val="#ppt_x"/>
                                          </p:val>
                                        </p:tav>
                                      </p:tavLst>
                                    </p:anim>
                                    <p:animEffect transition="in" filter="wipe(left)">
                                      <p:cBhvr>
                                        <p:cTn id="108" dur="500"/>
                                        <p:tgtEl>
                                          <p:spTgt spid="62"/>
                                        </p:tgtEl>
                                      </p:cBhvr>
                                    </p:animEffect>
                                  </p:childTnLst>
                                </p:cTn>
                              </p:par>
                              <p:par>
                                <p:cTn id="109" presetID="12" presetClass="entr" presetSubtype="8" fill="hold" grpId="0" nodeType="with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500"/>
                                        <p:tgtEl>
                                          <p:spTgt spid="52"/>
                                        </p:tgtEl>
                                        <p:attrNameLst>
                                          <p:attrName>ppt_x</p:attrName>
                                        </p:attrNameLst>
                                      </p:cBhvr>
                                      <p:tavLst>
                                        <p:tav tm="0">
                                          <p:val>
                                            <p:strVal val="#ppt_x-#ppt_w*1.125000"/>
                                          </p:val>
                                        </p:tav>
                                        <p:tav tm="100000">
                                          <p:val>
                                            <p:strVal val="#ppt_x"/>
                                          </p:val>
                                        </p:tav>
                                      </p:tavLst>
                                    </p:anim>
                                    <p:animEffect transition="in" filter="wipe(right)">
                                      <p:cBhvr>
                                        <p:cTn id="112" dur="500"/>
                                        <p:tgtEl>
                                          <p:spTgt spid="52"/>
                                        </p:tgtEl>
                                      </p:cBhvr>
                                    </p:animEffect>
                                  </p:childTnLst>
                                </p:cTn>
                              </p:par>
                            </p:childTnLst>
                          </p:cTn>
                        </p:par>
                        <p:par>
                          <p:cTn id="113" fill="hold">
                            <p:stCondLst>
                              <p:cond delay="3000"/>
                            </p:stCondLst>
                            <p:childTnLst>
                              <p:par>
                                <p:cTn id="114" presetID="47" presetClass="entr" presetSubtype="0"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fade">
                                      <p:cBhvr>
                                        <p:cTn id="116" dur="500"/>
                                        <p:tgtEl>
                                          <p:spTgt spid="61"/>
                                        </p:tgtEl>
                                      </p:cBhvr>
                                    </p:animEffect>
                                    <p:anim calcmode="lin" valueType="num">
                                      <p:cBhvr>
                                        <p:cTn id="117" dur="500" fill="hold"/>
                                        <p:tgtEl>
                                          <p:spTgt spid="61"/>
                                        </p:tgtEl>
                                        <p:attrNameLst>
                                          <p:attrName>ppt_x</p:attrName>
                                        </p:attrNameLst>
                                      </p:cBhvr>
                                      <p:tavLst>
                                        <p:tav tm="0">
                                          <p:val>
                                            <p:strVal val="#ppt_x"/>
                                          </p:val>
                                        </p:tav>
                                        <p:tav tm="100000">
                                          <p:val>
                                            <p:strVal val="#ppt_x"/>
                                          </p:val>
                                        </p:tav>
                                      </p:tavLst>
                                    </p:anim>
                                    <p:anim calcmode="lin" valueType="num">
                                      <p:cBhvr>
                                        <p:cTn id="118"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6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46018" y="141806"/>
            <a:ext cx="1714500" cy="398780"/>
          </a:xfrm>
          <a:prstGeom prst="rect">
            <a:avLst/>
          </a:prstGeom>
          <a:noFill/>
        </p:spPr>
        <p:txBody>
          <a:bodyPr wrap="none" rtlCol="0">
            <a:spAutoFit/>
          </a:bodyPr>
          <a:lstStyle/>
          <a:p>
            <a:pPr algn="l" defTabSz="914400">
              <a:defRPr/>
            </a:pPr>
            <a:r>
              <a:rPr lang="zh-CN" altLang="en-US" sz="2000" b="1" kern="0" dirty="0">
                <a:solidFill>
                  <a:srgbClr val="C00000"/>
                </a:solidFill>
                <a:latin typeface="黑体" panose="02010609060101010101" charset="-122"/>
                <a:ea typeface="黑体" panose="02010609060101010101" charset="-122"/>
                <a:sym typeface="+mn-ea"/>
              </a:rPr>
              <a:t>建设举措有力</a:t>
            </a:r>
            <a:endParaRPr lang="zh-CN" altLang="en-US" sz="2000" b="1" dirty="0">
              <a:latin typeface="黑体" panose="02010609060101010101" charset="-122"/>
              <a:ea typeface="黑体" panose="02010609060101010101" charset="-122"/>
            </a:endParaRPr>
          </a:p>
        </p:txBody>
      </p:sp>
      <p:cxnSp>
        <p:nvCxnSpPr>
          <p:cNvPr id="12" name="直接连接符 11"/>
          <p:cNvCxnSpPr/>
          <p:nvPr/>
        </p:nvCxnSpPr>
        <p:spPr>
          <a:xfrm>
            <a:off x="2965943" y="257885"/>
            <a:ext cx="0" cy="2085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04961" y="226251"/>
            <a:ext cx="335985" cy="335985"/>
            <a:chOff x="4075623" y="1867996"/>
            <a:chExt cx="335985" cy="335985"/>
          </a:xfrm>
        </p:grpSpPr>
        <p:sp>
          <p:nvSpPr>
            <p:cNvPr id="15" name="椭圆 14"/>
            <p:cNvSpPr/>
            <p:nvPr/>
          </p:nvSpPr>
          <p:spPr>
            <a:xfrm flipV="1">
              <a:off x="4075623" y="1867996"/>
              <a:ext cx="335985" cy="335985"/>
            </a:xfrm>
            <a:prstGeom prst="ellipse">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solidFill>
              </a:endParaRPr>
            </a:p>
          </p:txBody>
        </p:sp>
        <p:sp>
          <p:nvSpPr>
            <p:cNvPr id="16" name="椭圆 15"/>
            <p:cNvSpPr/>
            <p:nvPr/>
          </p:nvSpPr>
          <p:spPr>
            <a:xfrm>
              <a:off x="4099017" y="1889766"/>
              <a:ext cx="292314" cy="29231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640715" y="1302385"/>
            <a:ext cx="7498715" cy="3046095"/>
          </a:xfrm>
          <a:prstGeom prst="rect">
            <a:avLst/>
          </a:prstGeom>
          <a:noFill/>
        </p:spPr>
        <p:txBody>
          <a:bodyPr wrap="square" rtlCol="0">
            <a:spAutoFit/>
          </a:bodyPr>
          <a:lstStyle/>
          <a:p>
            <a:pPr indent="609600" algn="l">
              <a:buClrTx/>
              <a:buSzTx/>
              <a:buFontTx/>
              <a:extLst>
                <a:ext uri="{35155182-B16C-46BC-9424-99874614C6A1}">
                  <wpsdc:indentchars xmlns:wpsdc="http://www.wps.cn/officeDocument/2017/drawingmlCustomData" xmlns="" val="200" checksum="4158780845"/>
                </a:ext>
              </a:extLst>
            </a:pPr>
            <a:r>
              <a:rPr lang="en-US" altLang="zh-CN" sz="2400" b="1" dirty="0" smtClean="0"/>
              <a:t>1.树立典型，营造积极向上向善的氛围。上半年，我们评选了校级“三好教师”；“七一”前，我们评选了校级优秀党员，并择优向镇级、区级、市级推荐；教师节前，我们表彰了一批校级“十佳优秀小记者辅导员”，集团级别的</a:t>
            </a:r>
            <a:r>
              <a:rPr lang="zh-CN" altLang="en-US" sz="2400" b="1" dirty="0" smtClean="0"/>
              <a:t>师德标兵</a:t>
            </a:r>
            <a:r>
              <a:rPr lang="en-US" altLang="zh-CN" sz="2400" b="1" dirty="0" smtClean="0"/>
              <a:t>，镇级优秀班主任、优秀教师；年底表彰会上，优秀团队奖、绿叶奖、桃李奖、孺子牛奖、领雁奖、树人奖更是把学校各类先进人物推到了台前。</a:t>
            </a: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42" presetClass="path" presetSubtype="0" accel="50000" decel="50000" fill="hold" nodeType="withEffect">
                                  <p:stCondLst>
                                    <p:cond delay="0"/>
                                  </p:stCondLst>
                                  <p:childTnLst>
                                    <p:animMotion origin="layout" path="M 0.18107 -3.20988E-6 L 3.88889E-6 -3.20988E-6 " pathEditMode="relative" rAng="0" ptsTypes="AA">
                                      <p:cBhvr>
                                        <p:cTn id="9" dur="2000" fill="hold"/>
                                        <p:tgtEl>
                                          <p:spTgt spid="14"/>
                                        </p:tgtEl>
                                        <p:attrNameLst>
                                          <p:attrName>ppt_x</p:attrName>
                                          <p:attrName>ppt_y</p:attrName>
                                        </p:attrNameLst>
                                      </p:cBhvr>
                                      <p:rCtr x="-9063" y="0"/>
                                    </p:animMotion>
                                  </p:childTnLst>
                                </p:cTn>
                              </p:par>
                              <p:par>
                                <p:cTn id="10" presetID="8" presetClass="emph" presetSubtype="0" fill="hold" nodeType="withEffect">
                                  <p:stCondLst>
                                    <p:cond delay="0"/>
                                  </p:stCondLst>
                                  <p:childTnLst>
                                    <p:animRot by="-21600000">
                                      <p:cBhvr>
                                        <p:cTn id="11" dur="2000" fill="hold"/>
                                        <p:tgtEl>
                                          <p:spTgt spid="14"/>
                                        </p:tgtEl>
                                        <p:attrNameLst>
                                          <p:attrName>r</p:attrName>
                                        </p:attrNameLst>
                                      </p:cBhvr>
                                    </p:animRot>
                                  </p:childTnLst>
                                </p:cTn>
                              </p:par>
                              <p:par>
                                <p:cTn id="12" presetID="22" presetClass="entr" presetSubtype="2" fill="hold" grpId="0" nodeType="withEffect">
                                  <p:stCondLst>
                                    <p:cond delay="60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11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46018" y="141806"/>
            <a:ext cx="1714500" cy="398780"/>
          </a:xfrm>
          <a:prstGeom prst="rect">
            <a:avLst/>
          </a:prstGeom>
          <a:noFill/>
        </p:spPr>
        <p:txBody>
          <a:bodyPr wrap="none" rtlCol="0">
            <a:spAutoFit/>
          </a:bodyPr>
          <a:lstStyle/>
          <a:p>
            <a:pPr algn="l" defTabSz="914400">
              <a:defRPr/>
            </a:pPr>
            <a:r>
              <a:rPr lang="zh-CN" altLang="en-US" sz="2000" b="1" kern="0" dirty="0">
                <a:solidFill>
                  <a:srgbClr val="C00000"/>
                </a:solidFill>
                <a:latin typeface="黑体" panose="02010609060101010101" charset="-122"/>
                <a:ea typeface="黑体" panose="02010609060101010101" charset="-122"/>
                <a:sym typeface="+mn-ea"/>
              </a:rPr>
              <a:t>建设举措有力</a:t>
            </a:r>
            <a:endParaRPr lang="zh-CN" altLang="en-US" sz="2000" b="1" dirty="0">
              <a:latin typeface="黑体" panose="02010609060101010101" charset="-122"/>
              <a:ea typeface="黑体" panose="02010609060101010101" charset="-122"/>
            </a:endParaRPr>
          </a:p>
        </p:txBody>
      </p:sp>
      <p:cxnSp>
        <p:nvCxnSpPr>
          <p:cNvPr id="12" name="直接连接符 11"/>
          <p:cNvCxnSpPr/>
          <p:nvPr/>
        </p:nvCxnSpPr>
        <p:spPr>
          <a:xfrm>
            <a:off x="2965943" y="257885"/>
            <a:ext cx="0" cy="2085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04961" y="226251"/>
            <a:ext cx="335985" cy="335985"/>
            <a:chOff x="4075623" y="1867996"/>
            <a:chExt cx="335985" cy="335985"/>
          </a:xfrm>
        </p:grpSpPr>
        <p:sp>
          <p:nvSpPr>
            <p:cNvPr id="15" name="椭圆 14"/>
            <p:cNvSpPr/>
            <p:nvPr/>
          </p:nvSpPr>
          <p:spPr>
            <a:xfrm flipV="1">
              <a:off x="4075623" y="1867996"/>
              <a:ext cx="335985" cy="335985"/>
            </a:xfrm>
            <a:prstGeom prst="ellipse">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solidFill>
              </a:endParaRPr>
            </a:p>
          </p:txBody>
        </p:sp>
        <p:sp>
          <p:nvSpPr>
            <p:cNvPr id="16" name="椭圆 15"/>
            <p:cNvSpPr/>
            <p:nvPr/>
          </p:nvSpPr>
          <p:spPr>
            <a:xfrm>
              <a:off x="4099017" y="1889766"/>
              <a:ext cx="292314" cy="29231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245745" y="885190"/>
            <a:ext cx="4126865" cy="3969385"/>
          </a:xfrm>
          <a:prstGeom prst="rect">
            <a:avLst/>
          </a:prstGeom>
          <a:noFill/>
        </p:spPr>
        <p:txBody>
          <a:bodyPr wrap="square" rtlCol="0">
            <a:spAutoFit/>
          </a:bodyPr>
          <a:lstStyle/>
          <a:p>
            <a:pPr indent="457200" algn="l">
              <a:buClrTx/>
              <a:buSzTx/>
              <a:buFontTx/>
              <a:extLst>
                <a:ext uri="{35155182-B16C-46BC-9424-99874614C6A1}">
                  <wpsdc:indentchars xmlns:wpsdc="http://www.wps.cn/officeDocument/2017/drawingmlCustomData" xmlns="" val="200" checksum="59296752"/>
                </a:ext>
              </a:extLst>
            </a:pPr>
            <a:r>
              <a:rPr lang="en-US" altLang="zh-CN" b="1" dirty="0" smtClean="0"/>
              <a:t>2.如果说要求全体教师签署“拒绝有偿补课公开承诺书”是采用了“堵”的策略，漕小的教师志愿者，在几年前就义务给需要帮助的孩子提供延时辅导，解决孩子与家长的后顾之忧</a:t>
            </a:r>
            <a:r>
              <a:rPr lang="zh-CN" altLang="en-US" b="1" dirty="0" smtClean="0"/>
              <a:t>。今年在做好防疫措施的基础上继续开展课后延时服务。为杜绝在职教师从事有偿补课活动，学校发放了《关于拒绝有偿补课告家长书》和相关调查问卷，向家长公示了举报电话、举报信箱，主动接受社会各界和家长们的监督。</a:t>
            </a:r>
            <a:r>
              <a:rPr lang="en-US" altLang="zh-CN" b="1" dirty="0" smtClean="0"/>
              <a:t>这种充满正能量的自觉行为，是高尚师德的自然体现，为“杜绝有偿补课”开辟了新的途径，不失为一条创新举措。</a:t>
            </a:r>
          </a:p>
        </p:txBody>
      </p:sp>
      <p:pic>
        <p:nvPicPr>
          <p:cNvPr id="3" name="图片 2" descr="家长问卷"/>
          <p:cNvPicPr>
            <a:picLocks noChangeAspect="1"/>
          </p:cNvPicPr>
          <p:nvPr/>
        </p:nvPicPr>
        <p:blipFill>
          <a:blip r:embed="rId3" cstate="print"/>
          <a:stretch>
            <a:fillRect/>
          </a:stretch>
        </p:blipFill>
        <p:spPr>
          <a:xfrm>
            <a:off x="5118735" y="956310"/>
            <a:ext cx="2868295" cy="3827145"/>
          </a:xfrm>
          <a:prstGeom prst="rect">
            <a:avLst/>
          </a:prstGeom>
        </p:spPr>
      </p:pic>
      <p:pic>
        <p:nvPicPr>
          <p:cNvPr id="5" name="图片 4" descr="家长问卷4"/>
          <p:cNvPicPr>
            <a:picLocks noChangeAspect="1"/>
          </p:cNvPicPr>
          <p:nvPr/>
        </p:nvPicPr>
        <p:blipFill>
          <a:blip r:embed="rId4" cstate="print"/>
          <a:stretch>
            <a:fillRect/>
          </a:stretch>
        </p:blipFill>
        <p:spPr>
          <a:xfrm>
            <a:off x="4372610" y="885190"/>
            <a:ext cx="4580255" cy="3969385"/>
          </a:xfrm>
          <a:prstGeom prst="round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42" presetClass="path" presetSubtype="0" accel="50000" decel="50000" fill="hold" nodeType="withEffect">
                                  <p:stCondLst>
                                    <p:cond delay="0"/>
                                  </p:stCondLst>
                                  <p:childTnLst>
                                    <p:animMotion origin="layout" path="M 0.18107 -3.20988E-6 L 3.88889E-6 -3.20988E-6 " pathEditMode="relative" rAng="0" ptsTypes="AA">
                                      <p:cBhvr>
                                        <p:cTn id="9" dur="2000" fill="hold"/>
                                        <p:tgtEl>
                                          <p:spTgt spid="14"/>
                                        </p:tgtEl>
                                        <p:attrNameLst>
                                          <p:attrName>ppt_x</p:attrName>
                                          <p:attrName>ppt_y</p:attrName>
                                        </p:attrNameLst>
                                      </p:cBhvr>
                                      <p:rCtr x="-9063" y="0"/>
                                    </p:animMotion>
                                  </p:childTnLst>
                                </p:cTn>
                              </p:par>
                              <p:par>
                                <p:cTn id="10" presetID="8" presetClass="emph" presetSubtype="0" fill="hold" nodeType="withEffect">
                                  <p:stCondLst>
                                    <p:cond delay="0"/>
                                  </p:stCondLst>
                                  <p:childTnLst>
                                    <p:animRot by="-21600000">
                                      <p:cBhvr>
                                        <p:cTn id="11" dur="2000" fill="hold"/>
                                        <p:tgtEl>
                                          <p:spTgt spid="14"/>
                                        </p:tgtEl>
                                        <p:attrNameLst>
                                          <p:attrName>r</p:attrName>
                                        </p:attrNameLst>
                                      </p:cBhvr>
                                    </p:animRot>
                                  </p:childTnLst>
                                </p:cTn>
                              </p:par>
                              <p:par>
                                <p:cTn id="12" presetID="22" presetClass="entr" presetSubtype="2" fill="hold" grpId="0" nodeType="withEffect">
                                  <p:stCondLst>
                                    <p:cond delay="60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11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46018" y="141806"/>
            <a:ext cx="1714500" cy="398780"/>
          </a:xfrm>
          <a:prstGeom prst="rect">
            <a:avLst/>
          </a:prstGeom>
          <a:noFill/>
        </p:spPr>
        <p:txBody>
          <a:bodyPr wrap="none" rtlCol="0">
            <a:spAutoFit/>
          </a:bodyPr>
          <a:lstStyle/>
          <a:p>
            <a:pPr algn="l" defTabSz="914400">
              <a:defRPr/>
            </a:pPr>
            <a:r>
              <a:rPr lang="zh-CN" altLang="en-US" sz="2000" b="1" kern="0" dirty="0">
                <a:solidFill>
                  <a:srgbClr val="C00000"/>
                </a:solidFill>
                <a:latin typeface="黑体" panose="02010609060101010101" charset="-122"/>
                <a:ea typeface="黑体" panose="02010609060101010101" charset="-122"/>
                <a:sym typeface="+mn-ea"/>
              </a:rPr>
              <a:t>建设举措有力</a:t>
            </a:r>
            <a:endParaRPr lang="zh-CN" altLang="en-US" sz="2000" b="1" dirty="0">
              <a:latin typeface="黑体" panose="02010609060101010101" charset="-122"/>
              <a:ea typeface="黑体" panose="02010609060101010101" charset="-122"/>
            </a:endParaRPr>
          </a:p>
        </p:txBody>
      </p:sp>
      <p:cxnSp>
        <p:nvCxnSpPr>
          <p:cNvPr id="12" name="直接连接符 11"/>
          <p:cNvCxnSpPr/>
          <p:nvPr/>
        </p:nvCxnSpPr>
        <p:spPr>
          <a:xfrm>
            <a:off x="2965943" y="257885"/>
            <a:ext cx="0" cy="2085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04961" y="226251"/>
            <a:ext cx="335985" cy="335985"/>
            <a:chOff x="4075623" y="1867996"/>
            <a:chExt cx="335985" cy="335985"/>
          </a:xfrm>
        </p:grpSpPr>
        <p:sp>
          <p:nvSpPr>
            <p:cNvPr id="15" name="椭圆 14"/>
            <p:cNvSpPr/>
            <p:nvPr/>
          </p:nvSpPr>
          <p:spPr>
            <a:xfrm flipV="1">
              <a:off x="4075623" y="1867996"/>
              <a:ext cx="335985" cy="335985"/>
            </a:xfrm>
            <a:prstGeom prst="ellipse">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solidFill>
              </a:endParaRPr>
            </a:p>
          </p:txBody>
        </p:sp>
        <p:sp>
          <p:nvSpPr>
            <p:cNvPr id="16" name="椭圆 15"/>
            <p:cNvSpPr/>
            <p:nvPr/>
          </p:nvSpPr>
          <p:spPr>
            <a:xfrm>
              <a:off x="4099017" y="1889766"/>
              <a:ext cx="292314" cy="29231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493395" y="780415"/>
            <a:ext cx="8156575" cy="1200329"/>
          </a:xfrm>
          <a:prstGeom prst="rect">
            <a:avLst/>
          </a:prstGeom>
          <a:noFill/>
        </p:spPr>
        <p:txBody>
          <a:bodyPr wrap="square" rtlCol="0">
            <a:spAutoFit/>
          </a:bodyPr>
          <a:lstStyle/>
          <a:p>
            <a:pPr indent="457200" algn="l">
              <a:buClrTx/>
              <a:buSzTx/>
              <a:buFontTx/>
              <a:extLst>
                <a:ext uri="{35155182-B16C-46BC-9424-99874614C6A1}">
                  <wpsdc:indentchars xmlns:wpsdc="http://www.wps.cn/officeDocument/2017/drawingmlCustomData" xmlns="" val="200" checksum="59296752"/>
                </a:ext>
              </a:extLst>
            </a:pPr>
            <a:r>
              <a:rPr lang="en-US" altLang="zh-CN" b="1" dirty="0" smtClean="0"/>
              <a:t>3.</a:t>
            </a:r>
            <a:r>
              <a:rPr lang="zh-CN" altLang="en-US" b="1" dirty="0" smtClean="0"/>
              <a:t>学校教师</a:t>
            </a:r>
            <a:r>
              <a:rPr lang="en-US" altLang="zh-CN" b="1" dirty="0" smtClean="0"/>
              <a:t>“</a:t>
            </a:r>
            <a:r>
              <a:rPr lang="zh-CN" altLang="en-US" b="1" dirty="0" smtClean="0"/>
              <a:t>薪火</a:t>
            </a:r>
            <a:r>
              <a:rPr lang="en-US" altLang="zh-CN" b="1" dirty="0" smtClean="0">
                <a:sym typeface="+mn-ea"/>
              </a:rPr>
              <a:t>志愿者</a:t>
            </a:r>
            <a:r>
              <a:rPr lang="en-US" altLang="zh-CN" b="1" dirty="0" smtClean="0"/>
              <a:t>”</a:t>
            </a:r>
            <a:r>
              <a:rPr lang="zh-CN" altLang="en-US" b="1" dirty="0" smtClean="0"/>
              <a:t>连续多年</a:t>
            </a:r>
            <a:r>
              <a:rPr lang="en-US" altLang="zh-CN" b="1" dirty="0" smtClean="0"/>
              <a:t>与随班就读的特殊学生结对，</a:t>
            </a:r>
            <a:r>
              <a:rPr lang="zh-CN" altLang="en-US" b="1" dirty="0" smtClean="0"/>
              <a:t>开辟了资源教室，把特殊的爱送给特殊的孩子，多年的融合教育经验在常州市进行了介绍与分享，深受好评。因此，学校被命名</a:t>
            </a:r>
            <a:r>
              <a:rPr lang="zh-CN" altLang="en-US" b="1" dirty="0" smtClean="0"/>
              <a:t>为首批“常州市随班就读试</a:t>
            </a:r>
            <a:r>
              <a:rPr lang="zh-CN" altLang="en-US" b="1" dirty="0" smtClean="0"/>
              <a:t>点学</a:t>
            </a:r>
            <a:r>
              <a:rPr lang="zh-CN" altLang="en-US" b="1" dirty="0" smtClean="0"/>
              <a:t>校”和武进区融合教育资源中心。</a:t>
            </a:r>
            <a:endParaRPr lang="en-US" altLang="zh-CN" b="1" dirty="0" smtClean="0"/>
          </a:p>
        </p:txBody>
      </p:sp>
      <p:pic>
        <p:nvPicPr>
          <p:cNvPr id="3" name="图片 2" descr="2019.7 武进区融合教育资源中心挂牌"/>
          <p:cNvPicPr>
            <a:picLocks noChangeAspect="1"/>
          </p:cNvPicPr>
          <p:nvPr/>
        </p:nvPicPr>
        <p:blipFill>
          <a:blip r:embed="rId3" cstate="print"/>
          <a:srcRect l="3858" t="7277" r="2043" b="16648"/>
          <a:stretch>
            <a:fillRect/>
          </a:stretch>
        </p:blipFill>
        <p:spPr>
          <a:xfrm>
            <a:off x="4445635" y="2296160"/>
            <a:ext cx="4181475" cy="2190750"/>
          </a:xfrm>
          <a:prstGeom prst="roundRect">
            <a:avLst/>
          </a:prstGeom>
        </p:spPr>
      </p:pic>
      <p:pic>
        <p:nvPicPr>
          <p:cNvPr id="4" name="图片 3" descr="融合教育2"/>
          <p:cNvPicPr>
            <a:picLocks noChangeAspect="1"/>
          </p:cNvPicPr>
          <p:nvPr/>
        </p:nvPicPr>
        <p:blipFill>
          <a:blip r:embed="rId4" cstate="print"/>
          <a:srcRect l="11495" t="13980" r="11747" b="16891"/>
          <a:stretch>
            <a:fillRect/>
          </a:stretch>
        </p:blipFill>
        <p:spPr>
          <a:xfrm>
            <a:off x="459105" y="2249805"/>
            <a:ext cx="3474720" cy="2191385"/>
          </a:xfrm>
          <a:prstGeom prst="round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42" presetClass="path" presetSubtype="0" accel="50000" decel="50000" fill="hold" nodeType="withEffect">
                                  <p:stCondLst>
                                    <p:cond delay="0"/>
                                  </p:stCondLst>
                                  <p:childTnLst>
                                    <p:animMotion origin="layout" path="M 0.18107 -3.20988E-6 L 3.88889E-6 -3.20988E-6 " pathEditMode="relative" rAng="0" ptsTypes="AA">
                                      <p:cBhvr>
                                        <p:cTn id="9" dur="2000" fill="hold"/>
                                        <p:tgtEl>
                                          <p:spTgt spid="14"/>
                                        </p:tgtEl>
                                        <p:attrNameLst>
                                          <p:attrName>ppt_x</p:attrName>
                                          <p:attrName>ppt_y</p:attrName>
                                        </p:attrNameLst>
                                      </p:cBhvr>
                                      <p:rCtr x="-9063" y="0"/>
                                    </p:animMotion>
                                  </p:childTnLst>
                                </p:cTn>
                              </p:par>
                              <p:par>
                                <p:cTn id="10" presetID="8" presetClass="emph" presetSubtype="0" fill="hold" nodeType="withEffect">
                                  <p:stCondLst>
                                    <p:cond delay="0"/>
                                  </p:stCondLst>
                                  <p:childTnLst>
                                    <p:animRot by="-21600000">
                                      <p:cBhvr>
                                        <p:cTn id="11" dur="2000" fill="hold"/>
                                        <p:tgtEl>
                                          <p:spTgt spid="14"/>
                                        </p:tgtEl>
                                        <p:attrNameLst>
                                          <p:attrName>r</p:attrName>
                                        </p:attrNameLst>
                                      </p:cBhvr>
                                    </p:animRot>
                                  </p:childTnLst>
                                </p:cTn>
                              </p:par>
                              <p:par>
                                <p:cTn id="12" presetID="22" presetClass="entr" presetSubtype="2" fill="hold" grpId="0" nodeType="withEffect">
                                  <p:stCondLst>
                                    <p:cond delay="60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11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46018" y="141806"/>
            <a:ext cx="1714500" cy="398780"/>
          </a:xfrm>
          <a:prstGeom prst="rect">
            <a:avLst/>
          </a:prstGeom>
          <a:noFill/>
        </p:spPr>
        <p:txBody>
          <a:bodyPr wrap="none" rtlCol="0">
            <a:spAutoFit/>
          </a:bodyPr>
          <a:lstStyle/>
          <a:p>
            <a:pPr algn="l" defTabSz="914400">
              <a:defRPr/>
            </a:pPr>
            <a:r>
              <a:rPr lang="zh-CN" altLang="en-US" sz="2000" b="1" kern="0" dirty="0">
                <a:solidFill>
                  <a:srgbClr val="C00000"/>
                </a:solidFill>
                <a:latin typeface="黑体" panose="02010609060101010101" charset="-122"/>
                <a:ea typeface="黑体" panose="02010609060101010101" charset="-122"/>
                <a:sym typeface="+mn-ea"/>
              </a:rPr>
              <a:t>建设举措有力</a:t>
            </a:r>
            <a:endParaRPr lang="zh-CN" altLang="en-US" sz="2000" b="1" dirty="0">
              <a:latin typeface="黑体" panose="02010609060101010101" charset="-122"/>
              <a:ea typeface="黑体" panose="02010609060101010101" charset="-122"/>
            </a:endParaRPr>
          </a:p>
        </p:txBody>
      </p:sp>
      <p:cxnSp>
        <p:nvCxnSpPr>
          <p:cNvPr id="12" name="直接连接符 11"/>
          <p:cNvCxnSpPr/>
          <p:nvPr/>
        </p:nvCxnSpPr>
        <p:spPr>
          <a:xfrm>
            <a:off x="2965943" y="257885"/>
            <a:ext cx="0" cy="2085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04961" y="226251"/>
            <a:ext cx="335985" cy="335985"/>
            <a:chOff x="4075623" y="1867996"/>
            <a:chExt cx="335985" cy="335985"/>
          </a:xfrm>
        </p:grpSpPr>
        <p:sp>
          <p:nvSpPr>
            <p:cNvPr id="15" name="椭圆 14"/>
            <p:cNvSpPr/>
            <p:nvPr/>
          </p:nvSpPr>
          <p:spPr>
            <a:xfrm flipV="1">
              <a:off x="4075623" y="1867996"/>
              <a:ext cx="335985" cy="335985"/>
            </a:xfrm>
            <a:prstGeom prst="ellipse">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solidFill>
              </a:endParaRPr>
            </a:p>
          </p:txBody>
        </p:sp>
        <p:sp>
          <p:nvSpPr>
            <p:cNvPr id="16" name="椭圆 15"/>
            <p:cNvSpPr/>
            <p:nvPr/>
          </p:nvSpPr>
          <p:spPr>
            <a:xfrm>
              <a:off x="4099017" y="1889766"/>
              <a:ext cx="292314" cy="29231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742950" y="912495"/>
            <a:ext cx="7523480" cy="1014730"/>
          </a:xfrm>
          <a:prstGeom prst="rect">
            <a:avLst/>
          </a:prstGeom>
          <a:noFill/>
        </p:spPr>
        <p:txBody>
          <a:bodyPr wrap="square" rtlCol="0">
            <a:spAutoFit/>
          </a:bodyPr>
          <a:lstStyle/>
          <a:p>
            <a:pPr indent="508000" algn="l">
              <a:buClrTx/>
              <a:buSzTx/>
              <a:buFontTx/>
              <a:extLst>
                <a:ext uri="{35155182-B16C-46BC-9424-99874614C6A1}">
                  <wpsdc:indentchars xmlns:wpsdc="http://www.wps.cn/officeDocument/2017/drawingmlCustomData" xmlns="" val="200" checksum="282533468"/>
                </a:ext>
              </a:extLst>
            </a:pPr>
            <a:r>
              <a:rPr sz="2000" b="1"/>
              <a:t>志愿者们组队参加雪堰镇“党旗飘飘，共话小康”党课大赛暨“百姓名嘴”风采展示活动，荣获一等奖。又代表雪堰镇参加了武进区“我身边的小康”百姓名嘴风采展示活动，再获一等奖。</a:t>
            </a:r>
          </a:p>
        </p:txBody>
      </p:sp>
      <p:pic>
        <p:nvPicPr>
          <p:cNvPr id="3" name="图片 2" descr="138ea3fca59fe5230f757dbf80ab60e"/>
          <p:cNvPicPr>
            <a:picLocks noChangeAspect="1"/>
          </p:cNvPicPr>
          <p:nvPr/>
        </p:nvPicPr>
        <p:blipFill>
          <a:blip r:embed="rId3" cstate="print"/>
          <a:srcRect b="5291"/>
          <a:stretch>
            <a:fillRect/>
          </a:stretch>
        </p:blipFill>
        <p:spPr>
          <a:xfrm>
            <a:off x="501015" y="3526155"/>
            <a:ext cx="1950720" cy="1386205"/>
          </a:xfrm>
          <a:prstGeom prst="rect">
            <a:avLst/>
          </a:prstGeom>
        </p:spPr>
      </p:pic>
      <p:pic>
        <p:nvPicPr>
          <p:cNvPr id="4" name="图片 3" descr="616b2f348c0981d902d6652c218096b"/>
          <p:cNvPicPr>
            <a:picLocks noChangeAspect="1"/>
          </p:cNvPicPr>
          <p:nvPr/>
        </p:nvPicPr>
        <p:blipFill>
          <a:blip r:embed="rId4" cstate="print"/>
          <a:stretch>
            <a:fillRect/>
          </a:stretch>
        </p:blipFill>
        <p:spPr>
          <a:xfrm>
            <a:off x="501650" y="1927225"/>
            <a:ext cx="1950085" cy="1390015"/>
          </a:xfrm>
          <a:prstGeom prst="rect">
            <a:avLst/>
          </a:prstGeom>
        </p:spPr>
      </p:pic>
      <p:pic>
        <p:nvPicPr>
          <p:cNvPr id="5" name="图片 4" descr="9926bf84fae4716d1ee4473c03eee63"/>
          <p:cNvPicPr>
            <a:picLocks noChangeAspect="1"/>
          </p:cNvPicPr>
          <p:nvPr/>
        </p:nvPicPr>
        <p:blipFill>
          <a:blip r:embed="rId5" cstate="print"/>
          <a:stretch>
            <a:fillRect/>
          </a:stretch>
        </p:blipFill>
        <p:spPr>
          <a:xfrm>
            <a:off x="2660650" y="2570480"/>
            <a:ext cx="2895600" cy="2228215"/>
          </a:xfrm>
          <a:prstGeom prst="rect">
            <a:avLst/>
          </a:prstGeom>
        </p:spPr>
      </p:pic>
      <p:pic>
        <p:nvPicPr>
          <p:cNvPr id="6" name="图片 5" descr="c6d091e36e797b370931cddb62d1640"/>
          <p:cNvPicPr>
            <a:picLocks noChangeAspect="1"/>
          </p:cNvPicPr>
          <p:nvPr/>
        </p:nvPicPr>
        <p:blipFill>
          <a:blip r:embed="rId6" cstate="print"/>
          <a:stretch>
            <a:fillRect/>
          </a:stretch>
        </p:blipFill>
        <p:spPr>
          <a:xfrm>
            <a:off x="5704840" y="1927225"/>
            <a:ext cx="3251835" cy="216852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42" presetClass="path" presetSubtype="0" accel="50000" decel="50000" fill="hold" nodeType="withEffect">
                                  <p:stCondLst>
                                    <p:cond delay="0"/>
                                  </p:stCondLst>
                                  <p:childTnLst>
                                    <p:animMotion origin="layout" path="M 0.18107 -3.20988E-6 L 3.88889E-6 -3.20988E-6 " pathEditMode="relative" rAng="0" ptsTypes="AA">
                                      <p:cBhvr>
                                        <p:cTn id="9" dur="2000" fill="hold"/>
                                        <p:tgtEl>
                                          <p:spTgt spid="14"/>
                                        </p:tgtEl>
                                        <p:attrNameLst>
                                          <p:attrName>ppt_x</p:attrName>
                                          <p:attrName>ppt_y</p:attrName>
                                        </p:attrNameLst>
                                      </p:cBhvr>
                                      <p:rCtr x="-9063" y="0"/>
                                    </p:animMotion>
                                  </p:childTnLst>
                                </p:cTn>
                              </p:par>
                              <p:par>
                                <p:cTn id="10" presetID="8" presetClass="emph" presetSubtype="0" fill="hold" nodeType="withEffect">
                                  <p:stCondLst>
                                    <p:cond delay="0"/>
                                  </p:stCondLst>
                                  <p:childTnLst>
                                    <p:animRot by="-21600000">
                                      <p:cBhvr>
                                        <p:cTn id="11" dur="2000" fill="hold"/>
                                        <p:tgtEl>
                                          <p:spTgt spid="14"/>
                                        </p:tgtEl>
                                        <p:attrNameLst>
                                          <p:attrName>r</p:attrName>
                                        </p:attrNameLst>
                                      </p:cBhvr>
                                    </p:animRot>
                                  </p:childTnLst>
                                </p:cTn>
                              </p:par>
                              <p:par>
                                <p:cTn id="12" presetID="22" presetClass="entr" presetSubtype="2" fill="hold" grpId="0" nodeType="withEffect">
                                  <p:stCondLst>
                                    <p:cond delay="60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11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46018" y="141806"/>
            <a:ext cx="1714500" cy="398780"/>
          </a:xfrm>
          <a:prstGeom prst="rect">
            <a:avLst/>
          </a:prstGeom>
          <a:noFill/>
        </p:spPr>
        <p:txBody>
          <a:bodyPr wrap="none" rtlCol="0">
            <a:spAutoFit/>
          </a:bodyPr>
          <a:lstStyle/>
          <a:p>
            <a:pPr algn="l" defTabSz="914400">
              <a:defRPr/>
            </a:pPr>
            <a:r>
              <a:rPr lang="zh-CN" altLang="en-US" sz="2000" b="1" kern="0" dirty="0">
                <a:solidFill>
                  <a:srgbClr val="C00000"/>
                </a:solidFill>
                <a:latin typeface="黑体" panose="02010609060101010101" charset="-122"/>
                <a:ea typeface="黑体" panose="02010609060101010101" charset="-122"/>
                <a:sym typeface="+mn-ea"/>
              </a:rPr>
              <a:t>建设举措有力</a:t>
            </a:r>
            <a:endParaRPr lang="zh-CN" altLang="en-US" sz="2000" b="1" dirty="0">
              <a:latin typeface="黑体" panose="02010609060101010101" charset="-122"/>
              <a:ea typeface="黑体" panose="02010609060101010101" charset="-122"/>
            </a:endParaRPr>
          </a:p>
        </p:txBody>
      </p:sp>
      <p:cxnSp>
        <p:nvCxnSpPr>
          <p:cNvPr id="12" name="直接连接符 11"/>
          <p:cNvCxnSpPr/>
          <p:nvPr/>
        </p:nvCxnSpPr>
        <p:spPr>
          <a:xfrm>
            <a:off x="2965943" y="257885"/>
            <a:ext cx="0" cy="2085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04961" y="226251"/>
            <a:ext cx="335985" cy="335985"/>
            <a:chOff x="4075623" y="1867996"/>
            <a:chExt cx="335985" cy="335985"/>
          </a:xfrm>
        </p:grpSpPr>
        <p:sp>
          <p:nvSpPr>
            <p:cNvPr id="15" name="椭圆 14"/>
            <p:cNvSpPr/>
            <p:nvPr/>
          </p:nvSpPr>
          <p:spPr>
            <a:xfrm flipV="1">
              <a:off x="4075623" y="1867996"/>
              <a:ext cx="335985" cy="335985"/>
            </a:xfrm>
            <a:prstGeom prst="ellipse">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solidFill>
              </a:endParaRPr>
            </a:p>
          </p:txBody>
        </p:sp>
        <p:sp>
          <p:nvSpPr>
            <p:cNvPr id="16" name="椭圆 15"/>
            <p:cNvSpPr/>
            <p:nvPr/>
          </p:nvSpPr>
          <p:spPr>
            <a:xfrm>
              <a:off x="4099017" y="1889766"/>
              <a:ext cx="292314" cy="29231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742950" y="1120775"/>
            <a:ext cx="7523480" cy="3169285"/>
          </a:xfrm>
          <a:prstGeom prst="rect">
            <a:avLst/>
          </a:prstGeom>
          <a:noFill/>
        </p:spPr>
        <p:txBody>
          <a:bodyPr wrap="square" rtlCol="0">
            <a:spAutoFit/>
          </a:bodyPr>
          <a:lstStyle/>
          <a:p>
            <a:pPr indent="508000" algn="l">
              <a:buClrTx/>
              <a:buSzTx/>
              <a:buFontTx/>
              <a:extLst>
                <a:ext uri="{35155182-B16C-46BC-9424-99874614C6A1}">
                  <wpsdc:indentchars xmlns:wpsdc="http://www.wps.cn/officeDocument/2017/drawingmlCustomData" xmlns="" val="200" checksum="282533468"/>
                </a:ext>
              </a:extLst>
            </a:pPr>
            <a:r>
              <a:rPr lang="zh-CN" altLang="en-US" sz="2000" b="1"/>
              <a:t>3</a:t>
            </a:r>
            <a:r>
              <a:rPr lang="en-US" altLang="zh-CN" sz="2000" b="1" dirty="0" smtClean="0"/>
              <a:t>.</a:t>
            </a:r>
            <a:r>
              <a:rPr lang="zh-CN" altLang="en-US" sz="2000" b="1" dirty="0" smtClean="0"/>
              <a:t>在学校道德讲堂上</a:t>
            </a:r>
            <a:r>
              <a:rPr lang="en-US" altLang="zh-CN" sz="2000" b="1" dirty="0" smtClean="0"/>
              <a:t>讲述</a:t>
            </a:r>
            <a:r>
              <a:rPr lang="zh-CN" altLang="en-US" sz="2000" b="1" dirty="0" smtClean="0"/>
              <a:t>了部分</a:t>
            </a:r>
            <a:r>
              <a:rPr lang="en-US" altLang="zh-CN" sz="2000" b="1" dirty="0" smtClean="0"/>
              <a:t>“</a:t>
            </a:r>
            <a:r>
              <a:rPr lang="zh-CN" altLang="en-US" sz="2000" b="1" dirty="0" smtClean="0"/>
              <a:t>身边的榜样</a:t>
            </a:r>
            <a:r>
              <a:rPr lang="en-US" altLang="zh-CN" sz="2000" b="1" dirty="0" smtClean="0"/>
              <a:t>”的</a:t>
            </a:r>
            <a:r>
              <a:rPr lang="zh-CN" altLang="en-US" sz="2000" b="1" dirty="0" smtClean="0"/>
              <a:t>师德</a:t>
            </a:r>
            <a:r>
              <a:rPr lang="en-US" altLang="zh-CN" sz="2000" b="1" dirty="0" smtClean="0"/>
              <a:t>故事，集中体现了全体教师的精神面貌和价值追求。如习近平总书记强调：每位老师执着于教书育人，有热爱教育的定力，淡泊名利的坚守，是</a:t>
            </a:r>
            <a:r>
              <a:rPr lang="zh-CN" altLang="en-US" sz="2000" b="1" dirty="0" smtClean="0"/>
              <a:t>全体老师</a:t>
            </a:r>
            <a:r>
              <a:rPr lang="en-US" altLang="zh-CN" sz="2000" b="1" dirty="0" smtClean="0"/>
              <a:t>学习的榜样！</a:t>
            </a:r>
          </a:p>
          <a:p>
            <a:pPr indent="508000" algn="l">
              <a:buClrTx/>
              <a:buSzTx/>
              <a:buFontTx/>
              <a:extLst>
                <a:ext uri="{35155182-B16C-46BC-9424-99874614C6A1}">
                  <wpsdc:indentchars xmlns:wpsdc="http://www.wps.cn/officeDocument/2017/drawingmlCustomData" xmlns="" val="200" checksum="282533468"/>
                </a:ext>
              </a:extLst>
            </a:pPr>
            <a:r>
              <a:rPr lang="en-US" altLang="zh-CN" sz="2000" b="1" dirty="0" smtClean="0"/>
              <a:t>学校工会联合学校德育办和志愿者爱心组织，每年要为三十多位贫困生争取五万多元帮困助学金，让家境暂时贫困的孩子有书读。退休教师每年也都自发捐款助学，让品学兼优的孩子能够安心读好书。今年全校师生为贫困地区捐献图书900册，许多老师通过微信积极为潘小重病</a:t>
            </a:r>
            <a:r>
              <a:rPr lang="zh-CN" altLang="en-US" sz="2000" b="1" dirty="0" smtClean="0"/>
              <a:t>职工</a:t>
            </a:r>
            <a:r>
              <a:rPr lang="en-US" altLang="zh-CN" sz="2000" b="1" dirty="0" smtClean="0"/>
              <a:t>捐款，送去了一份爱心，一份战胜病魔的信心。</a:t>
            </a: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42" presetClass="path" presetSubtype="0" accel="50000" decel="50000" fill="hold" nodeType="withEffect">
                                  <p:stCondLst>
                                    <p:cond delay="0"/>
                                  </p:stCondLst>
                                  <p:childTnLst>
                                    <p:animMotion origin="layout" path="M 0.18107 -3.20988E-6 L 3.88889E-6 -3.20988E-6 " pathEditMode="relative" rAng="0" ptsTypes="AA">
                                      <p:cBhvr>
                                        <p:cTn id="9" dur="2000" fill="hold"/>
                                        <p:tgtEl>
                                          <p:spTgt spid="14"/>
                                        </p:tgtEl>
                                        <p:attrNameLst>
                                          <p:attrName>ppt_x</p:attrName>
                                          <p:attrName>ppt_y</p:attrName>
                                        </p:attrNameLst>
                                      </p:cBhvr>
                                      <p:rCtr x="-9063" y="0"/>
                                    </p:animMotion>
                                  </p:childTnLst>
                                </p:cTn>
                              </p:par>
                              <p:par>
                                <p:cTn id="10" presetID="8" presetClass="emph" presetSubtype="0" fill="hold" nodeType="withEffect">
                                  <p:stCondLst>
                                    <p:cond delay="0"/>
                                  </p:stCondLst>
                                  <p:childTnLst>
                                    <p:animRot by="-21600000">
                                      <p:cBhvr>
                                        <p:cTn id="11" dur="2000" fill="hold"/>
                                        <p:tgtEl>
                                          <p:spTgt spid="14"/>
                                        </p:tgtEl>
                                        <p:attrNameLst>
                                          <p:attrName>r</p:attrName>
                                        </p:attrNameLst>
                                      </p:cBhvr>
                                    </p:animRot>
                                  </p:childTnLst>
                                </p:cTn>
                              </p:par>
                              <p:par>
                                <p:cTn id="12" presetID="22" presetClass="entr" presetSubtype="2" fill="hold" grpId="0" nodeType="withEffect">
                                  <p:stCondLst>
                                    <p:cond delay="60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11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46018" y="141806"/>
            <a:ext cx="1714500" cy="398780"/>
          </a:xfrm>
          <a:prstGeom prst="rect">
            <a:avLst/>
          </a:prstGeom>
          <a:noFill/>
        </p:spPr>
        <p:txBody>
          <a:bodyPr wrap="none" rtlCol="0">
            <a:spAutoFit/>
          </a:bodyPr>
          <a:lstStyle/>
          <a:p>
            <a:pPr algn="l" defTabSz="914400">
              <a:defRPr/>
            </a:pPr>
            <a:r>
              <a:rPr lang="zh-CN" altLang="en-US" sz="2000" b="1" kern="0" dirty="0">
                <a:solidFill>
                  <a:srgbClr val="C00000"/>
                </a:solidFill>
                <a:latin typeface="黑体" panose="02010609060101010101" charset="-122"/>
                <a:ea typeface="黑体" panose="02010609060101010101" charset="-122"/>
                <a:sym typeface="+mn-ea"/>
              </a:rPr>
              <a:t>建设举措有力</a:t>
            </a:r>
            <a:endParaRPr lang="zh-CN" altLang="en-US" sz="2000" b="1" dirty="0">
              <a:latin typeface="黑体" panose="02010609060101010101" charset="-122"/>
              <a:ea typeface="黑体" panose="02010609060101010101" charset="-122"/>
            </a:endParaRPr>
          </a:p>
        </p:txBody>
      </p:sp>
      <p:cxnSp>
        <p:nvCxnSpPr>
          <p:cNvPr id="12" name="直接连接符 11"/>
          <p:cNvCxnSpPr/>
          <p:nvPr/>
        </p:nvCxnSpPr>
        <p:spPr>
          <a:xfrm>
            <a:off x="2965943" y="257885"/>
            <a:ext cx="0" cy="2085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04961" y="226251"/>
            <a:ext cx="335985" cy="335985"/>
            <a:chOff x="4075623" y="1867996"/>
            <a:chExt cx="335985" cy="335985"/>
          </a:xfrm>
        </p:grpSpPr>
        <p:sp>
          <p:nvSpPr>
            <p:cNvPr id="15" name="椭圆 14"/>
            <p:cNvSpPr/>
            <p:nvPr/>
          </p:nvSpPr>
          <p:spPr>
            <a:xfrm flipV="1">
              <a:off x="4075623" y="1867996"/>
              <a:ext cx="335985" cy="335985"/>
            </a:xfrm>
            <a:prstGeom prst="ellipse">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solidFill>
              </a:endParaRPr>
            </a:p>
          </p:txBody>
        </p:sp>
        <p:sp>
          <p:nvSpPr>
            <p:cNvPr id="16" name="椭圆 15"/>
            <p:cNvSpPr/>
            <p:nvPr/>
          </p:nvSpPr>
          <p:spPr>
            <a:xfrm>
              <a:off x="4099017" y="1889766"/>
              <a:ext cx="292314" cy="29231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946150" y="846455"/>
            <a:ext cx="7019290" cy="1814830"/>
          </a:xfrm>
          <a:prstGeom prst="rect">
            <a:avLst/>
          </a:prstGeom>
          <a:noFill/>
        </p:spPr>
        <p:txBody>
          <a:bodyPr wrap="square" rtlCol="0">
            <a:spAutoFit/>
          </a:bodyPr>
          <a:lstStyle/>
          <a:p>
            <a:pPr indent="406400" algn="l">
              <a:buClrTx/>
              <a:buSzTx/>
              <a:buNone/>
              <a:extLst>
                <a:ext uri="{35155182-B16C-46BC-9424-99874614C6A1}">
                  <wpsdc:indentchars xmlns:wpsdc="http://www.wps.cn/officeDocument/2017/drawingmlCustomData" xmlns="" val="200" checksum="1740828767"/>
                </a:ext>
              </a:extLst>
            </a:pPr>
            <a:r>
              <a:rPr lang="zh-CN" altLang="en-US" sz="1600" b="1"/>
              <a:t>漕桥小学咬定“弘扬高尚师德，争当‘四有’教师”目标不放松，全体教师奋发向上、人人争先创优，立足岗位加油干，助力集团展翅飞。在教育教学活动方面，无论是组织学生参加的区比赛，还是教师个人参加的区级技能竞赛、基本功比赛，都是成绩喜人，捷报频传。教学质量的持续向好，提升了社会对学校的认可度，提升了家长对教师的满意度，提升了学生对老师的亲近度。我们深知，师德建设是一项长期工程，也是一项细致的工作，我们还有许多工作要做，没有最好，只有更好，师德建设永远在路上。</a:t>
            </a:r>
          </a:p>
        </p:txBody>
      </p:sp>
      <p:pic>
        <p:nvPicPr>
          <p:cNvPr id="3" name="图片 2"/>
          <p:cNvPicPr>
            <a:picLocks noChangeAspect="1"/>
          </p:cNvPicPr>
          <p:nvPr/>
        </p:nvPicPr>
        <p:blipFill>
          <a:blip r:embed="rId3" cstate="print"/>
          <a:stretch>
            <a:fillRect/>
          </a:stretch>
        </p:blipFill>
        <p:spPr>
          <a:xfrm>
            <a:off x="4820920" y="2661285"/>
            <a:ext cx="2863850" cy="2147570"/>
          </a:xfrm>
          <a:prstGeom prst="roundRect">
            <a:avLst/>
          </a:prstGeom>
        </p:spPr>
      </p:pic>
      <p:pic>
        <p:nvPicPr>
          <p:cNvPr id="4" name="图片 3" descr="2020-12-10 141658"/>
          <p:cNvPicPr>
            <a:picLocks noChangeAspect="1"/>
          </p:cNvPicPr>
          <p:nvPr/>
        </p:nvPicPr>
        <p:blipFill>
          <a:blip r:embed="rId4" cstate="print"/>
          <a:stretch>
            <a:fillRect/>
          </a:stretch>
        </p:blipFill>
        <p:spPr>
          <a:xfrm>
            <a:off x="1134745" y="2661285"/>
            <a:ext cx="2863215" cy="2147570"/>
          </a:xfrm>
          <a:prstGeom prst="round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42" presetClass="path" presetSubtype="0" accel="50000" decel="50000" fill="hold" nodeType="withEffect">
                                  <p:stCondLst>
                                    <p:cond delay="0"/>
                                  </p:stCondLst>
                                  <p:childTnLst>
                                    <p:animMotion origin="layout" path="M 0.18107 -3.20988E-6 L 3.88889E-6 -3.20988E-6 " pathEditMode="relative" rAng="0" ptsTypes="AA">
                                      <p:cBhvr>
                                        <p:cTn id="9" dur="2000" fill="hold"/>
                                        <p:tgtEl>
                                          <p:spTgt spid="14"/>
                                        </p:tgtEl>
                                        <p:attrNameLst>
                                          <p:attrName>ppt_x</p:attrName>
                                          <p:attrName>ppt_y</p:attrName>
                                        </p:attrNameLst>
                                      </p:cBhvr>
                                      <p:rCtr x="-9063" y="0"/>
                                    </p:animMotion>
                                  </p:childTnLst>
                                </p:cTn>
                              </p:par>
                              <p:par>
                                <p:cTn id="10" presetID="8" presetClass="emph" presetSubtype="0" fill="hold" nodeType="withEffect">
                                  <p:stCondLst>
                                    <p:cond delay="0"/>
                                  </p:stCondLst>
                                  <p:childTnLst>
                                    <p:animRot by="-21600000">
                                      <p:cBhvr>
                                        <p:cTn id="11" dur="2000" fill="hold"/>
                                        <p:tgtEl>
                                          <p:spTgt spid="14"/>
                                        </p:tgtEl>
                                        <p:attrNameLst>
                                          <p:attrName>r</p:attrName>
                                        </p:attrNameLst>
                                      </p:cBhvr>
                                    </p:animRot>
                                  </p:childTnLst>
                                </p:cTn>
                              </p:par>
                              <p:par>
                                <p:cTn id="12" presetID="22" presetClass="entr" presetSubtype="2" fill="hold" grpId="0" nodeType="withEffect">
                                  <p:stCondLst>
                                    <p:cond delay="60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1100"/>
                                        <p:tgtEl>
                                          <p:spTgt spid="11"/>
                                        </p:tgtEl>
                                      </p:cBhvr>
                                    </p:animEffec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17"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0" y="1636410"/>
            <a:ext cx="9144000" cy="1152128"/>
          </a:xfrm>
          <a:prstGeom prst="roundRect">
            <a:avLst>
              <a:gd name="adj" fmla="val 12535"/>
            </a:avLst>
          </a:prstGeom>
          <a:solidFill>
            <a:schemeClr val="tx1">
              <a:lumMod val="65000"/>
              <a:lumOff val="35000"/>
            </a:schemeClr>
          </a:soli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 name="圆角矩形 3"/>
          <p:cNvSpPr/>
          <p:nvPr/>
        </p:nvSpPr>
        <p:spPr>
          <a:xfrm rot="2700000">
            <a:off x="3442411" y="1813342"/>
            <a:ext cx="508703" cy="508703"/>
          </a:xfrm>
          <a:prstGeom prst="roundRect">
            <a:avLst>
              <a:gd name="adj" fmla="val 12535"/>
            </a:avLst>
          </a:prstGeom>
          <a:solidFill>
            <a:srgbClr val="C00000"/>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圆角矩形 4"/>
          <p:cNvSpPr/>
          <p:nvPr/>
        </p:nvSpPr>
        <p:spPr>
          <a:xfrm rot="2700000">
            <a:off x="4159642" y="1813342"/>
            <a:ext cx="508703" cy="508703"/>
          </a:xfrm>
          <a:prstGeom prst="roundRect">
            <a:avLst>
              <a:gd name="adj" fmla="val 12535"/>
            </a:avLst>
          </a:prstGeom>
          <a:solidFill>
            <a:schemeClr val="tx1">
              <a:lumMod val="65000"/>
              <a:lumOff val="35000"/>
            </a:schemeClr>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圆角矩形 5"/>
          <p:cNvSpPr/>
          <p:nvPr/>
        </p:nvSpPr>
        <p:spPr>
          <a:xfrm rot="2700000">
            <a:off x="4876872" y="1813342"/>
            <a:ext cx="508703" cy="508703"/>
          </a:xfrm>
          <a:prstGeom prst="roundRect">
            <a:avLst>
              <a:gd name="adj" fmla="val 12535"/>
            </a:avLst>
          </a:prstGeom>
          <a:solidFill>
            <a:srgbClr val="C00000"/>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圆角矩形 6"/>
          <p:cNvSpPr/>
          <p:nvPr/>
        </p:nvSpPr>
        <p:spPr>
          <a:xfrm rot="2700000">
            <a:off x="2725180" y="1813342"/>
            <a:ext cx="508703" cy="508703"/>
          </a:xfrm>
          <a:prstGeom prst="roundRect">
            <a:avLst>
              <a:gd name="adj" fmla="val 12535"/>
            </a:avLst>
          </a:prstGeom>
          <a:solidFill>
            <a:schemeClr val="tx1">
              <a:lumMod val="65000"/>
              <a:lumOff val="35000"/>
            </a:schemeClr>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圆角矩形 7"/>
          <p:cNvSpPr/>
          <p:nvPr/>
        </p:nvSpPr>
        <p:spPr>
          <a:xfrm rot="2700000">
            <a:off x="2725180" y="1958082"/>
            <a:ext cx="508703" cy="508703"/>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圆角矩形 8"/>
          <p:cNvSpPr/>
          <p:nvPr/>
        </p:nvSpPr>
        <p:spPr>
          <a:xfrm rot="2700000">
            <a:off x="3442411" y="1958082"/>
            <a:ext cx="508703" cy="508703"/>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圆角矩形 9"/>
          <p:cNvSpPr/>
          <p:nvPr/>
        </p:nvSpPr>
        <p:spPr>
          <a:xfrm rot="2700000">
            <a:off x="4159642" y="1958082"/>
            <a:ext cx="508703" cy="508703"/>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圆角矩形 10"/>
          <p:cNvSpPr/>
          <p:nvPr/>
        </p:nvSpPr>
        <p:spPr>
          <a:xfrm rot="2700000">
            <a:off x="4876872" y="1958082"/>
            <a:ext cx="508703" cy="508703"/>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17" name="TextBox 16"/>
          <p:cNvSpPr txBox="1"/>
          <p:nvPr/>
        </p:nvSpPr>
        <p:spPr>
          <a:xfrm>
            <a:off x="2386379" y="2882540"/>
            <a:ext cx="4339650" cy="923330"/>
          </a:xfrm>
          <a:prstGeom prst="rect">
            <a:avLst/>
          </a:prstGeom>
          <a:noFill/>
        </p:spPr>
        <p:txBody>
          <a:bodyPr wrap="none" rtlCol="0">
            <a:spAutoFit/>
          </a:bodyPr>
          <a:lstStyle/>
          <a:p>
            <a:r>
              <a:rPr lang="zh-CN" altLang="en-US" sz="5400" dirty="0" smtClean="0">
                <a:solidFill>
                  <a:srgbClr val="C00000"/>
                </a:solidFill>
                <a:effectLst>
                  <a:outerShdw blurRad="50800" dist="38100" dir="10800000" algn="r" rotWithShape="0">
                    <a:prstClr val="black">
                      <a:alpha val="40000"/>
                    </a:prstClr>
                  </a:outerShdw>
                </a:effectLst>
                <a:latin typeface="方正兰亭粗黑_GBK" panose="02000000000000000000" pitchFamily="2" charset="-122"/>
                <a:ea typeface="方正兰亭粗黑_GBK" panose="02000000000000000000" pitchFamily="2" charset="-122"/>
              </a:rPr>
              <a:t>感谢您的聆听</a:t>
            </a:r>
            <a:endParaRPr lang="zh-CN" altLang="en-US" sz="5400" dirty="0">
              <a:solidFill>
                <a:srgbClr val="C00000"/>
              </a:solidFill>
              <a:effectLst>
                <a:outerShdw blurRad="50800" dist="38100" dir="10800000" algn="r" rotWithShape="0">
                  <a:prstClr val="black">
                    <a:alpha val="40000"/>
                  </a:prstClr>
                </a:outerShdw>
              </a:effectLst>
              <a:latin typeface="方正兰亭粗黑_GBK" panose="02000000000000000000" pitchFamily="2" charset="-122"/>
              <a:ea typeface="方正兰亭粗黑_GBK" panose="02000000000000000000" pitchFamily="2" charset="-122"/>
            </a:endParaRPr>
          </a:p>
        </p:txBody>
      </p:sp>
      <p:sp>
        <p:nvSpPr>
          <p:cNvPr id="18" name="TextBox 17"/>
          <p:cNvSpPr txBox="1"/>
          <p:nvPr/>
        </p:nvSpPr>
        <p:spPr>
          <a:xfrm>
            <a:off x="3295108" y="3812247"/>
            <a:ext cx="2650084" cy="523220"/>
          </a:xfrm>
          <a:prstGeom prst="rect">
            <a:avLst/>
          </a:prstGeom>
          <a:noFill/>
        </p:spPr>
        <p:txBody>
          <a:bodyPr wrap="none" rtlCol="0">
            <a:spAutoFit/>
          </a:bodyPr>
          <a:lstStyle/>
          <a:p>
            <a:r>
              <a:rPr lang="en-US" altLang="zh-CN" sz="2800" dirty="0" smtClean="0">
                <a:solidFill>
                  <a:srgbClr val="000000"/>
                </a:solidFill>
                <a:latin typeface="方正兰亭粗黑简体" panose="02000000000000000000" pitchFamily="2" charset="-122"/>
                <a:ea typeface="方正兰亭粗黑简体" panose="02000000000000000000" pitchFamily="2" charset="-122"/>
              </a:rPr>
              <a:t>THANK YOU</a:t>
            </a:r>
            <a:endParaRPr lang="zh-CN" altLang="en-US" sz="2800" dirty="0">
              <a:solidFill>
                <a:srgbClr val="000000"/>
              </a:solidFill>
              <a:latin typeface="方正兰亭粗黑简体" panose="02000000000000000000" pitchFamily="2" charset="-122"/>
              <a:ea typeface="方正兰亭粗黑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fill="hold" grpId="0" nodeType="afterEffect">
                                  <p:stCondLst>
                                    <p:cond delay="0"/>
                                  </p:stCondLst>
                                  <p:iterate type="lt">
                                    <p:tmPct val="44000"/>
                                  </p:iterate>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1+#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par>
                          <p:cTn id="45" fill="hold">
                            <p:stCondLst>
                              <p:cond delay="3599"/>
                            </p:stCondLst>
                            <p:childTnLst>
                              <p:par>
                                <p:cTn id="46" presetID="22" presetClass="entr" presetSubtype="8" fill="hold" grpId="0" nodeType="afterEffect">
                                  <p:stCondLst>
                                    <p:cond delay="0"/>
                                  </p:stCondLst>
                                  <p:iterate type="lt">
                                    <p:tmPct val="15000"/>
                                  </p:iterate>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组合 124"/>
          <p:cNvGrpSpPr/>
          <p:nvPr/>
        </p:nvGrpSpPr>
        <p:grpSpPr>
          <a:xfrm>
            <a:off x="6284904" y="4110382"/>
            <a:ext cx="1179076" cy="1178917"/>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28" name="组合 127"/>
          <p:cNvGrpSpPr/>
          <p:nvPr/>
        </p:nvGrpSpPr>
        <p:grpSpPr>
          <a:xfrm>
            <a:off x="4758016" y="4605222"/>
            <a:ext cx="630121" cy="630035"/>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131" name="组合 130"/>
          <p:cNvGrpSpPr/>
          <p:nvPr/>
        </p:nvGrpSpPr>
        <p:grpSpPr>
          <a:xfrm>
            <a:off x="5436689" y="4920241"/>
            <a:ext cx="890364" cy="890244"/>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134" name="组合 133"/>
          <p:cNvGrpSpPr/>
          <p:nvPr/>
        </p:nvGrpSpPr>
        <p:grpSpPr>
          <a:xfrm>
            <a:off x="7758788" y="4730422"/>
            <a:ext cx="685681" cy="685588"/>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37" name="组合 136"/>
          <p:cNvGrpSpPr/>
          <p:nvPr/>
        </p:nvGrpSpPr>
        <p:grpSpPr>
          <a:xfrm>
            <a:off x="766439" y="5038933"/>
            <a:ext cx="588755" cy="588675"/>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39" name="椭圆 1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143" name="组合 142"/>
          <p:cNvGrpSpPr/>
          <p:nvPr/>
        </p:nvGrpSpPr>
        <p:grpSpPr>
          <a:xfrm>
            <a:off x="3181252" y="4325716"/>
            <a:ext cx="528983" cy="528912"/>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146" name="组合 145"/>
          <p:cNvGrpSpPr/>
          <p:nvPr/>
        </p:nvGrpSpPr>
        <p:grpSpPr>
          <a:xfrm>
            <a:off x="8463984" y="3830481"/>
            <a:ext cx="1179076" cy="1178917"/>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52" name="组合 151"/>
          <p:cNvGrpSpPr/>
          <p:nvPr/>
        </p:nvGrpSpPr>
        <p:grpSpPr>
          <a:xfrm>
            <a:off x="1943138" y="4704692"/>
            <a:ext cx="1179076" cy="1178917"/>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55" name="组合 154"/>
          <p:cNvGrpSpPr/>
          <p:nvPr/>
        </p:nvGrpSpPr>
        <p:grpSpPr>
          <a:xfrm>
            <a:off x="1275194" y="4605223"/>
            <a:ext cx="520102" cy="520031"/>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158" name="组合 157"/>
          <p:cNvGrpSpPr/>
          <p:nvPr/>
        </p:nvGrpSpPr>
        <p:grpSpPr>
          <a:xfrm>
            <a:off x="291078" y="4920241"/>
            <a:ext cx="316822" cy="316779"/>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161" name="组合 160"/>
          <p:cNvGrpSpPr/>
          <p:nvPr/>
        </p:nvGrpSpPr>
        <p:grpSpPr>
          <a:xfrm>
            <a:off x="117144" y="4736990"/>
            <a:ext cx="158410" cy="158389"/>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sp>
        <p:nvSpPr>
          <p:cNvPr id="51" name="TextBox 50"/>
          <p:cNvSpPr txBox="1"/>
          <p:nvPr/>
        </p:nvSpPr>
        <p:spPr>
          <a:xfrm>
            <a:off x="8015413" y="5314104"/>
            <a:ext cx="1128587" cy="380882"/>
          </a:xfrm>
          <a:prstGeom prst="rect">
            <a:avLst/>
          </a:prstGeom>
          <a:noFill/>
        </p:spPr>
        <p:txBody>
          <a:bodyPr wrap="square" lIns="91413" tIns="45706" rIns="91413" bIns="45706" rtlCol="0">
            <a:spAutoFit/>
          </a:bodyPr>
          <a:lstStyle/>
          <a:p>
            <a:r>
              <a:rPr lang="zh-CN" altLang="en-US" dirty="0" smtClean="0"/>
              <a:t>延时文字</a:t>
            </a:r>
            <a:endParaRPr lang="zh-CN" altLang="en-US" dirty="0"/>
          </a:p>
        </p:txBody>
      </p:sp>
      <p:sp>
        <p:nvSpPr>
          <p:cNvPr id="52" name="TextBox 51"/>
          <p:cNvSpPr txBox="1"/>
          <p:nvPr/>
        </p:nvSpPr>
        <p:spPr>
          <a:xfrm>
            <a:off x="3517098" y="1804959"/>
            <a:ext cx="3550920" cy="768350"/>
          </a:xfrm>
          <a:prstGeom prst="rect">
            <a:avLst/>
          </a:prstGeom>
          <a:noFill/>
        </p:spPr>
        <p:txBody>
          <a:bodyPr wrap="none" rtlCol="0">
            <a:spAutoFit/>
          </a:bodyPr>
          <a:lstStyle/>
          <a:p>
            <a:pPr algn="l" defTabSz="914400">
              <a:defRPr/>
            </a:pPr>
            <a:r>
              <a:rPr lang="zh-CN" altLang="en-US" sz="4400" b="1" kern="0" dirty="0" smtClean="0">
                <a:solidFill>
                  <a:srgbClr val="C00000"/>
                </a:solidFill>
                <a:latin typeface="黑体" panose="02010609060101010101" charset="-122"/>
                <a:ea typeface="黑体" panose="02010609060101010101" charset="-122"/>
              </a:rPr>
              <a:t>组织领导到位</a:t>
            </a:r>
          </a:p>
        </p:txBody>
      </p:sp>
      <p:cxnSp>
        <p:nvCxnSpPr>
          <p:cNvPr id="53" name="直接连接符 52"/>
          <p:cNvCxnSpPr/>
          <p:nvPr/>
        </p:nvCxnSpPr>
        <p:spPr>
          <a:xfrm flipV="1">
            <a:off x="3301074" y="1234770"/>
            <a:ext cx="0" cy="28083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983074" y="2927821"/>
            <a:ext cx="902846" cy="246221"/>
          </a:xfrm>
          <a:prstGeom prst="rect">
            <a:avLst/>
          </a:prstGeom>
          <a:noFill/>
        </p:spPr>
        <p:txBody>
          <a:bodyPr wrap="square" lIns="0" tIns="0" rIns="0" bIns="0" rtlCol="0">
            <a:spAutoFit/>
          </a:bodyPr>
          <a:lstStyle/>
          <a:p>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PART 01</a:t>
            </a:r>
            <a:endPar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2" name="组合 61"/>
          <p:cNvGrpSpPr/>
          <p:nvPr/>
        </p:nvGrpSpPr>
        <p:grpSpPr>
          <a:xfrm>
            <a:off x="1783944" y="1477572"/>
            <a:ext cx="1301106" cy="1301106"/>
            <a:chOff x="2262782" y="1446400"/>
            <a:chExt cx="1301106" cy="1301106"/>
          </a:xfrm>
        </p:grpSpPr>
        <p:sp>
          <p:nvSpPr>
            <p:cNvPr id="63" name="椭圆 62"/>
            <p:cNvSpPr/>
            <p:nvPr/>
          </p:nvSpPr>
          <p:spPr>
            <a:xfrm>
              <a:off x="2262782" y="1446400"/>
              <a:ext cx="1301106" cy="13011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KSO_Shape"/>
            <p:cNvSpPr/>
            <p:nvPr/>
          </p:nvSpPr>
          <p:spPr bwMode="auto">
            <a:xfrm>
              <a:off x="2523120" y="1821416"/>
              <a:ext cx="836342" cy="57428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p:tgtEl>
                                          <p:spTgt spid="62"/>
                                        </p:tgtEl>
                                        <p:attrNameLst>
                                          <p:attrName>ppt_x</p:attrName>
                                        </p:attrNameLst>
                                      </p:cBhvr>
                                      <p:tavLst>
                                        <p:tav tm="0">
                                          <p:val>
                                            <p:strVal val="#ppt_x+#ppt_w*1.125000"/>
                                          </p:val>
                                        </p:tav>
                                        <p:tav tm="100000">
                                          <p:val>
                                            <p:strVal val="#ppt_x"/>
                                          </p:val>
                                        </p:tav>
                                      </p:tavLst>
                                    </p:anim>
                                    <p:animEffect transition="in" filter="wipe(left)">
                                      <p:cBhvr>
                                        <p:cTn id="12" dur="500"/>
                                        <p:tgtEl>
                                          <p:spTgt spid="62"/>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p:tgtEl>
                                          <p:spTgt spid="52"/>
                                        </p:tgtEl>
                                        <p:attrNameLst>
                                          <p:attrName>ppt_x</p:attrName>
                                        </p:attrNameLst>
                                      </p:cBhvr>
                                      <p:tavLst>
                                        <p:tav tm="0">
                                          <p:val>
                                            <p:strVal val="#ppt_x-#ppt_w*1.125000"/>
                                          </p:val>
                                        </p:tav>
                                        <p:tav tm="100000">
                                          <p:val>
                                            <p:strVal val="#ppt_x"/>
                                          </p:val>
                                        </p:tav>
                                      </p:tavLst>
                                    </p:anim>
                                    <p:animEffect transition="in" filter="wipe(right)">
                                      <p:cBhvr>
                                        <p:cTn id="16" dur="500"/>
                                        <p:tgtEl>
                                          <p:spTgt spid="52"/>
                                        </p:tgtEl>
                                      </p:cBhvr>
                                    </p:animEffect>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500"/>
                                        <p:tgtEl>
                                          <p:spTgt spid="61"/>
                                        </p:tgtEl>
                                      </p:cBhvr>
                                    </p:animEffect>
                                    <p:anim calcmode="lin" valueType="num">
                                      <p:cBhvr>
                                        <p:cTn id="21" dur="500" fill="hold"/>
                                        <p:tgtEl>
                                          <p:spTgt spid="61"/>
                                        </p:tgtEl>
                                        <p:attrNameLst>
                                          <p:attrName>ppt_x</p:attrName>
                                        </p:attrNameLst>
                                      </p:cBhvr>
                                      <p:tavLst>
                                        <p:tav tm="0">
                                          <p:val>
                                            <p:strVal val="#ppt_x"/>
                                          </p:val>
                                        </p:tav>
                                        <p:tav tm="100000">
                                          <p:val>
                                            <p:strVal val="#ppt_x"/>
                                          </p:val>
                                        </p:tav>
                                      </p:tavLst>
                                    </p:anim>
                                    <p:anim calcmode="lin" valueType="num">
                                      <p:cBhvr>
                                        <p:cTn id="22" dur="500" fill="hold"/>
                                        <p:tgtEl>
                                          <p:spTgt spid="61"/>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3" presetClass="entr" presetSubtype="528"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p:cTn id="26" dur="500" fill="hold"/>
                                        <p:tgtEl>
                                          <p:spTgt spid="125"/>
                                        </p:tgtEl>
                                        <p:attrNameLst>
                                          <p:attrName>ppt_w</p:attrName>
                                        </p:attrNameLst>
                                      </p:cBhvr>
                                      <p:tavLst>
                                        <p:tav tm="0">
                                          <p:val>
                                            <p:fltVal val="0"/>
                                          </p:val>
                                        </p:tav>
                                        <p:tav tm="100000">
                                          <p:val>
                                            <p:strVal val="#ppt_w"/>
                                          </p:val>
                                        </p:tav>
                                      </p:tavLst>
                                    </p:anim>
                                    <p:anim calcmode="lin" valueType="num">
                                      <p:cBhvr>
                                        <p:cTn id="27" dur="500" fill="hold"/>
                                        <p:tgtEl>
                                          <p:spTgt spid="125"/>
                                        </p:tgtEl>
                                        <p:attrNameLst>
                                          <p:attrName>ppt_h</p:attrName>
                                        </p:attrNameLst>
                                      </p:cBhvr>
                                      <p:tavLst>
                                        <p:tav tm="0">
                                          <p:val>
                                            <p:fltVal val="0"/>
                                          </p:val>
                                        </p:tav>
                                        <p:tav tm="100000">
                                          <p:val>
                                            <p:strVal val="#ppt_h"/>
                                          </p:val>
                                        </p:tav>
                                      </p:tavLst>
                                    </p:anim>
                                    <p:anim calcmode="lin" valueType="num">
                                      <p:cBhvr>
                                        <p:cTn id="28" dur="500" fill="hold"/>
                                        <p:tgtEl>
                                          <p:spTgt spid="125"/>
                                        </p:tgtEl>
                                        <p:attrNameLst>
                                          <p:attrName>ppt_x</p:attrName>
                                        </p:attrNameLst>
                                      </p:cBhvr>
                                      <p:tavLst>
                                        <p:tav tm="0">
                                          <p:val>
                                            <p:fltVal val="0.5"/>
                                          </p:val>
                                        </p:tav>
                                        <p:tav tm="100000">
                                          <p:val>
                                            <p:strVal val="#ppt_x"/>
                                          </p:val>
                                        </p:tav>
                                      </p:tavLst>
                                    </p:anim>
                                    <p:anim calcmode="lin" valueType="num">
                                      <p:cBhvr>
                                        <p:cTn id="29" dur="500" fill="hold"/>
                                        <p:tgtEl>
                                          <p:spTgt spid="125"/>
                                        </p:tgtEl>
                                        <p:attrNameLst>
                                          <p:attrName>ppt_y</p:attrName>
                                        </p:attrNameLst>
                                      </p:cBhvr>
                                      <p:tavLst>
                                        <p:tav tm="0">
                                          <p:val>
                                            <p:fltVal val="0.5"/>
                                          </p:val>
                                        </p:tav>
                                        <p:tav tm="100000">
                                          <p:val>
                                            <p:strVal val="#ppt_y"/>
                                          </p:val>
                                        </p:tav>
                                      </p:tavLst>
                                    </p:anim>
                                  </p:childTnLst>
                                </p:cTn>
                              </p:par>
                              <p:par>
                                <p:cTn id="30" presetID="23" presetClass="entr" presetSubtype="528" fill="hold" nodeType="withEffect">
                                  <p:stCondLst>
                                    <p:cond delay="300"/>
                                  </p:stCondLst>
                                  <p:childTnLst>
                                    <p:set>
                                      <p:cBhvr>
                                        <p:cTn id="31" dur="1" fill="hold">
                                          <p:stCondLst>
                                            <p:cond delay="0"/>
                                          </p:stCondLst>
                                        </p:cTn>
                                        <p:tgtEl>
                                          <p:spTgt spid="128"/>
                                        </p:tgtEl>
                                        <p:attrNameLst>
                                          <p:attrName>style.visibility</p:attrName>
                                        </p:attrNameLst>
                                      </p:cBhvr>
                                      <p:to>
                                        <p:strVal val="visible"/>
                                      </p:to>
                                    </p:set>
                                    <p:anim calcmode="lin" valueType="num">
                                      <p:cBhvr>
                                        <p:cTn id="32" dur="500" fill="hold"/>
                                        <p:tgtEl>
                                          <p:spTgt spid="128"/>
                                        </p:tgtEl>
                                        <p:attrNameLst>
                                          <p:attrName>ppt_w</p:attrName>
                                        </p:attrNameLst>
                                      </p:cBhvr>
                                      <p:tavLst>
                                        <p:tav tm="0">
                                          <p:val>
                                            <p:fltVal val="0"/>
                                          </p:val>
                                        </p:tav>
                                        <p:tav tm="100000">
                                          <p:val>
                                            <p:strVal val="#ppt_w"/>
                                          </p:val>
                                        </p:tav>
                                      </p:tavLst>
                                    </p:anim>
                                    <p:anim calcmode="lin" valueType="num">
                                      <p:cBhvr>
                                        <p:cTn id="33" dur="500" fill="hold"/>
                                        <p:tgtEl>
                                          <p:spTgt spid="128"/>
                                        </p:tgtEl>
                                        <p:attrNameLst>
                                          <p:attrName>ppt_h</p:attrName>
                                        </p:attrNameLst>
                                      </p:cBhvr>
                                      <p:tavLst>
                                        <p:tav tm="0">
                                          <p:val>
                                            <p:fltVal val="0"/>
                                          </p:val>
                                        </p:tav>
                                        <p:tav tm="100000">
                                          <p:val>
                                            <p:strVal val="#ppt_h"/>
                                          </p:val>
                                        </p:tav>
                                      </p:tavLst>
                                    </p:anim>
                                    <p:anim calcmode="lin" valueType="num">
                                      <p:cBhvr>
                                        <p:cTn id="34" dur="500" fill="hold"/>
                                        <p:tgtEl>
                                          <p:spTgt spid="128"/>
                                        </p:tgtEl>
                                        <p:attrNameLst>
                                          <p:attrName>ppt_x</p:attrName>
                                        </p:attrNameLst>
                                      </p:cBhvr>
                                      <p:tavLst>
                                        <p:tav tm="0">
                                          <p:val>
                                            <p:fltVal val="0.5"/>
                                          </p:val>
                                        </p:tav>
                                        <p:tav tm="100000">
                                          <p:val>
                                            <p:strVal val="#ppt_x"/>
                                          </p:val>
                                        </p:tav>
                                      </p:tavLst>
                                    </p:anim>
                                    <p:anim calcmode="lin" valueType="num">
                                      <p:cBhvr>
                                        <p:cTn id="35" dur="500" fill="hold"/>
                                        <p:tgtEl>
                                          <p:spTgt spid="128"/>
                                        </p:tgtEl>
                                        <p:attrNameLst>
                                          <p:attrName>ppt_y</p:attrName>
                                        </p:attrNameLst>
                                      </p:cBhvr>
                                      <p:tavLst>
                                        <p:tav tm="0">
                                          <p:val>
                                            <p:fltVal val="0.5"/>
                                          </p:val>
                                        </p:tav>
                                        <p:tav tm="100000">
                                          <p:val>
                                            <p:strVal val="#ppt_y"/>
                                          </p:val>
                                        </p:tav>
                                      </p:tavLst>
                                    </p:anim>
                                  </p:childTnLst>
                                </p:cTn>
                              </p:par>
                              <p:par>
                                <p:cTn id="36" presetID="23" presetClass="entr" presetSubtype="528" fill="hold" nodeType="withEffect">
                                  <p:stCondLst>
                                    <p:cond delay="700"/>
                                  </p:stCondLst>
                                  <p:childTnLst>
                                    <p:set>
                                      <p:cBhvr>
                                        <p:cTn id="37" dur="1" fill="hold">
                                          <p:stCondLst>
                                            <p:cond delay="0"/>
                                          </p:stCondLst>
                                        </p:cTn>
                                        <p:tgtEl>
                                          <p:spTgt spid="131"/>
                                        </p:tgtEl>
                                        <p:attrNameLst>
                                          <p:attrName>style.visibility</p:attrName>
                                        </p:attrNameLst>
                                      </p:cBhvr>
                                      <p:to>
                                        <p:strVal val="visible"/>
                                      </p:to>
                                    </p:set>
                                    <p:anim calcmode="lin" valueType="num">
                                      <p:cBhvr>
                                        <p:cTn id="38" dur="500" fill="hold"/>
                                        <p:tgtEl>
                                          <p:spTgt spid="131"/>
                                        </p:tgtEl>
                                        <p:attrNameLst>
                                          <p:attrName>ppt_w</p:attrName>
                                        </p:attrNameLst>
                                      </p:cBhvr>
                                      <p:tavLst>
                                        <p:tav tm="0">
                                          <p:val>
                                            <p:fltVal val="0"/>
                                          </p:val>
                                        </p:tav>
                                        <p:tav tm="100000">
                                          <p:val>
                                            <p:strVal val="#ppt_w"/>
                                          </p:val>
                                        </p:tav>
                                      </p:tavLst>
                                    </p:anim>
                                    <p:anim calcmode="lin" valueType="num">
                                      <p:cBhvr>
                                        <p:cTn id="39" dur="500" fill="hold"/>
                                        <p:tgtEl>
                                          <p:spTgt spid="131"/>
                                        </p:tgtEl>
                                        <p:attrNameLst>
                                          <p:attrName>ppt_h</p:attrName>
                                        </p:attrNameLst>
                                      </p:cBhvr>
                                      <p:tavLst>
                                        <p:tav tm="0">
                                          <p:val>
                                            <p:fltVal val="0"/>
                                          </p:val>
                                        </p:tav>
                                        <p:tav tm="100000">
                                          <p:val>
                                            <p:strVal val="#ppt_h"/>
                                          </p:val>
                                        </p:tav>
                                      </p:tavLst>
                                    </p:anim>
                                    <p:anim calcmode="lin" valueType="num">
                                      <p:cBhvr>
                                        <p:cTn id="40" dur="500" fill="hold"/>
                                        <p:tgtEl>
                                          <p:spTgt spid="131"/>
                                        </p:tgtEl>
                                        <p:attrNameLst>
                                          <p:attrName>ppt_x</p:attrName>
                                        </p:attrNameLst>
                                      </p:cBhvr>
                                      <p:tavLst>
                                        <p:tav tm="0">
                                          <p:val>
                                            <p:fltVal val="0.5"/>
                                          </p:val>
                                        </p:tav>
                                        <p:tav tm="100000">
                                          <p:val>
                                            <p:strVal val="#ppt_x"/>
                                          </p:val>
                                        </p:tav>
                                      </p:tavLst>
                                    </p:anim>
                                    <p:anim calcmode="lin" valueType="num">
                                      <p:cBhvr>
                                        <p:cTn id="41" dur="500" fill="hold"/>
                                        <p:tgtEl>
                                          <p:spTgt spid="131"/>
                                        </p:tgtEl>
                                        <p:attrNameLst>
                                          <p:attrName>ppt_y</p:attrName>
                                        </p:attrNameLst>
                                      </p:cBhvr>
                                      <p:tavLst>
                                        <p:tav tm="0">
                                          <p:val>
                                            <p:fltVal val="0.5"/>
                                          </p:val>
                                        </p:tav>
                                        <p:tav tm="100000">
                                          <p:val>
                                            <p:strVal val="#ppt_y"/>
                                          </p:val>
                                        </p:tav>
                                      </p:tavLst>
                                    </p:anim>
                                  </p:childTnLst>
                                </p:cTn>
                              </p:par>
                              <p:par>
                                <p:cTn id="42" presetID="23" presetClass="entr" presetSubtype="528" fill="hold" nodeType="withEffect">
                                  <p:stCondLst>
                                    <p:cond delay="300"/>
                                  </p:stCondLst>
                                  <p:childTnLst>
                                    <p:set>
                                      <p:cBhvr>
                                        <p:cTn id="43" dur="1" fill="hold">
                                          <p:stCondLst>
                                            <p:cond delay="0"/>
                                          </p:stCondLst>
                                        </p:cTn>
                                        <p:tgtEl>
                                          <p:spTgt spid="134"/>
                                        </p:tgtEl>
                                        <p:attrNameLst>
                                          <p:attrName>style.visibility</p:attrName>
                                        </p:attrNameLst>
                                      </p:cBhvr>
                                      <p:to>
                                        <p:strVal val="visible"/>
                                      </p:to>
                                    </p:set>
                                    <p:anim calcmode="lin" valueType="num">
                                      <p:cBhvr>
                                        <p:cTn id="44" dur="500" fill="hold"/>
                                        <p:tgtEl>
                                          <p:spTgt spid="134"/>
                                        </p:tgtEl>
                                        <p:attrNameLst>
                                          <p:attrName>ppt_w</p:attrName>
                                        </p:attrNameLst>
                                      </p:cBhvr>
                                      <p:tavLst>
                                        <p:tav tm="0">
                                          <p:val>
                                            <p:fltVal val="0"/>
                                          </p:val>
                                        </p:tav>
                                        <p:tav tm="100000">
                                          <p:val>
                                            <p:strVal val="#ppt_w"/>
                                          </p:val>
                                        </p:tav>
                                      </p:tavLst>
                                    </p:anim>
                                    <p:anim calcmode="lin" valueType="num">
                                      <p:cBhvr>
                                        <p:cTn id="45" dur="500" fill="hold"/>
                                        <p:tgtEl>
                                          <p:spTgt spid="134"/>
                                        </p:tgtEl>
                                        <p:attrNameLst>
                                          <p:attrName>ppt_h</p:attrName>
                                        </p:attrNameLst>
                                      </p:cBhvr>
                                      <p:tavLst>
                                        <p:tav tm="0">
                                          <p:val>
                                            <p:fltVal val="0"/>
                                          </p:val>
                                        </p:tav>
                                        <p:tav tm="100000">
                                          <p:val>
                                            <p:strVal val="#ppt_h"/>
                                          </p:val>
                                        </p:tav>
                                      </p:tavLst>
                                    </p:anim>
                                    <p:anim calcmode="lin" valueType="num">
                                      <p:cBhvr>
                                        <p:cTn id="46" dur="500" fill="hold"/>
                                        <p:tgtEl>
                                          <p:spTgt spid="134"/>
                                        </p:tgtEl>
                                        <p:attrNameLst>
                                          <p:attrName>ppt_x</p:attrName>
                                        </p:attrNameLst>
                                      </p:cBhvr>
                                      <p:tavLst>
                                        <p:tav tm="0">
                                          <p:val>
                                            <p:fltVal val="0.5"/>
                                          </p:val>
                                        </p:tav>
                                        <p:tav tm="100000">
                                          <p:val>
                                            <p:strVal val="#ppt_x"/>
                                          </p:val>
                                        </p:tav>
                                      </p:tavLst>
                                    </p:anim>
                                    <p:anim calcmode="lin" valueType="num">
                                      <p:cBhvr>
                                        <p:cTn id="47" dur="500" fill="hold"/>
                                        <p:tgtEl>
                                          <p:spTgt spid="134"/>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100"/>
                                  </p:stCondLst>
                                  <p:childTnLst>
                                    <p:set>
                                      <p:cBhvr>
                                        <p:cTn id="49" dur="1" fill="hold">
                                          <p:stCondLst>
                                            <p:cond delay="0"/>
                                          </p:stCondLst>
                                        </p:cTn>
                                        <p:tgtEl>
                                          <p:spTgt spid="137"/>
                                        </p:tgtEl>
                                        <p:attrNameLst>
                                          <p:attrName>style.visibility</p:attrName>
                                        </p:attrNameLst>
                                      </p:cBhvr>
                                      <p:to>
                                        <p:strVal val="visible"/>
                                      </p:to>
                                    </p:set>
                                    <p:anim calcmode="lin" valueType="num">
                                      <p:cBhvr>
                                        <p:cTn id="50" dur="500" fill="hold"/>
                                        <p:tgtEl>
                                          <p:spTgt spid="137"/>
                                        </p:tgtEl>
                                        <p:attrNameLst>
                                          <p:attrName>ppt_w</p:attrName>
                                        </p:attrNameLst>
                                      </p:cBhvr>
                                      <p:tavLst>
                                        <p:tav tm="0">
                                          <p:val>
                                            <p:fltVal val="0"/>
                                          </p:val>
                                        </p:tav>
                                        <p:tav tm="100000">
                                          <p:val>
                                            <p:strVal val="#ppt_w"/>
                                          </p:val>
                                        </p:tav>
                                      </p:tavLst>
                                    </p:anim>
                                    <p:anim calcmode="lin" valueType="num">
                                      <p:cBhvr>
                                        <p:cTn id="51" dur="500" fill="hold"/>
                                        <p:tgtEl>
                                          <p:spTgt spid="137"/>
                                        </p:tgtEl>
                                        <p:attrNameLst>
                                          <p:attrName>ppt_h</p:attrName>
                                        </p:attrNameLst>
                                      </p:cBhvr>
                                      <p:tavLst>
                                        <p:tav tm="0">
                                          <p:val>
                                            <p:fltVal val="0"/>
                                          </p:val>
                                        </p:tav>
                                        <p:tav tm="100000">
                                          <p:val>
                                            <p:strVal val="#ppt_h"/>
                                          </p:val>
                                        </p:tav>
                                      </p:tavLst>
                                    </p:anim>
                                    <p:anim calcmode="lin" valueType="num">
                                      <p:cBhvr>
                                        <p:cTn id="52" dur="500" fill="hold"/>
                                        <p:tgtEl>
                                          <p:spTgt spid="137"/>
                                        </p:tgtEl>
                                        <p:attrNameLst>
                                          <p:attrName>ppt_x</p:attrName>
                                        </p:attrNameLst>
                                      </p:cBhvr>
                                      <p:tavLst>
                                        <p:tav tm="0">
                                          <p:val>
                                            <p:fltVal val="0.5"/>
                                          </p:val>
                                        </p:tav>
                                        <p:tav tm="100000">
                                          <p:val>
                                            <p:strVal val="#ppt_x"/>
                                          </p:val>
                                        </p:tav>
                                      </p:tavLst>
                                    </p:anim>
                                    <p:anim calcmode="lin" valueType="num">
                                      <p:cBhvr>
                                        <p:cTn id="53" dur="500" fill="hold"/>
                                        <p:tgtEl>
                                          <p:spTgt spid="137"/>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30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500" fill="hold"/>
                                        <p:tgtEl>
                                          <p:spTgt spid="143"/>
                                        </p:tgtEl>
                                        <p:attrNameLst>
                                          <p:attrName>ppt_w</p:attrName>
                                        </p:attrNameLst>
                                      </p:cBhvr>
                                      <p:tavLst>
                                        <p:tav tm="0">
                                          <p:val>
                                            <p:fltVal val="0"/>
                                          </p:val>
                                        </p:tav>
                                        <p:tav tm="100000">
                                          <p:val>
                                            <p:strVal val="#ppt_w"/>
                                          </p:val>
                                        </p:tav>
                                      </p:tavLst>
                                    </p:anim>
                                    <p:anim calcmode="lin" valueType="num">
                                      <p:cBhvr>
                                        <p:cTn id="57" dur="500" fill="hold"/>
                                        <p:tgtEl>
                                          <p:spTgt spid="143"/>
                                        </p:tgtEl>
                                        <p:attrNameLst>
                                          <p:attrName>ppt_h</p:attrName>
                                        </p:attrNameLst>
                                      </p:cBhvr>
                                      <p:tavLst>
                                        <p:tav tm="0">
                                          <p:val>
                                            <p:fltVal val="0"/>
                                          </p:val>
                                        </p:tav>
                                        <p:tav tm="100000">
                                          <p:val>
                                            <p:strVal val="#ppt_h"/>
                                          </p:val>
                                        </p:tav>
                                      </p:tavLst>
                                    </p:anim>
                                    <p:anim calcmode="lin" valueType="num">
                                      <p:cBhvr>
                                        <p:cTn id="58" dur="500" fill="hold"/>
                                        <p:tgtEl>
                                          <p:spTgt spid="143"/>
                                        </p:tgtEl>
                                        <p:attrNameLst>
                                          <p:attrName>ppt_x</p:attrName>
                                        </p:attrNameLst>
                                      </p:cBhvr>
                                      <p:tavLst>
                                        <p:tav tm="0">
                                          <p:val>
                                            <p:fltVal val="0.5"/>
                                          </p:val>
                                        </p:tav>
                                        <p:tav tm="100000">
                                          <p:val>
                                            <p:strVal val="#ppt_x"/>
                                          </p:val>
                                        </p:tav>
                                      </p:tavLst>
                                    </p:anim>
                                    <p:anim calcmode="lin" valueType="num">
                                      <p:cBhvr>
                                        <p:cTn id="59" dur="500" fill="hold"/>
                                        <p:tgtEl>
                                          <p:spTgt spid="143"/>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300"/>
                                  </p:stCondLst>
                                  <p:childTnLst>
                                    <p:set>
                                      <p:cBhvr>
                                        <p:cTn id="61" dur="1" fill="hold">
                                          <p:stCondLst>
                                            <p:cond delay="0"/>
                                          </p:stCondLst>
                                        </p:cTn>
                                        <p:tgtEl>
                                          <p:spTgt spid="146"/>
                                        </p:tgtEl>
                                        <p:attrNameLst>
                                          <p:attrName>style.visibility</p:attrName>
                                        </p:attrNameLst>
                                      </p:cBhvr>
                                      <p:to>
                                        <p:strVal val="visible"/>
                                      </p:to>
                                    </p:set>
                                    <p:anim calcmode="lin" valueType="num">
                                      <p:cBhvr>
                                        <p:cTn id="62" dur="500" fill="hold"/>
                                        <p:tgtEl>
                                          <p:spTgt spid="146"/>
                                        </p:tgtEl>
                                        <p:attrNameLst>
                                          <p:attrName>ppt_w</p:attrName>
                                        </p:attrNameLst>
                                      </p:cBhvr>
                                      <p:tavLst>
                                        <p:tav tm="0">
                                          <p:val>
                                            <p:fltVal val="0"/>
                                          </p:val>
                                        </p:tav>
                                        <p:tav tm="100000">
                                          <p:val>
                                            <p:strVal val="#ppt_w"/>
                                          </p:val>
                                        </p:tav>
                                      </p:tavLst>
                                    </p:anim>
                                    <p:anim calcmode="lin" valueType="num">
                                      <p:cBhvr>
                                        <p:cTn id="63" dur="500" fill="hold"/>
                                        <p:tgtEl>
                                          <p:spTgt spid="146"/>
                                        </p:tgtEl>
                                        <p:attrNameLst>
                                          <p:attrName>ppt_h</p:attrName>
                                        </p:attrNameLst>
                                      </p:cBhvr>
                                      <p:tavLst>
                                        <p:tav tm="0">
                                          <p:val>
                                            <p:fltVal val="0"/>
                                          </p:val>
                                        </p:tav>
                                        <p:tav tm="100000">
                                          <p:val>
                                            <p:strVal val="#ppt_h"/>
                                          </p:val>
                                        </p:tav>
                                      </p:tavLst>
                                    </p:anim>
                                    <p:anim calcmode="lin" valueType="num">
                                      <p:cBhvr>
                                        <p:cTn id="64" dur="500" fill="hold"/>
                                        <p:tgtEl>
                                          <p:spTgt spid="146"/>
                                        </p:tgtEl>
                                        <p:attrNameLst>
                                          <p:attrName>ppt_x</p:attrName>
                                        </p:attrNameLst>
                                      </p:cBhvr>
                                      <p:tavLst>
                                        <p:tav tm="0">
                                          <p:val>
                                            <p:fltVal val="0.5"/>
                                          </p:val>
                                        </p:tav>
                                        <p:tav tm="100000">
                                          <p:val>
                                            <p:strVal val="#ppt_x"/>
                                          </p:val>
                                        </p:tav>
                                      </p:tavLst>
                                    </p:anim>
                                    <p:anim calcmode="lin" valueType="num">
                                      <p:cBhvr>
                                        <p:cTn id="65" dur="500" fill="hold"/>
                                        <p:tgtEl>
                                          <p:spTgt spid="146"/>
                                        </p:tgtEl>
                                        <p:attrNameLst>
                                          <p:attrName>ppt_y</p:attrName>
                                        </p:attrNameLst>
                                      </p:cBhvr>
                                      <p:tavLst>
                                        <p:tav tm="0">
                                          <p:val>
                                            <p:fltVal val="0.5"/>
                                          </p:val>
                                        </p:tav>
                                        <p:tav tm="100000">
                                          <p:val>
                                            <p:strVal val="#ppt_y"/>
                                          </p:val>
                                        </p:tav>
                                      </p:tavLst>
                                    </p:anim>
                                  </p:childTnLst>
                                </p:cTn>
                              </p:par>
                              <p:par>
                                <p:cTn id="66" presetID="23" presetClass="entr" presetSubtype="528" fill="hold" nodeType="withEffect">
                                  <p:stCondLst>
                                    <p:cond delay="600"/>
                                  </p:stCondLst>
                                  <p:childTnLst>
                                    <p:set>
                                      <p:cBhvr>
                                        <p:cTn id="67" dur="1" fill="hold">
                                          <p:stCondLst>
                                            <p:cond delay="0"/>
                                          </p:stCondLst>
                                        </p:cTn>
                                        <p:tgtEl>
                                          <p:spTgt spid="152"/>
                                        </p:tgtEl>
                                        <p:attrNameLst>
                                          <p:attrName>style.visibility</p:attrName>
                                        </p:attrNameLst>
                                      </p:cBhvr>
                                      <p:to>
                                        <p:strVal val="visible"/>
                                      </p:to>
                                    </p:set>
                                    <p:anim calcmode="lin" valueType="num">
                                      <p:cBhvr>
                                        <p:cTn id="68" dur="500" fill="hold"/>
                                        <p:tgtEl>
                                          <p:spTgt spid="152"/>
                                        </p:tgtEl>
                                        <p:attrNameLst>
                                          <p:attrName>ppt_w</p:attrName>
                                        </p:attrNameLst>
                                      </p:cBhvr>
                                      <p:tavLst>
                                        <p:tav tm="0">
                                          <p:val>
                                            <p:fltVal val="0"/>
                                          </p:val>
                                        </p:tav>
                                        <p:tav tm="100000">
                                          <p:val>
                                            <p:strVal val="#ppt_w"/>
                                          </p:val>
                                        </p:tav>
                                      </p:tavLst>
                                    </p:anim>
                                    <p:anim calcmode="lin" valueType="num">
                                      <p:cBhvr>
                                        <p:cTn id="69" dur="500" fill="hold"/>
                                        <p:tgtEl>
                                          <p:spTgt spid="152"/>
                                        </p:tgtEl>
                                        <p:attrNameLst>
                                          <p:attrName>ppt_h</p:attrName>
                                        </p:attrNameLst>
                                      </p:cBhvr>
                                      <p:tavLst>
                                        <p:tav tm="0">
                                          <p:val>
                                            <p:fltVal val="0"/>
                                          </p:val>
                                        </p:tav>
                                        <p:tav tm="100000">
                                          <p:val>
                                            <p:strVal val="#ppt_h"/>
                                          </p:val>
                                        </p:tav>
                                      </p:tavLst>
                                    </p:anim>
                                    <p:anim calcmode="lin" valueType="num">
                                      <p:cBhvr>
                                        <p:cTn id="70" dur="500" fill="hold"/>
                                        <p:tgtEl>
                                          <p:spTgt spid="152"/>
                                        </p:tgtEl>
                                        <p:attrNameLst>
                                          <p:attrName>ppt_x</p:attrName>
                                        </p:attrNameLst>
                                      </p:cBhvr>
                                      <p:tavLst>
                                        <p:tav tm="0">
                                          <p:val>
                                            <p:fltVal val="0.5"/>
                                          </p:val>
                                        </p:tav>
                                        <p:tav tm="100000">
                                          <p:val>
                                            <p:strVal val="#ppt_x"/>
                                          </p:val>
                                        </p:tav>
                                      </p:tavLst>
                                    </p:anim>
                                    <p:anim calcmode="lin" valueType="num">
                                      <p:cBhvr>
                                        <p:cTn id="71" dur="500" fill="hold"/>
                                        <p:tgtEl>
                                          <p:spTgt spid="152"/>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300"/>
                                  </p:stCondLst>
                                  <p:childTnLst>
                                    <p:set>
                                      <p:cBhvr>
                                        <p:cTn id="73" dur="1" fill="hold">
                                          <p:stCondLst>
                                            <p:cond delay="0"/>
                                          </p:stCondLst>
                                        </p:cTn>
                                        <p:tgtEl>
                                          <p:spTgt spid="155"/>
                                        </p:tgtEl>
                                        <p:attrNameLst>
                                          <p:attrName>style.visibility</p:attrName>
                                        </p:attrNameLst>
                                      </p:cBhvr>
                                      <p:to>
                                        <p:strVal val="visible"/>
                                      </p:to>
                                    </p:set>
                                    <p:anim calcmode="lin" valueType="num">
                                      <p:cBhvr>
                                        <p:cTn id="74" dur="500" fill="hold"/>
                                        <p:tgtEl>
                                          <p:spTgt spid="155"/>
                                        </p:tgtEl>
                                        <p:attrNameLst>
                                          <p:attrName>ppt_w</p:attrName>
                                        </p:attrNameLst>
                                      </p:cBhvr>
                                      <p:tavLst>
                                        <p:tav tm="0">
                                          <p:val>
                                            <p:fltVal val="0"/>
                                          </p:val>
                                        </p:tav>
                                        <p:tav tm="100000">
                                          <p:val>
                                            <p:strVal val="#ppt_w"/>
                                          </p:val>
                                        </p:tav>
                                      </p:tavLst>
                                    </p:anim>
                                    <p:anim calcmode="lin" valueType="num">
                                      <p:cBhvr>
                                        <p:cTn id="75" dur="500" fill="hold"/>
                                        <p:tgtEl>
                                          <p:spTgt spid="155"/>
                                        </p:tgtEl>
                                        <p:attrNameLst>
                                          <p:attrName>ppt_h</p:attrName>
                                        </p:attrNameLst>
                                      </p:cBhvr>
                                      <p:tavLst>
                                        <p:tav tm="0">
                                          <p:val>
                                            <p:fltVal val="0"/>
                                          </p:val>
                                        </p:tav>
                                        <p:tav tm="100000">
                                          <p:val>
                                            <p:strVal val="#ppt_h"/>
                                          </p:val>
                                        </p:tav>
                                      </p:tavLst>
                                    </p:anim>
                                    <p:anim calcmode="lin" valueType="num">
                                      <p:cBhvr>
                                        <p:cTn id="76" dur="500" fill="hold"/>
                                        <p:tgtEl>
                                          <p:spTgt spid="155"/>
                                        </p:tgtEl>
                                        <p:attrNameLst>
                                          <p:attrName>ppt_x</p:attrName>
                                        </p:attrNameLst>
                                      </p:cBhvr>
                                      <p:tavLst>
                                        <p:tav tm="0">
                                          <p:val>
                                            <p:fltVal val="0.5"/>
                                          </p:val>
                                        </p:tav>
                                        <p:tav tm="100000">
                                          <p:val>
                                            <p:strVal val="#ppt_x"/>
                                          </p:val>
                                        </p:tav>
                                      </p:tavLst>
                                    </p:anim>
                                    <p:anim calcmode="lin" valueType="num">
                                      <p:cBhvr>
                                        <p:cTn id="77" dur="500" fill="hold"/>
                                        <p:tgtEl>
                                          <p:spTgt spid="155"/>
                                        </p:tgtEl>
                                        <p:attrNameLst>
                                          <p:attrName>ppt_y</p:attrName>
                                        </p:attrNameLst>
                                      </p:cBhvr>
                                      <p:tavLst>
                                        <p:tav tm="0">
                                          <p:val>
                                            <p:fltVal val="0.5"/>
                                          </p:val>
                                        </p:tav>
                                        <p:tav tm="100000">
                                          <p:val>
                                            <p:strVal val="#ppt_y"/>
                                          </p:val>
                                        </p:tav>
                                      </p:tavLst>
                                    </p:anim>
                                  </p:childTnLst>
                                </p:cTn>
                              </p:par>
                              <p:par>
                                <p:cTn id="78" presetID="23" presetClass="entr" presetSubtype="528" fill="hold" nodeType="withEffect">
                                  <p:stCondLst>
                                    <p:cond delay="600"/>
                                  </p:stCondLst>
                                  <p:childTnLst>
                                    <p:set>
                                      <p:cBhvr>
                                        <p:cTn id="79" dur="1" fill="hold">
                                          <p:stCondLst>
                                            <p:cond delay="0"/>
                                          </p:stCondLst>
                                        </p:cTn>
                                        <p:tgtEl>
                                          <p:spTgt spid="158"/>
                                        </p:tgtEl>
                                        <p:attrNameLst>
                                          <p:attrName>style.visibility</p:attrName>
                                        </p:attrNameLst>
                                      </p:cBhvr>
                                      <p:to>
                                        <p:strVal val="visible"/>
                                      </p:to>
                                    </p:set>
                                    <p:anim calcmode="lin" valueType="num">
                                      <p:cBhvr>
                                        <p:cTn id="80" dur="500" fill="hold"/>
                                        <p:tgtEl>
                                          <p:spTgt spid="158"/>
                                        </p:tgtEl>
                                        <p:attrNameLst>
                                          <p:attrName>ppt_w</p:attrName>
                                        </p:attrNameLst>
                                      </p:cBhvr>
                                      <p:tavLst>
                                        <p:tav tm="0">
                                          <p:val>
                                            <p:fltVal val="0"/>
                                          </p:val>
                                        </p:tav>
                                        <p:tav tm="100000">
                                          <p:val>
                                            <p:strVal val="#ppt_w"/>
                                          </p:val>
                                        </p:tav>
                                      </p:tavLst>
                                    </p:anim>
                                    <p:anim calcmode="lin" valueType="num">
                                      <p:cBhvr>
                                        <p:cTn id="81" dur="500" fill="hold"/>
                                        <p:tgtEl>
                                          <p:spTgt spid="158"/>
                                        </p:tgtEl>
                                        <p:attrNameLst>
                                          <p:attrName>ppt_h</p:attrName>
                                        </p:attrNameLst>
                                      </p:cBhvr>
                                      <p:tavLst>
                                        <p:tav tm="0">
                                          <p:val>
                                            <p:fltVal val="0"/>
                                          </p:val>
                                        </p:tav>
                                        <p:tav tm="100000">
                                          <p:val>
                                            <p:strVal val="#ppt_h"/>
                                          </p:val>
                                        </p:tav>
                                      </p:tavLst>
                                    </p:anim>
                                    <p:anim calcmode="lin" valueType="num">
                                      <p:cBhvr>
                                        <p:cTn id="82" dur="500" fill="hold"/>
                                        <p:tgtEl>
                                          <p:spTgt spid="158"/>
                                        </p:tgtEl>
                                        <p:attrNameLst>
                                          <p:attrName>ppt_x</p:attrName>
                                        </p:attrNameLst>
                                      </p:cBhvr>
                                      <p:tavLst>
                                        <p:tav tm="0">
                                          <p:val>
                                            <p:fltVal val="0.5"/>
                                          </p:val>
                                        </p:tav>
                                        <p:tav tm="100000">
                                          <p:val>
                                            <p:strVal val="#ppt_x"/>
                                          </p:val>
                                        </p:tav>
                                      </p:tavLst>
                                    </p:anim>
                                    <p:anim calcmode="lin" valueType="num">
                                      <p:cBhvr>
                                        <p:cTn id="83" dur="500" fill="hold"/>
                                        <p:tgtEl>
                                          <p:spTgt spid="158"/>
                                        </p:tgtEl>
                                        <p:attrNameLst>
                                          <p:attrName>ppt_y</p:attrName>
                                        </p:attrNameLst>
                                      </p:cBhvr>
                                      <p:tavLst>
                                        <p:tav tm="0">
                                          <p:val>
                                            <p:fltVal val="0.5"/>
                                          </p:val>
                                        </p:tav>
                                        <p:tav tm="100000">
                                          <p:val>
                                            <p:strVal val="#ppt_y"/>
                                          </p:val>
                                        </p:tav>
                                      </p:tavLst>
                                    </p:anim>
                                  </p:childTnLst>
                                </p:cTn>
                              </p:par>
                              <p:par>
                                <p:cTn id="84" presetID="23" presetClass="entr" presetSubtype="528" fill="hold" nodeType="withEffect">
                                  <p:stCondLst>
                                    <p:cond delay="600"/>
                                  </p:stCondLst>
                                  <p:childTnLst>
                                    <p:set>
                                      <p:cBhvr>
                                        <p:cTn id="85" dur="1" fill="hold">
                                          <p:stCondLst>
                                            <p:cond delay="0"/>
                                          </p:stCondLst>
                                        </p:cTn>
                                        <p:tgtEl>
                                          <p:spTgt spid="161"/>
                                        </p:tgtEl>
                                        <p:attrNameLst>
                                          <p:attrName>style.visibility</p:attrName>
                                        </p:attrNameLst>
                                      </p:cBhvr>
                                      <p:to>
                                        <p:strVal val="visible"/>
                                      </p:to>
                                    </p:set>
                                    <p:anim calcmode="lin" valueType="num">
                                      <p:cBhvr>
                                        <p:cTn id="86" dur="500" fill="hold"/>
                                        <p:tgtEl>
                                          <p:spTgt spid="161"/>
                                        </p:tgtEl>
                                        <p:attrNameLst>
                                          <p:attrName>ppt_w</p:attrName>
                                        </p:attrNameLst>
                                      </p:cBhvr>
                                      <p:tavLst>
                                        <p:tav tm="0">
                                          <p:val>
                                            <p:fltVal val="0"/>
                                          </p:val>
                                        </p:tav>
                                        <p:tav tm="100000">
                                          <p:val>
                                            <p:strVal val="#ppt_w"/>
                                          </p:val>
                                        </p:tav>
                                      </p:tavLst>
                                    </p:anim>
                                    <p:anim calcmode="lin" valueType="num">
                                      <p:cBhvr>
                                        <p:cTn id="87" dur="500" fill="hold"/>
                                        <p:tgtEl>
                                          <p:spTgt spid="161"/>
                                        </p:tgtEl>
                                        <p:attrNameLst>
                                          <p:attrName>ppt_h</p:attrName>
                                        </p:attrNameLst>
                                      </p:cBhvr>
                                      <p:tavLst>
                                        <p:tav tm="0">
                                          <p:val>
                                            <p:fltVal val="0"/>
                                          </p:val>
                                        </p:tav>
                                        <p:tav tm="100000">
                                          <p:val>
                                            <p:strVal val="#ppt_h"/>
                                          </p:val>
                                        </p:tav>
                                      </p:tavLst>
                                    </p:anim>
                                    <p:anim calcmode="lin" valueType="num">
                                      <p:cBhvr>
                                        <p:cTn id="88" dur="500" fill="hold"/>
                                        <p:tgtEl>
                                          <p:spTgt spid="161"/>
                                        </p:tgtEl>
                                        <p:attrNameLst>
                                          <p:attrName>ppt_x</p:attrName>
                                        </p:attrNameLst>
                                      </p:cBhvr>
                                      <p:tavLst>
                                        <p:tav tm="0">
                                          <p:val>
                                            <p:fltVal val="0.5"/>
                                          </p:val>
                                        </p:tav>
                                        <p:tav tm="100000">
                                          <p:val>
                                            <p:strVal val="#ppt_x"/>
                                          </p:val>
                                        </p:tav>
                                      </p:tavLst>
                                    </p:anim>
                                    <p:anim calcmode="lin" valueType="num">
                                      <p:cBhvr>
                                        <p:cTn id="89" dur="500" fill="hold"/>
                                        <p:tgtEl>
                                          <p:spTgt spid="161"/>
                                        </p:tgtEl>
                                        <p:attrNameLst>
                                          <p:attrName>ppt_y</p:attrName>
                                        </p:attrNameLst>
                                      </p:cBhvr>
                                      <p:tavLst>
                                        <p:tav tm="0">
                                          <p:val>
                                            <p:fltVal val="0.5"/>
                                          </p:val>
                                        </p:tav>
                                        <p:tav tm="100000">
                                          <p:val>
                                            <p:strVal val="#ppt_y"/>
                                          </p:val>
                                        </p:tav>
                                      </p:tavLst>
                                    </p:anim>
                                  </p:childTnLst>
                                </p:cTn>
                              </p:par>
                              <p:par>
                                <p:cTn id="90" presetID="26" presetClass="emph" presetSubtype="0" repeatCount="3000" fill="hold" nodeType="withEffect">
                                  <p:stCondLst>
                                    <p:cond delay="600"/>
                                  </p:stCondLst>
                                  <p:childTnLst>
                                    <p:animEffect transition="out" filter="fade">
                                      <p:cBhvr>
                                        <p:cTn id="91" dur="500" tmFilter="0, 0; .2, .5; .8, .5; 1, 0"/>
                                        <p:tgtEl>
                                          <p:spTgt spid="125"/>
                                        </p:tgtEl>
                                      </p:cBhvr>
                                    </p:animEffect>
                                    <p:animScale>
                                      <p:cBhvr>
                                        <p:cTn id="92" dur="250" autoRev="1" fill="hold"/>
                                        <p:tgtEl>
                                          <p:spTgt spid="125"/>
                                        </p:tgtEl>
                                      </p:cBhvr>
                                      <p:by x="105000" y="105000"/>
                                    </p:animScale>
                                  </p:childTnLst>
                                </p:cTn>
                              </p:par>
                              <p:par>
                                <p:cTn id="93" presetID="26" presetClass="emph" presetSubtype="0" repeatCount="3000" fill="hold" nodeType="withEffect">
                                  <p:stCondLst>
                                    <p:cond delay="710"/>
                                  </p:stCondLst>
                                  <p:childTnLst>
                                    <p:animEffect transition="out" filter="fade">
                                      <p:cBhvr>
                                        <p:cTn id="94" dur="500" tmFilter="0, 0; .2, .5; .8, .5; 1, 0"/>
                                        <p:tgtEl>
                                          <p:spTgt spid="146"/>
                                        </p:tgtEl>
                                      </p:cBhvr>
                                    </p:animEffect>
                                    <p:animScale>
                                      <p:cBhvr>
                                        <p:cTn id="95" dur="250" autoRev="1" fill="hold"/>
                                        <p:tgtEl>
                                          <p:spTgt spid="146"/>
                                        </p:tgtEl>
                                      </p:cBhvr>
                                      <p:by x="105000" y="105000"/>
                                    </p:animScale>
                                  </p:childTnLst>
                                </p:cTn>
                              </p:par>
                              <p:par>
                                <p:cTn id="96" presetID="26" presetClass="emph" presetSubtype="0" repeatCount="3000" fill="hold" nodeType="withEffect">
                                  <p:stCondLst>
                                    <p:cond delay="410"/>
                                  </p:stCondLst>
                                  <p:childTnLst>
                                    <p:animEffect transition="out" filter="fade">
                                      <p:cBhvr>
                                        <p:cTn id="97" dur="500" tmFilter="0, 0; .2, .5; .8, .5; 1, 0"/>
                                        <p:tgtEl>
                                          <p:spTgt spid="152"/>
                                        </p:tgtEl>
                                      </p:cBhvr>
                                    </p:animEffect>
                                    <p:animScale>
                                      <p:cBhvr>
                                        <p:cTn id="98" dur="250" autoRev="1" fill="hold"/>
                                        <p:tgtEl>
                                          <p:spTgt spid="152"/>
                                        </p:tgtEl>
                                      </p:cBhvr>
                                      <p:by x="105000" y="105000"/>
                                    </p:animScale>
                                  </p:childTnLst>
                                </p:cTn>
                              </p:par>
                              <p:par>
                                <p:cTn id="99" presetID="26" presetClass="emph" presetSubtype="0" repeatCount="3000" fill="hold" nodeType="withEffect">
                                  <p:stCondLst>
                                    <p:cond delay="810"/>
                                  </p:stCondLst>
                                  <p:childTnLst>
                                    <p:animEffect transition="out" filter="fade">
                                      <p:cBhvr>
                                        <p:cTn id="100" dur="500" tmFilter="0, 0; .2, .5; .8, .5; 1, 0"/>
                                        <p:tgtEl>
                                          <p:spTgt spid="155"/>
                                        </p:tgtEl>
                                      </p:cBhvr>
                                    </p:animEffect>
                                    <p:animScale>
                                      <p:cBhvr>
                                        <p:cTn id="101" dur="250" autoRev="1" fill="hold"/>
                                        <p:tgtEl>
                                          <p:spTgt spid="155"/>
                                        </p:tgtEl>
                                      </p:cBhvr>
                                      <p:by x="105000" y="105000"/>
                                    </p:animScale>
                                  </p:childTnLst>
                                </p:cTn>
                              </p:par>
                            </p:childTnLst>
                          </p:cTn>
                        </p:par>
                        <p:par>
                          <p:cTn id="102" fill="hold">
                            <p:stCondLst>
                              <p:cond delay="2000"/>
                            </p:stCondLst>
                            <p:childTnLst>
                              <p:par>
                                <p:cTn id="103" presetID="42" presetClass="entr" presetSubtype="0"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fade">
                                      <p:cBhvr>
                                        <p:cTn id="105" dur="2000"/>
                                        <p:tgtEl>
                                          <p:spTgt spid="51"/>
                                        </p:tgtEl>
                                      </p:cBhvr>
                                    </p:animEffect>
                                    <p:anim calcmode="lin" valueType="num">
                                      <p:cBhvr>
                                        <p:cTn id="106" dur="2000" fill="hold"/>
                                        <p:tgtEl>
                                          <p:spTgt spid="51"/>
                                        </p:tgtEl>
                                        <p:attrNameLst>
                                          <p:attrName>ppt_x</p:attrName>
                                        </p:attrNameLst>
                                      </p:cBhvr>
                                      <p:tavLst>
                                        <p:tav tm="0">
                                          <p:val>
                                            <p:strVal val="#ppt_x"/>
                                          </p:val>
                                        </p:tav>
                                        <p:tav tm="100000">
                                          <p:val>
                                            <p:strVal val="#ppt_x"/>
                                          </p:val>
                                        </p:tav>
                                      </p:tavLst>
                                    </p:anim>
                                    <p:anim calcmode="lin" valueType="num">
                                      <p:cBhvr>
                                        <p:cTn id="107" dur="2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97105" y="206987"/>
            <a:ext cx="1714500" cy="398780"/>
          </a:xfrm>
          <a:prstGeom prst="rect">
            <a:avLst/>
          </a:prstGeom>
          <a:noFill/>
        </p:spPr>
        <p:txBody>
          <a:bodyPr wrap="none" rtlCol="0">
            <a:spAutoFit/>
          </a:bodyPr>
          <a:lstStyle/>
          <a:p>
            <a:pPr algn="ctr"/>
            <a:r>
              <a:rPr lang="zh-CN" altLang="en-US" sz="2000" b="1" kern="0" dirty="0" smtClean="0">
                <a:solidFill>
                  <a:srgbClr val="C00000"/>
                </a:solidFill>
                <a:latin typeface="黑体" panose="02010609060101010101" charset="-122"/>
                <a:ea typeface="黑体" panose="02010609060101010101" charset="-122"/>
                <a:sym typeface="+mn-ea"/>
              </a:rPr>
              <a:t>组织领导到位</a:t>
            </a:r>
            <a:endParaRPr lang="zh-CN" altLang="en-US" sz="2000" dirty="0">
              <a:latin typeface="黑体" panose="02010609060101010101" charset="-122"/>
              <a:ea typeface="黑体" panose="02010609060101010101" charset="-122"/>
            </a:endParaRPr>
          </a:p>
        </p:txBody>
      </p:sp>
      <p:cxnSp>
        <p:nvCxnSpPr>
          <p:cNvPr id="12" name="直接连接符 11"/>
          <p:cNvCxnSpPr/>
          <p:nvPr/>
        </p:nvCxnSpPr>
        <p:spPr>
          <a:xfrm>
            <a:off x="2609521" y="321333"/>
            <a:ext cx="0" cy="2085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04961" y="226251"/>
            <a:ext cx="335985" cy="335985"/>
            <a:chOff x="4075623" y="1867996"/>
            <a:chExt cx="335985" cy="335985"/>
          </a:xfrm>
        </p:grpSpPr>
        <p:sp>
          <p:nvSpPr>
            <p:cNvPr id="15" name="椭圆 14"/>
            <p:cNvSpPr/>
            <p:nvPr/>
          </p:nvSpPr>
          <p:spPr>
            <a:xfrm flipV="1">
              <a:off x="4075623" y="1867996"/>
              <a:ext cx="335985" cy="335985"/>
            </a:xfrm>
            <a:prstGeom prst="ellipse">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solidFill>
              </a:endParaRPr>
            </a:p>
          </p:txBody>
        </p:sp>
        <p:sp>
          <p:nvSpPr>
            <p:cNvPr id="16" name="椭圆 15"/>
            <p:cNvSpPr/>
            <p:nvPr/>
          </p:nvSpPr>
          <p:spPr>
            <a:xfrm>
              <a:off x="4099017" y="1889766"/>
              <a:ext cx="292314" cy="29231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699135" y="1300480"/>
            <a:ext cx="7745730" cy="1198880"/>
          </a:xfrm>
          <a:prstGeom prst="rect">
            <a:avLst/>
          </a:prstGeom>
          <a:noFill/>
        </p:spPr>
        <p:txBody>
          <a:bodyPr wrap="square" rtlCol="0">
            <a:spAutoFit/>
          </a:bodyPr>
          <a:lstStyle/>
          <a:p>
            <a:pPr indent="457200" fontAlgn="auto">
              <a:extLst>
                <a:ext uri="{35155182-B16C-46BC-9424-99874614C6A1}">
                  <wpsdc:indentchars xmlns:wpsdc="http://www.wps.cn/officeDocument/2017/drawingmlCustomData" xmlns="" val="200" checksum="59296752"/>
                </a:ext>
              </a:extLst>
            </a:pPr>
            <a:r>
              <a:rPr lang="en-US" altLang="zh-CN" b="1" dirty="0" smtClean="0">
                <a:sym typeface="+mn-ea"/>
              </a:rPr>
              <a:t>1.</a:t>
            </a:r>
            <a:r>
              <a:rPr lang="zh-CN" altLang="en-US" b="1" dirty="0" smtClean="0">
                <a:sym typeface="+mn-ea"/>
              </a:rPr>
              <a:t>成立领导小组，统一部署。</a:t>
            </a:r>
            <a:r>
              <a:rPr lang="zh-CN" altLang="en-US" b="1"/>
              <a:t>胥志东校长担任集团的师德师风建设领导小组组长，多次主持召开集团校长办公会、党政工联席会议，在宏观上研究部署集团及各校区的师德师风建设工作，在每周五的行政例会以及每周一的全体教师会议上，主持会议的校长几乎逢会必讲师德师风建设的话题。</a:t>
            </a:r>
          </a:p>
        </p:txBody>
      </p:sp>
      <p:sp>
        <p:nvSpPr>
          <p:cNvPr id="4" name="文本框 3"/>
          <p:cNvSpPr txBox="1"/>
          <p:nvPr/>
        </p:nvSpPr>
        <p:spPr>
          <a:xfrm>
            <a:off x="640715" y="2864485"/>
            <a:ext cx="7937500" cy="922020"/>
          </a:xfrm>
          <a:prstGeom prst="rect">
            <a:avLst/>
          </a:prstGeom>
          <a:noFill/>
        </p:spPr>
        <p:txBody>
          <a:bodyPr wrap="square" rtlCol="0">
            <a:spAutoFit/>
          </a:bodyPr>
          <a:lstStyle/>
          <a:p>
            <a:pPr indent="457200" algn="l" fontAlgn="auto">
              <a:buClrTx/>
              <a:buSzTx/>
              <a:buFontTx/>
              <a:extLst>
                <a:ext uri="{35155182-B16C-46BC-9424-99874614C6A1}">
                  <wpsdc:indentchars xmlns:wpsdc="http://www.wps.cn/officeDocument/2017/drawingmlCustomData" xmlns="" val="200" checksum="59296752"/>
                </a:ext>
              </a:extLst>
            </a:pPr>
            <a:r>
              <a:rPr lang="en-US" altLang="zh-CN" b="1" dirty="0" smtClean="0"/>
              <a:t>2.以曹美琴副校长为组长的师德师风建设工作小组，根据校长办公会议的要求，精心谋划，制定具体活动方案，全力组织开展相关活动，有计划，有过程，有考核，有总结，执行有力。</a:t>
            </a: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组合 124"/>
          <p:cNvGrpSpPr/>
          <p:nvPr/>
        </p:nvGrpSpPr>
        <p:grpSpPr>
          <a:xfrm>
            <a:off x="6284904" y="4110382"/>
            <a:ext cx="1179076" cy="1178917"/>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28" name="组合 127"/>
          <p:cNvGrpSpPr/>
          <p:nvPr/>
        </p:nvGrpSpPr>
        <p:grpSpPr>
          <a:xfrm>
            <a:off x="4758016" y="4605222"/>
            <a:ext cx="630121" cy="630035"/>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131" name="组合 130"/>
          <p:cNvGrpSpPr/>
          <p:nvPr/>
        </p:nvGrpSpPr>
        <p:grpSpPr>
          <a:xfrm>
            <a:off x="5436689" y="4920241"/>
            <a:ext cx="890364" cy="890244"/>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134" name="组合 133"/>
          <p:cNvGrpSpPr/>
          <p:nvPr/>
        </p:nvGrpSpPr>
        <p:grpSpPr>
          <a:xfrm>
            <a:off x="7758788" y="4730422"/>
            <a:ext cx="685681" cy="685588"/>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37" name="组合 136"/>
          <p:cNvGrpSpPr/>
          <p:nvPr/>
        </p:nvGrpSpPr>
        <p:grpSpPr>
          <a:xfrm>
            <a:off x="766439" y="5038933"/>
            <a:ext cx="588755" cy="588675"/>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39" name="椭圆 1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140" name="组合 139"/>
          <p:cNvGrpSpPr/>
          <p:nvPr/>
        </p:nvGrpSpPr>
        <p:grpSpPr>
          <a:xfrm>
            <a:off x="3962506" y="4528454"/>
            <a:ext cx="252447" cy="25241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143" name="组合 142"/>
          <p:cNvGrpSpPr/>
          <p:nvPr/>
        </p:nvGrpSpPr>
        <p:grpSpPr>
          <a:xfrm>
            <a:off x="3181252" y="4325716"/>
            <a:ext cx="528983" cy="528912"/>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146" name="组合 145"/>
          <p:cNvGrpSpPr/>
          <p:nvPr/>
        </p:nvGrpSpPr>
        <p:grpSpPr>
          <a:xfrm>
            <a:off x="8463984" y="3830481"/>
            <a:ext cx="1179076" cy="1178917"/>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52" name="组合 151"/>
          <p:cNvGrpSpPr/>
          <p:nvPr/>
        </p:nvGrpSpPr>
        <p:grpSpPr>
          <a:xfrm>
            <a:off x="1943138" y="4704692"/>
            <a:ext cx="1179076" cy="1178917"/>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55" name="组合 154"/>
          <p:cNvGrpSpPr/>
          <p:nvPr/>
        </p:nvGrpSpPr>
        <p:grpSpPr>
          <a:xfrm>
            <a:off x="1275194" y="4605223"/>
            <a:ext cx="520102" cy="520031"/>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158" name="组合 157"/>
          <p:cNvGrpSpPr/>
          <p:nvPr/>
        </p:nvGrpSpPr>
        <p:grpSpPr>
          <a:xfrm>
            <a:off x="291078" y="4920241"/>
            <a:ext cx="316822" cy="316779"/>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161" name="组合 160"/>
          <p:cNvGrpSpPr/>
          <p:nvPr/>
        </p:nvGrpSpPr>
        <p:grpSpPr>
          <a:xfrm>
            <a:off x="117144" y="4736990"/>
            <a:ext cx="158410" cy="158389"/>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Calibri" panose="020F0502020204030204"/>
                <a:ea typeface="宋体" panose="02010600030101010101" pitchFamily="2" charset="-122"/>
              </a:endParaRPr>
            </a:p>
          </p:txBody>
        </p:sp>
      </p:grpSp>
      <p:sp>
        <p:nvSpPr>
          <p:cNvPr id="51" name="TextBox 50"/>
          <p:cNvSpPr txBox="1"/>
          <p:nvPr/>
        </p:nvSpPr>
        <p:spPr>
          <a:xfrm>
            <a:off x="8015413" y="5314104"/>
            <a:ext cx="1128587" cy="380882"/>
          </a:xfrm>
          <a:prstGeom prst="rect">
            <a:avLst/>
          </a:prstGeom>
          <a:noFill/>
        </p:spPr>
        <p:txBody>
          <a:bodyPr wrap="square" lIns="91413" tIns="45706" rIns="91413" bIns="45706" rtlCol="0">
            <a:spAutoFit/>
          </a:bodyPr>
          <a:lstStyle/>
          <a:p>
            <a:r>
              <a:rPr lang="zh-CN" altLang="en-US" dirty="0" smtClean="0"/>
              <a:t>延时文字</a:t>
            </a:r>
            <a:endParaRPr lang="zh-CN" altLang="en-US" dirty="0"/>
          </a:p>
        </p:txBody>
      </p:sp>
      <p:sp>
        <p:nvSpPr>
          <p:cNvPr id="65" name="TextBox 64"/>
          <p:cNvSpPr txBox="1"/>
          <p:nvPr/>
        </p:nvSpPr>
        <p:spPr>
          <a:xfrm>
            <a:off x="3019699" y="1804960"/>
            <a:ext cx="3550920" cy="768350"/>
          </a:xfrm>
          <a:prstGeom prst="rect">
            <a:avLst/>
          </a:prstGeom>
          <a:noFill/>
        </p:spPr>
        <p:txBody>
          <a:bodyPr wrap="none" rtlCol="0">
            <a:spAutoFit/>
          </a:bodyPr>
          <a:lstStyle/>
          <a:p>
            <a:pPr algn="l" defTabSz="914400">
              <a:defRPr/>
            </a:pPr>
            <a:r>
              <a:rPr lang="zh-CN" altLang="en-US" sz="4400" b="1" kern="0" dirty="0" smtClean="0">
                <a:solidFill>
                  <a:srgbClr val="C00000"/>
                </a:solidFill>
                <a:latin typeface="黑体" panose="02010609060101010101" charset="-122"/>
                <a:ea typeface="黑体" panose="02010609060101010101" charset="-122"/>
              </a:rPr>
              <a:t>管理制度完善</a:t>
            </a:r>
          </a:p>
        </p:txBody>
      </p:sp>
      <p:cxnSp>
        <p:nvCxnSpPr>
          <p:cNvPr id="66" name="直接连接符 65"/>
          <p:cNvCxnSpPr/>
          <p:nvPr/>
        </p:nvCxnSpPr>
        <p:spPr>
          <a:xfrm flipV="1">
            <a:off x="2803675" y="1234771"/>
            <a:ext cx="0" cy="28083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85675" y="2927822"/>
            <a:ext cx="902846" cy="246221"/>
          </a:xfrm>
          <a:prstGeom prst="rect">
            <a:avLst/>
          </a:prstGeom>
          <a:noFill/>
        </p:spPr>
        <p:txBody>
          <a:bodyPr wrap="square" lIns="0" tIns="0" rIns="0" bIns="0" rtlCol="0">
            <a:spAutoFit/>
          </a:bodyPr>
          <a:lstStyle/>
          <a:p>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PART 02</a:t>
            </a:r>
            <a:endPar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76" name="组合 75"/>
          <p:cNvGrpSpPr/>
          <p:nvPr/>
        </p:nvGrpSpPr>
        <p:grpSpPr>
          <a:xfrm>
            <a:off x="1286545" y="1477573"/>
            <a:ext cx="1301106" cy="1301106"/>
            <a:chOff x="2262782" y="1446400"/>
            <a:chExt cx="1301106" cy="1301106"/>
          </a:xfrm>
        </p:grpSpPr>
        <p:sp>
          <p:nvSpPr>
            <p:cNvPr id="77" name="椭圆 76"/>
            <p:cNvSpPr/>
            <p:nvPr/>
          </p:nvSpPr>
          <p:spPr>
            <a:xfrm>
              <a:off x="2262782" y="1446400"/>
              <a:ext cx="1301106" cy="13011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KSO_Shape"/>
            <p:cNvSpPr/>
            <p:nvPr/>
          </p:nvSpPr>
          <p:spPr bwMode="auto">
            <a:xfrm>
              <a:off x="2569626" y="1834674"/>
              <a:ext cx="687417" cy="58544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7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7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7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7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7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500"/>
                                        <p:tgtEl>
                                          <p:spTgt spid="66"/>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500"/>
                                        <p:tgtEl>
                                          <p:spTgt spid="76"/>
                                        </p:tgtEl>
                                        <p:attrNameLst>
                                          <p:attrName>ppt_x</p:attrName>
                                        </p:attrNameLst>
                                      </p:cBhvr>
                                      <p:tavLst>
                                        <p:tav tm="0">
                                          <p:val>
                                            <p:strVal val="#ppt_x+#ppt_w*1.125000"/>
                                          </p:val>
                                        </p:tav>
                                        <p:tav tm="100000">
                                          <p:val>
                                            <p:strVal val="#ppt_x"/>
                                          </p:val>
                                        </p:tav>
                                      </p:tavLst>
                                    </p:anim>
                                    <p:animEffect transition="in" filter="wipe(left)">
                                      <p:cBhvr>
                                        <p:cTn id="12" dur="500"/>
                                        <p:tgtEl>
                                          <p:spTgt spid="7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p:tgtEl>
                                          <p:spTgt spid="65"/>
                                        </p:tgtEl>
                                        <p:attrNameLst>
                                          <p:attrName>ppt_x</p:attrName>
                                        </p:attrNameLst>
                                      </p:cBhvr>
                                      <p:tavLst>
                                        <p:tav tm="0">
                                          <p:val>
                                            <p:strVal val="#ppt_x-#ppt_w*1.125000"/>
                                          </p:val>
                                        </p:tav>
                                        <p:tav tm="100000">
                                          <p:val>
                                            <p:strVal val="#ppt_x"/>
                                          </p:val>
                                        </p:tav>
                                      </p:tavLst>
                                    </p:anim>
                                    <p:animEffect transition="in" filter="wipe(right)">
                                      <p:cBhvr>
                                        <p:cTn id="16" dur="500"/>
                                        <p:tgtEl>
                                          <p:spTgt spid="65"/>
                                        </p:tgtEl>
                                      </p:cBhvr>
                                    </p:animEffect>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500"/>
                                        <p:tgtEl>
                                          <p:spTgt spid="75"/>
                                        </p:tgtEl>
                                      </p:cBhvr>
                                    </p:animEffect>
                                    <p:anim calcmode="lin" valueType="num">
                                      <p:cBhvr>
                                        <p:cTn id="21" dur="500" fill="hold"/>
                                        <p:tgtEl>
                                          <p:spTgt spid="75"/>
                                        </p:tgtEl>
                                        <p:attrNameLst>
                                          <p:attrName>ppt_x</p:attrName>
                                        </p:attrNameLst>
                                      </p:cBhvr>
                                      <p:tavLst>
                                        <p:tav tm="0">
                                          <p:val>
                                            <p:strVal val="#ppt_x"/>
                                          </p:val>
                                        </p:tav>
                                        <p:tav tm="100000">
                                          <p:val>
                                            <p:strVal val="#ppt_x"/>
                                          </p:val>
                                        </p:tav>
                                      </p:tavLst>
                                    </p:anim>
                                    <p:anim calcmode="lin" valueType="num">
                                      <p:cBhvr>
                                        <p:cTn id="22" dur="5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3" presetClass="entr" presetSubtype="528"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p:cTn id="26" dur="500" fill="hold"/>
                                        <p:tgtEl>
                                          <p:spTgt spid="125"/>
                                        </p:tgtEl>
                                        <p:attrNameLst>
                                          <p:attrName>ppt_w</p:attrName>
                                        </p:attrNameLst>
                                      </p:cBhvr>
                                      <p:tavLst>
                                        <p:tav tm="0">
                                          <p:val>
                                            <p:fltVal val="0"/>
                                          </p:val>
                                        </p:tav>
                                        <p:tav tm="100000">
                                          <p:val>
                                            <p:strVal val="#ppt_w"/>
                                          </p:val>
                                        </p:tav>
                                      </p:tavLst>
                                    </p:anim>
                                    <p:anim calcmode="lin" valueType="num">
                                      <p:cBhvr>
                                        <p:cTn id="27" dur="500" fill="hold"/>
                                        <p:tgtEl>
                                          <p:spTgt spid="125"/>
                                        </p:tgtEl>
                                        <p:attrNameLst>
                                          <p:attrName>ppt_h</p:attrName>
                                        </p:attrNameLst>
                                      </p:cBhvr>
                                      <p:tavLst>
                                        <p:tav tm="0">
                                          <p:val>
                                            <p:fltVal val="0"/>
                                          </p:val>
                                        </p:tav>
                                        <p:tav tm="100000">
                                          <p:val>
                                            <p:strVal val="#ppt_h"/>
                                          </p:val>
                                        </p:tav>
                                      </p:tavLst>
                                    </p:anim>
                                    <p:anim calcmode="lin" valueType="num">
                                      <p:cBhvr>
                                        <p:cTn id="28" dur="500" fill="hold"/>
                                        <p:tgtEl>
                                          <p:spTgt spid="125"/>
                                        </p:tgtEl>
                                        <p:attrNameLst>
                                          <p:attrName>ppt_x</p:attrName>
                                        </p:attrNameLst>
                                      </p:cBhvr>
                                      <p:tavLst>
                                        <p:tav tm="0">
                                          <p:val>
                                            <p:fltVal val="0.5"/>
                                          </p:val>
                                        </p:tav>
                                        <p:tav tm="100000">
                                          <p:val>
                                            <p:strVal val="#ppt_x"/>
                                          </p:val>
                                        </p:tav>
                                      </p:tavLst>
                                    </p:anim>
                                    <p:anim calcmode="lin" valueType="num">
                                      <p:cBhvr>
                                        <p:cTn id="29" dur="500" fill="hold"/>
                                        <p:tgtEl>
                                          <p:spTgt spid="125"/>
                                        </p:tgtEl>
                                        <p:attrNameLst>
                                          <p:attrName>ppt_y</p:attrName>
                                        </p:attrNameLst>
                                      </p:cBhvr>
                                      <p:tavLst>
                                        <p:tav tm="0">
                                          <p:val>
                                            <p:fltVal val="0.5"/>
                                          </p:val>
                                        </p:tav>
                                        <p:tav tm="100000">
                                          <p:val>
                                            <p:strVal val="#ppt_y"/>
                                          </p:val>
                                        </p:tav>
                                      </p:tavLst>
                                    </p:anim>
                                  </p:childTnLst>
                                </p:cTn>
                              </p:par>
                              <p:par>
                                <p:cTn id="30" presetID="23" presetClass="entr" presetSubtype="528" fill="hold" nodeType="withEffect">
                                  <p:stCondLst>
                                    <p:cond delay="300"/>
                                  </p:stCondLst>
                                  <p:childTnLst>
                                    <p:set>
                                      <p:cBhvr>
                                        <p:cTn id="31" dur="1" fill="hold">
                                          <p:stCondLst>
                                            <p:cond delay="0"/>
                                          </p:stCondLst>
                                        </p:cTn>
                                        <p:tgtEl>
                                          <p:spTgt spid="128"/>
                                        </p:tgtEl>
                                        <p:attrNameLst>
                                          <p:attrName>style.visibility</p:attrName>
                                        </p:attrNameLst>
                                      </p:cBhvr>
                                      <p:to>
                                        <p:strVal val="visible"/>
                                      </p:to>
                                    </p:set>
                                    <p:anim calcmode="lin" valueType="num">
                                      <p:cBhvr>
                                        <p:cTn id="32" dur="500" fill="hold"/>
                                        <p:tgtEl>
                                          <p:spTgt spid="128"/>
                                        </p:tgtEl>
                                        <p:attrNameLst>
                                          <p:attrName>ppt_w</p:attrName>
                                        </p:attrNameLst>
                                      </p:cBhvr>
                                      <p:tavLst>
                                        <p:tav tm="0">
                                          <p:val>
                                            <p:fltVal val="0"/>
                                          </p:val>
                                        </p:tav>
                                        <p:tav tm="100000">
                                          <p:val>
                                            <p:strVal val="#ppt_w"/>
                                          </p:val>
                                        </p:tav>
                                      </p:tavLst>
                                    </p:anim>
                                    <p:anim calcmode="lin" valueType="num">
                                      <p:cBhvr>
                                        <p:cTn id="33" dur="500" fill="hold"/>
                                        <p:tgtEl>
                                          <p:spTgt spid="128"/>
                                        </p:tgtEl>
                                        <p:attrNameLst>
                                          <p:attrName>ppt_h</p:attrName>
                                        </p:attrNameLst>
                                      </p:cBhvr>
                                      <p:tavLst>
                                        <p:tav tm="0">
                                          <p:val>
                                            <p:fltVal val="0"/>
                                          </p:val>
                                        </p:tav>
                                        <p:tav tm="100000">
                                          <p:val>
                                            <p:strVal val="#ppt_h"/>
                                          </p:val>
                                        </p:tav>
                                      </p:tavLst>
                                    </p:anim>
                                    <p:anim calcmode="lin" valueType="num">
                                      <p:cBhvr>
                                        <p:cTn id="34" dur="500" fill="hold"/>
                                        <p:tgtEl>
                                          <p:spTgt spid="128"/>
                                        </p:tgtEl>
                                        <p:attrNameLst>
                                          <p:attrName>ppt_x</p:attrName>
                                        </p:attrNameLst>
                                      </p:cBhvr>
                                      <p:tavLst>
                                        <p:tav tm="0">
                                          <p:val>
                                            <p:fltVal val="0.5"/>
                                          </p:val>
                                        </p:tav>
                                        <p:tav tm="100000">
                                          <p:val>
                                            <p:strVal val="#ppt_x"/>
                                          </p:val>
                                        </p:tav>
                                      </p:tavLst>
                                    </p:anim>
                                    <p:anim calcmode="lin" valueType="num">
                                      <p:cBhvr>
                                        <p:cTn id="35" dur="500" fill="hold"/>
                                        <p:tgtEl>
                                          <p:spTgt spid="128"/>
                                        </p:tgtEl>
                                        <p:attrNameLst>
                                          <p:attrName>ppt_y</p:attrName>
                                        </p:attrNameLst>
                                      </p:cBhvr>
                                      <p:tavLst>
                                        <p:tav tm="0">
                                          <p:val>
                                            <p:fltVal val="0.5"/>
                                          </p:val>
                                        </p:tav>
                                        <p:tav tm="100000">
                                          <p:val>
                                            <p:strVal val="#ppt_y"/>
                                          </p:val>
                                        </p:tav>
                                      </p:tavLst>
                                    </p:anim>
                                  </p:childTnLst>
                                </p:cTn>
                              </p:par>
                              <p:par>
                                <p:cTn id="36" presetID="23" presetClass="entr" presetSubtype="528" fill="hold" nodeType="withEffect">
                                  <p:stCondLst>
                                    <p:cond delay="700"/>
                                  </p:stCondLst>
                                  <p:childTnLst>
                                    <p:set>
                                      <p:cBhvr>
                                        <p:cTn id="37" dur="1" fill="hold">
                                          <p:stCondLst>
                                            <p:cond delay="0"/>
                                          </p:stCondLst>
                                        </p:cTn>
                                        <p:tgtEl>
                                          <p:spTgt spid="131"/>
                                        </p:tgtEl>
                                        <p:attrNameLst>
                                          <p:attrName>style.visibility</p:attrName>
                                        </p:attrNameLst>
                                      </p:cBhvr>
                                      <p:to>
                                        <p:strVal val="visible"/>
                                      </p:to>
                                    </p:set>
                                    <p:anim calcmode="lin" valueType="num">
                                      <p:cBhvr>
                                        <p:cTn id="38" dur="500" fill="hold"/>
                                        <p:tgtEl>
                                          <p:spTgt spid="131"/>
                                        </p:tgtEl>
                                        <p:attrNameLst>
                                          <p:attrName>ppt_w</p:attrName>
                                        </p:attrNameLst>
                                      </p:cBhvr>
                                      <p:tavLst>
                                        <p:tav tm="0">
                                          <p:val>
                                            <p:fltVal val="0"/>
                                          </p:val>
                                        </p:tav>
                                        <p:tav tm="100000">
                                          <p:val>
                                            <p:strVal val="#ppt_w"/>
                                          </p:val>
                                        </p:tav>
                                      </p:tavLst>
                                    </p:anim>
                                    <p:anim calcmode="lin" valueType="num">
                                      <p:cBhvr>
                                        <p:cTn id="39" dur="500" fill="hold"/>
                                        <p:tgtEl>
                                          <p:spTgt spid="131"/>
                                        </p:tgtEl>
                                        <p:attrNameLst>
                                          <p:attrName>ppt_h</p:attrName>
                                        </p:attrNameLst>
                                      </p:cBhvr>
                                      <p:tavLst>
                                        <p:tav tm="0">
                                          <p:val>
                                            <p:fltVal val="0"/>
                                          </p:val>
                                        </p:tav>
                                        <p:tav tm="100000">
                                          <p:val>
                                            <p:strVal val="#ppt_h"/>
                                          </p:val>
                                        </p:tav>
                                      </p:tavLst>
                                    </p:anim>
                                    <p:anim calcmode="lin" valueType="num">
                                      <p:cBhvr>
                                        <p:cTn id="40" dur="500" fill="hold"/>
                                        <p:tgtEl>
                                          <p:spTgt spid="131"/>
                                        </p:tgtEl>
                                        <p:attrNameLst>
                                          <p:attrName>ppt_x</p:attrName>
                                        </p:attrNameLst>
                                      </p:cBhvr>
                                      <p:tavLst>
                                        <p:tav tm="0">
                                          <p:val>
                                            <p:fltVal val="0.5"/>
                                          </p:val>
                                        </p:tav>
                                        <p:tav tm="100000">
                                          <p:val>
                                            <p:strVal val="#ppt_x"/>
                                          </p:val>
                                        </p:tav>
                                      </p:tavLst>
                                    </p:anim>
                                    <p:anim calcmode="lin" valueType="num">
                                      <p:cBhvr>
                                        <p:cTn id="41" dur="500" fill="hold"/>
                                        <p:tgtEl>
                                          <p:spTgt spid="131"/>
                                        </p:tgtEl>
                                        <p:attrNameLst>
                                          <p:attrName>ppt_y</p:attrName>
                                        </p:attrNameLst>
                                      </p:cBhvr>
                                      <p:tavLst>
                                        <p:tav tm="0">
                                          <p:val>
                                            <p:fltVal val="0.5"/>
                                          </p:val>
                                        </p:tav>
                                        <p:tav tm="100000">
                                          <p:val>
                                            <p:strVal val="#ppt_y"/>
                                          </p:val>
                                        </p:tav>
                                      </p:tavLst>
                                    </p:anim>
                                  </p:childTnLst>
                                </p:cTn>
                              </p:par>
                              <p:par>
                                <p:cTn id="42" presetID="23" presetClass="entr" presetSubtype="528" fill="hold" nodeType="withEffect">
                                  <p:stCondLst>
                                    <p:cond delay="300"/>
                                  </p:stCondLst>
                                  <p:childTnLst>
                                    <p:set>
                                      <p:cBhvr>
                                        <p:cTn id="43" dur="1" fill="hold">
                                          <p:stCondLst>
                                            <p:cond delay="0"/>
                                          </p:stCondLst>
                                        </p:cTn>
                                        <p:tgtEl>
                                          <p:spTgt spid="134"/>
                                        </p:tgtEl>
                                        <p:attrNameLst>
                                          <p:attrName>style.visibility</p:attrName>
                                        </p:attrNameLst>
                                      </p:cBhvr>
                                      <p:to>
                                        <p:strVal val="visible"/>
                                      </p:to>
                                    </p:set>
                                    <p:anim calcmode="lin" valueType="num">
                                      <p:cBhvr>
                                        <p:cTn id="44" dur="500" fill="hold"/>
                                        <p:tgtEl>
                                          <p:spTgt spid="134"/>
                                        </p:tgtEl>
                                        <p:attrNameLst>
                                          <p:attrName>ppt_w</p:attrName>
                                        </p:attrNameLst>
                                      </p:cBhvr>
                                      <p:tavLst>
                                        <p:tav tm="0">
                                          <p:val>
                                            <p:fltVal val="0"/>
                                          </p:val>
                                        </p:tav>
                                        <p:tav tm="100000">
                                          <p:val>
                                            <p:strVal val="#ppt_w"/>
                                          </p:val>
                                        </p:tav>
                                      </p:tavLst>
                                    </p:anim>
                                    <p:anim calcmode="lin" valueType="num">
                                      <p:cBhvr>
                                        <p:cTn id="45" dur="500" fill="hold"/>
                                        <p:tgtEl>
                                          <p:spTgt spid="134"/>
                                        </p:tgtEl>
                                        <p:attrNameLst>
                                          <p:attrName>ppt_h</p:attrName>
                                        </p:attrNameLst>
                                      </p:cBhvr>
                                      <p:tavLst>
                                        <p:tav tm="0">
                                          <p:val>
                                            <p:fltVal val="0"/>
                                          </p:val>
                                        </p:tav>
                                        <p:tav tm="100000">
                                          <p:val>
                                            <p:strVal val="#ppt_h"/>
                                          </p:val>
                                        </p:tav>
                                      </p:tavLst>
                                    </p:anim>
                                    <p:anim calcmode="lin" valueType="num">
                                      <p:cBhvr>
                                        <p:cTn id="46" dur="500" fill="hold"/>
                                        <p:tgtEl>
                                          <p:spTgt spid="134"/>
                                        </p:tgtEl>
                                        <p:attrNameLst>
                                          <p:attrName>ppt_x</p:attrName>
                                        </p:attrNameLst>
                                      </p:cBhvr>
                                      <p:tavLst>
                                        <p:tav tm="0">
                                          <p:val>
                                            <p:fltVal val="0.5"/>
                                          </p:val>
                                        </p:tav>
                                        <p:tav tm="100000">
                                          <p:val>
                                            <p:strVal val="#ppt_x"/>
                                          </p:val>
                                        </p:tav>
                                      </p:tavLst>
                                    </p:anim>
                                    <p:anim calcmode="lin" valueType="num">
                                      <p:cBhvr>
                                        <p:cTn id="47" dur="500" fill="hold"/>
                                        <p:tgtEl>
                                          <p:spTgt spid="134"/>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100"/>
                                  </p:stCondLst>
                                  <p:childTnLst>
                                    <p:set>
                                      <p:cBhvr>
                                        <p:cTn id="49" dur="1" fill="hold">
                                          <p:stCondLst>
                                            <p:cond delay="0"/>
                                          </p:stCondLst>
                                        </p:cTn>
                                        <p:tgtEl>
                                          <p:spTgt spid="137"/>
                                        </p:tgtEl>
                                        <p:attrNameLst>
                                          <p:attrName>style.visibility</p:attrName>
                                        </p:attrNameLst>
                                      </p:cBhvr>
                                      <p:to>
                                        <p:strVal val="visible"/>
                                      </p:to>
                                    </p:set>
                                    <p:anim calcmode="lin" valueType="num">
                                      <p:cBhvr>
                                        <p:cTn id="50" dur="500" fill="hold"/>
                                        <p:tgtEl>
                                          <p:spTgt spid="137"/>
                                        </p:tgtEl>
                                        <p:attrNameLst>
                                          <p:attrName>ppt_w</p:attrName>
                                        </p:attrNameLst>
                                      </p:cBhvr>
                                      <p:tavLst>
                                        <p:tav tm="0">
                                          <p:val>
                                            <p:fltVal val="0"/>
                                          </p:val>
                                        </p:tav>
                                        <p:tav tm="100000">
                                          <p:val>
                                            <p:strVal val="#ppt_w"/>
                                          </p:val>
                                        </p:tav>
                                      </p:tavLst>
                                    </p:anim>
                                    <p:anim calcmode="lin" valueType="num">
                                      <p:cBhvr>
                                        <p:cTn id="51" dur="500" fill="hold"/>
                                        <p:tgtEl>
                                          <p:spTgt spid="137"/>
                                        </p:tgtEl>
                                        <p:attrNameLst>
                                          <p:attrName>ppt_h</p:attrName>
                                        </p:attrNameLst>
                                      </p:cBhvr>
                                      <p:tavLst>
                                        <p:tav tm="0">
                                          <p:val>
                                            <p:fltVal val="0"/>
                                          </p:val>
                                        </p:tav>
                                        <p:tav tm="100000">
                                          <p:val>
                                            <p:strVal val="#ppt_h"/>
                                          </p:val>
                                        </p:tav>
                                      </p:tavLst>
                                    </p:anim>
                                    <p:anim calcmode="lin" valueType="num">
                                      <p:cBhvr>
                                        <p:cTn id="52" dur="500" fill="hold"/>
                                        <p:tgtEl>
                                          <p:spTgt spid="137"/>
                                        </p:tgtEl>
                                        <p:attrNameLst>
                                          <p:attrName>ppt_x</p:attrName>
                                        </p:attrNameLst>
                                      </p:cBhvr>
                                      <p:tavLst>
                                        <p:tav tm="0">
                                          <p:val>
                                            <p:fltVal val="0.5"/>
                                          </p:val>
                                        </p:tav>
                                        <p:tav tm="100000">
                                          <p:val>
                                            <p:strVal val="#ppt_x"/>
                                          </p:val>
                                        </p:tav>
                                      </p:tavLst>
                                    </p:anim>
                                    <p:anim calcmode="lin" valueType="num">
                                      <p:cBhvr>
                                        <p:cTn id="53" dur="500" fill="hold"/>
                                        <p:tgtEl>
                                          <p:spTgt spid="137"/>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600"/>
                                  </p:stCondLst>
                                  <p:childTnLst>
                                    <p:set>
                                      <p:cBhvr>
                                        <p:cTn id="55" dur="1" fill="hold">
                                          <p:stCondLst>
                                            <p:cond delay="0"/>
                                          </p:stCondLst>
                                        </p:cTn>
                                        <p:tgtEl>
                                          <p:spTgt spid="140"/>
                                        </p:tgtEl>
                                        <p:attrNameLst>
                                          <p:attrName>style.visibility</p:attrName>
                                        </p:attrNameLst>
                                      </p:cBhvr>
                                      <p:to>
                                        <p:strVal val="visible"/>
                                      </p:to>
                                    </p:set>
                                    <p:anim calcmode="lin" valueType="num">
                                      <p:cBhvr>
                                        <p:cTn id="56" dur="500" fill="hold"/>
                                        <p:tgtEl>
                                          <p:spTgt spid="140"/>
                                        </p:tgtEl>
                                        <p:attrNameLst>
                                          <p:attrName>ppt_w</p:attrName>
                                        </p:attrNameLst>
                                      </p:cBhvr>
                                      <p:tavLst>
                                        <p:tav tm="0">
                                          <p:val>
                                            <p:fltVal val="0"/>
                                          </p:val>
                                        </p:tav>
                                        <p:tav tm="100000">
                                          <p:val>
                                            <p:strVal val="#ppt_w"/>
                                          </p:val>
                                        </p:tav>
                                      </p:tavLst>
                                    </p:anim>
                                    <p:anim calcmode="lin" valueType="num">
                                      <p:cBhvr>
                                        <p:cTn id="57" dur="500" fill="hold"/>
                                        <p:tgtEl>
                                          <p:spTgt spid="140"/>
                                        </p:tgtEl>
                                        <p:attrNameLst>
                                          <p:attrName>ppt_h</p:attrName>
                                        </p:attrNameLst>
                                      </p:cBhvr>
                                      <p:tavLst>
                                        <p:tav tm="0">
                                          <p:val>
                                            <p:fltVal val="0"/>
                                          </p:val>
                                        </p:tav>
                                        <p:tav tm="100000">
                                          <p:val>
                                            <p:strVal val="#ppt_h"/>
                                          </p:val>
                                        </p:tav>
                                      </p:tavLst>
                                    </p:anim>
                                    <p:anim calcmode="lin" valueType="num">
                                      <p:cBhvr>
                                        <p:cTn id="58" dur="500" fill="hold"/>
                                        <p:tgtEl>
                                          <p:spTgt spid="140"/>
                                        </p:tgtEl>
                                        <p:attrNameLst>
                                          <p:attrName>ppt_x</p:attrName>
                                        </p:attrNameLst>
                                      </p:cBhvr>
                                      <p:tavLst>
                                        <p:tav tm="0">
                                          <p:val>
                                            <p:fltVal val="0.5"/>
                                          </p:val>
                                        </p:tav>
                                        <p:tav tm="100000">
                                          <p:val>
                                            <p:strVal val="#ppt_x"/>
                                          </p:val>
                                        </p:tav>
                                      </p:tavLst>
                                    </p:anim>
                                    <p:anim calcmode="lin" valueType="num">
                                      <p:cBhvr>
                                        <p:cTn id="59" dur="500" fill="hold"/>
                                        <p:tgtEl>
                                          <p:spTgt spid="140"/>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300"/>
                                  </p:stCondLst>
                                  <p:childTnLst>
                                    <p:set>
                                      <p:cBhvr>
                                        <p:cTn id="61" dur="1" fill="hold">
                                          <p:stCondLst>
                                            <p:cond delay="0"/>
                                          </p:stCondLst>
                                        </p:cTn>
                                        <p:tgtEl>
                                          <p:spTgt spid="143"/>
                                        </p:tgtEl>
                                        <p:attrNameLst>
                                          <p:attrName>style.visibility</p:attrName>
                                        </p:attrNameLst>
                                      </p:cBhvr>
                                      <p:to>
                                        <p:strVal val="visible"/>
                                      </p:to>
                                    </p:set>
                                    <p:anim calcmode="lin" valueType="num">
                                      <p:cBhvr>
                                        <p:cTn id="62" dur="500" fill="hold"/>
                                        <p:tgtEl>
                                          <p:spTgt spid="143"/>
                                        </p:tgtEl>
                                        <p:attrNameLst>
                                          <p:attrName>ppt_w</p:attrName>
                                        </p:attrNameLst>
                                      </p:cBhvr>
                                      <p:tavLst>
                                        <p:tav tm="0">
                                          <p:val>
                                            <p:fltVal val="0"/>
                                          </p:val>
                                        </p:tav>
                                        <p:tav tm="100000">
                                          <p:val>
                                            <p:strVal val="#ppt_w"/>
                                          </p:val>
                                        </p:tav>
                                      </p:tavLst>
                                    </p:anim>
                                    <p:anim calcmode="lin" valueType="num">
                                      <p:cBhvr>
                                        <p:cTn id="63" dur="500" fill="hold"/>
                                        <p:tgtEl>
                                          <p:spTgt spid="143"/>
                                        </p:tgtEl>
                                        <p:attrNameLst>
                                          <p:attrName>ppt_h</p:attrName>
                                        </p:attrNameLst>
                                      </p:cBhvr>
                                      <p:tavLst>
                                        <p:tav tm="0">
                                          <p:val>
                                            <p:fltVal val="0"/>
                                          </p:val>
                                        </p:tav>
                                        <p:tav tm="100000">
                                          <p:val>
                                            <p:strVal val="#ppt_h"/>
                                          </p:val>
                                        </p:tav>
                                      </p:tavLst>
                                    </p:anim>
                                    <p:anim calcmode="lin" valueType="num">
                                      <p:cBhvr>
                                        <p:cTn id="64" dur="500" fill="hold"/>
                                        <p:tgtEl>
                                          <p:spTgt spid="143"/>
                                        </p:tgtEl>
                                        <p:attrNameLst>
                                          <p:attrName>ppt_x</p:attrName>
                                        </p:attrNameLst>
                                      </p:cBhvr>
                                      <p:tavLst>
                                        <p:tav tm="0">
                                          <p:val>
                                            <p:fltVal val="0.5"/>
                                          </p:val>
                                        </p:tav>
                                        <p:tav tm="100000">
                                          <p:val>
                                            <p:strVal val="#ppt_x"/>
                                          </p:val>
                                        </p:tav>
                                      </p:tavLst>
                                    </p:anim>
                                    <p:anim calcmode="lin" valueType="num">
                                      <p:cBhvr>
                                        <p:cTn id="65" dur="500" fill="hold"/>
                                        <p:tgtEl>
                                          <p:spTgt spid="143"/>
                                        </p:tgtEl>
                                        <p:attrNameLst>
                                          <p:attrName>ppt_y</p:attrName>
                                        </p:attrNameLst>
                                      </p:cBhvr>
                                      <p:tavLst>
                                        <p:tav tm="0">
                                          <p:val>
                                            <p:fltVal val="0.5"/>
                                          </p:val>
                                        </p:tav>
                                        <p:tav tm="100000">
                                          <p:val>
                                            <p:strVal val="#ppt_y"/>
                                          </p:val>
                                        </p:tav>
                                      </p:tavLst>
                                    </p:anim>
                                  </p:childTnLst>
                                </p:cTn>
                              </p:par>
                              <p:par>
                                <p:cTn id="66" presetID="23" presetClass="entr" presetSubtype="528" fill="hold" nodeType="withEffect">
                                  <p:stCondLst>
                                    <p:cond delay="300"/>
                                  </p:stCondLst>
                                  <p:childTnLst>
                                    <p:set>
                                      <p:cBhvr>
                                        <p:cTn id="67" dur="1" fill="hold">
                                          <p:stCondLst>
                                            <p:cond delay="0"/>
                                          </p:stCondLst>
                                        </p:cTn>
                                        <p:tgtEl>
                                          <p:spTgt spid="146"/>
                                        </p:tgtEl>
                                        <p:attrNameLst>
                                          <p:attrName>style.visibility</p:attrName>
                                        </p:attrNameLst>
                                      </p:cBhvr>
                                      <p:to>
                                        <p:strVal val="visible"/>
                                      </p:to>
                                    </p:set>
                                    <p:anim calcmode="lin" valueType="num">
                                      <p:cBhvr>
                                        <p:cTn id="68" dur="500" fill="hold"/>
                                        <p:tgtEl>
                                          <p:spTgt spid="146"/>
                                        </p:tgtEl>
                                        <p:attrNameLst>
                                          <p:attrName>ppt_w</p:attrName>
                                        </p:attrNameLst>
                                      </p:cBhvr>
                                      <p:tavLst>
                                        <p:tav tm="0">
                                          <p:val>
                                            <p:fltVal val="0"/>
                                          </p:val>
                                        </p:tav>
                                        <p:tav tm="100000">
                                          <p:val>
                                            <p:strVal val="#ppt_w"/>
                                          </p:val>
                                        </p:tav>
                                      </p:tavLst>
                                    </p:anim>
                                    <p:anim calcmode="lin" valueType="num">
                                      <p:cBhvr>
                                        <p:cTn id="69" dur="500" fill="hold"/>
                                        <p:tgtEl>
                                          <p:spTgt spid="146"/>
                                        </p:tgtEl>
                                        <p:attrNameLst>
                                          <p:attrName>ppt_h</p:attrName>
                                        </p:attrNameLst>
                                      </p:cBhvr>
                                      <p:tavLst>
                                        <p:tav tm="0">
                                          <p:val>
                                            <p:fltVal val="0"/>
                                          </p:val>
                                        </p:tav>
                                        <p:tav tm="100000">
                                          <p:val>
                                            <p:strVal val="#ppt_h"/>
                                          </p:val>
                                        </p:tav>
                                      </p:tavLst>
                                    </p:anim>
                                    <p:anim calcmode="lin" valueType="num">
                                      <p:cBhvr>
                                        <p:cTn id="70" dur="500" fill="hold"/>
                                        <p:tgtEl>
                                          <p:spTgt spid="146"/>
                                        </p:tgtEl>
                                        <p:attrNameLst>
                                          <p:attrName>ppt_x</p:attrName>
                                        </p:attrNameLst>
                                      </p:cBhvr>
                                      <p:tavLst>
                                        <p:tav tm="0">
                                          <p:val>
                                            <p:fltVal val="0.5"/>
                                          </p:val>
                                        </p:tav>
                                        <p:tav tm="100000">
                                          <p:val>
                                            <p:strVal val="#ppt_x"/>
                                          </p:val>
                                        </p:tav>
                                      </p:tavLst>
                                    </p:anim>
                                    <p:anim calcmode="lin" valueType="num">
                                      <p:cBhvr>
                                        <p:cTn id="71" dur="500" fill="hold"/>
                                        <p:tgtEl>
                                          <p:spTgt spid="146"/>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600"/>
                                  </p:stCondLst>
                                  <p:childTnLst>
                                    <p:set>
                                      <p:cBhvr>
                                        <p:cTn id="73" dur="1" fill="hold">
                                          <p:stCondLst>
                                            <p:cond delay="0"/>
                                          </p:stCondLst>
                                        </p:cTn>
                                        <p:tgtEl>
                                          <p:spTgt spid="152"/>
                                        </p:tgtEl>
                                        <p:attrNameLst>
                                          <p:attrName>style.visibility</p:attrName>
                                        </p:attrNameLst>
                                      </p:cBhvr>
                                      <p:to>
                                        <p:strVal val="visible"/>
                                      </p:to>
                                    </p:set>
                                    <p:anim calcmode="lin" valueType="num">
                                      <p:cBhvr>
                                        <p:cTn id="74" dur="500" fill="hold"/>
                                        <p:tgtEl>
                                          <p:spTgt spid="152"/>
                                        </p:tgtEl>
                                        <p:attrNameLst>
                                          <p:attrName>ppt_w</p:attrName>
                                        </p:attrNameLst>
                                      </p:cBhvr>
                                      <p:tavLst>
                                        <p:tav tm="0">
                                          <p:val>
                                            <p:fltVal val="0"/>
                                          </p:val>
                                        </p:tav>
                                        <p:tav tm="100000">
                                          <p:val>
                                            <p:strVal val="#ppt_w"/>
                                          </p:val>
                                        </p:tav>
                                      </p:tavLst>
                                    </p:anim>
                                    <p:anim calcmode="lin" valueType="num">
                                      <p:cBhvr>
                                        <p:cTn id="75" dur="500" fill="hold"/>
                                        <p:tgtEl>
                                          <p:spTgt spid="152"/>
                                        </p:tgtEl>
                                        <p:attrNameLst>
                                          <p:attrName>ppt_h</p:attrName>
                                        </p:attrNameLst>
                                      </p:cBhvr>
                                      <p:tavLst>
                                        <p:tav tm="0">
                                          <p:val>
                                            <p:fltVal val="0"/>
                                          </p:val>
                                        </p:tav>
                                        <p:tav tm="100000">
                                          <p:val>
                                            <p:strVal val="#ppt_h"/>
                                          </p:val>
                                        </p:tav>
                                      </p:tavLst>
                                    </p:anim>
                                    <p:anim calcmode="lin" valueType="num">
                                      <p:cBhvr>
                                        <p:cTn id="76" dur="500" fill="hold"/>
                                        <p:tgtEl>
                                          <p:spTgt spid="152"/>
                                        </p:tgtEl>
                                        <p:attrNameLst>
                                          <p:attrName>ppt_x</p:attrName>
                                        </p:attrNameLst>
                                      </p:cBhvr>
                                      <p:tavLst>
                                        <p:tav tm="0">
                                          <p:val>
                                            <p:fltVal val="0.5"/>
                                          </p:val>
                                        </p:tav>
                                        <p:tav tm="100000">
                                          <p:val>
                                            <p:strVal val="#ppt_x"/>
                                          </p:val>
                                        </p:tav>
                                      </p:tavLst>
                                    </p:anim>
                                    <p:anim calcmode="lin" valueType="num">
                                      <p:cBhvr>
                                        <p:cTn id="77" dur="500" fill="hold"/>
                                        <p:tgtEl>
                                          <p:spTgt spid="152"/>
                                        </p:tgtEl>
                                        <p:attrNameLst>
                                          <p:attrName>ppt_y</p:attrName>
                                        </p:attrNameLst>
                                      </p:cBhvr>
                                      <p:tavLst>
                                        <p:tav tm="0">
                                          <p:val>
                                            <p:fltVal val="0.5"/>
                                          </p:val>
                                        </p:tav>
                                        <p:tav tm="100000">
                                          <p:val>
                                            <p:strVal val="#ppt_y"/>
                                          </p:val>
                                        </p:tav>
                                      </p:tavLst>
                                    </p:anim>
                                  </p:childTnLst>
                                </p:cTn>
                              </p:par>
                              <p:par>
                                <p:cTn id="78" presetID="23" presetClass="entr" presetSubtype="528" fill="hold" nodeType="withEffect">
                                  <p:stCondLst>
                                    <p:cond delay="300"/>
                                  </p:stCondLst>
                                  <p:childTnLst>
                                    <p:set>
                                      <p:cBhvr>
                                        <p:cTn id="79" dur="1" fill="hold">
                                          <p:stCondLst>
                                            <p:cond delay="0"/>
                                          </p:stCondLst>
                                        </p:cTn>
                                        <p:tgtEl>
                                          <p:spTgt spid="155"/>
                                        </p:tgtEl>
                                        <p:attrNameLst>
                                          <p:attrName>style.visibility</p:attrName>
                                        </p:attrNameLst>
                                      </p:cBhvr>
                                      <p:to>
                                        <p:strVal val="visible"/>
                                      </p:to>
                                    </p:set>
                                    <p:anim calcmode="lin" valueType="num">
                                      <p:cBhvr>
                                        <p:cTn id="80" dur="500" fill="hold"/>
                                        <p:tgtEl>
                                          <p:spTgt spid="155"/>
                                        </p:tgtEl>
                                        <p:attrNameLst>
                                          <p:attrName>ppt_w</p:attrName>
                                        </p:attrNameLst>
                                      </p:cBhvr>
                                      <p:tavLst>
                                        <p:tav tm="0">
                                          <p:val>
                                            <p:fltVal val="0"/>
                                          </p:val>
                                        </p:tav>
                                        <p:tav tm="100000">
                                          <p:val>
                                            <p:strVal val="#ppt_w"/>
                                          </p:val>
                                        </p:tav>
                                      </p:tavLst>
                                    </p:anim>
                                    <p:anim calcmode="lin" valueType="num">
                                      <p:cBhvr>
                                        <p:cTn id="81" dur="500" fill="hold"/>
                                        <p:tgtEl>
                                          <p:spTgt spid="155"/>
                                        </p:tgtEl>
                                        <p:attrNameLst>
                                          <p:attrName>ppt_h</p:attrName>
                                        </p:attrNameLst>
                                      </p:cBhvr>
                                      <p:tavLst>
                                        <p:tav tm="0">
                                          <p:val>
                                            <p:fltVal val="0"/>
                                          </p:val>
                                        </p:tav>
                                        <p:tav tm="100000">
                                          <p:val>
                                            <p:strVal val="#ppt_h"/>
                                          </p:val>
                                        </p:tav>
                                      </p:tavLst>
                                    </p:anim>
                                    <p:anim calcmode="lin" valueType="num">
                                      <p:cBhvr>
                                        <p:cTn id="82" dur="500" fill="hold"/>
                                        <p:tgtEl>
                                          <p:spTgt spid="155"/>
                                        </p:tgtEl>
                                        <p:attrNameLst>
                                          <p:attrName>ppt_x</p:attrName>
                                        </p:attrNameLst>
                                      </p:cBhvr>
                                      <p:tavLst>
                                        <p:tav tm="0">
                                          <p:val>
                                            <p:fltVal val="0.5"/>
                                          </p:val>
                                        </p:tav>
                                        <p:tav tm="100000">
                                          <p:val>
                                            <p:strVal val="#ppt_x"/>
                                          </p:val>
                                        </p:tav>
                                      </p:tavLst>
                                    </p:anim>
                                    <p:anim calcmode="lin" valueType="num">
                                      <p:cBhvr>
                                        <p:cTn id="83" dur="500" fill="hold"/>
                                        <p:tgtEl>
                                          <p:spTgt spid="155"/>
                                        </p:tgtEl>
                                        <p:attrNameLst>
                                          <p:attrName>ppt_y</p:attrName>
                                        </p:attrNameLst>
                                      </p:cBhvr>
                                      <p:tavLst>
                                        <p:tav tm="0">
                                          <p:val>
                                            <p:fltVal val="0.5"/>
                                          </p:val>
                                        </p:tav>
                                        <p:tav tm="100000">
                                          <p:val>
                                            <p:strVal val="#ppt_y"/>
                                          </p:val>
                                        </p:tav>
                                      </p:tavLst>
                                    </p:anim>
                                  </p:childTnLst>
                                </p:cTn>
                              </p:par>
                              <p:par>
                                <p:cTn id="84" presetID="23" presetClass="entr" presetSubtype="528" fill="hold" nodeType="withEffect">
                                  <p:stCondLst>
                                    <p:cond delay="600"/>
                                  </p:stCondLst>
                                  <p:childTnLst>
                                    <p:set>
                                      <p:cBhvr>
                                        <p:cTn id="85" dur="1" fill="hold">
                                          <p:stCondLst>
                                            <p:cond delay="0"/>
                                          </p:stCondLst>
                                        </p:cTn>
                                        <p:tgtEl>
                                          <p:spTgt spid="158"/>
                                        </p:tgtEl>
                                        <p:attrNameLst>
                                          <p:attrName>style.visibility</p:attrName>
                                        </p:attrNameLst>
                                      </p:cBhvr>
                                      <p:to>
                                        <p:strVal val="visible"/>
                                      </p:to>
                                    </p:set>
                                    <p:anim calcmode="lin" valueType="num">
                                      <p:cBhvr>
                                        <p:cTn id="86" dur="500" fill="hold"/>
                                        <p:tgtEl>
                                          <p:spTgt spid="158"/>
                                        </p:tgtEl>
                                        <p:attrNameLst>
                                          <p:attrName>ppt_w</p:attrName>
                                        </p:attrNameLst>
                                      </p:cBhvr>
                                      <p:tavLst>
                                        <p:tav tm="0">
                                          <p:val>
                                            <p:fltVal val="0"/>
                                          </p:val>
                                        </p:tav>
                                        <p:tav tm="100000">
                                          <p:val>
                                            <p:strVal val="#ppt_w"/>
                                          </p:val>
                                        </p:tav>
                                      </p:tavLst>
                                    </p:anim>
                                    <p:anim calcmode="lin" valueType="num">
                                      <p:cBhvr>
                                        <p:cTn id="87" dur="500" fill="hold"/>
                                        <p:tgtEl>
                                          <p:spTgt spid="158"/>
                                        </p:tgtEl>
                                        <p:attrNameLst>
                                          <p:attrName>ppt_h</p:attrName>
                                        </p:attrNameLst>
                                      </p:cBhvr>
                                      <p:tavLst>
                                        <p:tav tm="0">
                                          <p:val>
                                            <p:fltVal val="0"/>
                                          </p:val>
                                        </p:tav>
                                        <p:tav tm="100000">
                                          <p:val>
                                            <p:strVal val="#ppt_h"/>
                                          </p:val>
                                        </p:tav>
                                      </p:tavLst>
                                    </p:anim>
                                    <p:anim calcmode="lin" valueType="num">
                                      <p:cBhvr>
                                        <p:cTn id="88" dur="500" fill="hold"/>
                                        <p:tgtEl>
                                          <p:spTgt spid="158"/>
                                        </p:tgtEl>
                                        <p:attrNameLst>
                                          <p:attrName>ppt_x</p:attrName>
                                        </p:attrNameLst>
                                      </p:cBhvr>
                                      <p:tavLst>
                                        <p:tav tm="0">
                                          <p:val>
                                            <p:fltVal val="0.5"/>
                                          </p:val>
                                        </p:tav>
                                        <p:tav tm="100000">
                                          <p:val>
                                            <p:strVal val="#ppt_x"/>
                                          </p:val>
                                        </p:tav>
                                      </p:tavLst>
                                    </p:anim>
                                    <p:anim calcmode="lin" valueType="num">
                                      <p:cBhvr>
                                        <p:cTn id="89" dur="500" fill="hold"/>
                                        <p:tgtEl>
                                          <p:spTgt spid="158"/>
                                        </p:tgtEl>
                                        <p:attrNameLst>
                                          <p:attrName>ppt_y</p:attrName>
                                        </p:attrNameLst>
                                      </p:cBhvr>
                                      <p:tavLst>
                                        <p:tav tm="0">
                                          <p:val>
                                            <p:fltVal val="0.5"/>
                                          </p:val>
                                        </p:tav>
                                        <p:tav tm="100000">
                                          <p:val>
                                            <p:strVal val="#ppt_y"/>
                                          </p:val>
                                        </p:tav>
                                      </p:tavLst>
                                    </p:anim>
                                  </p:childTnLst>
                                </p:cTn>
                              </p:par>
                              <p:par>
                                <p:cTn id="90" presetID="23" presetClass="entr" presetSubtype="528" fill="hold" nodeType="withEffect">
                                  <p:stCondLst>
                                    <p:cond delay="600"/>
                                  </p:stCondLst>
                                  <p:childTnLst>
                                    <p:set>
                                      <p:cBhvr>
                                        <p:cTn id="91" dur="1" fill="hold">
                                          <p:stCondLst>
                                            <p:cond delay="0"/>
                                          </p:stCondLst>
                                        </p:cTn>
                                        <p:tgtEl>
                                          <p:spTgt spid="161"/>
                                        </p:tgtEl>
                                        <p:attrNameLst>
                                          <p:attrName>style.visibility</p:attrName>
                                        </p:attrNameLst>
                                      </p:cBhvr>
                                      <p:to>
                                        <p:strVal val="visible"/>
                                      </p:to>
                                    </p:set>
                                    <p:anim calcmode="lin" valueType="num">
                                      <p:cBhvr>
                                        <p:cTn id="92" dur="500" fill="hold"/>
                                        <p:tgtEl>
                                          <p:spTgt spid="161"/>
                                        </p:tgtEl>
                                        <p:attrNameLst>
                                          <p:attrName>ppt_w</p:attrName>
                                        </p:attrNameLst>
                                      </p:cBhvr>
                                      <p:tavLst>
                                        <p:tav tm="0">
                                          <p:val>
                                            <p:fltVal val="0"/>
                                          </p:val>
                                        </p:tav>
                                        <p:tav tm="100000">
                                          <p:val>
                                            <p:strVal val="#ppt_w"/>
                                          </p:val>
                                        </p:tav>
                                      </p:tavLst>
                                    </p:anim>
                                    <p:anim calcmode="lin" valueType="num">
                                      <p:cBhvr>
                                        <p:cTn id="93" dur="500" fill="hold"/>
                                        <p:tgtEl>
                                          <p:spTgt spid="161"/>
                                        </p:tgtEl>
                                        <p:attrNameLst>
                                          <p:attrName>ppt_h</p:attrName>
                                        </p:attrNameLst>
                                      </p:cBhvr>
                                      <p:tavLst>
                                        <p:tav tm="0">
                                          <p:val>
                                            <p:fltVal val="0"/>
                                          </p:val>
                                        </p:tav>
                                        <p:tav tm="100000">
                                          <p:val>
                                            <p:strVal val="#ppt_h"/>
                                          </p:val>
                                        </p:tav>
                                      </p:tavLst>
                                    </p:anim>
                                    <p:anim calcmode="lin" valueType="num">
                                      <p:cBhvr>
                                        <p:cTn id="94" dur="500" fill="hold"/>
                                        <p:tgtEl>
                                          <p:spTgt spid="161"/>
                                        </p:tgtEl>
                                        <p:attrNameLst>
                                          <p:attrName>ppt_x</p:attrName>
                                        </p:attrNameLst>
                                      </p:cBhvr>
                                      <p:tavLst>
                                        <p:tav tm="0">
                                          <p:val>
                                            <p:fltVal val="0.5"/>
                                          </p:val>
                                        </p:tav>
                                        <p:tav tm="100000">
                                          <p:val>
                                            <p:strVal val="#ppt_x"/>
                                          </p:val>
                                        </p:tav>
                                      </p:tavLst>
                                    </p:anim>
                                    <p:anim calcmode="lin" valueType="num">
                                      <p:cBhvr>
                                        <p:cTn id="95" dur="500" fill="hold"/>
                                        <p:tgtEl>
                                          <p:spTgt spid="161"/>
                                        </p:tgtEl>
                                        <p:attrNameLst>
                                          <p:attrName>ppt_y</p:attrName>
                                        </p:attrNameLst>
                                      </p:cBhvr>
                                      <p:tavLst>
                                        <p:tav tm="0">
                                          <p:val>
                                            <p:fltVal val="0.5"/>
                                          </p:val>
                                        </p:tav>
                                        <p:tav tm="100000">
                                          <p:val>
                                            <p:strVal val="#ppt_y"/>
                                          </p:val>
                                        </p:tav>
                                      </p:tavLst>
                                    </p:anim>
                                  </p:childTnLst>
                                </p:cTn>
                              </p:par>
                              <p:par>
                                <p:cTn id="96" presetID="26" presetClass="emph" presetSubtype="0" repeatCount="3000" fill="hold" nodeType="withEffect">
                                  <p:stCondLst>
                                    <p:cond delay="600"/>
                                  </p:stCondLst>
                                  <p:childTnLst>
                                    <p:animEffect transition="out" filter="fade">
                                      <p:cBhvr>
                                        <p:cTn id="97" dur="500" tmFilter="0, 0; .2, .5; .8, .5; 1, 0"/>
                                        <p:tgtEl>
                                          <p:spTgt spid="125"/>
                                        </p:tgtEl>
                                      </p:cBhvr>
                                    </p:animEffect>
                                    <p:animScale>
                                      <p:cBhvr>
                                        <p:cTn id="98" dur="250" autoRev="1" fill="hold"/>
                                        <p:tgtEl>
                                          <p:spTgt spid="125"/>
                                        </p:tgtEl>
                                      </p:cBhvr>
                                      <p:by x="105000" y="105000"/>
                                    </p:animScale>
                                  </p:childTnLst>
                                </p:cTn>
                              </p:par>
                              <p:par>
                                <p:cTn id="99" presetID="26" presetClass="emph" presetSubtype="0" repeatCount="3000" fill="hold" nodeType="withEffect">
                                  <p:stCondLst>
                                    <p:cond delay="710"/>
                                  </p:stCondLst>
                                  <p:childTnLst>
                                    <p:animEffect transition="out" filter="fade">
                                      <p:cBhvr>
                                        <p:cTn id="100" dur="500" tmFilter="0, 0; .2, .5; .8, .5; 1, 0"/>
                                        <p:tgtEl>
                                          <p:spTgt spid="146"/>
                                        </p:tgtEl>
                                      </p:cBhvr>
                                    </p:animEffect>
                                    <p:animScale>
                                      <p:cBhvr>
                                        <p:cTn id="101" dur="250" autoRev="1" fill="hold"/>
                                        <p:tgtEl>
                                          <p:spTgt spid="146"/>
                                        </p:tgtEl>
                                      </p:cBhvr>
                                      <p:by x="105000" y="105000"/>
                                    </p:animScale>
                                  </p:childTnLst>
                                </p:cTn>
                              </p:par>
                              <p:par>
                                <p:cTn id="102" presetID="26" presetClass="emph" presetSubtype="0" repeatCount="3000" fill="hold" nodeType="withEffect">
                                  <p:stCondLst>
                                    <p:cond delay="410"/>
                                  </p:stCondLst>
                                  <p:childTnLst>
                                    <p:animEffect transition="out" filter="fade">
                                      <p:cBhvr>
                                        <p:cTn id="103" dur="500" tmFilter="0, 0; .2, .5; .8, .5; 1, 0"/>
                                        <p:tgtEl>
                                          <p:spTgt spid="152"/>
                                        </p:tgtEl>
                                      </p:cBhvr>
                                    </p:animEffect>
                                    <p:animScale>
                                      <p:cBhvr>
                                        <p:cTn id="104" dur="250" autoRev="1" fill="hold"/>
                                        <p:tgtEl>
                                          <p:spTgt spid="152"/>
                                        </p:tgtEl>
                                      </p:cBhvr>
                                      <p:by x="105000" y="105000"/>
                                    </p:animScale>
                                  </p:childTnLst>
                                </p:cTn>
                              </p:par>
                              <p:par>
                                <p:cTn id="105" presetID="26" presetClass="emph" presetSubtype="0" repeatCount="3000" fill="hold" nodeType="withEffect">
                                  <p:stCondLst>
                                    <p:cond delay="810"/>
                                  </p:stCondLst>
                                  <p:childTnLst>
                                    <p:animEffect transition="out" filter="fade">
                                      <p:cBhvr>
                                        <p:cTn id="106" dur="500" tmFilter="0, 0; .2, .5; .8, .5; 1, 0"/>
                                        <p:tgtEl>
                                          <p:spTgt spid="155"/>
                                        </p:tgtEl>
                                      </p:cBhvr>
                                    </p:animEffect>
                                    <p:animScale>
                                      <p:cBhvr>
                                        <p:cTn id="107" dur="250" autoRev="1" fill="hold"/>
                                        <p:tgtEl>
                                          <p:spTgt spid="155"/>
                                        </p:tgtEl>
                                      </p:cBhvr>
                                      <p:by x="105000" y="105000"/>
                                    </p:animScale>
                                  </p:childTnLst>
                                </p:cTn>
                              </p:par>
                            </p:childTnLst>
                          </p:cTn>
                        </p:par>
                        <p:par>
                          <p:cTn id="108" fill="hold">
                            <p:stCondLst>
                              <p:cond delay="2000"/>
                            </p:stCondLst>
                            <p:childTnLst>
                              <p:par>
                                <p:cTn id="109" presetID="42" presetClass="entr" presetSubtype="0" fill="hold" grpId="0" nodeType="afterEffect">
                                  <p:stCondLst>
                                    <p:cond delay="0"/>
                                  </p:stCondLst>
                                  <p:childTnLst>
                                    <p:set>
                                      <p:cBhvr>
                                        <p:cTn id="110" dur="1" fill="hold">
                                          <p:stCondLst>
                                            <p:cond delay="0"/>
                                          </p:stCondLst>
                                        </p:cTn>
                                        <p:tgtEl>
                                          <p:spTgt spid="51"/>
                                        </p:tgtEl>
                                        <p:attrNameLst>
                                          <p:attrName>style.visibility</p:attrName>
                                        </p:attrNameLst>
                                      </p:cBhvr>
                                      <p:to>
                                        <p:strVal val="visible"/>
                                      </p:to>
                                    </p:set>
                                    <p:animEffect transition="in" filter="fade">
                                      <p:cBhvr>
                                        <p:cTn id="111" dur="2000"/>
                                        <p:tgtEl>
                                          <p:spTgt spid="51"/>
                                        </p:tgtEl>
                                      </p:cBhvr>
                                    </p:animEffect>
                                    <p:anim calcmode="lin" valueType="num">
                                      <p:cBhvr>
                                        <p:cTn id="112" dur="2000" fill="hold"/>
                                        <p:tgtEl>
                                          <p:spTgt spid="51"/>
                                        </p:tgtEl>
                                        <p:attrNameLst>
                                          <p:attrName>ppt_x</p:attrName>
                                        </p:attrNameLst>
                                      </p:cBhvr>
                                      <p:tavLst>
                                        <p:tav tm="0">
                                          <p:val>
                                            <p:strVal val="#ppt_x"/>
                                          </p:val>
                                        </p:tav>
                                        <p:tav tm="100000">
                                          <p:val>
                                            <p:strVal val="#ppt_x"/>
                                          </p:val>
                                        </p:tav>
                                      </p:tavLst>
                                    </p:anim>
                                    <p:anim calcmode="lin" valueType="num">
                                      <p:cBhvr>
                                        <p:cTn id="113" dur="2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65"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97105" y="206987"/>
            <a:ext cx="1714500" cy="398780"/>
          </a:xfrm>
          <a:prstGeom prst="rect">
            <a:avLst/>
          </a:prstGeom>
          <a:noFill/>
        </p:spPr>
        <p:txBody>
          <a:bodyPr wrap="none" rtlCol="0">
            <a:spAutoFit/>
          </a:bodyPr>
          <a:lstStyle/>
          <a:p>
            <a:pPr algn="ctr"/>
            <a:r>
              <a:rPr lang="zh-CN" altLang="en-US" sz="2000" b="1" kern="0" dirty="0" smtClean="0">
                <a:solidFill>
                  <a:srgbClr val="C00000"/>
                </a:solidFill>
                <a:latin typeface="黑体" panose="02010609060101010101" charset="-122"/>
                <a:ea typeface="黑体" panose="02010609060101010101" charset="-122"/>
                <a:sym typeface="+mn-ea"/>
              </a:rPr>
              <a:t>管理制度完善</a:t>
            </a:r>
            <a:endParaRPr lang="zh-CN" altLang="en-US" sz="2000" b="1" dirty="0">
              <a:latin typeface="黑体" panose="02010609060101010101" charset="-122"/>
              <a:ea typeface="黑体" panose="02010609060101010101" charset="-122"/>
            </a:endParaRPr>
          </a:p>
        </p:txBody>
      </p:sp>
      <p:cxnSp>
        <p:nvCxnSpPr>
          <p:cNvPr id="12" name="直接连接符 11"/>
          <p:cNvCxnSpPr/>
          <p:nvPr/>
        </p:nvCxnSpPr>
        <p:spPr>
          <a:xfrm>
            <a:off x="2609521" y="321333"/>
            <a:ext cx="0" cy="2085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04961" y="226251"/>
            <a:ext cx="335985" cy="335985"/>
            <a:chOff x="4075623" y="1867996"/>
            <a:chExt cx="335985" cy="335985"/>
          </a:xfrm>
        </p:grpSpPr>
        <p:sp>
          <p:nvSpPr>
            <p:cNvPr id="15" name="椭圆 14"/>
            <p:cNvSpPr/>
            <p:nvPr/>
          </p:nvSpPr>
          <p:spPr>
            <a:xfrm flipV="1">
              <a:off x="4075623" y="1867996"/>
              <a:ext cx="335985" cy="335985"/>
            </a:xfrm>
            <a:prstGeom prst="ellipse">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b="1">
                <a:solidFill>
                  <a:schemeClr val="tx1"/>
                </a:solidFill>
                <a:latin typeface="黑体" panose="02010609060101010101" charset="-122"/>
                <a:ea typeface="黑体" panose="02010609060101010101" charset="-122"/>
              </a:endParaRPr>
            </a:p>
          </p:txBody>
        </p:sp>
        <p:sp>
          <p:nvSpPr>
            <p:cNvPr id="16" name="椭圆 15"/>
            <p:cNvSpPr/>
            <p:nvPr/>
          </p:nvSpPr>
          <p:spPr>
            <a:xfrm>
              <a:off x="4099017" y="1889766"/>
              <a:ext cx="292314" cy="29231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b="1" dirty="0">
                <a:solidFill>
                  <a:schemeClr val="tx1"/>
                </a:solidFill>
                <a:latin typeface="黑体" panose="02010609060101010101" charset="-122"/>
                <a:ea typeface="黑体" panose="02010609060101010101" charset="-122"/>
              </a:endParaRPr>
            </a:p>
          </p:txBody>
        </p:sp>
      </p:grpSp>
      <p:sp>
        <p:nvSpPr>
          <p:cNvPr id="3" name="文本框 2"/>
          <p:cNvSpPr txBox="1"/>
          <p:nvPr/>
        </p:nvSpPr>
        <p:spPr>
          <a:xfrm>
            <a:off x="634365" y="884555"/>
            <a:ext cx="7257415" cy="1476375"/>
          </a:xfrm>
          <a:prstGeom prst="rect">
            <a:avLst/>
          </a:prstGeom>
          <a:noFill/>
        </p:spPr>
        <p:txBody>
          <a:bodyPr wrap="square" rtlCol="0">
            <a:spAutoFit/>
          </a:bodyPr>
          <a:lstStyle/>
          <a:p>
            <a:pPr indent="457200" algn="l" fontAlgn="auto">
              <a:buClrTx/>
              <a:buSzTx/>
              <a:buFontTx/>
              <a:extLst>
                <a:ext uri="{35155182-B16C-46BC-9424-99874614C6A1}">
                  <wpsdc:indentchars xmlns:wpsdc="http://www.wps.cn/officeDocument/2017/drawingmlCustomData" xmlns="" val="200" checksum="59296752"/>
                </a:ext>
              </a:extLst>
            </a:pPr>
            <a:r>
              <a:rPr lang="en-US" altLang="zh-CN" b="1" dirty="0" smtClean="0"/>
              <a:t>1.集团两校统一了《潘家小学教育集团师德考核办法》，每个月进行师德考核，每学期按照不超过30%的比例评选出师德优秀教师。在学校各类评优评先、职称评审、专项绩效考核以及岗位聘任中，都明确了当年度师德考核的等第要求，而且师德考核的结果直接与教师的年度绩效考核挂钩。</a:t>
            </a:r>
          </a:p>
        </p:txBody>
      </p:sp>
      <p:sp>
        <p:nvSpPr>
          <p:cNvPr id="4" name="文本框 3"/>
          <p:cNvSpPr txBox="1"/>
          <p:nvPr/>
        </p:nvSpPr>
        <p:spPr>
          <a:xfrm>
            <a:off x="664210" y="2717800"/>
            <a:ext cx="7257415" cy="1476375"/>
          </a:xfrm>
          <a:prstGeom prst="rect">
            <a:avLst/>
          </a:prstGeom>
          <a:noFill/>
        </p:spPr>
        <p:txBody>
          <a:bodyPr wrap="square" rtlCol="0">
            <a:spAutoFit/>
          </a:bodyPr>
          <a:lstStyle/>
          <a:p>
            <a:pPr indent="457200" algn="l">
              <a:buClrTx/>
              <a:buSzTx/>
              <a:buFontTx/>
              <a:extLst>
                <a:ext uri="{35155182-B16C-46BC-9424-99874614C6A1}">
                  <wpsdc:indentchars xmlns:wpsdc="http://www.wps.cn/officeDocument/2017/drawingmlCustomData" xmlns="" val="200" checksum="59296752"/>
                </a:ext>
              </a:extLst>
            </a:pPr>
            <a:r>
              <a:rPr lang="en-US" altLang="zh-CN" b="1" dirty="0" smtClean="0"/>
              <a:t>2.一旦发现教师队伍中出现个别教师有职业倦怠感，有怕苦畏难情绪，缺乏刻苦钻研、改革创新精神等苗头问题，学校领导就会找老师谈心，询问是否遇到了进一步提升的困难，需要学校提供怎样的帮助。同时有针对性地出台了《漕桥小学师德师风建设整改方案》，引导、鼓励教师，突破瓶颈，努力向上攀登。</a:t>
            </a: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42" presetClass="path" presetSubtype="0" accel="50000" decel="50000" fill="hold" nodeType="withEffect">
                                  <p:stCondLst>
                                    <p:cond delay="0"/>
                                  </p:stCondLst>
                                  <p:childTnLst>
                                    <p:animMotion origin="layout" path="M 0.18107 -3.20988E-6 L 3.88889E-6 -3.20988E-6 " pathEditMode="relative" rAng="0" ptsTypes="AA">
                                      <p:cBhvr>
                                        <p:cTn id="9" dur="2000" fill="hold"/>
                                        <p:tgtEl>
                                          <p:spTgt spid="14"/>
                                        </p:tgtEl>
                                        <p:attrNameLst>
                                          <p:attrName>ppt_x</p:attrName>
                                          <p:attrName>ppt_y</p:attrName>
                                        </p:attrNameLst>
                                      </p:cBhvr>
                                      <p:rCtr x="-9063" y="0"/>
                                    </p:animMotion>
                                  </p:childTnLst>
                                </p:cTn>
                              </p:par>
                              <p:par>
                                <p:cTn id="10" presetID="8" presetClass="emph" presetSubtype="0" fill="hold" nodeType="withEffect">
                                  <p:stCondLst>
                                    <p:cond delay="0"/>
                                  </p:stCondLst>
                                  <p:childTnLst>
                                    <p:animRot by="-21600000">
                                      <p:cBhvr>
                                        <p:cTn id="11" dur="2000" fill="hold"/>
                                        <p:tgtEl>
                                          <p:spTgt spid="14"/>
                                        </p:tgtEl>
                                        <p:attrNameLst>
                                          <p:attrName>r</p:attrName>
                                        </p:attrNameLst>
                                      </p:cBhvr>
                                    </p:animRot>
                                  </p:childTnLst>
                                </p:cTn>
                              </p:par>
                              <p:par>
                                <p:cTn id="12" presetID="22" presetClass="entr" presetSubtype="2" fill="hold" grpId="0" nodeType="withEffect">
                                  <p:stCondLst>
                                    <p:cond delay="60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11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0"/>
          <p:cNvSpPr txBox="1"/>
          <p:nvPr/>
        </p:nvSpPr>
        <p:spPr>
          <a:xfrm>
            <a:off x="797105" y="206987"/>
            <a:ext cx="1714500" cy="398780"/>
          </a:xfrm>
          <a:prstGeom prst="rect">
            <a:avLst/>
          </a:prstGeom>
          <a:noFill/>
        </p:spPr>
        <p:txBody>
          <a:bodyPr wrap="none" rtlCol="0">
            <a:spAutoFit/>
          </a:bodyPr>
          <a:lstStyle/>
          <a:p>
            <a:pPr algn="ctr"/>
            <a:r>
              <a:rPr lang="zh-CN" altLang="en-US" sz="2000" b="1" kern="0" dirty="0" smtClean="0">
                <a:solidFill>
                  <a:srgbClr val="C00000"/>
                </a:solidFill>
                <a:latin typeface="黑体" panose="02010609060101010101" charset="-122"/>
                <a:ea typeface="黑体" panose="02010609060101010101" charset="-122"/>
                <a:sym typeface="+mn-ea"/>
              </a:rPr>
              <a:t>管理制度完善</a:t>
            </a:r>
            <a:endParaRPr lang="zh-CN" altLang="en-US" sz="2000" b="1" dirty="0">
              <a:latin typeface="黑体" panose="02010609060101010101" charset="-122"/>
              <a:ea typeface="黑体" panose="02010609060101010101" charset="-122"/>
            </a:endParaRPr>
          </a:p>
        </p:txBody>
      </p:sp>
      <p:cxnSp>
        <p:nvCxnSpPr>
          <p:cNvPr id="13" name="直接连接符 12"/>
          <p:cNvCxnSpPr/>
          <p:nvPr/>
        </p:nvCxnSpPr>
        <p:spPr>
          <a:xfrm>
            <a:off x="2609521" y="321333"/>
            <a:ext cx="0" cy="2085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304961" y="226251"/>
            <a:ext cx="335985" cy="335985"/>
            <a:chOff x="4075623" y="1867996"/>
            <a:chExt cx="335985" cy="335985"/>
          </a:xfrm>
        </p:grpSpPr>
        <p:sp>
          <p:nvSpPr>
            <p:cNvPr id="18" name="椭圆 17"/>
            <p:cNvSpPr/>
            <p:nvPr/>
          </p:nvSpPr>
          <p:spPr>
            <a:xfrm flipV="1">
              <a:off x="4075623" y="1867996"/>
              <a:ext cx="335985" cy="335985"/>
            </a:xfrm>
            <a:prstGeom prst="ellipse">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b="1">
                <a:solidFill>
                  <a:schemeClr val="tx1"/>
                </a:solidFill>
                <a:latin typeface="黑体" panose="02010609060101010101" charset="-122"/>
                <a:ea typeface="黑体" panose="02010609060101010101" charset="-122"/>
              </a:endParaRPr>
            </a:p>
          </p:txBody>
        </p:sp>
        <p:sp>
          <p:nvSpPr>
            <p:cNvPr id="19" name="椭圆 18"/>
            <p:cNvSpPr/>
            <p:nvPr/>
          </p:nvSpPr>
          <p:spPr>
            <a:xfrm>
              <a:off x="4099017" y="1889766"/>
              <a:ext cx="292314" cy="29231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b="1" dirty="0">
                <a:solidFill>
                  <a:schemeClr val="tx1"/>
                </a:solidFill>
                <a:latin typeface="黑体" panose="02010609060101010101" charset="-122"/>
                <a:ea typeface="黑体" panose="02010609060101010101" charset="-122"/>
              </a:endParaRPr>
            </a:p>
          </p:txBody>
        </p:sp>
      </p:grpSp>
      <p:sp>
        <p:nvSpPr>
          <p:cNvPr id="6" name="文本框 5"/>
          <p:cNvSpPr txBox="1"/>
          <p:nvPr/>
        </p:nvSpPr>
        <p:spPr>
          <a:xfrm>
            <a:off x="0" y="763270"/>
            <a:ext cx="7813675" cy="521970"/>
          </a:xfrm>
          <a:prstGeom prst="rect">
            <a:avLst/>
          </a:prstGeom>
          <a:noFill/>
        </p:spPr>
        <p:txBody>
          <a:bodyPr wrap="square" rtlCol="0">
            <a:spAutoFit/>
          </a:bodyPr>
          <a:lstStyle/>
          <a:p>
            <a:pPr indent="711200" fontAlgn="auto">
              <a:extLst>
                <a:ext uri="{35155182-B16C-46BC-9424-99874614C6A1}">
                  <wpsdc:indentchars xmlns:wpsdc="http://www.wps.cn/officeDocument/2017/drawingmlCustomData" xmlns="" val="200" checksum="3773799597"/>
                </a:ext>
              </a:extLst>
            </a:pPr>
            <a:r>
              <a:rPr sz="2800" b="1" dirty="0" smtClean="0">
                <a:latin typeface="宋体" panose="02010600030101010101" pitchFamily="2" charset="-122"/>
                <a:ea typeface="宋体" panose="02010600030101010101" pitchFamily="2" charset="-122"/>
                <a:cs typeface="宋体" panose="02010600030101010101" pitchFamily="2" charset="-122"/>
              </a:rPr>
              <a:t>3.教师全员参与的大走访、168爱生行动</a:t>
            </a:r>
            <a:r>
              <a:rPr lang="zh-CN" sz="2800" b="1" dirty="0" smtClean="0">
                <a:latin typeface="宋体" panose="02010600030101010101" pitchFamily="2" charset="-122"/>
                <a:ea typeface="宋体" panose="02010600030101010101" pitchFamily="2" charset="-122"/>
                <a:cs typeface="宋体" panose="02010600030101010101" pitchFamily="2" charset="-122"/>
              </a:rPr>
              <a:t>。</a:t>
            </a:r>
          </a:p>
        </p:txBody>
      </p:sp>
      <p:pic>
        <p:nvPicPr>
          <p:cNvPr id="3" name="图片 2" descr="5"/>
          <p:cNvPicPr>
            <a:picLocks noChangeAspect="1"/>
          </p:cNvPicPr>
          <p:nvPr/>
        </p:nvPicPr>
        <p:blipFill>
          <a:blip r:embed="rId3" cstate="print"/>
          <a:stretch>
            <a:fillRect/>
          </a:stretch>
        </p:blipFill>
        <p:spPr>
          <a:xfrm>
            <a:off x="519430" y="1277620"/>
            <a:ext cx="1991995" cy="1494155"/>
          </a:xfrm>
          <a:prstGeom prst="roundRect">
            <a:avLst/>
          </a:prstGeom>
        </p:spPr>
      </p:pic>
      <p:pic>
        <p:nvPicPr>
          <p:cNvPr id="4" name="图片 3" descr="1"/>
          <p:cNvPicPr>
            <a:picLocks noChangeAspect="1"/>
          </p:cNvPicPr>
          <p:nvPr/>
        </p:nvPicPr>
        <p:blipFill>
          <a:blip r:embed="rId4" cstate="print"/>
          <a:stretch>
            <a:fillRect/>
          </a:stretch>
        </p:blipFill>
        <p:spPr>
          <a:xfrm>
            <a:off x="3617595" y="1293495"/>
            <a:ext cx="1970405" cy="1478280"/>
          </a:xfrm>
          <a:prstGeom prst="roundRect">
            <a:avLst/>
          </a:prstGeom>
        </p:spPr>
      </p:pic>
      <p:pic>
        <p:nvPicPr>
          <p:cNvPr id="5" name="图片 4" descr="3"/>
          <p:cNvPicPr>
            <a:picLocks noChangeAspect="1"/>
          </p:cNvPicPr>
          <p:nvPr/>
        </p:nvPicPr>
        <p:blipFill>
          <a:blip r:embed="rId5" cstate="print"/>
          <a:stretch>
            <a:fillRect/>
          </a:stretch>
        </p:blipFill>
        <p:spPr>
          <a:xfrm>
            <a:off x="6687820" y="1293495"/>
            <a:ext cx="1970405" cy="1478280"/>
          </a:xfrm>
          <a:prstGeom prst="roundRect">
            <a:avLst/>
          </a:prstGeom>
        </p:spPr>
      </p:pic>
      <p:pic>
        <p:nvPicPr>
          <p:cNvPr id="10" name="图片 9" descr="与李福年家长交流5"/>
          <p:cNvPicPr>
            <a:picLocks noChangeAspect="1"/>
          </p:cNvPicPr>
          <p:nvPr/>
        </p:nvPicPr>
        <p:blipFill>
          <a:blip r:embed="rId6" cstate="print"/>
          <a:srcRect t="16579"/>
          <a:stretch>
            <a:fillRect/>
          </a:stretch>
        </p:blipFill>
        <p:spPr>
          <a:xfrm>
            <a:off x="3726815" y="2956560"/>
            <a:ext cx="1752600" cy="1821180"/>
          </a:xfrm>
          <a:prstGeom prst="roundRect">
            <a:avLst/>
          </a:prstGeom>
        </p:spPr>
      </p:pic>
      <p:pic>
        <p:nvPicPr>
          <p:cNvPr id="11" name="图片 10" descr="钱小文  曾兰兰"/>
          <p:cNvPicPr>
            <a:picLocks noChangeAspect="1"/>
          </p:cNvPicPr>
          <p:nvPr/>
        </p:nvPicPr>
        <p:blipFill>
          <a:blip r:embed="rId7" cstate="print"/>
          <a:stretch>
            <a:fillRect/>
          </a:stretch>
        </p:blipFill>
        <p:spPr>
          <a:xfrm>
            <a:off x="6687820" y="3055620"/>
            <a:ext cx="2164080" cy="1622425"/>
          </a:xfrm>
          <a:prstGeom prst="roundRect">
            <a:avLst/>
          </a:prstGeom>
        </p:spPr>
      </p:pic>
      <p:pic>
        <p:nvPicPr>
          <p:cNvPr id="12" name="图片 11" descr="曹美琴2"/>
          <p:cNvPicPr>
            <a:picLocks noChangeAspect="1"/>
          </p:cNvPicPr>
          <p:nvPr/>
        </p:nvPicPr>
        <p:blipFill>
          <a:blip r:embed="rId8" cstate="print"/>
          <a:stretch>
            <a:fillRect/>
          </a:stretch>
        </p:blipFill>
        <p:spPr>
          <a:xfrm>
            <a:off x="519430" y="3055620"/>
            <a:ext cx="2132330" cy="1621790"/>
          </a:xfrm>
          <a:prstGeom prst="round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42" presetClass="path" presetSubtype="0" accel="50000" decel="50000" fill="hold" nodeType="withEffect">
                                  <p:stCondLst>
                                    <p:cond delay="0"/>
                                  </p:stCondLst>
                                  <p:childTnLst>
                                    <p:animMotion origin="layout" path="M 0.18107 -3.20988E-6 L 3.88889E-6 -3.20988E-6 " pathEditMode="relative" rAng="0" ptsTypes="AA">
                                      <p:cBhvr>
                                        <p:cTn id="9" dur="2000" fill="hold"/>
                                        <p:tgtEl>
                                          <p:spTgt spid="17"/>
                                        </p:tgtEl>
                                        <p:attrNameLst>
                                          <p:attrName>ppt_x</p:attrName>
                                          <p:attrName>ppt_y</p:attrName>
                                        </p:attrNameLst>
                                      </p:cBhvr>
                                      <p:rCtr x="-9063" y="0"/>
                                    </p:animMotion>
                                  </p:childTnLst>
                                </p:cTn>
                              </p:par>
                              <p:par>
                                <p:cTn id="10" presetID="8" presetClass="emph" presetSubtype="0" fill="hold" nodeType="withEffect">
                                  <p:stCondLst>
                                    <p:cond delay="0"/>
                                  </p:stCondLst>
                                  <p:childTnLst>
                                    <p:animRot by="-21600000">
                                      <p:cBhvr>
                                        <p:cTn id="11" dur="2000" fill="hold"/>
                                        <p:tgtEl>
                                          <p:spTgt spid="17"/>
                                        </p:tgtEl>
                                        <p:attrNameLst>
                                          <p:attrName>r</p:attrName>
                                        </p:attrNameLst>
                                      </p:cBhvr>
                                    </p:animRot>
                                  </p:childTnLst>
                                </p:cTn>
                              </p:par>
                              <p:par>
                                <p:cTn id="12" presetID="22" presetClass="entr" presetSubtype="2" fill="hold" grpId="0" nodeType="withEffect">
                                  <p:stCondLst>
                                    <p:cond delay="6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1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竖卷形 4"/>
          <p:cNvSpPr/>
          <p:nvPr/>
        </p:nvSpPr>
        <p:spPr>
          <a:xfrm>
            <a:off x="-194310" y="1056640"/>
            <a:ext cx="3981450" cy="3152775"/>
          </a:xfrm>
          <a:prstGeom prst="vertic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0"/>
          <p:cNvSpPr txBox="1"/>
          <p:nvPr/>
        </p:nvSpPr>
        <p:spPr>
          <a:xfrm>
            <a:off x="797105" y="206987"/>
            <a:ext cx="1714500" cy="398780"/>
          </a:xfrm>
          <a:prstGeom prst="rect">
            <a:avLst/>
          </a:prstGeom>
          <a:noFill/>
        </p:spPr>
        <p:txBody>
          <a:bodyPr wrap="none" rtlCol="0">
            <a:spAutoFit/>
          </a:bodyPr>
          <a:lstStyle/>
          <a:p>
            <a:pPr algn="ctr"/>
            <a:r>
              <a:rPr lang="zh-CN" altLang="en-US" sz="2000" b="1" kern="0" dirty="0" smtClean="0">
                <a:solidFill>
                  <a:srgbClr val="C00000"/>
                </a:solidFill>
                <a:latin typeface="黑体" panose="02010609060101010101" charset="-122"/>
                <a:ea typeface="黑体" panose="02010609060101010101" charset="-122"/>
                <a:sym typeface="+mn-ea"/>
              </a:rPr>
              <a:t>管理制度完善</a:t>
            </a:r>
            <a:endParaRPr lang="zh-CN" altLang="en-US" sz="2000" b="1" dirty="0">
              <a:latin typeface="黑体" panose="02010609060101010101" charset="-122"/>
              <a:ea typeface="黑体" panose="02010609060101010101" charset="-122"/>
            </a:endParaRPr>
          </a:p>
        </p:txBody>
      </p:sp>
      <p:cxnSp>
        <p:nvCxnSpPr>
          <p:cNvPr id="13" name="直接连接符 12"/>
          <p:cNvCxnSpPr/>
          <p:nvPr/>
        </p:nvCxnSpPr>
        <p:spPr>
          <a:xfrm>
            <a:off x="2609521" y="321333"/>
            <a:ext cx="0" cy="2085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304961" y="226251"/>
            <a:ext cx="335985" cy="335985"/>
            <a:chOff x="4075623" y="1867996"/>
            <a:chExt cx="335985" cy="335985"/>
          </a:xfrm>
        </p:grpSpPr>
        <p:sp>
          <p:nvSpPr>
            <p:cNvPr id="18" name="椭圆 17"/>
            <p:cNvSpPr/>
            <p:nvPr/>
          </p:nvSpPr>
          <p:spPr>
            <a:xfrm flipV="1">
              <a:off x="4075623" y="1867996"/>
              <a:ext cx="335985" cy="335985"/>
            </a:xfrm>
            <a:prstGeom prst="ellipse">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b="1">
                <a:solidFill>
                  <a:schemeClr val="tx1"/>
                </a:solidFill>
                <a:latin typeface="黑体" panose="02010609060101010101" charset="-122"/>
                <a:ea typeface="黑体" panose="02010609060101010101" charset="-122"/>
              </a:endParaRPr>
            </a:p>
          </p:txBody>
        </p:sp>
        <p:sp>
          <p:nvSpPr>
            <p:cNvPr id="19" name="椭圆 18"/>
            <p:cNvSpPr/>
            <p:nvPr/>
          </p:nvSpPr>
          <p:spPr>
            <a:xfrm>
              <a:off x="4099017" y="1889766"/>
              <a:ext cx="292314" cy="29231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b="1" dirty="0">
                <a:solidFill>
                  <a:schemeClr val="tx1"/>
                </a:solidFill>
                <a:latin typeface="黑体" panose="02010609060101010101" charset="-122"/>
                <a:ea typeface="黑体" panose="02010609060101010101" charset="-122"/>
              </a:endParaRPr>
            </a:p>
          </p:txBody>
        </p:sp>
      </p:grpSp>
      <p:sp>
        <p:nvSpPr>
          <p:cNvPr id="2" name="文本框 1"/>
          <p:cNvSpPr txBox="1"/>
          <p:nvPr/>
        </p:nvSpPr>
        <p:spPr>
          <a:xfrm>
            <a:off x="328295" y="1603375"/>
            <a:ext cx="2935605" cy="2306955"/>
          </a:xfrm>
          <a:prstGeom prst="rect">
            <a:avLst/>
          </a:prstGeom>
          <a:noFill/>
        </p:spPr>
        <p:txBody>
          <a:bodyPr wrap="square" rtlCol="0">
            <a:spAutoFit/>
          </a:bodyPr>
          <a:lstStyle/>
          <a:p>
            <a:pPr indent="431800" fontAlgn="auto"/>
            <a:r>
              <a:rPr b="1" dirty="0" smtClean="0">
                <a:sym typeface="+mn-ea"/>
              </a:rPr>
              <a:t>课后延时辅导，拉近了家长与老师的距离；家长微信群、QQ群，拓展了家校联系的时空；家委会的成立，家长开放日的实施，校长接待日的开放，校长信箱的设立</a:t>
            </a:r>
            <a:r>
              <a:rPr lang="en-US" b="1" dirty="0" smtClean="0">
                <a:sym typeface="+mn-ea"/>
              </a:rPr>
              <a:t>……</a:t>
            </a:r>
            <a:r>
              <a:rPr lang="zh-CN" altLang="en-US" b="1" dirty="0" smtClean="0">
                <a:sym typeface="+mn-ea"/>
              </a:rPr>
              <a:t>全方位建立了家校沟通渠道。</a:t>
            </a:r>
          </a:p>
        </p:txBody>
      </p:sp>
      <p:pic>
        <p:nvPicPr>
          <p:cNvPr id="3" name="图片 2" descr="学困延时"/>
          <p:cNvPicPr>
            <a:picLocks noChangeAspect="1"/>
          </p:cNvPicPr>
          <p:nvPr/>
        </p:nvPicPr>
        <p:blipFill>
          <a:blip r:embed="rId3" cstate="print"/>
          <a:stretch>
            <a:fillRect/>
          </a:stretch>
        </p:blipFill>
        <p:spPr>
          <a:xfrm>
            <a:off x="3995420" y="977900"/>
            <a:ext cx="1918493" cy="1440000"/>
          </a:xfrm>
          <a:prstGeom prst="roundRect">
            <a:avLst/>
          </a:prstGeom>
        </p:spPr>
      </p:pic>
      <p:pic>
        <p:nvPicPr>
          <p:cNvPr id="4" name="图片 3" descr="辅导孩子  徐华新2"/>
          <p:cNvPicPr>
            <a:picLocks noChangeAspect="1"/>
          </p:cNvPicPr>
          <p:nvPr/>
        </p:nvPicPr>
        <p:blipFill>
          <a:blip r:embed="rId4" cstate="print"/>
          <a:stretch>
            <a:fillRect/>
          </a:stretch>
        </p:blipFill>
        <p:spPr>
          <a:xfrm>
            <a:off x="3995420" y="2770505"/>
            <a:ext cx="1918335" cy="1438910"/>
          </a:xfrm>
          <a:prstGeom prst="roundRect">
            <a:avLst/>
          </a:prstGeom>
        </p:spPr>
      </p:pic>
      <p:pic>
        <p:nvPicPr>
          <p:cNvPr id="8" name="图片 7" descr="IMG_20190225_170009"/>
          <p:cNvPicPr>
            <a:picLocks noChangeAspect="1"/>
          </p:cNvPicPr>
          <p:nvPr/>
        </p:nvPicPr>
        <p:blipFill>
          <a:blip r:embed="rId5" cstate="print"/>
          <a:stretch>
            <a:fillRect/>
          </a:stretch>
        </p:blipFill>
        <p:spPr>
          <a:xfrm>
            <a:off x="6489700" y="2769235"/>
            <a:ext cx="1920000" cy="1440000"/>
          </a:xfrm>
          <a:prstGeom prst="roundRect">
            <a:avLst/>
          </a:prstGeom>
        </p:spPr>
      </p:pic>
      <p:pic>
        <p:nvPicPr>
          <p:cNvPr id="66" name="图片 65" descr="IMG_20190225_170032"/>
          <p:cNvPicPr>
            <a:picLocks noChangeAspect="1"/>
          </p:cNvPicPr>
          <p:nvPr/>
        </p:nvPicPr>
        <p:blipFill>
          <a:blip r:embed="rId6" cstate="print"/>
          <a:stretch>
            <a:fillRect/>
          </a:stretch>
        </p:blipFill>
        <p:spPr>
          <a:xfrm>
            <a:off x="6489700" y="977900"/>
            <a:ext cx="1920000" cy="1440000"/>
          </a:xfrm>
          <a:prstGeom prst="round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42" presetClass="path" presetSubtype="0" accel="50000" decel="50000" fill="hold" nodeType="withEffect">
                                  <p:stCondLst>
                                    <p:cond delay="0"/>
                                  </p:stCondLst>
                                  <p:childTnLst>
                                    <p:animMotion origin="layout" path="M 0.18107 -3.20988E-6 L 3.88889E-6 -3.20988E-6 " pathEditMode="relative" rAng="0" ptsTypes="AA">
                                      <p:cBhvr>
                                        <p:cTn id="9" dur="2000" fill="hold"/>
                                        <p:tgtEl>
                                          <p:spTgt spid="17"/>
                                        </p:tgtEl>
                                        <p:attrNameLst>
                                          <p:attrName>ppt_x</p:attrName>
                                          <p:attrName>ppt_y</p:attrName>
                                        </p:attrNameLst>
                                      </p:cBhvr>
                                      <p:rCtr x="-9063" y="0"/>
                                    </p:animMotion>
                                  </p:childTnLst>
                                </p:cTn>
                              </p:par>
                              <p:par>
                                <p:cTn id="10" presetID="8" presetClass="emph" presetSubtype="0" fill="hold" nodeType="withEffect">
                                  <p:stCondLst>
                                    <p:cond delay="0"/>
                                  </p:stCondLst>
                                  <p:childTnLst>
                                    <p:animRot by="-21600000">
                                      <p:cBhvr>
                                        <p:cTn id="11" dur="2000" fill="hold"/>
                                        <p:tgtEl>
                                          <p:spTgt spid="17"/>
                                        </p:tgtEl>
                                        <p:attrNameLst>
                                          <p:attrName>r</p:attrName>
                                        </p:attrNameLst>
                                      </p:cBhvr>
                                    </p:animRot>
                                  </p:childTnLst>
                                </p:cTn>
                              </p:par>
                              <p:par>
                                <p:cTn id="12" presetID="22" presetClass="entr" presetSubtype="2" fill="hold" grpId="0" nodeType="withEffect">
                                  <p:stCondLst>
                                    <p:cond delay="6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1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PT030通用"/>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834.6456909179688,&quot;width&quot;:3779.52758789062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2833</Words>
  <Application>Microsoft Office PowerPoint</Application>
  <PresentationFormat>全屏显示(16:9)</PresentationFormat>
  <Paragraphs>146</Paragraphs>
  <Slides>39</Slides>
  <Notes>39</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39</vt:i4>
      </vt:variant>
    </vt:vector>
  </HeadingPairs>
  <TitlesOfParts>
    <vt:vector size="54" baseType="lpstr">
      <vt:lpstr>Arial</vt:lpstr>
      <vt:lpstr>宋体</vt:lpstr>
      <vt:lpstr>汉仪中楷简</vt:lpstr>
      <vt:lpstr>微软雅黑</vt:lpstr>
      <vt:lpstr>方正大黑简体</vt:lpstr>
      <vt:lpstr>Calibri</vt:lpstr>
      <vt:lpstr>方正姚体</vt:lpstr>
      <vt:lpstr>Agency FB</vt:lpstr>
      <vt:lpstr>Impact</vt:lpstr>
      <vt:lpstr>方正兰亭黑_GBK</vt:lpstr>
      <vt:lpstr>黑体</vt:lpstr>
      <vt:lpstr>方正兰亭粗黑_GBK</vt:lpstr>
      <vt:lpstr>方正兰亭粗黑简体</vt:lpstr>
      <vt:lpstr>造字工房劲黑（非商用）常规体</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图客巴巴</dc:title>
  <dc:creator>图客巴巴</dc:creator>
  <cp:keywords>www.tuke88.com</cp:keywords>
  <cp:lastModifiedBy>Administrator</cp:lastModifiedBy>
  <cp:revision>68</cp:revision>
  <dcterms:created xsi:type="dcterms:W3CDTF">2015-01-22T11:01:00Z</dcterms:created>
  <dcterms:modified xsi:type="dcterms:W3CDTF">2021-01-12T13:01:33Z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2052-11.1.0.10000</vt:lpwstr>
  </property>
</Properties>
</file>