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1225" r:id="rId3"/>
    <p:sldId id="1226" r:id="rId4"/>
    <p:sldId id="1096" r:id="rId5"/>
    <p:sldId id="1163" r:id="rId7"/>
    <p:sldId id="1222" r:id="rId8"/>
    <p:sldId id="1098" r:id="rId9"/>
    <p:sldId id="1099" r:id="rId10"/>
    <p:sldId id="1068" r:id="rId11"/>
    <p:sldId id="1100" r:id="rId12"/>
    <p:sldId id="1101" r:id="rId13"/>
    <p:sldId id="1102" r:id="rId14"/>
    <p:sldId id="1122" r:id="rId15"/>
    <p:sldId id="1143" r:id="rId16"/>
    <p:sldId id="1223" r:id="rId17"/>
    <p:sldId id="1144" r:id="rId18"/>
    <p:sldId id="1145" r:id="rId19"/>
    <p:sldId id="1146" r:id="rId20"/>
    <p:sldId id="1123" r:id="rId21"/>
    <p:sldId id="1147" r:id="rId22"/>
    <p:sldId id="1224" r:id="rId23"/>
    <p:sldId id="1150" r:id="rId24"/>
    <p:sldId id="1151" r:id="rId25"/>
    <p:sldId id="1153" r:id="rId26"/>
    <p:sldId id="1155" r:id="rId27"/>
    <p:sldId id="1156" r:id="rId28"/>
    <p:sldId id="1158" r:id="rId29"/>
    <p:sldId id="1159" r:id="rId30"/>
  </p:sldIdLst>
  <p:sldSz cx="11522075" cy="7200900"/>
  <p:notesSz cx="6858000" cy="9144000"/>
  <p:custDataLst>
    <p:tags r:id="rId34"/>
  </p:custDataLst>
  <p:defaultTextStyle>
    <a:defPPr>
      <a:defRPr lang="zh-CN"/>
    </a:defPPr>
    <a:lvl1pPr marL="0" algn="l" defTabSz="10699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4670" algn="l" defTabSz="10699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69975" algn="l" defTabSz="10699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4645" algn="l" defTabSz="10699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39950" algn="l" defTabSz="10699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74620" algn="l" defTabSz="10699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09290" algn="l" defTabSz="10699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44595" algn="l" defTabSz="10699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79265" algn="l" defTabSz="10699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0000"/>
    <a:srgbClr val="800000"/>
    <a:srgbClr val="663300"/>
    <a:srgbClr val="333300"/>
    <a:srgbClr val="FFFFCC"/>
    <a:srgbClr val="FFCC00"/>
    <a:srgbClr val="660033"/>
    <a:srgbClr val="003366"/>
    <a:srgbClr val="6666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961" autoAdjust="0"/>
    <p:restoredTop sz="92022" autoAdjust="0"/>
  </p:normalViewPr>
  <p:slideViewPr>
    <p:cSldViewPr>
      <p:cViewPr varScale="1">
        <p:scale>
          <a:sx n="61" d="100"/>
          <a:sy n="61" d="100"/>
        </p:scale>
        <p:origin x="-1440" y="-96"/>
      </p:cViewPr>
      <p:guideLst>
        <p:guide orient="horz" pos="2217"/>
        <p:guide pos="37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1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C03DA-8B7D-447E-9C29-3A60D78EE7F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0699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4670" algn="l" defTabSz="10699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69975" algn="l" defTabSz="10699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4645" algn="l" defTabSz="10699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39950" algn="l" defTabSz="10699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74620" algn="l" defTabSz="10699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09290" algn="l" defTabSz="10699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44595" algn="l" defTabSz="10699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79265" algn="l" defTabSz="10699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685BBE-1B98-4F16-9863-687F2D3EEE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明楷 W03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仓耳明楷 W03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4FBE0-34CD-41B9-A752-53C8066D8C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油画</a:t>
            </a:r>
            <a:r>
              <a:rPr lang="en-US" altLang="zh-CN" dirty="0"/>
              <a:t>《</a:t>
            </a:r>
            <a:r>
              <a:rPr lang="zh-CN" altLang="en-US" dirty="0"/>
              <a:t>宽容</a:t>
            </a:r>
            <a:r>
              <a:rPr lang="en-US" altLang="zh-CN" dirty="0"/>
              <a:t>》</a:t>
            </a:r>
            <a:r>
              <a:rPr lang="zh-CN" altLang="en-US" dirty="0"/>
              <a:t>，现名</a:t>
            </a:r>
            <a:r>
              <a:rPr lang="en-US" altLang="zh-CN" dirty="0"/>
              <a:t>《</a:t>
            </a:r>
            <a:r>
              <a:rPr lang="zh-CN" altLang="en-US" dirty="0"/>
              <a:t>北大钟声</a:t>
            </a:r>
            <a:r>
              <a:rPr lang="en-US" altLang="zh-CN" dirty="0"/>
              <a:t>》</a:t>
            </a:r>
            <a:r>
              <a:rPr lang="zh-CN" altLang="en-US" dirty="0"/>
              <a:t>是由著名知青画家画家沈嘉蔚创作的。画上共</a:t>
            </a:r>
            <a:r>
              <a:rPr lang="en-US" altLang="zh-CN" dirty="0"/>
              <a:t>16</a:t>
            </a:r>
            <a:r>
              <a:rPr lang="zh-CN" altLang="en-US" dirty="0"/>
              <a:t>人，由左至右是：刘师培、黄侃、沈尹默、陈独秀、胡适、朱希祖、辜鸿铭、马叙伦、蔡元培、李大钊、马幼渔、鲁迅、周作人、钱玄桐、梁漱溟、刘半农。</a:t>
            </a:r>
            <a:endParaRPr lang="zh-CN" altLang="en-US" dirty="0"/>
          </a:p>
          <a:p>
            <a:r>
              <a:rPr lang="en-US" altLang="zh-CN" dirty="0"/>
              <a:t>1917</a:t>
            </a:r>
            <a:r>
              <a:rPr lang="zh-CN" altLang="en-US" dirty="0"/>
              <a:t>年的北京大学教授，请问新聘教授的装束有何不同？（西装革履、长袍马褂，短发、辫子）北大不仅包容了旧学代表和拖长辫、着异服的前清遗老，也包容了接受传播新文化、新思想的进步青年。正是在这样的大学观和学术观的指导下，北京大学出现了前所未有的学术自由、各派并存、百家争鸣的活跃局面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4FBE0-34CD-41B9-A752-53C8066D8C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《</a:t>
            </a:r>
            <a:r>
              <a:rPr lang="zh-CN" altLang="en-US" dirty="0"/>
              <a:t>狂人日记</a:t>
            </a:r>
            <a:r>
              <a:rPr lang="en-US" altLang="zh-CN" dirty="0"/>
              <a:t>》</a:t>
            </a:r>
            <a:r>
              <a:rPr lang="zh-CN" altLang="en-US" dirty="0"/>
              <a:t>是鲁迅创作的第一个短篇白话日记体小说，也是中国第一部现代白话文小说，写于</a:t>
            </a:r>
            <a:r>
              <a:rPr lang="en-US" altLang="zh-CN" dirty="0"/>
              <a:t>1918</a:t>
            </a:r>
            <a:r>
              <a:rPr lang="zh-CN" altLang="en-US" dirty="0"/>
              <a:t>年</a:t>
            </a:r>
            <a:r>
              <a:rPr lang="en-US" altLang="zh-CN" dirty="0"/>
              <a:t>4</a:t>
            </a:r>
            <a:r>
              <a:rPr lang="zh-CN" altLang="en-US" dirty="0"/>
              <a:t>月。该文首发于</a:t>
            </a:r>
            <a:r>
              <a:rPr lang="en-US" altLang="zh-CN" dirty="0"/>
              <a:t>1918</a:t>
            </a:r>
            <a:r>
              <a:rPr lang="zh-CN" altLang="en-US" dirty="0"/>
              <a:t>年</a:t>
            </a:r>
            <a:r>
              <a:rPr lang="en-US" altLang="zh-CN" dirty="0"/>
              <a:t>5</a:t>
            </a:r>
            <a:r>
              <a:rPr lang="zh-CN" altLang="en-US" dirty="0"/>
              <a:t>月</a:t>
            </a:r>
            <a:r>
              <a:rPr lang="en-US" altLang="zh-CN" dirty="0"/>
              <a:t>15</a:t>
            </a:r>
            <a:r>
              <a:rPr lang="zh-CN" altLang="en-US" dirty="0"/>
              <a:t>日</a:t>
            </a:r>
            <a:r>
              <a:rPr lang="en-US" altLang="zh-CN" dirty="0"/>
              <a:t>4</a:t>
            </a:r>
            <a:r>
              <a:rPr lang="zh-CN" altLang="en-US" dirty="0"/>
              <a:t>卷</a:t>
            </a:r>
            <a:r>
              <a:rPr lang="en-US" altLang="zh-CN" dirty="0"/>
              <a:t>5</a:t>
            </a:r>
            <a:r>
              <a:rPr lang="zh-CN" altLang="en-US" dirty="0"/>
              <a:t>号的</a:t>
            </a:r>
            <a:r>
              <a:rPr lang="en-US" altLang="zh-CN" dirty="0"/>
              <a:t>《</a:t>
            </a:r>
            <a:r>
              <a:rPr lang="zh-CN" altLang="en-US" dirty="0"/>
              <a:t>新青年</a:t>
            </a:r>
            <a:r>
              <a:rPr lang="en-US" altLang="zh-CN" dirty="0"/>
              <a:t>》</a:t>
            </a:r>
            <a:r>
              <a:rPr lang="zh-CN" altLang="en-US" dirty="0"/>
              <a:t>月刊，后收入</a:t>
            </a:r>
            <a:r>
              <a:rPr lang="en-US" altLang="zh-CN" dirty="0"/>
              <a:t>《</a:t>
            </a:r>
            <a:r>
              <a:rPr lang="zh-CN" altLang="en-US" dirty="0"/>
              <a:t>呐喊</a:t>
            </a:r>
            <a:r>
              <a:rPr lang="en-US" altLang="zh-CN" dirty="0"/>
              <a:t>》</a:t>
            </a:r>
            <a:r>
              <a:rPr lang="zh-CN" altLang="en-US" dirty="0"/>
              <a:t>集，编入</a:t>
            </a:r>
            <a:r>
              <a:rPr lang="en-US" altLang="zh-CN" dirty="0"/>
              <a:t>《</a:t>
            </a:r>
            <a:r>
              <a:rPr lang="zh-CN" altLang="en-US" dirty="0"/>
              <a:t>鲁迅全集</a:t>
            </a:r>
            <a:r>
              <a:rPr lang="en-US" altLang="zh-CN" dirty="0"/>
              <a:t>》</a:t>
            </a:r>
            <a:r>
              <a:rPr lang="zh-CN" altLang="en-US" dirty="0"/>
              <a:t>第一卷。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4FBE0-34CD-41B9-A752-53C8066D8C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4FBE0-34CD-41B9-A752-53C8066D8C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材料  美国学者莫里斯认为，聚集在</a:t>
            </a:r>
            <a:r>
              <a:rPr lang="en-US" altLang="zh-CN" dirty="0"/>
              <a:t>《</a:t>
            </a:r>
            <a:r>
              <a:rPr lang="zh-CN" altLang="en-US" dirty="0"/>
              <a:t>新青年</a:t>
            </a:r>
            <a:r>
              <a:rPr lang="en-US" altLang="zh-CN" dirty="0"/>
              <a:t>》</a:t>
            </a:r>
            <a:r>
              <a:rPr lang="zh-CN" altLang="en-US" dirty="0"/>
              <a:t>周围的知识分子的重要性是很难估价的。他们的著作铸成了一代年轻学生的信仰和和态度，</a:t>
            </a:r>
            <a:r>
              <a:rPr lang="en-US" altLang="zh-CN" dirty="0"/>
              <a:t>1919</a:t>
            </a:r>
            <a:r>
              <a:rPr lang="zh-CN" altLang="en-US" dirty="0"/>
              <a:t>年五四运动后，这些学生是政治上的生力军，并成为现代中国革命的领导者。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4FBE0-34CD-41B9-A752-53C8066D8C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那个年代很多新女性“发现了自己” </a:t>
            </a:r>
            <a:r>
              <a:rPr lang="en-US" altLang="zh-CN" dirty="0"/>
              <a:t>……</a:t>
            </a:r>
            <a:r>
              <a:rPr lang="zh-CN" altLang="en-US" dirty="0"/>
              <a:t>女学生已经开始觉悟，抵制学校开设的‘列女传’。在操场的树荫下，在宿舍里，他们常常聚在一起，争得面红耳赤，后来由争论变成抗婚、逃婚，以实际行动反抗旧礼教，争取婚姻自由。</a:t>
            </a:r>
            <a:endParaRPr lang="en-US" altLang="zh-CN" dirty="0"/>
          </a:p>
          <a:p>
            <a:r>
              <a:rPr lang="zh-CN" altLang="en-US" dirty="0"/>
              <a:t>李欣淑幼年时，父为其订了亲，未婚夫不幸去世，父母准备叫她守“望门寡”。李欣淑在女校念过书，不满这种包办婚姻，因而反抗出走，到北京工读。她说：“我于今决计尊重我个人的人格，积极的和环境奋斗，向光明的人生大路前进。”</a:t>
            </a:r>
            <a:r>
              <a:rPr lang="en-US" altLang="zh-CN" dirty="0"/>
              <a:t>——1919</a:t>
            </a:r>
            <a:r>
              <a:rPr lang="zh-CN" altLang="en-US" dirty="0"/>
              <a:t>年末长沙</a:t>
            </a:r>
            <a:r>
              <a:rPr lang="en-US" altLang="zh-CN" dirty="0"/>
              <a:t>《</a:t>
            </a:r>
            <a:r>
              <a:rPr lang="zh-CN" altLang="en-US" dirty="0"/>
              <a:t>大公报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4FBE0-34CD-41B9-A752-53C8066D8C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材料  美国学者莫里斯认为，聚集在</a:t>
            </a:r>
            <a:r>
              <a:rPr lang="en-US" altLang="zh-CN" dirty="0"/>
              <a:t>《</a:t>
            </a:r>
            <a:r>
              <a:rPr lang="zh-CN" altLang="en-US" dirty="0"/>
              <a:t>新青年</a:t>
            </a:r>
            <a:r>
              <a:rPr lang="en-US" altLang="zh-CN" dirty="0"/>
              <a:t>》</a:t>
            </a:r>
            <a:r>
              <a:rPr lang="zh-CN" altLang="en-US" dirty="0"/>
              <a:t>周围的知识分子的重要性是很难估价的。他们的著作铸成了一代年轻学生的信仰和和态度，</a:t>
            </a:r>
            <a:r>
              <a:rPr lang="en-US" altLang="zh-CN" dirty="0"/>
              <a:t>1919</a:t>
            </a:r>
            <a:r>
              <a:rPr lang="zh-CN" altLang="en-US" dirty="0"/>
              <a:t>年五四运动后，这些学生是政治上的生力军，并成为现代中国革命的领导者。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4FBE0-34CD-41B9-A752-53C8066D8C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材料  美国学者莫里斯认为，聚集在</a:t>
            </a:r>
            <a:r>
              <a:rPr lang="en-US" altLang="zh-CN" dirty="0"/>
              <a:t>《</a:t>
            </a:r>
            <a:r>
              <a:rPr lang="zh-CN" altLang="en-US" dirty="0"/>
              <a:t>新青年</a:t>
            </a:r>
            <a:r>
              <a:rPr lang="en-US" altLang="zh-CN" dirty="0"/>
              <a:t>》</a:t>
            </a:r>
            <a:r>
              <a:rPr lang="zh-CN" altLang="en-US" dirty="0"/>
              <a:t>周围的知识分子的重要性是很难估价的。他们的著作铸成了一代年轻学生的信仰和和态度，</a:t>
            </a:r>
            <a:r>
              <a:rPr lang="en-US" altLang="zh-CN" dirty="0"/>
              <a:t>1919</a:t>
            </a:r>
            <a:r>
              <a:rPr lang="zh-CN" altLang="en-US" dirty="0"/>
              <a:t>年五四运动后，这些学生是政治上的生力军，并成为现代中国革命的领导者。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4FBE0-34CD-41B9-A752-53C8066D8C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7F2EB-FDA1-4A18-B1C5-AAF186D902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64156" y="2236947"/>
            <a:ext cx="9793764" cy="154352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28311" y="4080510"/>
            <a:ext cx="8065453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4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69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4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39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4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09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4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79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25896" y="303372"/>
            <a:ext cx="3266589" cy="645080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26131" y="303372"/>
            <a:ext cx="9607730" cy="6450806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0164" y="4627245"/>
            <a:ext cx="9793764" cy="1430179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0164" y="3052049"/>
            <a:ext cx="9793764" cy="157519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346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699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4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399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74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09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445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79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26132" y="1763554"/>
            <a:ext cx="6437159" cy="4990624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355326" y="1763554"/>
            <a:ext cx="6437159" cy="4990624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04" y="288370"/>
            <a:ext cx="10369868" cy="12001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104" y="1611869"/>
            <a:ext cx="5090917" cy="67175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4670" indent="0">
              <a:buNone/>
              <a:defRPr sz="2300" b="1"/>
            </a:lvl2pPr>
            <a:lvl3pPr marL="1069975" indent="0">
              <a:buNone/>
              <a:defRPr sz="2100" b="1"/>
            </a:lvl3pPr>
            <a:lvl4pPr marL="1604645" indent="0">
              <a:buNone/>
              <a:defRPr sz="1900" b="1"/>
            </a:lvl4pPr>
            <a:lvl5pPr marL="2139950" indent="0">
              <a:buNone/>
              <a:defRPr sz="1900" b="1"/>
            </a:lvl5pPr>
            <a:lvl6pPr marL="2674620" indent="0">
              <a:buNone/>
              <a:defRPr sz="1900" b="1"/>
            </a:lvl6pPr>
            <a:lvl7pPr marL="3209290" indent="0">
              <a:buNone/>
              <a:defRPr sz="1900" b="1"/>
            </a:lvl7pPr>
            <a:lvl8pPr marL="3744595" indent="0">
              <a:buNone/>
              <a:defRPr sz="1900" b="1"/>
            </a:lvl8pPr>
            <a:lvl9pPr marL="4279265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76104" y="2283619"/>
            <a:ext cx="5090917" cy="4148852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53055" y="1611869"/>
            <a:ext cx="5092917" cy="671750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4670" indent="0">
              <a:buNone/>
              <a:defRPr sz="2300" b="1"/>
            </a:lvl2pPr>
            <a:lvl3pPr marL="1069975" indent="0">
              <a:buNone/>
              <a:defRPr sz="2100" b="1"/>
            </a:lvl3pPr>
            <a:lvl4pPr marL="1604645" indent="0">
              <a:buNone/>
              <a:defRPr sz="1900" b="1"/>
            </a:lvl4pPr>
            <a:lvl5pPr marL="2139950" indent="0">
              <a:buNone/>
              <a:defRPr sz="1900" b="1"/>
            </a:lvl5pPr>
            <a:lvl6pPr marL="2674620" indent="0">
              <a:buNone/>
              <a:defRPr sz="1900" b="1"/>
            </a:lvl6pPr>
            <a:lvl7pPr marL="3209290" indent="0">
              <a:buNone/>
              <a:defRPr sz="1900" b="1"/>
            </a:lvl7pPr>
            <a:lvl8pPr marL="3744595" indent="0">
              <a:buNone/>
              <a:defRPr sz="1900" b="1"/>
            </a:lvl8pPr>
            <a:lvl9pPr marL="4279265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53055" y="2283619"/>
            <a:ext cx="5092917" cy="4148852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05" y="286702"/>
            <a:ext cx="3790683" cy="122015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04811" y="286703"/>
            <a:ext cx="6441160" cy="6145769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76105" y="1506856"/>
            <a:ext cx="3790683" cy="4925616"/>
          </a:xfrm>
        </p:spPr>
        <p:txBody>
          <a:bodyPr/>
          <a:lstStyle>
            <a:lvl1pPr marL="0" indent="0">
              <a:buNone/>
              <a:defRPr sz="1600"/>
            </a:lvl1pPr>
            <a:lvl2pPr marL="534670" indent="0">
              <a:buNone/>
              <a:defRPr sz="1400"/>
            </a:lvl2pPr>
            <a:lvl3pPr marL="1069975" indent="0">
              <a:buNone/>
              <a:defRPr sz="1200"/>
            </a:lvl3pPr>
            <a:lvl4pPr marL="1604645" indent="0">
              <a:buNone/>
              <a:defRPr sz="1100"/>
            </a:lvl4pPr>
            <a:lvl5pPr marL="2139950" indent="0">
              <a:buNone/>
              <a:defRPr sz="1100"/>
            </a:lvl5pPr>
            <a:lvl6pPr marL="2674620" indent="0">
              <a:buNone/>
              <a:defRPr sz="1100"/>
            </a:lvl6pPr>
            <a:lvl7pPr marL="3209290" indent="0">
              <a:buNone/>
              <a:defRPr sz="1100"/>
            </a:lvl7pPr>
            <a:lvl8pPr marL="3744595" indent="0">
              <a:buNone/>
              <a:defRPr sz="1100"/>
            </a:lvl8pPr>
            <a:lvl9pPr marL="42792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8407" y="5040630"/>
            <a:ext cx="6913245" cy="59507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58407" y="643414"/>
            <a:ext cx="6913245" cy="4320540"/>
          </a:xfrm>
        </p:spPr>
        <p:txBody>
          <a:bodyPr/>
          <a:lstStyle>
            <a:lvl1pPr marL="0" indent="0">
              <a:buNone/>
              <a:defRPr sz="3700"/>
            </a:lvl1pPr>
            <a:lvl2pPr marL="534670" indent="0">
              <a:buNone/>
              <a:defRPr sz="3300"/>
            </a:lvl2pPr>
            <a:lvl3pPr marL="1069975" indent="0">
              <a:buNone/>
              <a:defRPr sz="2800"/>
            </a:lvl3pPr>
            <a:lvl4pPr marL="1604645" indent="0">
              <a:buNone/>
              <a:defRPr sz="2300"/>
            </a:lvl4pPr>
            <a:lvl5pPr marL="2139950" indent="0">
              <a:buNone/>
              <a:defRPr sz="2300"/>
            </a:lvl5pPr>
            <a:lvl6pPr marL="2674620" indent="0">
              <a:buNone/>
              <a:defRPr sz="2300"/>
            </a:lvl6pPr>
            <a:lvl7pPr marL="3209290" indent="0">
              <a:buNone/>
              <a:defRPr sz="2300"/>
            </a:lvl7pPr>
            <a:lvl8pPr marL="3744595" indent="0">
              <a:buNone/>
              <a:defRPr sz="2300"/>
            </a:lvl8pPr>
            <a:lvl9pPr marL="4279265" indent="0">
              <a:buNone/>
              <a:defRPr sz="23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258407" y="5635705"/>
            <a:ext cx="6913245" cy="845105"/>
          </a:xfrm>
        </p:spPr>
        <p:txBody>
          <a:bodyPr/>
          <a:lstStyle>
            <a:lvl1pPr marL="0" indent="0">
              <a:buNone/>
              <a:defRPr sz="1600"/>
            </a:lvl1pPr>
            <a:lvl2pPr marL="534670" indent="0">
              <a:buNone/>
              <a:defRPr sz="1400"/>
            </a:lvl2pPr>
            <a:lvl3pPr marL="1069975" indent="0">
              <a:buNone/>
              <a:defRPr sz="1200"/>
            </a:lvl3pPr>
            <a:lvl4pPr marL="1604645" indent="0">
              <a:buNone/>
              <a:defRPr sz="1100"/>
            </a:lvl4pPr>
            <a:lvl5pPr marL="2139950" indent="0">
              <a:buNone/>
              <a:defRPr sz="1100"/>
            </a:lvl5pPr>
            <a:lvl6pPr marL="2674620" indent="0">
              <a:buNone/>
              <a:defRPr sz="1100"/>
            </a:lvl6pPr>
            <a:lvl7pPr marL="3209290" indent="0">
              <a:buNone/>
              <a:defRPr sz="1100"/>
            </a:lvl7pPr>
            <a:lvl8pPr marL="3744595" indent="0">
              <a:buNone/>
              <a:defRPr sz="1100"/>
            </a:lvl8pPr>
            <a:lvl9pPr marL="42792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76104" y="288370"/>
            <a:ext cx="10369868" cy="1200150"/>
          </a:xfrm>
          <a:prstGeom prst="rect">
            <a:avLst/>
          </a:prstGeom>
        </p:spPr>
        <p:txBody>
          <a:bodyPr vert="horz" lIns="106985" tIns="53492" rIns="106985" bIns="5349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104" y="1680211"/>
            <a:ext cx="10369868" cy="4752261"/>
          </a:xfrm>
          <a:prstGeom prst="rect">
            <a:avLst/>
          </a:prstGeom>
        </p:spPr>
        <p:txBody>
          <a:bodyPr vert="horz" lIns="106985" tIns="53492" rIns="106985" bIns="5349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76104" y="6674168"/>
            <a:ext cx="2688484" cy="383381"/>
          </a:xfrm>
          <a:prstGeom prst="rect">
            <a:avLst/>
          </a:prstGeom>
        </p:spPr>
        <p:txBody>
          <a:bodyPr vert="horz" lIns="106985" tIns="53492" rIns="106985" bIns="53492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937AB-5291-48FC-9075-9F29944D13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36709" y="6674168"/>
            <a:ext cx="3648657" cy="383381"/>
          </a:xfrm>
          <a:prstGeom prst="rect">
            <a:avLst/>
          </a:prstGeom>
        </p:spPr>
        <p:txBody>
          <a:bodyPr vert="horz" lIns="106985" tIns="53492" rIns="106985" bIns="53492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57487" y="6674168"/>
            <a:ext cx="2688484" cy="383381"/>
          </a:xfrm>
          <a:prstGeom prst="rect">
            <a:avLst/>
          </a:prstGeom>
        </p:spPr>
        <p:txBody>
          <a:bodyPr vert="horz" lIns="106985" tIns="53492" rIns="106985" bIns="53492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3CECD-E187-45A6-BE7A-E277637993E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69975" rtl="0" eaLnBrk="1" latinLnBrk="0" hangingPunct="1"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1320" indent="-401320" algn="l" defTabSz="1069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69315" indent="-334645" algn="l" defTabSz="106997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37310" indent="-267335" algn="l" defTabSz="1069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1980" indent="-267335" algn="l" defTabSz="10699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07285" indent="-267335" algn="l" defTabSz="1069975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41955" indent="-267335" algn="l" defTabSz="1069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77260" indent="-267335" algn="l" defTabSz="1069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11930" indent="-267335" algn="l" defTabSz="1069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46600" indent="-267335" algn="l" defTabSz="1069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699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4670" algn="l" defTabSz="10699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9975" algn="l" defTabSz="10699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645" algn="l" defTabSz="10699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9950" algn="l" defTabSz="10699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4620" algn="l" defTabSz="10699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09290" algn="l" defTabSz="10699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4595" algn="l" defTabSz="10699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79265" algn="l" defTabSz="10699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tags" Target="../tags/tag6.xml"/><Relationship Id="rId4" Type="http://schemas.openxmlformats.org/officeDocument/2006/relationships/image" Target="../media/image10.jpeg"/><Relationship Id="rId3" Type="http://schemas.openxmlformats.org/officeDocument/2006/relationships/tags" Target="../tags/tag5.xml"/><Relationship Id="rId2" Type="http://schemas.openxmlformats.org/officeDocument/2006/relationships/image" Target="../media/image9.jpeg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jpeg"/><Relationship Id="rId3" Type="http://schemas.openxmlformats.org/officeDocument/2006/relationships/image" Target="../media/image24.png"/><Relationship Id="rId2" Type="http://schemas.openxmlformats.org/officeDocument/2006/relationships/slide" Target="slide21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slide" Target="slide21.xml"/><Relationship Id="rId2" Type="http://schemas.openxmlformats.org/officeDocument/2006/relationships/image" Target="../media/image27.jpeg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6" Type="http://schemas.openxmlformats.org/officeDocument/2006/relationships/slide" Target="slide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3" Type="http://schemas.openxmlformats.org/officeDocument/2006/relationships/image" Target="../media/image32.jpeg"/><Relationship Id="rId2" Type="http://schemas.openxmlformats.org/officeDocument/2006/relationships/slide" Target="slide1.xml"/><Relationship Id="rId1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slide" Target="slide3.xml"/><Relationship Id="rId1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hyperlink" Target="http://news.ifeng.com/history/video/detail_2012_04/17/13954898_0.shtml" TargetMode="External"/><Relationship Id="rId1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1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tags" Target="../tags/tag2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t01872adb30f0db28fb.jpg"/>
          <p:cNvPicPr>
            <a:picLocks noChangeAspect="1"/>
          </p:cNvPicPr>
          <p:nvPr/>
        </p:nvPicPr>
        <p:blipFill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lum bright="20000" contrast="-30000"/>
          </a:blip>
          <a:stretch>
            <a:fillRect/>
          </a:stretch>
        </p:blipFill>
        <p:spPr>
          <a:xfrm>
            <a:off x="-401320" y="0"/>
            <a:ext cx="11923395" cy="7200900"/>
          </a:xfrm>
          <a:prstGeom prst="rect">
            <a:avLst/>
          </a:prstGeom>
        </p:spPr>
      </p:pic>
      <p:sp>
        <p:nvSpPr>
          <p:cNvPr id="2" name="TextBox 23"/>
          <p:cNvSpPr txBox="1"/>
          <p:nvPr/>
        </p:nvSpPr>
        <p:spPr>
          <a:xfrm>
            <a:off x="-20" y="1999072"/>
            <a:ext cx="11243310" cy="101473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p>
            <a:r>
              <a:rPr lang="zh-CN" altLang="en-US" sz="6000" b="1" dirty="0" smtClean="0">
                <a:solidFill>
                  <a:srgbClr val="8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第四单元  新民主主义革命的开始</a:t>
            </a:r>
            <a:endParaRPr lang="zh-CN" altLang="en-US" sz="6000" b="1" dirty="0" smtClean="0">
              <a:solidFill>
                <a:srgbClr val="8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" name="TextBox 43"/>
          <p:cNvSpPr txBox="1"/>
          <p:nvPr/>
        </p:nvSpPr>
        <p:spPr>
          <a:xfrm>
            <a:off x="2970513" y="3465375"/>
            <a:ext cx="51790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第</a:t>
            </a:r>
            <a:r>
              <a:rPr lang="en-US" altLang="zh-CN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12</a:t>
            </a:r>
            <a:r>
              <a:rPr lang="zh-CN" altLang="en-US" sz="4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课  新文化运动</a:t>
            </a:r>
            <a:endParaRPr lang="zh-CN" altLang="en-US" sz="4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857652" y="6311356"/>
            <a:ext cx="3472180" cy="52197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zh-CN" sz="28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人民路初级中学 鲁焕</a:t>
            </a:r>
            <a:endParaRPr lang="zh-CN" altLang="zh-CN" sz="2800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402904" y="1437040"/>
            <a:ext cx="4111657" cy="4255343"/>
            <a:chOff x="430209" y="268005"/>
            <a:chExt cx="4111657" cy="4255343"/>
          </a:xfrm>
        </p:grpSpPr>
        <p:grpSp>
          <p:nvGrpSpPr>
            <p:cNvPr id="6" name="组合 5"/>
            <p:cNvGrpSpPr/>
            <p:nvPr/>
          </p:nvGrpSpPr>
          <p:grpSpPr>
            <a:xfrm>
              <a:off x="590031" y="268005"/>
              <a:ext cx="3951835" cy="4255343"/>
              <a:chOff x="552999" y="99584"/>
              <a:chExt cx="3951835" cy="4255343"/>
            </a:xfrm>
          </p:grpSpPr>
          <p:sp>
            <p:nvSpPr>
              <p:cNvPr id="20" name="文本框 3"/>
              <p:cNvSpPr txBox="1"/>
              <p:nvPr/>
            </p:nvSpPr>
            <p:spPr>
              <a:xfrm>
                <a:off x="2209309" y="1565536"/>
                <a:ext cx="2295525" cy="13220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algn="ctr"/>
                <a:r>
                  <a:rPr lang="en-US" altLang="zh-CN" sz="2800" b="1" dirty="0">
                    <a:latin typeface="方正姚体" panose="02010601030101010101" charset="-122"/>
                    <a:ea typeface="方正姚体" panose="02010601030101010101" charset="-122"/>
                  </a:rPr>
                  <a:t>1868.1</a:t>
                </a:r>
                <a:endParaRPr lang="en-US" altLang="zh-CN" sz="2800" b="1" dirty="0">
                  <a:latin typeface="方正姚体" panose="02010601030101010101" charset="-122"/>
                  <a:ea typeface="方正姚体" panose="02010601030101010101" charset="-122"/>
                </a:endParaRPr>
              </a:p>
              <a:p>
                <a:pPr algn="ctr"/>
                <a:r>
                  <a:rPr lang="zh-CN" altLang="en-US" sz="2400" b="1" dirty="0">
                    <a:solidFill>
                      <a:srgbClr val="0070C0"/>
                    </a:solidFill>
                    <a:latin typeface="方正姚体" panose="02010601030101010101" charset="-122"/>
                    <a:ea typeface="方正姚体" panose="02010601030101010101" charset="-122"/>
                  </a:rPr>
                  <a:t>（属兔）</a:t>
                </a:r>
                <a:endParaRPr lang="en-US" altLang="zh-CN" sz="2400" b="1" dirty="0">
                  <a:solidFill>
                    <a:srgbClr val="0070C0"/>
                  </a:solidFill>
                  <a:latin typeface="方正姚体" panose="02010601030101010101" charset="-122"/>
                  <a:ea typeface="方正姚体" panose="02010601030101010101" charset="-122"/>
                </a:endParaRPr>
              </a:p>
              <a:p>
                <a:pPr algn="ctr"/>
                <a:r>
                  <a:rPr lang="zh-CN" altLang="en-US" sz="2800" b="1" dirty="0">
                    <a:latin typeface="方正姚体" panose="02010601030101010101" charset="-122"/>
                    <a:ea typeface="方正姚体" panose="02010601030101010101" charset="-122"/>
                  </a:rPr>
                  <a:t>蔡元培</a:t>
                </a:r>
                <a:endParaRPr lang="zh-CN" altLang="en-US" sz="2800" b="1" dirty="0">
                  <a:latin typeface="方正姚体" panose="02010601030101010101" charset="-122"/>
                  <a:ea typeface="方正姚体" panose="02010601030101010101" charset="-122"/>
                </a:endParaRPr>
              </a:p>
            </p:txBody>
          </p:sp>
          <p:pic>
            <p:nvPicPr>
              <p:cNvPr id="4" name="图片 4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681789" y="99584"/>
                <a:ext cx="1376480" cy="149335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5" name="矩形 4"/>
              <p:cNvSpPr/>
              <p:nvPr/>
            </p:nvSpPr>
            <p:spPr>
              <a:xfrm>
                <a:off x="552999" y="3770152"/>
                <a:ext cx="1826141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p>
                <a:pPr algn="ctr"/>
                <a:r>
                  <a:rPr lang="zh-CN" altLang="en-US" sz="3200" b="0" cap="none" spc="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迷你简习字" panose="020B0602010101010101" pitchFamily="33" charset="-122"/>
                    <a:ea typeface="迷你简习字" panose="020B0602010101010101" pitchFamily="33" charset="-122"/>
                  </a:rPr>
                  <a:t>北大校长</a:t>
                </a:r>
                <a:endParaRPr lang="zh-CN" altLang="en-US" sz="3200" b="0" cap="none" spc="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习字" panose="020B0602010101010101" pitchFamily="33" charset="-122"/>
                  <a:ea typeface="迷你简习字" panose="020B0602010101010101" pitchFamily="33" charset="-122"/>
                </a:endParaRPr>
              </a:p>
            </p:txBody>
          </p:sp>
        </p:grpSp>
        <p:pic>
          <p:nvPicPr>
            <p:cNvPr id="26" name="图片 2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" b="18668"/>
            <a:stretch>
              <a:fillRect/>
            </a:stretch>
          </p:blipFill>
          <p:spPr>
            <a:xfrm>
              <a:off x="430209" y="881007"/>
              <a:ext cx="2145784" cy="2812767"/>
            </a:xfrm>
            <a:prstGeom prst="ellipse">
              <a:avLst/>
            </a:prstGeom>
            <a:ln w="38100" cap="rnd">
              <a:solidFill>
                <a:schemeClr val="tx1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pic>
        <p:nvPicPr>
          <p:cNvPr id="24" name="图片 14337" descr="蔡元培任命书"/>
          <p:cNvPicPr>
            <a:picLocks noChangeAspect="1"/>
          </p:cNvPicPr>
          <p:nvPr>
            <p:ph idx="1"/>
            <p:custDataLst>
              <p:tags r:id="rId5"/>
            </p:custDataLst>
          </p:nvPr>
        </p:nvPicPr>
        <p:blipFill rotWithShape="1">
          <a:blip r:embed="rId6"/>
          <a:srcRect l="2285"/>
          <a:stretch>
            <a:fillRect/>
          </a:stretch>
        </p:blipFill>
        <p:spPr>
          <a:xfrm>
            <a:off x="4514850" y="2049780"/>
            <a:ext cx="6758940" cy="3549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椭圆 24"/>
          <p:cNvSpPr/>
          <p:nvPr/>
        </p:nvSpPr>
        <p:spPr>
          <a:xfrm>
            <a:off x="9256395" y="4364355"/>
            <a:ext cx="798830" cy="976630"/>
          </a:xfrm>
          <a:prstGeom prst="ellipse">
            <a:avLst/>
          </a:prstGeom>
          <a:noFill/>
          <a:ln w="508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algn="ctr" fontAlgn="base"/>
            <a:endParaRPr lang="zh-CN" altLang="en-US" strike="noStrike" noProof="1">
              <a:ea typeface="宋体" panose="02010600030101010101" pitchFamily="2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8387080" y="2233930"/>
            <a:ext cx="789940" cy="1275715"/>
          </a:xfrm>
          <a:prstGeom prst="ellipse">
            <a:avLst/>
          </a:prstGeom>
          <a:noFill/>
          <a:ln w="508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zh-CN" altLang="en-US" strike="noStrike" noProof="1"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6" name="内容占位符 15"/>
          <p:cNvGraphicFramePr/>
          <p:nvPr>
            <p:ph idx="1"/>
            <p:custDataLst>
              <p:tags r:id="rId1"/>
            </p:custDataLst>
          </p:nvPr>
        </p:nvGraphicFramePr>
        <p:xfrm>
          <a:off x="576104" y="2782571"/>
          <a:ext cx="10397490" cy="388683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645285"/>
                <a:gridCol w="2582545"/>
                <a:gridCol w="3676015"/>
                <a:gridCol w="2493645"/>
              </a:tblGrid>
              <a:tr h="89852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dirty="0">
                          <a:solidFill>
                            <a:srgbClr val="0070C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陈独秀</a:t>
                      </a:r>
                      <a:endParaRPr lang="zh-CN" altLang="en-US" sz="2800" b="0" dirty="0">
                        <a:solidFill>
                          <a:srgbClr val="0070C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早年留学日本</a:t>
                      </a:r>
                      <a:endParaRPr lang="zh-CN" altLang="en-US" sz="2400" b="0" dirty="0">
                        <a:solidFill>
                          <a:srgbClr val="00000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191</a:t>
                      </a:r>
                      <a:r>
                        <a:rPr lang="en-US" altLang="zh-CN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7</a:t>
                      </a:r>
                      <a:r>
                        <a:rPr lang="zh-CN" altLang="en-US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年</a:t>
                      </a:r>
                      <a:endParaRPr lang="en-US" altLang="zh-CN" sz="2400" dirty="0"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任北京大学文科学长</a:t>
                      </a:r>
                      <a:endParaRPr lang="zh-CN" altLang="en-US" sz="2400" b="0" dirty="0">
                        <a:solidFill>
                          <a:srgbClr val="00000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  <a:sym typeface="+mn-ea"/>
                        </a:rPr>
                        <a:t>《新青年》主编</a:t>
                      </a:r>
                      <a:endParaRPr lang="zh-CN" altLang="en-US" sz="2400" b="0" dirty="0">
                        <a:solidFill>
                          <a:srgbClr val="00000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0170" marR="90170" marT="46990" marB="46990" anchor="ctr"/>
                </a:tc>
              </a:tr>
              <a:tr h="83439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u="none" kern="1200" baseline="0" dirty="0">
                          <a:solidFill>
                            <a:srgbClr val="0070C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胡适</a:t>
                      </a:r>
                      <a:endParaRPr lang="zh-CN" altLang="en-US" sz="2800" b="0" u="none" kern="1200" baseline="0" dirty="0">
                        <a:solidFill>
                          <a:srgbClr val="0070C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+mn-cs"/>
                      </a:endParaRP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1910年</a:t>
                      </a:r>
                      <a:endParaRPr lang="en-US" altLang="zh-CN" sz="2400" dirty="0"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赴美留学</a:t>
                      </a:r>
                      <a:endParaRPr lang="zh-CN" altLang="en-US" sz="2400" b="0" dirty="0">
                        <a:solidFill>
                          <a:srgbClr val="00000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1917年</a:t>
                      </a:r>
                      <a:endParaRPr lang="en-US" altLang="zh-CN" sz="2400" dirty="0"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任北京大学教授</a:t>
                      </a:r>
                      <a:endParaRPr lang="zh-CN" altLang="en-US" sz="2400" b="0" dirty="0">
                        <a:solidFill>
                          <a:srgbClr val="00000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  <a:sym typeface="+mn-ea"/>
                        </a:rPr>
                        <a:t>《新青年》</a:t>
                      </a:r>
                      <a:endParaRPr lang="en-US" altLang="zh-CN" sz="2400" dirty="0">
                        <a:latin typeface="华文新魏" panose="02010800040101010101" pitchFamily="2" charset="-122"/>
                        <a:ea typeface="华文新魏" panose="02010800040101010101" pitchFamily="2" charset="-122"/>
                        <a:sym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  <a:sym typeface="+mn-ea"/>
                        </a:rPr>
                        <a:t>主要撰稿人</a:t>
                      </a:r>
                      <a:endParaRPr lang="zh-CN" altLang="en-US" sz="2400" b="0" dirty="0">
                        <a:solidFill>
                          <a:srgbClr val="00000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0170" marR="90170" marT="46990" marB="46990" anchor="ctr"/>
                </a:tc>
              </a:tr>
              <a:tr h="8343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u="none" kern="1200" baseline="0" dirty="0">
                          <a:solidFill>
                            <a:srgbClr val="0070C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李大钊</a:t>
                      </a:r>
                      <a:endParaRPr lang="zh-CN" altLang="en-US" sz="2800" b="0" u="none" kern="1200" baseline="0" dirty="0">
                        <a:solidFill>
                          <a:srgbClr val="0070C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+mn-cs"/>
                      </a:endParaRP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1913</a:t>
                      </a:r>
                      <a:r>
                        <a:rPr lang="zh-CN" altLang="en-US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年</a:t>
                      </a:r>
                      <a:endParaRPr lang="en-US" altLang="zh-CN" sz="2400" dirty="0"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  <a:p>
                      <a:pPr algn="ctr"/>
                      <a:r>
                        <a:rPr lang="zh-CN" altLang="en-US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赴日本留学</a:t>
                      </a:r>
                      <a:endParaRPr lang="zh-CN" altLang="en-US" sz="2400" b="0" dirty="0"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u="none" kern="1200" baseline="0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1918</a:t>
                      </a:r>
                      <a:r>
                        <a:rPr lang="zh-CN" altLang="en-US" sz="2400" u="none" kern="1200" baseline="0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年</a:t>
                      </a:r>
                      <a:endParaRPr lang="en-US" altLang="zh-CN" sz="2400" u="none" kern="1200" baseline="0" dirty="0"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  <a:p>
                      <a:pPr algn="ctr"/>
                      <a:r>
                        <a:rPr lang="zh-CN" altLang="en-US" sz="2400" u="none" kern="1200" baseline="0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任北京大学图书馆主任后兼任教授</a:t>
                      </a:r>
                      <a:endParaRPr lang="zh-CN" altLang="en-US" sz="2400" b="0" u="none" kern="1200" baseline="0" dirty="0">
                        <a:solidFill>
                          <a:srgbClr val="00000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+mn-cs"/>
                      </a:endParaRP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  <a:sym typeface="+mn-ea"/>
                        </a:rPr>
                        <a:t>《新青年》</a:t>
                      </a:r>
                      <a:endParaRPr lang="en-US" altLang="zh-CN" sz="2400" dirty="0">
                        <a:latin typeface="华文新魏" panose="02010800040101010101" pitchFamily="2" charset="-122"/>
                        <a:ea typeface="华文新魏" panose="02010800040101010101" pitchFamily="2" charset="-122"/>
                        <a:sym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  <a:sym typeface="+mn-ea"/>
                        </a:rPr>
                        <a:t>主要撰稿人</a:t>
                      </a:r>
                      <a:endParaRPr lang="zh-CN" altLang="en-US" sz="2400" b="0" dirty="0">
                        <a:solidFill>
                          <a:srgbClr val="00000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0170" marR="90170" marT="46990" marB="46990" anchor="ctr"/>
                </a:tc>
              </a:tr>
              <a:tr h="83439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800" u="none" kern="1200" baseline="0" dirty="0">
                          <a:solidFill>
                            <a:srgbClr val="0070C0"/>
                          </a:solidFill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鲁迅</a:t>
                      </a:r>
                      <a:endParaRPr lang="zh-CN" altLang="en-US" sz="2800" b="0" u="none" kern="1200" baseline="0" dirty="0">
                        <a:solidFill>
                          <a:srgbClr val="0070C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  <a:cs typeface="+mn-cs"/>
                      </a:endParaRP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1902年</a:t>
                      </a:r>
                      <a:endParaRPr lang="en-US" altLang="zh-CN" sz="2400" dirty="0"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留学日本</a:t>
                      </a:r>
                      <a:endParaRPr lang="zh-CN" altLang="en-US" sz="2400" b="0" dirty="0">
                        <a:solidFill>
                          <a:srgbClr val="00000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altLang="zh-CN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1920</a:t>
                      </a:r>
                      <a:r>
                        <a:rPr lang="zh-CN" altLang="en-US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年</a:t>
                      </a:r>
                      <a:endParaRPr lang="en-US" altLang="zh-CN" sz="2400" dirty="0"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</a:rPr>
                        <a:t>任北京大学教授</a:t>
                      </a:r>
                      <a:endParaRPr lang="zh-CN" altLang="en-US" sz="2400" b="0" dirty="0">
                        <a:solidFill>
                          <a:srgbClr val="00000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0170" marR="90170" marT="46990" marB="469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  <a:sym typeface="+mn-ea"/>
                        </a:rPr>
                        <a:t>《新青年》</a:t>
                      </a:r>
                      <a:endParaRPr lang="en-US" altLang="zh-CN" sz="2400" dirty="0">
                        <a:latin typeface="华文新魏" panose="02010800040101010101" pitchFamily="2" charset="-122"/>
                        <a:ea typeface="华文新魏" panose="02010800040101010101" pitchFamily="2" charset="-122"/>
                        <a:sym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dirty="0">
                          <a:latin typeface="华文新魏" panose="02010800040101010101" pitchFamily="2" charset="-122"/>
                          <a:ea typeface="华文新魏" panose="02010800040101010101" pitchFamily="2" charset="-122"/>
                          <a:sym typeface="+mn-ea"/>
                        </a:rPr>
                        <a:t>主要撰稿人</a:t>
                      </a:r>
                      <a:endParaRPr lang="zh-CN" altLang="en-US" sz="2400" b="0" dirty="0">
                        <a:solidFill>
                          <a:srgbClr val="000000"/>
                        </a:solidFill>
                        <a:latin typeface="华文新魏" panose="02010800040101010101" pitchFamily="2" charset="-122"/>
                        <a:ea typeface="华文新魏" panose="02010800040101010101" pitchFamily="2" charset="-122"/>
                      </a:endParaRPr>
                    </a:p>
                  </a:txBody>
                  <a:tcPr marL="90170" marR="90170" marT="46990" marB="46990" anchor="ctr"/>
                </a:tc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045" y="274955"/>
            <a:ext cx="2827655" cy="2222500"/>
          </a:xfrm>
          <a:prstGeom prst="rect">
            <a:avLst/>
          </a:prstGeom>
        </p:spPr>
      </p:pic>
      <p:pic>
        <p:nvPicPr>
          <p:cNvPr id="46" name="Picture 3" descr="C:\Users\Thinkpad\Desktop\PNG\1_0001_渐变映射-2-副本-4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5945" y="927735"/>
            <a:ext cx="3660775" cy="106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52"/>
          <p:cNvSpPr txBox="1"/>
          <p:nvPr/>
        </p:nvSpPr>
        <p:spPr>
          <a:xfrm>
            <a:off x="821016" y="1223373"/>
            <a:ext cx="27089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3</a:t>
            </a:r>
            <a:r>
              <a:rPr lang="zh-CN" altLang="en-US" sz="3600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zh-CN" altLang="en-US" sz="3600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主要阵地</a:t>
            </a:r>
            <a:endParaRPr lang="zh-CN" altLang="en-US" sz="3600" b="1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5945" y="2014220"/>
            <a:ext cx="21977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</a:rPr>
              <a:t>代表人物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338695" y="1479550"/>
            <a:ext cx="4064635" cy="3884295"/>
          </a:xfrm>
          <a:noFill/>
        </p:spPr>
        <p:txBody>
          <a:bodyPr vert="horz" lIns="86415" tIns="43207" rIns="86415" bIns="43207" rtlCol="0" anchor="b">
            <a:noAutofit/>
          </a:bodyPr>
          <a:lstStyle/>
          <a:p>
            <a:r>
              <a:rPr lang="zh-CN" altLang="en-US" sz="2550" dirty="0"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     </a:t>
            </a:r>
            <a:r>
              <a:rPr lang="zh-CN" altLang="en-US" sz="4000" dirty="0"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  请同学们观察，这些教授们的穿着打扮有什么不同？体现了蔡元培什么样的办学方针</a:t>
            </a:r>
            <a:r>
              <a:rPr lang="zh-CN" altLang="en-US" sz="2550" dirty="0"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？</a:t>
            </a:r>
            <a:endParaRPr lang="en-US" altLang="zh-CN" sz="2550" dirty="0"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261"/>
          <a:stretch>
            <a:fillRect/>
          </a:stretch>
        </p:blipFill>
        <p:spPr>
          <a:xfrm>
            <a:off x="19" y="359876"/>
            <a:ext cx="6943025" cy="6481158"/>
          </a:xfrm>
          <a:prstGeom prst="rect">
            <a:avLst/>
          </a:prstGeom>
        </p:spPr>
      </p:pic>
      <p:sp>
        <p:nvSpPr>
          <p:cNvPr id="2" name="对话气泡: 矩形 1"/>
          <p:cNvSpPr/>
          <p:nvPr/>
        </p:nvSpPr>
        <p:spPr>
          <a:xfrm>
            <a:off x="255964" y="2905525"/>
            <a:ext cx="1037590" cy="434974"/>
          </a:xfrm>
          <a:prstGeom prst="wedgeRectCallout">
            <a:avLst>
              <a:gd name="adj1" fmla="val 73077"/>
              <a:gd name="adj2" fmla="val 786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陈独秀</a:t>
            </a:r>
            <a:endParaRPr lang="zh-CN" altLang="en-US" sz="227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对话气泡: 矩形 4"/>
          <p:cNvSpPr/>
          <p:nvPr/>
        </p:nvSpPr>
        <p:spPr>
          <a:xfrm>
            <a:off x="1750855" y="3796127"/>
            <a:ext cx="1037590" cy="434974"/>
          </a:xfrm>
          <a:prstGeom prst="wedgeRectCallout">
            <a:avLst>
              <a:gd name="adj1" fmla="val 2882"/>
              <a:gd name="adj2" fmla="val -12873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辜鸿铭</a:t>
            </a:r>
            <a:endParaRPr lang="zh-CN" altLang="en-US" sz="227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对话气泡: 矩形 5"/>
          <p:cNvSpPr/>
          <p:nvPr/>
        </p:nvSpPr>
        <p:spPr>
          <a:xfrm>
            <a:off x="4539222" y="359865"/>
            <a:ext cx="749300" cy="434974"/>
          </a:xfrm>
          <a:prstGeom prst="wedgeRectCallout">
            <a:avLst>
              <a:gd name="adj1" fmla="val -23460"/>
              <a:gd name="adj2" fmla="val 9209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鲁迅</a:t>
            </a:r>
            <a:endParaRPr lang="zh-CN" altLang="en-US" sz="227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对话气泡: 矩形 6"/>
          <p:cNvSpPr/>
          <p:nvPr/>
        </p:nvSpPr>
        <p:spPr>
          <a:xfrm>
            <a:off x="3315114" y="473848"/>
            <a:ext cx="1037590" cy="434974"/>
          </a:xfrm>
          <a:prstGeom prst="wedgeRectCallout">
            <a:avLst>
              <a:gd name="adj1" fmla="val -1861"/>
              <a:gd name="adj2" fmla="val 11030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李大钊</a:t>
            </a:r>
            <a:endParaRPr lang="zh-CN" altLang="en-US" sz="227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对话气泡: 矩形 7"/>
          <p:cNvSpPr/>
          <p:nvPr/>
        </p:nvSpPr>
        <p:spPr>
          <a:xfrm>
            <a:off x="3156350" y="2380699"/>
            <a:ext cx="1037590" cy="434974"/>
          </a:xfrm>
          <a:prstGeom prst="wedgeRectCallout">
            <a:avLst>
              <a:gd name="adj1" fmla="val -6604"/>
              <a:gd name="adj2" fmla="val -9458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蔡元培</a:t>
            </a:r>
            <a:endParaRPr lang="zh-CN" altLang="en-US" sz="227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对话气泡: 矩形 8"/>
          <p:cNvSpPr/>
          <p:nvPr/>
        </p:nvSpPr>
        <p:spPr>
          <a:xfrm>
            <a:off x="778233" y="1406426"/>
            <a:ext cx="749300" cy="434974"/>
          </a:xfrm>
          <a:prstGeom prst="wedgeRectCallout">
            <a:avLst>
              <a:gd name="adj1" fmla="val 73077"/>
              <a:gd name="adj2" fmla="val 2607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胡适</a:t>
            </a:r>
            <a:endParaRPr lang="zh-CN" altLang="en-US" sz="227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844091" y="1040354"/>
            <a:ext cx="3053080" cy="5665470"/>
          </a:xfrm>
          <a:prstGeom prst="rect">
            <a:avLst/>
          </a:prstGeom>
          <a:noFill/>
        </p:spPr>
        <p:txBody>
          <a:bodyPr vert="eaVert" wrap="none" lIns="86415" tIns="43207" rIns="86415" bIns="43207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6235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兼容并包</a:t>
            </a:r>
            <a:endParaRPr lang="en-US" altLang="zh-CN" sz="6235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6235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叶根友毛笔行书" panose="02010601030101010101" pitchFamily="2" charset="-122"/>
                <a:ea typeface="叶根友毛笔行书" panose="02010601030101010101" pitchFamily="2" charset="-122"/>
              </a:rPr>
              <a:t>      思想自由</a:t>
            </a:r>
            <a:endParaRPr lang="zh-CN" altLang="en-US" sz="6235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叶根友毛笔行书" panose="02010601030101010101" pitchFamily="2" charset="-122"/>
              <a:ea typeface="叶根友毛笔行书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 dir="d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925178" y="948703"/>
            <a:ext cx="7884160" cy="667385"/>
          </a:xfrm>
          <a:prstGeom prst="rect">
            <a:avLst/>
          </a:prstGeom>
          <a:noFill/>
        </p:spPr>
        <p:txBody>
          <a:bodyPr wrap="none" lIns="86415" tIns="43207" rIns="86415" bIns="43207">
            <a:spAutoFit/>
          </a:bodyPr>
          <a:lstStyle/>
          <a:p>
            <a:pPr algn="ctr"/>
            <a:r>
              <a:rPr lang="en-US" altLang="zh-CN" sz="378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rPr>
              <a:t>《</a:t>
            </a:r>
            <a:r>
              <a:rPr lang="zh-CN" altLang="en-US" sz="378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rPr>
              <a:t>新青年</a:t>
            </a:r>
            <a:r>
              <a:rPr lang="en-US" altLang="zh-CN" sz="378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rPr>
              <a:t>》</a:t>
            </a:r>
            <a:r>
              <a:rPr lang="zh-CN" altLang="en-US" sz="378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rPr>
              <a:t>读书会之：</a:t>
            </a:r>
            <a:r>
              <a:rPr lang="en-US" altLang="zh-CN" sz="378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rPr>
              <a:t>《</a:t>
            </a:r>
            <a:r>
              <a:rPr lang="zh-CN" altLang="en-US" sz="378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rPr>
              <a:t>狂人日记</a:t>
            </a:r>
            <a:r>
              <a:rPr lang="en-US" altLang="zh-CN" sz="378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rPr>
              <a:t>》</a:t>
            </a:r>
            <a:endParaRPr lang="zh-CN" altLang="en-US" sz="3780" b="1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迷你简习字" panose="020B0602010101010101" pitchFamily="33" charset="-122"/>
              <a:ea typeface="迷你简习字" panose="020B0602010101010101" pitchFamily="33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534449" y="1744499"/>
            <a:ext cx="2355850" cy="44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70" b="1" dirty="0">
                <a:solidFill>
                  <a:schemeClr val="accent3">
                    <a:lumMod val="75000"/>
                  </a:schemeClr>
                </a:solidFill>
              </a:rPr>
              <a:t>（第四卷第</a:t>
            </a:r>
            <a:r>
              <a:rPr lang="en-US" altLang="zh-CN" sz="2270" b="1" dirty="0">
                <a:solidFill>
                  <a:schemeClr val="accent3">
                    <a:lumMod val="75000"/>
                  </a:schemeClr>
                </a:solidFill>
              </a:rPr>
              <a:t>5</a:t>
            </a:r>
            <a:r>
              <a:rPr lang="zh-CN" altLang="en-US" sz="2270" b="1" dirty="0">
                <a:solidFill>
                  <a:schemeClr val="accent3">
                    <a:lumMod val="75000"/>
                  </a:schemeClr>
                </a:solidFill>
              </a:rPr>
              <a:t>号）</a:t>
            </a:r>
            <a:endParaRPr lang="zh-CN" altLang="en-US" sz="227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对话气泡: 圆角矩形 17"/>
          <p:cNvSpPr/>
          <p:nvPr/>
        </p:nvSpPr>
        <p:spPr>
          <a:xfrm>
            <a:off x="4852334" y="2446187"/>
            <a:ext cx="6266449" cy="2625637"/>
          </a:xfrm>
          <a:prstGeom prst="wedgeRoundRectCallout">
            <a:avLst>
              <a:gd name="adj1" fmla="val -47431"/>
              <a:gd name="adj2" fmla="val 6344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025" b="1" dirty="0">
                <a:latin typeface="楷体" panose="02010609060101010101" pitchFamily="49" charset="-122"/>
                <a:ea typeface="楷体" panose="02010609060101010101" pitchFamily="49" charset="-122"/>
              </a:rPr>
              <a:t>    我翻开历史一查，</a:t>
            </a:r>
            <a:r>
              <a:rPr lang="en-US" altLang="zh-CN" sz="3025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3025" b="1" dirty="0">
                <a:latin typeface="楷体" panose="02010609060101010101" pitchFamily="49" charset="-122"/>
                <a:ea typeface="楷体" panose="02010609060101010101" pitchFamily="49" charset="-122"/>
              </a:rPr>
              <a:t>歪歪斜斜的每页上都写着</a:t>
            </a:r>
            <a:r>
              <a:rPr lang="zh-CN" altLang="en-US" sz="3025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“仁义道德”</a:t>
            </a:r>
            <a:r>
              <a:rPr lang="zh-CN" altLang="en-US" sz="3025" b="1" dirty="0">
                <a:latin typeface="楷体" panose="02010609060101010101" pitchFamily="49" charset="-122"/>
                <a:ea typeface="楷体" panose="02010609060101010101" pitchFamily="49" charset="-122"/>
              </a:rPr>
              <a:t>几个字。</a:t>
            </a:r>
            <a:r>
              <a:rPr lang="en-US" altLang="zh-CN" sz="3025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3025" b="1" dirty="0">
                <a:latin typeface="楷体" panose="02010609060101010101" pitchFamily="49" charset="-122"/>
                <a:ea typeface="楷体" panose="02010609060101010101" pitchFamily="49" charset="-122"/>
              </a:rPr>
              <a:t>满本都写着两个字</a:t>
            </a:r>
            <a:r>
              <a:rPr lang="zh-CN" altLang="en-US" sz="3025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“吃人”</a:t>
            </a:r>
            <a:r>
              <a:rPr lang="zh-CN" altLang="en-US" sz="3025" b="1" dirty="0">
                <a:latin typeface="楷体" panose="02010609060101010101" pitchFamily="49" charset="-122"/>
                <a:ea typeface="楷体" panose="02010609060101010101" pitchFamily="49" charset="-122"/>
              </a:rPr>
              <a:t> 。  </a:t>
            </a:r>
            <a:endParaRPr lang="zh-CN" altLang="en-US" sz="302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zh-CN" altLang="en-US" sz="3025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en-US" altLang="zh-CN" sz="3025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025" b="1" dirty="0">
                <a:latin typeface="楷体" panose="02010609060101010101" pitchFamily="49" charset="-122"/>
                <a:ea typeface="楷体" panose="02010609060101010101" pitchFamily="49" charset="-122"/>
              </a:rPr>
              <a:t>鲁迅</a:t>
            </a:r>
            <a:r>
              <a:rPr lang="en-US" altLang="zh-CN" sz="3025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025" b="1" dirty="0">
                <a:latin typeface="楷体" panose="02010609060101010101" pitchFamily="49" charset="-122"/>
                <a:ea typeface="楷体" panose="02010609060101010101" pitchFamily="49" charset="-122"/>
              </a:rPr>
              <a:t>狂人日记</a:t>
            </a:r>
            <a:r>
              <a:rPr lang="en-US" altLang="zh-CN" sz="3025" b="1" dirty="0">
                <a:latin typeface="楷体" panose="02010609060101010101" pitchFamily="49" charset="-122"/>
                <a:ea typeface="楷体" panose="02010609060101010101" pitchFamily="49" charset="-122"/>
              </a:rPr>
              <a:t>》 </a:t>
            </a:r>
            <a:endParaRPr lang="en-US" altLang="zh-CN" sz="302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41642" y="2547630"/>
            <a:ext cx="4225880" cy="3483627"/>
            <a:chOff x="1089244" y="2574741"/>
            <a:chExt cx="4471584" cy="3686175"/>
          </a:xfrm>
        </p:grpSpPr>
        <p:pic>
          <p:nvPicPr>
            <p:cNvPr id="20" name="Picture 2" descr="https://timgsa.baidu.com/timg?image&amp;quality=80&amp;size=b9999_10000&amp;sec=1570258543175&amp;di=74a243080cf6e5cb51fe8bedc2a60da5&amp;imgtype=0&amp;src=http%3A%2F%2Fwww.cssn.cn%2Fskyskl%2Fskyskl_whdsy%2F201504%2FW020150401598241584877.jp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1" r="6264"/>
            <a:stretch>
              <a:fillRect/>
            </a:stretch>
          </p:blipFill>
          <p:spPr bwMode="auto">
            <a:xfrm>
              <a:off x="1089244" y="2574741"/>
              <a:ext cx="4471584" cy="36861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椭圆 20"/>
            <p:cNvSpPr/>
            <p:nvPr/>
          </p:nvSpPr>
          <p:spPr>
            <a:xfrm>
              <a:off x="3048945" y="2760502"/>
              <a:ext cx="364106" cy="1096048"/>
            </a:xfrm>
            <a:prstGeom prst="ellipse">
              <a:avLst/>
            </a:prstGeom>
            <a:noFill/>
            <a:ln w="508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fontAlgn="base"/>
              <a:endParaRPr lang="zh-CN" altLang="en-US" sz="1985" strike="noStrike" noProof="1">
                <a:ea typeface="宋体" panose="02010600030101010101" pitchFamily="2" charset="-122"/>
              </a:endParaRPr>
            </a:p>
          </p:txBody>
        </p:sp>
      </p:grpSp>
      <p:pic>
        <p:nvPicPr>
          <p:cNvPr id="17" name="Picture 4" descr="https://timgsa.baidu.com/timg?image&amp;quality=80&amp;size=b9999_10000&amp;sec=1570177556888&amp;di=e935fcc5a16e30e6fe34e8621415dac1&amp;imgtype=0&amp;src=http%3A%2F%2F05.imgmini.eastday.com%2Fmobile%2F20171206%2F20171206121007_30ce61776f6f4c4bea786f3060545510_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582" y="3888162"/>
            <a:ext cx="2297121" cy="2657714"/>
          </a:xfrm>
          <a:prstGeom prst="ellipse">
            <a:avLst/>
          </a:prstGeom>
          <a:ln w="38100" cap="rnd">
            <a:solidFill>
              <a:srgbClr val="F1F1F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/>
          <p:cNvSpPr/>
          <p:nvPr/>
        </p:nvSpPr>
        <p:spPr>
          <a:xfrm>
            <a:off x="561197" y="2628544"/>
            <a:ext cx="3765949" cy="1132205"/>
          </a:xfrm>
          <a:prstGeom prst="rect">
            <a:avLst/>
          </a:prstGeom>
          <a:scene3d>
            <a:camera prst="perspectiveAbove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86415" tIns="43207" rIns="86415" bIns="43207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sz="3400" b="1" dirty="0">
                <a:solidFill>
                  <a:schemeClr val="accent3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鲁迅把批判的矛头</a:t>
            </a:r>
            <a:endParaRPr lang="en-US" altLang="zh-CN" sz="3400" b="1" dirty="0">
              <a:solidFill>
                <a:schemeClr val="accent3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algn="ctr"/>
            <a:r>
              <a:rPr lang="zh-CN" altLang="en-US" sz="3400" b="1" dirty="0">
                <a:solidFill>
                  <a:schemeClr val="accent3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指向了谁？</a:t>
            </a:r>
            <a:endParaRPr lang="zh-CN" altLang="en-US" sz="3400" b="1" cap="none" spc="0" dirty="0">
              <a:solidFill>
                <a:schemeClr val="accent3"/>
              </a:solidFill>
              <a:effectLst/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4000">
        <p15:prstTrans prst="pageCurlDouble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16" grpId="1"/>
      <p:bldP spid="2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t018d16e110143ea110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t="54831" b="25094"/>
          <a:stretch>
            <a:fillRect/>
          </a:stretch>
        </p:blipFill>
        <p:spPr>
          <a:xfrm>
            <a:off x="-25441" y="7100912"/>
            <a:ext cx="11522075" cy="14287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 bwMode="auto">
          <a:xfrm flipV="1">
            <a:off x="0" y="7198068"/>
            <a:ext cx="11522075" cy="45719"/>
          </a:xfrm>
          <a:prstGeom prst="rect">
            <a:avLst/>
          </a:prstGeom>
          <a:solidFill>
            <a:srgbClr val="66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endParaRPr lang="zh-CN" altLang="en-US" dirty="0">
              <a:ln>
                <a:solidFill>
                  <a:srgbClr val="660033"/>
                </a:solidFill>
              </a:ln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953750" y="259816"/>
            <a:ext cx="0" cy="261937"/>
          </a:xfrm>
          <a:prstGeom prst="line">
            <a:avLst/>
          </a:prstGeom>
          <a:ln w="28575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5"/>
          <p:cNvSpPr txBox="1"/>
          <p:nvPr/>
        </p:nvSpPr>
        <p:spPr>
          <a:xfrm>
            <a:off x="960120" y="147320"/>
            <a:ext cx="3064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人教版八年级上册</a:t>
            </a:r>
            <a:endParaRPr lang="zh-CN" altLang="en-US" sz="2400" b="1" dirty="0" smtClean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1522075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3" name="Rectangle 50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974823" y="885806"/>
            <a:ext cx="9144064" cy="7067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zh-CN" altLang="en-US" sz="40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① 抨击旧道德和旧文化。</a:t>
            </a:r>
            <a:endParaRPr lang="en-US" altLang="zh-CN" sz="40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4" r="13974" b="25049"/>
          <a:stretch>
            <a:fillRect/>
          </a:stretch>
        </p:blipFill>
        <p:spPr>
          <a:xfrm>
            <a:off x="2260575" y="1814500"/>
            <a:ext cx="8572560" cy="2500330"/>
          </a:xfrm>
          <a:prstGeom prst="roundRect">
            <a:avLst>
              <a:gd name="adj" fmla="val 7037"/>
            </a:avLst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矩形 61"/>
          <p:cNvSpPr/>
          <p:nvPr/>
        </p:nvSpPr>
        <p:spPr>
          <a:xfrm>
            <a:off x="4689467" y="1885938"/>
            <a:ext cx="6143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lang="zh-CN" altLang="en-US" sz="2400" dirty="0" smtClean="0">
                <a:solidFill>
                  <a:srgbClr val="76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旧道德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r>
              <a:rPr lang="zh-CN" altLang="en-US" sz="24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主要指以三纲五常为中心的孔子之道儒家伦理学说。</a:t>
            </a:r>
            <a:endParaRPr lang="en-US" altLang="zh-CN" sz="24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45" name="Picture 22" descr="148640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74889" y="1804372"/>
            <a:ext cx="2092342" cy="1296012"/>
          </a:xfrm>
          <a:prstGeom prst="rect">
            <a:avLst/>
          </a:prstGeom>
          <a:noFill/>
        </p:spPr>
      </p:pic>
      <p:sp>
        <p:nvSpPr>
          <p:cNvPr id="36" name="矩形 35"/>
          <p:cNvSpPr/>
          <p:nvPr/>
        </p:nvSpPr>
        <p:spPr>
          <a:xfrm>
            <a:off x="4832343" y="3028946"/>
            <a:ext cx="5715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三纲：君为臣纲、父为子纲、夫为妻纲。</a:t>
            </a:r>
            <a:endParaRPr lang="zh-CN" altLang="en-US" sz="2400" dirty="0" smtClean="0">
              <a:solidFill>
                <a:prstClr val="black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832343" y="3529012"/>
            <a:ext cx="5214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dirty="0" smtClean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五常：通常指仁、义、礼、智、信。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5217160" y="4687570"/>
            <a:ext cx="2929255" cy="645160"/>
          </a:xfrm>
          <a:prstGeom prst="rect">
            <a:avLst/>
          </a:prstGeom>
          <a:solidFill>
            <a:schemeClr val="bg1">
              <a:alpha val="21001"/>
            </a:schemeClr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kumimoji="1" lang="zh-CN" altLang="en-US" sz="3600" b="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维护专制制度</a:t>
            </a:r>
            <a:endParaRPr kumimoji="1" lang="zh-CN" altLang="en-US" sz="3600" b="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69290" y="37465"/>
            <a:ext cx="6402070" cy="706755"/>
          </a:xfrm>
          <a:prstGeom prst="rect">
            <a:avLst/>
          </a:prstGeom>
          <a:solidFill>
            <a:srgbClr val="AD4144"/>
          </a:solidFill>
          <a:ln>
            <a:noFill/>
          </a:ln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/>
                </a:solidFill>
                <a:cs typeface="+mn-ea"/>
                <a:sym typeface="+mn-lt"/>
              </a:rPr>
              <a:t>二、新文化运动的主要内容</a:t>
            </a:r>
            <a:endParaRPr lang="zh-CN" alt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62" grpId="0"/>
      <p:bldP spid="36" grpId="0"/>
      <p:bldP spid="38" grpId="0"/>
      <p:bldP spid="4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50223" y="787413"/>
            <a:ext cx="7884160" cy="667385"/>
          </a:xfrm>
          <a:prstGeom prst="rect">
            <a:avLst/>
          </a:prstGeom>
          <a:noFill/>
        </p:spPr>
        <p:txBody>
          <a:bodyPr wrap="none" lIns="86415" tIns="43207" rIns="86415" bIns="43207">
            <a:spAutoFit/>
          </a:bodyPr>
          <a:lstStyle/>
          <a:p>
            <a:pPr algn="ctr"/>
            <a:r>
              <a:rPr lang="en-US" altLang="zh-CN" sz="378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rPr>
              <a:t>《</a:t>
            </a:r>
            <a:r>
              <a:rPr lang="zh-CN" altLang="en-US" sz="378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rPr>
              <a:t>新青年</a:t>
            </a:r>
            <a:r>
              <a:rPr lang="en-US" altLang="zh-CN" sz="378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rPr>
              <a:t>》</a:t>
            </a:r>
            <a:r>
              <a:rPr lang="zh-CN" altLang="en-US" sz="378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rPr>
              <a:t>读书会之：</a:t>
            </a:r>
            <a:r>
              <a:rPr lang="en-US" altLang="zh-CN" sz="378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rPr>
              <a:t>《</a:t>
            </a:r>
            <a:r>
              <a:rPr lang="zh-CN" altLang="en-US" sz="378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rPr>
              <a:t>敬告青年</a:t>
            </a:r>
            <a:r>
              <a:rPr lang="en-US" altLang="zh-CN" sz="378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rPr>
              <a:t>》</a:t>
            </a:r>
            <a:endParaRPr lang="zh-CN" altLang="en-US" sz="3780" b="1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迷你简习字" panose="020B0602010101010101" pitchFamily="33" charset="-122"/>
              <a:ea typeface="迷你简习字" panose="020B0602010101010101" pitchFamily="33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534449" y="1744499"/>
            <a:ext cx="2355850" cy="44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70" b="1" dirty="0">
                <a:solidFill>
                  <a:schemeClr val="accent3">
                    <a:lumMod val="75000"/>
                  </a:schemeClr>
                </a:solidFill>
              </a:rPr>
              <a:t>（第一卷第</a:t>
            </a:r>
            <a:r>
              <a:rPr lang="en-US" altLang="zh-CN" sz="2270" b="1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zh-CN" altLang="en-US" sz="2270" b="1" dirty="0">
                <a:solidFill>
                  <a:schemeClr val="accent3">
                    <a:lumMod val="75000"/>
                  </a:schemeClr>
                </a:solidFill>
              </a:rPr>
              <a:t>号）</a:t>
            </a:r>
            <a:endParaRPr lang="zh-CN" altLang="en-US" sz="227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02587" y="2654568"/>
            <a:ext cx="2802827" cy="3891634"/>
            <a:chOff x="425995" y="2428122"/>
            <a:chExt cx="2965791" cy="4117904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1"/>
            <a:srcRect l="59472" t="-841" r="378" b="841"/>
            <a:stretch>
              <a:fillRect/>
            </a:stretch>
          </p:blipFill>
          <p:spPr>
            <a:xfrm>
              <a:off x="425995" y="2428122"/>
              <a:ext cx="2965791" cy="411790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8" name="椭圆 17"/>
            <p:cNvSpPr/>
            <p:nvPr/>
          </p:nvSpPr>
          <p:spPr>
            <a:xfrm>
              <a:off x="895104" y="2428122"/>
              <a:ext cx="661047" cy="1186947"/>
            </a:xfrm>
            <a:prstGeom prst="ellipse">
              <a:avLst/>
            </a:prstGeom>
            <a:noFill/>
            <a:ln w="508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fontAlgn="base"/>
              <a:endParaRPr lang="zh-CN" altLang="en-US" sz="1985" strike="noStrike" noProof="1">
                <a:ea typeface="宋体" panose="02010600030101010101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632157" y="2599791"/>
            <a:ext cx="7430066" cy="2353008"/>
            <a:chOff x="6662215" y="1635355"/>
            <a:chExt cx="5278147" cy="2489818"/>
          </a:xfrm>
        </p:grpSpPr>
        <p:sp>
          <p:nvSpPr>
            <p:cNvPr id="20" name="矩形 19"/>
            <p:cNvSpPr/>
            <p:nvPr/>
          </p:nvSpPr>
          <p:spPr>
            <a:xfrm>
              <a:off x="6662215" y="1635355"/>
              <a:ext cx="5278147" cy="248981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985" b="1" dirty="0">
                <a:latin typeface="WenYue GuDianMingChaoTi (Non-Commercial Use)" pitchFamily="50" charset="-122"/>
                <a:ea typeface="WenYue GuDianMingChaoTi (Non-Commercial Use)" pitchFamily="50" charset="-122"/>
                <a:sym typeface="WenYue GuDianMingChaoTi (Non-Commercial Use)" pitchFamily="50" charset="-122"/>
              </a:endParaRPr>
            </a:p>
          </p:txBody>
        </p:sp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6752576" y="1756880"/>
              <a:ext cx="5097425" cy="225429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2645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“近代欧洲之所以优越他族者，科学之兴，其功不在人权之下，若舟车之有两轮焉。</a:t>
              </a:r>
              <a:r>
                <a:rPr lang="en-US" altLang="zh-CN" sz="2645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……</a:t>
              </a:r>
              <a:r>
                <a:rPr lang="zh-CN" altLang="en-US" sz="2645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国人而欲脱蒙昧（</a:t>
              </a:r>
              <a:r>
                <a:rPr lang="en-US" altLang="zh-CN" sz="2645" b="1" dirty="0" err="1">
                  <a:latin typeface="楷体" panose="02010609060101010101" pitchFamily="49" charset="-122"/>
                  <a:ea typeface="楷体" panose="02010609060101010101" pitchFamily="49" charset="-122"/>
                </a:rPr>
                <a:t>mèi</a:t>
              </a:r>
              <a:r>
                <a:rPr lang="zh-CN" altLang="en-US" sz="2645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）时代</a:t>
              </a:r>
              <a:r>
                <a:rPr lang="en-US" altLang="zh-CN" sz="2645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——</a:t>
              </a:r>
              <a:r>
                <a:rPr lang="zh-CN" altLang="en-US" sz="2645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则急起直追，当以科学与人权（民主）并重。”</a:t>
              </a:r>
              <a:endParaRPr lang="en-US" altLang="zh-CN" sz="2645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algn="r"/>
              <a:r>
                <a:rPr lang="en-US" altLang="zh-CN" sz="2645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——</a:t>
              </a:r>
              <a:r>
                <a:rPr lang="zh-CN" altLang="en-US" sz="2645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陈独秀</a:t>
              </a:r>
              <a:r>
                <a:rPr lang="en-US" altLang="zh-CN" sz="2645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《</a:t>
              </a:r>
              <a:r>
                <a:rPr lang="zh-CN" altLang="en-US" sz="2645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敬告青年</a:t>
              </a:r>
              <a:r>
                <a:rPr lang="en-US" altLang="zh-CN" sz="2645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》</a:t>
              </a:r>
              <a:endParaRPr lang="zh-CN" altLang="en-US" sz="2645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5159681" y="5309336"/>
            <a:ext cx="5820320" cy="1018540"/>
          </a:xfrm>
          <a:prstGeom prst="rect">
            <a:avLst/>
          </a:prstGeom>
          <a:scene3d>
            <a:camera prst="perspectiveAbove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86415" tIns="43207" rIns="86415" bIns="43207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sz="3025" b="1" dirty="0">
                <a:solidFill>
                  <a:schemeClr val="accent3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陈独秀认为救治国家的两味良药是什么？</a:t>
            </a:r>
            <a:endParaRPr lang="zh-CN" altLang="en-US" sz="3025" b="1" cap="none" spc="0" dirty="0">
              <a:solidFill>
                <a:schemeClr val="accent3"/>
              </a:solidFill>
              <a:effectLst/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10319626" y="3997361"/>
            <a:ext cx="2311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3892050" y="4412691"/>
            <a:ext cx="33829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4000">
        <p15:prstTrans prst="pageCurlDouble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t018d16e110143ea110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t="54831" b="25094"/>
          <a:stretch>
            <a:fillRect/>
          </a:stretch>
        </p:blipFill>
        <p:spPr>
          <a:xfrm>
            <a:off x="-25441" y="7100912"/>
            <a:ext cx="11522075" cy="14287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 bwMode="auto">
          <a:xfrm flipV="1">
            <a:off x="0" y="7198068"/>
            <a:ext cx="11522075" cy="45719"/>
          </a:xfrm>
          <a:prstGeom prst="rect">
            <a:avLst/>
          </a:prstGeom>
          <a:solidFill>
            <a:srgbClr val="66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endParaRPr lang="zh-CN" altLang="en-US" dirty="0">
              <a:ln>
                <a:solidFill>
                  <a:srgbClr val="660033"/>
                </a:solidFill>
              </a:ln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953750" y="259816"/>
            <a:ext cx="0" cy="261937"/>
          </a:xfrm>
          <a:prstGeom prst="line">
            <a:avLst/>
          </a:prstGeom>
          <a:ln w="28575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1522075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2403451" y="5463202"/>
            <a:ext cx="64674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1" lang="en-US" altLang="zh-CN" sz="5400" b="1" dirty="0" smtClean="0"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DEMOCRACY</a:t>
            </a:r>
            <a:r>
              <a:rPr kumimoji="1" lang="en-US" altLang="zh-CN" sz="4800" b="1" dirty="0" smtClean="0"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--</a:t>
            </a:r>
            <a:r>
              <a:rPr kumimoji="1" lang="zh-CN" altLang="en-US" sz="4800" b="1" dirty="0" smtClean="0"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民主</a:t>
            </a:r>
            <a:endParaRPr kumimoji="1" lang="zh-CN" altLang="en-US" sz="4800" b="1" dirty="0">
              <a:effectLst>
                <a:glow rad="101600">
                  <a:schemeClr val="bg2">
                    <a:lumMod val="50000"/>
                    <a:alpha val="60000"/>
                  </a:schemeClr>
                </a:glow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546327" y="6269915"/>
            <a:ext cx="64436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1" lang="en-US" altLang="zh-CN" sz="4800" b="1" dirty="0" smtClean="0"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SCIENCE--</a:t>
            </a:r>
            <a:r>
              <a:rPr kumimoji="1" lang="zh-CN" altLang="en-US" sz="4800" b="1" dirty="0" smtClean="0">
                <a:effectLst>
                  <a:glow rad="101600">
                    <a:schemeClr val="bg2">
                      <a:lumMod val="50000"/>
                      <a:alpha val="6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rPr>
              <a:t>科学</a:t>
            </a:r>
            <a:endParaRPr kumimoji="1" lang="zh-CN" altLang="en-US" sz="4800" b="1" dirty="0">
              <a:effectLst>
                <a:glow rad="101600">
                  <a:schemeClr val="bg2">
                    <a:lumMod val="50000"/>
                    <a:alpha val="60000"/>
                  </a:schemeClr>
                </a:glow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7" name="Picture 14" descr="index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8053" y="3332481"/>
            <a:ext cx="162717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3475020" y="1656407"/>
            <a:ext cx="5415280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kumimoji="1" lang="zh-CN" altLang="en-US" sz="3200" b="0" dirty="0">
                <a:latin typeface="华文新魏" panose="02010800040101010101" pitchFamily="2" charset="-122"/>
                <a:ea typeface="华文新魏" panose="02010800040101010101" pitchFamily="2" charset="-122"/>
              </a:rPr>
              <a:t>指西方的资产阶级民主政治</a:t>
            </a:r>
            <a:r>
              <a:rPr kumimoji="1" lang="zh-CN" altLang="en-US" sz="2800" b="0" dirty="0"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endParaRPr kumimoji="1" lang="zh-CN" altLang="en-US" sz="2800" b="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0" name="Rectangle 18"/>
          <p:cNvSpPr>
            <a:spLocks noChangeArrowheads="1"/>
          </p:cNvSpPr>
          <p:nvPr/>
        </p:nvSpPr>
        <p:spPr bwMode="auto">
          <a:xfrm>
            <a:off x="3474720" y="2533650"/>
            <a:ext cx="6145530" cy="5340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None/>
            </a:pPr>
            <a:r>
              <a:rPr kumimoji="1" lang="zh-CN" altLang="en-US" sz="3200" b="0" dirty="0">
                <a:latin typeface="华文新魏" panose="02010800040101010101" pitchFamily="2" charset="-122"/>
                <a:ea typeface="华文新魏" panose="02010800040101010101" pitchFamily="2" charset="-122"/>
              </a:rPr>
              <a:t>科学知识、科学精神、科学法则。</a:t>
            </a:r>
            <a:endParaRPr lang="en-US" altLang="zh-CN" sz="3200" b="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2117476" y="1453930"/>
            <a:ext cx="1582738" cy="785818"/>
            <a:chOff x="2194311" y="1414560"/>
            <a:chExt cx="1582738" cy="785818"/>
          </a:xfrm>
        </p:grpSpPr>
        <p:sp>
          <p:nvSpPr>
            <p:cNvPr id="41" name="AutoShape 19"/>
            <p:cNvSpPr>
              <a:spLocks noChangeArrowheads="1"/>
            </p:cNvSpPr>
            <p:nvPr/>
          </p:nvSpPr>
          <p:spPr bwMode="auto">
            <a:xfrm>
              <a:off x="2194311" y="1414560"/>
              <a:ext cx="1137834" cy="785818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FF0000"/>
            </a:solidFill>
            <a:ln w="9525">
              <a:rou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kumimoji="1" lang="zh-CN" altLang="zh-CN" sz="6000">
                <a:solidFill>
                  <a:srgbClr val="FF0000"/>
                </a:solidFill>
                <a:latin typeface="迷你简超粗圆" pitchFamily="2" charset="-122"/>
              </a:endParaRPr>
            </a:p>
          </p:txBody>
        </p:sp>
        <p:sp>
          <p:nvSpPr>
            <p:cNvPr id="42" name="Text Box 20"/>
            <p:cNvSpPr txBox="1">
              <a:spLocks noChangeArrowheads="1"/>
            </p:cNvSpPr>
            <p:nvPr/>
          </p:nvSpPr>
          <p:spPr bwMode="auto">
            <a:xfrm>
              <a:off x="2265749" y="1536795"/>
              <a:ext cx="1511300" cy="58477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kumimoji="1" lang="zh-CN" altLang="en-US" sz="3200" b="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民主</a:t>
              </a:r>
              <a:endParaRPr kumimoji="1" lang="zh-CN" altLang="en-US" sz="3200" b="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189137" y="2414692"/>
            <a:ext cx="1571636" cy="714380"/>
            <a:chOff x="2189137" y="2414692"/>
            <a:chExt cx="1571636" cy="714380"/>
          </a:xfrm>
        </p:grpSpPr>
        <p:sp>
          <p:nvSpPr>
            <p:cNvPr id="43" name="AutoShape 23"/>
            <p:cNvSpPr>
              <a:spLocks noChangeArrowheads="1"/>
            </p:cNvSpPr>
            <p:nvPr/>
          </p:nvSpPr>
          <p:spPr bwMode="auto">
            <a:xfrm>
              <a:off x="2189137" y="2414692"/>
              <a:ext cx="1143008" cy="714380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FF0000"/>
            </a:solidFill>
            <a:ln w="9525">
              <a:round/>
            </a:ln>
            <a:effectLst/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kumimoji="1" lang="zh-CN" altLang="zh-CN" sz="6000">
                <a:solidFill>
                  <a:srgbClr val="FF0000"/>
                </a:solidFill>
                <a:latin typeface="迷你简超粗圆" pitchFamily="2" charset="-122"/>
              </a:endParaRP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2249473" y="2482741"/>
              <a:ext cx="1511300" cy="58477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r>
                <a:rPr kumimoji="1" lang="zh-CN" altLang="en-US" sz="3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科学</a:t>
              </a:r>
              <a:endParaRPr kumimoji="1" lang="zh-CN" altLang="en-US" sz="32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48" name="Rectangle 5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797685" y="708025"/>
            <a:ext cx="4773295" cy="7067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p>
            <a:r>
              <a:rPr lang="zh-CN" altLang="en-US" sz="40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②提倡民主与科学。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endParaRPr lang="en-US" altLang="zh-CN" sz="32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9" name="Rectangle 5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992617" y="885870"/>
            <a:ext cx="1714512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p>
            <a:r>
              <a:rPr lang="zh-CN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（口号）</a:t>
            </a:r>
            <a:endParaRPr lang="en-US" altLang="zh-CN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9" grpId="0" bldLvl="0" animBg="1"/>
      <p:bldP spid="40" grpId="0" bldLvl="0" animBg="1"/>
      <p:bldP spid="4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t018d16e110143ea110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t="54831" b="25094"/>
          <a:stretch>
            <a:fillRect/>
          </a:stretch>
        </p:blipFill>
        <p:spPr>
          <a:xfrm>
            <a:off x="-25441" y="7100912"/>
            <a:ext cx="11522075" cy="14287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 bwMode="auto">
          <a:xfrm flipV="1">
            <a:off x="0" y="7198068"/>
            <a:ext cx="11522075" cy="45719"/>
          </a:xfrm>
          <a:prstGeom prst="rect">
            <a:avLst/>
          </a:prstGeom>
          <a:solidFill>
            <a:srgbClr val="66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endParaRPr lang="zh-CN" altLang="en-US" dirty="0">
              <a:ln>
                <a:solidFill>
                  <a:srgbClr val="660033"/>
                </a:solidFill>
              </a:ln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953750" y="259816"/>
            <a:ext cx="0" cy="261937"/>
          </a:xfrm>
          <a:prstGeom prst="line">
            <a:avLst/>
          </a:prstGeom>
          <a:ln w="28575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1522075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55" name="Rectangle 5"/>
          <p:cNvSpPr>
            <a:spLocks noChangeArrowheads="1"/>
          </p:cNvSpPr>
          <p:nvPr/>
        </p:nvSpPr>
        <p:spPr bwMode="auto">
          <a:xfrm>
            <a:off x="2447583" y="2825424"/>
            <a:ext cx="8715436" cy="25533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800" b="0" dirty="0">
                <a:latin typeface="华文新魏" panose="02010800040101010101" pitchFamily="2" charset="-122"/>
                <a:ea typeface="华文新魏" panose="02010800040101010101" pitchFamily="2" charset="-122"/>
              </a:rPr>
              <a:t>       </a:t>
            </a:r>
            <a:r>
              <a:rPr lang="zh-CN" altLang="en-US" sz="3200" b="0" dirty="0">
                <a:latin typeface="华文新魏" panose="02010800040101010101" pitchFamily="2" charset="-122"/>
                <a:ea typeface="华文新魏" panose="02010800040101010101" pitchFamily="2" charset="-122"/>
              </a:rPr>
              <a:t>从前有个秀才到村里闲逛，看到一则征婚启事，上面写着：“</a:t>
            </a:r>
            <a:r>
              <a:rPr lang="zh-CN" altLang="en-US" sz="3200" b="0" dirty="0">
                <a:solidFill>
                  <a:srgbClr val="CC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乌黑头发无麻子脚不大周正</a:t>
            </a:r>
            <a:r>
              <a:rPr lang="zh-CN" altLang="en-US" sz="3200" b="0" dirty="0">
                <a:latin typeface="华文新魏" panose="02010800040101010101" pitchFamily="2" charset="-122"/>
                <a:ea typeface="华文新魏" panose="02010800040101010101" pitchFamily="2" charset="-122"/>
              </a:rPr>
              <a:t>”，秀才觉得这姑娘很不错，就把她娶回家了，回家一看，秀才差点就晕过去了</a:t>
            </a:r>
            <a:r>
              <a:rPr lang="zh-CN" altLang="en-US" sz="3200" b="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。你们</a:t>
            </a:r>
            <a:r>
              <a:rPr lang="zh-CN" altLang="en-US" sz="3200" b="0" dirty="0">
                <a:latin typeface="华文新魏" panose="02010800040101010101" pitchFamily="2" charset="-122"/>
                <a:ea typeface="华文新魏" panose="02010800040101010101" pitchFamily="2" charset="-122"/>
              </a:rPr>
              <a:t>知道为什么吗？</a:t>
            </a:r>
            <a:endParaRPr lang="zh-CN" altLang="en-US" sz="3200" b="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2964160" y="5262567"/>
            <a:ext cx="7200900" cy="1143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/>
            <a:r>
              <a:rPr lang="zh-CN" altLang="en-US" sz="3600" b="0">
                <a:solidFill>
                  <a:schemeClr val="accent2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乌黑头发，无麻子，脚不大，周正</a:t>
            </a:r>
            <a:endParaRPr lang="zh-CN" altLang="en-US" sz="3600" b="0">
              <a:solidFill>
                <a:schemeClr val="accent2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7" name="Rectangle 17"/>
          <p:cNvSpPr>
            <a:spLocks noChangeArrowheads="1"/>
          </p:cNvSpPr>
          <p:nvPr/>
        </p:nvSpPr>
        <p:spPr bwMode="auto">
          <a:xfrm>
            <a:off x="3047980" y="6044887"/>
            <a:ext cx="7200900" cy="641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zh-CN" altLang="en-US" sz="3600" b="0">
                <a:solidFill>
                  <a:schemeClr val="accent2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乌黑，头发无，麻子，脚不大周正</a:t>
            </a:r>
            <a:endParaRPr lang="zh-CN" altLang="en-US" sz="3600" b="0">
              <a:solidFill>
                <a:schemeClr val="accent2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58" name="Picture 18" descr="e20111107584414d2ceeb4bc06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816" r="12315"/>
          <a:stretch>
            <a:fillRect/>
          </a:stretch>
        </p:blipFill>
        <p:spPr bwMode="auto">
          <a:xfrm>
            <a:off x="474625" y="2100252"/>
            <a:ext cx="1785950" cy="4533778"/>
          </a:xfrm>
          <a:prstGeom prst="rect">
            <a:avLst/>
          </a:prstGeom>
          <a:noFill/>
        </p:spPr>
      </p:pic>
      <p:pic>
        <p:nvPicPr>
          <p:cNvPr id="7172" name="Picture 4" descr="https://timgsa.baidu.com/timg?image&amp;quality=80&amp;size=b9999_10000&amp;sec=1570866774&amp;di=ffe1d5a707104c8e195ab7be10f07b7a&amp;imgtype=jpg&amp;er=1&amp;src=http%3A%2F%2Fbpic.588ku.com%2Felement_origin_min_pic%2F16%2F06%2F12%2F20575d5a51184c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>
            <a:fillRect/>
          </a:stretch>
        </p:blipFill>
        <p:spPr bwMode="auto">
          <a:xfrm>
            <a:off x="2520173" y="4599515"/>
            <a:ext cx="2160000" cy="2501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timgsa.baidu.com/timg?image&amp;quality=80&amp;size=b9999_10000&amp;sec=1570271809151&amp;di=b99b4cf4803d6e40c873fbfe9bc0a930&amp;imgtype=0&amp;src=http%3A%2F%2Fgss0.baidu.com%2F94o3dSag_xI4khGko9WTAnF6hhy%2Fzhidao%2Fpic%2Fitem%2Fc8ea15ce36d3d539bec868b83a87e950342ab0d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6" b="3600"/>
          <a:stretch>
            <a:fillRect/>
          </a:stretch>
        </p:blipFill>
        <p:spPr bwMode="auto">
          <a:xfrm>
            <a:off x="7748664" y="4655290"/>
            <a:ext cx="3041146" cy="2358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456815" y="419100"/>
            <a:ext cx="8215630" cy="175323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p>
            <a:r>
              <a:rPr lang="zh-CN" altLang="en-US" sz="2800" b="1" dirty="0">
                <a:ln w="0"/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</a:t>
            </a:r>
            <a:r>
              <a:rPr lang="zh-CN" altLang="en-US" sz="2800" b="1" dirty="0">
                <a:ln w="0"/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现在各种日报、旬报，虽然出的不少，却都是深文奥义，满纸的之、乎、者、也、矣、焉、哉字眼，没有多读书的人，</a:t>
            </a:r>
            <a:r>
              <a:rPr lang="zh-CN" altLang="en-US" sz="2800" b="1" dirty="0">
                <a:ln w="0"/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哪里能够看得懂</a:t>
            </a:r>
            <a:r>
              <a:rPr lang="zh-CN" altLang="en-US" sz="2800" b="1" dirty="0">
                <a:ln w="0"/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呢？</a:t>
            </a:r>
            <a:endParaRPr lang="en-US" altLang="zh-CN" sz="2800" b="1" dirty="0">
              <a:ln w="0"/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zh-CN" altLang="en-US" sz="2400" b="1" dirty="0">
                <a:ln w="0"/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——王观泉：《被绑的普米修斯——陈独秀传》</a:t>
            </a:r>
            <a:endParaRPr lang="zh-CN" altLang="en-US" sz="2400" b="1" dirty="0">
              <a:ln w="0"/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ldLvl="0" animBg="1"/>
      <p:bldP spid="57" grpId="0" bldLvl="0" animBg="1"/>
      <p:bldP spid="55" grpId="0" animBg="1"/>
      <p:bldP spid="5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755996" y="2120846"/>
            <a:ext cx="4391913" cy="3889981"/>
            <a:chOff x="7961299" y="3299274"/>
            <a:chExt cx="4391913" cy="3889981"/>
          </a:xfrm>
        </p:grpSpPr>
        <p:pic>
          <p:nvPicPr>
            <p:cNvPr id="19" name="图片 24596" descr="U10574P1488DT2014112017134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961299" y="3429000"/>
              <a:ext cx="2160000" cy="3094581"/>
            </a:xfrm>
            <a:prstGeom prst="ellipse">
              <a:avLst/>
            </a:prstGeom>
            <a:ln w="38100" cap="rnd">
              <a:solidFill>
                <a:schemeClr val="tx1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21" name="文本框 5"/>
            <p:cNvSpPr txBox="1"/>
            <p:nvPr/>
          </p:nvSpPr>
          <p:spPr>
            <a:xfrm>
              <a:off x="9841787" y="4314570"/>
              <a:ext cx="2511425" cy="132207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/>
              <a:r>
                <a:rPr lang="en-US" altLang="zh-CN" sz="2800" b="1" dirty="0">
                  <a:latin typeface="方正姚体" panose="02010601030101010101" charset="-122"/>
                  <a:ea typeface="方正姚体" panose="02010601030101010101" charset="-122"/>
                </a:rPr>
                <a:t>1891.12</a:t>
              </a:r>
              <a:endParaRPr lang="en-US" altLang="zh-CN" sz="2800" b="1" dirty="0">
                <a:latin typeface="方正姚体" panose="02010601030101010101" charset="-122"/>
                <a:ea typeface="方正姚体" panose="02010601030101010101" charset="-122"/>
              </a:endParaRPr>
            </a:p>
            <a:p>
              <a:pPr algn="ctr"/>
              <a:r>
                <a:rPr lang="zh-CN" altLang="en-US" sz="2400" b="1" dirty="0">
                  <a:solidFill>
                    <a:srgbClr val="0070C0"/>
                  </a:solidFill>
                  <a:latin typeface="方正姚体" panose="02010601030101010101" charset="-122"/>
                  <a:ea typeface="方正姚体" panose="02010601030101010101" charset="-122"/>
                </a:rPr>
                <a:t>（属兔）</a:t>
              </a:r>
              <a:endParaRPr lang="en-US" altLang="zh-CN" sz="2400" b="1" dirty="0">
                <a:solidFill>
                  <a:srgbClr val="0070C0"/>
                </a:solidFill>
                <a:latin typeface="方正姚体" panose="02010601030101010101" charset="-122"/>
                <a:ea typeface="方正姚体" panose="02010601030101010101" charset="-122"/>
              </a:endParaRPr>
            </a:p>
            <a:p>
              <a:pPr algn="ctr"/>
              <a:r>
                <a:rPr lang="zh-CN" altLang="en-US" sz="2800" b="1" dirty="0">
                  <a:latin typeface="方正姚体" panose="02010601030101010101" charset="-122"/>
                  <a:ea typeface="方正姚体" panose="02010601030101010101" charset="-122"/>
                </a:rPr>
                <a:t>胡适</a:t>
              </a:r>
              <a:endParaRPr lang="zh-CN" altLang="en-US" sz="2800" b="1" dirty="0">
                <a:latin typeface="方正姚体" panose="02010601030101010101" charset="-122"/>
                <a:ea typeface="方正姚体" panose="02010601030101010101" charset="-122"/>
              </a:endParaRPr>
            </a:p>
          </p:txBody>
        </p:sp>
        <p:pic>
          <p:nvPicPr>
            <p:cNvPr id="23" name="图片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32203" y="3299274"/>
              <a:ext cx="930591" cy="10152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矩形 24"/>
            <p:cNvSpPr/>
            <p:nvPr/>
          </p:nvSpPr>
          <p:spPr>
            <a:xfrm>
              <a:off x="8128228" y="6604480"/>
              <a:ext cx="182614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p>
              <a:pPr algn="ctr"/>
              <a:r>
                <a:rPr lang="zh-CN" altLang="en-US" sz="3200" b="0" cap="none" spc="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习字" panose="020B0602010101010101" pitchFamily="33" charset="-122"/>
                  <a:ea typeface="迷你简习字" panose="020B0602010101010101" pitchFamily="33" charset="-122"/>
                </a:rPr>
                <a:t>北大教授</a:t>
              </a:r>
              <a:endParaRPr lang="zh-CN" altLang="en-US" sz="32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8576081" y="3086757"/>
            <a:ext cx="2621958" cy="3077599"/>
            <a:chOff x="8815082" y="3052177"/>
            <a:chExt cx="2774406" cy="3256539"/>
          </a:xfrm>
        </p:grpSpPr>
        <p:grpSp>
          <p:nvGrpSpPr>
            <p:cNvPr id="23" name="组合 22"/>
            <p:cNvGrpSpPr/>
            <p:nvPr/>
          </p:nvGrpSpPr>
          <p:grpSpPr>
            <a:xfrm>
              <a:off x="8815082" y="3052177"/>
              <a:ext cx="2774406" cy="3256539"/>
              <a:chOff x="4263208" y="2465466"/>
              <a:chExt cx="2467712" cy="3363317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4933863" y="2589106"/>
                <a:ext cx="254824" cy="1174820"/>
              </a:xfrm>
              <a:prstGeom prst="ellipse">
                <a:avLst/>
              </a:prstGeom>
              <a:noFill/>
              <a:ln w="50800" cmpd="sng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fontAlgn="base"/>
                <a:endParaRPr lang="zh-CN" altLang="en-US" sz="1985" strike="noStrike" noProof="1">
                  <a:ea typeface="宋体" panose="02010600030101010101" pitchFamily="2" charset="-122"/>
                </a:endParaRPr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>
                <a:off x="4263208" y="2465466"/>
                <a:ext cx="2467712" cy="3363317"/>
                <a:chOff x="4610650" y="2465466"/>
                <a:chExt cx="2467712" cy="3363317"/>
              </a:xfrm>
            </p:grpSpPr>
            <p:pic>
              <p:nvPicPr>
                <p:cNvPr id="26" name="内容占位符 3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4610650" y="2465466"/>
                  <a:ext cx="2467712" cy="3363317"/>
                </a:xfrm>
                <a:prstGeom prst="rect">
                  <a:avLst/>
                </a:prstGeom>
                <a:ln w="38100" cap="sq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sp>
              <p:nvSpPr>
                <p:cNvPr id="27" name="椭圆 26"/>
                <p:cNvSpPr/>
                <p:nvPr/>
              </p:nvSpPr>
              <p:spPr>
                <a:xfrm>
                  <a:off x="5343389" y="2576923"/>
                  <a:ext cx="254824" cy="1174820"/>
                </a:xfrm>
                <a:prstGeom prst="ellipse">
                  <a:avLst/>
                </a:prstGeom>
                <a:noFill/>
                <a:ln w="50800" cmpd="sng">
                  <a:solidFill>
                    <a:srgbClr val="FF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fontAlgn="base"/>
                  <a:endParaRPr lang="zh-CN" altLang="en-US" sz="1985" strike="noStrike" noProof="1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8" name="椭圆 27"/>
                <p:cNvSpPr/>
                <p:nvPr/>
              </p:nvSpPr>
              <p:spPr>
                <a:xfrm>
                  <a:off x="4937160" y="2589106"/>
                  <a:ext cx="248694" cy="1174820"/>
                </a:xfrm>
                <a:prstGeom prst="ellipse">
                  <a:avLst/>
                </a:prstGeom>
                <a:noFill/>
                <a:ln w="50800" cmpd="sng">
                  <a:solidFill>
                    <a:srgbClr val="FFFFFF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 fontAlgn="base"/>
                  <a:endParaRPr lang="zh-CN" altLang="en-US" sz="1985" strike="noStrike" noProof="1">
                    <a:ea typeface="宋体" panose="02010600030101010101" pitchFamily="2" charset="-122"/>
                  </a:endParaRPr>
                </a:p>
              </p:txBody>
            </p:sp>
          </p:grpSp>
        </p:grpSp>
        <p:cxnSp>
          <p:nvCxnSpPr>
            <p:cNvPr id="29" name="直接连接符 28"/>
            <p:cNvCxnSpPr/>
            <p:nvPr/>
          </p:nvCxnSpPr>
          <p:spPr>
            <a:xfrm>
              <a:off x="9324754" y="4130749"/>
              <a:ext cx="0" cy="45720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726504" y="2570993"/>
            <a:ext cx="7453814" cy="370268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indent="3175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645" b="1" dirty="0">
                <a:latin typeface="楷体" panose="02010609060101010101" pitchFamily="49" charset="-122"/>
                <a:ea typeface="楷体" panose="02010609060101010101" pitchFamily="49" charset="-122"/>
              </a:rPr>
              <a:t>  吾以为今日而言文学改良，须从八事入手。八事者何</a:t>
            </a:r>
            <a:r>
              <a:rPr lang="en-US" altLang="zh-CN" sz="2645" b="1" dirty="0"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  <a:endParaRPr lang="en-US" altLang="zh-CN" sz="264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645" b="1" dirty="0">
                <a:latin typeface="楷体" panose="02010609060101010101" pitchFamily="49" charset="-122"/>
                <a:ea typeface="楷体" panose="02010609060101010101" pitchFamily="49" charset="-122"/>
              </a:rPr>
              <a:t>  一曰，须言之有物。二曰，不摹仿古人。三曰，须讲求文法。四曰，不作无病之呻吟。</a:t>
            </a:r>
            <a:endParaRPr lang="zh-CN" altLang="en-US" sz="264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645" b="1" dirty="0">
                <a:latin typeface="楷体" panose="02010609060101010101" pitchFamily="49" charset="-122"/>
                <a:ea typeface="楷体" panose="02010609060101010101" pitchFamily="49" charset="-122"/>
              </a:rPr>
              <a:t>  ……</a:t>
            </a:r>
            <a:endParaRPr lang="en-US" altLang="zh-CN" sz="264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/>
            <a:r>
              <a:rPr lang="en-US" altLang="zh-CN" sz="2645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645" b="1" dirty="0">
                <a:latin typeface="楷体" panose="02010609060101010101" pitchFamily="49" charset="-122"/>
                <a:ea typeface="楷体" panose="02010609060101010101" pitchFamily="49" charset="-122"/>
              </a:rPr>
              <a:t>白话文学之为中国文学之正宗，……吾主张今日作文作诗，宜采用俗语俗字。与其用三千年前之死字，不如用二十世纪之活字。   </a:t>
            </a:r>
            <a:endParaRPr lang="zh-CN" altLang="en-US" sz="264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en-US" altLang="zh-CN" sz="227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270" b="1" dirty="0">
                <a:latin typeface="楷体" panose="02010609060101010101" pitchFamily="49" charset="-122"/>
                <a:ea typeface="楷体" panose="02010609060101010101" pitchFamily="49" charset="-122"/>
              </a:rPr>
              <a:t>胡适</a:t>
            </a:r>
            <a:r>
              <a:rPr lang="en-US" altLang="zh-CN" sz="227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270" b="1" dirty="0">
                <a:latin typeface="楷体" panose="02010609060101010101" pitchFamily="49" charset="-122"/>
                <a:ea typeface="楷体" panose="02010609060101010101" pitchFamily="49" charset="-122"/>
              </a:rPr>
              <a:t>文学改良刍议</a:t>
            </a:r>
            <a:r>
              <a:rPr lang="en-US" altLang="zh-CN" sz="227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227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6" name="直接连接符 35"/>
          <p:cNvCxnSpPr/>
          <p:nvPr/>
        </p:nvCxnSpPr>
        <p:spPr>
          <a:xfrm>
            <a:off x="2491983" y="3860034"/>
            <a:ext cx="17182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5466881" y="3860034"/>
            <a:ext cx="17182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4607749" y="4282063"/>
            <a:ext cx="22452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1501143" y="4282063"/>
            <a:ext cx="17182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>
            <a:off x="1501143" y="5065832"/>
            <a:ext cx="10611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/>
          <p:cNvSpPr/>
          <p:nvPr/>
        </p:nvSpPr>
        <p:spPr>
          <a:xfrm>
            <a:off x="8350155" y="3242527"/>
            <a:ext cx="3092227" cy="1132205"/>
          </a:xfrm>
          <a:prstGeom prst="rect">
            <a:avLst/>
          </a:prstGeom>
          <a:scene3d>
            <a:camera prst="perspectiveAbove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86415" tIns="43207" rIns="86415" bIns="43207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zh-CN" altLang="en-US" sz="3400" b="1" dirty="0">
                <a:solidFill>
                  <a:schemeClr val="accent3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胡适提出了怎样的主张？</a:t>
            </a:r>
            <a:endParaRPr lang="zh-CN" altLang="en-US" sz="3400" b="1" cap="none" spc="0" dirty="0">
              <a:solidFill>
                <a:schemeClr val="accent3"/>
              </a:solidFill>
              <a:effectLst/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506719" y="531055"/>
            <a:ext cx="8848090" cy="667385"/>
          </a:xfrm>
          <a:prstGeom prst="rect">
            <a:avLst/>
          </a:prstGeom>
          <a:noFill/>
        </p:spPr>
        <p:txBody>
          <a:bodyPr wrap="none" lIns="86415" tIns="43207" rIns="86415" bIns="43207">
            <a:spAutoFit/>
          </a:bodyPr>
          <a:lstStyle/>
          <a:p>
            <a:pPr algn="ctr"/>
            <a:r>
              <a:rPr lang="en-US" altLang="zh-CN" sz="378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rPr>
              <a:t>《</a:t>
            </a:r>
            <a:r>
              <a:rPr lang="zh-CN" altLang="en-US" sz="378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rPr>
              <a:t>新青年</a:t>
            </a:r>
            <a:r>
              <a:rPr lang="en-US" altLang="zh-CN" sz="378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rPr>
              <a:t>》</a:t>
            </a:r>
            <a:r>
              <a:rPr lang="zh-CN" altLang="en-US" sz="378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rPr>
              <a:t>读书会之：</a:t>
            </a:r>
            <a:r>
              <a:rPr lang="en-US" altLang="zh-CN" sz="378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rPr>
              <a:t>《</a:t>
            </a:r>
            <a:r>
              <a:rPr lang="zh-CN" altLang="en-US" sz="378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rPr>
              <a:t>文学改良刍议</a:t>
            </a:r>
            <a:r>
              <a:rPr lang="en-US" altLang="zh-CN" sz="378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rPr>
              <a:t>》</a:t>
            </a:r>
            <a:endParaRPr lang="zh-CN" altLang="en-US" sz="3780" b="1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迷你简习字" panose="020B0602010101010101" pitchFamily="33" charset="-122"/>
              <a:ea typeface="迷你简习字" panose="020B0602010101010101" pitchFamily="33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8718339" y="1197946"/>
            <a:ext cx="2355850" cy="44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70" b="1" dirty="0">
                <a:solidFill>
                  <a:schemeClr val="accent3">
                    <a:lumMod val="75000"/>
                  </a:schemeClr>
                </a:solidFill>
              </a:rPr>
              <a:t>（第二卷第</a:t>
            </a:r>
            <a:r>
              <a:rPr lang="en-US" altLang="zh-CN" sz="2270" b="1" dirty="0">
                <a:solidFill>
                  <a:schemeClr val="accent3">
                    <a:lumMod val="75000"/>
                  </a:schemeClr>
                </a:solidFill>
              </a:rPr>
              <a:t>5</a:t>
            </a:r>
            <a:r>
              <a:rPr lang="zh-CN" altLang="en-US" sz="2270" b="1" dirty="0">
                <a:solidFill>
                  <a:schemeClr val="accent3">
                    <a:lumMod val="75000"/>
                  </a:schemeClr>
                </a:solidFill>
              </a:rPr>
              <a:t>号）</a:t>
            </a:r>
            <a:endParaRPr lang="zh-CN" altLang="en-US" sz="227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4000">
        <p15:prstTrans prst="pageCurlDouble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4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李鸿章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1390" y="240030"/>
            <a:ext cx="3279775" cy="420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康有为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848" y="240030"/>
            <a:ext cx="3120390" cy="4200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孙中山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238" y="240030"/>
            <a:ext cx="2960370" cy="42005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1"/>
          <p:cNvGrpSpPr/>
          <p:nvPr/>
        </p:nvGrpSpPr>
        <p:grpSpPr>
          <a:xfrm>
            <a:off x="2064574" y="4575572"/>
            <a:ext cx="8058675" cy="478157"/>
            <a:chOff x="3574647" y="4500566"/>
            <a:chExt cx="5149911" cy="330715"/>
          </a:xfrm>
        </p:grpSpPr>
        <p:sp>
          <p:nvSpPr>
            <p:cNvPr id="8" name="TextBox 7"/>
            <p:cNvSpPr txBox="1"/>
            <p:nvPr/>
          </p:nvSpPr>
          <p:spPr>
            <a:xfrm>
              <a:off x="3574647" y="4500566"/>
              <a:ext cx="754175" cy="3307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defTabSz="914400" eaLnBrk="1" fontAlgn="auto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520" b="1" kern="1200" cap="none" spc="0" normalizeH="0" baseline="0" noProof="0">
                  <a:latin typeface="+mn-ea"/>
                  <a:ea typeface="+mn-ea"/>
                  <a:cs typeface="+mn-cs"/>
                </a:rPr>
                <a:t>李鸿章</a:t>
              </a:r>
              <a:endParaRPr kumimoji="0" lang="zh-CN" altLang="en-US" sz="2520" b="1" kern="1200" cap="none" spc="0" normalizeH="0" baseline="0" noProof="0">
                <a:latin typeface="+mn-ea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48842" y="4500566"/>
              <a:ext cx="738836" cy="3307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defTabSz="914400" eaLnBrk="1" fontAlgn="auto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520" b="1" kern="1200" cap="none" spc="0" normalizeH="0" baseline="0" noProof="0">
                  <a:latin typeface="+mn-ea"/>
                  <a:ea typeface="+mn-ea"/>
                  <a:cs typeface="+mn-cs"/>
                </a:rPr>
                <a:t>康有为</a:t>
              </a:r>
              <a:endParaRPr kumimoji="0" lang="zh-CN" altLang="en-US" sz="2520" b="1" kern="1200" cap="none" spc="0" normalizeH="0" baseline="0" noProof="0"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73040" y="4500567"/>
              <a:ext cx="1151518" cy="3307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 eaLnBrk="1" fontAlgn="auto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520" b="1" kern="1200" cap="none" spc="0" normalizeH="0" baseline="0" noProof="0">
                  <a:latin typeface="+mn-ea"/>
                  <a:ea typeface="+mn-ea"/>
                  <a:cs typeface="+mn-cs"/>
                </a:rPr>
                <a:t>孙中山</a:t>
              </a:r>
              <a:endParaRPr kumimoji="0" lang="zh-CN" altLang="en-US" sz="2520" b="1" kern="1200" cap="none" spc="0" normalizeH="0" baseline="0" noProof="0"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73798" y="5600700"/>
            <a:ext cx="9001125" cy="9950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940" b="1"/>
              <a:t>       </a:t>
            </a:r>
            <a:r>
              <a:rPr lang="zh-CN" altLang="en-US" sz="2940" b="1">
                <a:solidFill>
                  <a:schemeClr val="tx1"/>
                </a:solidFill>
                <a:effectLst/>
              </a:rPr>
              <a:t>结合图片及所学知识</a:t>
            </a:r>
            <a:r>
              <a:rPr lang="zh-CN" altLang="en-US" sz="2940" b="1">
                <a:solidFill>
                  <a:schemeClr val="tx1"/>
                </a:solidFill>
              </a:rPr>
              <a:t>思</a:t>
            </a:r>
            <a:r>
              <a:rPr lang="zh-CN" altLang="en-US" sz="2940" b="1"/>
              <a:t>考，近代中国的有识之士在向西方学习的过程中，已经进行了哪些尝试？</a:t>
            </a:r>
            <a:endParaRPr lang="zh-CN" altLang="en-US" sz="2940" b="1"/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t018d16e110143ea110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t="54831" b="25094"/>
          <a:stretch>
            <a:fillRect/>
          </a:stretch>
        </p:blipFill>
        <p:spPr>
          <a:xfrm>
            <a:off x="-25441" y="7100912"/>
            <a:ext cx="11522075" cy="14287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 bwMode="auto">
          <a:xfrm flipV="1">
            <a:off x="0" y="7198068"/>
            <a:ext cx="11522075" cy="45719"/>
          </a:xfrm>
          <a:prstGeom prst="rect">
            <a:avLst/>
          </a:prstGeom>
          <a:solidFill>
            <a:srgbClr val="66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endParaRPr lang="zh-CN" altLang="en-US" dirty="0">
              <a:ln>
                <a:solidFill>
                  <a:srgbClr val="660033"/>
                </a:solidFill>
              </a:ln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953750" y="259816"/>
            <a:ext cx="0" cy="261937"/>
          </a:xfrm>
          <a:prstGeom prst="line">
            <a:avLst/>
          </a:prstGeom>
          <a:ln w="28575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1522075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3" name="Rectangle 50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260448" y="589896"/>
            <a:ext cx="2857520" cy="7067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zh-CN" altLang="en-US" sz="40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③文学革命。</a:t>
            </a:r>
            <a:endParaRPr lang="zh-CN" altLang="en-US" sz="4000" u="sng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4117963" y="1671624"/>
            <a:ext cx="3240088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r>
              <a:rPr lang="en-US" altLang="zh-CN" sz="2800" b="1" dirty="0">
                <a:solidFill>
                  <a:srgbClr val="76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2800" b="1" dirty="0">
                <a:solidFill>
                  <a:srgbClr val="76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文学改良刍议</a:t>
            </a:r>
            <a:r>
              <a:rPr lang="en-US" altLang="zh-CN" sz="2800" b="1" dirty="0">
                <a:solidFill>
                  <a:srgbClr val="76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endParaRPr lang="en-US" altLang="zh-CN" sz="2800" b="1" dirty="0">
              <a:solidFill>
                <a:srgbClr val="76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4332277" y="2314566"/>
            <a:ext cx="1319193" cy="442674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9525">
            <a:noFill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文体形式</a:t>
            </a:r>
            <a:endParaRPr lang="zh-CN" altLang="en-US" sz="2000" b="1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4332278" y="2872024"/>
            <a:ext cx="1285884" cy="442674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9525">
            <a:noFill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文体内容</a:t>
            </a:r>
            <a:endParaRPr lang="zh-CN" altLang="en-US" sz="2000" b="1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5" name="Picture 16" descr="2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9071" y="1885938"/>
            <a:ext cx="2292436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图片 6" descr="胡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311" y="1743062"/>
            <a:ext cx="1322387" cy="182086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6" name="Text Box 17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546063" y="3067347"/>
            <a:ext cx="1071570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胡适</a:t>
            </a:r>
            <a:endParaRPr lang="zh-CN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5761037" y="2243128"/>
            <a:ext cx="5572164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zh-CN" altLang="en-US" sz="2800" b="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主张以白话文作为新文学的语言</a:t>
            </a:r>
            <a:endParaRPr lang="en-US" altLang="zh-CN" sz="2800" b="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5761037" y="2791478"/>
            <a:ext cx="5572164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zh-CN" altLang="en-US" sz="2800" b="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强调写文章须言之有物，不摹仿古人，不作无病之呻吟。</a:t>
            </a:r>
            <a:endParaRPr lang="en-US" altLang="zh-CN" sz="2800" b="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6" name="Rectangle 16"/>
          <p:cNvSpPr>
            <a:spLocks noChangeArrowheads="1"/>
          </p:cNvSpPr>
          <p:nvPr/>
        </p:nvSpPr>
        <p:spPr bwMode="auto">
          <a:xfrm>
            <a:off x="4475153" y="4314830"/>
            <a:ext cx="6143668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zh-CN" altLang="en-US" sz="2800" b="0" dirty="0">
                <a:latin typeface="华文新魏" panose="02010800040101010101" pitchFamily="2" charset="-122"/>
                <a:ea typeface="华文新魏" panose="02010800040101010101" pitchFamily="2" charset="-122"/>
              </a:rPr>
              <a:t>１９１７年２月发表</a:t>
            </a:r>
            <a:r>
              <a:rPr lang="en-US" altLang="zh-CN" sz="2800" b="1" dirty="0">
                <a:solidFill>
                  <a:srgbClr val="76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2800" b="1" dirty="0" smtClean="0">
                <a:solidFill>
                  <a:srgbClr val="76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文学革命</a:t>
            </a:r>
            <a:r>
              <a:rPr lang="zh-CN" altLang="en-US" sz="2800" b="1" dirty="0">
                <a:solidFill>
                  <a:srgbClr val="76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论</a:t>
            </a:r>
            <a:r>
              <a:rPr lang="en-US" altLang="zh-CN" sz="2800" b="1" dirty="0" smtClean="0">
                <a:solidFill>
                  <a:srgbClr val="76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r>
              <a:rPr lang="zh-CN" altLang="en-US" sz="2800" b="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endParaRPr lang="zh-CN" altLang="en-US" sz="2800" b="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7" name="Rectangle 20"/>
          <p:cNvSpPr>
            <a:spLocks noChangeArrowheads="1"/>
          </p:cNvSpPr>
          <p:nvPr/>
        </p:nvSpPr>
        <p:spPr bwMode="auto">
          <a:xfrm>
            <a:off x="5322862" y="5146673"/>
            <a:ext cx="5581711" cy="95410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r>
              <a:rPr lang="zh-CN" altLang="en-US" sz="2800" b="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推倒陈腐、雕琢、艰涩的旧文学，建设新鲜、平易、通俗的新文学。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58" name="图片 57" descr="T1KUp0Xf8tXXbU8x3W_0237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327" y="4314830"/>
            <a:ext cx="1335667" cy="2214578"/>
          </a:xfrm>
          <a:prstGeom prst="rect">
            <a:avLst/>
          </a:prstGeom>
        </p:spPr>
      </p:pic>
      <p:sp>
        <p:nvSpPr>
          <p:cNvPr id="59" name="Text Box 14"/>
          <p:cNvSpPr txBox="1">
            <a:spLocks noChangeArrowheads="1"/>
          </p:cNvSpPr>
          <p:nvPr/>
        </p:nvSpPr>
        <p:spPr bwMode="auto">
          <a:xfrm>
            <a:off x="4475153" y="5172086"/>
            <a:ext cx="785818" cy="442674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9525">
            <a:noFill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主张</a:t>
            </a:r>
            <a:endParaRPr lang="zh-CN" altLang="en-US" sz="2000" b="1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60" name="Picture 17" descr="101001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lum contrast="-6000"/>
          </a:blip>
          <a:srcRect/>
          <a:stretch>
            <a:fillRect/>
          </a:stretch>
        </p:blipFill>
        <p:spPr bwMode="auto">
          <a:xfrm>
            <a:off x="331749" y="4171954"/>
            <a:ext cx="1675834" cy="234315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7" name="Text Box 17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617501" y="5815028"/>
            <a:ext cx="1285884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陈独秀</a:t>
            </a:r>
            <a:endParaRPr lang="zh-CN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ldLvl="0" animBg="1"/>
      <p:bldP spid="57" grpId="0" bldLvl="0" animBg="1"/>
      <p:bldP spid="59" grpId="0" bldLvl="0" animBg="1"/>
      <p:bldP spid="37" grpId="1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t018d16e110143ea110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t="54831" b="25094"/>
          <a:stretch>
            <a:fillRect/>
          </a:stretch>
        </p:blipFill>
        <p:spPr>
          <a:xfrm>
            <a:off x="-25441" y="7100912"/>
            <a:ext cx="11522075" cy="14287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 bwMode="auto">
          <a:xfrm flipV="1">
            <a:off x="0" y="7198068"/>
            <a:ext cx="11522075" cy="45719"/>
          </a:xfrm>
          <a:prstGeom prst="rect">
            <a:avLst/>
          </a:prstGeom>
          <a:solidFill>
            <a:srgbClr val="66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endParaRPr lang="zh-CN" altLang="en-US" dirty="0">
              <a:ln>
                <a:solidFill>
                  <a:srgbClr val="660033"/>
                </a:solidFill>
              </a:ln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953750" y="259816"/>
            <a:ext cx="0" cy="261937"/>
          </a:xfrm>
          <a:prstGeom prst="line">
            <a:avLst/>
          </a:prstGeom>
          <a:ln w="28575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1522075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38" name="Picture 24" descr="xin_43010720150026524299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2343" y="3600450"/>
            <a:ext cx="1785950" cy="2360767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Picture 25" descr="胡适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1169" y="3671888"/>
            <a:ext cx="1926393" cy="2286016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0" name="矩形 49"/>
          <p:cNvSpPr/>
          <p:nvPr/>
        </p:nvSpPr>
        <p:spPr>
          <a:xfrm>
            <a:off x="1414145" y="912495"/>
            <a:ext cx="8958580" cy="17748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42900" lvl="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altLang="zh-CN" sz="3600" dirty="0" smtClean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</a:t>
            </a:r>
            <a:r>
              <a:rPr lang="zh-CN" altLang="en-US" sz="3600" dirty="0" smtClean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胡适邀请提倡维护文言文的黄侃先生做官。以“不去”为题，请学生用文言文和白话文各代拟回电</a:t>
            </a:r>
            <a:r>
              <a:rPr lang="en-US" altLang="zh-CN" sz="3600" dirty="0" smtClean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……</a:t>
            </a:r>
            <a:endParaRPr lang="en-US" altLang="zh-CN" sz="3600" dirty="0">
              <a:solidFill>
                <a:prstClr val="black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1" name="圆角矩形标注 50"/>
          <p:cNvSpPr/>
          <p:nvPr/>
        </p:nvSpPr>
        <p:spPr>
          <a:xfrm>
            <a:off x="2117725" y="3540760"/>
            <a:ext cx="2219325" cy="1968500"/>
          </a:xfrm>
          <a:prstGeom prst="wedgeRoundRectCallout">
            <a:avLst>
              <a:gd name="adj1" fmla="val 87553"/>
              <a:gd name="adj2" fmla="val 25142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2052320" y="3792220"/>
            <a:ext cx="288798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dirty="0" smtClean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3200" dirty="0" smtClean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才学疏浅，</a:t>
            </a:r>
            <a:endParaRPr lang="zh-CN" altLang="en-US" sz="3200" dirty="0" smtClean="0">
              <a:solidFill>
                <a:prstClr val="black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0" eaLnBrk="0" hangingPunct="0"/>
            <a:r>
              <a:rPr lang="zh-CN" altLang="en-US" sz="3200" dirty="0" smtClean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恐难胜任，</a:t>
            </a:r>
            <a:endParaRPr lang="zh-CN" altLang="en-US" sz="3200" dirty="0" smtClean="0">
              <a:solidFill>
                <a:prstClr val="black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0" eaLnBrk="0" hangingPunct="0"/>
            <a:r>
              <a:rPr lang="zh-CN" altLang="en-US" sz="3200" dirty="0" smtClean="0">
                <a:solidFill>
                  <a:prstClr val="black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不堪从命。”</a:t>
            </a:r>
            <a:endParaRPr lang="zh-CN" altLang="en-US" sz="3200" dirty="0">
              <a:solidFill>
                <a:prstClr val="black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4" name="圆角矩形标注 53"/>
          <p:cNvSpPr/>
          <p:nvPr/>
        </p:nvSpPr>
        <p:spPr>
          <a:xfrm>
            <a:off x="8832850" y="3672205"/>
            <a:ext cx="2196465" cy="1517015"/>
          </a:xfrm>
          <a:prstGeom prst="wedgeRoundRectCallout">
            <a:avLst>
              <a:gd name="adj1" fmla="val -76133"/>
              <a:gd name="adj2" fmla="val 19981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Rectangle 28"/>
          <p:cNvSpPr>
            <a:spLocks noChangeArrowheads="1"/>
          </p:cNvSpPr>
          <p:nvPr/>
        </p:nvSpPr>
        <p:spPr bwMode="auto">
          <a:xfrm>
            <a:off x="9071610" y="3815080"/>
            <a:ext cx="2218690" cy="10763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3200" b="0" dirty="0"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3200" b="0" dirty="0">
                <a:latin typeface="华文新魏" panose="02010800040101010101" pitchFamily="2" charset="-122"/>
                <a:ea typeface="华文新魏" panose="02010800040101010101" pitchFamily="2" charset="-122"/>
              </a:rPr>
              <a:t>干不了，</a:t>
            </a:r>
            <a:endParaRPr lang="zh-CN" altLang="en-US" sz="3200" b="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eaLnBrk="0" hangingPunct="0"/>
            <a:r>
              <a:rPr lang="zh-CN" altLang="en-US" sz="3200" b="0" dirty="0">
                <a:latin typeface="华文新魏" panose="02010800040101010101" pitchFamily="2" charset="-122"/>
                <a:ea typeface="华文新魏" panose="02010800040101010101" pitchFamily="2" charset="-122"/>
              </a:rPr>
              <a:t>谢谢。”</a:t>
            </a:r>
            <a:endParaRPr lang="zh-CN" altLang="en-US" sz="3200" b="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3" name="矩形 42"/>
          <p:cNvSpPr/>
          <p:nvPr/>
        </p:nvSpPr>
        <p:spPr>
          <a:xfrm rot="491629">
            <a:off x="1039384" y="3224690"/>
            <a:ext cx="543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白</a:t>
            </a:r>
            <a:endParaRPr lang="zh-CN" altLang="en-US" sz="3200" dirty="0"/>
          </a:p>
        </p:txBody>
      </p:sp>
      <p:sp>
        <p:nvSpPr>
          <p:cNvPr id="47" name="矩形 46"/>
          <p:cNvSpPr/>
          <p:nvPr/>
        </p:nvSpPr>
        <p:spPr>
          <a:xfrm rot="321248">
            <a:off x="976808" y="3736605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之</a:t>
            </a:r>
            <a:endParaRPr lang="zh-CN" altLang="en-US" sz="3200" dirty="0"/>
          </a:p>
        </p:txBody>
      </p:sp>
      <p:sp>
        <p:nvSpPr>
          <p:cNvPr id="49" name="矩形 48"/>
          <p:cNvSpPr/>
          <p:nvPr/>
        </p:nvSpPr>
        <p:spPr>
          <a:xfrm rot="573032">
            <a:off x="774367" y="4284053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争</a:t>
            </a:r>
            <a:endParaRPr lang="zh-CN" altLang="en-US" sz="3200" dirty="0"/>
          </a:p>
        </p:txBody>
      </p:sp>
      <p:sp>
        <p:nvSpPr>
          <p:cNvPr id="55" name="矩形 54"/>
          <p:cNvSpPr/>
          <p:nvPr/>
        </p:nvSpPr>
        <p:spPr>
          <a:xfrm rot="21242597">
            <a:off x="591853" y="2926731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prstClr val="white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文</a:t>
            </a:r>
            <a:endParaRPr lang="zh-CN" altLang="en-US" sz="3200" dirty="0"/>
          </a:p>
        </p:txBody>
      </p:sp>
      <p:grpSp>
        <p:nvGrpSpPr>
          <p:cNvPr id="15" name="组 1"/>
          <p:cNvGrpSpPr/>
          <p:nvPr/>
        </p:nvGrpSpPr>
        <p:grpSpPr>
          <a:xfrm>
            <a:off x="478374" y="359866"/>
            <a:ext cx="763905" cy="1476739"/>
            <a:chOff x="506188" y="0"/>
            <a:chExt cx="808321" cy="1562601"/>
          </a:xfrm>
        </p:grpSpPr>
        <p:grpSp>
          <p:nvGrpSpPr>
            <p:cNvPr id="17" name="组 2"/>
            <p:cNvGrpSpPr/>
            <p:nvPr/>
          </p:nvGrpSpPr>
          <p:grpSpPr>
            <a:xfrm>
              <a:off x="506188" y="0"/>
              <a:ext cx="808321" cy="1475874"/>
              <a:chOff x="506188" y="0"/>
              <a:chExt cx="808321" cy="1475874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545432" y="0"/>
                <a:ext cx="737936" cy="1475874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 sz="1985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" name="文本框 1"/>
              <p:cNvSpPr txBox="1"/>
              <p:nvPr/>
            </p:nvSpPr>
            <p:spPr>
              <a:xfrm>
                <a:off x="506188" y="94999"/>
                <a:ext cx="808321" cy="1285875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pPr algn="dist"/>
                <a:r>
                  <a:rPr kumimoji="1" lang="zh-CN" altLang="zh-CN" sz="3780" b="1" dirty="0">
                    <a:solidFill>
                      <a:schemeClr val="bg1"/>
                    </a:solidFill>
                    <a:latin typeface="方正苏新诗柳楷简体" panose="02000000000000000000" pitchFamily="2" charset="-122"/>
                    <a:ea typeface="方正苏新诗柳楷简体" panose="02000000000000000000" pitchFamily="2" charset="-122"/>
                    <a:cs typeface="方正清刻本悦宋简体" panose="02000000000000000000" charset="-122"/>
                  </a:rPr>
                  <a:t>游戏</a:t>
                </a:r>
                <a:endParaRPr kumimoji="1" lang="zh-CN" altLang="zh-CN" sz="3780" b="1" dirty="0">
                  <a:solidFill>
                    <a:schemeClr val="bg1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  <a:cs typeface="方正清刻本悦宋简体" panose="02000000000000000000" charset="-122"/>
                </a:endParaRPr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529860" y="1514976"/>
              <a:ext cx="769078" cy="476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kumimoji="1" lang="zh-CN" altLang="en-US" sz="1985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ldLvl="0" animBg="1"/>
      <p:bldP spid="52" grpId="0"/>
      <p:bldP spid="54" grpId="0" bldLvl="0" animBg="1"/>
      <p:bldP spid="41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747013" y="3806778"/>
          <a:ext cx="3840480" cy="1297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240"/>
                <a:gridCol w="1920240"/>
              </a:tblGrid>
              <a:tr h="4324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70" b="1" dirty="0"/>
                        <a:t>被崇拜者</a:t>
                      </a:r>
                      <a:endParaRPr lang="zh-CN" altLang="en-US" sz="2270" b="1" dirty="0"/>
                    </a:p>
                  </a:txBody>
                  <a:tcPr marL="86415" marR="86415" marT="43207" marB="432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70" b="1" dirty="0"/>
                        <a:t>崇拜人数</a:t>
                      </a:r>
                      <a:endParaRPr lang="zh-CN" altLang="en-US" sz="2270" b="1" dirty="0"/>
                    </a:p>
                  </a:txBody>
                  <a:tcPr marL="86415" marR="86415" marT="43207" marB="43207" anchor="ctr"/>
                </a:tc>
              </a:tr>
              <a:tr h="4324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70" b="1" dirty="0">
                          <a:solidFill>
                            <a:srgbClr val="FF0000"/>
                          </a:solidFill>
                        </a:rPr>
                        <a:t>孔子</a:t>
                      </a:r>
                      <a:endParaRPr lang="zh-CN" altLang="en-US" sz="2270" b="1" dirty="0">
                        <a:solidFill>
                          <a:srgbClr val="FF0000"/>
                        </a:solidFill>
                      </a:endParaRPr>
                    </a:p>
                  </a:txBody>
                  <a:tcPr marL="86415" marR="86415" marT="43207" marB="432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70" b="1" dirty="0">
                          <a:solidFill>
                            <a:srgbClr val="FF0000"/>
                          </a:solidFill>
                        </a:rPr>
                        <a:t>153</a:t>
                      </a:r>
                      <a:endParaRPr lang="zh-CN" altLang="en-US" sz="2270" b="1" dirty="0">
                        <a:solidFill>
                          <a:srgbClr val="FF0000"/>
                        </a:solidFill>
                      </a:endParaRPr>
                    </a:p>
                  </a:txBody>
                  <a:tcPr marL="86415" marR="86415" marT="43207" marB="43207" anchor="ctr"/>
                </a:tc>
              </a:tr>
              <a:tr h="4324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70" b="1" dirty="0"/>
                        <a:t>孟子</a:t>
                      </a:r>
                      <a:endParaRPr lang="zh-CN" altLang="en-US" sz="2270" b="1" dirty="0"/>
                    </a:p>
                  </a:txBody>
                  <a:tcPr marL="86415" marR="86415" marT="43207" marB="432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70" b="1" dirty="0"/>
                        <a:t>61</a:t>
                      </a:r>
                      <a:endParaRPr lang="zh-CN" altLang="en-US" sz="2270" b="1" dirty="0"/>
                    </a:p>
                  </a:txBody>
                  <a:tcPr marL="86415" marR="86415" marT="43207" marB="43207" anchor="ctr"/>
                </a:tc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910088" y="3519977"/>
          <a:ext cx="3840480" cy="2593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20240"/>
                <a:gridCol w="1920240"/>
              </a:tblGrid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70" b="1" dirty="0">
                          <a:latin typeface="+mn-ea"/>
                          <a:ea typeface="+mn-ea"/>
                        </a:rPr>
                        <a:t>姓名</a:t>
                      </a:r>
                      <a:endParaRPr lang="zh-CN" altLang="en-US" sz="2270" b="1" dirty="0">
                        <a:latin typeface="+mn-ea"/>
                        <a:ea typeface="+mn-ea"/>
                      </a:endParaRPr>
                    </a:p>
                  </a:txBody>
                  <a:tcPr marL="86415" marR="86415" marT="43207" marB="432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70" b="1" dirty="0">
                          <a:latin typeface="+mn-ea"/>
                          <a:ea typeface="+mn-ea"/>
                        </a:rPr>
                        <a:t>票数</a:t>
                      </a:r>
                      <a:endParaRPr lang="zh-CN" altLang="en-US" sz="2270" b="1" dirty="0">
                        <a:latin typeface="+mn-ea"/>
                        <a:ea typeface="+mn-ea"/>
                      </a:endParaRPr>
                    </a:p>
                  </a:txBody>
                  <a:tcPr marL="86415" marR="86415" marT="43207" marB="43207" anchor="ctr"/>
                </a:tc>
              </a:tr>
              <a:tr h="4324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7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陈独秀</a:t>
                      </a:r>
                      <a:endParaRPr lang="zh-CN" altLang="en-US" sz="227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86415" marR="86415" marT="43207" marB="432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7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173</a:t>
                      </a:r>
                      <a:endParaRPr lang="zh-CN" altLang="en-US" sz="227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marL="86415" marR="86415" marT="43207" marB="43207" anchor="ctr"/>
                </a:tc>
              </a:tr>
              <a:tr h="4324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70" b="1" dirty="0">
                          <a:latin typeface="+mn-ea"/>
                          <a:ea typeface="+mn-ea"/>
                        </a:rPr>
                        <a:t>蔡元培</a:t>
                      </a:r>
                      <a:endParaRPr lang="zh-CN" altLang="en-US" sz="2270" b="1" dirty="0">
                        <a:latin typeface="+mn-ea"/>
                        <a:ea typeface="+mn-ea"/>
                      </a:endParaRPr>
                    </a:p>
                  </a:txBody>
                  <a:tcPr marL="86415" marR="86415" marT="43207" marB="432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70" b="1" dirty="0">
                          <a:latin typeface="+mn-ea"/>
                          <a:ea typeface="+mn-ea"/>
                        </a:rPr>
                        <a:t>153</a:t>
                      </a:r>
                      <a:endParaRPr lang="zh-CN" altLang="en-US" sz="2270" b="1" dirty="0">
                        <a:latin typeface="+mn-ea"/>
                        <a:ea typeface="+mn-ea"/>
                      </a:endParaRPr>
                    </a:p>
                  </a:txBody>
                  <a:tcPr marL="86415" marR="86415" marT="43207" marB="43207" anchor="ctr"/>
                </a:tc>
              </a:tr>
              <a:tr h="4324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70" b="1" dirty="0">
                          <a:latin typeface="+mn-ea"/>
                          <a:ea typeface="+mn-ea"/>
                        </a:rPr>
                        <a:t>胡适</a:t>
                      </a:r>
                      <a:endParaRPr lang="zh-CN" altLang="en-US" sz="2270" b="1" dirty="0">
                        <a:latin typeface="+mn-ea"/>
                        <a:ea typeface="+mn-ea"/>
                      </a:endParaRPr>
                    </a:p>
                  </a:txBody>
                  <a:tcPr marL="86415" marR="86415" marT="43207" marB="432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70" b="1" dirty="0">
                          <a:latin typeface="+mn-ea"/>
                          <a:ea typeface="+mn-ea"/>
                        </a:rPr>
                        <a:t>45</a:t>
                      </a:r>
                      <a:endParaRPr lang="zh-CN" altLang="en-US" sz="2270" b="1" dirty="0">
                        <a:latin typeface="+mn-ea"/>
                        <a:ea typeface="+mn-ea"/>
                      </a:endParaRPr>
                    </a:p>
                  </a:txBody>
                  <a:tcPr marL="86415" marR="86415" marT="43207" marB="43207" anchor="ctr"/>
                </a:tc>
              </a:tr>
              <a:tr h="4324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70" b="1" dirty="0">
                          <a:latin typeface="+mn-ea"/>
                          <a:ea typeface="+mn-ea"/>
                        </a:rPr>
                        <a:t>李大钊</a:t>
                      </a:r>
                      <a:endParaRPr lang="zh-CN" altLang="en-US" sz="2270" b="1" dirty="0">
                        <a:latin typeface="+mn-ea"/>
                        <a:ea typeface="+mn-ea"/>
                      </a:endParaRPr>
                    </a:p>
                  </a:txBody>
                  <a:tcPr marL="86415" marR="86415" marT="43207" marB="432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70" b="1" dirty="0">
                          <a:latin typeface="+mn-ea"/>
                          <a:ea typeface="+mn-ea"/>
                        </a:rPr>
                        <a:t>25</a:t>
                      </a:r>
                      <a:endParaRPr lang="zh-CN" altLang="en-US" sz="2270" b="1" dirty="0">
                        <a:latin typeface="+mn-ea"/>
                        <a:ea typeface="+mn-ea"/>
                      </a:endParaRPr>
                    </a:p>
                  </a:txBody>
                  <a:tcPr marL="86415" marR="86415" marT="43207" marB="43207" anchor="ctr"/>
                </a:tc>
              </a:tr>
              <a:tr h="4324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270" b="1" dirty="0">
                          <a:latin typeface="+mn-ea"/>
                          <a:ea typeface="+mn-ea"/>
                        </a:rPr>
                        <a:t>孔子</a:t>
                      </a:r>
                      <a:endParaRPr lang="zh-CN" altLang="en-US" sz="2270" b="1" dirty="0">
                        <a:latin typeface="+mn-ea"/>
                        <a:ea typeface="+mn-ea"/>
                      </a:endParaRPr>
                    </a:p>
                  </a:txBody>
                  <a:tcPr marL="86415" marR="86415" marT="43207" marB="4320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70" b="1" dirty="0">
                          <a:latin typeface="+mn-ea"/>
                          <a:ea typeface="+mn-ea"/>
                        </a:rPr>
                        <a:t>1</a:t>
                      </a:r>
                      <a:endParaRPr lang="zh-CN" altLang="en-US" sz="2270" b="1" dirty="0">
                        <a:latin typeface="+mn-ea"/>
                        <a:ea typeface="+mn-ea"/>
                      </a:endParaRPr>
                    </a:p>
                  </a:txBody>
                  <a:tcPr marL="86415" marR="86415" marT="43207" marB="43207" anchor="ctr"/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1576389" y="994207"/>
            <a:ext cx="4494370" cy="2414905"/>
          </a:xfrm>
          <a:prstGeom prst="rect">
            <a:avLst/>
          </a:prstGeom>
          <a:noFill/>
        </p:spPr>
        <p:txBody>
          <a:bodyPr wrap="square" lIns="86415" tIns="43207" rIns="86415" bIns="43207">
            <a:spAutoFit/>
          </a:bodyPr>
          <a:lstStyle/>
          <a:p>
            <a:r>
              <a:rPr lang="en-US" altLang="zh-CN" sz="264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2645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1913</a:t>
            </a:r>
            <a:r>
              <a:rPr lang="zh-CN" altLang="en-US" sz="2645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zh-CN" altLang="en-US" sz="264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，江苏第一师范招生，应考者三百余人。校长杨月如先生嘱各举崇拜人物。统计结果如下：</a:t>
            </a:r>
            <a:endParaRPr lang="en-US" altLang="zh-CN" sz="2645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en-US" altLang="zh-CN" sz="227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——《</a:t>
            </a:r>
            <a:r>
              <a:rPr lang="zh-CN" altLang="en-US" sz="227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考师范之笑话</a:t>
            </a:r>
            <a:r>
              <a:rPr lang="en-US" altLang="zh-CN" sz="227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227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zh-CN" altLang="en-US" sz="227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上海</a:t>
            </a:r>
            <a:r>
              <a:rPr lang="en-US" altLang="zh-CN" sz="227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27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时报</a:t>
            </a:r>
            <a:r>
              <a:rPr lang="en-US" altLang="zh-CN" sz="227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27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420140" y="994516"/>
            <a:ext cx="4821859" cy="1658620"/>
          </a:xfrm>
          <a:prstGeom prst="rect">
            <a:avLst/>
          </a:prstGeom>
          <a:noFill/>
        </p:spPr>
        <p:txBody>
          <a:bodyPr wrap="square" lIns="86415" tIns="43207" rIns="86415" bIns="43207">
            <a:spAutoFit/>
          </a:bodyPr>
          <a:lstStyle/>
          <a:p>
            <a:r>
              <a:rPr lang="en-US" altLang="zh-CN" sz="264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2645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1923</a:t>
            </a:r>
            <a:r>
              <a:rPr lang="zh-CN" altLang="en-US" sz="2645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64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12</a:t>
            </a:r>
            <a:r>
              <a:rPr lang="zh-CN" altLang="en-US" sz="264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64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11</a:t>
            </a:r>
            <a:r>
              <a:rPr lang="zh-CN" altLang="en-US" sz="264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日，北京大学</a:t>
            </a:r>
            <a:r>
              <a:rPr lang="en-US" altLang="zh-CN" sz="264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25</a:t>
            </a:r>
            <a:r>
              <a:rPr lang="zh-CN" altLang="en-US" sz="264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周年纪念日，崇拜人物民意测检结果：</a:t>
            </a:r>
            <a:endParaRPr lang="en-US" altLang="zh-CN" sz="2645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27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27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张静如</a:t>
            </a:r>
            <a:r>
              <a:rPr lang="en-US" altLang="zh-CN" sz="227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27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中国现代社会史</a:t>
            </a:r>
            <a:r>
              <a:rPr lang="en-US" altLang="zh-CN" sz="227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27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Text Box 4"/>
          <p:cNvSpPr txBox="1"/>
          <p:nvPr/>
        </p:nvSpPr>
        <p:spPr>
          <a:xfrm>
            <a:off x="383014" y="994237"/>
            <a:ext cx="11763385" cy="2056765"/>
          </a:xfrm>
          <a:prstGeom prst="rect">
            <a:avLst/>
          </a:prstGeom>
          <a:solidFill>
            <a:schemeClr val="accent5"/>
          </a:solidFill>
          <a:ln w="9525">
            <a:noFill/>
            <a:miter/>
          </a:ln>
          <a:scene3d>
            <a:camera prst="perspectiveContrastingRightFacing"/>
            <a:lightRig rig="threePt" dir="t"/>
          </a:scene3d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5105" noProof="1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+mn-ea"/>
              </a:rPr>
              <a:t>1</a:t>
            </a:r>
            <a:r>
              <a:rPr lang="zh-CN" altLang="en-US" sz="5105" noProof="1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+mn-ea"/>
              </a:rPr>
              <a:t>、</a:t>
            </a:r>
            <a:r>
              <a:rPr lang="zh-CN" altLang="en-US" sz="5105" noProof="1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+mn-ea"/>
              </a:rPr>
              <a:t>接受了一次民主与科学的洗礼</a:t>
            </a:r>
            <a:endParaRPr lang="en-US" altLang="zh-CN" sz="5105" noProof="1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  <a:cs typeface="+mn-ea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5105" noProof="1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+mn-ea"/>
              </a:rPr>
              <a:t>为五四运动起了思想宣传和铺垫的作用</a:t>
            </a:r>
            <a:endParaRPr lang="zh-CN" altLang="en-US" sz="5105" noProof="1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  <a:cs typeface="+mn-ea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81075" y="243205"/>
            <a:ext cx="5686425" cy="706755"/>
          </a:xfrm>
          <a:prstGeom prst="rect">
            <a:avLst/>
          </a:prstGeom>
          <a:solidFill>
            <a:srgbClr val="AD4144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cs typeface="+mn-ea"/>
                <a:sym typeface="+mn-lt"/>
              </a:rPr>
              <a:t>三、新文化运动的意义</a:t>
            </a:r>
            <a:endParaRPr lang="zh-CN" alt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4000">
        <p15:prstTrans prst="crush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-635"/>
            <a:ext cx="11521440" cy="7200900"/>
            <a:chOff x="4772524" y="321732"/>
            <a:chExt cx="7097743" cy="6214533"/>
          </a:xfrm>
        </p:grpSpPr>
        <p:pic>
          <p:nvPicPr>
            <p:cNvPr id="2" name="图片 1" descr="/Users/macintosh/Downloads/timg56757.jpgtimg56757"/>
            <p:cNvPicPr>
              <a:picLocks noChangeAspect="1"/>
            </p:cNvPicPr>
            <p:nvPr/>
          </p:nvPicPr>
          <p:blipFill rotWithShape="1">
            <a:blip r:embed="rId1"/>
            <a:srcRect l="19134" r="633"/>
            <a:stretch>
              <a:fillRect/>
            </a:stretch>
          </p:blipFill>
          <p:spPr>
            <a:xfrm>
              <a:off x="4772525" y="321732"/>
              <a:ext cx="7097742" cy="6214533"/>
            </a:xfrm>
            <a:prstGeom prst="rect">
              <a:avLst/>
            </a:prstGeom>
          </p:spPr>
        </p:pic>
        <p:sp>
          <p:nvSpPr>
            <p:cNvPr id="12" name="文本框 11">
              <a:hlinkClick r:id="rId2"/>
            </p:cNvPr>
            <p:cNvSpPr txBox="1"/>
            <p:nvPr/>
          </p:nvSpPr>
          <p:spPr>
            <a:xfrm>
              <a:off x="7129880" y="6074836"/>
              <a:ext cx="4740387" cy="37977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27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冲破大学女禁第一人</a:t>
              </a:r>
              <a:r>
                <a:rPr lang="en-US" altLang="zh-CN" sz="227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——</a:t>
              </a:r>
              <a:r>
                <a:rPr lang="zh-CN" altLang="en-US" sz="227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邓春兰</a:t>
              </a:r>
              <a:endParaRPr lang="zh-CN" altLang="en-US" sz="227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772524" y="321732"/>
              <a:ext cx="7097741" cy="3797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altLang="zh-CN" sz="2270" dirty="0">
                  <a:solidFill>
                    <a:srgbClr val="22222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1920</a:t>
              </a:r>
              <a:r>
                <a:rPr lang="zh-CN" altLang="en-US" sz="2270" dirty="0">
                  <a:solidFill>
                    <a:srgbClr val="22222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年，北京大学首次招收</a:t>
              </a:r>
              <a:r>
                <a:rPr lang="en-US" altLang="zh-CN" sz="2270" dirty="0">
                  <a:solidFill>
                    <a:srgbClr val="22222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9</a:t>
              </a:r>
              <a:r>
                <a:rPr lang="zh-CN" altLang="en-US" sz="2270" dirty="0">
                  <a:solidFill>
                    <a:srgbClr val="222222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名女生入学，开创了中国国立大学男女同校的先例。</a:t>
              </a:r>
              <a:endParaRPr lang="zh-CN" altLang="en-US" sz="2270" dirty="0"/>
            </a:p>
          </p:txBody>
        </p:sp>
      </p:grpSp>
      <p:sp>
        <p:nvSpPr>
          <p:cNvPr id="20" name="Text Box 4"/>
          <p:cNvSpPr txBox="1"/>
          <p:nvPr/>
        </p:nvSpPr>
        <p:spPr>
          <a:xfrm>
            <a:off x="1236692" y="3120521"/>
            <a:ext cx="10368012" cy="877570"/>
          </a:xfrm>
          <a:prstGeom prst="rect">
            <a:avLst/>
          </a:prstGeom>
          <a:solidFill>
            <a:schemeClr val="accent5"/>
          </a:solidFill>
          <a:ln w="9525">
            <a:noFill/>
            <a:miter/>
          </a:ln>
          <a:scene3d>
            <a:camera prst="perspectiveContrastingRightFacing"/>
            <a:lightRig rig="threePt" dir="t"/>
          </a:scene3d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5105" noProof="1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+mn-ea"/>
              </a:rPr>
              <a:t>2</a:t>
            </a:r>
            <a:r>
              <a:rPr lang="zh-CN" altLang="en-US" sz="5105" noProof="1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+mn-ea"/>
              </a:rPr>
              <a:t>、</a:t>
            </a:r>
            <a:r>
              <a:rPr lang="zh-CN" altLang="en-US" sz="5105" noProof="1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+mn-ea"/>
              </a:rPr>
              <a:t>动摇了封建道德礼教的统治地位</a:t>
            </a:r>
            <a:endParaRPr lang="zh-CN" altLang="en-US" sz="5105" noProof="1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 advTm="4000">
        <p15:prstTrans prst="origami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一个圆顶角，剪去另一个顶角 11"/>
          <p:cNvSpPr/>
          <p:nvPr/>
        </p:nvSpPr>
        <p:spPr>
          <a:xfrm>
            <a:off x="1473835" y="1664970"/>
            <a:ext cx="9172575" cy="3331935"/>
          </a:xfrm>
          <a:prstGeom prst="snip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r>
              <a:rPr lang="en-US" altLang="zh-CN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《</a:t>
            </a:r>
            <a:r>
              <a:rPr lang="zh-CN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新青年</a:t>
            </a:r>
            <a:r>
              <a:rPr lang="en-US" altLang="zh-CN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》</a:t>
            </a:r>
            <a:r>
              <a:rPr lang="zh-CN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像春雷初动一般惊醒了整个时代的青年。</a:t>
            </a:r>
            <a:r>
              <a:rPr lang="en-US" altLang="zh-CN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r>
              <a:rPr lang="zh-CN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一些青年</a:t>
            </a:r>
            <a:r>
              <a:rPr lang="en-US" altLang="zh-CN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r>
              <a:rPr lang="zh-CN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打碎了身上的枷锁，歌唱着冲出了封建的堡垒。</a:t>
            </a:r>
            <a:endParaRPr lang="en-US" altLang="zh-CN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en-US" altLang="zh-CN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——《</a:t>
            </a:r>
            <a:r>
              <a:rPr lang="zh-CN" alt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五四运动回忆录</a:t>
            </a:r>
            <a:r>
              <a:rPr lang="en-US" altLang="zh-CN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》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Text Box 4"/>
          <p:cNvSpPr txBox="1"/>
          <p:nvPr/>
        </p:nvSpPr>
        <p:spPr>
          <a:xfrm>
            <a:off x="676275" y="2840990"/>
            <a:ext cx="10928985" cy="1014730"/>
          </a:xfrm>
          <a:prstGeom prst="rect">
            <a:avLst/>
          </a:prstGeom>
          <a:solidFill>
            <a:schemeClr val="accent5"/>
          </a:solidFill>
          <a:ln w="9525">
            <a:noFill/>
            <a:miter/>
          </a:ln>
          <a:scene3d>
            <a:camera prst="perspectiveContrastingRightFacing"/>
            <a:lightRig rig="threePt" dir="t"/>
          </a:scene3d>
        </p:spPr>
        <p:txBody>
          <a:bodyPr wrap="square" anchor="t">
            <a:spAutoFit/>
          </a:bodyPr>
          <a:p>
            <a:pPr algn="ctr"/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  <a:sym typeface="+mn-ea"/>
              </a:rPr>
              <a:t>3</a:t>
            </a:r>
            <a:r>
              <a:rPr lang="zh-CN" alt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  <a:sym typeface="+mn-ea"/>
              </a:rPr>
              <a:t>、</a:t>
            </a:r>
            <a:r>
              <a:rPr lang="zh-CN" alt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  <a:sym typeface="+mn-ea"/>
              </a:rPr>
              <a:t>一次伟大的</a:t>
            </a:r>
            <a:r>
              <a:rPr lang="zh-CN" alt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叶根友毛笔行书" panose="02010601030101010101" pitchFamily="2" charset="-122"/>
                <a:ea typeface="叶根友毛笔行书" panose="02010601030101010101" pitchFamily="2" charset="-122"/>
                <a:sym typeface="+mn-ea"/>
              </a:rPr>
              <a:t>思想解放</a:t>
            </a:r>
            <a:r>
              <a:rPr lang="zh-CN" alt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叶根友毛笔行书" panose="02010601030101010101" pitchFamily="2" charset="-122"/>
                <a:ea typeface="叶根友毛笔行书" panose="02010601030101010101" pitchFamily="2" charset="-122"/>
                <a:sym typeface="+mn-ea"/>
              </a:rPr>
              <a:t>运动</a:t>
            </a:r>
            <a:endParaRPr lang="zh-CN" altLang="en-US" sz="6000" noProof="1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4000">
        <p14:glitter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 1"/>
          <p:cNvGrpSpPr/>
          <p:nvPr/>
        </p:nvGrpSpPr>
        <p:grpSpPr>
          <a:xfrm>
            <a:off x="478374" y="359866"/>
            <a:ext cx="763905" cy="1476739"/>
            <a:chOff x="506188" y="0"/>
            <a:chExt cx="808321" cy="1562601"/>
          </a:xfrm>
        </p:grpSpPr>
        <p:grpSp>
          <p:nvGrpSpPr>
            <p:cNvPr id="17" name="组 2"/>
            <p:cNvGrpSpPr/>
            <p:nvPr/>
          </p:nvGrpSpPr>
          <p:grpSpPr>
            <a:xfrm>
              <a:off x="506188" y="0"/>
              <a:ext cx="808321" cy="1475874"/>
              <a:chOff x="506188" y="0"/>
              <a:chExt cx="808321" cy="1475874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545432" y="0"/>
                <a:ext cx="737936" cy="1475874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985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506188" y="94999"/>
                <a:ext cx="808321" cy="1285875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kumimoji="1" lang="zh-CN" altLang="zh-CN" sz="3780" b="1" dirty="0">
                    <a:solidFill>
                      <a:schemeClr val="bg1"/>
                    </a:solidFill>
                    <a:latin typeface="方正苏新诗柳楷简体" panose="02000000000000000000" pitchFamily="2" charset="-122"/>
                    <a:ea typeface="方正苏新诗柳楷简体" panose="02000000000000000000" pitchFamily="2" charset="-122"/>
                    <a:cs typeface="方正清刻本悦宋简体" panose="02000000000000000000" charset="-122"/>
                  </a:rPr>
                  <a:t>反思</a:t>
                </a:r>
                <a:endParaRPr kumimoji="1" lang="zh-CN" altLang="zh-CN" sz="3780" b="1" dirty="0">
                  <a:solidFill>
                    <a:schemeClr val="bg1"/>
                  </a:solidFill>
                  <a:latin typeface="方正苏新诗柳楷简体" panose="02000000000000000000" pitchFamily="2" charset="-122"/>
                  <a:ea typeface="方正苏新诗柳楷简体" panose="02000000000000000000" pitchFamily="2" charset="-122"/>
                  <a:cs typeface="方正清刻本悦宋简体" panose="02000000000000000000" charset="-122"/>
                </a:endParaRPr>
              </a:p>
            </p:txBody>
          </p:sp>
        </p:grpSp>
        <p:sp>
          <p:nvSpPr>
            <p:cNvPr id="18" name="矩形 17"/>
            <p:cNvSpPr/>
            <p:nvPr/>
          </p:nvSpPr>
          <p:spPr>
            <a:xfrm>
              <a:off x="529860" y="1514976"/>
              <a:ext cx="769078" cy="476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985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12" name="矩形: 一个圆顶角，剪去另一个顶角 11"/>
          <p:cNvSpPr/>
          <p:nvPr/>
        </p:nvSpPr>
        <p:spPr>
          <a:xfrm>
            <a:off x="1723390" y="542290"/>
            <a:ext cx="9256395" cy="3978830"/>
          </a:xfrm>
          <a:prstGeom prst="snip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陈独秀说：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en-US" sz="40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应毁全国已有之孔庙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而罢其祀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鲁迅说：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en-US" sz="40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中医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不过</a:t>
            </a:r>
            <a:r>
              <a:rPr lang="zh-CN" altLang="en-US" sz="40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是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有意无意的</a:t>
            </a:r>
            <a:r>
              <a:rPr lang="zh-CN" altLang="en-US" sz="40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骗子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吴虞提出应该把</a:t>
            </a:r>
            <a:r>
              <a:rPr lang="zh-CN" altLang="en-US" sz="4000" b="1" dirty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旧书籍都丢到茅房里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458720" y="5056505"/>
            <a:ext cx="6866255" cy="1440180"/>
          </a:xfrm>
          <a:prstGeom prst="rect">
            <a:avLst/>
          </a:prstGeom>
          <a:scene3d>
            <a:camera prst="perspectiveAbove"/>
            <a:lightRig rig="threeP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86415" tIns="43207" rIns="86415" bIns="43207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pPr algn="ctr"/>
            <a:r>
              <a:rPr lang="zh-CN" altLang="en-US" sz="4400" b="1" dirty="0">
                <a:solidFill>
                  <a:schemeClr val="accent3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对于中国传统文化的看法有一定的片面性。</a:t>
            </a:r>
            <a:endParaRPr lang="zh-CN" altLang="en-US" sz="4400" b="1" cap="none" spc="0" dirty="0">
              <a:solidFill>
                <a:schemeClr val="accent3"/>
              </a:solidFill>
              <a:effectLst/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4000">
        <p14:glitter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46125" y="590536"/>
            <a:ext cx="5459592" cy="557530"/>
          </a:xfrm>
          <a:prstGeom prst="rect">
            <a:avLst/>
          </a:prstGeom>
          <a:solidFill>
            <a:srgbClr val="AD4144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zh-CN" sz="3025" b="1" dirty="0">
                <a:solidFill>
                  <a:schemeClr val="bg1"/>
                </a:solidFill>
                <a:cs typeface="+mn-ea"/>
                <a:sym typeface="+mn-lt"/>
              </a:rPr>
              <a:t>我们应如何看待儒家传统文化？</a:t>
            </a:r>
            <a:endParaRPr lang="zh-CN" altLang="zh-CN" sz="3025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1537512" y="1590095"/>
            <a:ext cx="1285903" cy="672465"/>
          </a:xfrm>
          <a:prstGeom prst="rect">
            <a:avLst/>
          </a:prstGeom>
          <a:solidFill>
            <a:srgbClr val="AD4144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zh-CN" sz="3780" b="1" dirty="0">
                <a:solidFill>
                  <a:schemeClr val="bg1"/>
                </a:solidFill>
                <a:cs typeface="+mn-ea"/>
                <a:sym typeface="+mn-lt"/>
              </a:rPr>
              <a:t>古代</a:t>
            </a:r>
            <a:endParaRPr lang="zh-CN" altLang="zh-CN" sz="378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5164680" y="1557933"/>
            <a:ext cx="1192714" cy="672465"/>
          </a:xfrm>
          <a:prstGeom prst="rect">
            <a:avLst/>
          </a:prstGeom>
          <a:solidFill>
            <a:srgbClr val="AD4144"/>
          </a:solidFill>
          <a:ln>
            <a:noFill/>
          </a:ln>
        </p:spPr>
        <p:txBody>
          <a:bodyPr>
            <a:spAutoFit/>
          </a:bodyPr>
          <a:lstStyle/>
          <a:p>
            <a:r>
              <a:rPr lang="zh-CN" altLang="zh-CN" sz="3780" b="1" dirty="0">
                <a:solidFill>
                  <a:schemeClr val="bg1"/>
                </a:solidFill>
                <a:cs typeface="+mn-ea"/>
                <a:sym typeface="+mn-lt"/>
              </a:rPr>
              <a:t>近代</a:t>
            </a:r>
            <a:endParaRPr lang="zh-CN" altLang="zh-CN" sz="378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8705718" y="1568559"/>
            <a:ext cx="1285903" cy="672465"/>
          </a:xfrm>
          <a:prstGeom prst="rect">
            <a:avLst/>
          </a:prstGeom>
          <a:solidFill>
            <a:srgbClr val="AD4144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zh-CN" sz="3780" b="1" dirty="0">
                <a:solidFill>
                  <a:schemeClr val="bg1"/>
                </a:solidFill>
                <a:cs typeface="+mn-ea"/>
                <a:sym typeface="+mn-lt"/>
              </a:rPr>
              <a:t>现代</a:t>
            </a:r>
            <a:endParaRPr lang="zh-CN" altLang="zh-CN" sz="378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881731" y="2551340"/>
            <a:ext cx="2698120" cy="16630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270" b="1" dirty="0">
                <a:solidFill>
                  <a:schemeClr val="tx1"/>
                </a:solidFill>
                <a:cs typeface="+mn-ea"/>
                <a:sym typeface="+mn-lt"/>
              </a:rPr>
              <a:t>三纲：君为臣纲</a:t>
            </a:r>
            <a:endParaRPr lang="en-US" altLang="zh-CN" sz="2270" b="1" dirty="0">
              <a:solidFill>
                <a:schemeClr val="tx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2270" b="1" dirty="0">
                <a:solidFill>
                  <a:schemeClr val="tx1"/>
                </a:solidFill>
                <a:cs typeface="+mn-ea"/>
                <a:sym typeface="+mn-lt"/>
              </a:rPr>
              <a:t>          </a:t>
            </a:r>
            <a:r>
              <a:rPr lang="zh-CN" altLang="zh-CN" sz="2270" b="1" dirty="0">
                <a:solidFill>
                  <a:schemeClr val="tx1"/>
                </a:solidFill>
                <a:cs typeface="+mn-ea"/>
                <a:sym typeface="+mn-lt"/>
              </a:rPr>
              <a:t>父为子纲</a:t>
            </a:r>
            <a:endParaRPr lang="en-US" altLang="zh-CN" sz="2270" b="1" dirty="0">
              <a:solidFill>
                <a:schemeClr val="tx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2270" b="1" dirty="0">
                <a:solidFill>
                  <a:schemeClr val="tx1"/>
                </a:solidFill>
                <a:cs typeface="+mn-ea"/>
                <a:sym typeface="+mn-lt"/>
              </a:rPr>
              <a:t>          </a:t>
            </a:r>
            <a:r>
              <a:rPr lang="zh-CN" altLang="zh-CN" sz="2270" b="1" dirty="0">
                <a:solidFill>
                  <a:schemeClr val="tx1"/>
                </a:solidFill>
                <a:cs typeface="+mn-ea"/>
                <a:sym typeface="+mn-lt"/>
              </a:rPr>
              <a:t>夫为妻纲</a:t>
            </a:r>
            <a:endParaRPr lang="zh-CN" altLang="zh-CN" sz="227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17" name="组合 34817"/>
          <p:cNvGrpSpPr/>
          <p:nvPr/>
        </p:nvGrpSpPr>
        <p:grpSpPr bwMode="auto">
          <a:xfrm>
            <a:off x="4307581" y="2695849"/>
            <a:ext cx="3276237" cy="2883464"/>
            <a:chOff x="-27" y="245"/>
            <a:chExt cx="2401" cy="3730"/>
          </a:xfrm>
        </p:grpSpPr>
        <p:graphicFrame>
          <p:nvGraphicFramePr>
            <p:cNvPr id="18" name="Object 2"/>
            <p:cNvGraphicFramePr>
              <a:graphicFrameLocks noChangeAspect="1"/>
            </p:cNvGraphicFramePr>
            <p:nvPr/>
          </p:nvGraphicFramePr>
          <p:xfrm>
            <a:off x="-27" y="245"/>
            <a:ext cx="2401" cy="34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1" name="BMP 图像" r:id="rId1" imgW="3562350" imgH="3133725" progId="Paint.Picture">
                    <p:embed/>
                  </p:oleObj>
                </mc:Choice>
                <mc:Fallback>
                  <p:oleObj name="BMP 图像" r:id="rId1" imgW="3562350" imgH="3133725" progId="Paint.Picture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/>
                        <a:srcRect l="2850" t="11145"/>
                        <a:stretch>
                          <a:fillRect/>
                        </a:stretch>
                      </p:blipFill>
                      <p:spPr bwMode="auto">
                        <a:xfrm>
                          <a:off x="-27" y="245"/>
                          <a:ext cx="2401" cy="34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Rectangle 23"/>
            <p:cNvSpPr>
              <a:spLocks noChangeArrowheads="1"/>
            </p:cNvSpPr>
            <p:nvPr/>
          </p:nvSpPr>
          <p:spPr bwMode="auto">
            <a:xfrm>
              <a:off x="348" y="3462"/>
              <a:ext cx="191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FF3300"/>
                </a:buClr>
                <a:buFont typeface="Wingdings" panose="05000000000000000000" pitchFamily="2" charset="2"/>
                <a:buNone/>
              </a:pPr>
              <a:endParaRPr lang="zh-CN" altLang="zh-CN" sz="1985" b="1"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6" name="文本框 3"/>
          <p:cNvSpPr txBox="1">
            <a:spLocks noChangeArrowheads="1"/>
          </p:cNvSpPr>
          <p:nvPr/>
        </p:nvSpPr>
        <p:spPr bwMode="auto">
          <a:xfrm>
            <a:off x="391516" y="4473704"/>
            <a:ext cx="3739427" cy="6153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270" b="1" dirty="0">
                <a:solidFill>
                  <a:schemeClr val="tx1"/>
                </a:solidFill>
                <a:cs typeface="+mn-ea"/>
                <a:sym typeface="+mn-lt"/>
              </a:rPr>
              <a:t>五常：仁、义、礼、智、信</a:t>
            </a:r>
            <a:endParaRPr lang="zh-CN" altLang="zh-CN" sz="227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7" name="文本框 26"/>
          <p:cNvSpPr txBox="1">
            <a:spLocks noChangeArrowheads="1"/>
          </p:cNvSpPr>
          <p:nvPr/>
        </p:nvSpPr>
        <p:spPr bwMode="auto">
          <a:xfrm>
            <a:off x="1567180" y="5970905"/>
            <a:ext cx="8757285" cy="61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3400" b="1" dirty="0">
                <a:solidFill>
                  <a:srgbClr val="AD4144"/>
                </a:solidFill>
                <a:cs typeface="+mn-ea"/>
                <a:sym typeface="+mn-lt"/>
              </a:rPr>
              <a:t> 取其精华，去其糟粕。改革创新，与时俱进</a:t>
            </a:r>
            <a:endParaRPr lang="zh-CN" altLang="en-US" sz="3400" b="1" dirty="0">
              <a:solidFill>
                <a:srgbClr val="AD4144"/>
              </a:solidFill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1035" y="1376520"/>
            <a:ext cx="3419512" cy="4168005"/>
          </a:xfrm>
          <a:prstGeom prst="rect">
            <a:avLst/>
          </a:prstGeom>
          <a:noFill/>
          <a:ln>
            <a:solidFill>
              <a:srgbClr val="AD4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85"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117186" y="1376520"/>
            <a:ext cx="3419512" cy="4168005"/>
          </a:xfrm>
          <a:prstGeom prst="rect">
            <a:avLst/>
          </a:prstGeom>
          <a:noFill/>
          <a:ln>
            <a:solidFill>
              <a:srgbClr val="AD4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85"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760457" y="1376520"/>
            <a:ext cx="3419512" cy="4168005"/>
          </a:xfrm>
          <a:prstGeom prst="rect">
            <a:avLst/>
          </a:prstGeom>
          <a:noFill/>
          <a:ln>
            <a:solidFill>
              <a:srgbClr val="AD4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85">
              <a:cs typeface="+mn-ea"/>
              <a:sym typeface="+mn-lt"/>
            </a:endParaRPr>
          </a:p>
        </p:txBody>
      </p:sp>
      <p:sp>
        <p:nvSpPr>
          <p:cNvPr id="30" name="图文框 29"/>
          <p:cNvSpPr/>
          <p:nvPr/>
        </p:nvSpPr>
        <p:spPr>
          <a:xfrm>
            <a:off x="1354455" y="5732780"/>
            <a:ext cx="9084945" cy="1090930"/>
          </a:xfrm>
          <a:prstGeom prst="frame">
            <a:avLst>
              <a:gd name="adj1" fmla="val 6242"/>
            </a:avLst>
          </a:prstGeom>
          <a:solidFill>
            <a:srgbClr val="AD4144"/>
          </a:solidFill>
          <a:ln>
            <a:solidFill>
              <a:srgbClr val="AD414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85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888605" y="3501390"/>
            <a:ext cx="3163570" cy="11372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7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富强 民主 文明 和谐</a:t>
            </a:r>
            <a:endParaRPr kumimoji="0" lang="en-US" altLang="zh-CN" sz="227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7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自由 平等 公正 法治</a:t>
            </a:r>
            <a:endParaRPr kumimoji="0" lang="en-US" altLang="zh-CN" sz="227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7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爱国 敬业 诚信 友善</a:t>
            </a:r>
            <a:endParaRPr kumimoji="0" lang="zh-CN" altLang="en-US" sz="227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022538" y="2551291"/>
            <a:ext cx="2777490" cy="4400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7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社会主义核心价值观</a:t>
            </a:r>
            <a:endParaRPr kumimoji="0" lang="zh-CN" altLang="en-US" sz="2270" b="0" i="0" u="none" strike="noStrike" kern="1200" cap="none" spc="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/>
      <p:bldP spid="27" grpId="1"/>
      <p:bldP spid="30" grpId="0" bldLvl="0" animBg="1"/>
      <p:bldP spid="3" grpId="0"/>
      <p:bldP spid="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66767" y="1117896"/>
          <a:ext cx="11112500" cy="5533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0620"/>
                <a:gridCol w="1569085"/>
                <a:gridCol w="2346960"/>
                <a:gridCol w="1833880"/>
                <a:gridCol w="1989455"/>
                <a:gridCol w="2222500"/>
              </a:tblGrid>
              <a:tr h="5530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探索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阶级阶层</a:t>
                      </a:r>
                      <a:endParaRPr lang="zh-CN" sz="227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代表人物</a:t>
                      </a:r>
                      <a:endParaRPr lang="zh-CN" sz="227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口号</a:t>
                      </a:r>
                      <a:endParaRPr lang="zh-CN" sz="227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学习内容</a:t>
                      </a:r>
                      <a:endParaRPr lang="zh-CN" sz="227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性质</a:t>
                      </a:r>
                      <a:endParaRPr lang="zh-CN" sz="227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</a:tr>
              <a:tr h="1659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洋务</a:t>
                      </a:r>
                      <a:endParaRPr lang="en-US" alt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运动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农民阶级</a:t>
                      </a:r>
                      <a:endParaRPr lang="en-US" alt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洋务派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中央：李鸿章；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地方：曾国藩、奕䜣、张之洞、左宗棠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前期：求富</a:t>
                      </a:r>
                      <a:endParaRPr lang="zh-CN" sz="227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后期：自强</a:t>
                      </a:r>
                      <a:endParaRPr lang="zh-CN" sz="227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西方先进</a:t>
                      </a:r>
                      <a:endParaRPr lang="en-US" alt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思想文化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统治集团</a:t>
                      </a:r>
                      <a:endParaRPr lang="en-US" alt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_____</a:t>
                      </a: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运动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</a:tr>
              <a:tr h="1107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戊戌</a:t>
                      </a:r>
                      <a:endParaRPr lang="en-US" alt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变法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资产阶级</a:t>
                      </a:r>
                      <a:endParaRPr lang="en-US" alt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革命派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_____</a:t>
                      </a: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、梁启超、谭嗣同等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维新变法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西方</a:t>
                      </a:r>
                      <a:endParaRPr lang="en-US" alt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民主共和制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资产阶级</a:t>
                      </a:r>
                      <a:endParaRPr lang="en-US" alt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_____</a:t>
                      </a: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运动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</a:tr>
              <a:tr h="11061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武昌</a:t>
                      </a:r>
                      <a:endParaRPr lang="en-US" alt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起义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资产阶级</a:t>
                      </a:r>
                      <a:endParaRPr lang="en-US" alt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维新派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_____</a:t>
                      </a: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、黄兴等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民主、科学</a:t>
                      </a:r>
                      <a:endParaRPr lang="zh-CN" sz="2270" kern="1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西方</a:t>
                      </a:r>
                      <a:endParaRPr lang="en-US" alt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君主立宪制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资产阶级</a:t>
                      </a:r>
                      <a:endParaRPr lang="en-US" alt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_____</a:t>
                      </a:r>
                      <a:r>
                        <a:rPr lang="zh-CN" altLang="en-US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革命</a:t>
                      </a:r>
                      <a:r>
                        <a:rPr lang="en-US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</a:tr>
              <a:tr h="11068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新文化</a:t>
                      </a:r>
                      <a:endParaRPr lang="en-US" alt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运动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先进</a:t>
                      </a:r>
                      <a:endParaRPr lang="en-US" alt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知识分子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_____</a:t>
                      </a: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、蔡元培、胡适、李大钊、鲁迅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民主、共和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西方先进</a:t>
                      </a:r>
                      <a:endParaRPr lang="en-US" alt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科学技术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伟大的</a:t>
                      </a:r>
                      <a:endParaRPr lang="en-US" alt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_____</a:t>
                      </a:r>
                      <a:r>
                        <a:rPr lang="zh-CN" sz="2270" kern="1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运动</a:t>
                      </a:r>
                      <a:endParaRPr lang="zh-CN" sz="2270" kern="1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64811" marR="64811" marT="0" marB="0" anchor="ctr"/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3506435" y="448682"/>
            <a:ext cx="4510405" cy="667385"/>
          </a:xfrm>
          <a:prstGeom prst="rect">
            <a:avLst/>
          </a:prstGeom>
          <a:noFill/>
        </p:spPr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3780" b="1" cap="none" spc="0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近代化探索专题小结</a:t>
            </a:r>
            <a:endParaRPr lang="zh-CN" altLang="en-US" sz="3780" b="1" cap="none" spc="0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44385" y="2087749"/>
            <a:ext cx="1325880" cy="434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地主阶级</a:t>
            </a:r>
            <a:endParaRPr lang="zh-CN" altLang="en-US" sz="2270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63658" y="1736104"/>
            <a:ext cx="749300" cy="434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奕䜣</a:t>
            </a:r>
            <a:endParaRPr lang="zh-CN" altLang="en-US" sz="2270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26869" y="2486966"/>
            <a:ext cx="1037590" cy="434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李鸿章</a:t>
            </a:r>
            <a:endParaRPr lang="zh-CN" altLang="en-US" sz="2270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22139" y="2057428"/>
            <a:ext cx="749300" cy="434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自强</a:t>
            </a:r>
            <a:endParaRPr lang="zh-CN" altLang="en-US" sz="2270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222141" y="2524046"/>
            <a:ext cx="749300" cy="434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求富</a:t>
            </a:r>
            <a:endParaRPr lang="zh-CN" altLang="en-US" sz="2270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408172" y="2534990"/>
            <a:ext cx="1325880" cy="434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科学技术</a:t>
            </a:r>
            <a:endParaRPr lang="zh-CN" altLang="en-US" sz="2270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485826" y="2515612"/>
            <a:ext cx="749300" cy="434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自救</a:t>
            </a:r>
            <a:endParaRPr lang="zh-CN" altLang="en-US" sz="2270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87293" y="3884711"/>
            <a:ext cx="749300" cy="434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维新</a:t>
            </a:r>
            <a:endParaRPr lang="zh-CN" altLang="en-US" sz="2270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2167" y="4635591"/>
            <a:ext cx="749300" cy="7835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辛亥</a:t>
            </a:r>
            <a:endParaRPr lang="en-US" altLang="zh-CN" sz="2270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27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革命</a:t>
            </a:r>
            <a:endParaRPr lang="zh-CN" altLang="en-US" sz="2270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85508" y="4969553"/>
            <a:ext cx="749300" cy="434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革命</a:t>
            </a:r>
            <a:endParaRPr lang="zh-CN" altLang="en-US" sz="2270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917832" y="3448414"/>
            <a:ext cx="1037590" cy="434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康有为</a:t>
            </a:r>
            <a:endParaRPr lang="zh-CN" altLang="en-US" sz="2270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126932" y="3884710"/>
            <a:ext cx="1325880" cy="434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君主立宪</a:t>
            </a:r>
            <a:endParaRPr lang="zh-CN" altLang="en-US" sz="2270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486090" y="3884710"/>
            <a:ext cx="749300" cy="434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改良</a:t>
            </a:r>
            <a:endParaRPr lang="zh-CN" altLang="en-US" sz="2270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494533" y="4969553"/>
            <a:ext cx="749300" cy="434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民主</a:t>
            </a:r>
            <a:endParaRPr lang="zh-CN" altLang="en-US" sz="2270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176656" y="4810109"/>
            <a:ext cx="749300" cy="434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共和</a:t>
            </a:r>
            <a:endParaRPr lang="zh-CN" altLang="en-US" sz="2270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917832" y="5516758"/>
            <a:ext cx="1037590" cy="434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陈独秀</a:t>
            </a:r>
            <a:endParaRPr lang="zh-CN" altLang="en-US" sz="2270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176655" y="5864854"/>
            <a:ext cx="749300" cy="434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科学</a:t>
            </a:r>
            <a:endParaRPr lang="zh-CN" altLang="en-US" sz="2270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126932" y="4984629"/>
            <a:ext cx="1325880" cy="434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民主共和</a:t>
            </a:r>
            <a:endParaRPr lang="zh-CN" altLang="en-US" sz="2270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408172" y="6143645"/>
            <a:ext cx="1325880" cy="434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思想文化</a:t>
            </a:r>
            <a:endParaRPr lang="zh-CN" altLang="en-US" sz="2270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911887" y="6143645"/>
            <a:ext cx="1325880" cy="434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思想解放</a:t>
            </a:r>
            <a:endParaRPr lang="zh-CN" altLang="en-US" sz="2270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027447" y="4810109"/>
            <a:ext cx="1037590" cy="434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6415" tIns="43207" rIns="86415" bIns="43207">
            <a:spAutoFit/>
          </a:bodyPr>
          <a:lstStyle/>
          <a:p>
            <a:pPr algn="ctr"/>
            <a:r>
              <a:rPr lang="zh-CN" altLang="en-US" sz="2270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孙中山</a:t>
            </a:r>
            <a:endParaRPr lang="zh-CN" altLang="en-US" sz="2270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" t="380" r="-1648" b="-153"/>
          <a:stretch>
            <a:fillRect/>
          </a:stretch>
        </p:blipFill>
        <p:spPr>
          <a:xfrm>
            <a:off x="0" y="0"/>
            <a:ext cx="8639175" cy="720026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55" r="10189" b="-4"/>
          <a:stretch>
            <a:fillRect/>
          </a:stretch>
        </p:blipFill>
        <p:spPr>
          <a:xfrm>
            <a:off x="5472430" y="0"/>
            <a:ext cx="6049645" cy="7200265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7" name="矩形 6"/>
          <p:cNvSpPr/>
          <p:nvPr/>
        </p:nvSpPr>
        <p:spPr>
          <a:xfrm>
            <a:off x="614206" y="4775966"/>
            <a:ext cx="10649262" cy="242506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86415" tIns="43207" rIns="86415" bIns="43207">
            <a:spAutoFit/>
          </a:bodyPr>
          <a:lstStyle/>
          <a:p>
            <a:r>
              <a:rPr lang="zh-CN" altLang="en-US" sz="2645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吾国之维新也，复古也，共和也，帝制也，皆政府党与在野党之所主张抗斗，而</a:t>
            </a:r>
            <a:r>
              <a:rPr lang="zh-CN" altLang="en-US" sz="4000" b="1" dirty="0">
                <a:ln w="0"/>
                <a:solidFill>
                  <a:srgbClr val="C7020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国民若观对岸之火，熟视而无所动心</a:t>
            </a:r>
            <a:r>
              <a:rPr lang="zh-CN" alt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en-US" altLang="zh-CN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陈独秀</a:t>
            </a:r>
            <a:endParaRPr lang="zh-CN" alt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01449" y="1301414"/>
            <a:ext cx="7070386" cy="87249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86415" tIns="43207" rIns="86415" bIns="43207">
            <a:spAutoFit/>
          </a:bodyPr>
          <a:lstStyle/>
          <a:p>
            <a:pPr algn="ctr"/>
            <a:r>
              <a:rPr lang="zh-CN" altLang="en-US" sz="5105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华康布丁体W12(P)" panose="040B0C00000000000000" pitchFamily="82" charset="-122"/>
                <a:ea typeface="华康布丁体W12(P)" panose="040B0C00000000000000" pitchFamily="82" charset="-122"/>
              </a:rPr>
              <a:t>中体西用的洋务运动</a:t>
            </a:r>
            <a:endParaRPr lang="en-US" altLang="zh-CN" sz="5105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华康布丁体W12(P)" panose="040B0C00000000000000" pitchFamily="82" charset="-122"/>
              <a:ea typeface="华康布丁体W12(P)" panose="040B0C00000000000000" pitchFamily="8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67594" y="2449752"/>
            <a:ext cx="7070386" cy="87249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86415" tIns="43207" rIns="86415" bIns="43207">
            <a:spAutoFit/>
          </a:bodyPr>
          <a:lstStyle/>
          <a:p>
            <a:pPr algn="ctr"/>
            <a:r>
              <a:rPr lang="zh-CN" altLang="en-US" sz="5105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华康布丁体W12(P)" panose="040B0C00000000000000" pitchFamily="82" charset="-122"/>
                <a:ea typeface="华康布丁体W12(P)" panose="040B0C00000000000000" pitchFamily="82" charset="-122"/>
              </a:rPr>
              <a:t>君主立宪的戊戌变法</a:t>
            </a:r>
            <a:endParaRPr lang="en-US" altLang="zh-CN" sz="5105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华康布丁体W12(P)" panose="040B0C00000000000000" pitchFamily="82" charset="-122"/>
              <a:ea typeface="华康布丁体W12(P)" panose="040B0C00000000000000" pitchFamily="8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33740" y="3598089"/>
            <a:ext cx="7070386" cy="87249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86415" tIns="43207" rIns="86415" bIns="43207">
            <a:spAutoFit/>
          </a:bodyPr>
          <a:lstStyle/>
          <a:p>
            <a:pPr algn="ctr"/>
            <a:r>
              <a:rPr lang="zh-CN" altLang="en-US" sz="5105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华康布丁体W12(P)" panose="040B0C00000000000000" pitchFamily="82" charset="-122"/>
                <a:ea typeface="华康布丁体W12(P)" panose="040B0C00000000000000" pitchFamily="82" charset="-122"/>
              </a:rPr>
              <a:t>民主共和的辛亥革命</a:t>
            </a:r>
            <a:endParaRPr lang="en-US" altLang="zh-CN" sz="5105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华康布丁体W12(P)" panose="040B0C00000000000000" pitchFamily="82" charset="-122"/>
              <a:ea typeface="华康布丁体W12(P)" panose="040B0C00000000000000" pitchFamily="8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09305" y="1353185"/>
            <a:ext cx="16186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FF0000"/>
                </a:solidFill>
              </a:rPr>
              <a:t>技术</a:t>
            </a:r>
            <a:endParaRPr lang="zh-CN" altLang="en-US" sz="44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246870" y="3064510"/>
            <a:ext cx="16186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FF0000"/>
                </a:solidFill>
              </a:rPr>
              <a:t>制度</a:t>
            </a:r>
            <a:endParaRPr lang="zh-CN" altLang="en-US" sz="4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4" grpId="0"/>
      <p:bldP spid="4" grpId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TextBox 3"/>
          <p:cNvSpPr txBox="1"/>
          <p:nvPr/>
        </p:nvSpPr>
        <p:spPr>
          <a:xfrm>
            <a:off x="657225" y="6022340"/>
            <a:ext cx="1007618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/>
            <a:r>
              <a:rPr lang="zh-CN" altLang="en-US" sz="2800" b="1" dirty="0">
                <a:effectLst>
                  <a:outerShdw blurRad="38100" dist="38100" dir="2700000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宋体" panose="02010600030101010101" pitchFamily="2" charset="-122"/>
              </a:rPr>
              <a:t>结合视频《袁世凯祭天》及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宋体" panose="02010600030101010101" pitchFamily="2" charset="-122"/>
              </a:rPr>
              <a:t>P56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宋体" panose="02010600030101010101" pitchFamily="2" charset="-122"/>
              </a:rPr>
              <a:t>页第一段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宋体" panose="02010600030101010101" pitchFamily="2" charset="-122"/>
              </a:rPr>
              <a:t>，说说当时中国社会面临哪些问题？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宋体" panose="02010600030101010101" pitchFamily="2" charset="-122"/>
                <a:sym typeface="+mn-ea"/>
              </a:rPr>
              <a:t>同桌交流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49" charset="-122"/>
                <a:ea typeface="宋体" panose="02010600030101010101" pitchFamily="2" charset="-122"/>
                <a:sym typeface="+mn-ea"/>
              </a:rPr>
              <a:t>分钟。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黑体" panose="02010609060101010101" pitchFamily="49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" name="袁世凯(zxls_201701030193932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8745" y="0"/>
            <a:ext cx="11209655" cy="6022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3" descr="C:\Users\Thinkpad\Desktop\PNG\1_0001_渐变映射-2-副本-4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1794" y="686753"/>
            <a:ext cx="4433888" cy="13108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914557" y="1068134"/>
            <a:ext cx="22936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、背景：</a:t>
            </a:r>
            <a:endParaRPr lang="zh-CN" altLang="en-US" sz="3600" b="1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2150" y="5523865"/>
            <a:ext cx="1036383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</a:t>
            </a:r>
            <a:r>
              <a:rPr lang="zh-CN" altLang="en-US" sz="3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新思想的传入。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中华民国成立后，从西方传入的民主、自由、平等、博爱等思想观念，在当时的知识阶层，尤其是青年学生中产生了越来越强烈的影响。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3420" y="3163570"/>
            <a:ext cx="107270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52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lang="zh-CN" altLang="en-US" sz="3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旧思想复辟。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袁世凯复辟帝制，在思想领域掀起</a:t>
            </a:r>
            <a:r>
              <a:rPr lang="zh-CN" altLang="en-US" sz="32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尊孔复古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的逆流。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2150" y="2132330"/>
            <a:ext cx="10607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2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r>
              <a:rPr lang="zh-CN" altLang="en-US" sz="3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政局混乱。</a:t>
            </a:r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中国社会重新陷入政治混乱局面。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044575" y="81915"/>
            <a:ext cx="5686425" cy="706755"/>
          </a:xfrm>
          <a:prstGeom prst="rect">
            <a:avLst/>
          </a:prstGeom>
          <a:solidFill>
            <a:srgbClr val="AD4144"/>
          </a:solidFill>
          <a:ln>
            <a:noFill/>
          </a:ln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chemeClr val="bg1"/>
                </a:solidFill>
                <a:cs typeface="+mn-ea"/>
                <a:sym typeface="+mn-lt"/>
              </a:rPr>
              <a:t>一、新文化运动的兴起</a:t>
            </a:r>
            <a:endParaRPr lang="zh-CN" altLang="en-US" sz="4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44575" y="4732020"/>
            <a:ext cx="886206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/>
            <a:r>
              <a:rPr lang="zh-CN" alt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pitchFamily="49" charset="-122"/>
                <a:ea typeface="宋体" panose="02010600030101010101" pitchFamily="2" charset="-122"/>
                <a:sym typeface="+mn-ea"/>
              </a:rPr>
              <a:t>中华民国成立后，有哪些新思想传入？</a:t>
            </a:r>
            <a:endParaRPr lang="zh-CN" altLang="en-US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黑体" panose="02010609060101010101" pitchFamily="49" charset="-122"/>
              <a:ea typeface="宋体" panose="02010600030101010101" pitchFamily="2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2"/>
      <p:bldP spid="7" grpId="5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6" name="Picture 3" descr="C:\Users\Thinkpad\Desktop\PNG\1_0001_渐变映射-2-副本-4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514985"/>
            <a:ext cx="10164445" cy="78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270635" y="655955"/>
            <a:ext cx="57086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bg1"/>
                </a:solidFill>
              </a:rPr>
              <a:t>改变中国文化的</a:t>
            </a:r>
            <a:r>
              <a:rPr lang="en-US" altLang="zh-CN" sz="3600" b="1">
                <a:solidFill>
                  <a:schemeClr val="bg1"/>
                </a:solidFill>
              </a:rPr>
              <a:t>“</a:t>
            </a:r>
            <a:r>
              <a:rPr lang="zh-CN" altLang="en-US" sz="3600" b="1">
                <a:solidFill>
                  <a:schemeClr val="bg1"/>
                </a:solidFill>
              </a:rPr>
              <a:t>三只兔子</a:t>
            </a:r>
            <a:r>
              <a:rPr lang="en-US" altLang="zh-CN" sz="3600" b="1">
                <a:solidFill>
                  <a:schemeClr val="bg1"/>
                </a:solidFill>
              </a:rPr>
              <a:t>”</a:t>
            </a:r>
            <a:r>
              <a:rPr lang="zh-CN" altLang="en-US" sz="3600" b="1">
                <a:solidFill>
                  <a:schemeClr val="bg1"/>
                </a:solidFill>
              </a:rPr>
              <a:t>先生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009704" y="1679610"/>
            <a:ext cx="4111657" cy="4255343"/>
            <a:chOff x="430209" y="268005"/>
            <a:chExt cx="4111657" cy="4255343"/>
          </a:xfrm>
        </p:grpSpPr>
        <p:grpSp>
          <p:nvGrpSpPr>
            <p:cNvPr id="6" name="组合 5"/>
            <p:cNvGrpSpPr/>
            <p:nvPr/>
          </p:nvGrpSpPr>
          <p:grpSpPr>
            <a:xfrm>
              <a:off x="590031" y="268005"/>
              <a:ext cx="3951835" cy="4255343"/>
              <a:chOff x="552999" y="99584"/>
              <a:chExt cx="3951835" cy="4255343"/>
            </a:xfrm>
          </p:grpSpPr>
          <p:sp>
            <p:nvSpPr>
              <p:cNvPr id="20" name="文本框 3"/>
              <p:cNvSpPr txBox="1"/>
              <p:nvPr/>
            </p:nvSpPr>
            <p:spPr>
              <a:xfrm>
                <a:off x="2209309" y="1565536"/>
                <a:ext cx="2295525" cy="132207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 algn="ctr"/>
                <a:r>
                  <a:rPr lang="en-US" altLang="zh-CN" sz="2800" b="1" dirty="0">
                    <a:latin typeface="方正姚体" panose="02010601030101010101" charset="-122"/>
                    <a:ea typeface="方正姚体" panose="02010601030101010101" charset="-122"/>
                  </a:rPr>
                  <a:t>1868.1</a:t>
                </a:r>
                <a:endParaRPr lang="en-US" altLang="zh-CN" sz="2800" b="1" dirty="0">
                  <a:latin typeface="方正姚体" panose="02010601030101010101" charset="-122"/>
                  <a:ea typeface="方正姚体" panose="02010601030101010101" charset="-122"/>
                </a:endParaRPr>
              </a:p>
              <a:p>
                <a:pPr algn="ctr"/>
                <a:r>
                  <a:rPr lang="zh-CN" altLang="en-US" sz="2400" b="1" dirty="0">
                    <a:solidFill>
                      <a:srgbClr val="0070C0"/>
                    </a:solidFill>
                    <a:latin typeface="方正姚体" panose="02010601030101010101" charset="-122"/>
                    <a:ea typeface="方正姚体" panose="02010601030101010101" charset="-122"/>
                  </a:rPr>
                  <a:t>（属兔）</a:t>
                </a:r>
                <a:endParaRPr lang="en-US" altLang="zh-CN" sz="2400" b="1" dirty="0">
                  <a:solidFill>
                    <a:srgbClr val="0070C0"/>
                  </a:solidFill>
                  <a:latin typeface="方正姚体" panose="02010601030101010101" charset="-122"/>
                  <a:ea typeface="方正姚体" panose="02010601030101010101" charset="-122"/>
                </a:endParaRPr>
              </a:p>
              <a:p>
                <a:pPr algn="ctr"/>
                <a:r>
                  <a:rPr lang="zh-CN" altLang="en-US" sz="2800" b="1" dirty="0">
                    <a:latin typeface="方正姚体" panose="02010601030101010101" charset="-122"/>
                    <a:ea typeface="方正姚体" panose="02010601030101010101" charset="-122"/>
                  </a:rPr>
                  <a:t>蔡元培</a:t>
                </a:r>
                <a:endParaRPr lang="zh-CN" altLang="en-US" sz="2800" b="1" dirty="0">
                  <a:latin typeface="方正姚体" panose="02010601030101010101" charset="-122"/>
                  <a:ea typeface="方正姚体" panose="02010601030101010101" charset="-122"/>
                </a:endParaRPr>
              </a:p>
            </p:txBody>
          </p:sp>
          <p:pic>
            <p:nvPicPr>
              <p:cNvPr id="3" name="图片 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681789" y="99584"/>
                <a:ext cx="1376480" cy="149335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" name="矩形 3"/>
              <p:cNvSpPr/>
              <p:nvPr/>
            </p:nvSpPr>
            <p:spPr>
              <a:xfrm>
                <a:off x="552999" y="3770152"/>
                <a:ext cx="1826141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p>
                <a:pPr algn="ctr"/>
                <a:r>
                  <a:rPr lang="zh-CN" altLang="en-US" sz="3200" b="0" cap="none" spc="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迷你简习字" panose="020B0602010101010101" pitchFamily="33" charset="-122"/>
                    <a:ea typeface="迷你简习字" panose="020B0602010101010101" pitchFamily="33" charset="-122"/>
                  </a:rPr>
                  <a:t>北大校长</a:t>
                </a:r>
                <a:endParaRPr lang="zh-CN" altLang="en-US" sz="3200" b="0" cap="none" spc="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习字" panose="020B0602010101010101" pitchFamily="33" charset="-122"/>
                  <a:ea typeface="迷你简习字" panose="020B0602010101010101" pitchFamily="33" charset="-122"/>
                </a:endParaRPr>
              </a:p>
            </p:txBody>
          </p:sp>
        </p:grpSp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" b="18668"/>
            <a:stretch>
              <a:fillRect/>
            </a:stretch>
          </p:blipFill>
          <p:spPr>
            <a:xfrm>
              <a:off x="430209" y="881007"/>
              <a:ext cx="2145784" cy="2812767"/>
            </a:xfrm>
            <a:prstGeom prst="ellipse">
              <a:avLst/>
            </a:prstGeom>
            <a:ln w="38100" cap="rnd">
              <a:solidFill>
                <a:schemeClr val="tx1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  <p:grpSp>
        <p:nvGrpSpPr>
          <p:cNvPr id="5" name="组合 4"/>
          <p:cNvGrpSpPr/>
          <p:nvPr/>
        </p:nvGrpSpPr>
        <p:grpSpPr>
          <a:xfrm>
            <a:off x="-72243" y="1790558"/>
            <a:ext cx="4494394" cy="4251798"/>
            <a:chOff x="3961039" y="1520293"/>
            <a:chExt cx="4494394" cy="4251798"/>
          </a:xfrm>
        </p:grpSpPr>
        <p:pic>
          <p:nvPicPr>
            <p:cNvPr id="9" name="图片 5" descr="00142246e9800dcdd87b0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4478" y="2039368"/>
              <a:ext cx="2160000" cy="2994816"/>
            </a:xfrm>
            <a:prstGeom prst="ellipse">
              <a:avLst/>
            </a:prstGeom>
            <a:ln w="38100" cap="rnd">
              <a:solidFill>
                <a:schemeClr val="tx1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0" name="文本框 4"/>
            <p:cNvSpPr txBox="1"/>
            <p:nvPr/>
          </p:nvSpPr>
          <p:spPr>
            <a:xfrm>
              <a:off x="5942421" y="2889140"/>
              <a:ext cx="2513012" cy="132207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/>
              <a:r>
                <a:rPr lang="en-US" altLang="zh-CN" sz="2800" b="1" dirty="0">
                  <a:latin typeface="方正姚体" panose="02010601030101010101" charset="-122"/>
                  <a:ea typeface="方正姚体" panose="02010601030101010101" charset="-122"/>
                </a:rPr>
                <a:t>1879.10</a:t>
              </a:r>
              <a:endParaRPr lang="en-US" altLang="zh-CN" sz="2800" b="1" dirty="0">
                <a:latin typeface="方正姚体" panose="02010601030101010101" charset="-122"/>
                <a:ea typeface="方正姚体" panose="02010601030101010101" charset="-122"/>
              </a:endParaRPr>
            </a:p>
            <a:p>
              <a:pPr algn="ctr"/>
              <a:r>
                <a:rPr lang="zh-CN" altLang="en-US" sz="2400" b="1" dirty="0">
                  <a:solidFill>
                    <a:srgbClr val="0070C0"/>
                  </a:solidFill>
                  <a:latin typeface="方正姚体" panose="02010601030101010101" charset="-122"/>
                  <a:ea typeface="方正姚体" panose="02010601030101010101" charset="-122"/>
                </a:rPr>
                <a:t>（属兔）</a:t>
              </a:r>
              <a:endParaRPr lang="en-US" altLang="zh-CN" sz="2400" b="1" dirty="0">
                <a:solidFill>
                  <a:srgbClr val="0070C0"/>
                </a:solidFill>
                <a:latin typeface="方正姚体" panose="02010601030101010101" charset="-122"/>
                <a:ea typeface="方正姚体" panose="02010601030101010101" charset="-122"/>
              </a:endParaRPr>
            </a:p>
            <a:p>
              <a:pPr algn="ctr"/>
              <a:r>
                <a:rPr lang="zh-CN" altLang="en-US" sz="2800" b="1" dirty="0">
                  <a:latin typeface="方正姚体" panose="02010601030101010101" charset="-122"/>
                  <a:ea typeface="方正姚体" panose="02010601030101010101" charset="-122"/>
                </a:rPr>
                <a:t>陈独秀</a:t>
              </a:r>
              <a:endParaRPr lang="zh-CN" altLang="en-US" sz="2800" b="1" dirty="0">
                <a:latin typeface="方正姚体" panose="02010601030101010101" charset="-122"/>
                <a:ea typeface="方正姚体" panose="02010601030101010101" charset="-122"/>
              </a:endParaRPr>
            </a:p>
          </p:txBody>
        </p:sp>
        <p:pic>
          <p:nvPicPr>
            <p:cNvPr id="15" name="图片 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51763" y="1520293"/>
              <a:ext cx="1294327" cy="136868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矩形 23"/>
            <p:cNvSpPr/>
            <p:nvPr/>
          </p:nvSpPr>
          <p:spPr>
            <a:xfrm>
              <a:off x="3961039" y="5187316"/>
              <a:ext cx="2646878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p>
              <a:pPr algn="ctr"/>
              <a:r>
                <a:rPr lang="zh-CN" altLang="en-US" sz="3200" b="0" cap="none" spc="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习字" panose="020B0602010101010101" pitchFamily="33" charset="-122"/>
                  <a:ea typeface="迷你简习字" panose="020B0602010101010101" pitchFamily="33" charset="-122"/>
                </a:rPr>
                <a:t>北大文科学长</a:t>
              </a:r>
              <a:endParaRPr lang="zh-CN" altLang="en-US" sz="32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746076" y="2109416"/>
            <a:ext cx="4391913" cy="3889981"/>
            <a:chOff x="7961299" y="3299274"/>
            <a:chExt cx="4391913" cy="3889981"/>
          </a:xfrm>
        </p:grpSpPr>
        <p:pic>
          <p:nvPicPr>
            <p:cNvPr id="19" name="图片 24596" descr="U10574P1488DT201411201713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61299" y="3429000"/>
              <a:ext cx="2160000" cy="3094581"/>
            </a:xfrm>
            <a:prstGeom prst="ellipse">
              <a:avLst/>
            </a:prstGeom>
            <a:ln w="38100" cap="rnd">
              <a:solidFill>
                <a:schemeClr val="tx1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21" name="文本框 5"/>
            <p:cNvSpPr txBox="1"/>
            <p:nvPr/>
          </p:nvSpPr>
          <p:spPr>
            <a:xfrm>
              <a:off x="9841787" y="4314570"/>
              <a:ext cx="2511425" cy="132207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/>
              <a:r>
                <a:rPr lang="en-US" altLang="zh-CN" sz="2800" b="1" dirty="0">
                  <a:latin typeface="方正姚体" panose="02010601030101010101" charset="-122"/>
                  <a:ea typeface="方正姚体" panose="02010601030101010101" charset="-122"/>
                </a:rPr>
                <a:t>1891.12</a:t>
              </a:r>
              <a:endParaRPr lang="en-US" altLang="zh-CN" sz="2800" b="1" dirty="0">
                <a:latin typeface="方正姚体" panose="02010601030101010101" charset="-122"/>
                <a:ea typeface="方正姚体" panose="02010601030101010101" charset="-122"/>
              </a:endParaRPr>
            </a:p>
            <a:p>
              <a:pPr algn="ctr"/>
              <a:r>
                <a:rPr lang="zh-CN" altLang="en-US" sz="2400" b="1" dirty="0">
                  <a:solidFill>
                    <a:srgbClr val="0070C0"/>
                  </a:solidFill>
                  <a:latin typeface="方正姚体" panose="02010601030101010101" charset="-122"/>
                  <a:ea typeface="方正姚体" panose="02010601030101010101" charset="-122"/>
                </a:rPr>
                <a:t>（属兔）</a:t>
              </a:r>
              <a:endParaRPr lang="en-US" altLang="zh-CN" sz="2400" b="1" dirty="0">
                <a:solidFill>
                  <a:srgbClr val="0070C0"/>
                </a:solidFill>
                <a:latin typeface="方正姚体" panose="02010601030101010101" charset="-122"/>
                <a:ea typeface="方正姚体" panose="02010601030101010101" charset="-122"/>
              </a:endParaRPr>
            </a:p>
            <a:p>
              <a:pPr algn="ctr"/>
              <a:r>
                <a:rPr lang="zh-CN" altLang="en-US" sz="2800" b="1" dirty="0">
                  <a:latin typeface="方正姚体" panose="02010601030101010101" charset="-122"/>
                  <a:ea typeface="方正姚体" panose="02010601030101010101" charset="-122"/>
                </a:rPr>
                <a:t>胡适</a:t>
              </a:r>
              <a:endParaRPr lang="zh-CN" altLang="en-US" sz="2800" b="1" dirty="0">
                <a:latin typeface="方正姚体" panose="02010601030101010101" charset="-122"/>
                <a:ea typeface="方正姚体" panose="02010601030101010101" charset="-122"/>
              </a:endParaRPr>
            </a:p>
          </p:txBody>
        </p:sp>
        <p:pic>
          <p:nvPicPr>
            <p:cNvPr id="23" name="图片 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632203" y="3299274"/>
              <a:ext cx="930591" cy="10152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矩形 24"/>
            <p:cNvSpPr/>
            <p:nvPr/>
          </p:nvSpPr>
          <p:spPr>
            <a:xfrm>
              <a:off x="8128228" y="6604480"/>
              <a:ext cx="182614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p>
              <a:pPr algn="ctr"/>
              <a:r>
                <a:rPr lang="zh-CN" altLang="en-US" sz="3200" b="0" cap="none" spc="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习字" panose="020B0602010101010101" pitchFamily="33" charset="-122"/>
                  <a:ea typeface="迷你简习字" panose="020B0602010101010101" pitchFamily="33" charset="-122"/>
                </a:rPr>
                <a:t>北大教授</a:t>
              </a:r>
              <a:endParaRPr lang="zh-CN" altLang="en-US" sz="32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208427" y="1594343"/>
            <a:ext cx="4494394" cy="4251798"/>
            <a:chOff x="3961039" y="1520293"/>
            <a:chExt cx="4494394" cy="4251798"/>
          </a:xfrm>
        </p:grpSpPr>
        <p:pic>
          <p:nvPicPr>
            <p:cNvPr id="9" name="图片 5" descr="00142246e9800dcdd87b0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204478" y="2039368"/>
              <a:ext cx="2160000" cy="2994816"/>
            </a:xfrm>
            <a:prstGeom prst="ellipse">
              <a:avLst/>
            </a:prstGeom>
            <a:ln w="38100" cap="rnd">
              <a:solidFill>
                <a:schemeClr val="tx1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0" name="文本框 4"/>
            <p:cNvSpPr txBox="1"/>
            <p:nvPr/>
          </p:nvSpPr>
          <p:spPr>
            <a:xfrm>
              <a:off x="5942421" y="2889140"/>
              <a:ext cx="2513012" cy="132207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/>
              <a:r>
                <a:rPr lang="en-US" altLang="zh-CN" sz="2800" b="1" dirty="0">
                  <a:latin typeface="方正姚体" panose="02010601030101010101" charset="-122"/>
                  <a:ea typeface="方正姚体" panose="02010601030101010101" charset="-122"/>
                </a:rPr>
                <a:t>1879.10</a:t>
              </a:r>
              <a:endParaRPr lang="en-US" altLang="zh-CN" sz="2800" b="1" dirty="0">
                <a:latin typeface="方正姚体" panose="02010601030101010101" charset="-122"/>
                <a:ea typeface="方正姚体" panose="02010601030101010101" charset="-122"/>
              </a:endParaRPr>
            </a:p>
            <a:p>
              <a:pPr algn="ctr"/>
              <a:r>
                <a:rPr lang="zh-CN" altLang="en-US" sz="2400" b="1" dirty="0">
                  <a:solidFill>
                    <a:srgbClr val="0070C0"/>
                  </a:solidFill>
                  <a:latin typeface="方正姚体" panose="02010601030101010101" charset="-122"/>
                  <a:ea typeface="方正姚体" panose="02010601030101010101" charset="-122"/>
                </a:rPr>
                <a:t>（属兔）</a:t>
              </a:r>
              <a:endParaRPr lang="en-US" altLang="zh-CN" sz="2400" b="1" dirty="0">
                <a:solidFill>
                  <a:srgbClr val="0070C0"/>
                </a:solidFill>
                <a:latin typeface="方正姚体" panose="02010601030101010101" charset="-122"/>
                <a:ea typeface="方正姚体" panose="02010601030101010101" charset="-122"/>
              </a:endParaRPr>
            </a:p>
            <a:p>
              <a:pPr algn="ctr"/>
              <a:r>
                <a:rPr lang="zh-CN" altLang="en-US" sz="2800" b="1" dirty="0">
                  <a:latin typeface="方正姚体" panose="02010601030101010101" charset="-122"/>
                  <a:ea typeface="方正姚体" panose="02010601030101010101" charset="-122"/>
                </a:rPr>
                <a:t>陈独秀</a:t>
              </a:r>
              <a:endParaRPr lang="zh-CN" altLang="en-US" sz="2800" b="1" dirty="0">
                <a:latin typeface="方正姚体" panose="02010601030101010101" charset="-122"/>
                <a:ea typeface="方正姚体" panose="02010601030101010101" charset="-122"/>
              </a:endParaRPr>
            </a:p>
          </p:txBody>
        </p:sp>
        <p:pic>
          <p:nvPicPr>
            <p:cNvPr id="15" name="图片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51763" y="1520293"/>
              <a:ext cx="1294327" cy="136868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矩形 23"/>
            <p:cNvSpPr/>
            <p:nvPr/>
          </p:nvSpPr>
          <p:spPr>
            <a:xfrm>
              <a:off x="3961039" y="5187316"/>
              <a:ext cx="2646878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p>
              <a:pPr algn="ctr"/>
              <a:r>
                <a:rPr lang="zh-CN" altLang="en-US" sz="3200" b="0" cap="none" spc="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习字" panose="020B0602010101010101" pitchFamily="33" charset="-122"/>
                  <a:ea typeface="迷你简习字" panose="020B0602010101010101" pitchFamily="33" charset="-122"/>
                </a:rPr>
                <a:t>北大文科学长</a:t>
              </a:r>
              <a:endParaRPr lang="zh-CN" altLang="en-US" sz="32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迷你简习字" panose="020B0602010101010101" pitchFamily="33" charset="-122"/>
                <a:ea typeface="迷你简习字" panose="020B0602010101010101" pitchFamily="33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060315" y="2323465"/>
            <a:ext cx="620268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zh-CN" altLang="en-US" sz="4000" b="1" dirty="0">
                <a:solidFill>
                  <a:srgbClr val="22222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欲使共和名副其实，必须改变人的思想，要</a:t>
            </a:r>
            <a:r>
              <a:rPr lang="zh-CN" altLang="en-US" sz="4000" b="1" dirty="0">
                <a:ln w="0"/>
                <a:solidFill>
                  <a:srgbClr val="C9132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改变思想</a:t>
            </a:r>
            <a:r>
              <a:rPr lang="zh-CN" altLang="en-US" sz="4000" b="1" dirty="0">
                <a:solidFill>
                  <a:srgbClr val="22222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，须</a:t>
            </a:r>
            <a:r>
              <a:rPr lang="zh-CN" altLang="en-US" sz="4000" b="1" dirty="0">
                <a:ln w="0"/>
                <a:solidFill>
                  <a:srgbClr val="C9132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办杂志</a:t>
            </a:r>
            <a:r>
              <a:rPr lang="zh-CN" altLang="en-US" sz="4000" b="1" dirty="0">
                <a:solidFill>
                  <a:srgbClr val="222222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en-US" altLang="zh-CN" sz="4000" b="1" dirty="0">
              <a:solidFill>
                <a:srgbClr val="222222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en-US" altLang="zh-CN" sz="4000" b="1" dirty="0">
                <a:solidFill>
                  <a:srgbClr val="22222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——1915</a:t>
            </a:r>
            <a:r>
              <a:rPr lang="zh-CN" altLang="en-US" sz="4000" b="1" dirty="0">
                <a:solidFill>
                  <a:srgbClr val="222222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年陈独秀</a:t>
            </a:r>
            <a:endParaRPr lang="zh-CN" altLang="en-US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t018d16e110143ea110.jpg"/>
          <p:cNvPicPr>
            <a:picLocks noChangeAspect="1"/>
          </p:cNvPicPr>
          <p:nvPr/>
        </p:nvPicPr>
        <p:blipFill>
          <a:blip r:embed="rId1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t="54831" b="25094"/>
          <a:stretch>
            <a:fillRect/>
          </a:stretch>
        </p:blipFill>
        <p:spPr>
          <a:xfrm>
            <a:off x="-25441" y="7100912"/>
            <a:ext cx="11522075" cy="14287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 bwMode="auto">
          <a:xfrm flipV="1">
            <a:off x="0" y="7198068"/>
            <a:ext cx="11522075" cy="45719"/>
          </a:xfrm>
          <a:prstGeom prst="rect">
            <a:avLst/>
          </a:prstGeom>
          <a:solidFill>
            <a:srgbClr val="66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endParaRPr lang="zh-CN" altLang="en-US" dirty="0">
              <a:ln>
                <a:solidFill>
                  <a:srgbClr val="660033"/>
                </a:solidFill>
              </a:ln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953750" y="259816"/>
            <a:ext cx="0" cy="261937"/>
          </a:xfrm>
          <a:prstGeom prst="line">
            <a:avLst/>
          </a:prstGeom>
          <a:ln w="28575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3" descr="C:\Users\Thinkpad\Desktop\PNG\1_0001_渐变映射-2-副本-4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755" y="259715"/>
            <a:ext cx="3388360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260311" y="395968"/>
            <a:ext cx="27089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r>
              <a:rPr lang="zh-CN" altLang="en-US" sz="3600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zh-CN" altLang="en-US" sz="3600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开始标志</a:t>
            </a:r>
            <a:endParaRPr lang="zh-CN" altLang="en-US" sz="3600" b="1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1522075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9" name="Picture 25" descr="200px-La_jeunes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975" y="1991995"/>
            <a:ext cx="3382010" cy="4785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TextBox 33"/>
          <p:cNvSpPr txBox="1"/>
          <p:nvPr/>
        </p:nvSpPr>
        <p:spPr>
          <a:xfrm>
            <a:off x="3523615" y="259080"/>
            <a:ext cx="79984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1915</a:t>
            </a:r>
            <a:r>
              <a:rPr lang="zh-CN" altLang="en-US" sz="3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年</a:t>
            </a:r>
            <a:r>
              <a:rPr lang="zh-CN" altLang="en-US" sz="3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陈独秀在</a:t>
            </a:r>
            <a:r>
              <a:rPr lang="zh-CN" altLang="en-US" sz="3600" dirty="0" smtClean="0">
                <a:solidFill>
                  <a:srgbClr val="8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上海</a:t>
            </a:r>
            <a:r>
              <a:rPr lang="zh-CN" altLang="en-US" sz="3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创办</a:t>
            </a:r>
            <a:r>
              <a:rPr lang="en-US" altLang="zh-CN" sz="3600" dirty="0" smtClean="0">
                <a:solidFill>
                  <a:srgbClr val="8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3600" dirty="0" smtClean="0">
                <a:solidFill>
                  <a:srgbClr val="8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青年杂志</a:t>
            </a:r>
            <a:r>
              <a:rPr lang="en-US" altLang="zh-CN" sz="3600" dirty="0" smtClean="0">
                <a:solidFill>
                  <a:srgbClr val="8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r>
              <a:rPr lang="zh-CN" altLang="en-US" sz="3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，在创刊号上发表</a:t>
            </a:r>
            <a:r>
              <a:rPr lang="en-US" altLang="zh-CN" sz="3600" dirty="0" smtClean="0">
                <a:solidFill>
                  <a:srgbClr val="8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3600" dirty="0" smtClean="0">
                <a:solidFill>
                  <a:srgbClr val="8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敬告青年</a:t>
            </a:r>
            <a:r>
              <a:rPr lang="en-US" altLang="zh-CN" sz="3600" dirty="0" smtClean="0">
                <a:solidFill>
                  <a:srgbClr val="8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r>
              <a:rPr lang="zh-CN" altLang="en-US" sz="36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一文。</a:t>
            </a:r>
            <a:endParaRPr lang="zh-CN" altLang="en-US" sz="36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5" name="圆角矩形标注 34"/>
          <p:cNvSpPr/>
          <p:nvPr/>
        </p:nvSpPr>
        <p:spPr>
          <a:xfrm>
            <a:off x="260311" y="2860671"/>
            <a:ext cx="1714512" cy="857256"/>
          </a:xfrm>
          <a:prstGeom prst="wedgeRoundRectCallout">
            <a:avLst>
              <a:gd name="adj1" fmla="val 73298"/>
              <a:gd name="adj2" fmla="val -80049"/>
              <a:gd name="adj3" fmla="val 16667"/>
            </a:avLst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法文单词</a:t>
            </a:r>
            <a:r>
              <a:rPr lang="en-US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,</a:t>
            </a:r>
            <a:r>
              <a:rPr lang="zh-CN" altLang="en-US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意思是新青年</a:t>
            </a:r>
            <a:endParaRPr lang="zh-CN" altLang="en-US" b="1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828512" y="4118367"/>
            <a:ext cx="957345" cy="763152"/>
          </a:xfrm>
          <a:prstGeom prst="ellipse">
            <a:avLst/>
          </a:prstGeom>
          <a:noFill/>
          <a:ln w="571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4" name="椭圆 3"/>
          <p:cNvSpPr/>
          <p:nvPr/>
        </p:nvSpPr>
        <p:spPr>
          <a:xfrm>
            <a:off x="3198332" y="6014477"/>
            <a:ext cx="957345" cy="763152"/>
          </a:xfrm>
          <a:prstGeom prst="ellipse">
            <a:avLst/>
          </a:prstGeom>
          <a:noFill/>
          <a:ln w="571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44841" r="68128" b="41945"/>
          <a:stretch>
            <a:fillRect/>
          </a:stretch>
        </p:blipFill>
        <p:spPr>
          <a:xfrm>
            <a:off x="4312987" y="2829979"/>
            <a:ext cx="3779063" cy="3340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10" t="83891" r="8138" b="5207"/>
          <a:stretch>
            <a:fillRect/>
          </a:stretch>
        </p:blipFill>
        <p:spPr>
          <a:xfrm>
            <a:off x="8436849" y="2830041"/>
            <a:ext cx="2926704" cy="3340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4" grpId="0" bldLvl="0" animBg="1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913064" y="813548"/>
            <a:ext cx="5158210" cy="55738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5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0801" y="813548"/>
            <a:ext cx="5158209" cy="55738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5"/>
          </a:p>
        </p:txBody>
      </p:sp>
      <p:pic>
        <p:nvPicPr>
          <p:cNvPr id="3" name="图片 10247" descr="304984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79609" y="967976"/>
            <a:ext cx="4225120" cy="5264948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04" r="2085" b="3859"/>
          <a:stretch>
            <a:fillRect/>
          </a:stretch>
        </p:blipFill>
        <p:spPr>
          <a:xfrm>
            <a:off x="989792" y="967976"/>
            <a:ext cx="4080226" cy="5264948"/>
          </a:xfrm>
          <a:prstGeom prst="rect">
            <a:avLst/>
          </a:prstGeom>
        </p:spPr>
      </p:pic>
      <p:sp>
        <p:nvSpPr>
          <p:cNvPr id="2" name="箭头: 右 1"/>
          <p:cNvSpPr/>
          <p:nvPr/>
        </p:nvSpPr>
        <p:spPr>
          <a:xfrm>
            <a:off x="5374072" y="3363657"/>
            <a:ext cx="873865" cy="463634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85"/>
          </a:p>
        </p:txBody>
      </p:sp>
      <p:sp>
        <p:nvSpPr>
          <p:cNvPr id="15" name="文本框 9"/>
          <p:cNvSpPr txBox="1"/>
          <p:nvPr/>
        </p:nvSpPr>
        <p:spPr>
          <a:xfrm>
            <a:off x="624575" y="1345301"/>
            <a:ext cx="4809388" cy="267652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anchor="t">
            <a:spAutoFit/>
          </a:bodyPr>
          <a:lstStyle/>
          <a:p>
            <a:r>
              <a:rPr lang="zh-CN" altLang="en-US" sz="2645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新青年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的发行量从创刊初期的</a:t>
            </a:r>
            <a:r>
              <a:rPr lang="en-US" altLang="zh-CN" sz="3200" b="1" dirty="0">
                <a:solidFill>
                  <a:srgbClr val="C9132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1000</a:t>
            </a:r>
            <a:r>
              <a:rPr lang="zh-CN" altLang="en-US" sz="3200" b="1" dirty="0">
                <a:solidFill>
                  <a:srgbClr val="C9132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3200" b="1" dirty="0">
                <a:solidFill>
                  <a:srgbClr val="C9132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1917</a:t>
            </a:r>
            <a:r>
              <a:rPr lang="zh-CN" altLang="en-US" sz="3200" b="1" dirty="0">
                <a:solidFill>
                  <a:srgbClr val="C9132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以后发展到</a:t>
            </a:r>
            <a:r>
              <a:rPr lang="zh-CN" altLang="en-US" sz="3200" b="1" dirty="0">
                <a:solidFill>
                  <a:srgbClr val="C91324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一万五六千册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张静庐：《中国近代出版史料》，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中华书局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1954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年版，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p316.</a:t>
            </a:r>
            <a:endParaRPr lang="en-US" altLang="zh-CN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6" name="Picture 3" descr="C:\Users\Thinkpad\Desktop\PNG\1_0001_渐变映射-2-副本-4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6230" y="181610"/>
            <a:ext cx="3452495" cy="78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450811" y="322308"/>
            <a:ext cx="27089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3</a:t>
            </a:r>
            <a:r>
              <a:rPr lang="zh-CN" altLang="en-US" sz="3600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zh-CN" altLang="en-US" sz="3600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主要阵地</a:t>
            </a:r>
            <a:endParaRPr lang="zh-CN" altLang="en-US" sz="3600" b="1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4000">
        <p14:switch dir="l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bldLvl="0" animBg="1"/>
      <p:bldP spid="15" grpId="0" bldLvl="0" animBg="1"/>
    </p:bldLst>
  </p:timing>
</p:sld>
</file>

<file path=ppt/tags/tag1.xml><?xml version="1.0" encoding="utf-8"?>
<p:tagLst xmlns:p="http://schemas.openxmlformats.org/presentationml/2006/main">
  <p:tag name="KSO_WM_TEMPLATE_CATEGORY" val="custom"/>
  <p:tag name="KSO_WM_TEMPLATE_INDEX" val="20186833"/>
</p:tagLst>
</file>

<file path=ppt/tags/tag10.xml><?xml version="1.0" encoding="utf-8"?>
<p:tagLst xmlns:p="http://schemas.openxmlformats.org/presentationml/2006/main">
  <p:tag name="KSO_WM_UNIT_TABLE_BEAUTIFY" val="{1eb3ad00-7c89-4b52-8e1d-85318b683904}"/>
</p:tagLst>
</file>

<file path=ppt/tags/tag11.xml><?xml version="1.0" encoding="utf-8"?>
<p:tagLst xmlns:p="http://schemas.openxmlformats.org/presentationml/2006/main">
  <p:tag name="ISPRING_SCORM_RATE_QUIZZES" val="0"/>
  <p:tag name="ISPRING_RESOURCE_PATHS_HASH" val="875d5e6560ba36884527413a53517d17866972f5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826*4742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.xml><?xml version="1.0" encoding="utf-8"?>
<p:tagLst xmlns:p="http://schemas.openxmlformats.org/presentationml/2006/main">
  <p:tag name="KSO_WM_TEMPLATE_CATEGORY" val="custom"/>
  <p:tag name="KSO_WM_TEMPLATE_INDEX" val="20186833"/>
</p:tagLst>
</file>

<file path=ppt/tags/tag4.xml><?xml version="1.0" encoding="utf-8"?>
<p:tagLst xmlns:p="http://schemas.openxmlformats.org/presentationml/2006/main">
  <p:tag name="KSO_WM_UNIT_PLACING_PICTURE_USER_VIEWPORT" val="{&quot;height&quot;:2351.7338582677166,&quot;width&quot;:2167.6850393700784}"/>
</p:tagLst>
</file>

<file path=ppt/tags/tag5.xml><?xml version="1.0" encoding="utf-8"?>
<p:tagLst xmlns:p="http://schemas.openxmlformats.org/presentationml/2006/main">
  <p:tag name="KSO_WM_UNIT_PLACING_PICTURE_USER_VIEWPORT" val="{&quot;height&quot;:4429.5543307086609,&quot;width&quot;:3379.1874015748031}"/>
</p:tagLst>
</file>

<file path=ppt/tags/tag6.xml><?xml version="1.0" encoding="utf-8"?>
<p:tagLst xmlns:p="http://schemas.openxmlformats.org/presentationml/2006/main">
  <p:tag name="KSO_WM_UNIT_PLACING_PICTURE_USER_VIEWPORT" val="{&quot;height&quot;:4875,&quot;width&quot;:9285}"/>
</p:tagLst>
</file>

<file path=ppt/tags/tag7.xml><?xml version="1.0" encoding="utf-8"?>
<p:tagLst xmlns:p="http://schemas.openxmlformats.org/presentationml/2006/main">
  <p:tag name="KSO_WM_UNIT_TABLE_BEAUTIFY" val="smartTable{0d38976d-ae50-46c3-9324-32468c7a9179}"/>
</p:tagLst>
</file>

<file path=ppt/tags/tag8.xml><?xml version="1.0" encoding="utf-8"?>
<p:tagLst xmlns:p="http://schemas.openxmlformats.org/presentationml/2006/main">
  <p:tag name="KSO_WM_UNIT_TABLE_BEAUTIFY" val="smartTable{75963574-e3d9-4df6-b7f9-98e4467413fa}"/>
</p:tagLst>
</file>

<file path=ppt/tags/tag9.xml><?xml version="1.0" encoding="utf-8"?>
<p:tagLst xmlns:p="http://schemas.openxmlformats.org/presentationml/2006/main">
  <p:tag name="KSO_WM_UNIT_TABLE_BEAUTIFY" val="smartTable{3f16160b-081a-47b6-b680-fe207e823f7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2758</Words>
  <Application>WPS 演示</Application>
  <PresentationFormat>自定义</PresentationFormat>
  <Paragraphs>480</Paragraphs>
  <Slides>27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53" baseType="lpstr">
      <vt:lpstr>Arial</vt:lpstr>
      <vt:lpstr>宋体</vt:lpstr>
      <vt:lpstr>Wingdings</vt:lpstr>
      <vt:lpstr>华文新魏</vt:lpstr>
      <vt:lpstr>华文行楷</vt:lpstr>
      <vt:lpstr>华文楷体</vt:lpstr>
      <vt:lpstr>楷体</vt:lpstr>
      <vt:lpstr>华康布丁体W12(P)</vt:lpstr>
      <vt:lpstr>仓耳明楷 W03</vt:lpstr>
      <vt:lpstr>黑体</vt:lpstr>
      <vt:lpstr>微软雅黑</vt:lpstr>
      <vt:lpstr>方正姚体</vt:lpstr>
      <vt:lpstr>迷你简习字</vt:lpstr>
      <vt:lpstr>Calibri</vt:lpstr>
      <vt:lpstr>Arial Unicode MS</vt:lpstr>
      <vt:lpstr>Times New Roman</vt:lpstr>
      <vt:lpstr>叶根友毛笔行书</vt:lpstr>
      <vt:lpstr>方正喵呜体</vt:lpstr>
      <vt:lpstr>WenYue GuDianMingChaoTi (Non-Commercial Use)</vt:lpstr>
      <vt:lpstr>迷你简超粗圆</vt:lpstr>
      <vt:lpstr>字魂36号-正文宋楷</vt:lpstr>
      <vt:lpstr>方正苏新诗柳楷简体</vt:lpstr>
      <vt:lpstr>方正清刻本悦宋简体</vt:lpstr>
      <vt:lpstr>华康海报体W12(P)</vt:lpstr>
      <vt:lpstr>Office 主题​​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请同学们观察，这些教授们的穿着打扮有什么不同？体现了蔡元培什么样的办学方针？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Sky123.Org</dc:creator>
  <cp:lastModifiedBy>鲁焕</cp:lastModifiedBy>
  <cp:revision>1999</cp:revision>
  <dcterms:created xsi:type="dcterms:W3CDTF">2015-10-28T12:59:00Z</dcterms:created>
  <dcterms:modified xsi:type="dcterms:W3CDTF">2020-10-27T14:53:47Z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2052-11.1.0.10069</vt:lpwstr>
  </property>
</Properties>
</file>