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732" r:id="rId3"/>
    <p:sldId id="634" r:id="rId4"/>
    <p:sldId id="733" r:id="rId5"/>
    <p:sldId id="752" r:id="rId7"/>
    <p:sldId id="763" r:id="rId8"/>
    <p:sldId id="636" r:id="rId9"/>
    <p:sldId id="656" r:id="rId10"/>
    <p:sldId id="648" r:id="rId11"/>
    <p:sldId id="658" r:id="rId12"/>
    <p:sldId id="773" r:id="rId13"/>
    <p:sldId id="731" r:id="rId14"/>
    <p:sldId id="737" r:id="rId15"/>
    <p:sldId id="774" r:id="rId16"/>
    <p:sldId id="748" r:id="rId1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特别工作室" initials="特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00CC"/>
    <a:srgbClr val="E3321B"/>
    <a:srgbClr val="FF0000"/>
    <a:srgbClr val="415357"/>
    <a:srgbClr val="414F53"/>
    <a:srgbClr val="0000CC"/>
    <a:srgbClr val="0000FF"/>
    <a:srgbClr val="FFCC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-768" y="0"/>
      </p:cViewPr>
      <p:guideLst>
        <p:guide orient="horz" pos="2044"/>
        <p:guide pos="29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1110"/>
    </p:cViewPr>
  </p:sorter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20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8625" cy="4556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fontAlgn="base"/>
            <a:endParaRPr lang="zh-CN" altLang="en-US" sz="1200" strike="noStrike" noProof="1" dirty="0"/>
          </a:p>
        </p:txBody>
      </p:sp>
      <p:sp>
        <p:nvSpPr>
          <p:cNvPr id="2051" name="日期占位符 2050"/>
          <p:cNvSpPr>
            <a:spLocks noGrp="1"/>
          </p:cNvSpPr>
          <p:nvPr>
            <p:ph type="dt" idx="1"/>
          </p:nvPr>
        </p:nvSpPr>
        <p:spPr>
          <a:xfrm>
            <a:off x="3881438" y="0"/>
            <a:ext cx="2974975" cy="455613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p>
            <a:pPr lvl="0" algn="r" fontAlgn="base"/>
            <a:endParaRPr lang="en-US" altLang="x-none" sz="1200" strike="noStrike" noProof="1" dirty="0"/>
          </a:p>
        </p:txBody>
      </p:sp>
      <p:sp>
        <p:nvSpPr>
          <p:cNvPr id="2052" name="幻灯片图像占位符 2051"/>
          <p:cNvSpPr>
            <a:spLocks noGrp="1" noRot="1"/>
          </p:cNvSpPr>
          <p:nvPr>
            <p:ph type="sldImg"/>
          </p:nvPr>
        </p:nvSpPr>
        <p:spPr>
          <a:xfrm>
            <a:off x="922338" y="684213"/>
            <a:ext cx="5011737" cy="3430587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文本占位符 2052"/>
          <p:cNvSpPr>
            <a:spLocks noGrp="1" noRot="1"/>
          </p:cNvSpPr>
          <p:nvPr>
            <p:ph type="body" sz="quarter"/>
          </p:nvPr>
        </p:nvSpPr>
        <p:spPr>
          <a:xfrm>
            <a:off x="684213" y="4341813"/>
            <a:ext cx="5487987" cy="41163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4"/>
          </p:nvPr>
        </p:nvSpPr>
        <p:spPr>
          <a:xfrm>
            <a:off x="0" y="8683625"/>
            <a:ext cx="2968625" cy="4587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fontAlgn="base"/>
            <a:endParaRPr lang="en-US" altLang="x-none" sz="1200" strike="noStrike" noProof="1" dirty="0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5"/>
          </p:nvPr>
        </p:nvSpPr>
        <p:spPr>
          <a:xfrm>
            <a:off x="3881438" y="8683625"/>
            <a:ext cx="2974975" cy="4587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1pPr>
    <a:lvl2pPr marL="457200" lvl="1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2pPr>
    <a:lvl3pPr marL="914400" lvl="2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3pPr>
    <a:lvl4pPr marL="1371600" lvl="3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4pPr>
    <a:lvl5pPr marL="1828800" lvl="4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hf sldNum="0" hdr="0" ftr="0" dt="0"/>
  <p:txStyles>
    <p:titleStyle>
      <a:lvl1pPr marL="0" lvl="0" indent="0" algn="ctr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9.png"/><Relationship Id="rId3" Type="http://schemas.openxmlformats.org/officeDocument/2006/relationships/tags" Target="../tags/tag4.xml"/><Relationship Id="rId2" Type="http://schemas.microsoft.com/office/2007/relationships/media" Target="file:///C:\Users\44808\Desktop\23\&#36716;&#25112;&#38485;&#21271;&#65288;&#21152;&#24037;&#65289;.mp4" TargetMode="External"/><Relationship Id="rId1" Type="http://schemas.openxmlformats.org/officeDocument/2006/relationships/video" Target="file:///C:\Users\44808\Desktop\23\&#36716;&#25112;&#38485;&#21271;&#65288;&#21152;&#24037;&#65289;.mp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jpeg"/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/>
          <a:stretch>
            <a:fillRect/>
          </a:stretch>
        </p:blipFill>
        <p:spPr>
          <a:xfrm>
            <a:off x="0" y="571657"/>
            <a:ext cx="9144000" cy="5143500"/>
          </a:xfrm>
          <a:prstGeom prst="rect">
            <a:avLst/>
          </a:prstGeom>
        </p:spPr>
      </p:pic>
      <p:pic>
        <p:nvPicPr>
          <p:cNvPr id="15" name="图片 14" descr="QQ截图20170823094934.png"/>
          <p:cNvPicPr>
            <a:picLocks noChangeAspect="1"/>
          </p:cNvPicPr>
          <p:nvPr/>
        </p:nvPicPr>
        <p:blipFill>
          <a:blip r:embed="rId2"/>
          <a:srcRect t="81262"/>
          <a:stretch>
            <a:fillRect/>
          </a:stretch>
        </p:blipFill>
        <p:spPr>
          <a:xfrm>
            <a:off x="0" y="5243198"/>
            <a:ext cx="9178772" cy="107718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图片 15" descr="未标题-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73" y="4361591"/>
            <a:ext cx="1929317" cy="192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6" name="Picture 2" descr="2010_7_22_374_11500374"/>
          <p:cNvPicPr>
            <a:picLocks noChangeAspect="1" noChangeArrowheads="1"/>
          </p:cNvPicPr>
          <p:nvPr/>
        </p:nvPicPr>
        <p:blipFill>
          <a:blip r:embed="rId4"/>
          <a:srcRect t="9796" b="2420"/>
          <a:stretch>
            <a:fillRect/>
          </a:stretch>
        </p:blipFill>
        <p:spPr bwMode="auto">
          <a:xfrm>
            <a:off x="2701107" y="991171"/>
            <a:ext cx="1977787" cy="192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4388" name="Picture 4" descr="抗战胜利后的中国  （组图）"/>
          <p:cNvPicPr>
            <a:picLocks noChangeAspect="1" noChangeArrowheads="1"/>
          </p:cNvPicPr>
          <p:nvPr/>
        </p:nvPicPr>
        <p:blipFill>
          <a:blip r:embed="rId5"/>
          <a:srcRect b="2629"/>
          <a:stretch>
            <a:fillRect/>
          </a:stretch>
        </p:blipFill>
        <p:spPr bwMode="auto">
          <a:xfrm>
            <a:off x="433410" y="1047865"/>
            <a:ext cx="2211004" cy="1911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433410" y="744390"/>
            <a:ext cx="2040973" cy="3035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4904" tIns="42451" rIns="84904" bIns="42451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30" dirty="0">
                <a:latin typeface="华文新魏" pitchFamily="2" charset="-122"/>
                <a:ea typeface="华文新魏" pitchFamily="2" charset="-122"/>
              </a:rPr>
              <a:t>战争毁坏的城市</a:t>
            </a:r>
            <a:endParaRPr lang="zh-CN" altLang="en-US" sz="1430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144391" name="Picture 7" descr="2010_7_22_366_11500366"/>
          <p:cNvPicPr>
            <a:picLocks noChangeAspect="1" noChangeArrowheads="1"/>
          </p:cNvPicPr>
          <p:nvPr/>
        </p:nvPicPr>
        <p:blipFill>
          <a:blip r:embed="rId6"/>
          <a:srcRect l="9859" t="32063" r="4225" b="4005"/>
          <a:stretch>
            <a:fillRect/>
          </a:stretch>
        </p:blipFill>
        <p:spPr bwMode="auto">
          <a:xfrm>
            <a:off x="4742131" y="1047865"/>
            <a:ext cx="3911815" cy="189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6896441" y="1047865"/>
            <a:ext cx="1814198" cy="990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4904" tIns="42451" rIns="84904" bIns="42451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00" dirty="0" smtClean="0">
                <a:latin typeface="华文新魏" pitchFamily="2" charset="-122"/>
                <a:ea typeface="华文新魏" pitchFamily="2" charset="-122"/>
              </a:rPr>
              <a:t>无家可归</a:t>
            </a:r>
            <a:r>
              <a:rPr lang="zh-CN" altLang="en-US" sz="100" dirty="0">
                <a:latin typeface="华文新魏" pitchFamily="2" charset="-122"/>
                <a:ea typeface="华文新魏" pitchFamily="2" charset="-122"/>
              </a:rPr>
              <a:t>的人们</a:t>
            </a:r>
            <a:endParaRPr lang="zh-CN" altLang="en-US" sz="1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44775" y="744220"/>
            <a:ext cx="2734310" cy="3035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4904" tIns="42451" rIns="84904" bIns="42451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30" dirty="0" smtClean="0">
                <a:latin typeface="华文新魏" pitchFamily="2" charset="-122"/>
                <a:ea typeface="华文新魏" pitchFamily="2" charset="-122"/>
              </a:rPr>
              <a:t>被日军炸毁的桂林解放桥</a:t>
            </a:r>
            <a:endParaRPr lang="zh-CN" altLang="en-US" sz="143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25373" y="90388"/>
            <a:ext cx="2493010" cy="481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540" dirty="0" smtClean="0">
                <a:latin typeface="华文隶书" pitchFamily="2" charset="-122"/>
                <a:ea typeface="华文隶书" pitchFamily="2" charset="-122"/>
              </a:rPr>
              <a:t>战争结束后</a:t>
            </a:r>
            <a:r>
              <a:rPr lang="en-US" altLang="zh-CN" sz="2540" dirty="0" smtClean="0">
                <a:latin typeface="华文隶书" pitchFamily="2" charset="-122"/>
                <a:ea typeface="华文隶书" pitchFamily="2" charset="-122"/>
              </a:rPr>
              <a:t>——</a:t>
            </a:r>
            <a:endParaRPr lang="zh-CN" altLang="en-US" sz="2540" dirty="0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93197" y="3033580"/>
            <a:ext cx="6402511" cy="4248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4904" tIns="42451" rIns="84904" bIns="42451" anchor="ctr">
            <a:spAutoFit/>
          </a:bodyPr>
          <a:lstStyle/>
          <a:p>
            <a:r>
              <a:rPr lang="en-US" altLang="zh-CN" sz="2220" dirty="0">
                <a:latin typeface="华文新魏" pitchFamily="2" charset="-122"/>
                <a:ea typeface="华文新魏" pitchFamily="2" charset="-122"/>
              </a:rPr>
              <a:t>1945</a:t>
            </a:r>
            <a:r>
              <a:rPr lang="zh-CN" altLang="en-US" sz="2220" dirty="0">
                <a:latin typeface="华文新魏" pitchFamily="2" charset="-122"/>
                <a:ea typeface="华文新魏" pitchFamily="2" charset="-122"/>
              </a:rPr>
              <a:t>年</a:t>
            </a:r>
            <a:r>
              <a:rPr lang="en-US" altLang="zh-CN" sz="2220" dirty="0">
                <a:latin typeface="华文新魏" pitchFamily="2" charset="-122"/>
                <a:ea typeface="华文新魏" pitchFamily="2" charset="-122"/>
              </a:rPr>
              <a:t>8</a:t>
            </a:r>
            <a:r>
              <a:rPr lang="zh-CN" altLang="en-US" sz="2220" dirty="0">
                <a:latin typeface="华文新魏" pitchFamily="2" charset="-122"/>
                <a:ea typeface="华文新魏" pitchFamily="2" charset="-122"/>
              </a:rPr>
              <a:t>月，</a:t>
            </a:r>
            <a:r>
              <a:rPr lang="en-US" altLang="zh-CN" sz="2220" dirty="0">
                <a:latin typeface="华文新魏" pitchFamily="2" charset="-122"/>
                <a:ea typeface="华文新魏" pitchFamily="2" charset="-122"/>
              </a:rPr>
              <a:t>《</a:t>
            </a:r>
            <a:r>
              <a:rPr lang="zh-CN" altLang="en-US" sz="2220" dirty="0">
                <a:latin typeface="华文新魏" pitchFamily="2" charset="-122"/>
                <a:ea typeface="华文新魏" pitchFamily="2" charset="-122"/>
              </a:rPr>
              <a:t>新华日报</a:t>
            </a:r>
            <a:r>
              <a:rPr lang="en-US" altLang="zh-CN" sz="2220" dirty="0">
                <a:latin typeface="华文新魏" pitchFamily="2" charset="-122"/>
                <a:ea typeface="华文新魏" pitchFamily="2" charset="-122"/>
              </a:rPr>
              <a:t>》</a:t>
            </a:r>
            <a:r>
              <a:rPr lang="zh-CN" altLang="en-US" sz="2220" dirty="0">
                <a:latin typeface="华文新魏" pitchFamily="2" charset="-122"/>
                <a:ea typeface="华文新魏" pitchFamily="2" charset="-122"/>
              </a:rPr>
              <a:t>上发表了一封读者</a:t>
            </a:r>
            <a:r>
              <a:rPr lang="zh-CN" altLang="en-US" sz="2220" dirty="0" smtClean="0">
                <a:latin typeface="华文新魏" pitchFamily="2" charset="-122"/>
                <a:ea typeface="华文新魏" pitchFamily="2" charset="-122"/>
              </a:rPr>
              <a:t>来信：</a:t>
            </a:r>
            <a:endParaRPr lang="zh-CN" altLang="en-US" sz="2220" dirty="0">
              <a:latin typeface="华文新魏" pitchFamily="2" charset="-122"/>
              <a:ea typeface="华文新魏" pitchFamily="2" charset="-122"/>
            </a:endParaRPr>
          </a:p>
        </p:txBody>
      </p:sp>
      <p:grpSp>
        <p:nvGrpSpPr>
          <p:cNvPr id="21" name="Group 26"/>
          <p:cNvGrpSpPr/>
          <p:nvPr/>
        </p:nvGrpSpPr>
        <p:grpSpPr bwMode="auto">
          <a:xfrm>
            <a:off x="6612973" y="3315613"/>
            <a:ext cx="2324442" cy="2280335"/>
            <a:chOff x="0" y="0"/>
            <a:chExt cx="2183141" cy="2016125"/>
          </a:xfrm>
        </p:grpSpPr>
        <p:sp>
          <p:nvSpPr>
            <p:cNvPr id="22" name="直接连接符​​ 33"/>
            <p:cNvSpPr>
              <a:spLocks noChangeShapeType="1"/>
            </p:cNvSpPr>
            <p:nvPr/>
          </p:nvSpPr>
          <p:spPr bwMode="auto">
            <a:xfrm>
              <a:off x="583302" y="51772"/>
              <a:ext cx="1400720" cy="1"/>
            </a:xfrm>
            <a:prstGeom prst="line">
              <a:avLst/>
            </a:prstGeom>
            <a:noFill/>
            <a:ln w="6350">
              <a:solidFill>
                <a:srgbClr val="A5A5A5"/>
              </a:solidFill>
              <a:prstDash val="sysDash"/>
              <a:round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23" name="圆角矩形​​ 2"/>
            <p:cNvSpPr>
              <a:spLocks noChangeArrowheads="1"/>
            </p:cNvSpPr>
            <p:nvPr/>
          </p:nvSpPr>
          <p:spPr bwMode="auto">
            <a:xfrm rot="-316478">
              <a:off x="31017" y="789748"/>
              <a:ext cx="2152124" cy="1226377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3175">
              <a:solidFill>
                <a:srgbClr val="BFBFBF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 sz="1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直接连接符​​ 11"/>
            <p:cNvSpPr>
              <a:spLocks noChangeShapeType="1"/>
            </p:cNvSpPr>
            <p:nvPr/>
          </p:nvSpPr>
          <p:spPr bwMode="auto">
            <a:xfrm flipV="1">
              <a:off x="351927" y="122876"/>
              <a:ext cx="880414" cy="756345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25" name="直接连接符​​ 13"/>
            <p:cNvSpPr>
              <a:spLocks noChangeShapeType="1"/>
            </p:cNvSpPr>
            <p:nvPr/>
          </p:nvSpPr>
          <p:spPr bwMode="auto">
            <a:xfrm>
              <a:off x="1476901" y="122876"/>
              <a:ext cx="336419" cy="621539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26" name="椭圆​​ 4"/>
            <p:cNvSpPr>
              <a:spLocks noChangeArrowheads="1"/>
            </p:cNvSpPr>
            <p:nvPr/>
          </p:nvSpPr>
          <p:spPr bwMode="auto">
            <a:xfrm>
              <a:off x="1232341" y="0"/>
              <a:ext cx="244560" cy="244560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BFBFBF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 sz="1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椭圆​​ 6"/>
            <p:cNvSpPr>
              <a:spLocks noChangeArrowheads="1"/>
            </p:cNvSpPr>
            <p:nvPr/>
          </p:nvSpPr>
          <p:spPr bwMode="auto">
            <a:xfrm>
              <a:off x="1283662" y="51772"/>
              <a:ext cx="141070" cy="141075"/>
            </a:xfrm>
            <a:prstGeom prst="ellipse">
              <a:avLst/>
            </a:prstGeom>
            <a:solidFill>
              <a:srgbClr val="D8D8D8"/>
            </a:solidFill>
            <a:ln w="3175">
              <a:solidFill>
                <a:srgbClr val="BFBFBF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 sz="1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" name="同侧圆角矩形 30"/>
            <p:cNvSpPr>
              <a:spLocks noChangeArrowheads="1"/>
            </p:cNvSpPr>
            <p:nvPr/>
          </p:nvSpPr>
          <p:spPr bwMode="auto">
            <a:xfrm rot="-304808">
              <a:off x="0" y="798100"/>
              <a:ext cx="2143772" cy="595293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26076572 h 21600"/>
                <a:gd name="T4" fmla="*/ 2147483647 w 21600"/>
                <a:gd name="T5" fmla="*/ 113037900 h 21600"/>
                <a:gd name="T6" fmla="*/ 2147483647 w 21600"/>
                <a:gd name="T7" fmla="*/ 226076572 h 21600"/>
                <a:gd name="T8" fmla="*/ 2147483647 w 21600"/>
                <a:gd name="T9" fmla="*/ 339114473 h 21600"/>
                <a:gd name="T10" fmla="*/ 2147483647 w 21600"/>
                <a:gd name="T11" fmla="*/ 22607657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FFFF"/>
            </a:solidFill>
            <a:ln w="9525" cmpd="sng">
              <a:noFill/>
              <a:miter lim="800000"/>
            </a:ln>
          </p:spPr>
          <p:txBody>
            <a:bodyPr anchor="ctr"/>
            <a:lstStyle/>
            <a:p>
              <a:endParaRPr lang="zh-CN" altLang="en-US" sz="100"/>
            </a:p>
          </p:txBody>
        </p:sp>
        <p:sp>
          <p:nvSpPr>
            <p:cNvPr id="29" name="圆角矩形​​ 3"/>
            <p:cNvSpPr>
              <a:spLocks noChangeArrowheads="1"/>
            </p:cNvSpPr>
            <p:nvPr/>
          </p:nvSpPr>
          <p:spPr bwMode="auto">
            <a:xfrm rot="-316478">
              <a:off x="125262" y="909046"/>
              <a:ext cx="1969599" cy="1011642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25000"/>
              </a:schemeClr>
            </a:solidFill>
            <a:ln w="19050">
              <a:solidFill>
                <a:srgbClr val="D8D8D8"/>
              </a:solidFill>
              <a:rou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342900" indent="-342900" algn="ctr"/>
              <a:r>
                <a:rPr lang="zh-CN" altLang="en-US" sz="1905" dirty="0" smtClean="0">
                  <a:solidFill>
                    <a:srgbClr val="760000"/>
                  </a:solidFill>
                  <a:latin typeface="华文新魏" pitchFamily="2" charset="-122"/>
                  <a:ea typeface="华文新魏" pitchFamily="2" charset="-122"/>
                  <a:sym typeface="Calibri" panose="020F0502020204030204" pitchFamily="34" charset="0"/>
                </a:rPr>
                <a:t>        </a:t>
              </a:r>
              <a:endParaRPr lang="en-US" altLang="zh-CN" sz="1905" dirty="0">
                <a:solidFill>
                  <a:srgbClr val="760000"/>
                </a:solidFill>
                <a:latin typeface="华文新魏" pitchFamily="2" charset="-122"/>
                <a:ea typeface="华文新魏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30" name="椭圆​​ 8"/>
            <p:cNvSpPr>
              <a:spLocks noChangeArrowheads="1"/>
            </p:cNvSpPr>
            <p:nvPr/>
          </p:nvSpPr>
          <p:spPr bwMode="auto">
            <a:xfrm rot="-316478">
              <a:off x="310917" y="878978"/>
              <a:ext cx="89569" cy="89573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BFBFBF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 sz="1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" name="椭圆​​ 9"/>
            <p:cNvSpPr>
              <a:spLocks noChangeArrowheads="1"/>
            </p:cNvSpPr>
            <p:nvPr/>
          </p:nvSpPr>
          <p:spPr bwMode="auto">
            <a:xfrm rot="-316478">
              <a:off x="1772360" y="744052"/>
              <a:ext cx="89569" cy="89573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BFBFBF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zh-CN" sz="1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 rot="21261051">
            <a:off x="6850950" y="4574454"/>
            <a:ext cx="1865043" cy="972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1905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战后中国人民最大的心愿是什么？</a:t>
            </a:r>
            <a:endParaRPr kumimoji="1" lang="zh-CN" altLang="en-US" sz="1905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206585" y="3534535"/>
            <a:ext cx="6406388" cy="1596964"/>
          </a:xfrm>
          <a:prstGeom prst="roundRect">
            <a:avLst>
              <a:gd name="adj" fmla="val 4813"/>
            </a:avLst>
          </a:prstGeom>
          <a:solidFill>
            <a:schemeClr val="bg1"/>
          </a:solidFill>
          <a:ln w="57150">
            <a:solidFill>
              <a:srgbClr val="800000"/>
            </a:solidFill>
            <a:miter lim="800000"/>
          </a:ln>
        </p:spPr>
        <p:txBody>
          <a:bodyPr wrap="square" lIns="84904" tIns="42451" rIns="84904" bIns="42451" anchor="ctr">
            <a:spAutoFit/>
          </a:bodyPr>
          <a:lstStyle/>
          <a:p>
            <a:r>
              <a:rPr lang="en-US" altLang="zh-CN" sz="1905" b="1" dirty="0">
                <a:latin typeface="华文新魏" pitchFamily="2" charset="-122"/>
                <a:ea typeface="华文新魏" pitchFamily="2" charset="-122"/>
              </a:rPr>
              <a:t>    </a:t>
            </a:r>
            <a:r>
              <a:rPr lang="en-US" altLang="zh-CN" sz="1905" b="1" dirty="0" smtClean="0">
                <a:latin typeface="华文新魏" pitchFamily="2" charset="-122"/>
                <a:ea typeface="华文新魏" pitchFamily="2" charset="-122"/>
              </a:rPr>
              <a:t>    </a:t>
            </a:r>
            <a:r>
              <a:rPr lang="zh-CN" altLang="en-US" sz="1905" b="1" dirty="0" smtClean="0">
                <a:latin typeface="华文新魏" pitchFamily="2" charset="-122"/>
                <a:ea typeface="华文新魏" pitchFamily="2" charset="-122"/>
              </a:rPr>
              <a:t>中国</a:t>
            </a:r>
            <a:r>
              <a:rPr lang="zh-CN" altLang="en-US" sz="1905" b="1" dirty="0">
                <a:latin typeface="华文新魏" pitchFamily="2" charset="-122"/>
                <a:ea typeface="华文新魏" pitchFamily="2" charset="-122"/>
              </a:rPr>
              <a:t>的老百姓，足足有三十多年没有享受过和平的日子，一面受敌人的侵略，一面不断内战，</a:t>
            </a:r>
            <a:r>
              <a:rPr lang="en-US" altLang="zh-CN" sz="1905" b="1" dirty="0">
                <a:latin typeface="华文新魏" pitchFamily="2" charset="-122"/>
                <a:ea typeface="华文新魏" pitchFamily="2" charset="-122"/>
              </a:rPr>
              <a:t>……</a:t>
            </a:r>
            <a:r>
              <a:rPr lang="zh-CN" altLang="en-US" sz="1905" b="1" dirty="0">
                <a:latin typeface="华文新魏" pitchFamily="2" charset="-122"/>
                <a:ea typeface="华文新魏" pitchFamily="2" charset="-122"/>
              </a:rPr>
              <a:t>我们对于战后和平的期望，就象饥饿的人等饭吃那样的急迫</a:t>
            </a:r>
            <a:r>
              <a:rPr lang="en-US" altLang="zh-CN" sz="1905" b="1" dirty="0">
                <a:latin typeface="华文新魏" pitchFamily="2" charset="-122"/>
                <a:ea typeface="华文新魏" pitchFamily="2" charset="-122"/>
              </a:rPr>
              <a:t>……</a:t>
            </a:r>
            <a:r>
              <a:rPr lang="zh-CN" altLang="en-US" sz="1905" b="1" dirty="0">
                <a:latin typeface="华文新魏" pitchFamily="2" charset="-122"/>
                <a:ea typeface="华文新魏" pitchFamily="2" charset="-122"/>
              </a:rPr>
              <a:t>我们反对内战</a:t>
            </a:r>
            <a:r>
              <a:rPr lang="en-US" altLang="zh-CN" sz="1900" b="1" dirty="0">
                <a:latin typeface="华文新魏" pitchFamily="2" charset="-122"/>
                <a:ea typeface="华文新魏" pitchFamily="2" charset="-122"/>
                <a:sym typeface="+mn-ea"/>
              </a:rPr>
              <a:t>……</a:t>
            </a:r>
            <a:r>
              <a:rPr lang="zh-CN" altLang="en-US" sz="1905" b="1" dirty="0">
                <a:latin typeface="华文新魏" pitchFamily="2" charset="-122"/>
                <a:ea typeface="华文新魏" pitchFamily="2" charset="-122"/>
              </a:rPr>
              <a:t>如果内战，全中国人民都要遭受无穷的损害 </a:t>
            </a:r>
            <a:r>
              <a:rPr lang="en-US" altLang="zh-CN" sz="1905" b="1" dirty="0">
                <a:latin typeface="华文新魏" pitchFamily="2" charset="-122"/>
                <a:ea typeface="华文新魏" pitchFamily="2" charset="-122"/>
              </a:rPr>
              <a:t>……</a:t>
            </a:r>
            <a:endParaRPr lang="en-US" altLang="zh-CN" sz="1905" b="1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4" name="WordArt 6"/>
          <p:cNvSpPr>
            <a:spLocks noChangeArrowheads="1" noChangeShapeType="1" noTextEdit="1"/>
          </p:cNvSpPr>
          <p:nvPr/>
        </p:nvSpPr>
        <p:spPr bwMode="auto">
          <a:xfrm>
            <a:off x="667020" y="3802724"/>
            <a:ext cx="5256213" cy="80958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84904" tIns="42451" rIns="84904" bIns="4245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335" kern="10" dirty="0">
                <a:ln w="9525">
                  <a:solidFill>
                    <a:schemeClr val="tx1"/>
                  </a:solidFill>
                  <a:round/>
                </a:ln>
                <a:solidFill>
                  <a:srgbClr val="8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华文隶书" pitchFamily="2" charset="-122"/>
                <a:ea typeface="华文隶书" pitchFamily="2" charset="-122"/>
              </a:rPr>
              <a:t>渴望和平，反对内战</a:t>
            </a:r>
            <a:endParaRPr lang="zh-CN" altLang="en-US" sz="3335" kern="10" dirty="0">
              <a:ln w="9525">
                <a:solidFill>
                  <a:schemeClr val="tx1"/>
                </a:solidFill>
                <a:round/>
              </a:ln>
              <a:solidFill>
                <a:srgbClr val="8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5555000" y="616564"/>
            <a:ext cx="2286016" cy="43119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06985" tIns="53492" rIns="106985" bIns="53492">
            <a:spAutoFit/>
          </a:bodyPr>
          <a:p>
            <a:pPr>
              <a:spcBef>
                <a:spcPct val="50000"/>
              </a:spcBef>
            </a:pP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无家可归</a:t>
            </a:r>
            <a:r>
              <a:rPr lang="zh-CN" altLang="en-US" dirty="0">
                <a:latin typeface="华文新魏" pitchFamily="2" charset="-122"/>
                <a:ea typeface="华文新魏" pitchFamily="2" charset="-122"/>
              </a:rPr>
              <a:t>的人们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9" grpId="0" bldLvl="0" animBg="1"/>
      <p:bldP spid="144392" grpId="0" bldLvl="0" animBg="1"/>
      <p:bldP spid="11" grpId="0" bldLvl="0" animBg="1"/>
      <p:bldP spid="13" grpId="0"/>
      <p:bldP spid="20" grpId="0"/>
      <p:bldP spid="32" grpId="0"/>
      <p:bldP spid="33" grpId="0" bldLvl="0" animBg="1"/>
      <p:bldP spid="34" grpId="0" bldLvl="0" animBg="1"/>
      <p:bldP spid="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转战陕北（加工）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4785" y="857250"/>
            <a:ext cx="8653145" cy="50145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0" y="123825"/>
            <a:ext cx="6415405" cy="521970"/>
          </a:xfrm>
          <a:prstGeom prst="rect">
            <a:avLst/>
          </a:prstGeom>
          <a:blipFill rotWithShape="1"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p>
            <a:pPr fontAlgn="auto"/>
            <a:r>
              <a:rPr lang="zh-CN" altLang="en-US" sz="28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第二幕：依靠人民破敌攻</a:t>
            </a:r>
            <a:endParaRPr lang="zh-CN" altLang="en-US" sz="280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 bwMode="auto">
          <a:xfrm flipV="1">
            <a:off x="44450" y="6597786"/>
            <a:ext cx="9144000" cy="36283"/>
          </a:xfrm>
          <a:prstGeom prst="rect">
            <a:avLst/>
          </a:prstGeom>
          <a:solidFill>
            <a:srgbClr val="66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 sz="100" dirty="0">
              <a:ln>
                <a:solidFill>
                  <a:srgbClr val="660033"/>
                </a:solidFill>
              </a:ln>
            </a:endParaRPr>
          </a:p>
        </p:txBody>
      </p:sp>
      <p:pic>
        <p:nvPicPr>
          <p:cNvPr id="42" name="图片 41" descr="t018d16e110143ea110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4831" b="25094"/>
          <a:stretch>
            <a:fillRect/>
          </a:stretch>
        </p:blipFill>
        <p:spPr>
          <a:xfrm rot="10800000">
            <a:off x="0" y="889859"/>
            <a:ext cx="9144000" cy="11338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4160" y="116205"/>
            <a:ext cx="8502015" cy="7734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20" b="1">
                <a:solidFill>
                  <a:srgbClr val="FF0000"/>
                </a:solidFill>
              </a:rPr>
              <a:t>深度探究</a:t>
            </a:r>
            <a:r>
              <a:rPr lang="zh-CN" altLang="en-US" sz="2220" b="1"/>
              <a:t>      结合视频和材料想一想，为什么兵力、装备处于劣势的解放区军民能粉碎敌人的进攻？</a:t>
            </a:r>
            <a:endParaRPr lang="zh-CN" altLang="en-US" sz="2220" b="1"/>
          </a:p>
        </p:txBody>
      </p:sp>
      <p:sp>
        <p:nvSpPr>
          <p:cNvPr id="3" name="文本框 2"/>
          <p:cNvSpPr txBox="1"/>
          <p:nvPr/>
        </p:nvSpPr>
        <p:spPr>
          <a:xfrm>
            <a:off x="652114" y="5824151"/>
            <a:ext cx="4130040" cy="7734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220" b="1">
                <a:latin typeface="微软雅黑" panose="020B0503020204020204" charset="-122"/>
                <a:ea typeface="微软雅黑" panose="020B0503020204020204" charset="-122"/>
              </a:rPr>
              <a:t>正确的作战方针；中共的领导；</a:t>
            </a:r>
            <a:endParaRPr lang="zh-CN" altLang="en-US" sz="2220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220" b="1">
                <a:latin typeface="微软雅黑" panose="020B0503020204020204" charset="-122"/>
                <a:ea typeface="微软雅黑" panose="020B0503020204020204" charset="-122"/>
              </a:rPr>
              <a:t>解放军英勇作战；人民的支持</a:t>
            </a:r>
            <a:endParaRPr lang="zh-CN" altLang="en-US" sz="222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1003300"/>
            <a:ext cx="8924290" cy="60007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材料一、（转战陕北过程中）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中央机关部队进入佳县后，全县人民响应号召，全力以赴，投入消灭胡宗南、保卫党中央、保卫边区的自卫战争。县上组织了运输队、担架队为解放军送粮草、抬担架。佳县人民还把自己的优秀儿女送到前线支持解放战争，在历次革命斗争中，全县有871名英烈为国捐躯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材料二、人民解放军十大作战原则是毛泽东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1947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年在中共中央会议上所作的《目前形势和我们的任务》中提出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先打分散和鼓励之敌，后打集中和强大之敌</a:t>
            </a:r>
            <a:r>
              <a:rPr lang="zh-CN" altLang="en-US" sz="2400" b="1"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…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以歼灭敌人的有生力量为主要目标，不以保守或夺取城市和地方为主要目标。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每战集中绝对优势兵力，四面包围敌人，力求全歼，不使漏网。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>
                <a:ea typeface="楷体" panose="02010609060101010101" pitchFamily="49" charset="-122"/>
                <a:cs typeface="Arial" panose="020B0604020202020204" pitchFamily="34" charset="0"/>
              </a:rPr>
              <a:t>6.</a:t>
            </a:r>
            <a:r>
              <a:rPr lang="zh-CN" altLang="en-US" sz="2400" b="1">
                <a:ea typeface="楷体" panose="02010609060101010101" pitchFamily="49" charset="-122"/>
                <a:cs typeface="Arial" panose="020B0604020202020204" pitchFamily="34" charset="0"/>
              </a:rPr>
              <a:t>发扬勇敢战斗、不怕牺牲、不怕疲劳和连续作战的作风。</a:t>
            </a:r>
            <a:endParaRPr lang="zh-CN" altLang="en-US" sz="2400" b="1">
              <a:ea typeface="楷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400" b="1">
                <a:ea typeface="楷体" panose="02010609060101010101" pitchFamily="49" charset="-122"/>
                <a:cs typeface="Arial" panose="020B0604020202020204" pitchFamily="34" charset="0"/>
              </a:rPr>
              <a:t>7.</a:t>
            </a:r>
            <a:r>
              <a:rPr lang="zh-CN" altLang="en-US" sz="2400" b="1">
                <a:ea typeface="楷体" panose="02010609060101010101" pitchFamily="49" charset="-122"/>
                <a:cs typeface="Arial" panose="020B0604020202020204" pitchFamily="34" charset="0"/>
              </a:rPr>
              <a:t>力求在运动战中歼灭敌人</a:t>
            </a:r>
            <a:r>
              <a:rPr lang="zh-CN" altLang="en-US" sz="2400" b="1">
                <a:ea typeface="楷体" panose="02010609060101010101" pitchFamily="49" charset="-122"/>
                <a:cs typeface="Arial" panose="020B0604020202020204" pitchFamily="34" charset="0"/>
                <a:sym typeface="+mn-ea"/>
              </a:rPr>
              <a:t>…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75" name="文本框 265217"/>
          <p:cNvSpPr txBox="1"/>
          <p:nvPr/>
        </p:nvSpPr>
        <p:spPr>
          <a:xfrm>
            <a:off x="599689" y="853864"/>
            <a:ext cx="8265128" cy="1045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0" hangingPunct="0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065" b="1" dirty="0">
                <a:latin typeface="楷体_GB2312" pitchFamily="49" charset="-122"/>
                <a:ea typeface="楷体_GB2312" pitchFamily="49" charset="-122"/>
              </a:rPr>
              <a:t>人民解放军在第一年度作战中，共歼敌</a:t>
            </a:r>
            <a:r>
              <a:rPr lang="en-US" altLang="zh-CN" sz="2065" b="1" dirty="0">
                <a:latin typeface="楷体_GB2312" pitchFamily="49" charset="-122"/>
                <a:ea typeface="楷体_GB2312" pitchFamily="49" charset="-122"/>
              </a:rPr>
              <a:t>110</a:t>
            </a:r>
            <a:r>
              <a:rPr lang="zh-CN" altLang="en-US" sz="2065" b="1" dirty="0">
                <a:latin typeface="楷体_GB2312" pitchFamily="49" charset="-122"/>
                <a:ea typeface="楷体_GB2312" pitchFamily="49" charset="-122"/>
              </a:rPr>
              <a:t>多万人。国民党军队减少到</a:t>
            </a:r>
            <a:r>
              <a:rPr lang="en-US" altLang="zh-CN" sz="2065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373</a:t>
            </a:r>
            <a:r>
              <a:rPr lang="zh-CN" altLang="en-US" sz="2065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万人</a:t>
            </a:r>
            <a:r>
              <a:rPr lang="zh-CN" altLang="en-US" sz="2065" b="1" dirty="0">
                <a:latin typeface="楷体_GB2312" pitchFamily="49" charset="-122"/>
                <a:ea typeface="楷体_GB2312" pitchFamily="49" charset="-122"/>
              </a:rPr>
              <a:t>，人民解放军则在战斗中不断发展壮大，总兵力增加到</a:t>
            </a:r>
            <a:r>
              <a:rPr lang="en-US" altLang="zh-CN" sz="2065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195</a:t>
            </a:r>
            <a:r>
              <a:rPr lang="zh-CN" altLang="en-US" sz="2065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万人</a:t>
            </a:r>
            <a:r>
              <a:rPr lang="zh-CN" altLang="en-US" sz="2065" b="1" dirty="0">
                <a:latin typeface="楷体_GB2312" pitchFamily="49" charset="-122"/>
                <a:ea typeface="楷体_GB2312" pitchFamily="49" charset="-122"/>
              </a:rPr>
              <a:t>，并积累了大兵团作战的经验。</a:t>
            </a:r>
            <a:endParaRPr lang="zh-CN" altLang="en-US" sz="2065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516539" y="2011919"/>
            <a:ext cx="7998543" cy="3087139"/>
          </a:xfrm>
          <a:prstGeom prst="roundRect">
            <a:avLst>
              <a:gd name="adj" fmla="val 5732"/>
            </a:avLst>
          </a:prstGeom>
          <a:ln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3778515" y="4057734"/>
            <a:ext cx="485453" cy="652418"/>
          </a:xfrm>
          <a:prstGeom prst="rect">
            <a:avLst/>
          </a:prstGeom>
          <a:solidFill>
            <a:srgbClr val="C00000"/>
          </a:solidFill>
          <a:ln w="9525">
            <a:solidFill>
              <a:schemeClr val="folHlink"/>
            </a:solidFill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63677" tIns="31838" rIns="63677" bIns="31838" anchor="ctr"/>
          <a:p>
            <a:pPr algn="ctr" fontAlgn="auto"/>
            <a:r>
              <a:rPr kumimoji="1" lang="en-US" altLang="zh-CN" sz="1965" b="1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130</a:t>
            </a:r>
            <a:endParaRPr kumimoji="1" lang="en-US" altLang="zh-CN" sz="1965" b="1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algn="ctr" fontAlgn="auto"/>
            <a:r>
              <a:rPr kumimoji="1" lang="zh-CN" altLang="en-US" sz="1965" b="1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万人</a:t>
            </a:r>
            <a:endParaRPr kumimoji="1" lang="zh-CN" altLang="en-US" sz="1965" b="1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4263840" y="2400955"/>
            <a:ext cx="615945" cy="2309717"/>
          </a:xfrm>
          <a:prstGeom prst="rect">
            <a:avLst/>
          </a:prstGeom>
          <a:solidFill>
            <a:srgbClr val="996600"/>
          </a:solidFill>
          <a:ln w="9525">
            <a:solidFill>
              <a:schemeClr val="bg1"/>
            </a:solidFill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63677" tIns="31838" rIns="63677" bIns="31838" anchor="ctr"/>
          <a:p>
            <a:pPr algn="ctr" fontAlgn="auto"/>
            <a:r>
              <a:rPr kumimoji="1" lang="en-US" altLang="zh-CN" sz="1965" b="1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430</a:t>
            </a:r>
            <a:endParaRPr kumimoji="1" lang="en-US" altLang="zh-CN" sz="1965" b="1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algn="ctr" fontAlgn="auto"/>
            <a:r>
              <a:rPr kumimoji="1" lang="zh-CN" altLang="en-US" sz="1965" b="1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万人</a:t>
            </a:r>
            <a:endParaRPr kumimoji="1" lang="zh-CN" altLang="en-US" sz="1965" b="1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3222404" y="4710336"/>
            <a:ext cx="1783556" cy="44767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lIns="63677" tIns="31838" rIns="63677" bIns="31838">
            <a:spAutoFit/>
          </a:bodyPr>
          <a:p>
            <a:pPr fontAlgn="auto"/>
            <a:r>
              <a:rPr kumimoji="1" lang="en-US" altLang="zh-CN" sz="2500" b="1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迷你简艺黑" pitchFamily="65" charset="-122"/>
                <a:ea typeface="迷你简艺黑" pitchFamily="65" charset="-122"/>
                <a:cs typeface="+mn-cs"/>
              </a:rPr>
              <a:t>1946</a:t>
            </a:r>
            <a:r>
              <a:rPr kumimoji="1" lang="zh-CN" altLang="en-US" sz="2500" b="1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迷你简艺黑" pitchFamily="65" charset="-122"/>
                <a:ea typeface="迷你简艺黑" pitchFamily="65" charset="-122"/>
                <a:cs typeface="+mn-cs"/>
              </a:rPr>
              <a:t>年</a:t>
            </a:r>
            <a:r>
              <a:rPr kumimoji="1" lang="en-US" altLang="zh-CN" sz="2500" b="1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迷你简艺黑" pitchFamily="65" charset="-122"/>
                <a:ea typeface="迷你简艺黑" pitchFamily="65" charset="-122"/>
                <a:cs typeface="+mn-cs"/>
              </a:rPr>
              <a:t>6</a:t>
            </a:r>
            <a:r>
              <a:rPr kumimoji="1" lang="zh-CN" altLang="en-US" sz="2500" b="1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迷你简艺黑" pitchFamily="65" charset="-122"/>
                <a:ea typeface="迷你简艺黑" pitchFamily="65" charset="-122"/>
                <a:cs typeface="+mn-cs"/>
              </a:rPr>
              <a:t>月</a:t>
            </a:r>
            <a:endParaRPr kumimoji="1" lang="zh-CN" altLang="en-US" sz="2500" b="1" noProof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迷你简艺黑" pitchFamily="65" charset="-122"/>
              <a:ea typeface="迷你简艺黑" pitchFamily="65" charset="-122"/>
            </a:endParaRP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516539" y="3547426"/>
            <a:ext cx="2316867" cy="4019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3677" tIns="31838" rIns="63677" bIns="31838">
            <a:spAutoFit/>
          </a:bodyPr>
          <a:p>
            <a:pPr fontAlgn="auto"/>
            <a:r>
              <a:rPr kumimoji="1" lang="zh-CN" altLang="en-US" sz="2200" b="1" noProof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  <a:cs typeface="+mn-cs"/>
              </a:rPr>
              <a:t>人民解放军：</a:t>
            </a:r>
            <a:endParaRPr kumimoji="1" lang="zh-CN" altLang="en-US" sz="2200" b="1" noProof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516539" y="3979555"/>
            <a:ext cx="2316867" cy="4019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63677" tIns="31838" rIns="63677" bIns="31838">
            <a:spAutoFit/>
          </a:bodyPr>
          <a:p>
            <a:pPr fontAlgn="auto"/>
            <a:r>
              <a:rPr kumimoji="1" lang="zh-CN" altLang="en-US" sz="2200" b="1" noProof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itchFamily="2" charset="-122"/>
                <a:ea typeface="华文新魏" pitchFamily="2" charset="-122"/>
                <a:cs typeface="+mn-cs"/>
              </a:rPr>
              <a:t>国民党军队：</a:t>
            </a:r>
            <a:endParaRPr kumimoji="1" lang="zh-CN" altLang="en-US" sz="2200" b="1" noProof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317348" y="2911198"/>
            <a:ext cx="554788" cy="1799474"/>
          </a:xfrm>
          <a:prstGeom prst="rect">
            <a:avLst/>
          </a:prstGeom>
          <a:solidFill>
            <a:srgbClr val="996600"/>
          </a:solidFill>
          <a:ln w="9525">
            <a:solidFill>
              <a:schemeClr val="bg1"/>
            </a:solidFill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63677" tIns="31838" rIns="63677" bIns="31838" anchor="ctr"/>
          <a:p>
            <a:pPr algn="ctr" fontAlgn="auto"/>
            <a:r>
              <a:rPr kumimoji="1" lang="en-US" altLang="zh-CN" sz="1965" b="1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373</a:t>
            </a:r>
            <a:endParaRPr kumimoji="1" lang="en-US" altLang="zh-CN" sz="1965" b="1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algn="ctr" fontAlgn="auto"/>
            <a:r>
              <a:rPr kumimoji="1" lang="zh-CN" altLang="en-US" sz="1965" b="1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万人</a:t>
            </a:r>
            <a:endParaRPr kumimoji="1" lang="zh-CN" altLang="en-US" sz="1965" b="1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algn="ctr" fontAlgn="auto"/>
            <a:endParaRPr lang="en-US" altLang="zh-CN" sz="1965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5837904" y="3761604"/>
            <a:ext cx="479066" cy="949068"/>
          </a:xfrm>
          <a:prstGeom prst="rect">
            <a:avLst/>
          </a:prstGeom>
          <a:solidFill>
            <a:srgbClr val="C00000"/>
          </a:solidFill>
          <a:ln w="9525">
            <a:solidFill>
              <a:srgbClr val="A50021"/>
            </a:solidFill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63677" tIns="31838" rIns="63677" bIns="31838" anchor="ctr"/>
          <a:p>
            <a:pPr algn="ctr" fontAlgn="auto"/>
            <a:r>
              <a:rPr kumimoji="1" lang="en-US" altLang="zh-CN" sz="1965" b="1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195</a:t>
            </a:r>
            <a:endParaRPr kumimoji="1" lang="en-US" altLang="zh-CN" sz="1965" b="1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algn="ctr" fontAlgn="auto"/>
            <a:r>
              <a:rPr kumimoji="1" lang="zh-CN" altLang="en-US" sz="1965" b="1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万人</a:t>
            </a:r>
            <a:endParaRPr lang="zh-CN" altLang="en-US" sz="1965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5396153" y="4710336"/>
            <a:ext cx="1783556" cy="44767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lIns="63677" tIns="31838" rIns="63677" bIns="31838">
            <a:spAutoFit/>
          </a:bodyPr>
          <a:p>
            <a:pPr fontAlgn="auto"/>
            <a:r>
              <a:rPr kumimoji="1" lang="en-US" altLang="zh-CN" sz="2500" b="1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迷你简艺黑" pitchFamily="65" charset="-122"/>
                <a:ea typeface="迷你简艺黑" pitchFamily="65" charset="-122"/>
                <a:cs typeface="+mn-cs"/>
              </a:rPr>
              <a:t>1947</a:t>
            </a:r>
            <a:r>
              <a:rPr kumimoji="1" lang="zh-CN" altLang="en-US" sz="2500" b="1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迷你简艺黑" pitchFamily="65" charset="-122"/>
                <a:ea typeface="迷你简艺黑" pitchFamily="65" charset="-122"/>
                <a:cs typeface="+mn-cs"/>
              </a:rPr>
              <a:t>年</a:t>
            </a:r>
            <a:r>
              <a:rPr kumimoji="1" lang="en-US" altLang="zh-CN" sz="2500" b="1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迷你简艺黑" pitchFamily="65" charset="-122"/>
                <a:ea typeface="迷你简艺黑" pitchFamily="65" charset="-122"/>
                <a:cs typeface="+mn-cs"/>
              </a:rPr>
              <a:t>6</a:t>
            </a:r>
            <a:r>
              <a:rPr kumimoji="1" lang="zh-CN" altLang="en-US" sz="2500" b="1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迷你简艺黑" pitchFamily="65" charset="-122"/>
                <a:ea typeface="迷你简艺黑" pitchFamily="65" charset="-122"/>
                <a:cs typeface="+mn-cs"/>
              </a:rPr>
              <a:t>月</a:t>
            </a:r>
            <a:endParaRPr kumimoji="1" lang="zh-CN" altLang="en-US" sz="2500" b="1" noProof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迷你简艺黑" pitchFamily="65" charset="-122"/>
              <a:ea typeface="迷你简艺黑" pitchFamily="65" charset="-122"/>
            </a:endParaRPr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2326509" y="3660594"/>
            <a:ext cx="269081" cy="180568"/>
          </a:xfrm>
          <a:prstGeom prst="rect">
            <a:avLst/>
          </a:prstGeom>
          <a:solidFill>
            <a:srgbClr val="C00000"/>
          </a:solidFill>
          <a:ln w="9525">
            <a:solidFill>
              <a:schemeClr val="bg2"/>
            </a:solidFill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63677" tIns="31838" rIns="63677" bIns="31838" anchor="ctr"/>
          <a:p>
            <a:pPr fontAlgn="auto"/>
            <a:endParaRPr lang="zh-CN" altLang="en-US" sz="100" strike="noStrike" noProof="1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2325319" y="4111023"/>
            <a:ext cx="270272" cy="180569"/>
          </a:xfrm>
          <a:prstGeom prst="rect">
            <a:avLst/>
          </a:prstGeom>
          <a:solidFill>
            <a:srgbClr val="996600"/>
          </a:solidFill>
          <a:ln w="9525">
            <a:solidFill>
              <a:schemeClr val="bg1"/>
            </a:solidFill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63677" tIns="31838" rIns="63677" bIns="31838" anchor="ctr"/>
          <a:p>
            <a:pPr fontAlgn="auto"/>
            <a:endParaRPr lang="zh-CN" altLang="en-US" sz="100" strike="noStrike" noProof="1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3864" y="5375722"/>
            <a:ext cx="7403894" cy="589915"/>
          </a:xfrm>
          <a:prstGeom prst="rect">
            <a:avLst/>
          </a:prstGeom>
          <a:noFill/>
        </p:spPr>
        <p:txBody>
          <a:bodyPr wrap="square" lIns="54425" tIns="27212" rIns="54425" bIns="27212">
            <a:spAutoFit/>
          </a:bodyPr>
          <a:p>
            <a:pPr algn="ctr" fontAlgn="auto"/>
            <a:r>
              <a:rPr lang="en-US" altLang="zh-CN" sz="3490" strike="noStrike" kern="10" noProof="1">
                <a:ln w="9525">
                  <a:solidFill>
                    <a:srgbClr val="FF0000"/>
                  </a:solidFill>
                  <a:round/>
                </a:ln>
                <a:latin typeface="华文行楷" pitchFamily="2" charset="-122"/>
                <a:ea typeface="华文行楷" pitchFamily="2" charset="-122"/>
                <a:cs typeface="+mn-cs"/>
              </a:rPr>
              <a:t>1947</a:t>
            </a:r>
            <a:r>
              <a:rPr lang="zh-CN" altLang="en-US" sz="3490" strike="noStrike" kern="10" noProof="1">
                <a:ln w="9525">
                  <a:solidFill>
                    <a:srgbClr val="FF0000"/>
                  </a:solidFill>
                  <a:round/>
                </a:ln>
                <a:latin typeface="华文行楷" pitchFamily="2" charset="-122"/>
                <a:ea typeface="华文行楷" pitchFamily="2" charset="-122"/>
                <a:cs typeface="+mn-cs"/>
              </a:rPr>
              <a:t>年夏，战略反攻的时机已经到来！</a:t>
            </a:r>
            <a:endParaRPr lang="zh-CN" altLang="en-US" sz="3490" strike="noStrike" kern="10" noProof="1">
              <a:ln w="9525">
                <a:solidFill>
                  <a:srgbClr val="FF0000"/>
                </a:solidFill>
                <a:round/>
              </a:ln>
              <a:latin typeface="华文行楷" pitchFamily="2" charset="-122"/>
              <a:ea typeface="华文行楷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140" y="0"/>
            <a:ext cx="6415405" cy="521970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p>
            <a:pPr fontAlgn="auto"/>
            <a:r>
              <a:rPr lang="zh-CN" altLang="en-US" sz="28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第二幕：依靠人民破敌攻</a:t>
            </a:r>
            <a:endParaRPr lang="zh-CN" altLang="en-US" sz="280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160" y="4702810"/>
            <a:ext cx="879284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今天，我们应该从这场本可以避免的战争中得到启示，我们的国家的现代化建设要依靠人民，实现祖国统一也需要依靠人民。而国家统一、民族复兴归根到底是为了造福广大人民。</a:t>
            </a:r>
            <a:endParaRPr lang="zh-CN" altLang="en-US" sz="2800" b="1"/>
          </a:p>
        </p:txBody>
      </p:sp>
      <p:grpSp>
        <p:nvGrpSpPr>
          <p:cNvPr id="14" name="组合 13"/>
          <p:cNvGrpSpPr/>
          <p:nvPr/>
        </p:nvGrpSpPr>
        <p:grpSpPr>
          <a:xfrm rot="0">
            <a:off x="10160" y="110490"/>
            <a:ext cx="9133840" cy="3208655"/>
            <a:chOff x="16" y="174"/>
            <a:chExt cx="14384" cy="5053"/>
          </a:xfrm>
        </p:grpSpPr>
        <p:sp>
          <p:nvSpPr>
            <p:cNvPr id="4" name="文本框 3"/>
            <p:cNvSpPr txBox="1"/>
            <p:nvPr/>
          </p:nvSpPr>
          <p:spPr>
            <a:xfrm>
              <a:off x="16" y="1190"/>
              <a:ext cx="14384" cy="1975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 anchor="t">
              <a:spAutoFit/>
            </a:bodyPr>
            <a:p>
              <a:pPr>
                <a:lnSpc>
                  <a:spcPct val="140000"/>
                </a:lnSpc>
              </a:pPr>
              <a:r>
                <a:rPr lang="en-US" altLang="zh-CN" sz="27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世界上最需要和平的民族</a:t>
              </a:r>
              <a:r>
                <a:rPr lang="zh-CN" altLang="en-US" sz="27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，</a:t>
              </a:r>
              <a:r>
                <a:rPr lang="en-US" altLang="zh-CN" sz="27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在和平机遇最好的时代却与和平擦肩而过。</a:t>
              </a:r>
              <a:endParaRPr lang="en-US" altLang="zh-CN" sz="27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808" y="174"/>
              <a:ext cx="1055" cy="991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6" y="3165"/>
              <a:ext cx="14384" cy="206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p>
              <a:pPr>
                <a:lnSpc>
                  <a:spcPct val="110000"/>
                </a:lnSpc>
              </a:pPr>
              <a:r>
                <a:rPr lang="en-US" altLang="zh-CN" sz="3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重庆谈判为什么没有能维护和平？</a:t>
              </a:r>
              <a:r>
                <a:rPr lang="zh-CN" altLang="en-US" sz="3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内战的历史对于今天的国家建设有何启示？</a:t>
              </a:r>
              <a:endPara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6" y="174"/>
              <a:ext cx="12655" cy="1016"/>
            </a:xfrm>
            <a:prstGeom prst="rect">
              <a:avLst/>
            </a:prstGeom>
            <a:blipFill rotWithShape="1">
              <a:blip r:embed="rId2"/>
              <a:tile tx="0" ty="0" sx="100000" sy="100000" flip="none" algn="tl"/>
            </a:blipFill>
          </p:spPr>
          <p:txBody>
            <a:bodyPr wrap="square" rtlCol="0">
              <a:spAutoFit/>
            </a:bodyPr>
            <a:p>
              <a:pPr fontAlgn="auto"/>
              <a:r>
                <a:rPr lang="zh-CN" altLang="en-US" sz="3600" noProof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+mn-cs"/>
                  <a:sym typeface="+mn-ea"/>
                </a:rPr>
                <a:t>第三幕：不忘初心谋民祉</a:t>
              </a:r>
              <a:endParaRPr lang="zh-CN" altLang="en-US" sz="36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0" y="3319145"/>
            <a:ext cx="87928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最根本的原因是蒋介石抱着假和平，真内战的态度。他只顾一己一党私利而忽视了广大民众渴望和平的呐喊。抛弃了人民的人最终也会被人民抛弃。</a:t>
            </a:r>
            <a:endParaRPr lang="zh-CN" altLang="en-US" sz="2800" b="1"/>
          </a:p>
        </p:txBody>
      </p:sp>
      <p:sp>
        <p:nvSpPr>
          <p:cNvPr id="11" name="矩形 10"/>
          <p:cNvSpPr/>
          <p:nvPr/>
        </p:nvSpPr>
        <p:spPr>
          <a:xfrm>
            <a:off x="-75565" y="2009775"/>
            <a:ext cx="9219565" cy="3276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C00000"/>
            </a:solidFill>
            <a:prstDash val="dash"/>
            <a:miter lim="800000"/>
          </a:ln>
        </p:spPr>
        <p:txBody>
          <a:bodyPr wrap="square">
            <a:spAutoFit/>
          </a:bodyPr>
          <a:p>
            <a:pPr algn="l"/>
            <a:endParaRPr lang="en-US" altLang="zh-CN" sz="3200" b="1" dirty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13" name="图片 12" descr="1126781933_1606236230659_title0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90" y="2306955"/>
            <a:ext cx="3048000" cy="268224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355975" y="2395855"/>
            <a:ext cx="5600065" cy="2306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just">
              <a:buClr>
                <a:schemeClr val="bg1"/>
              </a:buClr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中国共产党根基在人民，血脉在人民。</a:t>
            </a:r>
            <a:endParaRPr lang="zh-CN" altLang="en-US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buClr>
                <a:schemeClr val="bg1"/>
              </a:buClr>
            </a:pP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人民是我们党执政的最大底气</a:t>
            </a:r>
            <a:r>
              <a:rPr lang="zh-CN" altLang="en-US" sz="2000" b="1" dirty="0" smtClean="0">
                <a:latin typeface="华文新魏" pitchFamily="2" charset="-122"/>
                <a:ea typeface="华文新魏" pitchFamily="2" charset="-122"/>
              </a:rPr>
              <a:t>。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——习近平</a:t>
            </a:r>
            <a:endParaRPr lang="zh-CN" altLang="en-US" sz="3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-37865" y="1791697"/>
            <a:ext cx="528955" cy="35452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250" b="1" noProof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内战的爆发</a:t>
            </a:r>
            <a:endParaRPr lang="zh-CN" altLang="en-US" sz="2250" b="1" noProof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375285" y="2228850"/>
            <a:ext cx="264160" cy="4309745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z="1125" strike="noStrike" noProof="1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6084" name="文本框 74"/>
          <p:cNvSpPr txBox="1"/>
          <p:nvPr/>
        </p:nvSpPr>
        <p:spPr>
          <a:xfrm>
            <a:off x="1833588" y="3603931"/>
            <a:ext cx="1649587" cy="3606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75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内战爆发标志：</a:t>
            </a:r>
            <a:endParaRPr lang="zh-CN" altLang="en-US" sz="175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8" name="左大括号 87"/>
          <p:cNvSpPr/>
          <p:nvPr/>
        </p:nvSpPr>
        <p:spPr>
          <a:xfrm>
            <a:off x="2890666" y="2454065"/>
            <a:ext cx="226207" cy="632319"/>
          </a:xfrm>
          <a:prstGeom prst="leftBrac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z="1125" strike="noStrike" noProof="1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6088" name="文本框 50"/>
          <p:cNvSpPr txBox="1"/>
          <p:nvPr/>
        </p:nvSpPr>
        <p:spPr>
          <a:xfrm>
            <a:off x="638997" y="2681656"/>
            <a:ext cx="2271260" cy="3606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75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政治较量：重庆谈判</a:t>
            </a:r>
            <a:endParaRPr lang="zh-CN" altLang="en-US" sz="175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008021" y="2147777"/>
            <a:ext cx="1220040" cy="1553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ts val="3800"/>
              </a:lnSpc>
            </a:pPr>
            <a:r>
              <a:rPr lang="zh-CN" altLang="en-US" sz="1750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国共目的</a:t>
            </a:r>
            <a:endParaRPr lang="zh-CN" altLang="en-US" sz="1750" noProof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800"/>
              </a:lnSpc>
            </a:pPr>
            <a:r>
              <a:rPr lang="zh-CN" altLang="en-US" sz="1750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谈判结果：</a:t>
            </a:r>
            <a:endParaRPr lang="en-US" altLang="zh-CN" sz="1750" noProof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3800"/>
              </a:lnSpc>
            </a:pPr>
            <a:r>
              <a:rPr lang="zh-CN" altLang="en-US" sz="1750" noProof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历史意义：</a:t>
            </a:r>
            <a:endParaRPr lang="zh-CN" altLang="en-US" sz="1750" noProof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3" name="左大括号 32"/>
          <p:cNvSpPr/>
          <p:nvPr/>
        </p:nvSpPr>
        <p:spPr>
          <a:xfrm>
            <a:off x="4209541" y="2341623"/>
            <a:ext cx="227530" cy="309546"/>
          </a:xfrm>
          <a:prstGeom prst="leftBrac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z="1125" strike="noStrike" noProof="1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227809" y="2190440"/>
            <a:ext cx="3719837" cy="6299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750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国民党：为发动内战争取准备时间</a:t>
            </a:r>
            <a:endParaRPr lang="en-US" altLang="zh-CN" sz="1750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1750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共产党：尽一切可能争取国内和平</a:t>
            </a:r>
            <a:endParaRPr lang="zh-CN" altLang="en-US" sz="1750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101572" y="2744145"/>
            <a:ext cx="4750647" cy="3606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750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“双十协定”，政协会议</a:t>
            </a:r>
            <a:endParaRPr lang="zh-CN" altLang="en-US" sz="1750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084942" y="3190636"/>
            <a:ext cx="4678079" cy="386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ts val="2300"/>
              </a:lnSpc>
            </a:pPr>
            <a:r>
              <a:rPr lang="zh-CN" altLang="en-US" sz="1750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为中国实现民主统一、和平建国带来一线曙光</a:t>
            </a:r>
            <a:endParaRPr lang="zh-CN" altLang="en-US" sz="1750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6097" name="文本框 37"/>
          <p:cNvSpPr txBox="1"/>
          <p:nvPr/>
        </p:nvSpPr>
        <p:spPr>
          <a:xfrm>
            <a:off x="1833713" y="4135398"/>
            <a:ext cx="1560956" cy="3606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750" b="1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粉碎全面进攻：</a:t>
            </a:r>
            <a:endParaRPr lang="zh-CN" altLang="en-US" sz="175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008210" y="4817734"/>
            <a:ext cx="1308292" cy="3606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750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陕北解放区</a:t>
            </a:r>
            <a:endParaRPr lang="zh-CN" altLang="en-US" sz="1750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989375" y="5564511"/>
            <a:ext cx="1326813" cy="3606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750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山东解放区</a:t>
            </a:r>
            <a:endParaRPr lang="zh-CN" altLang="en-US" sz="1750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8" name="左大括号 47"/>
          <p:cNvSpPr/>
          <p:nvPr/>
        </p:nvSpPr>
        <p:spPr>
          <a:xfrm>
            <a:off x="4409290" y="3946233"/>
            <a:ext cx="226207" cy="531783"/>
          </a:xfrm>
          <a:prstGeom prst="leftBrac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z="1125" strike="noStrike" noProof="1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6101" name="文本框 2"/>
          <p:cNvSpPr txBox="1"/>
          <p:nvPr/>
        </p:nvSpPr>
        <p:spPr>
          <a:xfrm>
            <a:off x="4485574" y="4548252"/>
            <a:ext cx="4048154" cy="899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750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时间：</a:t>
            </a:r>
            <a:r>
              <a:rPr lang="en-US" altLang="zh-CN" sz="1750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1947</a:t>
            </a:r>
            <a:r>
              <a:rPr lang="zh-CN" altLang="en-US" sz="1750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年</a:t>
            </a:r>
            <a:r>
              <a:rPr lang="en-US" altLang="zh-CN" sz="1750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7</a:t>
            </a:r>
            <a:r>
              <a:rPr lang="zh-CN" altLang="en-US" sz="1750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月</a:t>
            </a:r>
            <a:endParaRPr lang="en-US" altLang="zh-CN" sz="1750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1750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措施：①转战陕北； ②彭德怀</a:t>
            </a:r>
            <a:r>
              <a:rPr lang="en-US" altLang="zh-CN" sz="1750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—</a:t>
            </a:r>
            <a:r>
              <a:rPr lang="zh-CN" altLang="en-US" sz="1750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西北野战军</a:t>
            </a:r>
            <a:r>
              <a:rPr lang="en-US" altLang="zh-CN" sz="1750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--</a:t>
            </a:r>
            <a:r>
              <a:rPr lang="zh-CN" altLang="en-US" sz="1750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青化砭、沙家店等战役的胜利</a:t>
            </a:r>
            <a:endParaRPr lang="zh-CN" altLang="en-US" sz="1750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6103" name="文本框 63"/>
          <p:cNvSpPr txBox="1"/>
          <p:nvPr/>
        </p:nvSpPr>
        <p:spPr>
          <a:xfrm>
            <a:off x="4409479" y="5429644"/>
            <a:ext cx="4123745" cy="6299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750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时间：</a:t>
            </a:r>
            <a:r>
              <a:rPr lang="en-US" altLang="zh-CN" sz="1750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1947</a:t>
            </a:r>
            <a:r>
              <a:rPr lang="zh-CN" altLang="en-US" sz="1750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年</a:t>
            </a:r>
            <a:r>
              <a:rPr lang="en-US" altLang="zh-CN" sz="1750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8</a:t>
            </a:r>
            <a:r>
              <a:rPr lang="zh-CN" altLang="en-US" sz="1750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月</a:t>
            </a:r>
            <a:endParaRPr lang="en-US" altLang="zh-CN" sz="1750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1750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措施：华东野战军</a:t>
            </a:r>
            <a:r>
              <a:rPr lang="en-US" altLang="zh-CN" sz="1750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—</a:t>
            </a:r>
            <a:r>
              <a:rPr lang="zh-CN" altLang="en-US" sz="1750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孟良崮战役</a:t>
            </a:r>
            <a:endParaRPr lang="zh-CN" altLang="en-US" sz="1750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6104" name="文本框 64"/>
          <p:cNvSpPr txBox="1"/>
          <p:nvPr/>
        </p:nvSpPr>
        <p:spPr>
          <a:xfrm>
            <a:off x="1820485" y="5143279"/>
            <a:ext cx="1129708" cy="6299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750" b="1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粉碎重</a:t>
            </a:r>
            <a:endParaRPr lang="zh-CN" altLang="en-US" sz="175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  <a:p>
            <a:pPr algn="ctr"/>
            <a:r>
              <a:rPr lang="zh-CN" altLang="en-US" sz="1750" b="1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点进攻</a:t>
            </a:r>
            <a:endParaRPr lang="zh-CN" altLang="en-US" sz="175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95047" y="3603931"/>
            <a:ext cx="4309825" cy="3606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750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1946</a:t>
            </a:r>
            <a:r>
              <a:rPr lang="zh-CN" altLang="en-US" sz="1750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年</a:t>
            </a:r>
            <a:r>
              <a:rPr lang="en-US" altLang="zh-CN" sz="1750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6</a:t>
            </a:r>
            <a:r>
              <a:rPr lang="zh-CN" altLang="en-US" sz="1750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月，蒋介石进攻中原解放区</a:t>
            </a:r>
            <a:endParaRPr lang="zh-CN" altLang="en-US" sz="1750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3395047" y="4135525"/>
            <a:ext cx="5559471" cy="3606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750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运动战、集中优势兵力，歼敌有生力量</a:t>
            </a:r>
            <a:endParaRPr lang="zh-CN" altLang="en-US" sz="1750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2858135" y="2341880"/>
            <a:ext cx="149860" cy="123571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z="1125" strike="noStrike" noProof="1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2857846" y="4997767"/>
            <a:ext cx="131528" cy="757423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z="1125" strike="noStrike" noProof="1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4101572" y="2298158"/>
            <a:ext cx="107843" cy="396097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z="1125" strike="noStrike" noProof="1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4377731" y="4653575"/>
            <a:ext cx="107843" cy="600193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z="1125" strike="noStrike" noProof="1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4329353" y="5537991"/>
            <a:ext cx="107843" cy="396097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z="1125" strike="noStrike" noProof="1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2791" name="文本框 2"/>
          <p:cNvSpPr txBox="1"/>
          <p:nvPr/>
        </p:nvSpPr>
        <p:spPr>
          <a:xfrm>
            <a:off x="173859" y="703186"/>
            <a:ext cx="1990061" cy="530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2855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课堂小结</a:t>
            </a:r>
            <a:endParaRPr lang="zh-CN" altLang="en-US" sz="2855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左大括号 9"/>
          <p:cNvSpPr/>
          <p:nvPr/>
        </p:nvSpPr>
        <p:spPr>
          <a:xfrm>
            <a:off x="1820737" y="3603867"/>
            <a:ext cx="131528" cy="2040959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 fontAlgn="base"/>
            <a:endParaRPr lang="zh-CN" altLang="en-US" sz="1125" strike="noStrike" noProof="1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1" name="文本框 37"/>
          <p:cNvSpPr txBox="1"/>
          <p:nvPr/>
        </p:nvSpPr>
        <p:spPr>
          <a:xfrm>
            <a:off x="756792" y="4452881"/>
            <a:ext cx="1560956" cy="3606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750" b="1" dirty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军事斗争：</a:t>
            </a:r>
            <a:endParaRPr lang="zh-CN" altLang="en-US" sz="1750" b="1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圆角矩形 2"/>
          <p:cNvSpPr/>
          <p:nvPr/>
        </p:nvSpPr>
        <p:spPr>
          <a:xfrm>
            <a:off x="9525" y="0"/>
            <a:ext cx="9134475" cy="2460625"/>
          </a:xfrm>
          <a:prstGeom prst="roundRect">
            <a:avLst/>
          </a:prstGeom>
          <a:pattFill prst="pct20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051" name="Rectangle 5"/>
          <p:cNvSpPr/>
          <p:nvPr/>
        </p:nvSpPr>
        <p:spPr>
          <a:xfrm>
            <a:off x="1238250" y="1185545"/>
            <a:ext cx="6848475" cy="101600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/>
            <a:r>
              <a:rPr lang="zh-CN" altLang="en-US" sz="60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60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23</a:t>
            </a:r>
            <a:r>
              <a:rPr lang="zh-CN" altLang="en-US" sz="60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  内战爆发</a:t>
            </a:r>
            <a:endParaRPr lang="zh-CN" altLang="en-US" sz="6000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4695" y="167626"/>
            <a:ext cx="4316730" cy="64516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p>
            <a:pPr fontAlgn="auto"/>
            <a:r>
              <a:rPr lang="zh-CN" altLang="en-US" sz="3600" b="1" noProof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第七单元  解放战争</a:t>
            </a:r>
            <a:endParaRPr lang="zh-CN" altLang="en-US" sz="3600" b="1" noProof="1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17006" y="813032"/>
            <a:ext cx="2932430" cy="5219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fontAlgn="auto"/>
            <a:r>
              <a:rPr lang="en-US" altLang="zh-CN" sz="2800" b="1" noProof="1" dirty="0" smtClean="0"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1945</a:t>
            </a:r>
            <a:r>
              <a:rPr lang="zh-CN" altLang="en-US" sz="2800" b="1" noProof="1" dirty="0" smtClean="0"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年</a:t>
            </a:r>
            <a:r>
              <a:rPr lang="en-US" altLang="zh-CN" sz="2800" b="1" noProof="1" dirty="0" smtClean="0"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—1949</a:t>
            </a:r>
            <a:r>
              <a:rPr lang="zh-CN" altLang="en-US" sz="2800" b="1" noProof="1" dirty="0" smtClean="0"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年 </a:t>
            </a:r>
            <a:endParaRPr lang="zh-CN" altLang="en-US" sz="2800" b="1" noProof="1" dirty="0" smtClean="0">
              <a:solidFill>
                <a:srgbClr val="FFC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图片 39" descr="2250206_182449600198_2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2201545"/>
            <a:ext cx="3190875" cy="1848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图片 18" descr="01300543524552144475387399874_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090" y="2201544"/>
            <a:ext cx="2929255" cy="1868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图片 1" descr="37364814661498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3130" y="2201544"/>
            <a:ext cx="3013075" cy="18681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169" name="内容占位符 1"/>
          <p:cNvSpPr>
            <a:spLocks noGrp="1"/>
          </p:cNvSpPr>
          <p:nvPr/>
        </p:nvSpPr>
        <p:spPr>
          <a:xfrm>
            <a:off x="163195" y="4069715"/>
            <a:ext cx="8816975" cy="3521075"/>
          </a:xfrm>
          <a:prstGeom prst="rect">
            <a:avLst/>
          </a:prstGeom>
          <a:noFill/>
          <a:ln w="9525">
            <a:noFill/>
          </a:ln>
        </p:spPr>
        <p:txBody>
          <a:bodyPr lIns="73071" tIns="36536" rIns="73071" bIns="36536" anchor="t"/>
          <a:lstStyle>
            <a:lvl1pPr marL="342900" lvl="0" indent="-3429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anose="05000000000000000000" pitchFamily="2" charset="2"/>
              <a:buChar char="¬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49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齐声朗读学习目标：</a:t>
            </a:r>
            <a:endParaRPr lang="zh-CN" altLang="en-US" sz="349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en-US" altLang="zh-CN" sz="254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54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、知道重庆谈判，理解中国共产党为争取和平民主做出的努力，认识国民党实行独裁、发动内战的本质。</a:t>
            </a:r>
            <a:endParaRPr lang="zh-CN" altLang="en-US" sz="254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en-US" altLang="zh-CN" sz="254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54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、知道中共中央转战陕北和孟良崮战役，了解解放区军民开展自卫反击的基本史实；理解得道多助，失道寡助，得民心者得天下的道理。</a:t>
            </a:r>
            <a:endParaRPr lang="zh-CN" altLang="en-US" sz="254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051" grpId="0"/>
      <p:bldP spid="24" grpId="1" animBg="1"/>
      <p:bldP spid="25" grpId="1"/>
      <p:bldP spid="2051" grpId="1"/>
      <p:bldP spid="24" grpId="2" bldLvl="0" animBg="1"/>
      <p:bldP spid="25" grpId="2"/>
      <p:bldP spid="2051" grpId="2"/>
      <p:bldP spid="71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" t="2241" r="1691" b="1558"/>
          <a:stretch>
            <a:fillRect/>
          </a:stretch>
        </p:blipFill>
        <p:spPr>
          <a:xfrm>
            <a:off x="0" y="571657"/>
            <a:ext cx="9144000" cy="5714685"/>
          </a:xfrm>
          <a:prstGeom prst="rect">
            <a:avLst/>
          </a:prstGeom>
        </p:spPr>
      </p:pic>
      <p:pic>
        <p:nvPicPr>
          <p:cNvPr id="36" name="图片 35" descr="QQ截图2018011715501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71657"/>
            <a:ext cx="3477969" cy="571468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/>
          <a:stretch>
            <a:fillRect/>
          </a:stretch>
        </p:blipFill>
        <p:spPr>
          <a:xfrm>
            <a:off x="231528" y="764396"/>
            <a:ext cx="8674136" cy="5329208"/>
          </a:xfrm>
          <a:prstGeom prst="roundRect">
            <a:avLst>
              <a:gd name="adj" fmla="val 8700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4742180" y="1501140"/>
            <a:ext cx="4448810" cy="2628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4" r="13974" b="25049"/>
          <a:stretch>
            <a:fillRect/>
          </a:stretch>
        </p:blipFill>
        <p:spPr>
          <a:xfrm>
            <a:off x="787400" y="1501140"/>
            <a:ext cx="3841750" cy="25393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圆角矩形 12"/>
          <p:cNvSpPr/>
          <p:nvPr/>
        </p:nvSpPr>
        <p:spPr>
          <a:xfrm>
            <a:off x="1283765" y="991171"/>
            <a:ext cx="1210732" cy="396856"/>
          </a:xfrm>
          <a:prstGeom prst="roundRect">
            <a:avLst>
              <a:gd name="adj" fmla="val 9350"/>
            </a:avLst>
          </a:prstGeom>
          <a:solidFill>
            <a:srgbClr val="663300"/>
          </a:solidFill>
          <a:ln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425" tIns="27212" rIns="54425" bIns="27212" rtlCol="0" anchor="ctr"/>
          <a:lstStyle/>
          <a:p>
            <a:pPr algn="ctr"/>
            <a:r>
              <a:rPr lang="zh-CN" altLang="en-US" sz="1905" b="1" dirty="0" smtClean="0">
                <a:latin typeface="华文隶书" pitchFamily="2" charset="-122"/>
                <a:ea typeface="华文隶书" pitchFamily="2" charset="-122"/>
                <a:sym typeface="微软雅黑" panose="020B0503020204020204" charset="-122"/>
              </a:rPr>
              <a:t>国民党</a:t>
            </a:r>
            <a:endParaRPr lang="zh-HK" altLang="en-US" sz="1905" b="1" dirty="0">
              <a:latin typeface="华文隶书" pitchFamily="2" charset="-122"/>
              <a:ea typeface="华文隶书" pitchFamily="2" charset="-122"/>
              <a:sym typeface="微软雅黑" panose="020B050302020402020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057275" y="1683385"/>
            <a:ext cx="3571875" cy="22453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en-US" altLang="zh-CN" sz="1905" dirty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sz="1905" dirty="0" smtClean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2000" b="1" dirty="0" smtClean="0">
                <a:latin typeface="华文新魏" pitchFamily="2" charset="-122"/>
                <a:ea typeface="华文新魏" pitchFamily="2" charset="-122"/>
              </a:rPr>
              <a:t>今天</a:t>
            </a:r>
            <a:r>
              <a:rPr lang="zh-CN" altLang="en-US" sz="2000" b="1" dirty="0">
                <a:latin typeface="华文新魏" pitchFamily="2" charset="-122"/>
                <a:ea typeface="华文新魏" pitchFamily="2" charset="-122"/>
              </a:rPr>
              <a:t>的中心工作在于消灭共产党，日本是我们外部的敌人，中共是我们国内的敌人，只有再</a:t>
            </a:r>
            <a:r>
              <a:rPr lang="zh-CN" altLang="en-US" sz="20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消灭中共</a:t>
            </a:r>
            <a:r>
              <a:rPr lang="zh-CN" altLang="en-US" sz="2000" b="1" dirty="0">
                <a:latin typeface="华文新魏" pitchFamily="2" charset="-122"/>
                <a:ea typeface="华文新魏" pitchFamily="2" charset="-122"/>
              </a:rPr>
              <a:t>才能完成我们的任务！</a:t>
            </a:r>
            <a:endParaRPr lang="zh-CN" altLang="en-US" sz="2000" b="1" dirty="0">
              <a:latin typeface="华文新魏" pitchFamily="2" charset="-122"/>
              <a:ea typeface="华文新魏" pitchFamily="2" charset="-122"/>
            </a:endParaRPr>
          </a:p>
          <a:p>
            <a:pPr algn="just">
              <a:buClr>
                <a:schemeClr val="bg1"/>
              </a:buClr>
            </a:pPr>
            <a:r>
              <a:rPr lang="en-US" altLang="zh-CN" sz="2000" b="1" dirty="0" smtClean="0">
                <a:latin typeface="华文新魏" pitchFamily="2" charset="-122"/>
                <a:ea typeface="华文新魏" pitchFamily="2" charset="-122"/>
              </a:rPr>
              <a:t>         ——</a:t>
            </a:r>
            <a:r>
              <a:rPr lang="zh-CN" altLang="en-US" sz="2000" b="1" dirty="0">
                <a:latin typeface="华文新魏" pitchFamily="2" charset="-122"/>
                <a:ea typeface="华文新魏" pitchFamily="2" charset="-122"/>
              </a:rPr>
              <a:t>蒋介石1945年5月在国民党六大上的讲话</a:t>
            </a:r>
            <a:endParaRPr lang="zh-CN" altLang="en-US" sz="2000" b="1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329826" y="991171"/>
            <a:ext cx="1210732" cy="396856"/>
          </a:xfrm>
          <a:prstGeom prst="roundRect">
            <a:avLst>
              <a:gd name="adj" fmla="val 9350"/>
            </a:avLst>
          </a:prstGeom>
          <a:solidFill>
            <a:srgbClr val="663300"/>
          </a:solidFill>
          <a:ln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425" tIns="27212" rIns="54425" bIns="27212" rtlCol="0" anchor="ctr"/>
          <a:lstStyle/>
          <a:p>
            <a:pPr algn="ctr"/>
            <a:r>
              <a:rPr lang="zh-CN" altLang="en-US" sz="1905" b="1" dirty="0" smtClean="0">
                <a:latin typeface="华文隶书" pitchFamily="2" charset="-122"/>
                <a:ea typeface="华文隶书" pitchFamily="2" charset="-122"/>
                <a:sym typeface="微软雅黑" panose="020B0503020204020204" charset="-122"/>
              </a:rPr>
              <a:t>共产党</a:t>
            </a:r>
            <a:endParaRPr lang="zh-HK" altLang="en-US" sz="1905" b="1" dirty="0">
              <a:latin typeface="华文隶书" pitchFamily="2" charset="-122"/>
              <a:ea typeface="华文隶书" pitchFamily="2" charset="-122"/>
              <a:sym typeface="微软雅黑" panose="020B0503020204020204" charset="-122"/>
            </a:endParaRPr>
          </a:p>
        </p:txBody>
      </p:sp>
      <p:sp>
        <p:nvSpPr>
          <p:cNvPr id="16" name="文本框 19457"/>
          <p:cNvSpPr txBox="1">
            <a:spLocks noChangeArrowheads="1"/>
          </p:cNvSpPr>
          <p:nvPr/>
        </p:nvSpPr>
        <p:spPr bwMode="auto">
          <a:xfrm>
            <a:off x="4826635" y="1648460"/>
            <a:ext cx="4023995" cy="22453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buClr>
                <a:schemeClr val="bg1"/>
              </a:buClr>
            </a:pPr>
            <a:r>
              <a:rPr lang="en-US" altLang="zh-CN" sz="2000" b="1" dirty="0" smtClean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zh-CN" altLang="en-US" sz="2000" b="1" dirty="0" smtClean="0">
                <a:latin typeface="华文新魏" pitchFamily="2" charset="-122"/>
                <a:ea typeface="华文新魏" pitchFamily="2" charset="-122"/>
              </a:rPr>
              <a:t>我们这次大会是关系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全中国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4.5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亿人民命运</a:t>
            </a:r>
            <a:r>
              <a:rPr lang="zh-CN" altLang="en-US" sz="2000" b="1" dirty="0" smtClean="0">
                <a:latin typeface="华文新魏" pitchFamily="2" charset="-122"/>
                <a:ea typeface="华文新魏" pitchFamily="2" charset="-122"/>
              </a:rPr>
              <a:t>的一次大会，我们</a:t>
            </a:r>
            <a:r>
              <a:rPr lang="zh-CN" altLang="en-US" sz="2000" b="1" dirty="0">
                <a:latin typeface="华文新魏" pitchFamily="2" charset="-122"/>
                <a:ea typeface="华文新魏" pitchFamily="2" charset="-122"/>
              </a:rPr>
              <a:t>的任务就是应当用全力</a:t>
            </a:r>
            <a:r>
              <a:rPr lang="zh-CN" altLang="en-US" sz="20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去争取光明的前途和光明的命运，</a:t>
            </a:r>
            <a:r>
              <a:rPr lang="zh-CN" altLang="en-US" sz="2000" b="1" dirty="0">
                <a:latin typeface="华文新魏" pitchFamily="2" charset="-122"/>
                <a:ea typeface="华文新魏" pitchFamily="2" charset="-122"/>
              </a:rPr>
              <a:t>反对另一种黑暗的前途和命运。</a:t>
            </a:r>
            <a:endParaRPr lang="zh-CN" altLang="en-US" sz="2000" b="1" dirty="0">
              <a:latin typeface="华文新魏" pitchFamily="2" charset="-122"/>
              <a:ea typeface="华文新魏" pitchFamily="2" charset="-122"/>
            </a:endParaRPr>
          </a:p>
          <a:p>
            <a:pPr algn="just" eaLnBrk="0" hangingPunct="0">
              <a:buClr>
                <a:schemeClr val="bg1"/>
              </a:buClr>
            </a:pPr>
            <a:r>
              <a:rPr lang="en-US" altLang="zh-CN" sz="2000" b="1" dirty="0" smtClean="0">
                <a:latin typeface="华文新魏" pitchFamily="2" charset="-122"/>
                <a:ea typeface="华文新魏" pitchFamily="2" charset="-122"/>
              </a:rPr>
              <a:t>        ——</a:t>
            </a:r>
            <a:r>
              <a:rPr lang="zh-CN" altLang="en-US" sz="2000" b="1" dirty="0">
                <a:latin typeface="华文新魏" pitchFamily="2" charset="-122"/>
                <a:ea typeface="华文新魏" pitchFamily="2" charset="-122"/>
              </a:rPr>
              <a:t>毛泽东</a:t>
            </a:r>
            <a:r>
              <a:rPr lang="en-US" altLang="zh-CN" sz="2000" b="1" dirty="0">
                <a:latin typeface="华文新魏" pitchFamily="2" charset="-122"/>
                <a:ea typeface="华文新魏" pitchFamily="2" charset="-122"/>
              </a:rPr>
              <a:t>1945</a:t>
            </a:r>
            <a:r>
              <a:rPr lang="zh-CN" altLang="en-US" sz="2000" b="1" dirty="0">
                <a:latin typeface="华文新魏" pitchFamily="2" charset="-122"/>
                <a:ea typeface="华文新魏" pitchFamily="2" charset="-122"/>
              </a:rPr>
              <a:t>年</a:t>
            </a:r>
            <a:r>
              <a:rPr lang="en-US" altLang="zh-CN" sz="2000" b="1" dirty="0">
                <a:latin typeface="华文新魏" pitchFamily="2" charset="-122"/>
                <a:ea typeface="华文新魏" pitchFamily="2" charset="-122"/>
              </a:rPr>
              <a:t>4</a:t>
            </a:r>
            <a:r>
              <a:rPr lang="zh-CN" altLang="en-US" sz="2000" b="1" dirty="0">
                <a:latin typeface="华文新魏" pitchFamily="2" charset="-122"/>
                <a:ea typeface="华文新魏" pitchFamily="2" charset="-122"/>
              </a:rPr>
              <a:t>月在中共七大开幕词中</a:t>
            </a:r>
            <a:r>
              <a:rPr lang="zh-CN" altLang="en-US" sz="2000" b="1" dirty="0" smtClean="0">
                <a:latin typeface="华文新魏" pitchFamily="2" charset="-122"/>
                <a:ea typeface="华文新魏" pitchFamily="2" charset="-122"/>
              </a:rPr>
              <a:t>讲话</a:t>
            </a:r>
            <a:endParaRPr lang="zh-CN" altLang="en-US" sz="2000" b="1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791335" y="4595495"/>
            <a:ext cx="6043295" cy="1568450"/>
          </a:xfrm>
          <a:prstGeom prst="rect">
            <a:avLst/>
          </a:prstGeom>
          <a:solidFill>
            <a:schemeClr val="bg1"/>
          </a:solidFill>
          <a:ln w="28575">
            <a:noFill/>
            <a:prstDash val="dash"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905" b="1" dirty="0">
                <a:latin typeface="华文中宋" pitchFamily="2" charset="-122"/>
                <a:ea typeface="华文中宋" pitchFamily="2" charset="-122"/>
              </a:rPr>
              <a:t>    </a:t>
            </a:r>
            <a:r>
              <a:rPr lang="zh-CN" altLang="en-US" sz="2400" b="1" dirty="0">
                <a:latin typeface="华文新魏" pitchFamily="2" charset="-122"/>
                <a:ea typeface="华文新魏" pitchFamily="2" charset="-122"/>
              </a:rPr>
              <a:t>（美国）在中国所追求的长远目标是</a:t>
            </a:r>
            <a:r>
              <a:rPr lang="zh-CN" altLang="en-US" sz="24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推动建立一个稳定、统一的亲美政府</a:t>
            </a:r>
            <a:r>
              <a:rPr lang="zh-CN" altLang="en-US" sz="2400" b="1" dirty="0">
                <a:latin typeface="华文新魏" pitchFamily="2" charset="-122"/>
                <a:ea typeface="华文新魏" pitchFamily="2" charset="-122"/>
              </a:rPr>
              <a:t>，而短期目标首先是“</a:t>
            </a:r>
            <a:r>
              <a:rPr lang="zh-CN" altLang="en-US" sz="24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阻止共产党完全控制中国</a:t>
            </a:r>
            <a:r>
              <a:rPr lang="zh-CN" altLang="en-US" sz="2400" b="1" dirty="0">
                <a:latin typeface="华文新魏" pitchFamily="2" charset="-122"/>
                <a:ea typeface="华文新魏" pitchFamily="2" charset="-122"/>
              </a:rPr>
              <a:t>”</a:t>
            </a:r>
            <a:r>
              <a:rPr lang="zh-CN" altLang="en-US" sz="2400" b="1" dirty="0" smtClean="0">
                <a:latin typeface="华文新魏" pitchFamily="2" charset="-122"/>
                <a:ea typeface="华文新魏" pitchFamily="2" charset="-122"/>
              </a:rPr>
              <a:t>。</a:t>
            </a:r>
            <a:endParaRPr lang="en-US" altLang="zh-CN" sz="2400" b="1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2400" b="1" dirty="0" smtClean="0">
                <a:latin typeface="华文新魏" pitchFamily="2" charset="-122"/>
                <a:ea typeface="华文新魏" pitchFamily="2" charset="-122"/>
              </a:rPr>
              <a:t>               ———《</a:t>
            </a:r>
            <a:r>
              <a:rPr lang="zh-CN" altLang="en-US" sz="2400" b="1" dirty="0">
                <a:latin typeface="华文新魏" pitchFamily="2" charset="-122"/>
                <a:ea typeface="华文新魏" pitchFamily="2" charset="-122"/>
              </a:rPr>
              <a:t>美国外交文集</a:t>
            </a:r>
            <a:r>
              <a:rPr lang="en-US" altLang="zh-CN" sz="2400" b="1" dirty="0">
                <a:latin typeface="华文新魏" pitchFamily="2" charset="-122"/>
                <a:ea typeface="华文新魏" pitchFamily="2" charset="-122"/>
              </a:rPr>
              <a:t>》</a:t>
            </a:r>
            <a:endParaRPr lang="en-US" altLang="zh-CN" sz="2400" b="1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矩形 20483"/>
          <p:cNvSpPr>
            <a:spLocks noChangeArrowheads="1" noChangeShapeType="1" noTextEdit="1"/>
          </p:cNvSpPr>
          <p:nvPr/>
        </p:nvSpPr>
        <p:spPr bwMode="auto">
          <a:xfrm>
            <a:off x="3891675" y="4130250"/>
            <a:ext cx="1841891" cy="3320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1905" b="1" kern="10" dirty="0">
                <a:ln w="9525">
                  <a:solidFill>
                    <a:schemeClr val="tx1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华文隶书" pitchFamily="2" charset="-122"/>
                <a:ea typeface="华文隶书" pitchFamily="2" charset="-122"/>
              </a:rPr>
              <a:t>美国政府</a:t>
            </a:r>
            <a:endParaRPr lang="zh-CN" altLang="en-US" sz="1905" b="1" kern="10" dirty="0">
              <a:ln w="9525">
                <a:solidFill>
                  <a:schemeClr val="tx1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9" name="上箭头 18"/>
          <p:cNvSpPr/>
          <p:nvPr/>
        </p:nvSpPr>
        <p:spPr>
          <a:xfrm rot="20422874">
            <a:off x="3152429" y="3928955"/>
            <a:ext cx="510243" cy="396856"/>
          </a:xfrm>
          <a:prstGeom prst="upArrow">
            <a:avLst/>
          </a:prstGeom>
          <a:solidFill>
            <a:srgbClr val="6633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0" name="上箭头 19"/>
          <p:cNvSpPr/>
          <p:nvPr/>
        </p:nvSpPr>
        <p:spPr>
          <a:xfrm rot="1399243">
            <a:off x="5878606" y="3929544"/>
            <a:ext cx="510243" cy="396856"/>
          </a:xfrm>
          <a:prstGeom prst="upArrow">
            <a:avLst/>
          </a:prstGeom>
          <a:solidFill>
            <a:srgbClr val="6633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1" name="TextBox 20"/>
          <p:cNvSpPr txBox="1"/>
          <p:nvPr/>
        </p:nvSpPr>
        <p:spPr>
          <a:xfrm rot="20792515">
            <a:off x="2585492" y="3815568"/>
            <a:ext cx="963793" cy="676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810" b="1" dirty="0" smtClean="0">
                <a:solidFill>
                  <a:srgbClr val="8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华文琥珀" pitchFamily="2" charset="-122"/>
                <a:ea typeface="华文琥珀" pitchFamily="2" charset="-122"/>
              </a:rPr>
              <a:t>扶</a:t>
            </a:r>
            <a:endParaRPr lang="zh-CN" altLang="en-US" sz="3810" b="1" dirty="0">
              <a:solidFill>
                <a:srgbClr val="8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 rot="1259805">
            <a:off x="6356737" y="3909650"/>
            <a:ext cx="963793" cy="676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810" b="1" dirty="0" smtClean="0">
                <a:solidFill>
                  <a:srgbClr val="8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华文琥珀" pitchFamily="2" charset="-122"/>
                <a:ea typeface="华文琥珀" pitchFamily="2" charset="-122"/>
              </a:rPr>
              <a:t>反</a:t>
            </a:r>
            <a:endParaRPr lang="zh-CN" altLang="en-US" sz="3810" b="1" dirty="0">
              <a:solidFill>
                <a:srgbClr val="8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31747" y="991466"/>
            <a:ext cx="555369" cy="4777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54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itchFamily="2" charset="-122"/>
                <a:ea typeface="华文隶书" pitchFamily="2" charset="-122"/>
              </a:rPr>
              <a:t>抗日战争胜利后国内外形势</a:t>
            </a:r>
            <a:endParaRPr lang="zh-CN" altLang="en-US" sz="254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/>
      <p:bldP spid="19" grpId="0" bldLvl="0" animBg="1"/>
      <p:bldP spid="20" grpId="0" bldLvl="0" animBg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Rectangle 5"/>
          <p:cNvSpPr/>
          <p:nvPr/>
        </p:nvSpPr>
        <p:spPr>
          <a:xfrm>
            <a:off x="15240" y="1023938"/>
            <a:ext cx="912876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方正姚体" charset="0"/>
              </a:rPr>
              <a:t>材料一、毛泽东先生勋鉴：时机迫切，仍盼先生能与周恩来先生惠然偕临……国家前途，实利赖之。兹已准备飞机迎迓，特再驰电速驾！ ——蒋中正 1945年8月23日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368300" y="523875"/>
            <a:ext cx="1525588" cy="500063"/>
          </a:xfrm>
          <a:prstGeom prst="roundRect">
            <a:avLst>
              <a:gd name="adj" fmla="val 9350"/>
            </a:avLst>
          </a:prstGeom>
          <a:solidFill>
            <a:srgbClr val="663300"/>
          </a:solidFill>
          <a:ln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p>
            <a:pPr algn="ctr" fontAlgn="base"/>
            <a:r>
              <a:rPr lang="zh-CN" altLang="en-US" sz="2400" b="1" strike="noStrike" noProof="1" dirty="0" smtClean="0">
                <a:latin typeface="华文隶书" pitchFamily="2" charset="-122"/>
                <a:ea typeface="华文隶书" pitchFamily="2" charset="-122"/>
                <a:sym typeface="微软雅黑" panose="020B0503020204020204" charset="-122"/>
              </a:rPr>
              <a:t>国民党</a:t>
            </a:r>
            <a:endParaRPr lang="zh-HK" altLang="en-US" sz="2400" b="1" strike="noStrike" noProof="1" dirty="0">
              <a:latin typeface="华文隶书" pitchFamily="2" charset="-122"/>
              <a:ea typeface="华文隶书" pitchFamily="2" charset="-122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8890" y="1905"/>
            <a:ext cx="6415405" cy="521970"/>
          </a:xfrm>
          <a:prstGeom prst="rect">
            <a:avLst/>
          </a:prstGeom>
          <a:blipFill rotWithShape="1">
            <a:blip r:embed="rId1"/>
            <a:tile tx="0" ty="0" sx="100000" sy="100000" flip="none" algn="tl"/>
          </a:blipFill>
        </p:spPr>
        <p:txBody>
          <a:bodyPr wrap="square" rtlCol="0">
            <a:spAutoFit/>
          </a:bodyPr>
          <a:p>
            <a:pPr fontAlgn="auto"/>
            <a:r>
              <a:rPr lang="zh-CN" altLang="en-US" sz="28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第一幕：</a:t>
            </a:r>
            <a:r>
              <a:rPr lang="zh-CN" sz="28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心系人民争和平</a:t>
            </a:r>
            <a:endParaRPr lang="zh-CN" altLang="en-US" sz="280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88080" name="文本框 88079"/>
          <p:cNvSpPr txBox="1"/>
          <p:nvPr/>
        </p:nvSpPr>
        <p:spPr>
          <a:xfrm>
            <a:off x="108585" y="2407920"/>
            <a:ext cx="8876665" cy="22453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chemeClr val="bg1"/>
              </a:buClr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材料二、想用软的一套手法 ，把共产党吃掉谈何容易！可是，国内有厌战情绪，国际形势也不允许中国打内战，一打起来我们更被动，利用谈判拖一拖也好。共产党拒绝谈判，我们更有文章好做！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buClr>
                <a:schemeClr val="bg1"/>
              </a:buClr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重庆谈判前夕，蒋介石谋士陶希圣原话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265" name="文本框 88076"/>
          <p:cNvSpPr txBox="1"/>
          <p:nvPr/>
        </p:nvSpPr>
        <p:spPr>
          <a:xfrm>
            <a:off x="125095" y="4653280"/>
            <a:ext cx="8860155" cy="460375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txBody>
          <a:bodyPr wrap="square" anchor="t">
            <a:spAutoFit/>
          </a:bodyPr>
          <a:p>
            <a:pPr>
              <a:buClr>
                <a:schemeClr val="bg1"/>
              </a:buClr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结合材料二思考：蒋介石三次电邀毛泽东的真实意图是什么？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893888" y="3241993"/>
            <a:ext cx="1804988" cy="14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4131945" y="3234690"/>
            <a:ext cx="1903095" cy="222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901440" y="3707130"/>
            <a:ext cx="3152775" cy="5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691005" y="4021455"/>
            <a:ext cx="3015615" cy="330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87" name="文本框 88086"/>
          <p:cNvSpPr txBox="1"/>
          <p:nvPr/>
        </p:nvSpPr>
        <p:spPr>
          <a:xfrm>
            <a:off x="108585" y="5113655"/>
            <a:ext cx="88601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fontAlgn="auto">
              <a:buClr>
                <a:schemeClr val="bg1"/>
              </a:buClr>
            </a:pPr>
            <a:r>
              <a:rPr lang="zh-CN" altLang="en-US" sz="2400" b="1" noProof="1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一是迫于国内外的厌战情绪  二、拖延时间，准备内战 三、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在政治舆论上获得主动权、把不愿和平的罪名强加到中国共产党身上</a:t>
            </a:r>
            <a:endParaRPr lang="zh-CN" altLang="en-US" sz="2400" b="1" noProof="1" dirty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25664" y="1829190"/>
            <a:ext cx="9127244" cy="1738317"/>
            <a:chOff x="1045" y="1858"/>
            <a:chExt cx="12835" cy="2620"/>
          </a:xfrm>
        </p:grpSpPr>
        <p:sp>
          <p:nvSpPr>
            <p:cNvPr id="12" name="圆角矩形 11"/>
            <p:cNvSpPr/>
            <p:nvPr/>
          </p:nvSpPr>
          <p:spPr>
            <a:xfrm>
              <a:off x="1045" y="1858"/>
              <a:ext cx="12835" cy="2620"/>
            </a:xfrm>
            <a:prstGeom prst="roundRect">
              <a:avLst/>
            </a:prstGeom>
            <a:solidFill>
              <a:srgbClr val="C00000"/>
            </a:solidFill>
            <a:ln w="28575">
              <a:solidFill>
                <a:srgbClr val="C00000"/>
              </a:solidFill>
              <a:prstDash val="dash"/>
              <a:miter lim="800000"/>
            </a:ln>
          </p:spPr>
          <p:txBody>
            <a:bodyPr wrap="square">
              <a:spAutoFit/>
            </a:bodyPr>
            <a:p>
              <a:pPr algn="l"/>
              <a:r>
                <a:rPr lang="en-US" altLang="zh-CN" sz="3200" b="1" dirty="0">
                  <a:latin typeface="华文中宋" pitchFamily="2" charset="-122"/>
                  <a:ea typeface="华文中宋" pitchFamily="2" charset="-122"/>
                </a:rPr>
                <a:t>            </a:t>
              </a:r>
              <a:r>
                <a:rPr lang="zh-CN" altLang="en-US" sz="3200" b="1" dirty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毛泽东为什么会选择去参加重庆</a:t>
              </a:r>
              <a:endParaRPr lang="zh-CN" altLang="en-US" sz="32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endParaRPr>
            </a:p>
            <a:p>
              <a:pPr algn="l"/>
              <a:r>
                <a:rPr lang="zh-CN" altLang="en-US" sz="3200" b="1" dirty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      </a:t>
              </a:r>
              <a:endParaRPr lang="zh-CN" altLang="en-US" sz="32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endParaRPr>
            </a:p>
            <a:p>
              <a:pPr algn="l"/>
              <a:r>
                <a:rPr lang="zh-CN" altLang="en-US" sz="3200" b="1" dirty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             谈判呢？</a:t>
              </a:r>
              <a:endParaRPr lang="zh-CN" altLang="en-US" sz="32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endParaRPr>
            </a:p>
          </p:txBody>
        </p:sp>
        <p:pic>
          <p:nvPicPr>
            <p:cNvPr id="13" name="图片 12" descr="5810e91098c144868f6c354474765dae_th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7" y="2150"/>
              <a:ext cx="2204" cy="203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" name="圆角矩形 14"/>
          <p:cNvSpPr/>
          <p:nvPr/>
        </p:nvSpPr>
        <p:spPr>
          <a:xfrm>
            <a:off x="-25400" y="4644390"/>
            <a:ext cx="9127244" cy="1299181"/>
          </a:xfrm>
          <a:prstGeom prst="roundRect">
            <a:avLst/>
          </a:prstGeom>
          <a:solidFill>
            <a:srgbClr val="C00000"/>
          </a:solidFill>
          <a:ln w="28575">
            <a:solidFill>
              <a:srgbClr val="C00000"/>
            </a:solidFill>
            <a:prstDash val="dash"/>
            <a:miter lim="800000"/>
          </a:ln>
        </p:spPr>
        <p:txBody>
          <a:bodyPr wrap="square">
            <a:spAutoFit/>
          </a:bodyPr>
          <a:p>
            <a:pPr algn="l"/>
            <a:r>
              <a:rPr lang="zh-CN" altLang="en-US" sz="32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  <a:sym typeface="+mn-ea"/>
              </a:rPr>
              <a:t>为中国人民尽一切可能争取和平；揭露阴谋，争取民心。</a:t>
            </a:r>
            <a:endParaRPr lang="zh-CN" altLang="en-US" sz="3200" b="1" dirty="0">
              <a:solidFill>
                <a:schemeClr val="bg1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5" grpId="5"/>
      <p:bldP spid="5" grpId="6"/>
      <p:bldP spid="23" grpId="0" animBg="1"/>
      <p:bldP spid="5" grpId="7"/>
      <p:bldP spid="23" grpId="1" animBg="1"/>
      <p:bldP spid="5" grpId="8"/>
      <p:bldP spid="23" grpId="2" animBg="1"/>
      <p:bldP spid="5" grpId="9"/>
      <p:bldP spid="23" grpId="3" bldLvl="0" animBg="1"/>
      <p:bldP spid="5" grpId="10"/>
      <p:bldP spid="88080" grpId="0"/>
      <p:bldP spid="11265" grpId="0" bldLvl="0" animBg="1"/>
      <p:bldP spid="88087" grpId="0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86018" y="279497"/>
            <a:ext cx="1310640" cy="4324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220" b="1">
                <a:latin typeface="微软雅黑" panose="020B0503020204020204" charset="-122"/>
                <a:ea typeface="微软雅黑" panose="020B0503020204020204" charset="-122"/>
              </a:rPr>
              <a:t>重庆谈判</a:t>
            </a:r>
            <a:endParaRPr lang="zh-CN" altLang="en-US" sz="222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6018" y="870342"/>
            <a:ext cx="6413500" cy="7734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220" b="1"/>
              <a:t>时间：</a:t>
            </a:r>
            <a:r>
              <a:rPr lang="en-US" altLang="zh-CN" sz="2220" b="1"/>
              <a:t>1945</a:t>
            </a:r>
            <a:r>
              <a:rPr lang="zh-CN" altLang="en-US" sz="2220" b="1"/>
              <a:t>年</a:t>
            </a:r>
            <a:r>
              <a:rPr lang="en-US" altLang="zh-CN" sz="2220" b="1"/>
              <a:t>8</a:t>
            </a:r>
            <a:r>
              <a:rPr lang="zh-CN" altLang="en-US" sz="2220" b="1"/>
              <a:t>月至</a:t>
            </a:r>
            <a:r>
              <a:rPr lang="en-US" altLang="zh-CN" sz="2220" b="1"/>
              <a:t>10</a:t>
            </a:r>
            <a:r>
              <a:rPr lang="zh-CN" altLang="en-US" sz="2220" b="1"/>
              <a:t>月，地点：重庆</a:t>
            </a:r>
            <a:endParaRPr lang="zh-CN" altLang="en-US" sz="2220" b="1"/>
          </a:p>
          <a:p>
            <a:r>
              <a:rPr lang="zh-CN" altLang="en-US" sz="2220" b="1"/>
              <a:t>成果：签署《双十协定》，并召开了政治协商会议</a:t>
            </a:r>
            <a:endParaRPr lang="en-US" altLang="zh-CN" sz="2220" b="1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364698" y="1777568"/>
          <a:ext cx="4267835" cy="34855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9615"/>
                <a:gridCol w="3538220"/>
              </a:tblGrid>
              <a:tr h="619760">
                <a:tc>
                  <a:txBody>
                    <a:bodyPr/>
                    <a:p>
                      <a:pPr>
                        <a:buNone/>
                      </a:pPr>
                      <a:endParaRPr lang="zh-CN" altLang="en-US" sz="2220"/>
                    </a:p>
                  </a:txBody>
                  <a:tcPr marL="72567" marR="72567" marT="36283" marB="36283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220"/>
                        <a:t>《双十协定》</a:t>
                      </a:r>
                      <a:endParaRPr lang="zh-CN" altLang="en-US" sz="2220"/>
                    </a:p>
                  </a:txBody>
                  <a:tcPr marL="72567" marR="72567" marT="36283" marB="36283"/>
                </a:tc>
              </a:tr>
              <a:tr h="5334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220"/>
                        <a:t>时间</a:t>
                      </a:r>
                      <a:endParaRPr lang="zh-CN" altLang="en-US" sz="2220"/>
                    </a:p>
                  </a:txBody>
                  <a:tcPr marL="72567" marR="72567" marT="36283" marB="36283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220"/>
                    </a:p>
                  </a:txBody>
                  <a:tcPr marL="72567" marR="72567" marT="36283" marB="36283"/>
                </a:tc>
              </a:tr>
              <a:tr h="56134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220"/>
                        <a:t>地点</a:t>
                      </a:r>
                      <a:endParaRPr lang="zh-CN" altLang="en-US" sz="2220"/>
                    </a:p>
                  </a:txBody>
                  <a:tcPr marL="72567" marR="72567" marT="36283" marB="36283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220"/>
                    </a:p>
                  </a:txBody>
                  <a:tcPr marL="72567" marR="72567" marT="36283" marB="36283"/>
                </a:tc>
              </a:tr>
              <a:tr h="17710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220"/>
                        <a:t>主要内容</a:t>
                      </a:r>
                      <a:endParaRPr lang="zh-CN" altLang="en-US" sz="2220"/>
                    </a:p>
                  </a:txBody>
                  <a:tcPr marL="72567" marR="72567" marT="36283" marB="36283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2220"/>
                    </a:p>
                  </a:txBody>
                  <a:tcPr marL="72567" marR="72567" marT="36283" marB="36283"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363663" y="2455855"/>
            <a:ext cx="2283460" cy="4324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buNone/>
            </a:pPr>
            <a:r>
              <a:rPr lang="en-US" altLang="zh-CN" sz="2220">
                <a:sym typeface="+mn-ea"/>
              </a:rPr>
              <a:t>1945</a:t>
            </a:r>
            <a:r>
              <a:rPr lang="zh-CN" altLang="en-US" sz="2220">
                <a:sym typeface="+mn-ea"/>
              </a:rPr>
              <a:t>年</a:t>
            </a:r>
            <a:r>
              <a:rPr lang="en-US" altLang="zh-CN" sz="2220">
                <a:sym typeface="+mn-ea"/>
              </a:rPr>
              <a:t>10</a:t>
            </a:r>
            <a:r>
              <a:rPr lang="zh-CN" altLang="en-US" sz="2220">
                <a:sym typeface="+mn-ea"/>
              </a:rPr>
              <a:t>月</a:t>
            </a:r>
            <a:r>
              <a:rPr lang="en-US" altLang="zh-CN" sz="2220">
                <a:sym typeface="+mn-ea"/>
              </a:rPr>
              <a:t>10</a:t>
            </a:r>
            <a:r>
              <a:rPr lang="zh-CN" altLang="en-US" sz="2220">
                <a:sym typeface="+mn-ea"/>
              </a:rPr>
              <a:t>日</a:t>
            </a:r>
            <a:endParaRPr lang="zh-CN" altLang="en-US" sz="2220"/>
          </a:p>
        </p:txBody>
      </p:sp>
      <p:sp>
        <p:nvSpPr>
          <p:cNvPr id="8" name="文本框 7"/>
          <p:cNvSpPr txBox="1"/>
          <p:nvPr/>
        </p:nvSpPr>
        <p:spPr>
          <a:xfrm>
            <a:off x="1696403" y="2980265"/>
            <a:ext cx="749300" cy="4324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220" b="1"/>
              <a:t>重庆</a:t>
            </a:r>
            <a:endParaRPr lang="zh-CN" altLang="en-US" sz="2220" b="1"/>
          </a:p>
        </p:txBody>
      </p:sp>
      <p:sp>
        <p:nvSpPr>
          <p:cNvPr id="9" name="文本框 8"/>
          <p:cNvSpPr txBox="1"/>
          <p:nvPr/>
        </p:nvSpPr>
        <p:spPr>
          <a:xfrm>
            <a:off x="1169873" y="3557590"/>
            <a:ext cx="3581400" cy="17970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22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方正姚体" pitchFamily="2" charset="-122"/>
              </a:rPr>
              <a:t>1</a:t>
            </a:r>
            <a:r>
              <a:rPr lang="zh-CN" altLang="en-US" sz="222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方正姚体" pitchFamily="2" charset="-122"/>
              </a:rPr>
              <a:t>、在</a:t>
            </a:r>
            <a:r>
              <a:rPr lang="zh-CN" altLang="en-US" sz="222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方正姚体" pitchFamily="2" charset="-122"/>
              </a:rPr>
              <a:t>和平、民主、团结、</a:t>
            </a:r>
            <a:endParaRPr lang="zh-CN" altLang="en-US" sz="222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方正姚体" pitchFamily="2" charset="-122"/>
            </a:endParaRPr>
          </a:p>
          <a:p>
            <a:pPr algn="l"/>
            <a:r>
              <a:rPr lang="zh-CN" altLang="en-US" sz="222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方正姚体" pitchFamily="2" charset="-122"/>
              </a:rPr>
              <a:t>统一的基础上，长期合作，</a:t>
            </a:r>
            <a:endParaRPr lang="zh-CN" altLang="en-US" sz="222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方正姚体" pitchFamily="2" charset="-122"/>
            </a:endParaRPr>
          </a:p>
          <a:p>
            <a:pPr algn="l"/>
            <a:r>
              <a:rPr lang="zh-CN" altLang="en-US" sz="222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方正姚体" pitchFamily="2" charset="-122"/>
              </a:rPr>
              <a:t>坚决避免内战。</a:t>
            </a:r>
            <a:endParaRPr lang="zh-CN" altLang="en-US" sz="222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方正姚体" pitchFamily="2" charset="-122"/>
            </a:endParaRPr>
          </a:p>
          <a:p>
            <a:pPr algn="l"/>
            <a:r>
              <a:rPr lang="zh-CN" altLang="en-US" sz="222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2、召开政治协商会议，讨</a:t>
            </a:r>
            <a:endParaRPr lang="zh-CN" altLang="en-US" sz="222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zh-CN" altLang="en-US" sz="222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论和平建国方案</a:t>
            </a:r>
            <a:endParaRPr lang="zh-CN" altLang="en-US" sz="222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10" name="表格 9"/>
          <p:cNvGraphicFramePr/>
          <p:nvPr>
            <p:custDataLst>
              <p:tags r:id="rId2"/>
            </p:custDataLst>
          </p:nvPr>
        </p:nvGraphicFramePr>
        <p:xfrm>
          <a:off x="4751379" y="1779401"/>
          <a:ext cx="4269105" cy="3437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3600"/>
                <a:gridCol w="3405505"/>
              </a:tblGrid>
              <a:tr h="598805"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30"/>
                    </a:p>
                  </a:txBody>
                  <a:tcPr marL="72567" marR="72567" marT="36283" marB="36283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220"/>
                        <a:t>政治协商会议</a:t>
                      </a:r>
                      <a:endParaRPr lang="zh-CN" altLang="en-US" sz="2220"/>
                    </a:p>
                  </a:txBody>
                  <a:tcPr marL="72567" marR="72567" marT="36283" marB="36283"/>
                </a:tc>
              </a:tr>
              <a:tr h="51625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220"/>
                        <a:t>时间</a:t>
                      </a:r>
                      <a:endParaRPr lang="zh-CN" altLang="en-US" sz="2220"/>
                    </a:p>
                  </a:txBody>
                  <a:tcPr marL="72567" marR="72567" marT="36283" marB="36283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30"/>
                    </a:p>
                  </a:txBody>
                  <a:tcPr marL="72567" marR="72567" marT="36283" marB="36283"/>
                </a:tc>
              </a:tr>
              <a:tr h="53784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220"/>
                        <a:t>地点</a:t>
                      </a:r>
                      <a:endParaRPr lang="zh-CN" altLang="en-US" sz="2220"/>
                    </a:p>
                  </a:txBody>
                  <a:tcPr marL="72567" marR="72567" marT="36283" marB="36283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30"/>
                    </a:p>
                  </a:txBody>
                  <a:tcPr marL="72567" marR="72567" marT="36283" marB="36283"/>
                </a:tc>
              </a:tr>
              <a:tr h="178498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220"/>
                        <a:t>主要</a:t>
                      </a:r>
                      <a:endParaRPr lang="zh-CN" altLang="en-US" sz="2220"/>
                    </a:p>
                    <a:p>
                      <a:pPr>
                        <a:buNone/>
                      </a:pPr>
                      <a:r>
                        <a:rPr lang="zh-CN" altLang="en-US" sz="2220"/>
                        <a:t>内容</a:t>
                      </a:r>
                      <a:endParaRPr lang="zh-CN" altLang="en-US" sz="2220"/>
                    </a:p>
                  </a:txBody>
                  <a:tcPr marL="72567" marR="72567" marT="36283" marB="36283"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 sz="1430"/>
                    </a:p>
                  </a:txBody>
                  <a:tcPr marL="72567" marR="72567" marT="36283" marB="36283"/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6041042" y="2455855"/>
            <a:ext cx="2126615" cy="4324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220"/>
              <a:t>1946</a:t>
            </a:r>
            <a:r>
              <a:rPr lang="zh-CN" altLang="en-US" sz="2220"/>
              <a:t>年</a:t>
            </a:r>
            <a:r>
              <a:rPr lang="en-US" altLang="zh-CN" sz="2220"/>
              <a:t>1</a:t>
            </a:r>
            <a:r>
              <a:rPr lang="zh-CN" altLang="en-US" sz="2220"/>
              <a:t>月</a:t>
            </a:r>
            <a:r>
              <a:rPr lang="en-US" altLang="zh-CN" sz="2220"/>
              <a:t>10</a:t>
            </a:r>
            <a:r>
              <a:rPr lang="zh-CN" altLang="en-US" sz="2220"/>
              <a:t>日</a:t>
            </a:r>
            <a:endParaRPr lang="zh-CN" altLang="en-US" sz="2220"/>
          </a:p>
        </p:txBody>
      </p:sp>
      <p:sp>
        <p:nvSpPr>
          <p:cNvPr id="12" name="文本框 11"/>
          <p:cNvSpPr txBox="1"/>
          <p:nvPr/>
        </p:nvSpPr>
        <p:spPr>
          <a:xfrm>
            <a:off x="6142203" y="2979807"/>
            <a:ext cx="749300" cy="4324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220" b="1"/>
              <a:t>重庆</a:t>
            </a:r>
            <a:endParaRPr lang="zh-CN" altLang="en-US" sz="2220" b="1"/>
          </a:p>
        </p:txBody>
      </p:sp>
      <p:sp>
        <p:nvSpPr>
          <p:cNvPr id="14" name="文本框 13"/>
          <p:cNvSpPr txBox="1"/>
          <p:nvPr/>
        </p:nvSpPr>
        <p:spPr>
          <a:xfrm>
            <a:off x="5721991" y="3557748"/>
            <a:ext cx="3298190" cy="14554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220" b="1"/>
              <a:t>讨论建立联合政府、和平</a:t>
            </a:r>
            <a:endParaRPr lang="zh-CN" altLang="en-US" sz="2220" b="1"/>
          </a:p>
          <a:p>
            <a:r>
              <a:rPr lang="zh-CN" altLang="en-US" sz="2220" b="1"/>
              <a:t>建国纲领等问题，再次确</a:t>
            </a:r>
            <a:endParaRPr lang="zh-CN" altLang="en-US" sz="2220" b="1"/>
          </a:p>
          <a:p>
            <a:pPr algn="l">
              <a:buClrTx/>
              <a:buSzTx/>
              <a:buNone/>
            </a:pPr>
            <a:r>
              <a:rPr lang="zh-CN" altLang="en-US" sz="2220" b="1"/>
              <a:t>定了避免内战，和平建国</a:t>
            </a:r>
            <a:endParaRPr lang="zh-CN" altLang="en-US" sz="2220" b="1"/>
          </a:p>
          <a:p>
            <a:pPr algn="l">
              <a:buClrTx/>
              <a:buSzTx/>
              <a:buNone/>
            </a:pPr>
            <a:r>
              <a:rPr lang="zh-CN" altLang="en-US" sz="2220" b="1"/>
              <a:t>的方针。</a:t>
            </a:r>
            <a:endParaRPr lang="zh-CN" altLang="en-US" sz="2220" b="1"/>
          </a:p>
        </p:txBody>
      </p:sp>
      <p:sp>
        <p:nvSpPr>
          <p:cNvPr id="5" name="文本框 4"/>
          <p:cNvSpPr txBox="1"/>
          <p:nvPr/>
        </p:nvSpPr>
        <p:spPr>
          <a:xfrm>
            <a:off x="160020" y="5507355"/>
            <a:ext cx="8823960" cy="460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</p:spPr>
        <p:txBody>
          <a:bodyPr wrap="square">
            <a:spAutoFit/>
          </a:bodyPr>
          <a:p>
            <a:pPr algn="just">
              <a:buClr>
                <a:schemeClr val="bg1"/>
              </a:buClr>
            </a:pPr>
            <a:r>
              <a:rPr lang="zh-CN" altLang="en-US" sz="2400" b="1" dirty="0" smtClean="0">
                <a:latin typeface="华文新魏" pitchFamily="2" charset="-122"/>
                <a:ea typeface="华文新魏" pitchFamily="2" charset="-122"/>
              </a:rPr>
              <a:t>比较《双十协定》和政治协商会议在内容上有什么共同之处？</a:t>
            </a:r>
            <a:endParaRPr lang="zh-CN" altLang="en-US" sz="2400" b="1" dirty="0" smtClean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1655" y="5967730"/>
            <a:ext cx="7625715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都主张避免内战，和平建国</a:t>
            </a:r>
            <a:endParaRPr lang="zh-CN" altLang="en-US" sz="4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ext Box 4"/>
          <p:cNvSpPr txBox="1"/>
          <p:nvPr/>
        </p:nvSpPr>
        <p:spPr>
          <a:xfrm>
            <a:off x="2112963" y="6213475"/>
            <a:ext cx="4918075" cy="5207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>
                <a:latin typeface="Calibri" panose="020F0502020204030204" pitchFamily="34" charset="0"/>
                <a:ea typeface="华文新魏" pitchFamily="2" charset="-122"/>
              </a:rPr>
              <a:t>华君武 </a:t>
            </a:r>
            <a:r>
              <a:rPr lang="en-US" altLang="zh-CN" sz="2800" b="1">
                <a:latin typeface="Calibri" panose="020F0502020204030204" pitchFamily="34" charset="0"/>
                <a:ea typeface="华文新魏" pitchFamily="2" charset="-122"/>
              </a:rPr>
              <a:t>1947</a:t>
            </a:r>
            <a:r>
              <a:rPr lang="zh-CN" altLang="en-US" sz="2800" b="1">
                <a:latin typeface="Calibri" panose="020F0502020204030204" pitchFamily="34" charset="0"/>
                <a:ea typeface="华文新魏" pitchFamily="2" charset="-122"/>
              </a:rPr>
              <a:t>年</a:t>
            </a:r>
            <a:r>
              <a:rPr lang="en-US" altLang="zh-CN" sz="2800" b="1">
                <a:latin typeface="Calibri" panose="020F0502020204030204" pitchFamily="34" charset="0"/>
                <a:ea typeface="华文新魏" pitchFamily="2" charset="-122"/>
              </a:rPr>
              <a:t>《</a:t>
            </a:r>
            <a:r>
              <a:rPr lang="zh-CN" altLang="en-US" sz="2800" b="1">
                <a:latin typeface="Calibri" panose="020F0502020204030204" pitchFamily="34" charset="0"/>
                <a:ea typeface="华文新魏" pitchFamily="2" charset="-122"/>
              </a:rPr>
              <a:t>磨好刀再杀</a:t>
            </a:r>
            <a:r>
              <a:rPr lang="en-US" altLang="zh-CN" sz="2800" b="1">
                <a:latin typeface="Calibri" panose="020F0502020204030204" pitchFamily="34" charset="0"/>
                <a:ea typeface="华文新魏" pitchFamily="2" charset="-122"/>
              </a:rPr>
              <a:t>》</a:t>
            </a:r>
            <a:endParaRPr lang="en-US" altLang="zh-CN" sz="2800" b="1">
              <a:latin typeface="Calibri" panose="020F0502020204030204" pitchFamily="34" charset="0"/>
              <a:ea typeface="华文新魏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8890" y="1905"/>
            <a:ext cx="6415405" cy="521970"/>
          </a:xfrm>
          <a:prstGeom prst="rect">
            <a:avLst/>
          </a:prstGeom>
          <a:blipFill rotWithShape="1">
            <a:blip r:embed="rId1"/>
            <a:tile tx="0" ty="0" sx="100000" sy="100000" flip="none" algn="tl"/>
          </a:blipFill>
        </p:spPr>
        <p:txBody>
          <a:bodyPr wrap="square" rtlCol="0">
            <a:spAutoFit/>
          </a:bodyPr>
          <a:p>
            <a:pPr fontAlgn="auto"/>
            <a:r>
              <a:rPr lang="zh-CN" altLang="en-US" sz="28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第二幕：依靠人民破敌攻</a:t>
            </a:r>
            <a:endParaRPr lang="zh-CN" altLang="en-US" sz="280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0975" y="2287588"/>
            <a:ext cx="920750" cy="228282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p>
            <a:r>
              <a:rPr lang="zh-CN" altLang="en-US" sz="48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假和平</a:t>
            </a:r>
            <a:endParaRPr lang="zh-CN" altLang="en-US" sz="4800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62900" y="2214563"/>
            <a:ext cx="920750" cy="282257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p>
            <a:r>
              <a:rPr lang="zh-CN" altLang="en-US" sz="4800" b="1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真内战</a:t>
            </a:r>
            <a:endParaRPr lang="zh-CN" altLang="en-US" sz="4800" b="1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170" name="图片 7169" descr="ZoomImage?T=C&amp;imgurl=02N000N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3" y="661988"/>
            <a:ext cx="5594350" cy="5534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4" grpId="1"/>
      <p:bldP spid="3" grpId="1"/>
      <p:bldP spid="143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图片 19457" descr="美国政府支持蒋介石发动内战"/>
          <p:cNvPicPr>
            <a:picLocks noChangeAspect="1"/>
          </p:cNvPicPr>
          <p:nvPr/>
        </p:nvPicPr>
        <p:blipFill>
          <a:blip r:embed="rId1"/>
          <a:srcRect l="2499" t="4483" r="4333" b="22792"/>
          <a:stretch>
            <a:fillRect/>
          </a:stretch>
        </p:blipFill>
        <p:spPr>
          <a:xfrm>
            <a:off x="-9525" y="523875"/>
            <a:ext cx="9151938" cy="5670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-8890" y="1905"/>
            <a:ext cx="6415405" cy="521970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p>
            <a:pPr fontAlgn="auto"/>
            <a:r>
              <a:rPr lang="zh-CN" altLang="en-US" sz="28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第二幕：</a:t>
            </a:r>
            <a:r>
              <a:rPr lang="zh-CN" sz="28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依靠人民破敌攻</a:t>
            </a:r>
            <a:endParaRPr lang="zh-CN" sz="280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18434" name="矩形 19458"/>
          <p:cNvSpPr/>
          <p:nvPr/>
        </p:nvSpPr>
        <p:spPr>
          <a:xfrm>
            <a:off x="387350" y="6311900"/>
            <a:ext cx="80264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美国飞机空运大量国民党军队，抢占各大城市和交通要道。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0481" name="图片 23553" descr="未命名12"/>
          <p:cNvPicPr>
            <a:picLocks noChangeAspect="1"/>
          </p:cNvPicPr>
          <p:nvPr/>
        </p:nvPicPr>
        <p:blipFill>
          <a:blip r:embed="rId3"/>
          <a:srcRect l="5624" t="15361" r="51250" b="44501"/>
          <a:stretch>
            <a:fillRect/>
          </a:stretch>
        </p:blipFill>
        <p:spPr>
          <a:xfrm>
            <a:off x="0" y="523875"/>
            <a:ext cx="419100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2" name="图片 23554" descr="未命名12"/>
          <p:cNvPicPr>
            <a:picLocks noChangeAspect="1"/>
          </p:cNvPicPr>
          <p:nvPr/>
        </p:nvPicPr>
        <p:blipFill>
          <a:blip r:embed="rId3"/>
          <a:srcRect l="53667" t="14276" r="5417" b="12723"/>
          <a:stretch>
            <a:fillRect/>
          </a:stretch>
        </p:blipFill>
        <p:spPr>
          <a:xfrm>
            <a:off x="4191000" y="523875"/>
            <a:ext cx="4953000" cy="6334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矩形 23555"/>
          <p:cNvSpPr/>
          <p:nvPr/>
        </p:nvSpPr>
        <p:spPr>
          <a:xfrm>
            <a:off x="387350" y="5030788"/>
            <a:ext cx="362585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美国援助国民党政府的各种军事装备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2531" name="图片 111620" descr="776312786591636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25" y="519113"/>
            <a:ext cx="9144000" cy="5670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2" name="矩形 111621"/>
          <p:cNvSpPr/>
          <p:nvPr/>
        </p:nvSpPr>
        <p:spPr>
          <a:xfrm>
            <a:off x="1173163" y="6189663"/>
            <a:ext cx="7369175" cy="582612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接受日军武器装备，收编大量日伪军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8" presetClass="exit" presetSubtype="0" decel="10000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9" presetClass="entr" presetSubtype="0" accel="10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4" grpId="1"/>
      <p:bldP spid="18434" grpId="2"/>
      <p:bldP spid="18434" grpId="3"/>
      <p:bldP spid="18434" grpId="4"/>
      <p:bldP spid="18434" grpId="5"/>
      <p:bldP spid="18434" grpId="6"/>
      <p:bldP spid="18434" grpId="7"/>
      <p:bldP spid="18434" grpId="8"/>
      <p:bldP spid="18434" grpId="9"/>
      <p:bldP spid="18434" grpId="10"/>
      <p:bldP spid="18434" grpId="11"/>
      <p:bldP spid="18434" grpId="12"/>
      <p:bldP spid="18434" grpId="13"/>
      <p:bldP spid="18434" grpId="14"/>
      <p:bldP spid="18434" grpId="15"/>
      <p:bldP spid="18434" grpId="16"/>
      <p:bldP spid="18434" grpId="17"/>
      <p:bldP spid="20483" grpId="0"/>
      <p:bldP spid="20483" grpId="1"/>
      <p:bldP spid="20483" grpId="2"/>
      <p:bldP spid="20483" grpId="3"/>
      <p:bldP spid="20483" grpId="4"/>
      <p:bldP spid="20483" grpId="5"/>
      <p:bldP spid="20483" grpId="6"/>
      <p:bldP spid="22532" grpId="0"/>
      <p:bldP spid="22532" grpId="1"/>
      <p:bldP spid="22532" grpId="2"/>
      <p:bldP spid="22532" grpId="3"/>
      <p:bldP spid="22532" grpId="4"/>
      <p:bldP spid="22532" grpId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0406" name="文本框 230405"/>
          <p:cNvSpPr txBox="1"/>
          <p:nvPr/>
        </p:nvSpPr>
        <p:spPr>
          <a:xfrm>
            <a:off x="-8890" y="714375"/>
            <a:ext cx="316357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 eaLnBrk="0" hangingPunct="0"/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内战爆发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标志：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1946.6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，蒋介石撕毁协约，进攻中原解放区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0507" y="1481137"/>
            <a:ext cx="2703196" cy="1214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fontAlgn="auto"/>
            <a:r>
              <a:rPr lang="en-US" altLang="zh-CN" sz="2800" b="1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1946</a:t>
            </a:r>
            <a:r>
              <a:rPr lang="zh-CN" altLang="en-US" sz="2800" b="1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年</a:t>
            </a:r>
            <a:r>
              <a:rPr lang="en-US" altLang="zh-CN" sz="2800" b="1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6</a:t>
            </a:r>
            <a:r>
              <a:rPr lang="zh-CN" altLang="en-US" sz="2800" b="1" noProof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月</a:t>
            </a:r>
            <a:endParaRPr lang="zh-CN" altLang="en-US" sz="2800" b="1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fontAlgn="auto"/>
            <a:r>
              <a:rPr lang="zh-CN" altLang="en-US" sz="4500" b="1" noProof="1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全面进攻</a:t>
            </a:r>
            <a:endParaRPr lang="zh-CN" altLang="en-US" sz="4500" b="1" noProof="1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648710" y="434340"/>
            <a:ext cx="5681608" cy="3088851"/>
            <a:chOff x="4545" y="1745"/>
            <a:chExt cx="11167" cy="7333"/>
          </a:xfrm>
        </p:grpSpPr>
        <p:pic>
          <p:nvPicPr>
            <p:cNvPr id="19457" name="图片 32769" descr="地图1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545" y="1745"/>
              <a:ext cx="9700" cy="7333"/>
            </a:xfrm>
            <a:prstGeom prst="rect">
              <a:avLst/>
            </a:prstGeom>
            <a:noFill/>
            <a:ln w="38100">
              <a:noFill/>
            </a:ln>
            <a:effectLst>
              <a:outerShdw dist="107763" dir="2699999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230411" name="矩形标注 230410"/>
            <p:cNvSpPr/>
            <p:nvPr/>
          </p:nvSpPr>
          <p:spPr>
            <a:xfrm>
              <a:off x="6593" y="4700"/>
              <a:ext cx="2824" cy="1078"/>
            </a:xfrm>
            <a:prstGeom prst="wedgeRectCallout">
              <a:avLst>
                <a:gd name="adj1" fmla="val 57032"/>
                <a:gd name="adj2" fmla="val 108653"/>
              </a:avLst>
            </a:prstGeom>
            <a:solidFill>
              <a:schemeClr val="accent2"/>
            </a:solidFill>
            <a:ln w="9525">
              <a:noFill/>
            </a:ln>
          </p:spPr>
          <p:txBody>
            <a:bodyPr anchor="t"/>
            <a:p>
              <a:pPr algn="ctr" eaLnBrk="0" hangingPunct="0"/>
              <a:r>
                <a:rPr lang="zh-CN" altLang="en-US" sz="2100" b="1" dirty="0">
                  <a:solidFill>
                    <a:schemeClr val="bg1"/>
                  </a:solidFill>
                  <a:latin typeface="Tahoma" panose="020B0604030504040204" pitchFamily="34" charset="0"/>
                  <a:ea typeface="隶书" pitchFamily="49" charset="-122"/>
                </a:rPr>
                <a:t>中原解放区</a:t>
              </a:r>
              <a:endParaRPr lang="zh-CN" altLang="en-US" sz="2100" b="1" dirty="0">
                <a:solidFill>
                  <a:schemeClr val="bg1"/>
                </a:solidFill>
                <a:latin typeface="Tahoma" panose="020B0604030504040204" pitchFamily="34" charset="0"/>
                <a:ea typeface="隶书" pitchFamily="49" charset="-122"/>
              </a:endParaRPr>
            </a:p>
          </p:txBody>
        </p:sp>
        <p:sp>
          <p:nvSpPr>
            <p:cNvPr id="230412" name="矩形标注 230411"/>
            <p:cNvSpPr/>
            <p:nvPr/>
          </p:nvSpPr>
          <p:spPr>
            <a:xfrm>
              <a:off x="11694" y="6874"/>
              <a:ext cx="4018" cy="1694"/>
            </a:xfrm>
            <a:prstGeom prst="wedgeRectCallout">
              <a:avLst>
                <a:gd name="adj1" fmla="val -73604"/>
                <a:gd name="adj2" fmla="val -56119"/>
              </a:avLst>
            </a:pr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algn="ctr" eaLnBrk="0" hangingPunct="0"/>
              <a:r>
                <a:rPr lang="en-US" altLang="zh-CN" sz="2100" b="1" dirty="0">
                  <a:solidFill>
                    <a:schemeClr val="bg1"/>
                  </a:solidFill>
                  <a:latin typeface="Tahoma" panose="020B0604030504040204" pitchFamily="34" charset="0"/>
                  <a:ea typeface="隶书" pitchFamily="49" charset="-122"/>
                </a:rPr>
                <a:t>1946</a:t>
              </a:r>
              <a:r>
                <a:rPr lang="zh-CN" altLang="en-US" sz="2100" b="1" dirty="0">
                  <a:solidFill>
                    <a:schemeClr val="bg1"/>
                  </a:solidFill>
                  <a:latin typeface="Tahoma" panose="020B0604030504040204" pitchFamily="34" charset="0"/>
                  <a:ea typeface="隶书" pitchFamily="49" charset="-122"/>
                </a:rPr>
                <a:t>年</a:t>
              </a:r>
              <a:r>
                <a:rPr lang="en-US" altLang="zh-CN" sz="2100" b="1" dirty="0">
                  <a:solidFill>
                    <a:schemeClr val="bg1"/>
                  </a:solidFill>
                  <a:latin typeface="Tahoma" panose="020B0604030504040204" pitchFamily="34" charset="0"/>
                  <a:ea typeface="隶书" pitchFamily="49" charset="-122"/>
                </a:rPr>
                <a:t>6</a:t>
              </a:r>
              <a:r>
                <a:rPr lang="zh-CN" altLang="en-US" sz="2100" b="1" dirty="0">
                  <a:solidFill>
                    <a:schemeClr val="bg1"/>
                  </a:solidFill>
                  <a:latin typeface="Tahoma" panose="020B0604030504040204" pitchFamily="34" charset="0"/>
                  <a:ea typeface="隶书" pitchFamily="49" charset="-122"/>
                </a:rPr>
                <a:t>月，内战全面爆发</a:t>
              </a:r>
              <a:endParaRPr lang="zh-CN" altLang="en-US" sz="2100" b="1" dirty="0">
                <a:solidFill>
                  <a:schemeClr val="bg1"/>
                </a:solidFill>
                <a:latin typeface="Tahoma" panose="020B0604030504040204" pitchFamily="34" charset="0"/>
                <a:ea typeface="隶书" pitchFamily="49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788" y="3320"/>
              <a:ext cx="850" cy="2078"/>
            </a:xfrm>
            <a:prstGeom prst="ellipse">
              <a:avLst/>
            </a:prstGeom>
            <a:noFill/>
            <a:ln w="635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 indent="0" algn="ctr"/>
              <a:endParaRPr lang="zh-CN" altLang="en-US" sz="1300">
                <a:solidFill>
                  <a:srgbClr val="FFFFFF"/>
                </a:solidFill>
                <a:latin typeface="Rockwell" charset="0"/>
                <a:ea typeface="方正姚体" charset="0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6543" y="2623"/>
              <a:ext cx="848" cy="2078"/>
            </a:xfrm>
            <a:prstGeom prst="ellipse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 indent="0" algn="ctr"/>
              <a:endParaRPr lang="zh-CN" altLang="en-US" sz="1300">
                <a:solidFill>
                  <a:srgbClr val="FFFFFF"/>
                </a:solidFill>
                <a:latin typeface="Rockwell" charset="0"/>
                <a:ea typeface="方正姚体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8000" y="2623"/>
              <a:ext cx="1803" cy="698"/>
            </a:xfrm>
            <a:prstGeom prst="ellipse">
              <a:avLst/>
            </a:prstGeom>
            <a:noFill/>
            <a:ln w="635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 indent="0" algn="ctr"/>
              <a:endParaRPr lang="zh-CN" altLang="en-US" sz="1300">
                <a:solidFill>
                  <a:srgbClr val="FFFFFF"/>
                </a:solidFill>
                <a:latin typeface="Rockwell" charset="0"/>
                <a:ea typeface="方正姚体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7735" y="3478"/>
              <a:ext cx="2068" cy="750"/>
            </a:xfrm>
            <a:prstGeom prst="ellipse">
              <a:avLst/>
            </a:prstGeom>
            <a:noFill/>
            <a:ln w="635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 indent="0" algn="ctr"/>
              <a:endParaRPr lang="zh-CN" altLang="en-US" sz="1300">
                <a:solidFill>
                  <a:srgbClr val="FFFFFF"/>
                </a:solidFill>
                <a:latin typeface="Rockwell" charset="0"/>
                <a:ea typeface="方正姚体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5933" y="6945"/>
              <a:ext cx="2068" cy="750"/>
            </a:xfrm>
            <a:prstGeom prst="ellipse">
              <a:avLst/>
            </a:prstGeom>
            <a:noFill/>
            <a:ln w="635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 indent="0" algn="ctr"/>
              <a:endParaRPr lang="zh-CN" altLang="en-US" sz="1300">
                <a:solidFill>
                  <a:srgbClr val="FFFFFF"/>
                </a:solidFill>
                <a:latin typeface="Rockwell" charset="0"/>
                <a:ea typeface="方正姚体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9075" y="7463"/>
              <a:ext cx="2068" cy="750"/>
            </a:xfrm>
            <a:prstGeom prst="ellipse">
              <a:avLst/>
            </a:prstGeom>
            <a:noFill/>
            <a:ln w="635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 indent="0" algn="ctr"/>
              <a:endParaRPr lang="zh-CN" altLang="en-US" sz="1300">
                <a:solidFill>
                  <a:srgbClr val="FFFFFF"/>
                </a:solidFill>
                <a:latin typeface="Rockwell" charset="0"/>
                <a:ea typeface="方正姚体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20340000">
              <a:off x="10760" y="3853"/>
              <a:ext cx="2103" cy="715"/>
            </a:xfrm>
            <a:prstGeom prst="ellipse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 indent="0" algn="ctr"/>
              <a:endParaRPr lang="zh-CN" altLang="en-US" sz="1300">
                <a:solidFill>
                  <a:srgbClr val="FFFFFF"/>
                </a:solidFill>
                <a:latin typeface="Rockwell" charset="0"/>
                <a:ea typeface="方正姚体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20340000">
              <a:off x="10158" y="1788"/>
              <a:ext cx="1545" cy="668"/>
            </a:xfrm>
            <a:prstGeom prst="ellipse">
              <a:avLst/>
            </a:prstGeom>
            <a:noFill/>
            <a:ln w="635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 indent="0" algn="ctr"/>
              <a:endParaRPr lang="zh-CN" altLang="en-US" sz="1300">
                <a:solidFill>
                  <a:srgbClr val="FFFFFF"/>
                </a:solidFill>
                <a:latin typeface="Rockwell" charset="0"/>
                <a:ea typeface="方正姚体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9626" y="6124"/>
              <a:ext cx="2068" cy="750"/>
            </a:xfrm>
            <a:prstGeom prst="ellipse">
              <a:avLst/>
            </a:prstGeom>
            <a:noFill/>
            <a:ln w="635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 indent="0" algn="ctr"/>
              <a:endParaRPr lang="zh-CN" altLang="en-US" sz="1300">
                <a:solidFill>
                  <a:srgbClr val="FFFFFF"/>
                </a:solidFill>
                <a:latin typeface="Rockwell" charset="0"/>
                <a:ea typeface="方正姚体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rot="20520000">
              <a:off x="11378" y="5528"/>
              <a:ext cx="1600" cy="750"/>
            </a:xfrm>
            <a:prstGeom prst="ellipse">
              <a:avLst/>
            </a:prstGeom>
            <a:noFill/>
            <a:ln w="635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lvl="0" indent="0" algn="ctr"/>
              <a:endParaRPr lang="zh-CN" altLang="en-US" sz="1300">
                <a:solidFill>
                  <a:srgbClr val="FFFFFF"/>
                </a:solidFill>
                <a:latin typeface="Rockwell" charset="0"/>
                <a:ea typeface="方正姚体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-8890" y="1905"/>
            <a:ext cx="9060180" cy="953135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p>
            <a:pPr fontAlgn="auto"/>
            <a:r>
              <a:rPr lang="zh-CN" altLang="en-US" sz="28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请结合书本知识和地图，中共通过哪些军事行动粉碎国民党的进攻的？</a:t>
            </a:r>
            <a:endParaRPr lang="zh-CN" altLang="en-US" sz="280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pic>
        <p:nvPicPr>
          <p:cNvPr id="23554" name="图片 32769" descr="地图1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8710" y="3612515"/>
            <a:ext cx="5098415" cy="3576320"/>
          </a:xfrm>
          <a:prstGeom prst="rect">
            <a:avLst/>
          </a:prstGeom>
          <a:noFill/>
          <a:ln w="38100">
            <a:noFill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</p:pic>
      <p:sp>
        <p:nvSpPr>
          <p:cNvPr id="36" name="Oval 3"/>
          <p:cNvSpPr>
            <a:spLocks noChangeArrowheads="1"/>
          </p:cNvSpPr>
          <p:nvPr/>
        </p:nvSpPr>
        <p:spPr bwMode="auto">
          <a:xfrm>
            <a:off x="3505200" y="4293870"/>
            <a:ext cx="1185545" cy="54991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accent2"/>
            </a:solidFill>
            <a:rou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p>
            <a:pPr algn="ctr" fontAlgn="auto"/>
            <a:r>
              <a:rPr lang="zh-CN" altLang="en-US" sz="3000" strike="noStrike" noProof="1" dirty="0">
                <a:solidFill>
                  <a:schemeClr val="bg1"/>
                </a:solidFill>
                <a:latin typeface="Calibri" panose="020F0502020204030204" pitchFamily="34" charset="0"/>
                <a:ea typeface="隶书" pitchFamily="49" charset="-122"/>
                <a:cs typeface="+mn-cs"/>
              </a:rPr>
              <a:t>陕北</a:t>
            </a:r>
            <a:endParaRPr lang="zh-CN" altLang="en-US" sz="3000" strike="noStrike" noProof="1" dirty="0">
              <a:solidFill>
                <a:schemeClr val="bg1"/>
              </a:solidFill>
              <a:latin typeface="Calibri" panose="020F0502020204030204" pitchFamily="34" charset="0"/>
              <a:ea typeface="隶书" pitchFamily="49" charset="-122"/>
            </a:endParaRPr>
          </a:p>
        </p:txBody>
      </p:sp>
      <p:sp>
        <p:nvSpPr>
          <p:cNvPr id="35" name="Oval 4"/>
          <p:cNvSpPr>
            <a:spLocks noChangeArrowheads="1"/>
          </p:cNvSpPr>
          <p:nvPr/>
        </p:nvSpPr>
        <p:spPr bwMode="auto">
          <a:xfrm>
            <a:off x="7285990" y="4843780"/>
            <a:ext cx="1054100" cy="34036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p>
            <a:pPr algn="ctr" fontAlgn="auto"/>
            <a:r>
              <a:rPr lang="zh-CN" altLang="en-US" sz="3000" strike="noStrike" noProof="1" dirty="0">
                <a:solidFill>
                  <a:schemeClr val="bg1"/>
                </a:solidFill>
                <a:latin typeface="Calibri" panose="020F0502020204030204" pitchFamily="34" charset="0"/>
                <a:ea typeface="隶书" pitchFamily="49" charset="-122"/>
                <a:cs typeface="+mn-cs"/>
              </a:rPr>
              <a:t>山东</a:t>
            </a:r>
            <a:endParaRPr lang="zh-CN" altLang="en-US" sz="3000" strike="noStrike" noProof="1" dirty="0">
              <a:solidFill>
                <a:schemeClr val="bg1"/>
              </a:solidFill>
              <a:latin typeface="Calibri" panose="020F0502020204030204" pitchFamily="34" charset="0"/>
              <a:ea typeface="隶书" pitchFamily="49" charset="-122"/>
            </a:endParaRPr>
          </a:p>
        </p:txBody>
      </p:sp>
      <p:sp>
        <p:nvSpPr>
          <p:cNvPr id="19" name="乘号 18"/>
          <p:cNvSpPr/>
          <p:nvPr/>
        </p:nvSpPr>
        <p:spPr>
          <a:xfrm>
            <a:off x="201930" y="1805305"/>
            <a:ext cx="2722563" cy="990600"/>
          </a:xfrm>
          <a:prstGeom prst="mathMultiply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Rockwell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Rockwell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Rockwell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Rockwell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Rockwell" charset="0"/>
                <a:ea typeface="+mn-ea"/>
                <a:cs typeface="+mn-cs"/>
              </a:defRPr>
            </a:lvl5pPr>
          </a:lstStyle>
          <a:p>
            <a:pPr fontAlgn="base"/>
            <a:endParaRPr sz="1350" strike="noStrike" noProof="1">
              <a:latin typeface="Rockwell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60502" y="5292407"/>
            <a:ext cx="2703199" cy="7835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fontAlgn="auto"/>
            <a:r>
              <a:rPr lang="zh-CN" altLang="en-US" sz="4500" b="1" noProof="1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重点进攻</a:t>
            </a:r>
            <a:endParaRPr lang="zh-CN" altLang="en-US" sz="4500" b="1" noProof="1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350" y="4662170"/>
            <a:ext cx="23209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/>
              <a:t>1947年3月</a:t>
            </a:r>
            <a:endParaRPr lang="en-US" altLang="zh-CN" sz="2800" b="1" dirty="0"/>
          </a:p>
        </p:txBody>
      </p:sp>
      <p:sp>
        <p:nvSpPr>
          <p:cNvPr id="10" name="乘号 9"/>
          <p:cNvSpPr/>
          <p:nvPr/>
        </p:nvSpPr>
        <p:spPr>
          <a:xfrm>
            <a:off x="201930" y="5188585"/>
            <a:ext cx="2722563" cy="990600"/>
          </a:xfrm>
          <a:prstGeom prst="mathMultiply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Rockwell" charset="0"/>
              </a:defRPr>
            </a:lvl1pPr>
            <a:lvl2pPr marL="45720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Rockwell" charset="0"/>
                <a:ea typeface="+mn-ea"/>
                <a:cs typeface="+mn-cs"/>
              </a:defRPr>
            </a:lvl2pPr>
            <a:lvl3pPr marL="914400" lvl="2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Rockwell" charset="0"/>
                <a:ea typeface="+mn-ea"/>
                <a:cs typeface="+mn-cs"/>
              </a:defRPr>
            </a:lvl3pPr>
            <a:lvl4pPr marL="1371600" lvl="3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Rockwell" charset="0"/>
                <a:ea typeface="+mn-ea"/>
                <a:cs typeface="+mn-cs"/>
              </a:defRPr>
            </a:lvl4pPr>
            <a:lvl5pPr marL="1828800" lvl="4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Rockwell" charset="0"/>
                <a:ea typeface="+mn-ea"/>
                <a:cs typeface="+mn-cs"/>
              </a:defRPr>
            </a:lvl5pPr>
          </a:lstStyle>
          <a:p>
            <a:pPr fontAlgn="base"/>
            <a:endParaRPr sz="1350" strike="noStrike" noProof="1">
              <a:latin typeface="Rockwell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21615" y="2842895"/>
            <a:ext cx="31546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自卫反击战（运动战）</a:t>
            </a:r>
            <a:endParaRPr lang="zh-CN" altLang="en-US" sz="2400" b="1"/>
          </a:p>
          <a:p>
            <a:r>
              <a:rPr lang="en-US" altLang="zh-CN" sz="2400" b="1"/>
              <a:t>8</a:t>
            </a:r>
            <a:r>
              <a:rPr lang="zh-CN" altLang="en-US" sz="2400" b="1"/>
              <a:t>个月歼敌</a:t>
            </a:r>
            <a:r>
              <a:rPr lang="en-US" altLang="zh-CN" sz="2400" b="1"/>
              <a:t>71</a:t>
            </a:r>
            <a:r>
              <a:rPr lang="zh-CN" altLang="en-US" sz="2400" b="1"/>
              <a:t>万</a:t>
            </a:r>
            <a:endParaRPr lang="zh-CN" altLang="en-US" sz="2400" b="1"/>
          </a:p>
        </p:txBody>
      </p:sp>
      <p:sp>
        <p:nvSpPr>
          <p:cNvPr id="21" name="文本框 20"/>
          <p:cNvSpPr txBox="1"/>
          <p:nvPr/>
        </p:nvSpPr>
        <p:spPr>
          <a:xfrm>
            <a:off x="260350" y="6075680"/>
            <a:ext cx="32448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转战陕北（西北野战军）</a:t>
            </a:r>
            <a:endParaRPr lang="zh-CN" altLang="en-US" sz="2000" b="1"/>
          </a:p>
          <a:p>
            <a:r>
              <a:rPr lang="zh-CN" altLang="en-US" sz="2000" b="1"/>
              <a:t>孟良崮战役（华东野战军）</a:t>
            </a:r>
            <a:endParaRPr lang="zh-CN" altLang="en-US" sz="20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230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6" grpId="0"/>
      <p:bldP spid="2" grpId="0"/>
      <p:bldP spid="2" grpId="1"/>
      <p:bldP spid="2" grpId="2"/>
      <p:bldP spid="230406" grpId="1"/>
      <p:bldP spid="230406" grpId="2"/>
      <p:bldP spid="230406" grpId="3"/>
      <p:bldP spid="35" grpId="0" bldLvl="0" animBg="1"/>
      <p:bldP spid="36" grpId="0" bldLvl="0" animBg="1"/>
      <p:bldP spid="19" grpId="0" bldLvl="0" animBg="1"/>
      <p:bldP spid="10" grpId="0" bldLvl="0" animBg="1"/>
      <p:bldP spid="5" grpId="0" bldLvl="0" animBg="1"/>
      <p:bldP spid="2" grpId="4"/>
      <p:bldP spid="4" grpId="0"/>
      <p:bldP spid="6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4256" name="Group 4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38138" y="1008063"/>
          <a:ext cx="8394065" cy="3801110"/>
        </p:xfrm>
        <a:graphic>
          <a:graphicData uri="http://schemas.openxmlformats.org/drawingml/2006/table">
            <a:tbl>
              <a:tblPr/>
              <a:tblGrid>
                <a:gridCol w="1892935"/>
                <a:gridCol w="3333750"/>
                <a:gridCol w="3167380"/>
              </a:tblGrid>
              <a:tr h="465455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国民党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共产党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22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兵力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430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万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127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万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635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武器装备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全部日、美装备：有美国援助建立的空军和</a:t>
                      </a:r>
                      <a:r>
                        <a:rPr lang="en-US" altLang="zh-CN" sz="2000" b="1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271</a:t>
                      </a:r>
                      <a:r>
                        <a:rPr lang="zh-CN" altLang="en-US" sz="2000" b="1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艘舰艇、</a:t>
                      </a:r>
                      <a:r>
                        <a:rPr lang="en-US" altLang="zh-CN" sz="2000" b="1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8</a:t>
                      </a:r>
                      <a:r>
                        <a:rPr lang="zh-CN" altLang="en-US" sz="2000" b="1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亿多美元的剩余物资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基本上是“小米加步枪”，没有飞机和坦克，大炮很少，没有外国的接济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155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占领地区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800" b="1">
                          <a:solidFill>
                            <a:schemeClr val="accent2"/>
                          </a:solidFill>
                          <a:latin typeface="Rockwell" charset="0"/>
                          <a:ea typeface="宋体" panose="02010600030101010101" pitchFamily="2" charset="-122"/>
                          <a:sym typeface="+mn-ea"/>
                        </a:rPr>
                        <a:t>731</a:t>
                      </a:r>
                      <a:r>
                        <a:rPr lang="zh-CN" altLang="en-US" sz="2800" b="1">
                          <a:solidFill>
                            <a:schemeClr val="accent2"/>
                          </a:solidFill>
                          <a:latin typeface="Rockwell" charset="0"/>
                          <a:ea typeface="宋体" panose="02010600030101010101" pitchFamily="2" charset="-122"/>
                          <a:sym typeface="+mn-ea"/>
                        </a:rPr>
                        <a:t>万平方千米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Rockwell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800" b="1">
                          <a:solidFill>
                            <a:srgbClr val="C00000"/>
                          </a:solidFill>
                          <a:latin typeface="Rockwell" charset="0"/>
                          <a:ea typeface="宋体" panose="02010600030101010101" pitchFamily="2" charset="-122"/>
                          <a:sym typeface="+mn-ea"/>
                        </a:rPr>
                        <a:t>228</a:t>
                      </a:r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Rockwell" charset="0"/>
                          <a:ea typeface="宋体" panose="02010600030101010101" pitchFamily="2" charset="-122"/>
                          <a:sym typeface="+mn-ea"/>
                        </a:rPr>
                        <a:t>万平方千米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Rockwell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706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800" b="1" smtClean="0">
                          <a:ln>
                            <a:noFill/>
                          </a:ln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控制城市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大城市，绝大部分铁路交通线（</a:t>
                      </a:r>
                      <a:r>
                        <a:rPr lang="en-US" altLang="zh-CN" sz="2000" b="1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1500</a:t>
                      </a:r>
                      <a:r>
                        <a:rPr lang="zh-CN" altLang="en-US" sz="2000" b="1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多座城市）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小城镇、乡村、偏远地区（</a:t>
                      </a:r>
                      <a:r>
                        <a:rPr lang="en-US" altLang="zh-CN" sz="2000" b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400</a:t>
                      </a:r>
                      <a:r>
                        <a:rPr lang="zh-CN" altLang="en-US" sz="2000" b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多座城市）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人口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800" b="1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3</a:t>
                      </a:r>
                      <a:r>
                        <a:rPr lang="zh-CN" altLang="en-US" sz="2800" b="1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亿多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800" b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1</a:t>
                      </a:r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亿多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0" y="1905"/>
            <a:ext cx="6415405" cy="521970"/>
          </a:xfrm>
          <a:prstGeom prst="rect">
            <a:avLst/>
          </a:prstGeom>
          <a:blipFill rotWithShape="1"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p>
            <a:pPr fontAlgn="auto"/>
            <a:r>
              <a:rPr lang="zh-CN" altLang="en-US" sz="28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第二幕：依靠人民破敌攻</a:t>
            </a:r>
            <a:endParaRPr lang="zh-CN" altLang="en-US" sz="280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</p:txBody>
      </p:sp>
      <p:sp>
        <p:nvSpPr>
          <p:cNvPr id="17409" name="矩形 208897"/>
          <p:cNvSpPr/>
          <p:nvPr/>
        </p:nvSpPr>
        <p:spPr>
          <a:xfrm>
            <a:off x="78740" y="523558"/>
            <a:ext cx="8621713" cy="560387"/>
          </a:xfrm>
          <a:prstGeom prst="rect">
            <a:avLst/>
          </a:prstGeom>
          <a:noFill/>
          <a:ln w="9525">
            <a:noFill/>
          </a:ln>
        </p:spPr>
        <p:txBody>
          <a:bodyPr lIns="69056" tIns="34528" rIns="69056" bIns="34528" anchor="b">
            <a:spAutoFit/>
          </a:bodyPr>
          <a:p>
            <a:pPr algn="ctr" eaLnBrk="0" hangingPunct="0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内战初期国共双方力量对比简表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36855" y="5076825"/>
            <a:ext cx="8463915" cy="1445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蒋介石：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48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小时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内消灭中原解放区；用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到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个月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的时间，完全消灭所有中共控制的解放区。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5170" name="Text Box 2"/>
          <p:cNvSpPr txBox="1"/>
          <p:nvPr/>
        </p:nvSpPr>
        <p:spPr>
          <a:xfrm>
            <a:off x="201295" y="1517015"/>
            <a:ext cx="8740775" cy="232283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8575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>
              <a:spcBef>
                <a:spcPts val="600"/>
              </a:spcBef>
            </a:pPr>
            <a:r>
              <a:rPr lang="en-US" altLang="zh-CN" sz="1905" b="1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2800" b="1">
                <a:latin typeface="仿宋_GB2312" pitchFamily="49" charset="-122"/>
                <a:ea typeface="宋体" panose="02010600030101010101" pitchFamily="2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仿宋_GB2312" pitchFamily="49" charset="-122"/>
                <a:ea typeface="宋体" panose="02010600030101010101" pitchFamily="2" charset="-122"/>
              </a:rPr>
              <a:t>一切反动派都是纸老虎</a:t>
            </a:r>
            <a:r>
              <a:rPr lang="zh-CN" altLang="en-US" sz="2800" b="1">
                <a:latin typeface="仿宋_GB2312" pitchFamily="49" charset="-122"/>
                <a:ea typeface="宋体" panose="02010600030101010101" pitchFamily="2" charset="-122"/>
              </a:rPr>
              <a:t>。</a:t>
            </a:r>
            <a:r>
              <a:rPr lang="en-US" altLang="zh-CN" sz="2800" b="1">
                <a:latin typeface="仿宋_GB2312" pitchFamily="49" charset="-122"/>
                <a:ea typeface="宋体" panose="02010600030101010101" pitchFamily="2" charset="-122"/>
                <a:sym typeface="方正姚体" charset="0"/>
              </a:rPr>
              <a:t>……</a:t>
            </a:r>
            <a:r>
              <a:rPr lang="zh-CN" altLang="en-US" sz="2800" b="1">
                <a:latin typeface="仿宋_GB2312" pitchFamily="49" charset="-122"/>
                <a:ea typeface="宋体" panose="02010600030101010101" pitchFamily="2" charset="-122"/>
              </a:rPr>
              <a:t>从长远看，真正强大的力量不是反动派，而是人民。</a:t>
            </a:r>
            <a:r>
              <a:rPr lang="en-US" altLang="zh-CN" sz="2800" b="1">
                <a:latin typeface="仿宋_GB2312" pitchFamily="49" charset="-122"/>
                <a:ea typeface="宋体" panose="02010600030101010101" pitchFamily="2" charset="-122"/>
              </a:rPr>
              <a:t>……</a:t>
            </a:r>
            <a:r>
              <a:rPr lang="zh-CN" altLang="en-US" sz="2800" b="1">
                <a:solidFill>
                  <a:srgbClr val="FF0000"/>
                </a:solidFill>
                <a:latin typeface="仿宋_GB2312" pitchFamily="49" charset="-122"/>
                <a:ea typeface="宋体" panose="02010600030101010101" pitchFamily="2" charset="-122"/>
              </a:rPr>
              <a:t>人心向背</a:t>
            </a:r>
            <a:r>
              <a:rPr lang="zh-CN" altLang="en-US" sz="2800" b="1">
                <a:latin typeface="仿宋_GB2312" pitchFamily="49" charset="-122"/>
                <a:ea typeface="宋体" panose="02010600030101010101" pitchFamily="2" charset="-122"/>
              </a:rPr>
              <a:t>，则是常起作用的因素。而在这方面，人民解放军则占着优势。”          </a:t>
            </a:r>
            <a:endParaRPr lang="zh-CN" altLang="en-US" sz="2800" b="1">
              <a:latin typeface="仿宋_GB2312" pitchFamily="49" charset="-122"/>
              <a:ea typeface="宋体" panose="02010600030101010101" pitchFamily="2" charset="-122"/>
            </a:endParaRPr>
          </a:p>
          <a:p>
            <a:pPr>
              <a:spcBef>
                <a:spcPts val="6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—— </a:t>
            </a:r>
            <a:r>
              <a:rPr lang="en-US" altLang="zh-CN" sz="2800" b="1">
                <a:latin typeface="仿宋_GB2312" pitchFamily="49" charset="-122"/>
                <a:ea typeface="宋体" panose="02010600030101010101" pitchFamily="2" charset="-122"/>
              </a:rPr>
              <a:t>1946.8 </a:t>
            </a:r>
            <a:r>
              <a:rPr lang="zh-CN" altLang="en-US" sz="2800" b="1">
                <a:latin typeface="仿宋_GB2312" pitchFamily="49" charset="-122"/>
                <a:ea typeface="宋体" panose="02010600030101010101" pitchFamily="2" charset="-122"/>
              </a:rPr>
              <a:t>毛泽东</a:t>
            </a:r>
            <a:r>
              <a:rPr lang="en-US" altLang="zh-CN" sz="2800" b="1">
                <a:latin typeface="仿宋_GB2312" pitchFamily="49" charset="-122"/>
                <a:ea typeface="宋体" panose="02010600030101010101" pitchFamily="2" charset="-122"/>
              </a:rPr>
              <a:t>《</a:t>
            </a:r>
            <a:r>
              <a:rPr lang="zh-CN" altLang="en-US" sz="2800" b="1">
                <a:latin typeface="仿宋_GB2312" pitchFamily="49" charset="-122"/>
                <a:ea typeface="宋体" panose="02010600030101010101" pitchFamily="2" charset="-122"/>
              </a:rPr>
              <a:t>和美国记者安娜</a:t>
            </a:r>
            <a:r>
              <a:rPr lang="en-US" altLang="zh-CN" sz="2800" b="1">
                <a:latin typeface="仿宋_GB2312" pitchFamily="49" charset="-122"/>
                <a:ea typeface="宋体" panose="02010600030101010101" pitchFamily="2" charset="-122"/>
              </a:rPr>
              <a:t>·</a:t>
            </a:r>
            <a:r>
              <a:rPr lang="zh-CN" altLang="en-US" sz="2800" b="1">
                <a:latin typeface="仿宋_GB2312" pitchFamily="49" charset="-122"/>
                <a:ea typeface="宋体" panose="02010600030101010101" pitchFamily="2" charset="-122"/>
              </a:rPr>
              <a:t>路易斯的谈话</a:t>
            </a:r>
            <a:r>
              <a:rPr lang="en-US" altLang="zh-CN" sz="2800" b="1">
                <a:latin typeface="仿宋_GB2312" pitchFamily="49" charset="-122"/>
                <a:ea typeface="宋体" panose="02010600030101010101" pitchFamily="2" charset="-122"/>
              </a:rPr>
              <a:t>》 </a:t>
            </a:r>
            <a:endParaRPr lang="en-US" altLang="zh-CN" sz="2800" b="1">
              <a:latin typeface="仿宋_GB2312" pitchFamily="49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09" grpId="1"/>
      <p:bldP spid="17409" grpId="2"/>
      <p:bldP spid="17409" grpId="3"/>
      <p:bldP spid="17409" grpId="4"/>
      <p:bldP spid="17409" grpId="5"/>
      <p:bldP spid="17409" grpId="6"/>
      <p:bldP spid="17409" grpId="7"/>
      <p:bldP spid="17409" grpId="8"/>
      <p:bldP spid="17409" grpId="9"/>
      <p:bldP spid="17409" grpId="10"/>
      <p:bldP spid="18" grpId="0"/>
      <p:bldP spid="18" grpId="1"/>
      <p:bldP spid="18" grpId="2"/>
      <p:bldP spid="18" grpId="3"/>
      <p:bldP spid="18" grpId="4"/>
      <p:bldP spid="18" grpId="5"/>
      <p:bldP spid="18" grpId="6"/>
      <p:bldP spid="18" grpId="7"/>
      <p:bldP spid="18" grpId="8"/>
      <p:bldP spid="18" grpId="9"/>
      <p:bldP spid="135170" grpId="0" animBg="1"/>
    </p:bldLst>
  </p:timing>
</p:sld>
</file>

<file path=ppt/tags/tag1.xml><?xml version="1.0" encoding="utf-8"?>
<p:tagLst xmlns:p="http://schemas.openxmlformats.org/presentationml/2006/main">
  <p:tag name="KSO_WM_UNIT_TABLE_BEAUTIFY" val="smartTable{e28cf340-d3ec-4775-9bc5-03fd3c562e6d}"/>
  <p:tag name="TABLE_ENDDRAG_ORIGIN_RECT" val="423*345"/>
  <p:tag name="TABLE_ENDDRAG_RECT" val="25*209*423*345"/>
</p:tagLst>
</file>

<file path=ppt/tags/tag2.xml><?xml version="1.0" encoding="utf-8"?>
<p:tagLst xmlns:p="http://schemas.openxmlformats.org/presentationml/2006/main">
  <p:tag name="KSO_WM_UNIT_TABLE_BEAUTIFY" val="smartTable{2d9987cc-b77b-4dcf-b9f1-8eefa20f43bf}"/>
  <p:tag name="TABLE_ENDDRAG_ORIGIN_RECT" val="423*341"/>
  <p:tag name="TABLE_ENDDRAG_RECT" val="459*211*423*341"/>
</p:tagLst>
</file>

<file path=ppt/tags/tag3.xml><?xml version="1.0" encoding="utf-8"?>
<p:tagLst xmlns:p="http://schemas.openxmlformats.org/presentationml/2006/main">
  <p:tag name="KSO_WM_UNIT_TABLE_BEAUTIFY" val="smartTable{1bea187f-753f-40a0-b63d-fea0dab0819c}"/>
</p:tagLst>
</file>

<file path=ppt/tags/tag4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6813*3948*0*0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40000"/>
            <a:lumOff val="60000"/>
          </a:schemeClr>
        </a:solidFill>
        <a:ln w="28575">
          <a:solidFill>
            <a:srgbClr val="C00000"/>
          </a:solidFill>
          <a:prstDash val="dash"/>
          <a:miter lim="800000"/>
        </a:ln>
      </a:spPr>
      <a:bodyPr wrap="square">
        <a:spAutoFit/>
      </a:bodyPr>
      <a:lstStyle>
        <a:defPPr algn="l">
          <a:defRPr lang="en-US" altLang="zh-CN" sz="3200" b="1" dirty="0">
            <a:latin typeface="华文中宋" pitchFamily="2" charset="-122"/>
            <a:ea typeface="华文中宋" pitchFamily="2" charset="-122"/>
          </a:defRPr>
        </a:defPPr>
      </a:lstStyle>
    </a:spDef>
    <a:txDef>
      <a:spPr>
        <a:noFill/>
        <a:ln w="9525">
          <a:noFill/>
          <a:miter lim="800000"/>
        </a:ln>
      </a:spPr>
      <a:bodyPr wrap="square">
        <a:spAutoFit/>
      </a:bodyPr>
      <a:lstStyle>
        <a:defPPr algn="just">
          <a:buClr>
            <a:schemeClr val="bg1"/>
          </a:buClr>
          <a:defRPr lang="en-US" altLang="zh-CN" sz="2000" b="1" dirty="0" smtClean="0">
            <a:latin typeface="华文新魏" pitchFamily="2" charset="-122"/>
            <a:ea typeface="华文新魏" pitchFamily="2" charset="-122"/>
          </a:defRPr>
        </a:defPPr>
      </a:lstStyle>
    </a:txDef>
  </a:objectDefaul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2875</Words>
  <Application>WPS 演示</Application>
  <PresentationFormat>在屏幕上显示</PresentationFormat>
  <Paragraphs>299</Paragraphs>
  <Slides>14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40" baseType="lpstr">
      <vt:lpstr>Arial</vt:lpstr>
      <vt:lpstr>宋体</vt:lpstr>
      <vt:lpstr>Wingdings</vt:lpstr>
      <vt:lpstr>华文中宋</vt:lpstr>
      <vt:lpstr>华文新魏</vt:lpstr>
      <vt:lpstr>华文隶书</vt:lpstr>
      <vt:lpstr>Calibri</vt:lpstr>
      <vt:lpstr>黑体</vt:lpstr>
      <vt:lpstr>微软雅黑</vt:lpstr>
      <vt:lpstr>华文琥珀</vt:lpstr>
      <vt:lpstr>楷体</vt:lpstr>
      <vt:lpstr>方正姚体</vt:lpstr>
      <vt:lpstr>Segoe Print</vt:lpstr>
      <vt:lpstr>方正姚体</vt:lpstr>
      <vt:lpstr>Tahoma</vt:lpstr>
      <vt:lpstr>隶书</vt:lpstr>
      <vt:lpstr>Rockwell</vt:lpstr>
      <vt:lpstr>仿宋_GB2312</vt:lpstr>
      <vt:lpstr>Times New Roman</vt:lpstr>
      <vt:lpstr>楷体_GB2312</vt:lpstr>
      <vt:lpstr>新宋体</vt:lpstr>
      <vt:lpstr>迷你简艺黑</vt:lpstr>
      <vt:lpstr>华文行楷</vt:lpstr>
      <vt:lpstr>Arial Unicode MS</vt:lpstr>
      <vt:lpstr>仿宋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爱喝酸奶斯基</cp:lastModifiedBy>
  <cp:revision>378</cp:revision>
  <dcterms:created xsi:type="dcterms:W3CDTF">2014-10-21T14:11:00Z</dcterms:created>
  <dcterms:modified xsi:type="dcterms:W3CDTF">2020-12-08T12:31:22Z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2052-11.1.0.10132</vt:lpwstr>
  </property>
</Properties>
</file>