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60" r:id="rId2"/>
    <p:sldId id="299" r:id="rId3"/>
    <p:sldId id="258" r:id="rId4"/>
    <p:sldId id="279" r:id="rId5"/>
    <p:sldId id="313" r:id="rId6"/>
    <p:sldId id="300" r:id="rId7"/>
    <p:sldId id="272" r:id="rId8"/>
    <p:sldId id="314" r:id="rId9"/>
    <p:sldId id="315" r:id="rId10"/>
    <p:sldId id="262" r:id="rId11"/>
    <p:sldId id="273" r:id="rId12"/>
    <p:sldId id="276" r:id="rId13"/>
    <p:sldId id="288" r:id="rId14"/>
    <p:sldId id="277" r:id="rId15"/>
    <p:sldId id="278" r:id="rId16"/>
    <p:sldId id="316" r:id="rId17"/>
    <p:sldId id="289" r:id="rId18"/>
    <p:sldId id="271" r:id="rId19"/>
    <p:sldId id="292" r:id="rId20"/>
    <p:sldId id="317" r:id="rId21"/>
    <p:sldId id="310" r:id="rId22"/>
    <p:sldId id="297" r:id="rId23"/>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40" autoAdjust="0"/>
    <p:restoredTop sz="94660"/>
  </p:normalViewPr>
  <p:slideViewPr>
    <p:cSldViewPr>
      <p:cViewPr varScale="1">
        <p:scale>
          <a:sx n="89" d="100"/>
          <a:sy n="89" d="100"/>
        </p:scale>
        <p:origin x="-834" y="-102"/>
      </p:cViewPr>
      <p:guideLst>
        <p:guide orient="horz" pos="162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AFF83C3-BFD7-4190-88CC-C56724B6A599}" type="datetimeFigureOut">
              <a:rPr lang="zh-CN" altLang="en-US" smtClean="0"/>
              <a:pPr/>
              <a:t>2020/9/27 Sunday</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D35C89-72CA-4567-A9E8-21EB88E11E1F}"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7A80EE2-1AF9-4C06-AF3B-BC024D8C7113}" type="slidenum">
              <a:rPr lang="zh-CN" altLang="en-US" smtClean="0"/>
              <a:pPr/>
              <a:t>1</a:t>
            </a:fld>
            <a:endParaRPr lang="zh-CN"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60436EE-68FD-4276-A0E5-88D017B9A733}" type="slidenum">
              <a:rPr lang="zh-CN" altLang="en-US" smtClean="0"/>
              <a:pPr/>
              <a:t>18</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60436EE-68FD-4276-A0E5-88D017B9A733}" type="slidenum">
              <a:rPr lang="zh-CN" altLang="en-US" smtClean="0"/>
              <a:pPr/>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60436EE-68FD-4276-A0E5-88D017B9A733}" type="slidenum">
              <a:rPr lang="zh-CN" altLang="en-US" smtClean="0"/>
              <a:pPr/>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60436EE-68FD-4276-A0E5-88D017B9A733}" type="slidenum">
              <a:rPr lang="zh-CN" altLang="en-US" smtClean="0"/>
              <a:pPr/>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60436EE-68FD-4276-A0E5-88D017B9A733}" type="slidenum">
              <a:rPr lang="zh-CN" altLang="en-US" smtClean="0"/>
              <a:pPr/>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60436EE-68FD-4276-A0E5-88D017B9A733}" type="slidenum">
              <a:rPr lang="zh-CN" altLang="en-US" smtClean="0"/>
              <a:pPr/>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60436EE-68FD-4276-A0E5-88D017B9A733}" type="slidenum">
              <a:rPr lang="zh-CN" altLang="en-US" smtClean="0"/>
              <a:pPr/>
              <a:t>9</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60436EE-68FD-4276-A0E5-88D017B9A733}" type="slidenum">
              <a:rPr lang="zh-CN" altLang="en-US" smtClean="0"/>
              <a:pPr/>
              <a:t>10</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60436EE-68FD-4276-A0E5-88D017B9A733}" type="slidenum">
              <a:rPr lang="zh-CN" altLang="en-US" smtClean="0"/>
              <a:pPr/>
              <a:t>16</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60436EE-68FD-4276-A0E5-88D017B9A733}" type="slidenum">
              <a:rPr lang="zh-CN" altLang="en-US" smtClean="0"/>
              <a:pPr/>
              <a:t>17</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20"/>
            <a:ext cx="7772400" cy="1102519"/>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27F65A-9981-47B8-8717-31BA0265D28C}" type="datetimeFigureOut">
              <a:rPr lang="zh-CN" altLang="en-US" smtClean="0"/>
              <a:pPr/>
              <a:t>2020/9/27 Sunday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3221E24-2438-484A-A5A5-212CF4452FF8}"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27F65A-9981-47B8-8717-31BA0265D28C}" type="datetimeFigureOut">
              <a:rPr lang="zh-CN" altLang="en-US" smtClean="0"/>
              <a:pPr/>
              <a:t>2020/9/27 Sunday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3221E24-2438-484A-A5A5-212CF4452FF8}"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54782"/>
            <a:ext cx="2057400" cy="329088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54782"/>
            <a:ext cx="6019800" cy="329088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27F65A-9981-47B8-8717-31BA0265D28C}" type="datetimeFigureOut">
              <a:rPr lang="zh-CN" altLang="en-US" smtClean="0"/>
              <a:pPr/>
              <a:t>2020/9/27 Sunday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3221E24-2438-484A-A5A5-212CF4452FF8}" type="slidenum">
              <a:rPr lang="zh-CN" altLang="en-US" smtClean="0"/>
              <a:pPr/>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2" name="日期占位符 3"/>
          <p:cNvSpPr>
            <a:spLocks noGrp="1"/>
          </p:cNvSpPr>
          <p:nvPr>
            <p:ph type="dt" sz="half" idx="10"/>
          </p:nvPr>
        </p:nvSpPr>
        <p:spPr>
          <a:xfrm>
            <a:off x="457200" y="4767263"/>
            <a:ext cx="2133600" cy="273844"/>
          </a:xfrm>
          <a:prstGeom prst="rect">
            <a:avLst/>
          </a:prstGeom>
        </p:spPr>
        <p:txBody>
          <a:bodyPr/>
          <a:lstStyle>
            <a:lvl1pPr eaLnBrk="1" hangingPunct="1">
              <a:defRPr>
                <a:latin typeface="Arial" panose="020B0604020202020204" pitchFamily="34" charset="0"/>
              </a:defRPr>
            </a:lvl1pPr>
          </a:lstStyle>
          <a:p>
            <a:pPr>
              <a:defRPr/>
            </a:pPr>
            <a:fld id="{FC75F71E-60CA-44C3-8EC8-8ABD44B58723}" type="datetimeFigureOut">
              <a:rPr lang="zh-CN" altLang="en-US"/>
              <a:pPr>
                <a:defRPr/>
              </a:pPr>
              <a:t>2020/9/27 Sunday</a:t>
            </a:fld>
            <a:endParaRPr lang="zh-CN" altLang="en-US"/>
          </a:p>
        </p:txBody>
      </p:sp>
      <p:sp>
        <p:nvSpPr>
          <p:cNvPr id="3" name="页脚占位符 4"/>
          <p:cNvSpPr>
            <a:spLocks noGrp="1"/>
          </p:cNvSpPr>
          <p:nvPr>
            <p:ph type="ftr" sz="quarter" idx="11"/>
          </p:nvPr>
        </p:nvSpPr>
        <p:spPr>
          <a:xfrm>
            <a:off x="3124200" y="4767263"/>
            <a:ext cx="2895600" cy="273844"/>
          </a:xfrm>
          <a:prstGeom prst="rect">
            <a:avLst/>
          </a:prstGeom>
        </p:spPr>
        <p:txBody>
          <a:bodyPr/>
          <a:lstStyle>
            <a:lvl1pPr eaLnBrk="1" hangingPunct="1">
              <a:defRPr>
                <a:latin typeface="Arial" panose="020B0604020202020204" pitchFamily="34" charset="0"/>
              </a:defRPr>
            </a:lvl1pPr>
          </a:lstStyle>
          <a:p>
            <a:pPr>
              <a:defRPr/>
            </a:pPr>
            <a:endParaRPr lang="zh-CN" altLang="en-US"/>
          </a:p>
        </p:txBody>
      </p:sp>
      <p:sp>
        <p:nvSpPr>
          <p:cNvPr id="4" name="灯片编号占位符 5"/>
          <p:cNvSpPr>
            <a:spLocks noGrp="1"/>
          </p:cNvSpPr>
          <p:nvPr>
            <p:ph type="sldNum" sz="quarter" idx="12"/>
          </p:nvPr>
        </p:nvSpPr>
        <p:spPr>
          <a:xfrm>
            <a:off x="8503356" y="4767263"/>
            <a:ext cx="640644" cy="273844"/>
          </a:xfrm>
          <a:prstGeom prst="rect">
            <a:avLst/>
          </a:prstGeom>
        </p:spPr>
        <p:txBody>
          <a:bodyPr vert="horz" wrap="square" lIns="76197" tIns="38098" rIns="76197" bIns="38098" numCol="1" anchor="t" anchorCtr="0" compatLnSpc="1">
            <a:prstTxWarp prst="textNoShape">
              <a:avLst/>
            </a:prstTxWarp>
          </a:bodyPr>
          <a:lstStyle>
            <a:lvl1pPr eaLnBrk="1" hangingPunct="1">
              <a:defRPr>
                <a:solidFill>
                  <a:srgbClr val="000099"/>
                </a:solidFill>
                <a:latin typeface="Arial" panose="020B0604020202020204" pitchFamily="34" charset="0"/>
              </a:defRPr>
            </a:lvl1pPr>
          </a:lstStyle>
          <a:p>
            <a:pPr>
              <a:defRPr/>
            </a:pPr>
            <a:r>
              <a:rPr lang="en-US" altLang="zh-CN"/>
              <a:t>hzh</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27F65A-9981-47B8-8717-31BA0265D28C}" type="datetimeFigureOut">
              <a:rPr lang="zh-CN" altLang="en-US" smtClean="0"/>
              <a:pPr/>
              <a:t>2020/9/27 Sunday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3221E24-2438-484A-A5A5-212CF4452FF8}"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D927F65A-9981-47B8-8717-31BA0265D28C}" type="datetimeFigureOut">
              <a:rPr lang="zh-CN" altLang="en-US" smtClean="0"/>
              <a:pPr/>
              <a:t>2020/9/27 Sunday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3221E24-2438-484A-A5A5-212CF4452FF8}"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27F65A-9981-47B8-8717-31BA0265D28C}" type="datetimeFigureOut">
              <a:rPr lang="zh-CN" altLang="en-US" smtClean="0"/>
              <a:pPr/>
              <a:t>2020/9/27 Sunday</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3221E24-2438-484A-A5A5-212CF4452FF8}"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27F65A-9981-47B8-8717-31BA0265D28C}" type="datetimeFigureOut">
              <a:rPr lang="zh-CN" altLang="en-US" smtClean="0"/>
              <a:pPr/>
              <a:t>2020/9/27 Sunday</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F3221E24-2438-484A-A5A5-212CF4452FF8}"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27F65A-9981-47B8-8717-31BA0265D28C}" type="datetimeFigureOut">
              <a:rPr lang="zh-CN" altLang="en-US" smtClean="0"/>
              <a:pPr/>
              <a:t>2020/9/27 Sunday</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3221E24-2438-484A-A5A5-212CF4452FF8}"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27F65A-9981-47B8-8717-31BA0265D28C}" type="datetimeFigureOut">
              <a:rPr lang="zh-CN" altLang="en-US" smtClean="0"/>
              <a:pPr/>
              <a:t>2020/9/27 Sunday</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F3221E24-2438-484A-A5A5-212CF4452FF8}"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3" y="204787"/>
            <a:ext cx="3008313" cy="871538"/>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D927F65A-9981-47B8-8717-31BA0265D28C}" type="datetimeFigureOut">
              <a:rPr lang="zh-CN" altLang="en-US" smtClean="0"/>
              <a:pPr/>
              <a:t>2020/9/27 Sunday</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3221E24-2438-484A-A5A5-212CF4452FF8}"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1"/>
            <a:ext cx="5486400" cy="425054"/>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D927F65A-9981-47B8-8717-31BA0265D28C}" type="datetimeFigureOut">
              <a:rPr lang="zh-CN" altLang="en-US" smtClean="0"/>
              <a:pPr/>
              <a:t>2020/9/27 Sunday</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3221E24-2438-484A-A5A5-212CF4452FF8}"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D927F65A-9981-47B8-8717-31BA0265D28C}" type="datetimeFigureOut">
              <a:rPr lang="zh-CN" altLang="en-US" smtClean="0"/>
              <a:pPr/>
              <a:t>2020/9/27 Sunday</a:t>
            </a:fld>
            <a:endParaRPr lang="zh-CN" altLang="en-US"/>
          </a:p>
        </p:txBody>
      </p:sp>
      <p:sp>
        <p:nvSpPr>
          <p:cNvPr id="5" name="页脚占位符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3221E24-2438-484A-A5A5-212CF4452FF8}"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20041;&#21644;&#22242;&#36816;&#21160;&#19982;&#20843;&#22269;&#32852;&#20891;&#20405;&#21326;&#25112;&#20105;.mp4" TargetMode="Externa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jpeg"/><Relationship Id="rId9" Type="http://schemas.openxmlformats.org/officeDocument/2006/relationships/image" Target="../media/image24.jpe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xml"/><Relationship Id="rId5" Type="http://schemas.openxmlformats.org/officeDocument/2006/relationships/image" Target="../media/image29.jpeg"/><Relationship Id="rId4" Type="http://schemas.openxmlformats.org/officeDocument/2006/relationships/image" Target="../media/image28.jpeg"/></Relationships>
</file>

<file path=ppt/slides/_rels/slide15.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30.png"/><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video" Target="file:///D:\AA&#21382;&#21490;&#25945;&#23398;&#35838;&#20214;&#36164;&#26009;\B&#20843;&#19978;%20&#32479;&#32534;&#29256;\7%20&#25239;&#20987;&#20843;&#22269;&#32852;&#20891;\7.&#20843;&#22269;&#32852;&#20891;&#20405;&#21326;\&#20843;&#22269;&#32852;&#20891;&#20405;&#21326;&#26292;&#34892;.mp4" TargetMode="External"/><Relationship Id="rId5" Type="http://schemas.openxmlformats.org/officeDocument/2006/relationships/image" Target="../media/image34.pn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video" Target="file:///D:\AA&#21382;&#21490;&#25945;&#23398;&#35838;&#20214;&#36164;&#26009;\B&#20843;&#19978;%20&#32479;&#32534;&#29256;\7%20&#25239;&#20987;&#20843;&#22269;&#32852;&#20891;\7.&#20843;&#22269;&#32852;&#20891;&#20405;&#21326;\&#36763;&#19985;&#26465;&#32422;&#20869;&#23481;.mp4" TargetMode="External"/><Relationship Id="rId5" Type="http://schemas.openxmlformats.org/officeDocument/2006/relationships/image" Target="../media/image34.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stretch>
            <a:fillRect/>
          </a:stretch>
        </p:blipFill>
        <p:spPr>
          <a:xfrm rot="5400000" flipH="1">
            <a:off x="2025505" y="-2025504"/>
            <a:ext cx="5215561" cy="9266571"/>
          </a:xfrm>
          <a:prstGeom prst="rect">
            <a:avLst/>
          </a:prstGeom>
        </p:spPr>
      </p:pic>
      <p:pic>
        <p:nvPicPr>
          <p:cNvPr id="7" name="图片 6"/>
          <p:cNvPicPr>
            <a:picLocks noChangeAspect="1"/>
          </p:cNvPicPr>
          <p:nvPr/>
        </p:nvPicPr>
        <p:blipFill rotWithShape="1">
          <a:blip r:embed="rId4" cstate="print">
            <a:extLst>
              <a:ext uri="{28A0092B-C50C-407E-A947-70E740481C1C}">
                <a14:useLocalDpi xmlns="" xmlns:a14="http://schemas.microsoft.com/office/drawing/2010/main" val="0"/>
              </a:ext>
            </a:extLst>
          </a:blip>
          <a:srcRect r="73706" b="54981"/>
          <a:stretch>
            <a:fillRect/>
          </a:stretch>
        </p:blipFill>
        <p:spPr>
          <a:xfrm>
            <a:off x="0" y="3036070"/>
            <a:ext cx="2188203" cy="2107430"/>
          </a:xfrm>
          <a:prstGeom prst="rect">
            <a:avLst/>
          </a:prstGeom>
        </p:spPr>
      </p:pic>
      <p:sp>
        <p:nvSpPr>
          <p:cNvPr id="22" name="TextBox 1"/>
          <p:cNvSpPr txBox="1">
            <a:spLocks noChangeArrowheads="1"/>
          </p:cNvSpPr>
          <p:nvPr/>
        </p:nvSpPr>
        <p:spPr bwMode="auto">
          <a:xfrm>
            <a:off x="2357422" y="1357304"/>
            <a:ext cx="5311460" cy="1546577"/>
          </a:xfrm>
          <a:prstGeom prst="rect">
            <a:avLst/>
          </a:prstGeom>
          <a:noFill/>
          <a:ln w="9525">
            <a:noFill/>
            <a:miter lim="800000"/>
          </a:ln>
        </p:spPr>
        <p:txBody>
          <a:bodyPr wrap="square" lIns="68580" tIns="34290" rIns="68580" bIns="34290">
            <a:spAutoFit/>
          </a:bodyPr>
          <a:lstStyle/>
          <a:p>
            <a:pPr algn="dist"/>
            <a:r>
              <a:rPr lang="en-US" altLang="zh-CN" sz="4800" b="1" dirty="0" smtClean="0">
                <a:solidFill>
                  <a:schemeClr val="accent6">
                    <a:lumMod val="50000"/>
                  </a:schemeClr>
                </a:solidFill>
                <a:latin typeface="黑体" pitchFamily="49" charset="-122"/>
                <a:ea typeface="黑体" pitchFamily="49" charset="-122"/>
                <a:cs typeface="Arial" panose="020B0604020202020204" pitchFamily="34" charset="0"/>
                <a:sym typeface="+mn-ea"/>
              </a:rPr>
              <a:t>7 </a:t>
            </a:r>
            <a:r>
              <a:rPr lang="zh-CN" altLang="en-US" sz="4800" b="1" dirty="0" smtClean="0">
                <a:solidFill>
                  <a:schemeClr val="accent6">
                    <a:lumMod val="50000"/>
                  </a:schemeClr>
                </a:solidFill>
                <a:latin typeface="黑体" pitchFamily="49" charset="-122"/>
                <a:ea typeface="黑体" pitchFamily="49" charset="-122"/>
                <a:cs typeface="Arial" panose="020B0604020202020204" pitchFamily="34" charset="0"/>
                <a:sym typeface="+mn-ea"/>
              </a:rPr>
              <a:t>八国联军侵华与</a:t>
            </a:r>
            <a:endParaRPr lang="en-US" altLang="zh-CN" sz="4800" b="1" dirty="0" smtClean="0">
              <a:solidFill>
                <a:schemeClr val="accent6">
                  <a:lumMod val="50000"/>
                </a:schemeClr>
              </a:solidFill>
              <a:latin typeface="黑体" pitchFamily="49" charset="-122"/>
              <a:ea typeface="黑体" pitchFamily="49" charset="-122"/>
              <a:cs typeface="Arial" panose="020B0604020202020204" pitchFamily="34" charset="0"/>
              <a:sym typeface="+mn-ea"/>
            </a:endParaRPr>
          </a:p>
          <a:p>
            <a:pPr algn="dist"/>
            <a:r>
              <a:rPr lang="en-US" altLang="zh-CN" sz="4800" b="1" dirty="0" smtClean="0">
                <a:solidFill>
                  <a:schemeClr val="accent6">
                    <a:lumMod val="50000"/>
                  </a:schemeClr>
                </a:solidFill>
                <a:latin typeface="黑体" pitchFamily="49" charset="-122"/>
                <a:ea typeface="黑体" pitchFamily="49" charset="-122"/>
                <a:cs typeface="Arial" panose="020B0604020202020204" pitchFamily="34" charset="0"/>
                <a:sym typeface="+mn-ea"/>
              </a:rPr>
              <a:t>《</a:t>
            </a:r>
            <a:r>
              <a:rPr lang="zh-CN" altLang="en-US" sz="4800" b="1" dirty="0" smtClean="0">
                <a:solidFill>
                  <a:schemeClr val="accent6">
                    <a:lumMod val="50000"/>
                  </a:schemeClr>
                </a:solidFill>
                <a:latin typeface="黑体" pitchFamily="49" charset="-122"/>
                <a:ea typeface="黑体" pitchFamily="49" charset="-122"/>
                <a:cs typeface="Arial" panose="020B0604020202020204" pitchFamily="34" charset="0"/>
                <a:sym typeface="+mn-ea"/>
              </a:rPr>
              <a:t>辛丑条约</a:t>
            </a:r>
            <a:r>
              <a:rPr lang="en-US" altLang="zh-CN" sz="4800" b="1" dirty="0" smtClean="0">
                <a:solidFill>
                  <a:schemeClr val="accent6">
                    <a:lumMod val="50000"/>
                  </a:schemeClr>
                </a:solidFill>
                <a:latin typeface="黑体" pitchFamily="49" charset="-122"/>
                <a:ea typeface="黑体" pitchFamily="49" charset="-122"/>
                <a:cs typeface="Arial" panose="020B0604020202020204" pitchFamily="34" charset="0"/>
                <a:sym typeface="+mn-ea"/>
              </a:rPr>
              <a:t>》</a:t>
            </a:r>
            <a:r>
              <a:rPr lang="zh-CN" altLang="en-US" sz="4800" b="1" dirty="0" smtClean="0">
                <a:solidFill>
                  <a:schemeClr val="accent6">
                    <a:lumMod val="50000"/>
                  </a:schemeClr>
                </a:solidFill>
                <a:latin typeface="黑体" pitchFamily="49" charset="-122"/>
                <a:ea typeface="黑体" pitchFamily="49" charset="-122"/>
                <a:cs typeface="Arial" panose="020B0604020202020204" pitchFamily="34" charset="0"/>
                <a:sym typeface="+mn-ea"/>
              </a:rPr>
              <a:t>签订</a:t>
            </a:r>
            <a:endParaRPr lang="zh-CN" altLang="en-US" sz="4800" b="1" dirty="0">
              <a:solidFill>
                <a:schemeClr val="accent6">
                  <a:lumMod val="50000"/>
                </a:schemeClr>
              </a:solidFill>
              <a:latin typeface="黑体" pitchFamily="49" charset="-122"/>
              <a:ea typeface="黑体" pitchFamily="49" charset="-122"/>
              <a:cs typeface="Arial" panose="020B0604020202020204" pitchFamily="34" charset="0"/>
              <a:sym typeface="+mn-ea"/>
            </a:endParaRPr>
          </a:p>
        </p:txBody>
      </p:sp>
      <p:pic>
        <p:nvPicPr>
          <p:cNvPr id="25" name="图片 24"/>
          <p:cNvPicPr>
            <a:picLocks noChangeAspect="1"/>
          </p:cNvPicPr>
          <p:nvPr/>
        </p:nvPicPr>
        <p:blipFill rotWithShape="1">
          <a:blip r:embed="rId4" cstate="print">
            <a:extLst>
              <a:ext uri="{28A0092B-C50C-407E-A947-70E740481C1C}">
                <a14:useLocalDpi xmlns="" xmlns:a14="http://schemas.microsoft.com/office/drawing/2010/main" val="0"/>
              </a:ext>
            </a:extLst>
          </a:blip>
          <a:srcRect l="31736" t="4340" r="48324" b="76994"/>
          <a:stretch>
            <a:fillRect/>
          </a:stretch>
        </p:blipFill>
        <p:spPr>
          <a:xfrm>
            <a:off x="1357290" y="428610"/>
            <a:ext cx="1556650" cy="819652"/>
          </a:xfrm>
          <a:prstGeom prst="rect">
            <a:avLst/>
          </a:prstGeom>
        </p:spPr>
      </p:pic>
      <p:pic>
        <p:nvPicPr>
          <p:cNvPr id="8" name="图片 7"/>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7929588" y="0"/>
            <a:ext cx="1354145" cy="1500180"/>
          </a:xfrm>
          <a:prstGeom prst="rect">
            <a:avLst/>
          </a:prstGeom>
        </p:spPr>
      </p:pic>
    </p:spTree>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down)">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351349" y="362549"/>
            <a:ext cx="8497912" cy="4464184"/>
          </a:xfrm>
          <a:prstGeom prst="rect">
            <a:avLst/>
          </a:prstGeom>
          <a:solidFill>
            <a:schemeClr val="bg1"/>
          </a:solidFill>
          <a:ln w="92075">
            <a:solidFill>
              <a:srgbClr val="AEA067"/>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endParaRPr lang="zh-CN" altLang="en-US" b="0" i="0" dirty="0">
              <a:solidFill>
                <a:srgbClr val="42515A"/>
              </a:solidFill>
              <a:latin typeface="Verdana"/>
            </a:endParaRPr>
          </a:p>
        </p:txBody>
      </p:sp>
      <p:sp>
        <p:nvSpPr>
          <p:cNvPr id="43" name="TextBox 51"/>
          <p:cNvSpPr txBox="1"/>
          <p:nvPr/>
        </p:nvSpPr>
        <p:spPr>
          <a:xfrm>
            <a:off x="5367119" y="1595908"/>
            <a:ext cx="716756" cy="392415"/>
          </a:xfrm>
          <a:prstGeom prst="rect">
            <a:avLst/>
          </a:prstGeom>
          <a:noFill/>
        </p:spPr>
        <p:txBody>
          <a:bodyPr wrap="square" lIns="68580" tIns="34290" rIns="68580" bIns="34290" rtlCol="0">
            <a:spAutoFit/>
          </a:bodyPr>
          <a:lstStyle/>
          <a:p>
            <a:r>
              <a:rPr lang="zh-CN" altLang="en-US" sz="2100" b="1" dirty="0">
                <a:solidFill>
                  <a:schemeClr val="bg1"/>
                </a:solidFill>
                <a:latin typeface="华文细黑" panose="02010600040101010101" charset="-122"/>
                <a:ea typeface="华文细黑" panose="02010600040101010101" charset="-122"/>
                <a:cs typeface="Arial" panose="020B0604020202020204" pitchFamily="34" charset="0"/>
              </a:rPr>
              <a:t>明朝</a:t>
            </a:r>
            <a:endParaRPr lang="zh-CN" altLang="vi-VN" sz="2100" b="1" dirty="0">
              <a:solidFill>
                <a:schemeClr val="bg1"/>
              </a:solidFill>
              <a:latin typeface="华文细黑" panose="02010600040101010101" charset="-122"/>
              <a:ea typeface="华文细黑" panose="02010600040101010101" charset="-122"/>
              <a:cs typeface="Arial" panose="020B0604020202020204" pitchFamily="34" charset="0"/>
            </a:endParaRPr>
          </a:p>
        </p:txBody>
      </p:sp>
      <p:pic>
        <p:nvPicPr>
          <p:cNvPr id="5" name="图片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57158" y="2258070"/>
            <a:ext cx="9615116" cy="2885430"/>
          </a:xfrm>
          <a:prstGeom prst="rect">
            <a:avLst/>
          </a:prstGeom>
        </p:spPr>
      </p:pic>
      <p:pic>
        <p:nvPicPr>
          <p:cNvPr id="12" name="图片 1"/>
          <p:cNvPicPr>
            <a:picLocks noChangeAspect="1"/>
          </p:cNvPicPr>
          <p:nvPr/>
        </p:nvPicPr>
        <p:blipFill>
          <a:blip r:embed="rId4" cstate="print"/>
          <a:stretch>
            <a:fillRect/>
          </a:stretch>
        </p:blipFill>
        <p:spPr>
          <a:xfrm>
            <a:off x="357158" y="928676"/>
            <a:ext cx="1425416" cy="1746885"/>
          </a:xfrm>
          <a:prstGeom prst="rect">
            <a:avLst/>
          </a:prstGeom>
          <a:noFill/>
          <a:ln w="15875">
            <a:solidFill>
              <a:schemeClr val="bg1"/>
            </a:solidFill>
          </a:ln>
        </p:spPr>
      </p:pic>
      <p:sp>
        <p:nvSpPr>
          <p:cNvPr id="13" name="矩形 12"/>
          <p:cNvSpPr/>
          <p:nvPr/>
        </p:nvSpPr>
        <p:spPr>
          <a:xfrm>
            <a:off x="571472" y="2714626"/>
            <a:ext cx="877163" cy="369332"/>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zh-CN" altLang="en-US" dirty="0" smtClean="0"/>
              <a:t>西摩尔</a:t>
            </a:r>
            <a:endParaRPr lang="zh-CN" altLang="en-US" dirty="0"/>
          </a:p>
        </p:txBody>
      </p:sp>
      <p:pic>
        <p:nvPicPr>
          <p:cNvPr id="14" name="图片 13" descr="28《中外历史纲要》上 P120"/>
          <p:cNvPicPr>
            <a:picLocks noChangeAspect="1"/>
          </p:cNvPicPr>
          <p:nvPr/>
        </p:nvPicPr>
        <p:blipFill>
          <a:blip r:embed="rId5" cstate="print"/>
          <a:stretch>
            <a:fillRect/>
          </a:stretch>
        </p:blipFill>
        <p:spPr>
          <a:xfrm>
            <a:off x="1785918" y="928676"/>
            <a:ext cx="3122769" cy="3714758"/>
          </a:xfrm>
          <a:prstGeom prst="rect">
            <a:avLst/>
          </a:prstGeom>
        </p:spPr>
      </p:pic>
      <p:sp>
        <p:nvSpPr>
          <p:cNvPr id="16" name="文本框 1"/>
          <p:cNvSpPr txBox="1"/>
          <p:nvPr/>
        </p:nvSpPr>
        <p:spPr>
          <a:xfrm>
            <a:off x="4929191" y="1000114"/>
            <a:ext cx="3929090" cy="1685077"/>
          </a:xfrm>
          <a:prstGeom prst="rect">
            <a:avLst/>
          </a:prstGeom>
        </p:spPr>
        <p:style>
          <a:lnRef idx="2">
            <a:schemeClr val="accent2"/>
          </a:lnRef>
          <a:fillRef idx="1">
            <a:schemeClr val="lt1"/>
          </a:fillRef>
          <a:effectRef idx="0">
            <a:schemeClr val="accent2"/>
          </a:effectRef>
          <a:fontRef idx="minor">
            <a:schemeClr val="dk1"/>
          </a:fontRef>
        </p:style>
        <p:txBody>
          <a:bodyPr wrap="square" lIns="68580" tIns="34290" rIns="68580" bIns="34290" rtlCol="0">
            <a:spAutoFit/>
          </a:bodyPr>
          <a:lstStyle/>
          <a:p>
            <a:r>
              <a:rPr lang="en-US" altLang="zh-CN" sz="2100" b="1" dirty="0" smtClean="0">
                <a:solidFill>
                  <a:srgbClr val="C00000"/>
                </a:solidFill>
                <a:latin typeface="新宋体" panose="02010609030101010101" charset="-122"/>
                <a:ea typeface="新宋体" panose="02010609030101010101" charset="-122"/>
                <a:cs typeface="新宋体" panose="02010609030101010101" charset="-122"/>
              </a:rPr>
              <a:t>1900</a:t>
            </a:r>
            <a:r>
              <a:rPr lang="zh-CN" altLang="en-US" sz="2100" b="1" dirty="0">
                <a:solidFill>
                  <a:srgbClr val="C00000"/>
                </a:solidFill>
                <a:latin typeface="新宋体" panose="02010609030101010101" charset="-122"/>
                <a:ea typeface="新宋体" panose="02010609030101010101" charset="-122"/>
                <a:cs typeface="新宋体" panose="02010609030101010101" charset="-122"/>
              </a:rPr>
              <a:t>年</a:t>
            </a:r>
            <a:r>
              <a:rPr lang="en-US" altLang="zh-CN" sz="2100" b="1" dirty="0">
                <a:solidFill>
                  <a:srgbClr val="C00000"/>
                </a:solidFill>
                <a:latin typeface="新宋体" panose="02010609030101010101" charset="-122"/>
                <a:ea typeface="新宋体" panose="02010609030101010101" charset="-122"/>
                <a:cs typeface="新宋体" panose="02010609030101010101" charset="-122"/>
              </a:rPr>
              <a:t>6</a:t>
            </a:r>
            <a:r>
              <a:rPr lang="zh-CN" altLang="en-US" sz="2100" b="1" dirty="0">
                <a:solidFill>
                  <a:srgbClr val="C00000"/>
                </a:solidFill>
                <a:latin typeface="新宋体" panose="02010609030101010101" charset="-122"/>
                <a:ea typeface="新宋体" panose="02010609030101010101" charset="-122"/>
                <a:cs typeface="新宋体" panose="02010609030101010101" charset="-122"/>
              </a:rPr>
              <a:t>月，为镇压义和团运动，俄英美日德法意奥八国，拼凑了</a:t>
            </a:r>
            <a:r>
              <a:rPr lang="en-US" altLang="zh-CN" sz="2100" b="1" dirty="0">
                <a:solidFill>
                  <a:srgbClr val="C00000"/>
                </a:solidFill>
                <a:latin typeface="新宋体" panose="02010609030101010101" charset="-122"/>
                <a:ea typeface="新宋体" panose="02010609030101010101" charset="-122"/>
                <a:cs typeface="新宋体" panose="02010609030101010101" charset="-122"/>
              </a:rPr>
              <a:t>2066</a:t>
            </a:r>
            <a:r>
              <a:rPr lang="zh-CN" altLang="en-US" sz="2100" b="1" dirty="0">
                <a:solidFill>
                  <a:srgbClr val="C00000"/>
                </a:solidFill>
                <a:latin typeface="新宋体" panose="02010609030101010101" charset="-122"/>
                <a:ea typeface="新宋体" panose="02010609030101010101" charset="-122"/>
                <a:cs typeface="新宋体" panose="02010609030101010101" charset="-122"/>
              </a:rPr>
              <a:t>人的队伍，由</a:t>
            </a:r>
            <a:r>
              <a:rPr lang="zh-CN" altLang="en-US" sz="2100" b="1" dirty="0" smtClean="0">
                <a:solidFill>
                  <a:srgbClr val="C00000"/>
                </a:solidFill>
                <a:latin typeface="新宋体" panose="02010609030101010101" charset="-122"/>
                <a:ea typeface="新宋体" panose="02010609030101010101" charset="-122"/>
                <a:cs typeface="新宋体" panose="02010609030101010101" charset="-122"/>
              </a:rPr>
              <a:t>英国海军司令西摩尔</a:t>
            </a:r>
            <a:r>
              <a:rPr lang="zh-CN" altLang="en-US" sz="2100" b="1" dirty="0">
                <a:solidFill>
                  <a:srgbClr val="C00000"/>
                </a:solidFill>
                <a:latin typeface="新宋体" panose="02010609030101010101" charset="-122"/>
                <a:ea typeface="新宋体" panose="02010609030101010101" charset="-122"/>
                <a:cs typeface="新宋体" panose="02010609030101010101" charset="-122"/>
              </a:rPr>
              <a:t>率领，从大沽到天津，乘火车进犯北京，发动侵华战争</a:t>
            </a:r>
            <a:r>
              <a:rPr lang="zh-CN" altLang="en-US" sz="2100" b="1" dirty="0" smtClean="0">
                <a:solidFill>
                  <a:srgbClr val="C00000"/>
                </a:solidFill>
                <a:latin typeface="新宋体" panose="02010609030101010101" charset="-122"/>
                <a:ea typeface="新宋体" panose="02010609030101010101" charset="-122"/>
                <a:cs typeface="新宋体" panose="02010609030101010101" charset="-122"/>
              </a:rPr>
              <a:t>。</a:t>
            </a:r>
            <a:endParaRPr lang="zh-CN" altLang="en-US" sz="2100" b="1" dirty="0">
              <a:solidFill>
                <a:srgbClr val="C00000"/>
              </a:solidFill>
              <a:latin typeface="华文楷体" panose="02010600040101010101" charset="-122"/>
              <a:ea typeface="华文楷体" panose="02010600040101010101" charset="-122"/>
              <a:cs typeface="华文楷体" panose="02010600040101010101" charset="-122"/>
            </a:endParaRPr>
          </a:p>
        </p:txBody>
      </p:sp>
      <p:pic>
        <p:nvPicPr>
          <p:cNvPr id="17" name="图片 16" descr="义和团"/>
          <p:cNvPicPr>
            <a:picLocks noChangeAspect="1"/>
          </p:cNvPicPr>
          <p:nvPr/>
        </p:nvPicPr>
        <p:blipFill>
          <a:blip r:embed="rId6" cstate="print"/>
          <a:srcRect b="1728"/>
          <a:stretch>
            <a:fillRect/>
          </a:stretch>
        </p:blipFill>
        <p:spPr>
          <a:xfrm>
            <a:off x="4857752" y="2714626"/>
            <a:ext cx="3643338" cy="2085890"/>
          </a:xfrm>
          <a:prstGeom prst="rect">
            <a:avLst/>
          </a:prstGeom>
          <a:ln w="15875">
            <a:solidFill>
              <a:schemeClr val="bg1"/>
            </a:solidFill>
          </a:ln>
        </p:spPr>
      </p:pic>
      <p:sp>
        <p:nvSpPr>
          <p:cNvPr id="18" name="文本框 14"/>
          <p:cNvSpPr txBox="1"/>
          <p:nvPr/>
        </p:nvSpPr>
        <p:spPr>
          <a:xfrm>
            <a:off x="8429652" y="3214692"/>
            <a:ext cx="446276" cy="1578293"/>
          </a:xfrm>
          <a:prstGeom prst="rect">
            <a:avLst/>
          </a:prstGeom>
          <a:noFill/>
        </p:spPr>
        <p:txBody>
          <a:bodyPr vert="eaVert" wrap="square" lIns="68580" tIns="34290" rIns="68580" bIns="34290" rtlCol="0">
            <a:spAutoFit/>
          </a:bodyPr>
          <a:lstStyle/>
          <a:p>
            <a:r>
              <a:rPr lang="zh-CN" altLang="en-US" sz="2000" b="1" dirty="0">
                <a:solidFill>
                  <a:schemeClr val="accent1">
                    <a:lumMod val="50000"/>
                  </a:schemeClr>
                </a:solidFill>
                <a:effectLst>
                  <a:outerShdw blurRad="38100" dist="38100" dir="2700000" algn="tl">
                    <a:srgbClr val="000000">
                      <a:alpha val="43137"/>
                    </a:srgbClr>
                  </a:outerShdw>
                </a:effectLst>
              </a:rPr>
              <a:t>廊坊战役</a:t>
            </a:r>
          </a:p>
        </p:txBody>
      </p:sp>
      <p:sp>
        <p:nvSpPr>
          <p:cNvPr id="19" name="文本框 13"/>
          <p:cNvSpPr txBox="1"/>
          <p:nvPr/>
        </p:nvSpPr>
        <p:spPr>
          <a:xfrm>
            <a:off x="4429124" y="4500576"/>
            <a:ext cx="4357717" cy="346249"/>
          </a:xfrm>
          <a:prstGeom prst="rect">
            <a:avLst/>
          </a:prstGeom>
        </p:spPr>
        <p:style>
          <a:lnRef idx="2">
            <a:schemeClr val="accent4"/>
          </a:lnRef>
          <a:fillRef idx="1">
            <a:schemeClr val="lt1"/>
          </a:fillRef>
          <a:effectRef idx="0">
            <a:schemeClr val="accent4"/>
          </a:effectRef>
          <a:fontRef idx="minor">
            <a:schemeClr val="dk1"/>
          </a:fontRef>
        </p:style>
        <p:txBody>
          <a:bodyPr wrap="square" lIns="68580" tIns="34290" rIns="68580" bIns="34290" rtlCol="0">
            <a:spAutoFit/>
          </a:bodyPr>
          <a:lstStyle/>
          <a:p>
            <a:r>
              <a:rPr lang="zh-CN" altLang="en-US" b="1" dirty="0">
                <a:solidFill>
                  <a:schemeClr val="accent1">
                    <a:lumMod val="50000"/>
                  </a:schemeClr>
                </a:solidFill>
                <a:latin typeface="华文中宋" panose="02010600040101010101" charset="-122"/>
                <a:ea typeface="华文中宋" panose="02010600040101010101" charset="-122"/>
              </a:rPr>
              <a:t>八国联军死伤多人，被迫撤回天津租界区。</a:t>
            </a:r>
          </a:p>
        </p:txBody>
      </p:sp>
      <p:sp>
        <p:nvSpPr>
          <p:cNvPr id="20" name="TextBox 19"/>
          <p:cNvSpPr txBox="1"/>
          <p:nvPr/>
        </p:nvSpPr>
        <p:spPr>
          <a:xfrm>
            <a:off x="357158" y="357172"/>
            <a:ext cx="8572560" cy="523220"/>
          </a:xfrm>
          <a:prstGeom prst="rect">
            <a:avLst/>
          </a:prstGeom>
          <a:noFill/>
        </p:spPr>
        <p:txBody>
          <a:bodyPr wrap="square" rtlCol="0">
            <a:spAutoFit/>
          </a:bodyPr>
          <a:lstStyle/>
          <a:p>
            <a:r>
              <a:rPr lang="zh-CN" altLang="en-US" sz="2800" b="1" dirty="0" smtClean="0">
                <a:effectLst>
                  <a:outerShdw blurRad="38100" dist="38100" dir="2700000" algn="tl">
                    <a:srgbClr val="000000">
                      <a:alpha val="43137"/>
                    </a:srgbClr>
                  </a:outerShdw>
                </a:effectLst>
              </a:rPr>
              <a:t>二、一场殊死的抗争</a:t>
            </a:r>
            <a:r>
              <a:rPr lang="en-US" altLang="zh-CN" sz="2800" b="1" dirty="0" smtClean="0">
                <a:effectLst>
                  <a:outerShdw blurRad="38100" dist="38100" dir="2700000" algn="tl">
                    <a:srgbClr val="000000">
                      <a:alpha val="43137"/>
                    </a:srgbClr>
                  </a:outerShdw>
                </a:effectLst>
              </a:rPr>
              <a:t>——</a:t>
            </a:r>
            <a:r>
              <a:rPr lang="zh-CN" altLang="en-US" sz="2800" b="1" dirty="0" smtClean="0">
                <a:effectLst>
                  <a:outerShdw blurRad="38100" dist="38100" dir="2700000" algn="tl">
                    <a:srgbClr val="000000">
                      <a:alpha val="43137"/>
                    </a:srgbClr>
                  </a:outerShdw>
                </a:effectLst>
              </a:rPr>
              <a:t>抗击八国联军</a:t>
            </a:r>
            <a:endParaRPr lang="zh-CN" altLang="en-US" sz="2800" b="1" dirty="0">
              <a:effectLst>
                <a:outerShdw blurRad="38100" dist="38100" dir="2700000" algn="tl">
                  <a:srgbClr val="000000">
                    <a:alpha val="43137"/>
                  </a:srgbClr>
                </a:outerShdw>
              </a:effectLst>
            </a:endParaRPr>
          </a:p>
        </p:txBody>
      </p:sp>
    </p:spTree>
  </p:cSld>
  <p:clrMapOvr>
    <a:masterClrMapping/>
  </p:clrMapOvr>
  <mc:AlternateContent xmlns:mc="http://schemas.openxmlformats.org/markup-compatibility/2006">
    <mc:Choice xmlns="" xmlns:p14="http://schemas.microsoft.com/office/powerpoint/2010/main" Requires="p14">
      <p:transition p14:dur="0" advTm="0"/>
    </mc:Choice>
    <mc:Fallback>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37"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1000"/>
                                        <p:tgtEl>
                                          <p:spTgt spid="16"/>
                                        </p:tgtEl>
                                      </p:cBhvr>
                                    </p:animEffect>
                                    <p:anim calcmode="lin" valueType="num">
                                      <p:cBhvr>
                                        <p:cTn id="11" dur="1000" fill="hold"/>
                                        <p:tgtEl>
                                          <p:spTgt spid="16"/>
                                        </p:tgtEl>
                                        <p:attrNameLst>
                                          <p:attrName>ppt_x</p:attrName>
                                        </p:attrNameLst>
                                      </p:cBhvr>
                                      <p:tavLst>
                                        <p:tav tm="0">
                                          <p:val>
                                            <p:strVal val="#ppt_x"/>
                                          </p:val>
                                        </p:tav>
                                        <p:tav tm="100000">
                                          <p:val>
                                            <p:strVal val="#ppt_x"/>
                                          </p:val>
                                        </p:tav>
                                      </p:tavLst>
                                    </p:anim>
                                    <p:anim calcmode="lin" valueType="num">
                                      <p:cBhvr>
                                        <p:cTn id="12" dur="900" decel="100000" fill="hold"/>
                                        <p:tgtEl>
                                          <p:spTgt spid="16"/>
                                        </p:tgtEl>
                                        <p:attrNameLst>
                                          <p:attrName>ppt_y</p:attrName>
                                        </p:attrNameLst>
                                      </p:cBhvr>
                                      <p:tavLst>
                                        <p:tav tm="0">
                                          <p:val>
                                            <p:strVal val="#ppt_y+1"/>
                                          </p:val>
                                        </p:tav>
                                        <p:tav tm="100000">
                                          <p:val>
                                            <p:strVal val="#ppt_y-.03"/>
                                          </p:val>
                                        </p:tav>
                                      </p:tavLst>
                                    </p:anim>
                                    <p:anim calcmode="lin" valueType="num">
                                      <p:cBhvr>
                                        <p:cTn id="1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cBhvr>
                                        <p:cTn id="18" dur="500" fill="hold"/>
                                        <p:tgtEl>
                                          <p:spTgt spid="17"/>
                                        </p:tgtEl>
                                        <p:attrNameLst>
                                          <p:attrName>ppt_w</p:attrName>
                                        </p:attrNameLst>
                                      </p:cBhvr>
                                      <p:tavLst>
                                        <p:tav tm="0">
                                          <p:val>
                                            <p:fltVal val="0"/>
                                          </p:val>
                                        </p:tav>
                                        <p:tav tm="100000">
                                          <p:val>
                                            <p:strVal val="#ppt_w"/>
                                          </p:val>
                                        </p:tav>
                                      </p:tavLst>
                                    </p:anim>
                                    <p:anim calcmode="lin" valueType="num">
                                      <p:cBhvr>
                                        <p:cTn id="19" dur="500" fill="hold"/>
                                        <p:tgtEl>
                                          <p:spTgt spid="17"/>
                                        </p:tgtEl>
                                        <p:attrNameLst>
                                          <p:attrName>ppt_h</p:attrName>
                                        </p:attrNameLst>
                                      </p:cBhvr>
                                      <p:tavLst>
                                        <p:tav tm="0">
                                          <p:val>
                                            <p:fltVal val="0"/>
                                          </p:val>
                                        </p:tav>
                                        <p:tav tm="100000">
                                          <p:val>
                                            <p:strVal val="#ppt_h"/>
                                          </p:val>
                                        </p:tav>
                                      </p:tavLst>
                                    </p:anim>
                                    <p:animEffect transition="in" filter="fade">
                                      <p:cBhvr>
                                        <p:cTn id="20" dur="500"/>
                                        <p:tgtEl>
                                          <p:spTgt spid="17"/>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fltVal val="0"/>
                                          </p:val>
                                        </p:tav>
                                        <p:tav tm="100000">
                                          <p:val>
                                            <p:strVal val="#ppt_w"/>
                                          </p:val>
                                        </p:tav>
                                      </p:tavLst>
                                    </p:anim>
                                    <p:anim calcmode="lin" valueType="num">
                                      <p:cBhvr>
                                        <p:cTn id="24" dur="500" fill="hold"/>
                                        <p:tgtEl>
                                          <p:spTgt spid="18"/>
                                        </p:tgtEl>
                                        <p:attrNameLst>
                                          <p:attrName>ppt_h</p:attrName>
                                        </p:attrNameLst>
                                      </p:cBhvr>
                                      <p:tavLst>
                                        <p:tav tm="0">
                                          <p:val>
                                            <p:fltVal val="0"/>
                                          </p:val>
                                        </p:tav>
                                        <p:tav tm="100000">
                                          <p:val>
                                            <p:strVal val="#ppt_h"/>
                                          </p:val>
                                        </p:tav>
                                      </p:tavLst>
                                    </p:anim>
                                    <p:animEffect transition="in" filter="fade">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18" presetClass="entr" presetSubtype="3" fill="hold" grpId="0"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strips(upRight)">
                                      <p:cBhvr>
                                        <p:cTn id="3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351349" y="362549"/>
            <a:ext cx="8497912" cy="4464184"/>
          </a:xfrm>
          <a:prstGeom prst="rect">
            <a:avLst/>
          </a:prstGeom>
          <a:solidFill>
            <a:schemeClr val="bg1"/>
          </a:solidFill>
          <a:ln w="92075">
            <a:solidFill>
              <a:srgbClr val="AEA067"/>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endParaRPr lang="zh-CN" altLang="en-US" b="0" i="0" dirty="0">
              <a:solidFill>
                <a:srgbClr val="42515A"/>
              </a:solidFill>
              <a:latin typeface="Verdana"/>
            </a:endParaRPr>
          </a:p>
        </p:txBody>
      </p:sp>
      <p:grpSp>
        <p:nvGrpSpPr>
          <p:cNvPr id="2" name="组合 10"/>
          <p:cNvGrpSpPr/>
          <p:nvPr/>
        </p:nvGrpSpPr>
        <p:grpSpPr>
          <a:xfrm>
            <a:off x="428596" y="1285866"/>
            <a:ext cx="8318344" cy="2647363"/>
            <a:chOff x="434163" y="1679524"/>
            <a:chExt cx="11323674" cy="3630606"/>
          </a:xfrm>
        </p:grpSpPr>
        <p:pic>
          <p:nvPicPr>
            <p:cNvPr id="5" name="图片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34163" y="1679524"/>
              <a:ext cx="3333606" cy="3630606"/>
            </a:xfrm>
            <a:prstGeom prst="rect">
              <a:avLst/>
            </a:prstGeom>
          </p:spPr>
        </p:pic>
        <p:pic>
          <p:nvPicPr>
            <p:cNvPr id="4" name="图片 3"/>
            <p:cNvPicPr>
              <a:picLocks noChangeAspect="1"/>
            </p:cNvPicPr>
            <p:nvPr/>
          </p:nvPicPr>
          <p:blipFill>
            <a:blip r:embed="rId3" cstate="print"/>
            <a:stretch>
              <a:fillRect/>
            </a:stretch>
          </p:blipFill>
          <p:spPr>
            <a:xfrm>
              <a:off x="4350058" y="1679524"/>
              <a:ext cx="3374371" cy="3630606"/>
            </a:xfrm>
            <a:prstGeom prst="rect">
              <a:avLst/>
            </a:prstGeom>
          </p:spPr>
        </p:pic>
        <p:pic>
          <p:nvPicPr>
            <p:cNvPr id="9" name="图片 8"/>
            <p:cNvPicPr>
              <a:picLocks noChangeAspect="1"/>
            </p:cNvPicPr>
            <p:nvPr/>
          </p:nvPicPr>
          <p:blipFill>
            <a:blip r:embed="rId4" cstate="print"/>
            <a:stretch>
              <a:fillRect/>
            </a:stretch>
          </p:blipFill>
          <p:spPr>
            <a:xfrm>
              <a:off x="8306718" y="1679524"/>
              <a:ext cx="3451119" cy="3630606"/>
            </a:xfrm>
            <a:prstGeom prst="rect">
              <a:avLst/>
            </a:prstGeom>
          </p:spPr>
        </p:pic>
      </p:grpSp>
      <p:sp>
        <p:nvSpPr>
          <p:cNvPr id="13" name="矩形 12"/>
          <p:cNvSpPr/>
          <p:nvPr/>
        </p:nvSpPr>
        <p:spPr>
          <a:xfrm>
            <a:off x="428596" y="4000510"/>
            <a:ext cx="8143932" cy="632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altLang="zh-CN" sz="2100" b="1" dirty="0" smtClean="0">
                <a:solidFill>
                  <a:schemeClr val="tx1"/>
                </a:solidFill>
                <a:latin typeface="+mj-ea"/>
                <a:ea typeface="+mj-ea"/>
              </a:rPr>
              <a:t>1900</a:t>
            </a:r>
            <a:r>
              <a:rPr lang="zh-CN" altLang="en-US" sz="2100" b="1" dirty="0" smtClean="0">
                <a:solidFill>
                  <a:schemeClr val="tx1"/>
                </a:solidFill>
                <a:latin typeface="+mj-ea"/>
                <a:ea typeface="+mj-ea"/>
              </a:rPr>
              <a:t>年</a:t>
            </a:r>
            <a:r>
              <a:rPr lang="en-US" altLang="zh-CN" sz="2100" b="1" dirty="0" smtClean="0">
                <a:solidFill>
                  <a:schemeClr val="tx1"/>
                </a:solidFill>
                <a:latin typeface="+mj-ea"/>
                <a:ea typeface="+mj-ea"/>
              </a:rPr>
              <a:t>6</a:t>
            </a:r>
            <a:r>
              <a:rPr lang="zh-CN" altLang="en-US" sz="2100" b="1" dirty="0" smtClean="0">
                <a:solidFill>
                  <a:schemeClr val="tx1"/>
                </a:solidFill>
                <a:latin typeface="+mj-ea"/>
                <a:ea typeface="+mj-ea"/>
              </a:rPr>
              <a:t>月</a:t>
            </a:r>
            <a:r>
              <a:rPr lang="en-US" altLang="zh-CN" sz="2100" b="1" dirty="0" smtClean="0">
                <a:solidFill>
                  <a:schemeClr val="tx1"/>
                </a:solidFill>
                <a:latin typeface="+mj-ea"/>
                <a:ea typeface="+mj-ea"/>
              </a:rPr>
              <a:t>17</a:t>
            </a:r>
            <a:r>
              <a:rPr lang="zh-CN" altLang="en-US" sz="2100" b="1" dirty="0" smtClean="0">
                <a:solidFill>
                  <a:schemeClr val="tx1"/>
                </a:solidFill>
                <a:latin typeface="+mj-ea"/>
                <a:ea typeface="+mj-ea"/>
              </a:rPr>
              <a:t>日，联合舰队攻陷天津大沽炮台。</a:t>
            </a:r>
            <a:endParaRPr lang="zh-CN" altLang="en-US" sz="2100" b="1" dirty="0">
              <a:solidFill>
                <a:schemeClr val="tx1"/>
              </a:solidFill>
              <a:latin typeface="+mj-ea"/>
              <a:ea typeface="+mj-ea"/>
            </a:endParaRPr>
          </a:p>
        </p:txBody>
      </p:sp>
      <p:sp>
        <p:nvSpPr>
          <p:cNvPr id="10" name="矩形 9"/>
          <p:cNvSpPr/>
          <p:nvPr/>
        </p:nvSpPr>
        <p:spPr>
          <a:xfrm>
            <a:off x="357158" y="4071948"/>
            <a:ext cx="8358246" cy="461665"/>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zh-CN" altLang="en-US" sz="2400" b="1" dirty="0" smtClean="0">
                <a:effectLst>
                  <a:outerShdw blurRad="38100" dist="38100" dir="2700000" algn="tl">
                    <a:srgbClr val="000000">
                      <a:alpha val="43137"/>
                    </a:srgbClr>
                  </a:outerShdw>
                </a:effectLst>
              </a:rPr>
              <a:t>面对八国联军的侵略，清政府和义和团分别采取了什么行动？</a:t>
            </a:r>
            <a:endParaRPr lang="zh-CN" altLang="en-US" sz="2400" b="1" dirty="0">
              <a:effectLst>
                <a:outerShdw blurRad="38100" dist="38100" dir="2700000" algn="tl">
                  <a:srgbClr val="000000">
                    <a:alpha val="43137"/>
                  </a:srgbClr>
                </a:outerShdw>
              </a:effectLst>
            </a:endParaRPr>
          </a:p>
        </p:txBody>
      </p:sp>
      <p:sp>
        <p:nvSpPr>
          <p:cNvPr id="12" name="TextBox 11"/>
          <p:cNvSpPr txBox="1"/>
          <p:nvPr/>
        </p:nvSpPr>
        <p:spPr>
          <a:xfrm>
            <a:off x="357158" y="357172"/>
            <a:ext cx="8572560" cy="523220"/>
          </a:xfrm>
          <a:prstGeom prst="rect">
            <a:avLst/>
          </a:prstGeom>
          <a:noFill/>
        </p:spPr>
        <p:txBody>
          <a:bodyPr wrap="square" rtlCol="0">
            <a:spAutoFit/>
          </a:bodyPr>
          <a:lstStyle/>
          <a:p>
            <a:r>
              <a:rPr lang="zh-CN" altLang="en-US" sz="2800" b="1" dirty="0" smtClean="0">
                <a:effectLst>
                  <a:outerShdw blurRad="38100" dist="38100" dir="2700000" algn="tl">
                    <a:srgbClr val="000000">
                      <a:alpha val="43137"/>
                    </a:srgbClr>
                  </a:outerShdw>
                </a:effectLst>
              </a:rPr>
              <a:t>二、一场殊死的抗争</a:t>
            </a:r>
            <a:r>
              <a:rPr lang="en-US" altLang="zh-CN" sz="2800" b="1" dirty="0" smtClean="0">
                <a:effectLst>
                  <a:outerShdw blurRad="38100" dist="38100" dir="2700000" algn="tl">
                    <a:srgbClr val="000000">
                      <a:alpha val="43137"/>
                    </a:srgbClr>
                  </a:outerShdw>
                </a:effectLst>
              </a:rPr>
              <a:t>——</a:t>
            </a:r>
            <a:r>
              <a:rPr lang="zh-CN" altLang="en-US" sz="2800" b="1" dirty="0" smtClean="0">
                <a:effectLst>
                  <a:outerShdw blurRad="38100" dist="38100" dir="2700000" algn="tl">
                    <a:srgbClr val="000000">
                      <a:alpha val="43137"/>
                    </a:srgbClr>
                  </a:outerShdw>
                </a:effectLst>
              </a:rPr>
              <a:t>抗击八国联军</a:t>
            </a:r>
            <a:endParaRPr lang="zh-CN" altLang="en-US" sz="2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3677695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351349" y="362549"/>
            <a:ext cx="8497912" cy="4464184"/>
          </a:xfrm>
          <a:prstGeom prst="rect">
            <a:avLst/>
          </a:prstGeom>
          <a:solidFill>
            <a:schemeClr val="bg1"/>
          </a:solidFill>
          <a:ln w="92075">
            <a:solidFill>
              <a:srgbClr val="AEA067"/>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endParaRPr lang="zh-CN" altLang="en-US" b="0" i="0" dirty="0">
              <a:solidFill>
                <a:srgbClr val="42515A"/>
              </a:solidFill>
              <a:latin typeface="Verdana"/>
            </a:endParaRPr>
          </a:p>
        </p:txBody>
      </p:sp>
      <p:sp>
        <p:nvSpPr>
          <p:cNvPr id="12" name="矩形 11"/>
          <p:cNvSpPr/>
          <p:nvPr/>
        </p:nvSpPr>
        <p:spPr>
          <a:xfrm>
            <a:off x="428596" y="4000510"/>
            <a:ext cx="8215370" cy="632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zh-CN" altLang="en-US" sz="2100" b="1" dirty="0" smtClean="0">
                <a:solidFill>
                  <a:schemeClr val="tx1"/>
                </a:solidFill>
              </a:rPr>
              <a:t>天津大沽炮台失陷，误信列强干政谎报，慈禧太后下令对外宣战。</a:t>
            </a:r>
            <a:endParaRPr lang="zh-CN" altLang="en-US" sz="2100" b="1" dirty="0">
              <a:solidFill>
                <a:schemeClr val="tx1"/>
              </a:solidFill>
            </a:endParaRPr>
          </a:p>
        </p:txBody>
      </p:sp>
      <p:pic>
        <p:nvPicPr>
          <p:cNvPr id="4" name="图片 3">
            <a:hlinkClick r:id="rId2" action="ppaction://hlinkfile"/>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00034" y="1214428"/>
            <a:ext cx="2475416" cy="2735364"/>
          </a:xfrm>
          <a:prstGeom prst="rect">
            <a:avLst/>
          </a:prstGeom>
          <a:ln>
            <a:noFill/>
          </a:ln>
          <a:effectLst>
            <a:outerShdw blurRad="190500" algn="tl" rotWithShape="0">
              <a:srgbClr val="000000">
                <a:alpha val="70000"/>
              </a:srgbClr>
            </a:outerShdw>
          </a:effectLst>
        </p:spPr>
      </p:pic>
      <p:sp>
        <p:nvSpPr>
          <p:cNvPr id="10" name="TextBox 9"/>
          <p:cNvSpPr txBox="1"/>
          <p:nvPr/>
        </p:nvSpPr>
        <p:spPr>
          <a:xfrm>
            <a:off x="357158" y="357172"/>
            <a:ext cx="8572560" cy="523220"/>
          </a:xfrm>
          <a:prstGeom prst="rect">
            <a:avLst/>
          </a:prstGeom>
          <a:noFill/>
        </p:spPr>
        <p:txBody>
          <a:bodyPr wrap="square" rtlCol="0">
            <a:spAutoFit/>
          </a:bodyPr>
          <a:lstStyle/>
          <a:p>
            <a:r>
              <a:rPr lang="zh-CN" altLang="en-US" sz="2800" b="1" dirty="0" smtClean="0">
                <a:effectLst>
                  <a:outerShdw blurRad="38100" dist="38100" dir="2700000" algn="tl">
                    <a:srgbClr val="000000">
                      <a:alpha val="43137"/>
                    </a:srgbClr>
                  </a:outerShdw>
                </a:effectLst>
              </a:rPr>
              <a:t>二、一场殊死的抗争</a:t>
            </a:r>
            <a:r>
              <a:rPr lang="en-US" altLang="zh-CN" sz="2800" b="1" dirty="0" smtClean="0">
                <a:effectLst>
                  <a:outerShdw blurRad="38100" dist="38100" dir="2700000" algn="tl">
                    <a:srgbClr val="000000">
                      <a:alpha val="43137"/>
                    </a:srgbClr>
                  </a:outerShdw>
                </a:effectLst>
              </a:rPr>
              <a:t>——</a:t>
            </a:r>
            <a:r>
              <a:rPr lang="zh-CN" altLang="en-US" sz="2800" b="1" dirty="0" smtClean="0">
                <a:effectLst>
                  <a:outerShdw blurRad="38100" dist="38100" dir="2700000" algn="tl">
                    <a:srgbClr val="000000">
                      <a:alpha val="43137"/>
                    </a:srgbClr>
                  </a:outerShdw>
                </a:effectLst>
              </a:rPr>
              <a:t>抗击八国联军</a:t>
            </a:r>
            <a:endParaRPr lang="zh-CN" altLang="en-US" sz="2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796041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2" cstate="print"/>
          <a:srcRect t="963" r="547" b="359"/>
          <a:stretch>
            <a:fillRect/>
          </a:stretch>
        </p:blipFill>
        <p:spPr>
          <a:xfrm>
            <a:off x="131446" y="2903697"/>
            <a:ext cx="1568291" cy="2128361"/>
          </a:xfrm>
          <a:prstGeom prst="rect">
            <a:avLst/>
          </a:prstGeom>
          <a:ln>
            <a:solidFill>
              <a:schemeClr val="bg1"/>
            </a:solidFill>
          </a:ln>
        </p:spPr>
      </p:pic>
      <p:grpSp>
        <p:nvGrpSpPr>
          <p:cNvPr id="2" name="组合 17"/>
          <p:cNvGrpSpPr/>
          <p:nvPr/>
        </p:nvGrpSpPr>
        <p:grpSpPr>
          <a:xfrm>
            <a:off x="26194" y="96679"/>
            <a:ext cx="2248853" cy="478155"/>
            <a:chOff x="485" y="290"/>
            <a:chExt cx="2773" cy="1091"/>
          </a:xfrm>
        </p:grpSpPr>
        <p:pic>
          <p:nvPicPr>
            <p:cNvPr id="16" name="图片 15" descr="3 (1)"/>
            <p:cNvPicPr>
              <a:picLocks noChangeAspect="1"/>
            </p:cNvPicPr>
            <p:nvPr/>
          </p:nvPicPr>
          <p:blipFill>
            <a:blip r:embed="rId3" cstate="print"/>
            <a:stretch>
              <a:fillRect/>
            </a:stretch>
          </p:blipFill>
          <p:spPr>
            <a:xfrm>
              <a:off x="485" y="290"/>
              <a:ext cx="2731" cy="1091"/>
            </a:xfrm>
            <a:prstGeom prst="roundRect">
              <a:avLst/>
            </a:prstGeom>
          </p:spPr>
        </p:pic>
        <p:sp>
          <p:nvSpPr>
            <p:cNvPr id="17" name="文本框 16"/>
            <p:cNvSpPr txBox="1"/>
            <p:nvPr/>
          </p:nvSpPr>
          <p:spPr>
            <a:xfrm>
              <a:off x="615" y="328"/>
              <a:ext cx="2643" cy="1053"/>
            </a:xfrm>
            <a:prstGeom prst="rect">
              <a:avLst/>
            </a:prstGeom>
            <a:noFill/>
          </p:spPr>
          <p:txBody>
            <a:bodyPr wrap="square" rtlCol="0">
              <a:spAutoFit/>
            </a:bodyPr>
            <a:lstStyle/>
            <a:p>
              <a:r>
                <a:rPr lang="zh-CN" altLang="en-US" sz="2400" b="1" dirty="0">
                  <a:solidFill>
                    <a:schemeClr val="accent4">
                      <a:lumMod val="60000"/>
                      <a:lumOff val="40000"/>
                    </a:schemeClr>
                  </a:solidFill>
                  <a:latin typeface="黑体" panose="02010609060101010101" charset="-122"/>
                  <a:ea typeface="黑体" panose="02010609060101010101" charset="-122"/>
                </a:rPr>
                <a:t>北京</a:t>
              </a:r>
              <a:r>
                <a:rPr lang="en-US" altLang="zh-CN" sz="2400" b="1" dirty="0">
                  <a:solidFill>
                    <a:schemeClr val="accent4">
                      <a:lumMod val="60000"/>
                      <a:lumOff val="40000"/>
                    </a:schemeClr>
                  </a:solidFill>
                  <a:latin typeface="黑体" panose="02010609060101010101" charset="-122"/>
                  <a:ea typeface="黑体" panose="02010609060101010101" charset="-122"/>
                </a:rPr>
                <a:t>·</a:t>
              </a:r>
              <a:r>
                <a:rPr lang="zh-CN" altLang="en-US" sz="2400" b="1" dirty="0">
                  <a:solidFill>
                    <a:schemeClr val="accent4">
                      <a:lumMod val="60000"/>
                      <a:lumOff val="40000"/>
                    </a:schemeClr>
                  </a:solidFill>
                  <a:latin typeface="黑体" panose="02010609060101010101" charset="-122"/>
                  <a:ea typeface="黑体" panose="02010609060101010101" charset="-122"/>
                </a:rPr>
                <a:t>义和团</a:t>
              </a:r>
            </a:p>
          </p:txBody>
        </p:sp>
      </p:grpSp>
      <p:sp>
        <p:nvSpPr>
          <p:cNvPr id="9" name="文本框 8"/>
          <p:cNvSpPr txBox="1"/>
          <p:nvPr/>
        </p:nvSpPr>
        <p:spPr>
          <a:xfrm>
            <a:off x="131445" y="2903696"/>
            <a:ext cx="970598" cy="299085"/>
          </a:xfrm>
          <a:prstGeom prst="rect">
            <a:avLst/>
          </a:prstGeom>
          <a:solidFill>
            <a:schemeClr val="bg1">
              <a:lumMod val="75000"/>
            </a:schemeClr>
          </a:solidFill>
          <a:ln>
            <a:noFill/>
          </a:ln>
        </p:spPr>
        <p:txBody>
          <a:bodyPr wrap="square" lIns="68580" tIns="34290" rIns="68580" bIns="34290" rtlCol="0">
            <a:spAutoFit/>
          </a:bodyPr>
          <a:lstStyle/>
          <a:p>
            <a:pPr algn="l"/>
            <a:r>
              <a:rPr lang="zh-CN" altLang="en-US" sz="1500" b="1" dirty="0">
                <a:latin typeface="黑体" panose="02010609060101010101" charset="-122"/>
                <a:ea typeface="黑体" panose="02010609060101010101" charset="-122"/>
              </a:rPr>
              <a:t>火烧教堂</a:t>
            </a:r>
          </a:p>
        </p:txBody>
      </p:sp>
      <p:pic>
        <p:nvPicPr>
          <p:cNvPr id="10" name="图片 9"/>
          <p:cNvPicPr>
            <a:picLocks noChangeAspect="1"/>
          </p:cNvPicPr>
          <p:nvPr/>
        </p:nvPicPr>
        <p:blipFill>
          <a:blip r:embed="rId4" cstate="print"/>
          <a:srcRect l="1676" t="10519" r="11029" b="9665"/>
          <a:stretch>
            <a:fillRect/>
          </a:stretch>
        </p:blipFill>
        <p:spPr>
          <a:xfrm>
            <a:off x="1772126" y="2902268"/>
            <a:ext cx="2936558" cy="2128361"/>
          </a:xfrm>
          <a:prstGeom prst="rect">
            <a:avLst/>
          </a:prstGeom>
          <a:ln w="15875">
            <a:solidFill>
              <a:schemeClr val="bg1"/>
            </a:solidFill>
          </a:ln>
        </p:spPr>
      </p:pic>
      <p:sp>
        <p:nvSpPr>
          <p:cNvPr id="5" name="文本框 4"/>
          <p:cNvSpPr txBox="1"/>
          <p:nvPr/>
        </p:nvSpPr>
        <p:spPr>
          <a:xfrm>
            <a:off x="1772126" y="4754404"/>
            <a:ext cx="2356485" cy="284693"/>
          </a:xfrm>
          <a:prstGeom prst="rect">
            <a:avLst/>
          </a:prstGeom>
          <a:noFill/>
        </p:spPr>
        <p:txBody>
          <a:bodyPr wrap="square" lIns="68580" tIns="34290" rIns="68580" bIns="34290" rtlCol="0">
            <a:spAutoFit/>
          </a:bodyPr>
          <a:lstStyle/>
          <a:p>
            <a:pPr algn="l"/>
            <a:r>
              <a:rPr lang="zh-CN" altLang="en-US" sz="1400" b="1" dirty="0">
                <a:solidFill>
                  <a:schemeClr val="bg1"/>
                </a:solidFill>
                <a:effectLst>
                  <a:outerShdw blurRad="38100" dist="38100" dir="2700000" algn="tl">
                    <a:srgbClr val="000000">
                      <a:alpha val="43137"/>
                    </a:srgbClr>
                  </a:outerShdw>
                </a:effectLst>
              </a:rPr>
              <a:t>义和团围困下的英国公使馆</a:t>
            </a:r>
          </a:p>
        </p:txBody>
      </p:sp>
      <p:pic>
        <p:nvPicPr>
          <p:cNvPr id="11" name="图片 10" descr="义和团"/>
          <p:cNvPicPr>
            <a:picLocks noChangeAspect="1"/>
          </p:cNvPicPr>
          <p:nvPr/>
        </p:nvPicPr>
        <p:blipFill>
          <a:blip r:embed="rId5" cstate="print"/>
          <a:srcRect t="38497" r="3603"/>
          <a:stretch>
            <a:fillRect/>
          </a:stretch>
        </p:blipFill>
        <p:spPr>
          <a:xfrm>
            <a:off x="141922" y="706755"/>
            <a:ext cx="4576763" cy="1694498"/>
          </a:xfrm>
          <a:prstGeom prst="rect">
            <a:avLst/>
          </a:prstGeom>
          <a:ln w="15875">
            <a:solidFill>
              <a:schemeClr val="bg1"/>
            </a:solidFill>
          </a:ln>
        </p:spPr>
      </p:pic>
      <p:sp>
        <p:nvSpPr>
          <p:cNvPr id="13" name="文本框 12"/>
          <p:cNvSpPr txBox="1"/>
          <p:nvPr/>
        </p:nvSpPr>
        <p:spPr>
          <a:xfrm>
            <a:off x="247174" y="2450306"/>
            <a:ext cx="4423886" cy="377026"/>
          </a:xfrm>
          <a:prstGeom prst="rect">
            <a:avLst/>
          </a:prstGeom>
          <a:noFill/>
        </p:spPr>
        <p:txBody>
          <a:bodyPr wrap="square" lIns="68580" tIns="34290" rIns="68580" bIns="34290" rtlCol="0">
            <a:spAutoFit/>
          </a:bodyPr>
          <a:lstStyle/>
          <a:p>
            <a:pPr algn="l"/>
            <a:r>
              <a:rPr lang="zh-CN" altLang="en-US" sz="2000" b="1" dirty="0">
                <a:solidFill>
                  <a:srgbClr val="FF0000"/>
                </a:solidFill>
                <a:latin typeface="黑体" panose="02010609060101010101" charset="-122"/>
                <a:ea typeface="黑体" panose="02010609060101010101" charset="-122"/>
                <a:sym typeface="+mn-ea"/>
              </a:rPr>
              <a:t>义和团和清军围攻使馆及西什库教堂</a:t>
            </a:r>
            <a:endParaRPr lang="zh-CN" altLang="en-US" sz="2000" b="1" dirty="0">
              <a:solidFill>
                <a:srgbClr val="FF0000"/>
              </a:solidFill>
              <a:latin typeface="黑体" panose="02010609060101010101" charset="-122"/>
              <a:ea typeface="黑体" panose="02010609060101010101" charset="-122"/>
            </a:endParaRPr>
          </a:p>
        </p:txBody>
      </p:sp>
      <p:grpSp>
        <p:nvGrpSpPr>
          <p:cNvPr id="3" name="组合 13"/>
          <p:cNvGrpSpPr/>
          <p:nvPr/>
        </p:nvGrpSpPr>
        <p:grpSpPr>
          <a:xfrm>
            <a:off x="6866096" y="96679"/>
            <a:ext cx="2248853" cy="478155"/>
            <a:chOff x="485" y="290"/>
            <a:chExt cx="2773" cy="1091"/>
          </a:xfrm>
        </p:grpSpPr>
        <p:pic>
          <p:nvPicPr>
            <p:cNvPr id="15" name="图片 14" descr="3 (1)"/>
            <p:cNvPicPr>
              <a:picLocks noChangeAspect="1"/>
            </p:cNvPicPr>
            <p:nvPr/>
          </p:nvPicPr>
          <p:blipFill>
            <a:blip r:embed="rId3" cstate="print"/>
            <a:stretch>
              <a:fillRect/>
            </a:stretch>
          </p:blipFill>
          <p:spPr>
            <a:xfrm>
              <a:off x="485" y="290"/>
              <a:ext cx="2731" cy="1091"/>
            </a:xfrm>
            <a:prstGeom prst="roundRect">
              <a:avLst/>
            </a:prstGeom>
          </p:spPr>
        </p:pic>
        <p:sp>
          <p:nvSpPr>
            <p:cNvPr id="19" name="文本框 18"/>
            <p:cNvSpPr txBox="1"/>
            <p:nvPr/>
          </p:nvSpPr>
          <p:spPr>
            <a:xfrm>
              <a:off x="615" y="328"/>
              <a:ext cx="2643" cy="1053"/>
            </a:xfrm>
            <a:prstGeom prst="rect">
              <a:avLst/>
            </a:prstGeom>
            <a:noFill/>
          </p:spPr>
          <p:txBody>
            <a:bodyPr wrap="square" rtlCol="0">
              <a:spAutoFit/>
            </a:bodyPr>
            <a:lstStyle/>
            <a:p>
              <a:r>
                <a:rPr lang="zh-CN" altLang="en-US" sz="2400" b="1" dirty="0">
                  <a:solidFill>
                    <a:schemeClr val="accent4">
                      <a:lumMod val="60000"/>
                      <a:lumOff val="40000"/>
                    </a:schemeClr>
                  </a:solidFill>
                  <a:latin typeface="黑体" panose="02010609060101010101" charset="-122"/>
                  <a:ea typeface="黑体" panose="02010609060101010101" charset="-122"/>
                </a:rPr>
                <a:t>天津</a:t>
              </a:r>
              <a:r>
                <a:rPr lang="en-US" altLang="zh-CN" sz="2400" b="1" dirty="0">
                  <a:solidFill>
                    <a:schemeClr val="accent4">
                      <a:lumMod val="60000"/>
                      <a:lumOff val="40000"/>
                    </a:schemeClr>
                  </a:solidFill>
                  <a:latin typeface="黑体" panose="02010609060101010101" charset="-122"/>
                  <a:ea typeface="黑体" panose="02010609060101010101" charset="-122"/>
                </a:rPr>
                <a:t>·</a:t>
              </a:r>
              <a:r>
                <a:rPr lang="zh-CN" altLang="en-US" sz="2400" b="1" dirty="0">
                  <a:solidFill>
                    <a:schemeClr val="accent4">
                      <a:lumMod val="60000"/>
                      <a:lumOff val="40000"/>
                    </a:schemeClr>
                  </a:solidFill>
                  <a:latin typeface="黑体" panose="02010609060101010101" charset="-122"/>
                  <a:ea typeface="黑体" panose="02010609060101010101" charset="-122"/>
                </a:rPr>
                <a:t>义和团</a:t>
              </a:r>
            </a:p>
          </p:txBody>
        </p:sp>
      </p:grpSp>
      <p:grpSp>
        <p:nvGrpSpPr>
          <p:cNvPr id="4" name="组合 21"/>
          <p:cNvGrpSpPr/>
          <p:nvPr/>
        </p:nvGrpSpPr>
        <p:grpSpPr>
          <a:xfrm>
            <a:off x="5487829" y="677704"/>
            <a:ext cx="3550929" cy="2213610"/>
            <a:chOff x="11666" y="1423"/>
            <a:chExt cx="7313" cy="4648"/>
          </a:xfrm>
        </p:grpSpPr>
        <p:pic>
          <p:nvPicPr>
            <p:cNvPr id="20" name="图片 19"/>
            <p:cNvPicPr>
              <a:picLocks noChangeAspect="1"/>
            </p:cNvPicPr>
            <p:nvPr/>
          </p:nvPicPr>
          <p:blipFill>
            <a:blip r:embed="rId6" cstate="print"/>
            <a:srcRect l="115" t="14495"/>
            <a:stretch>
              <a:fillRect/>
            </a:stretch>
          </p:blipFill>
          <p:spPr>
            <a:xfrm>
              <a:off x="11666" y="1423"/>
              <a:ext cx="7313" cy="4597"/>
            </a:xfrm>
            <a:prstGeom prst="rect">
              <a:avLst/>
            </a:prstGeom>
            <a:ln w="15875">
              <a:solidFill>
                <a:schemeClr val="bg1"/>
              </a:solidFill>
            </a:ln>
          </p:spPr>
        </p:pic>
        <p:sp>
          <p:nvSpPr>
            <p:cNvPr id="21" name="文本框 20"/>
            <p:cNvSpPr txBox="1"/>
            <p:nvPr/>
          </p:nvSpPr>
          <p:spPr>
            <a:xfrm>
              <a:off x="11666" y="5392"/>
              <a:ext cx="2543" cy="679"/>
            </a:xfrm>
            <a:prstGeom prst="rect">
              <a:avLst/>
            </a:prstGeom>
            <a:solidFill>
              <a:schemeClr val="bg1">
                <a:lumMod val="75000"/>
              </a:schemeClr>
            </a:solidFill>
            <a:ln>
              <a:noFill/>
            </a:ln>
          </p:spPr>
          <p:txBody>
            <a:bodyPr wrap="square" rtlCol="0">
              <a:spAutoFit/>
            </a:bodyPr>
            <a:lstStyle/>
            <a:p>
              <a:pPr algn="l"/>
              <a:r>
                <a:rPr lang="zh-CN" altLang="en-US" sz="1500" b="1" dirty="0">
                  <a:latin typeface="黑体" panose="02010609060101010101" charset="-122"/>
                  <a:ea typeface="黑体" panose="02010609060101010101" charset="-122"/>
                </a:rPr>
                <a:t>老龙头战役</a:t>
              </a:r>
            </a:p>
          </p:txBody>
        </p:sp>
      </p:grpSp>
      <p:pic>
        <p:nvPicPr>
          <p:cNvPr id="92" name="图片 91"/>
          <p:cNvPicPr>
            <a:picLocks noChangeAspect="1"/>
          </p:cNvPicPr>
          <p:nvPr/>
        </p:nvPicPr>
        <p:blipFill>
          <a:blip r:embed="rId7" cstate="print"/>
          <a:srcRect l="16839" t="7114" r="2310" b="4577"/>
          <a:stretch>
            <a:fillRect/>
          </a:stretch>
        </p:blipFill>
        <p:spPr>
          <a:xfrm>
            <a:off x="6889909" y="2949892"/>
            <a:ext cx="2148840" cy="2033588"/>
          </a:xfrm>
          <a:prstGeom prst="rect">
            <a:avLst/>
          </a:prstGeom>
          <a:ln w="15875">
            <a:solidFill>
              <a:schemeClr val="bg1"/>
            </a:solidFill>
          </a:ln>
        </p:spPr>
      </p:pic>
      <p:pic>
        <p:nvPicPr>
          <p:cNvPr id="23" name="图片 22" descr="炮台"/>
          <p:cNvPicPr>
            <a:picLocks noChangeAspect="1"/>
          </p:cNvPicPr>
          <p:nvPr/>
        </p:nvPicPr>
        <p:blipFill>
          <a:blip r:embed="rId8" cstate="print"/>
          <a:srcRect l="7534" r="44567"/>
          <a:stretch>
            <a:fillRect/>
          </a:stretch>
        </p:blipFill>
        <p:spPr>
          <a:xfrm>
            <a:off x="5487829" y="2949893"/>
            <a:ext cx="1346835" cy="2033111"/>
          </a:xfrm>
          <a:prstGeom prst="rect">
            <a:avLst/>
          </a:prstGeom>
          <a:ln w="15875">
            <a:solidFill>
              <a:schemeClr val="bg1"/>
            </a:solidFill>
          </a:ln>
        </p:spPr>
      </p:pic>
      <p:sp>
        <p:nvSpPr>
          <p:cNvPr id="24" name="文本框 23"/>
          <p:cNvSpPr txBox="1"/>
          <p:nvPr/>
        </p:nvSpPr>
        <p:spPr>
          <a:xfrm>
            <a:off x="5487829" y="4683919"/>
            <a:ext cx="952500" cy="299085"/>
          </a:xfrm>
          <a:prstGeom prst="rect">
            <a:avLst/>
          </a:prstGeom>
          <a:solidFill>
            <a:schemeClr val="bg1">
              <a:lumMod val="65000"/>
            </a:schemeClr>
          </a:solidFill>
          <a:ln>
            <a:noFill/>
          </a:ln>
        </p:spPr>
        <p:txBody>
          <a:bodyPr wrap="square" lIns="68580" tIns="34290" rIns="68580" bIns="34290" rtlCol="0">
            <a:spAutoFit/>
          </a:bodyPr>
          <a:lstStyle/>
          <a:p>
            <a:pPr algn="l"/>
            <a:r>
              <a:rPr lang="zh-CN" altLang="en-US" sz="1500" b="1" dirty="0">
                <a:solidFill>
                  <a:schemeClr val="bg1"/>
                </a:solidFill>
                <a:latin typeface="黑体" panose="02010609060101010101" charset="-122"/>
                <a:ea typeface="黑体" panose="02010609060101010101" charset="-122"/>
              </a:rPr>
              <a:t>炮轰租界</a:t>
            </a:r>
          </a:p>
        </p:txBody>
      </p:sp>
      <p:sp>
        <p:nvSpPr>
          <p:cNvPr id="25" name="文本框 24"/>
          <p:cNvSpPr txBox="1"/>
          <p:nvPr/>
        </p:nvSpPr>
        <p:spPr>
          <a:xfrm>
            <a:off x="7895273" y="4671536"/>
            <a:ext cx="1143476" cy="299085"/>
          </a:xfrm>
          <a:prstGeom prst="rect">
            <a:avLst/>
          </a:prstGeom>
          <a:solidFill>
            <a:srgbClr val="CFBC6F"/>
          </a:solidFill>
          <a:ln>
            <a:noFill/>
          </a:ln>
        </p:spPr>
        <p:txBody>
          <a:bodyPr wrap="square" lIns="68580" tIns="34290" rIns="68580" bIns="34290" rtlCol="0">
            <a:spAutoFit/>
          </a:bodyPr>
          <a:lstStyle/>
          <a:p>
            <a:pPr algn="l"/>
            <a:r>
              <a:rPr lang="zh-CN" altLang="en-US" sz="1500" b="1" dirty="0">
                <a:latin typeface="黑体" panose="02010609060101010101" charset="-122"/>
                <a:ea typeface="黑体" panose="02010609060101010101" charset="-122"/>
              </a:rPr>
              <a:t>天津保卫战</a:t>
            </a:r>
          </a:p>
        </p:txBody>
      </p:sp>
      <p:pic>
        <p:nvPicPr>
          <p:cNvPr id="26" name="图片 25"/>
          <p:cNvPicPr>
            <a:picLocks noChangeAspect="1"/>
          </p:cNvPicPr>
          <p:nvPr/>
        </p:nvPicPr>
        <p:blipFill>
          <a:blip r:embed="rId9" cstate="print"/>
          <a:stretch>
            <a:fillRect/>
          </a:stretch>
        </p:blipFill>
        <p:spPr>
          <a:xfrm>
            <a:off x="5488305" y="678180"/>
            <a:ext cx="3550920" cy="4305300"/>
          </a:xfrm>
          <a:prstGeom prst="rect">
            <a:avLst/>
          </a:prstGeom>
          <a:ln w="28575">
            <a:solidFill>
              <a:schemeClr val="bg1"/>
            </a:solidFill>
          </a:ln>
        </p:spPr>
      </p:pic>
      <p:sp>
        <p:nvSpPr>
          <p:cNvPr id="27" name="矩形 26"/>
          <p:cNvSpPr/>
          <p:nvPr/>
        </p:nvSpPr>
        <p:spPr>
          <a:xfrm>
            <a:off x="5487829" y="3560446"/>
            <a:ext cx="3550444" cy="1410176"/>
          </a:xfrm>
          <a:prstGeom prst="rect">
            <a:avLst/>
          </a:prstGeom>
          <a:solidFill>
            <a:schemeClr val="accent1">
              <a:lumMod val="50000"/>
              <a:alpha val="57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53" name="圆角矩形 52"/>
          <p:cNvSpPr/>
          <p:nvPr/>
        </p:nvSpPr>
        <p:spPr>
          <a:xfrm>
            <a:off x="6214586" y="3523774"/>
            <a:ext cx="2517458" cy="1506795"/>
          </a:xfrm>
          <a:prstGeom prst="roundRect">
            <a:avLst/>
          </a:prstGeom>
          <a:noFill/>
          <a:scene3d>
            <a:camera prst="orthographicFront"/>
            <a:lightRig rig="threePt" dir="t"/>
          </a:scene3d>
          <a:sp3d>
            <a:bevelT/>
          </a:sp3d>
        </p:spPr>
        <p:txBody>
          <a:bodyPr wrap="square" lIns="68580" tIns="34290" rIns="68580" bIns="34290">
            <a:spAutoFit/>
          </a:bodyPr>
          <a:lstStyle/>
          <a:p>
            <a:r>
              <a:rPr lang="zh-CN" altLang="en-US" sz="2100" b="1" dirty="0" smtClean="0">
                <a:solidFill>
                  <a:schemeClr val="bg1">
                    <a:lumMod val="95000"/>
                  </a:schemeClr>
                </a:solidFill>
                <a:effectLst>
                  <a:outerShdw blurRad="38100" dist="38100" dir="2700000" algn="tl">
                    <a:srgbClr val="000000">
                      <a:alpha val="43137"/>
                    </a:srgbClr>
                  </a:outerShdw>
                </a:effectLst>
                <a:latin typeface="华文中宋" panose="02010600040101010101" charset="-122"/>
                <a:ea typeface="华文中宋" panose="02010600040101010101" charset="-122"/>
              </a:rPr>
              <a:t>将军驱骑刀光寒，</a:t>
            </a:r>
          </a:p>
          <a:p>
            <a:r>
              <a:rPr lang="zh-CN" altLang="en-US" sz="2100" b="1" dirty="0" smtClean="0">
                <a:solidFill>
                  <a:schemeClr val="bg1">
                    <a:lumMod val="95000"/>
                  </a:schemeClr>
                </a:solidFill>
                <a:effectLst>
                  <a:outerShdw blurRad="38100" dist="38100" dir="2700000" algn="tl">
                    <a:srgbClr val="000000">
                      <a:alpha val="43137"/>
                    </a:srgbClr>
                  </a:outerShdw>
                </a:effectLst>
                <a:latin typeface="华文中宋" panose="02010600040101010101" charset="-122"/>
                <a:ea typeface="华文中宋" panose="02010600040101010101" charset="-122"/>
              </a:rPr>
              <a:t>一跃桥头此生瞻。</a:t>
            </a:r>
          </a:p>
          <a:p>
            <a:r>
              <a:rPr lang="zh-CN" altLang="en-US" sz="2100" b="1" dirty="0" smtClean="0">
                <a:solidFill>
                  <a:schemeClr val="bg1">
                    <a:lumMod val="95000"/>
                  </a:schemeClr>
                </a:solidFill>
                <a:effectLst>
                  <a:outerShdw blurRad="38100" dist="38100" dir="2700000" algn="tl">
                    <a:srgbClr val="000000">
                      <a:alpha val="43137"/>
                    </a:srgbClr>
                  </a:outerShdw>
                </a:effectLst>
                <a:latin typeface="华文中宋" panose="02010600040101010101" charset="-122"/>
                <a:ea typeface="华文中宋" panose="02010600040101010101" charset="-122"/>
              </a:rPr>
              <a:t>聂公当年激扬处，</a:t>
            </a:r>
          </a:p>
          <a:p>
            <a:r>
              <a:rPr lang="zh-CN" altLang="en-US" sz="2100" b="1" dirty="0" smtClean="0">
                <a:solidFill>
                  <a:schemeClr val="bg1">
                    <a:lumMod val="95000"/>
                  </a:schemeClr>
                </a:solidFill>
                <a:effectLst>
                  <a:outerShdw blurRad="38100" dist="38100" dir="2700000" algn="tl">
                    <a:srgbClr val="000000">
                      <a:alpha val="43137"/>
                    </a:srgbClr>
                  </a:outerShdw>
                </a:effectLst>
                <a:latin typeface="华文中宋" panose="02010600040101010101" charset="-122"/>
                <a:ea typeface="华文中宋" panose="02010600040101010101" charset="-122"/>
              </a:rPr>
              <a:t>多少青松配雨寒。</a:t>
            </a:r>
          </a:p>
        </p:txBody>
      </p:sp>
      <p:sp>
        <p:nvSpPr>
          <p:cNvPr id="28" name="文本框 27"/>
          <p:cNvSpPr txBox="1"/>
          <p:nvPr/>
        </p:nvSpPr>
        <p:spPr>
          <a:xfrm>
            <a:off x="5488305" y="677704"/>
            <a:ext cx="1452563" cy="391478"/>
          </a:xfrm>
          <a:prstGeom prst="rect">
            <a:avLst/>
          </a:prstGeom>
          <a:noFill/>
        </p:spPr>
        <p:txBody>
          <a:bodyPr wrap="square" lIns="68580" tIns="34290" rIns="68580" bIns="34290" rtlCol="0">
            <a:spAutoFit/>
          </a:bodyPr>
          <a:lstStyle/>
          <a:p>
            <a:r>
              <a:rPr lang="zh-CN" altLang="en-US" sz="2100" dirty="0"/>
              <a:t>聂士成</a:t>
            </a:r>
          </a:p>
        </p:txBody>
      </p:sp>
      <p:pic>
        <p:nvPicPr>
          <p:cNvPr id="29" name="图片 28" descr="105 (1)"/>
          <p:cNvPicPr>
            <a:picLocks noChangeAspect="1"/>
          </p:cNvPicPr>
          <p:nvPr/>
        </p:nvPicPr>
        <p:blipFill>
          <a:blip r:embed="rId10" cstate="print"/>
          <a:stretch>
            <a:fillRect/>
          </a:stretch>
        </p:blipFill>
        <p:spPr>
          <a:xfrm rot="5400000">
            <a:off x="3584973" y="2272893"/>
            <a:ext cx="3007043" cy="604361"/>
          </a:xfrm>
          <a:prstGeom prst="rect">
            <a:avLst/>
          </a:prstGeom>
        </p:spPr>
      </p:pic>
      <p:sp>
        <p:nvSpPr>
          <p:cNvPr id="30" name="文本框 29"/>
          <p:cNvSpPr txBox="1"/>
          <p:nvPr/>
        </p:nvSpPr>
        <p:spPr>
          <a:xfrm>
            <a:off x="4843314" y="1163003"/>
            <a:ext cx="507831" cy="3265646"/>
          </a:xfrm>
          <a:prstGeom prst="rect">
            <a:avLst/>
          </a:prstGeom>
          <a:noFill/>
        </p:spPr>
        <p:txBody>
          <a:bodyPr vert="eaVert" wrap="square" lIns="68580" tIns="34290" rIns="68580" bIns="34290" rtlCol="0">
            <a:spAutoFit/>
          </a:bodyPr>
          <a:lstStyle/>
          <a:p>
            <a:r>
              <a:rPr lang="en-US" altLang="zh-CN" sz="2400" b="1" dirty="0">
                <a:solidFill>
                  <a:schemeClr val="accent1">
                    <a:lumMod val="50000"/>
                  </a:schemeClr>
                </a:solidFill>
                <a:latin typeface="+mn-ea"/>
                <a:cs typeface="+mn-ea"/>
              </a:rPr>
              <a:t>  </a:t>
            </a:r>
            <a:r>
              <a:rPr lang="zh-CN" altLang="en-US" sz="2400" b="1" spc="75" dirty="0">
                <a:solidFill>
                  <a:schemeClr val="accent1">
                    <a:lumMod val="50000"/>
                  </a:schemeClr>
                </a:solidFill>
                <a:latin typeface="+中文正文" charset="0"/>
                <a:cs typeface="+mn-ea"/>
              </a:rPr>
              <a:t>七月中旬天津失陷</a:t>
            </a:r>
          </a:p>
        </p:txBody>
      </p:sp>
    </p:spTree>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strips(downLeft)">
                                      <p:cBhvr>
                                        <p:cTn id="7" dur="500"/>
                                        <p:tgtEl>
                                          <p:spTgt spid="13"/>
                                        </p:tgtEl>
                                      </p:cBhvr>
                                    </p:animEffect>
                                  </p:childTnLst>
                                </p:cTn>
                              </p:par>
                              <p:par>
                                <p:cTn id="8" presetID="18" presetClass="entr" presetSubtype="12" fill="hold" nodeType="withEffect">
                                  <p:stCondLst>
                                    <p:cond delay="0"/>
                                  </p:stCondLst>
                                  <p:childTnLst>
                                    <p:set>
                                      <p:cBhvr>
                                        <p:cTn id="9" dur="1000" fill="hold">
                                          <p:stCondLst>
                                            <p:cond delay="0"/>
                                          </p:stCondLst>
                                        </p:cTn>
                                        <p:tgtEl>
                                          <p:spTgt spid="11"/>
                                        </p:tgtEl>
                                        <p:attrNameLst>
                                          <p:attrName>style.visibility</p:attrName>
                                        </p:attrNameLst>
                                      </p:cBhvr>
                                      <p:to>
                                        <p:strVal val="visible"/>
                                      </p:to>
                                    </p:set>
                                    <p:animEffect transition="in" filter="strips(downLeft)">
                                      <p:cBhvr>
                                        <p:cTn id="10" dur="1000"/>
                                        <p:tgtEl>
                                          <p:spTgt spid="11"/>
                                        </p:tgtEl>
                                      </p:cBhvr>
                                    </p:animEffect>
                                  </p:childTnLst>
                                </p:cTn>
                              </p:par>
                            </p:childTnLst>
                          </p:cTn>
                        </p:par>
                        <p:par>
                          <p:cTn id="11" fill="hold">
                            <p:stCondLst>
                              <p:cond delay="500"/>
                            </p:stCondLst>
                            <p:childTnLst>
                              <p:par>
                                <p:cTn id="12" presetID="55" presetClass="entr" presetSubtype="0"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strVal val="#ppt_w*0.70"/>
                                          </p:val>
                                        </p:tav>
                                        <p:tav tm="100000">
                                          <p:val>
                                            <p:strVal val="#ppt_w"/>
                                          </p:val>
                                        </p:tav>
                                      </p:tavLst>
                                    </p:anim>
                                    <p:anim calcmode="lin" valueType="num">
                                      <p:cBhvr>
                                        <p:cTn id="15" dur="1000" fill="hold"/>
                                        <p:tgtEl>
                                          <p:spTgt spid="7"/>
                                        </p:tgtEl>
                                        <p:attrNameLst>
                                          <p:attrName>ppt_h</p:attrName>
                                        </p:attrNameLst>
                                      </p:cBhvr>
                                      <p:tavLst>
                                        <p:tav tm="0">
                                          <p:val>
                                            <p:strVal val="#ppt_h"/>
                                          </p:val>
                                        </p:tav>
                                        <p:tav tm="100000">
                                          <p:val>
                                            <p:strVal val="#ppt_h"/>
                                          </p:val>
                                        </p:tav>
                                      </p:tavLst>
                                    </p:anim>
                                    <p:animEffect transition="in" filter="fade">
                                      <p:cBhvr>
                                        <p:cTn id="16" dur="1000"/>
                                        <p:tgtEl>
                                          <p:spTgt spid="7"/>
                                        </p:tgtEl>
                                      </p:cBhvr>
                                    </p:animEffect>
                                  </p:childTnLst>
                                </p:cTn>
                              </p:par>
                              <p:par>
                                <p:cTn id="17" presetID="55"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1000" fill="hold"/>
                                        <p:tgtEl>
                                          <p:spTgt spid="9"/>
                                        </p:tgtEl>
                                        <p:attrNameLst>
                                          <p:attrName>ppt_w</p:attrName>
                                        </p:attrNameLst>
                                      </p:cBhvr>
                                      <p:tavLst>
                                        <p:tav tm="0">
                                          <p:val>
                                            <p:strVal val="#ppt_w*0.70"/>
                                          </p:val>
                                        </p:tav>
                                        <p:tav tm="100000">
                                          <p:val>
                                            <p:strVal val="#ppt_w"/>
                                          </p:val>
                                        </p:tav>
                                      </p:tavLst>
                                    </p:anim>
                                    <p:anim calcmode="lin" valueType="num">
                                      <p:cBhvr>
                                        <p:cTn id="20" dur="1000" fill="hold"/>
                                        <p:tgtEl>
                                          <p:spTgt spid="9"/>
                                        </p:tgtEl>
                                        <p:attrNameLst>
                                          <p:attrName>ppt_h</p:attrName>
                                        </p:attrNameLst>
                                      </p:cBhvr>
                                      <p:tavLst>
                                        <p:tav tm="0">
                                          <p:val>
                                            <p:strVal val="#ppt_h"/>
                                          </p:val>
                                        </p:tav>
                                        <p:tav tm="100000">
                                          <p:val>
                                            <p:strVal val="#ppt_h"/>
                                          </p:val>
                                        </p:tav>
                                      </p:tavLst>
                                    </p:anim>
                                    <p:animEffect transition="in" filter="fade">
                                      <p:cBhvr>
                                        <p:cTn id="21" dur="1000"/>
                                        <p:tgtEl>
                                          <p:spTgt spid="9"/>
                                        </p:tgtEl>
                                      </p:cBhvr>
                                    </p:animEffect>
                                  </p:childTnLst>
                                </p:cTn>
                              </p:par>
                            </p:childTnLst>
                          </p:cTn>
                        </p:par>
                        <p:par>
                          <p:cTn id="22" fill="hold">
                            <p:stCondLst>
                              <p:cond delay="1500"/>
                            </p:stCondLst>
                            <p:childTnLst>
                              <p:par>
                                <p:cTn id="23" presetID="55" presetClass="entr" presetSubtype="0" fill="hold"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strVal val="#ppt_w*0.70"/>
                                          </p:val>
                                        </p:tav>
                                        <p:tav tm="100000">
                                          <p:val>
                                            <p:strVal val="#ppt_w"/>
                                          </p:val>
                                        </p:tav>
                                      </p:tavLst>
                                    </p:anim>
                                    <p:anim calcmode="lin" valueType="num">
                                      <p:cBhvr>
                                        <p:cTn id="26" dur="1000" fill="hold"/>
                                        <p:tgtEl>
                                          <p:spTgt spid="10"/>
                                        </p:tgtEl>
                                        <p:attrNameLst>
                                          <p:attrName>ppt_h</p:attrName>
                                        </p:attrNameLst>
                                      </p:cBhvr>
                                      <p:tavLst>
                                        <p:tav tm="0">
                                          <p:val>
                                            <p:strVal val="#ppt_h"/>
                                          </p:val>
                                        </p:tav>
                                        <p:tav tm="100000">
                                          <p:val>
                                            <p:strVal val="#ppt_h"/>
                                          </p:val>
                                        </p:tav>
                                      </p:tavLst>
                                    </p:anim>
                                    <p:animEffect transition="in" filter="fade">
                                      <p:cBhvr>
                                        <p:cTn id="27" dur="1000"/>
                                        <p:tgtEl>
                                          <p:spTgt spid="10"/>
                                        </p:tgtEl>
                                      </p:cBhvr>
                                    </p:animEffect>
                                  </p:childTnLst>
                                </p:cTn>
                              </p:par>
                              <p:par>
                                <p:cTn id="28" presetID="18" presetClass="entr" presetSubtype="12" fill="hold" grpId="0" nodeType="withEffect">
                                  <p:stCondLst>
                                    <p:cond delay="0"/>
                                  </p:stCondLst>
                                  <p:childTnLst>
                                    <p:set>
                                      <p:cBhvr>
                                        <p:cTn id="29" dur="1000" fill="hold">
                                          <p:stCondLst>
                                            <p:cond delay="0"/>
                                          </p:stCondLst>
                                        </p:cTn>
                                        <p:tgtEl>
                                          <p:spTgt spid="5"/>
                                        </p:tgtEl>
                                        <p:attrNameLst>
                                          <p:attrName>style.visibility</p:attrName>
                                        </p:attrNameLst>
                                      </p:cBhvr>
                                      <p:to>
                                        <p:strVal val="visible"/>
                                      </p:to>
                                    </p:set>
                                    <p:animEffect transition="in" filter="strips(downLeft)">
                                      <p:cBhvr>
                                        <p:cTn id="30" dur="10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54" presetClass="entr" presetSubtype="0" accel="100000" fill="hold" nodeType="clickEffect">
                                  <p:stCondLst>
                                    <p:cond delay="0"/>
                                  </p:stCondLst>
                                  <p:childTnLst>
                                    <p:set>
                                      <p:cBhvr>
                                        <p:cTn id="34" dur="1" fill="hold">
                                          <p:stCondLst>
                                            <p:cond delay="0"/>
                                          </p:stCondLst>
                                        </p:cTn>
                                        <p:tgtEl>
                                          <p:spTgt spid="3"/>
                                        </p:tgtEl>
                                        <p:attrNameLst>
                                          <p:attrName>style.visibility</p:attrName>
                                        </p:attrNameLst>
                                      </p:cBhvr>
                                      <p:to>
                                        <p:strVal val="visible"/>
                                      </p:to>
                                    </p:set>
                                    <p:anim calcmode="lin" valueType="num">
                                      <p:cBhvr>
                                        <p:cTn id="35" dur="500" fill="hold"/>
                                        <p:tgtEl>
                                          <p:spTgt spid="3"/>
                                        </p:tgtEl>
                                        <p:attrNameLst>
                                          <p:attrName>ppt_w</p:attrName>
                                        </p:attrNameLst>
                                      </p:cBhvr>
                                      <p:tavLst>
                                        <p:tav tm="0">
                                          <p:val>
                                            <p:strVal val="#ppt_w*0.05"/>
                                          </p:val>
                                        </p:tav>
                                        <p:tav tm="100000">
                                          <p:val>
                                            <p:strVal val="#ppt_w"/>
                                          </p:val>
                                        </p:tav>
                                      </p:tavLst>
                                    </p:anim>
                                    <p:anim calcmode="lin" valueType="num">
                                      <p:cBhvr>
                                        <p:cTn id="36" dur="500" fill="hold"/>
                                        <p:tgtEl>
                                          <p:spTgt spid="3"/>
                                        </p:tgtEl>
                                        <p:attrNameLst>
                                          <p:attrName>ppt_h</p:attrName>
                                        </p:attrNameLst>
                                      </p:cBhvr>
                                      <p:tavLst>
                                        <p:tav tm="0">
                                          <p:val>
                                            <p:strVal val="#ppt_h"/>
                                          </p:val>
                                        </p:tav>
                                        <p:tav tm="100000">
                                          <p:val>
                                            <p:strVal val="#ppt_h"/>
                                          </p:val>
                                        </p:tav>
                                      </p:tavLst>
                                    </p:anim>
                                    <p:anim calcmode="lin" valueType="num">
                                      <p:cBhvr>
                                        <p:cTn id="37" dur="500" fill="hold"/>
                                        <p:tgtEl>
                                          <p:spTgt spid="3"/>
                                        </p:tgtEl>
                                        <p:attrNameLst>
                                          <p:attrName>ppt_x</p:attrName>
                                        </p:attrNameLst>
                                      </p:cBhvr>
                                      <p:tavLst>
                                        <p:tav tm="0">
                                          <p:val>
                                            <p:strVal val="#ppt_x-.2"/>
                                          </p:val>
                                        </p:tav>
                                        <p:tav tm="100000">
                                          <p:val>
                                            <p:strVal val="#ppt_x"/>
                                          </p:val>
                                        </p:tav>
                                      </p:tavLst>
                                    </p:anim>
                                    <p:anim calcmode="lin" valueType="num">
                                      <p:cBhvr>
                                        <p:cTn id="38" dur="500" fill="hold"/>
                                        <p:tgtEl>
                                          <p:spTgt spid="3"/>
                                        </p:tgtEl>
                                        <p:attrNameLst>
                                          <p:attrName>ppt_y</p:attrName>
                                        </p:attrNameLst>
                                      </p:cBhvr>
                                      <p:tavLst>
                                        <p:tav tm="0">
                                          <p:val>
                                            <p:strVal val="#ppt_y"/>
                                          </p:val>
                                        </p:tav>
                                        <p:tav tm="100000">
                                          <p:val>
                                            <p:strVal val="#ppt_y"/>
                                          </p:val>
                                        </p:tav>
                                      </p:tavLst>
                                    </p:anim>
                                    <p:animEffect transition="in" filter="fade">
                                      <p:cBhvr>
                                        <p:cTn id="39" dur="500"/>
                                        <p:tgtEl>
                                          <p:spTgt spid="3"/>
                                        </p:tgtEl>
                                      </p:cBhvr>
                                    </p:animEffect>
                                  </p:childTnLst>
                                </p:cTn>
                              </p:par>
                            </p:childTnLst>
                          </p:cTn>
                        </p:par>
                      </p:childTnLst>
                    </p:cTn>
                  </p:par>
                  <p:par>
                    <p:cTn id="40" fill="hold">
                      <p:stCondLst>
                        <p:cond delay="indefinite"/>
                      </p:stCondLst>
                      <p:childTnLst>
                        <p:par>
                          <p:cTn id="41" fill="hold">
                            <p:stCondLst>
                              <p:cond delay="0"/>
                            </p:stCondLst>
                            <p:childTnLst>
                              <p:par>
                                <p:cTn id="42" presetID="18" presetClass="entr" presetSubtype="12" fill="hold" nodeType="click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strips(downLeft)">
                                      <p:cBhvr>
                                        <p:cTn id="44" dur="500"/>
                                        <p:tgtEl>
                                          <p:spTgt spid="4"/>
                                        </p:tgtEl>
                                      </p:cBhvr>
                                    </p:animEffect>
                                  </p:childTnLst>
                                </p:cTn>
                              </p:par>
                            </p:childTnLst>
                          </p:cTn>
                        </p:par>
                        <p:par>
                          <p:cTn id="45" fill="hold">
                            <p:stCondLst>
                              <p:cond delay="500"/>
                            </p:stCondLst>
                            <p:childTnLst>
                              <p:par>
                                <p:cTn id="46" presetID="55" presetClass="entr" presetSubtype="0" fill="hold" nodeType="after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p:cTn id="48" dur="1000" fill="hold"/>
                                        <p:tgtEl>
                                          <p:spTgt spid="23"/>
                                        </p:tgtEl>
                                        <p:attrNameLst>
                                          <p:attrName>ppt_w</p:attrName>
                                        </p:attrNameLst>
                                      </p:cBhvr>
                                      <p:tavLst>
                                        <p:tav tm="0">
                                          <p:val>
                                            <p:strVal val="#ppt_w*0.70"/>
                                          </p:val>
                                        </p:tav>
                                        <p:tav tm="100000">
                                          <p:val>
                                            <p:strVal val="#ppt_w"/>
                                          </p:val>
                                        </p:tav>
                                      </p:tavLst>
                                    </p:anim>
                                    <p:anim calcmode="lin" valueType="num">
                                      <p:cBhvr>
                                        <p:cTn id="49" dur="1000" fill="hold"/>
                                        <p:tgtEl>
                                          <p:spTgt spid="23"/>
                                        </p:tgtEl>
                                        <p:attrNameLst>
                                          <p:attrName>ppt_h</p:attrName>
                                        </p:attrNameLst>
                                      </p:cBhvr>
                                      <p:tavLst>
                                        <p:tav tm="0">
                                          <p:val>
                                            <p:strVal val="#ppt_h"/>
                                          </p:val>
                                        </p:tav>
                                        <p:tav tm="100000">
                                          <p:val>
                                            <p:strVal val="#ppt_h"/>
                                          </p:val>
                                        </p:tav>
                                      </p:tavLst>
                                    </p:anim>
                                    <p:animEffect transition="in" filter="fade">
                                      <p:cBhvr>
                                        <p:cTn id="50" dur="1000"/>
                                        <p:tgtEl>
                                          <p:spTgt spid="23"/>
                                        </p:tgtEl>
                                      </p:cBhvr>
                                    </p:animEffect>
                                  </p:childTnLst>
                                </p:cTn>
                              </p:par>
                              <p:par>
                                <p:cTn id="51" presetID="55" presetClass="entr" presetSubtype="0" fill="hold" grpId="0" nodeType="with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1000" fill="hold"/>
                                        <p:tgtEl>
                                          <p:spTgt spid="24"/>
                                        </p:tgtEl>
                                        <p:attrNameLst>
                                          <p:attrName>ppt_w</p:attrName>
                                        </p:attrNameLst>
                                      </p:cBhvr>
                                      <p:tavLst>
                                        <p:tav tm="0">
                                          <p:val>
                                            <p:strVal val="#ppt_w*0.70"/>
                                          </p:val>
                                        </p:tav>
                                        <p:tav tm="100000">
                                          <p:val>
                                            <p:strVal val="#ppt_w"/>
                                          </p:val>
                                        </p:tav>
                                      </p:tavLst>
                                    </p:anim>
                                    <p:anim calcmode="lin" valueType="num">
                                      <p:cBhvr>
                                        <p:cTn id="54" dur="1000" fill="hold"/>
                                        <p:tgtEl>
                                          <p:spTgt spid="24"/>
                                        </p:tgtEl>
                                        <p:attrNameLst>
                                          <p:attrName>ppt_h</p:attrName>
                                        </p:attrNameLst>
                                      </p:cBhvr>
                                      <p:tavLst>
                                        <p:tav tm="0">
                                          <p:val>
                                            <p:strVal val="#ppt_h"/>
                                          </p:val>
                                        </p:tav>
                                        <p:tav tm="100000">
                                          <p:val>
                                            <p:strVal val="#ppt_h"/>
                                          </p:val>
                                        </p:tav>
                                      </p:tavLst>
                                    </p:anim>
                                    <p:animEffect transition="in" filter="fade">
                                      <p:cBhvr>
                                        <p:cTn id="55" dur="1000"/>
                                        <p:tgtEl>
                                          <p:spTgt spid="24"/>
                                        </p:tgtEl>
                                      </p:cBhvr>
                                    </p:animEffect>
                                  </p:childTnLst>
                                </p:cTn>
                              </p:par>
                            </p:childTnLst>
                          </p:cTn>
                        </p:par>
                        <p:par>
                          <p:cTn id="56" fill="hold">
                            <p:stCondLst>
                              <p:cond delay="1500"/>
                            </p:stCondLst>
                            <p:childTnLst>
                              <p:par>
                                <p:cTn id="57" presetID="55" presetClass="entr" presetSubtype="0" fill="hold" nodeType="afterEffect">
                                  <p:stCondLst>
                                    <p:cond delay="0"/>
                                  </p:stCondLst>
                                  <p:childTnLst>
                                    <p:set>
                                      <p:cBhvr>
                                        <p:cTn id="58" dur="1" fill="hold">
                                          <p:stCondLst>
                                            <p:cond delay="0"/>
                                          </p:stCondLst>
                                        </p:cTn>
                                        <p:tgtEl>
                                          <p:spTgt spid="92"/>
                                        </p:tgtEl>
                                        <p:attrNameLst>
                                          <p:attrName>style.visibility</p:attrName>
                                        </p:attrNameLst>
                                      </p:cBhvr>
                                      <p:to>
                                        <p:strVal val="visible"/>
                                      </p:to>
                                    </p:set>
                                    <p:anim calcmode="lin" valueType="num">
                                      <p:cBhvr>
                                        <p:cTn id="59" dur="1000" fill="hold"/>
                                        <p:tgtEl>
                                          <p:spTgt spid="92"/>
                                        </p:tgtEl>
                                        <p:attrNameLst>
                                          <p:attrName>ppt_w</p:attrName>
                                        </p:attrNameLst>
                                      </p:cBhvr>
                                      <p:tavLst>
                                        <p:tav tm="0">
                                          <p:val>
                                            <p:strVal val="#ppt_w*0.70"/>
                                          </p:val>
                                        </p:tav>
                                        <p:tav tm="100000">
                                          <p:val>
                                            <p:strVal val="#ppt_w"/>
                                          </p:val>
                                        </p:tav>
                                      </p:tavLst>
                                    </p:anim>
                                    <p:anim calcmode="lin" valueType="num">
                                      <p:cBhvr>
                                        <p:cTn id="60" dur="1000" fill="hold"/>
                                        <p:tgtEl>
                                          <p:spTgt spid="92"/>
                                        </p:tgtEl>
                                        <p:attrNameLst>
                                          <p:attrName>ppt_h</p:attrName>
                                        </p:attrNameLst>
                                      </p:cBhvr>
                                      <p:tavLst>
                                        <p:tav tm="0">
                                          <p:val>
                                            <p:strVal val="#ppt_h"/>
                                          </p:val>
                                        </p:tav>
                                        <p:tav tm="100000">
                                          <p:val>
                                            <p:strVal val="#ppt_h"/>
                                          </p:val>
                                        </p:tav>
                                      </p:tavLst>
                                    </p:anim>
                                    <p:animEffect transition="in" filter="fade">
                                      <p:cBhvr>
                                        <p:cTn id="61" dur="1000"/>
                                        <p:tgtEl>
                                          <p:spTgt spid="92"/>
                                        </p:tgtEl>
                                      </p:cBhvr>
                                    </p:animEffect>
                                  </p:childTnLst>
                                </p:cTn>
                              </p:par>
                              <p:par>
                                <p:cTn id="62" presetID="55" presetClass="entr" presetSubtype="0" fill="hold" grpId="0" nodeType="with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p:cTn id="64" dur="1000" fill="hold"/>
                                        <p:tgtEl>
                                          <p:spTgt spid="25"/>
                                        </p:tgtEl>
                                        <p:attrNameLst>
                                          <p:attrName>ppt_w</p:attrName>
                                        </p:attrNameLst>
                                      </p:cBhvr>
                                      <p:tavLst>
                                        <p:tav tm="0">
                                          <p:val>
                                            <p:strVal val="#ppt_w*0.70"/>
                                          </p:val>
                                        </p:tav>
                                        <p:tav tm="100000">
                                          <p:val>
                                            <p:strVal val="#ppt_w"/>
                                          </p:val>
                                        </p:tav>
                                      </p:tavLst>
                                    </p:anim>
                                    <p:anim calcmode="lin" valueType="num">
                                      <p:cBhvr>
                                        <p:cTn id="65" dur="1000" fill="hold"/>
                                        <p:tgtEl>
                                          <p:spTgt spid="25"/>
                                        </p:tgtEl>
                                        <p:attrNameLst>
                                          <p:attrName>ppt_h</p:attrName>
                                        </p:attrNameLst>
                                      </p:cBhvr>
                                      <p:tavLst>
                                        <p:tav tm="0">
                                          <p:val>
                                            <p:strVal val="#ppt_h"/>
                                          </p:val>
                                        </p:tav>
                                        <p:tav tm="100000">
                                          <p:val>
                                            <p:strVal val="#ppt_h"/>
                                          </p:val>
                                        </p:tav>
                                      </p:tavLst>
                                    </p:anim>
                                    <p:animEffect transition="in" filter="fade">
                                      <p:cBhvr>
                                        <p:cTn id="66" dur="1000"/>
                                        <p:tgtEl>
                                          <p:spTgt spid="25"/>
                                        </p:tgtEl>
                                      </p:cBhvr>
                                    </p:animEffect>
                                  </p:childTnLst>
                                </p:cTn>
                              </p:par>
                            </p:childTnLst>
                          </p:cTn>
                        </p:par>
                      </p:childTnLst>
                    </p:cTn>
                  </p:par>
                  <p:par>
                    <p:cTn id="67" fill="hold">
                      <p:stCondLst>
                        <p:cond delay="indefinite"/>
                      </p:stCondLst>
                      <p:childTnLst>
                        <p:par>
                          <p:cTn id="68" fill="hold">
                            <p:stCondLst>
                              <p:cond delay="0"/>
                            </p:stCondLst>
                            <p:childTnLst>
                              <p:par>
                                <p:cTn id="69" presetID="53" presetClass="entr" presetSubtype="16" fill="hold" nodeType="click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28"/>
                                        </p:tgtEl>
                                        <p:attrNameLst>
                                          <p:attrName>style.visibility</p:attrName>
                                        </p:attrNameLst>
                                      </p:cBhvr>
                                      <p:to>
                                        <p:strVal val="visible"/>
                                      </p:to>
                                    </p:set>
                                    <p:anim calcmode="lin" valueType="num">
                                      <p:cBhvr>
                                        <p:cTn id="76" dur="500" fill="hold"/>
                                        <p:tgtEl>
                                          <p:spTgt spid="28"/>
                                        </p:tgtEl>
                                        <p:attrNameLst>
                                          <p:attrName>ppt_w</p:attrName>
                                        </p:attrNameLst>
                                      </p:cBhvr>
                                      <p:tavLst>
                                        <p:tav tm="0">
                                          <p:val>
                                            <p:fltVal val="0"/>
                                          </p:val>
                                        </p:tav>
                                        <p:tav tm="100000">
                                          <p:val>
                                            <p:strVal val="#ppt_w"/>
                                          </p:val>
                                        </p:tav>
                                      </p:tavLst>
                                    </p:anim>
                                    <p:anim calcmode="lin" valueType="num">
                                      <p:cBhvr>
                                        <p:cTn id="77" dur="500" fill="hold"/>
                                        <p:tgtEl>
                                          <p:spTgt spid="28"/>
                                        </p:tgtEl>
                                        <p:attrNameLst>
                                          <p:attrName>ppt_h</p:attrName>
                                        </p:attrNameLst>
                                      </p:cBhvr>
                                      <p:tavLst>
                                        <p:tav tm="0">
                                          <p:val>
                                            <p:fltVal val="0"/>
                                          </p:val>
                                        </p:tav>
                                        <p:tav tm="100000">
                                          <p:val>
                                            <p:strVal val="#ppt_h"/>
                                          </p:val>
                                        </p:tav>
                                      </p:tavLst>
                                    </p:anim>
                                    <p:animEffect transition="in" filter="fade">
                                      <p:cBhvr>
                                        <p:cTn id="78" dur="500"/>
                                        <p:tgtEl>
                                          <p:spTgt spid="28"/>
                                        </p:tgtEl>
                                      </p:cBhvr>
                                    </p:animEffect>
                                  </p:childTnLst>
                                </p:cTn>
                              </p:par>
                            </p:childTnLst>
                          </p:cTn>
                        </p:par>
                        <p:par>
                          <p:cTn id="79" fill="hold">
                            <p:stCondLst>
                              <p:cond delay="500"/>
                            </p:stCondLst>
                            <p:childTnLst>
                              <p:par>
                                <p:cTn id="80" presetID="42" presetClass="entr" presetSubtype="0" fill="hold" grpId="0" nodeType="afterEffect">
                                  <p:stCondLst>
                                    <p:cond delay="0"/>
                                  </p:stCondLst>
                                  <p:childTnLst>
                                    <p:set>
                                      <p:cBhvr>
                                        <p:cTn id="81" dur="1" fill="hold">
                                          <p:stCondLst>
                                            <p:cond delay="0"/>
                                          </p:stCondLst>
                                        </p:cTn>
                                        <p:tgtEl>
                                          <p:spTgt spid="27"/>
                                        </p:tgtEl>
                                        <p:attrNameLst>
                                          <p:attrName>style.visibility</p:attrName>
                                        </p:attrNameLst>
                                      </p:cBhvr>
                                      <p:to>
                                        <p:strVal val="visible"/>
                                      </p:to>
                                    </p:set>
                                    <p:animEffect transition="in" filter="fade">
                                      <p:cBhvr>
                                        <p:cTn id="82" dur="1000"/>
                                        <p:tgtEl>
                                          <p:spTgt spid="27"/>
                                        </p:tgtEl>
                                      </p:cBhvr>
                                    </p:animEffect>
                                    <p:anim calcmode="lin" valueType="num">
                                      <p:cBhvr>
                                        <p:cTn id="83" dur="1000" fill="hold"/>
                                        <p:tgtEl>
                                          <p:spTgt spid="27"/>
                                        </p:tgtEl>
                                        <p:attrNameLst>
                                          <p:attrName>ppt_x</p:attrName>
                                        </p:attrNameLst>
                                      </p:cBhvr>
                                      <p:tavLst>
                                        <p:tav tm="0">
                                          <p:val>
                                            <p:strVal val="#ppt_x"/>
                                          </p:val>
                                        </p:tav>
                                        <p:tav tm="100000">
                                          <p:val>
                                            <p:strVal val="#ppt_x"/>
                                          </p:val>
                                        </p:tav>
                                      </p:tavLst>
                                    </p:anim>
                                    <p:anim calcmode="lin" valueType="num">
                                      <p:cBhvr>
                                        <p:cTn id="84" dur="1000" fill="hold"/>
                                        <p:tgtEl>
                                          <p:spTgt spid="27"/>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fade">
                                      <p:cBhvr>
                                        <p:cTn id="87" dur="1000"/>
                                        <p:tgtEl>
                                          <p:spTgt spid="53"/>
                                        </p:tgtEl>
                                      </p:cBhvr>
                                    </p:animEffect>
                                    <p:anim calcmode="lin" valueType="num">
                                      <p:cBhvr>
                                        <p:cTn id="88" dur="1000" fill="hold"/>
                                        <p:tgtEl>
                                          <p:spTgt spid="53"/>
                                        </p:tgtEl>
                                        <p:attrNameLst>
                                          <p:attrName>ppt_x</p:attrName>
                                        </p:attrNameLst>
                                      </p:cBhvr>
                                      <p:tavLst>
                                        <p:tav tm="0">
                                          <p:val>
                                            <p:strVal val="#ppt_x"/>
                                          </p:val>
                                        </p:tav>
                                        <p:tav tm="100000">
                                          <p:val>
                                            <p:strVal val="#ppt_x"/>
                                          </p:val>
                                        </p:tav>
                                      </p:tavLst>
                                    </p:anim>
                                    <p:anim calcmode="lin" valueType="num">
                                      <p:cBhvr>
                                        <p:cTn id="8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55" presetClass="entr" presetSubtype="0" fill="hold" nodeType="clickEffect">
                                  <p:stCondLst>
                                    <p:cond delay="0"/>
                                  </p:stCondLst>
                                  <p:childTnLst>
                                    <p:set>
                                      <p:cBhvr>
                                        <p:cTn id="93" dur="1" fill="hold">
                                          <p:stCondLst>
                                            <p:cond delay="0"/>
                                          </p:stCondLst>
                                        </p:cTn>
                                        <p:tgtEl>
                                          <p:spTgt spid="29"/>
                                        </p:tgtEl>
                                        <p:attrNameLst>
                                          <p:attrName>style.visibility</p:attrName>
                                        </p:attrNameLst>
                                      </p:cBhvr>
                                      <p:to>
                                        <p:strVal val="visible"/>
                                      </p:to>
                                    </p:set>
                                    <p:anim calcmode="lin" valueType="num">
                                      <p:cBhvr>
                                        <p:cTn id="94" dur="1000" fill="hold"/>
                                        <p:tgtEl>
                                          <p:spTgt spid="29"/>
                                        </p:tgtEl>
                                        <p:attrNameLst>
                                          <p:attrName>ppt_w</p:attrName>
                                        </p:attrNameLst>
                                      </p:cBhvr>
                                      <p:tavLst>
                                        <p:tav tm="0">
                                          <p:val>
                                            <p:strVal val="#ppt_w*0.70"/>
                                          </p:val>
                                        </p:tav>
                                        <p:tav tm="100000">
                                          <p:val>
                                            <p:strVal val="#ppt_w"/>
                                          </p:val>
                                        </p:tav>
                                      </p:tavLst>
                                    </p:anim>
                                    <p:anim calcmode="lin" valueType="num">
                                      <p:cBhvr>
                                        <p:cTn id="95" dur="1000" fill="hold"/>
                                        <p:tgtEl>
                                          <p:spTgt spid="29"/>
                                        </p:tgtEl>
                                        <p:attrNameLst>
                                          <p:attrName>ppt_h</p:attrName>
                                        </p:attrNameLst>
                                      </p:cBhvr>
                                      <p:tavLst>
                                        <p:tav tm="0">
                                          <p:val>
                                            <p:strVal val="#ppt_h"/>
                                          </p:val>
                                        </p:tav>
                                        <p:tav tm="100000">
                                          <p:val>
                                            <p:strVal val="#ppt_h"/>
                                          </p:val>
                                        </p:tav>
                                      </p:tavLst>
                                    </p:anim>
                                    <p:animEffect transition="in" filter="fade">
                                      <p:cBhvr>
                                        <p:cTn id="96" dur="1000"/>
                                        <p:tgtEl>
                                          <p:spTgt spid="29"/>
                                        </p:tgtEl>
                                      </p:cBhvr>
                                    </p:animEffect>
                                  </p:childTnLst>
                                </p:cTn>
                              </p:par>
                              <p:par>
                                <p:cTn id="97" presetID="55" presetClass="entr" presetSubtype="0" fill="hold" grpId="0" nodeType="withEffect">
                                  <p:stCondLst>
                                    <p:cond delay="0"/>
                                  </p:stCondLst>
                                  <p:childTnLst>
                                    <p:set>
                                      <p:cBhvr>
                                        <p:cTn id="98" dur="1" fill="hold">
                                          <p:stCondLst>
                                            <p:cond delay="0"/>
                                          </p:stCondLst>
                                        </p:cTn>
                                        <p:tgtEl>
                                          <p:spTgt spid="30"/>
                                        </p:tgtEl>
                                        <p:attrNameLst>
                                          <p:attrName>style.visibility</p:attrName>
                                        </p:attrNameLst>
                                      </p:cBhvr>
                                      <p:to>
                                        <p:strVal val="visible"/>
                                      </p:to>
                                    </p:set>
                                    <p:anim calcmode="lin" valueType="num">
                                      <p:cBhvr>
                                        <p:cTn id="99" dur="1000" fill="hold"/>
                                        <p:tgtEl>
                                          <p:spTgt spid="30"/>
                                        </p:tgtEl>
                                        <p:attrNameLst>
                                          <p:attrName>ppt_w</p:attrName>
                                        </p:attrNameLst>
                                      </p:cBhvr>
                                      <p:tavLst>
                                        <p:tav tm="0">
                                          <p:val>
                                            <p:strVal val="#ppt_w*0.70"/>
                                          </p:val>
                                        </p:tav>
                                        <p:tav tm="100000">
                                          <p:val>
                                            <p:strVal val="#ppt_w"/>
                                          </p:val>
                                        </p:tav>
                                      </p:tavLst>
                                    </p:anim>
                                    <p:anim calcmode="lin" valueType="num">
                                      <p:cBhvr>
                                        <p:cTn id="100" dur="1000" fill="hold"/>
                                        <p:tgtEl>
                                          <p:spTgt spid="30"/>
                                        </p:tgtEl>
                                        <p:attrNameLst>
                                          <p:attrName>ppt_h</p:attrName>
                                        </p:attrNameLst>
                                      </p:cBhvr>
                                      <p:tavLst>
                                        <p:tav tm="0">
                                          <p:val>
                                            <p:strVal val="#ppt_h"/>
                                          </p:val>
                                        </p:tav>
                                        <p:tav tm="100000">
                                          <p:val>
                                            <p:strVal val="#ppt_h"/>
                                          </p:val>
                                        </p:tav>
                                      </p:tavLst>
                                    </p:anim>
                                    <p:animEffect transition="in" filter="fade">
                                      <p:cBhvr>
                                        <p:cTn id="10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5" grpId="0"/>
      <p:bldP spid="13" grpId="0"/>
      <p:bldP spid="24" grpId="0" animBg="1"/>
      <p:bldP spid="25" grpId="0" animBg="1"/>
      <p:bldP spid="27" grpId="0" animBg="1"/>
      <p:bldP spid="53" grpId="0"/>
      <p:bldP spid="28" grpId="0"/>
      <p:bldP spid="3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351349" y="362549"/>
            <a:ext cx="8497912" cy="4464184"/>
          </a:xfrm>
          <a:prstGeom prst="rect">
            <a:avLst/>
          </a:prstGeom>
          <a:solidFill>
            <a:schemeClr val="bg1"/>
          </a:solidFill>
          <a:ln w="92075">
            <a:solidFill>
              <a:srgbClr val="AEA067"/>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endParaRPr lang="zh-CN" altLang="en-US" b="0" i="0" dirty="0">
              <a:solidFill>
                <a:srgbClr val="42515A"/>
              </a:solidFill>
              <a:latin typeface="Verdana"/>
            </a:endParaRPr>
          </a:p>
        </p:txBody>
      </p:sp>
      <p:pic>
        <p:nvPicPr>
          <p:cNvPr id="41" name="图片 40" hidden="1"/>
          <p:cNvPicPr>
            <a:picLocks noChangeAspect="1"/>
          </p:cNvPicPr>
          <p:nvPr/>
        </p:nvPicPr>
        <p:blipFill rotWithShape="1">
          <a:blip r:embed="rId2" cstate="print"/>
          <a:srcRect l="3538" t="3122" r="7150" b="8200"/>
          <a:stretch/>
        </p:blipFill>
        <p:spPr>
          <a:xfrm>
            <a:off x="325623" y="1227760"/>
            <a:ext cx="3698288" cy="2687984"/>
          </a:xfrm>
          <a:prstGeom prst="rect">
            <a:avLst/>
          </a:prstGeom>
          <a:ln>
            <a:noFill/>
          </a:ln>
          <a:effectLst>
            <a:outerShdw blurRad="292100" dist="139700" dir="2700000" algn="tl" rotWithShape="0">
              <a:srgbClr val="333333">
                <a:alpha val="65000"/>
              </a:srgbClr>
            </a:outerShdw>
          </a:effectLst>
        </p:spPr>
      </p:pic>
      <p:sp>
        <p:nvSpPr>
          <p:cNvPr id="43" name="矩形 42"/>
          <p:cNvSpPr/>
          <p:nvPr/>
        </p:nvSpPr>
        <p:spPr>
          <a:xfrm>
            <a:off x="642910" y="4071948"/>
            <a:ext cx="8001056" cy="632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altLang="zh-CN" sz="2100" b="1" dirty="0" smtClean="0">
                <a:solidFill>
                  <a:schemeClr val="tx1"/>
                </a:solidFill>
                <a:latin typeface="+mj-ea"/>
                <a:ea typeface="+mj-ea"/>
              </a:rPr>
              <a:t>1900</a:t>
            </a:r>
            <a:r>
              <a:rPr lang="zh-CN" altLang="en-US" sz="2100" b="1" dirty="0" smtClean="0">
                <a:solidFill>
                  <a:schemeClr val="tx1"/>
                </a:solidFill>
                <a:latin typeface="+mj-ea"/>
                <a:ea typeface="+mj-ea"/>
              </a:rPr>
              <a:t>年</a:t>
            </a:r>
            <a:r>
              <a:rPr lang="en-US" altLang="zh-CN" sz="2100" b="1" dirty="0" smtClean="0">
                <a:solidFill>
                  <a:schemeClr val="tx1"/>
                </a:solidFill>
                <a:latin typeface="+mj-ea"/>
                <a:ea typeface="+mj-ea"/>
              </a:rPr>
              <a:t>8</a:t>
            </a:r>
            <a:r>
              <a:rPr lang="zh-CN" altLang="en-US" sz="2100" b="1" dirty="0" smtClean="0">
                <a:solidFill>
                  <a:schemeClr val="tx1"/>
                </a:solidFill>
                <a:latin typeface="+mj-ea"/>
                <a:ea typeface="+mj-ea"/>
              </a:rPr>
              <a:t>月</a:t>
            </a:r>
            <a:r>
              <a:rPr lang="en-US" altLang="zh-CN" sz="2100" b="1" dirty="0" smtClean="0">
                <a:solidFill>
                  <a:schemeClr val="tx1"/>
                </a:solidFill>
                <a:latin typeface="+mj-ea"/>
                <a:ea typeface="+mj-ea"/>
              </a:rPr>
              <a:t>14</a:t>
            </a:r>
            <a:r>
              <a:rPr lang="zh-CN" altLang="en-US" sz="2100" b="1" dirty="0" smtClean="0">
                <a:solidFill>
                  <a:schemeClr val="tx1"/>
                </a:solidFill>
                <a:latin typeface="+mj-ea"/>
                <a:ea typeface="+mj-ea"/>
              </a:rPr>
              <a:t>日，八国联军攻陷北京，慈禧太后携光绪狼狈出逃。</a:t>
            </a:r>
            <a:endParaRPr lang="zh-CN" altLang="en-US" sz="2100" b="1" dirty="0">
              <a:solidFill>
                <a:schemeClr val="tx1"/>
              </a:solidFill>
              <a:latin typeface="+mj-ea"/>
              <a:ea typeface="+mj-ea"/>
            </a:endParaRPr>
          </a:p>
        </p:txBody>
      </p:sp>
      <p:grpSp>
        <p:nvGrpSpPr>
          <p:cNvPr id="2" name="组合 47"/>
          <p:cNvGrpSpPr/>
          <p:nvPr/>
        </p:nvGrpSpPr>
        <p:grpSpPr>
          <a:xfrm>
            <a:off x="571472" y="1357304"/>
            <a:ext cx="8032592" cy="2488374"/>
            <a:chOff x="434163" y="1629693"/>
            <a:chExt cx="11323674" cy="3587638"/>
          </a:xfrm>
        </p:grpSpPr>
        <p:pic>
          <p:nvPicPr>
            <p:cNvPr id="45" name="图片 44"/>
            <p:cNvPicPr>
              <a:picLocks noChangeAspect="1"/>
            </p:cNvPicPr>
            <p:nvPr/>
          </p:nvPicPr>
          <p:blipFill>
            <a:blip r:embed="rId3" cstate="print"/>
            <a:stretch>
              <a:fillRect/>
            </a:stretch>
          </p:blipFill>
          <p:spPr>
            <a:xfrm>
              <a:off x="7469436" y="1629693"/>
              <a:ext cx="4288401" cy="3587638"/>
            </a:xfrm>
            <a:prstGeom prst="rect">
              <a:avLst/>
            </a:prstGeom>
            <a:ln>
              <a:noFill/>
            </a:ln>
            <a:effectLst>
              <a:outerShdw blurRad="292100" dist="139700" dir="2700000" algn="tl" rotWithShape="0">
                <a:srgbClr val="333333">
                  <a:alpha val="65000"/>
                </a:srgbClr>
              </a:outerShdw>
            </a:effectLst>
          </p:spPr>
        </p:pic>
        <p:pic>
          <p:nvPicPr>
            <p:cNvPr id="46" name="图片 4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955697" y="1629693"/>
              <a:ext cx="3084777" cy="3587638"/>
            </a:xfrm>
            <a:prstGeom prst="rect">
              <a:avLst/>
            </a:prstGeom>
          </p:spPr>
        </p:pic>
        <p:pic>
          <p:nvPicPr>
            <p:cNvPr id="47" name="图片 4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434163" y="1629693"/>
              <a:ext cx="3095716" cy="3587638"/>
            </a:xfrm>
            <a:prstGeom prst="rect">
              <a:avLst/>
            </a:prstGeom>
          </p:spPr>
        </p:pic>
      </p:grpSp>
      <p:sp>
        <p:nvSpPr>
          <p:cNvPr id="12" name="TextBox 11"/>
          <p:cNvSpPr txBox="1"/>
          <p:nvPr/>
        </p:nvSpPr>
        <p:spPr>
          <a:xfrm>
            <a:off x="357158" y="357172"/>
            <a:ext cx="8572560" cy="523220"/>
          </a:xfrm>
          <a:prstGeom prst="rect">
            <a:avLst/>
          </a:prstGeom>
          <a:noFill/>
        </p:spPr>
        <p:txBody>
          <a:bodyPr wrap="square" rtlCol="0">
            <a:spAutoFit/>
          </a:bodyPr>
          <a:lstStyle/>
          <a:p>
            <a:r>
              <a:rPr lang="zh-CN" altLang="en-US" sz="2800" b="1" dirty="0" smtClean="0">
                <a:effectLst>
                  <a:outerShdw blurRad="38100" dist="38100" dir="2700000" algn="tl">
                    <a:srgbClr val="000000">
                      <a:alpha val="43137"/>
                    </a:srgbClr>
                  </a:outerShdw>
                </a:effectLst>
              </a:rPr>
              <a:t>二、一场殊死的抗争</a:t>
            </a:r>
            <a:r>
              <a:rPr lang="en-US" altLang="zh-CN" sz="2800" b="1" dirty="0" smtClean="0">
                <a:effectLst>
                  <a:outerShdw blurRad="38100" dist="38100" dir="2700000" algn="tl">
                    <a:srgbClr val="000000">
                      <a:alpha val="43137"/>
                    </a:srgbClr>
                  </a:outerShdw>
                </a:effectLst>
              </a:rPr>
              <a:t>——</a:t>
            </a:r>
            <a:r>
              <a:rPr lang="zh-CN" altLang="en-US" sz="2800" b="1" dirty="0" smtClean="0">
                <a:effectLst>
                  <a:outerShdw blurRad="38100" dist="38100" dir="2700000" algn="tl">
                    <a:srgbClr val="000000">
                      <a:alpha val="43137"/>
                    </a:srgbClr>
                  </a:outerShdw>
                </a:effectLst>
              </a:rPr>
              <a:t>抗击八国联军</a:t>
            </a:r>
            <a:endParaRPr lang="zh-CN" altLang="en-US" sz="2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141960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ppt_x"/>
                                          </p:val>
                                        </p:tav>
                                        <p:tav tm="100000">
                                          <p:val>
                                            <p:strVal val="#ppt_x"/>
                                          </p:val>
                                        </p:tav>
                                      </p:tavLst>
                                    </p:anim>
                                    <p:anim calcmode="lin" valueType="num">
                                      <p:cBhvr additive="base">
                                        <p:cTn id="8"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矩形 42"/>
          <p:cNvSpPr/>
          <p:nvPr/>
        </p:nvSpPr>
        <p:spPr>
          <a:xfrm>
            <a:off x="2357422" y="2357436"/>
            <a:ext cx="6572264" cy="1060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zh-CN" altLang="en-US" sz="2100" b="1" dirty="0" smtClean="0">
                <a:solidFill>
                  <a:srgbClr val="C00000"/>
                </a:solidFill>
                <a:latin typeface="+mj-ea"/>
                <a:ea typeface="+mj-ea"/>
              </a:rPr>
              <a:t>从招抚变为剿杀。同八国联军对抗过后发现打不赢，就主动求和，把责任推给义和团来讨好列强。</a:t>
            </a:r>
            <a:endParaRPr lang="en-US" altLang="zh-CN" sz="2100" b="1" dirty="0" smtClean="0">
              <a:solidFill>
                <a:srgbClr val="C00000"/>
              </a:solidFill>
              <a:latin typeface="+mj-ea"/>
              <a:ea typeface="+mj-ea"/>
            </a:endParaRPr>
          </a:p>
          <a:p>
            <a:pPr algn="ctr"/>
            <a:r>
              <a:rPr lang="zh-CN" altLang="en-US" sz="2100" b="1" dirty="0" smtClean="0">
                <a:solidFill>
                  <a:srgbClr val="C00000"/>
                </a:solidFill>
                <a:latin typeface="+mj-ea"/>
                <a:ea typeface="+mj-ea"/>
              </a:rPr>
              <a:t>根本目的是维护清朝统治。</a:t>
            </a:r>
            <a:endParaRPr lang="zh-CN" altLang="en-US" sz="2100" b="1" dirty="0">
              <a:solidFill>
                <a:srgbClr val="C00000"/>
              </a:solidFill>
              <a:latin typeface="+mj-ea"/>
              <a:ea typeface="+mj-ea"/>
            </a:endParaRPr>
          </a:p>
        </p:txBody>
      </p:sp>
      <p:pic>
        <p:nvPicPr>
          <p:cNvPr id="2" name="图片 1"/>
          <p:cNvPicPr>
            <a:picLocks noChangeAspect="1"/>
          </p:cNvPicPr>
          <p:nvPr/>
        </p:nvPicPr>
        <p:blipFill rotWithShape="1">
          <a:blip r:embed="rId2" cstate="print">
            <a:extLst>
              <a:ext uri="{BEBA8EAE-BF5A-486C-A8C5-ECC9F3942E4B}">
                <a14:imgProps xmlns:a14="http://schemas.microsoft.com/office/drawing/2010/main" xmlns="">
                  <a14:imgLayer r:embed="rId3">
                    <a14:imgEffect>
                      <a14:colorTemperature colorTemp="7200"/>
                    </a14:imgEffect>
                    <a14:imgEffect>
                      <a14:brightnessContrast bright="20000"/>
                    </a14:imgEffect>
                  </a14:imgLayer>
                </a14:imgProps>
              </a:ext>
              <a:ext uri="{28A0092B-C50C-407E-A947-70E740481C1C}">
                <a14:useLocalDpi xmlns:a14="http://schemas.microsoft.com/office/drawing/2010/main" xmlns="" val="0"/>
              </a:ext>
            </a:extLst>
          </a:blip>
          <a:srcRect b="7469"/>
          <a:stretch/>
        </p:blipFill>
        <p:spPr>
          <a:xfrm>
            <a:off x="0" y="642924"/>
            <a:ext cx="2329368" cy="2378174"/>
          </a:xfrm>
          <a:prstGeom prst="rect">
            <a:avLst/>
          </a:prstGeom>
          <a:ln>
            <a:noFill/>
          </a:ln>
          <a:effectLst>
            <a:outerShdw blurRad="292100" dist="139700" dir="2700000" algn="tl" rotWithShape="0">
              <a:srgbClr val="333333">
                <a:alpha val="65000"/>
              </a:srgbClr>
            </a:outerShdw>
          </a:effectLst>
        </p:spPr>
      </p:pic>
      <p:pic>
        <p:nvPicPr>
          <p:cNvPr id="7" name="图片 6"/>
          <p:cNvPicPr>
            <a:picLocks noChangeAspect="1"/>
          </p:cNvPicPr>
          <p:nvPr/>
        </p:nvPicPr>
        <p:blipFill>
          <a:blip r:embed="rId4" cstate="print"/>
          <a:stretch>
            <a:fillRect/>
          </a:stretch>
        </p:blipFill>
        <p:spPr>
          <a:xfrm>
            <a:off x="2428860" y="500048"/>
            <a:ext cx="6715140" cy="1214446"/>
          </a:xfrm>
          <a:prstGeom prst="rect">
            <a:avLst/>
          </a:prstGeom>
          <a:noFill/>
          <a:ln w="9525">
            <a:noFill/>
          </a:ln>
        </p:spPr>
      </p:pic>
      <p:sp>
        <p:nvSpPr>
          <p:cNvPr id="8" name="矩形 7"/>
          <p:cNvSpPr/>
          <p:nvPr/>
        </p:nvSpPr>
        <p:spPr>
          <a:xfrm>
            <a:off x="2285984" y="1500180"/>
            <a:ext cx="6572264" cy="9286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zh-CN" altLang="en-US" sz="2400" b="1" dirty="0" smtClean="0">
                <a:solidFill>
                  <a:schemeClr val="accent2">
                    <a:lumMod val="75000"/>
                  </a:schemeClr>
                </a:solidFill>
                <a:latin typeface="+mj-ea"/>
                <a:ea typeface="+mj-ea"/>
              </a:rPr>
              <a:t>慈禧对义和团的态度发生了怎样的变化？为何会有这样的变化？根本目的是什么</a:t>
            </a:r>
            <a:r>
              <a:rPr lang="en-US" altLang="zh-CN" sz="2400" b="1" dirty="0" smtClean="0">
                <a:solidFill>
                  <a:schemeClr val="accent2">
                    <a:lumMod val="75000"/>
                  </a:schemeClr>
                </a:solidFill>
                <a:latin typeface="+mj-ea"/>
                <a:ea typeface="+mj-ea"/>
              </a:rPr>
              <a:t>?</a:t>
            </a:r>
            <a:endParaRPr lang="zh-CN" altLang="en-US" sz="2400" b="1" dirty="0">
              <a:solidFill>
                <a:schemeClr val="accent2">
                  <a:lumMod val="75000"/>
                </a:schemeClr>
              </a:solidFill>
              <a:latin typeface="+mj-ea"/>
              <a:ea typeface="+mj-ea"/>
            </a:endParaRPr>
          </a:p>
        </p:txBody>
      </p:sp>
      <p:sp>
        <p:nvSpPr>
          <p:cNvPr id="9" name="TextBox 11"/>
          <p:cNvSpPr txBox="1"/>
          <p:nvPr/>
        </p:nvSpPr>
        <p:spPr>
          <a:xfrm>
            <a:off x="2357422" y="4672941"/>
            <a:ext cx="807750" cy="470559"/>
          </a:xfrm>
          <a:prstGeom prst="rect">
            <a:avLst/>
          </a:prstGeom>
          <a:ln/>
        </p:spPr>
        <p:style>
          <a:lnRef idx="2">
            <a:schemeClr val="accent4"/>
          </a:lnRef>
          <a:fillRef idx="1">
            <a:schemeClr val="lt1"/>
          </a:fillRef>
          <a:effectRef idx="0">
            <a:schemeClr val="accent4"/>
          </a:effectRef>
          <a:fontRef idx="minor">
            <a:schemeClr val="dk1"/>
          </a:fontRef>
        </p:style>
        <p:txBody>
          <a:bodyPr wrap="none" lIns="69769" tIns="34884" rIns="69769" bIns="34884">
            <a:spAutoFit/>
          </a:bodyPr>
          <a:lstStyle/>
          <a:p>
            <a:pPr eaLnBrk="1" hangingPunct="1"/>
            <a:r>
              <a:rPr lang="zh-CN" altLang="en-US" sz="2600" dirty="0">
                <a:latin typeface="黑体" panose="02010609060101010101" pitchFamily="2" charset="-122"/>
                <a:ea typeface="黑体" panose="02010609060101010101" pitchFamily="2" charset="-122"/>
              </a:rPr>
              <a:t>镇压</a:t>
            </a:r>
          </a:p>
        </p:txBody>
      </p:sp>
      <p:sp>
        <p:nvSpPr>
          <p:cNvPr id="11" name="TextBox 12"/>
          <p:cNvSpPr txBox="1"/>
          <p:nvPr/>
        </p:nvSpPr>
        <p:spPr>
          <a:xfrm>
            <a:off x="4929190" y="4672941"/>
            <a:ext cx="807750" cy="470559"/>
          </a:xfrm>
          <a:prstGeom prst="rect">
            <a:avLst/>
          </a:prstGeom>
          <a:ln/>
        </p:spPr>
        <p:style>
          <a:lnRef idx="2">
            <a:schemeClr val="accent4"/>
          </a:lnRef>
          <a:fillRef idx="1">
            <a:schemeClr val="lt1"/>
          </a:fillRef>
          <a:effectRef idx="0">
            <a:schemeClr val="accent4"/>
          </a:effectRef>
          <a:fontRef idx="minor">
            <a:schemeClr val="dk1"/>
          </a:fontRef>
        </p:style>
        <p:txBody>
          <a:bodyPr wrap="none" lIns="69769" tIns="34884" rIns="69769" bIns="34884">
            <a:spAutoFit/>
          </a:bodyPr>
          <a:lstStyle/>
          <a:p>
            <a:pPr eaLnBrk="1" hangingPunct="1"/>
            <a:r>
              <a:rPr lang="zh-CN" altLang="en-US" sz="2600" dirty="0">
                <a:latin typeface="黑体" panose="02010609060101010101" pitchFamily="2" charset="-122"/>
                <a:ea typeface="黑体" panose="02010609060101010101" pitchFamily="2" charset="-122"/>
              </a:rPr>
              <a:t>招抚</a:t>
            </a:r>
          </a:p>
        </p:txBody>
      </p:sp>
      <p:grpSp>
        <p:nvGrpSpPr>
          <p:cNvPr id="12" name="组合 50"/>
          <p:cNvGrpSpPr/>
          <p:nvPr/>
        </p:nvGrpSpPr>
        <p:grpSpPr>
          <a:xfrm>
            <a:off x="4143372" y="3786196"/>
            <a:ext cx="1821555" cy="754051"/>
            <a:chOff x="4499992" y="1825660"/>
            <a:chExt cx="1943509" cy="1004974"/>
          </a:xfrm>
        </p:grpSpPr>
        <p:sp>
          <p:nvSpPr>
            <p:cNvPr id="13" name="TextBox 21"/>
            <p:cNvSpPr txBox="1"/>
            <p:nvPr/>
          </p:nvSpPr>
          <p:spPr>
            <a:xfrm>
              <a:off x="4499992" y="1825660"/>
              <a:ext cx="1702116" cy="574272"/>
            </a:xfrm>
            <a:prstGeom prst="rect">
              <a:avLst/>
            </a:prstGeom>
            <a:noFill/>
            <a:ln w="9525">
              <a:noFill/>
            </a:ln>
          </p:spPr>
          <p:txBody>
            <a:bodyPr wrap="none">
              <a:spAutoFit/>
            </a:bodyPr>
            <a:lstStyle/>
            <a:p>
              <a:pPr eaLnBrk="1" hangingPunct="1"/>
              <a:r>
                <a:rPr lang="zh-CN" altLang="en-US" sz="2200" dirty="0">
                  <a:latin typeface="黑体" panose="02010609060101010101" pitchFamily="2" charset="-122"/>
                  <a:ea typeface="黑体" panose="02010609060101010101" pitchFamily="2" charset="-122"/>
                </a:rPr>
                <a:t>直隶、京津</a:t>
              </a:r>
            </a:p>
          </p:txBody>
        </p:sp>
        <p:sp>
          <p:nvSpPr>
            <p:cNvPr id="14" name="TextBox 22"/>
            <p:cNvSpPr txBox="1"/>
            <p:nvPr/>
          </p:nvSpPr>
          <p:spPr>
            <a:xfrm>
              <a:off x="4716015" y="2276872"/>
              <a:ext cx="1346368" cy="553762"/>
            </a:xfrm>
            <a:prstGeom prst="rect">
              <a:avLst/>
            </a:prstGeom>
            <a:noFill/>
            <a:ln w="9525">
              <a:noFill/>
            </a:ln>
          </p:spPr>
          <p:txBody>
            <a:bodyPr wrap="none">
              <a:spAutoFit/>
            </a:bodyPr>
            <a:lstStyle/>
            <a:p>
              <a:pPr eaLnBrk="1" hangingPunct="1"/>
              <a:r>
                <a:rPr lang="zh-CN" altLang="en-US" sz="2100" dirty="0">
                  <a:latin typeface="黑体" panose="02010609060101010101" pitchFamily="2" charset="-122"/>
                  <a:ea typeface="黑体" panose="02010609060101010101" pitchFamily="2" charset="-122"/>
                </a:rPr>
                <a:t>（</a:t>
              </a:r>
              <a:r>
                <a:rPr lang="en-US" altLang="zh-CN" sz="2100" dirty="0">
                  <a:latin typeface="黑体" panose="02010609060101010101" pitchFamily="2" charset="-122"/>
                  <a:ea typeface="黑体" panose="02010609060101010101" pitchFamily="2" charset="-122"/>
                </a:rPr>
                <a:t>1900</a:t>
              </a:r>
              <a:r>
                <a:rPr lang="zh-CN" altLang="en-US" sz="2100" dirty="0">
                  <a:latin typeface="黑体" panose="02010609060101010101" pitchFamily="2" charset="-122"/>
                  <a:ea typeface="黑体" panose="02010609060101010101" pitchFamily="2" charset="-122"/>
                </a:rPr>
                <a:t>）</a:t>
              </a:r>
            </a:p>
          </p:txBody>
        </p:sp>
        <p:sp>
          <p:nvSpPr>
            <p:cNvPr id="15" name="矩形 14"/>
            <p:cNvSpPr/>
            <p:nvPr/>
          </p:nvSpPr>
          <p:spPr>
            <a:xfrm>
              <a:off x="4499992" y="1844702"/>
              <a:ext cx="1943509" cy="936226"/>
            </a:xfrm>
            <a:prstGeom prst="rect">
              <a:avLst/>
            </a:prstGeom>
            <a:no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97687" fontAlgn="base">
                <a:spcBef>
                  <a:spcPct val="0"/>
                </a:spcBef>
                <a:spcAft>
                  <a:spcPct val="0"/>
                </a:spcAft>
                <a:defRPr/>
              </a:pPr>
              <a:endParaRPr lang="zh-CN" altLang="en-US" sz="1400" dirty="0"/>
            </a:p>
          </p:txBody>
        </p:sp>
      </p:grpSp>
      <p:cxnSp>
        <p:nvCxnSpPr>
          <p:cNvPr id="16" name="直接箭头连接符 15"/>
          <p:cNvCxnSpPr/>
          <p:nvPr/>
        </p:nvCxnSpPr>
        <p:spPr>
          <a:xfrm>
            <a:off x="3714744" y="4214824"/>
            <a:ext cx="407436" cy="0"/>
          </a:xfrm>
          <a:prstGeom prst="straightConnector1">
            <a:avLst/>
          </a:prstGeom>
          <a:ln w="38100">
            <a:solidFill>
              <a:schemeClr val="accent4">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7" name="直接箭头连接符 16"/>
          <p:cNvCxnSpPr/>
          <p:nvPr/>
        </p:nvCxnSpPr>
        <p:spPr>
          <a:xfrm>
            <a:off x="6072198" y="4214824"/>
            <a:ext cx="408759" cy="0"/>
          </a:xfrm>
          <a:prstGeom prst="straightConnector1">
            <a:avLst/>
          </a:prstGeom>
          <a:ln w="38100">
            <a:solidFill>
              <a:schemeClr val="accent4">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8" name="直接箭头连接符 17"/>
          <p:cNvCxnSpPr/>
          <p:nvPr/>
        </p:nvCxnSpPr>
        <p:spPr>
          <a:xfrm>
            <a:off x="3357554" y="4929204"/>
            <a:ext cx="1279191" cy="0"/>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grpSp>
        <p:nvGrpSpPr>
          <p:cNvPr id="19" name="组合 32"/>
          <p:cNvGrpSpPr/>
          <p:nvPr/>
        </p:nvGrpSpPr>
        <p:grpSpPr>
          <a:xfrm>
            <a:off x="6000760" y="4651057"/>
            <a:ext cx="2208838" cy="492443"/>
            <a:chOff x="6012160" y="2996955"/>
            <a:chExt cx="2355883" cy="659707"/>
          </a:xfrm>
        </p:grpSpPr>
        <p:sp>
          <p:nvSpPr>
            <p:cNvPr id="20" name="TextBox 13"/>
            <p:cNvSpPr txBox="1"/>
            <p:nvPr/>
          </p:nvSpPr>
          <p:spPr>
            <a:xfrm>
              <a:off x="7459841" y="2996955"/>
              <a:ext cx="908202" cy="659707"/>
            </a:xfrm>
            <a:prstGeom prst="rect">
              <a:avLst/>
            </a:prstGeom>
            <a:ln/>
          </p:spPr>
          <p:style>
            <a:lnRef idx="2">
              <a:schemeClr val="accent4"/>
            </a:lnRef>
            <a:fillRef idx="1">
              <a:schemeClr val="lt1"/>
            </a:fillRef>
            <a:effectRef idx="0">
              <a:schemeClr val="accent4"/>
            </a:effectRef>
            <a:fontRef idx="minor">
              <a:schemeClr val="dk1"/>
            </a:fontRef>
          </p:style>
          <p:txBody>
            <a:bodyPr wrap="none">
              <a:spAutoFit/>
            </a:bodyPr>
            <a:lstStyle/>
            <a:p>
              <a:pPr eaLnBrk="1" hangingPunct="1"/>
              <a:r>
                <a:rPr lang="zh-CN" altLang="en-US" sz="2600" dirty="0">
                  <a:latin typeface="黑体" panose="02010609060101010101" pitchFamily="2" charset="-122"/>
                  <a:ea typeface="黑体" panose="02010609060101010101" pitchFamily="2" charset="-122"/>
                </a:rPr>
                <a:t>剿杀</a:t>
              </a:r>
            </a:p>
          </p:txBody>
        </p:sp>
        <p:cxnSp>
          <p:nvCxnSpPr>
            <p:cNvPr id="21" name="直接箭头连接符 20"/>
            <p:cNvCxnSpPr/>
            <p:nvPr/>
          </p:nvCxnSpPr>
          <p:spPr>
            <a:xfrm>
              <a:off x="6012160" y="3293632"/>
              <a:ext cx="1365758" cy="0"/>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grpSp>
      <p:grpSp>
        <p:nvGrpSpPr>
          <p:cNvPr id="22" name="组合 52"/>
          <p:cNvGrpSpPr/>
          <p:nvPr/>
        </p:nvGrpSpPr>
        <p:grpSpPr>
          <a:xfrm>
            <a:off x="1643042" y="3786196"/>
            <a:ext cx="2022628" cy="754049"/>
            <a:chOff x="1907704" y="1825662"/>
            <a:chExt cx="2158598" cy="1004972"/>
          </a:xfrm>
        </p:grpSpPr>
        <p:sp>
          <p:nvSpPr>
            <p:cNvPr id="23" name="TextBox 16"/>
            <p:cNvSpPr txBox="1"/>
            <p:nvPr/>
          </p:nvSpPr>
          <p:spPr>
            <a:xfrm>
              <a:off x="1907704" y="2276872"/>
              <a:ext cx="2065234" cy="553762"/>
            </a:xfrm>
            <a:prstGeom prst="rect">
              <a:avLst/>
            </a:prstGeom>
            <a:noFill/>
            <a:ln w="9525">
              <a:noFill/>
            </a:ln>
          </p:spPr>
          <p:txBody>
            <a:bodyPr wrap="none">
              <a:spAutoFit/>
            </a:bodyPr>
            <a:lstStyle/>
            <a:p>
              <a:pPr eaLnBrk="1" hangingPunct="1"/>
              <a:r>
                <a:rPr lang="zh-CN" altLang="en-US" sz="2100" dirty="0">
                  <a:latin typeface="黑体" panose="02010609060101010101" pitchFamily="2" charset="-122"/>
                  <a:ea typeface="黑体" panose="02010609060101010101" pitchFamily="2" charset="-122"/>
                </a:rPr>
                <a:t>（</a:t>
              </a:r>
              <a:r>
                <a:rPr lang="en-US" altLang="zh-CN" sz="2100" dirty="0">
                  <a:latin typeface="黑体" panose="02010609060101010101" pitchFamily="2" charset="-122"/>
                  <a:ea typeface="黑体" panose="02010609060101010101" pitchFamily="2" charset="-122"/>
                </a:rPr>
                <a:t>1898-1899</a:t>
              </a:r>
              <a:r>
                <a:rPr lang="zh-CN" altLang="en-US" sz="2100" dirty="0">
                  <a:latin typeface="黑体" panose="02010609060101010101" pitchFamily="2" charset="-122"/>
                  <a:ea typeface="黑体" panose="02010609060101010101" pitchFamily="2" charset="-122"/>
                </a:rPr>
                <a:t>）</a:t>
              </a:r>
            </a:p>
          </p:txBody>
        </p:sp>
        <p:grpSp>
          <p:nvGrpSpPr>
            <p:cNvPr id="24" name="组合 51"/>
            <p:cNvGrpSpPr/>
            <p:nvPr/>
          </p:nvGrpSpPr>
          <p:grpSpPr>
            <a:xfrm>
              <a:off x="2122293" y="1825662"/>
              <a:ext cx="1944009" cy="955266"/>
              <a:chOff x="2122293" y="1825662"/>
              <a:chExt cx="1944009" cy="955266"/>
            </a:xfrm>
          </p:grpSpPr>
          <p:sp>
            <p:nvSpPr>
              <p:cNvPr id="25" name="TextBox 18"/>
              <p:cNvSpPr txBox="1"/>
              <p:nvPr/>
            </p:nvSpPr>
            <p:spPr>
              <a:xfrm>
                <a:off x="2626142" y="1825662"/>
                <a:ext cx="1008112" cy="574272"/>
              </a:xfrm>
              <a:prstGeom prst="rect">
                <a:avLst/>
              </a:prstGeom>
              <a:noFill/>
              <a:ln w="9525">
                <a:noFill/>
              </a:ln>
            </p:spPr>
            <p:txBody>
              <a:bodyPr>
                <a:spAutoFit/>
              </a:bodyPr>
              <a:lstStyle/>
              <a:p>
                <a:pPr eaLnBrk="1" hangingPunct="1"/>
                <a:r>
                  <a:rPr lang="zh-CN" altLang="en-US" sz="2200" dirty="0">
                    <a:latin typeface="黑体" panose="02010609060101010101" pitchFamily="2" charset="-122"/>
                    <a:ea typeface="黑体" panose="02010609060101010101" pitchFamily="2" charset="-122"/>
                  </a:rPr>
                  <a:t>山东</a:t>
                </a:r>
              </a:p>
            </p:txBody>
          </p:sp>
          <p:sp>
            <p:nvSpPr>
              <p:cNvPr id="26" name="矩形 25"/>
              <p:cNvSpPr/>
              <p:nvPr/>
            </p:nvSpPr>
            <p:spPr>
              <a:xfrm>
                <a:off x="2122293" y="1844702"/>
                <a:ext cx="1944009" cy="936226"/>
              </a:xfrm>
              <a:prstGeom prst="rect">
                <a:avLst/>
              </a:prstGeom>
              <a:no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97687" fontAlgn="base">
                  <a:spcBef>
                    <a:spcPct val="0"/>
                  </a:spcBef>
                  <a:spcAft>
                    <a:spcPct val="0"/>
                  </a:spcAft>
                  <a:defRPr/>
                </a:pPr>
                <a:endParaRPr lang="zh-CN" altLang="en-US" sz="1400" dirty="0"/>
              </a:p>
            </p:txBody>
          </p:sp>
        </p:grpSp>
      </p:grpSp>
      <p:grpSp>
        <p:nvGrpSpPr>
          <p:cNvPr id="27" name="组合 49"/>
          <p:cNvGrpSpPr/>
          <p:nvPr/>
        </p:nvGrpSpPr>
        <p:grpSpPr>
          <a:xfrm>
            <a:off x="6572264" y="3786196"/>
            <a:ext cx="1855950" cy="716756"/>
            <a:chOff x="6840443" y="1825660"/>
            <a:chExt cx="1980029" cy="955268"/>
          </a:xfrm>
        </p:grpSpPr>
        <p:sp>
          <p:nvSpPr>
            <p:cNvPr id="28" name="TextBox 25"/>
            <p:cNvSpPr txBox="1"/>
            <p:nvPr/>
          </p:nvSpPr>
          <p:spPr>
            <a:xfrm>
              <a:off x="7308304" y="1825660"/>
              <a:ext cx="798992" cy="574272"/>
            </a:xfrm>
            <a:prstGeom prst="rect">
              <a:avLst/>
            </a:prstGeom>
            <a:noFill/>
            <a:ln w="9525">
              <a:noFill/>
            </a:ln>
          </p:spPr>
          <p:txBody>
            <a:bodyPr wrap="none">
              <a:spAutoFit/>
            </a:bodyPr>
            <a:lstStyle/>
            <a:p>
              <a:pPr eaLnBrk="1" hangingPunct="1"/>
              <a:r>
                <a:rPr lang="zh-CN" altLang="en-US" sz="2200" dirty="0">
                  <a:latin typeface="黑体" panose="02010609060101010101" pitchFamily="2" charset="-122"/>
                  <a:ea typeface="黑体" panose="02010609060101010101" pitchFamily="2" charset="-122"/>
                </a:rPr>
                <a:t>北京</a:t>
              </a:r>
            </a:p>
          </p:txBody>
        </p:sp>
        <p:sp>
          <p:nvSpPr>
            <p:cNvPr id="29" name="TextBox 26"/>
            <p:cNvSpPr txBox="1"/>
            <p:nvPr/>
          </p:nvSpPr>
          <p:spPr>
            <a:xfrm>
              <a:off x="6840443" y="2204864"/>
              <a:ext cx="1633555" cy="553762"/>
            </a:xfrm>
            <a:prstGeom prst="rect">
              <a:avLst/>
            </a:prstGeom>
            <a:noFill/>
            <a:ln w="9525">
              <a:noFill/>
            </a:ln>
          </p:spPr>
          <p:txBody>
            <a:bodyPr wrap="none">
              <a:spAutoFit/>
            </a:bodyPr>
            <a:lstStyle/>
            <a:p>
              <a:pPr eaLnBrk="1" hangingPunct="1"/>
              <a:r>
                <a:rPr lang="zh-CN" altLang="en-US" sz="2100" dirty="0">
                  <a:latin typeface="黑体" panose="02010609060101010101" pitchFamily="2" charset="-122"/>
                  <a:ea typeface="黑体" panose="02010609060101010101" pitchFamily="2" charset="-122"/>
                </a:rPr>
                <a:t>（</a:t>
              </a:r>
              <a:r>
                <a:rPr lang="en-US" altLang="zh-CN" sz="2100" dirty="0">
                  <a:latin typeface="黑体" panose="02010609060101010101" pitchFamily="2" charset="-122"/>
                  <a:ea typeface="黑体" panose="02010609060101010101" pitchFamily="2" charset="-122"/>
                </a:rPr>
                <a:t>1900.8</a:t>
              </a:r>
              <a:r>
                <a:rPr lang="zh-CN" altLang="en-US" sz="2100" dirty="0">
                  <a:latin typeface="黑体" panose="02010609060101010101" pitchFamily="2" charset="-122"/>
                  <a:ea typeface="黑体" panose="02010609060101010101" pitchFamily="2" charset="-122"/>
                </a:rPr>
                <a:t>）</a:t>
              </a:r>
            </a:p>
          </p:txBody>
        </p:sp>
        <p:sp>
          <p:nvSpPr>
            <p:cNvPr id="30" name="矩形 29"/>
            <p:cNvSpPr/>
            <p:nvPr/>
          </p:nvSpPr>
          <p:spPr>
            <a:xfrm>
              <a:off x="6877136" y="1844702"/>
              <a:ext cx="1943336" cy="936226"/>
            </a:xfrm>
            <a:prstGeom prst="rect">
              <a:avLst/>
            </a:prstGeom>
            <a:no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97687" fontAlgn="base">
                <a:spcBef>
                  <a:spcPct val="0"/>
                </a:spcBef>
                <a:spcAft>
                  <a:spcPct val="0"/>
                </a:spcAft>
                <a:defRPr/>
              </a:pPr>
              <a:endParaRPr lang="zh-CN" altLang="en-US" sz="1400" dirty="0"/>
            </a:p>
          </p:txBody>
        </p:sp>
      </p:grpSp>
      <p:sp>
        <p:nvSpPr>
          <p:cNvPr id="31" name="TextBox 30"/>
          <p:cNvSpPr txBox="1"/>
          <p:nvPr/>
        </p:nvSpPr>
        <p:spPr>
          <a:xfrm>
            <a:off x="500034" y="3786196"/>
            <a:ext cx="1064230" cy="647980"/>
          </a:xfrm>
          <a:prstGeom prst="rect">
            <a:avLst/>
          </a:prstGeom>
          <a:solidFill>
            <a:schemeClr val="accent4">
              <a:lumMod val="40000"/>
              <a:lumOff val="60000"/>
            </a:schemeClr>
          </a:solidFill>
        </p:spPr>
        <p:txBody>
          <a:bodyPr wrap="none" lIns="69769" tIns="34884" rIns="69769" bIns="34884">
            <a:spAutoFit/>
          </a:bodyPr>
          <a:lstStyle/>
          <a:p>
            <a:pPr defTabSz="697687">
              <a:lnSpc>
                <a:spcPts val="2365"/>
              </a:lnSpc>
              <a:defRPr/>
            </a:pPr>
            <a:r>
              <a:rPr lang="zh-CN" altLang="en-US" dirty="0">
                <a:solidFill>
                  <a:schemeClr val="bg1"/>
                </a:solidFill>
                <a:latin typeface="黑体" panose="02010609060101010101" pitchFamily="2" charset="-122"/>
                <a:ea typeface="黑体" panose="02010609060101010101" pitchFamily="2" charset="-122"/>
              </a:rPr>
              <a:t>义和团运</a:t>
            </a:r>
            <a:endParaRPr lang="en-US" altLang="zh-CN" dirty="0">
              <a:solidFill>
                <a:schemeClr val="bg1"/>
              </a:solidFill>
              <a:latin typeface="黑体" panose="02010609060101010101" pitchFamily="2" charset="-122"/>
              <a:ea typeface="黑体" panose="02010609060101010101" pitchFamily="2" charset="-122"/>
            </a:endParaRPr>
          </a:p>
          <a:p>
            <a:pPr defTabSz="697687">
              <a:lnSpc>
                <a:spcPts val="2365"/>
              </a:lnSpc>
              <a:defRPr/>
            </a:pPr>
            <a:r>
              <a:rPr lang="zh-CN" altLang="en-US" dirty="0">
                <a:solidFill>
                  <a:schemeClr val="bg1"/>
                </a:solidFill>
                <a:latin typeface="黑体" panose="02010609060101010101" pitchFamily="2" charset="-122"/>
                <a:ea typeface="黑体" panose="02010609060101010101" pitchFamily="2" charset="-122"/>
              </a:rPr>
              <a:t>动的发展</a:t>
            </a:r>
          </a:p>
        </p:txBody>
      </p:sp>
      <p:sp>
        <p:nvSpPr>
          <p:cNvPr id="32" name="TextBox 31"/>
          <p:cNvSpPr txBox="1"/>
          <p:nvPr/>
        </p:nvSpPr>
        <p:spPr>
          <a:xfrm>
            <a:off x="500034" y="4517962"/>
            <a:ext cx="1064230" cy="625538"/>
          </a:xfrm>
          <a:prstGeom prst="rect">
            <a:avLst/>
          </a:prstGeom>
          <a:solidFill>
            <a:schemeClr val="accent4">
              <a:lumMod val="40000"/>
              <a:lumOff val="60000"/>
            </a:schemeClr>
          </a:solidFill>
        </p:spPr>
        <p:txBody>
          <a:bodyPr wrap="none" lIns="69769" tIns="34884" rIns="69769" bIns="34884">
            <a:spAutoFit/>
          </a:bodyPr>
          <a:lstStyle/>
          <a:p>
            <a:pPr defTabSz="697687">
              <a:lnSpc>
                <a:spcPts val="2289"/>
              </a:lnSpc>
              <a:defRPr/>
            </a:pPr>
            <a:r>
              <a:rPr lang="zh-CN" altLang="en-US" dirty="0">
                <a:solidFill>
                  <a:schemeClr val="bg1"/>
                </a:solidFill>
                <a:latin typeface="黑体" panose="02010609060101010101" pitchFamily="2" charset="-122"/>
                <a:ea typeface="黑体" panose="02010609060101010101" pitchFamily="2" charset="-122"/>
              </a:rPr>
              <a:t> 清政府 </a:t>
            </a:r>
            <a:endParaRPr lang="en-US" altLang="zh-CN" dirty="0">
              <a:solidFill>
                <a:schemeClr val="bg1"/>
              </a:solidFill>
              <a:latin typeface="黑体" panose="02010609060101010101" pitchFamily="2" charset="-122"/>
              <a:ea typeface="黑体" panose="02010609060101010101" pitchFamily="2" charset="-122"/>
            </a:endParaRPr>
          </a:p>
          <a:p>
            <a:pPr defTabSz="697687">
              <a:lnSpc>
                <a:spcPts val="2289"/>
              </a:lnSpc>
              <a:defRPr/>
            </a:pPr>
            <a:r>
              <a:rPr lang="zh-CN" altLang="en-US" dirty="0">
                <a:solidFill>
                  <a:schemeClr val="bg1"/>
                </a:solidFill>
                <a:latin typeface="黑体" panose="02010609060101010101" pitchFamily="2" charset="-122"/>
                <a:ea typeface="黑体" panose="02010609060101010101" pitchFamily="2" charset="-122"/>
              </a:rPr>
              <a:t> 的态度</a:t>
            </a:r>
          </a:p>
        </p:txBody>
      </p:sp>
      <p:sp>
        <p:nvSpPr>
          <p:cNvPr id="34" name="TextBox 33"/>
          <p:cNvSpPr txBox="1"/>
          <p:nvPr/>
        </p:nvSpPr>
        <p:spPr>
          <a:xfrm>
            <a:off x="214282" y="0"/>
            <a:ext cx="8572560" cy="523220"/>
          </a:xfrm>
          <a:prstGeom prst="rect">
            <a:avLst/>
          </a:prstGeom>
          <a:noFill/>
        </p:spPr>
        <p:txBody>
          <a:bodyPr wrap="square" rtlCol="0">
            <a:spAutoFit/>
          </a:bodyPr>
          <a:lstStyle/>
          <a:p>
            <a:r>
              <a:rPr lang="zh-CN" altLang="en-US" sz="2800" b="1" dirty="0" smtClean="0">
                <a:effectLst>
                  <a:outerShdw blurRad="38100" dist="38100" dir="2700000" algn="tl">
                    <a:srgbClr val="000000">
                      <a:alpha val="43137"/>
                    </a:srgbClr>
                  </a:outerShdw>
                </a:effectLst>
              </a:rPr>
              <a:t>二、一场殊死的抗争</a:t>
            </a:r>
            <a:r>
              <a:rPr lang="en-US" altLang="zh-CN" sz="2800" b="1" dirty="0" smtClean="0">
                <a:effectLst>
                  <a:outerShdw blurRad="38100" dist="38100" dir="2700000" algn="tl">
                    <a:srgbClr val="000000">
                      <a:alpha val="43137"/>
                    </a:srgbClr>
                  </a:outerShdw>
                </a:effectLst>
              </a:rPr>
              <a:t>——</a:t>
            </a:r>
            <a:r>
              <a:rPr lang="zh-CN" altLang="en-US" sz="2800" b="1" dirty="0" smtClean="0">
                <a:effectLst>
                  <a:outerShdw blurRad="38100" dist="38100" dir="2700000" algn="tl">
                    <a:srgbClr val="000000">
                      <a:alpha val="43137"/>
                    </a:srgbClr>
                  </a:outerShdw>
                </a:effectLst>
              </a:rPr>
              <a:t>抗击八国联军</a:t>
            </a:r>
            <a:endParaRPr lang="zh-CN" altLang="en-US" sz="2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299951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3"/>
                                        </p:tgtEl>
                                        <p:attrNameLst>
                                          <p:attrName>style.visibility</p:attrName>
                                        </p:attrNameLst>
                                      </p:cBhvr>
                                      <p:to>
                                        <p:strVal val="visible"/>
                                      </p:to>
                                    </p:set>
                                    <p:anim calcmode="lin" valueType="num">
                                      <p:cBhvr additive="base">
                                        <p:cTn id="18" dur="500" fill="hold"/>
                                        <p:tgtEl>
                                          <p:spTgt spid="43"/>
                                        </p:tgtEl>
                                        <p:attrNameLst>
                                          <p:attrName>ppt_x</p:attrName>
                                        </p:attrNameLst>
                                      </p:cBhvr>
                                      <p:tavLst>
                                        <p:tav tm="0">
                                          <p:val>
                                            <p:strVal val="#ppt_x"/>
                                          </p:val>
                                        </p:tav>
                                        <p:tav tm="100000">
                                          <p:val>
                                            <p:strVal val="#ppt_x"/>
                                          </p:val>
                                        </p:tav>
                                      </p:tavLst>
                                    </p:anim>
                                    <p:anim calcmode="lin" valueType="num">
                                      <p:cBhvr additive="base">
                                        <p:cTn id="19"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1"/>
                                        </p:tgtEl>
                                        <p:attrNameLst>
                                          <p:attrName>style.visibility</p:attrName>
                                        </p:attrNameLst>
                                      </p:cBhvr>
                                      <p:to>
                                        <p:strVal val="visible"/>
                                      </p:to>
                                    </p:set>
                                    <p:anim calcmode="lin" valueType="num">
                                      <p:cBhvr additive="base">
                                        <p:cTn id="24" dur="500" fill="hold"/>
                                        <p:tgtEl>
                                          <p:spTgt spid="31"/>
                                        </p:tgtEl>
                                        <p:attrNameLst>
                                          <p:attrName>ppt_x</p:attrName>
                                        </p:attrNameLst>
                                      </p:cBhvr>
                                      <p:tavLst>
                                        <p:tav tm="0">
                                          <p:val>
                                            <p:strVal val="#ppt_x"/>
                                          </p:val>
                                        </p:tav>
                                        <p:tav tm="100000">
                                          <p:val>
                                            <p:strVal val="#ppt_x"/>
                                          </p:val>
                                        </p:tav>
                                      </p:tavLst>
                                    </p:anim>
                                    <p:anim calcmode="lin" valueType="num">
                                      <p:cBhvr additive="base">
                                        <p:cTn id="25" dur="500" fill="hold"/>
                                        <p:tgtEl>
                                          <p:spTgt spid="31"/>
                                        </p:tgtEl>
                                        <p:attrNameLst>
                                          <p:attrName>ppt_y</p:attrName>
                                        </p:attrNameLst>
                                      </p:cBhvr>
                                      <p:tavLst>
                                        <p:tav tm="0">
                                          <p:val>
                                            <p:strVal val="1+#ppt_h/2"/>
                                          </p:val>
                                        </p:tav>
                                        <p:tav tm="100000">
                                          <p:val>
                                            <p:strVal val="#ppt_y"/>
                                          </p:val>
                                        </p:tav>
                                      </p:tavLst>
                                    </p:anim>
                                  </p:childTnLst>
                                </p:cTn>
                              </p:par>
                            </p:childTnLst>
                          </p:cTn>
                        </p:par>
                        <p:par>
                          <p:cTn id="26" fill="hold">
                            <p:stCondLst>
                              <p:cond delay="500"/>
                            </p:stCondLst>
                            <p:childTnLst>
                              <p:par>
                                <p:cTn id="27" presetID="2" presetClass="entr" presetSubtype="4" fill="hold"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additive="base">
                                        <p:cTn id="29" dur="500" fill="hold"/>
                                        <p:tgtEl>
                                          <p:spTgt spid="22"/>
                                        </p:tgtEl>
                                        <p:attrNameLst>
                                          <p:attrName>ppt_x</p:attrName>
                                        </p:attrNameLst>
                                      </p:cBhvr>
                                      <p:tavLst>
                                        <p:tav tm="0">
                                          <p:val>
                                            <p:strVal val="#ppt_x"/>
                                          </p:val>
                                        </p:tav>
                                        <p:tav tm="100000">
                                          <p:val>
                                            <p:strVal val="#ppt_x"/>
                                          </p:val>
                                        </p:tav>
                                      </p:tavLst>
                                    </p:anim>
                                    <p:anim calcmode="lin" valueType="num">
                                      <p:cBhvr additive="base">
                                        <p:cTn id="30" dur="500" fill="hold"/>
                                        <p:tgtEl>
                                          <p:spTgt spid="22"/>
                                        </p:tgtEl>
                                        <p:attrNameLst>
                                          <p:attrName>ppt_y</p:attrName>
                                        </p:attrNameLst>
                                      </p:cBhvr>
                                      <p:tavLst>
                                        <p:tav tm="0">
                                          <p:val>
                                            <p:strVal val="1+#ppt_h/2"/>
                                          </p:val>
                                        </p:tav>
                                        <p:tav tm="100000">
                                          <p:val>
                                            <p:strVal val="#ppt_y"/>
                                          </p:val>
                                        </p:tav>
                                      </p:tavLst>
                                    </p:anim>
                                  </p:childTnLst>
                                </p:cTn>
                              </p:par>
                            </p:childTnLst>
                          </p:cTn>
                        </p:par>
                        <p:par>
                          <p:cTn id="31" fill="hold">
                            <p:stCondLst>
                              <p:cond delay="1000"/>
                            </p:stCondLst>
                            <p:childTnLst>
                              <p:par>
                                <p:cTn id="32" presetID="2" presetClass="entr" presetSubtype="4" fill="hold"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par>
                                <p:cTn id="36" presetID="2" presetClass="entr" presetSubtype="4" fill="hold" nodeType="withEffect">
                                  <p:stCondLst>
                                    <p:cond delay="0"/>
                                  </p:stCondLst>
                                  <p:childTnLst>
                                    <p:set>
                                      <p:cBhvr>
                                        <p:cTn id="37" dur="1" fill="hold">
                                          <p:stCondLst>
                                            <p:cond delay="0"/>
                                          </p:stCondLst>
                                        </p:cTn>
                                        <p:tgtEl>
                                          <p:spTgt spid="17"/>
                                        </p:tgtEl>
                                        <p:attrNameLst>
                                          <p:attrName>style.visibility</p:attrName>
                                        </p:attrNameLst>
                                      </p:cBhvr>
                                      <p:to>
                                        <p:strVal val="visible"/>
                                      </p:to>
                                    </p:set>
                                    <p:anim calcmode="lin" valueType="num">
                                      <p:cBhvr additive="base">
                                        <p:cTn id="38" dur="500" fill="hold"/>
                                        <p:tgtEl>
                                          <p:spTgt spid="17"/>
                                        </p:tgtEl>
                                        <p:attrNameLst>
                                          <p:attrName>ppt_x</p:attrName>
                                        </p:attrNameLst>
                                      </p:cBhvr>
                                      <p:tavLst>
                                        <p:tav tm="0">
                                          <p:val>
                                            <p:strVal val="#ppt_x"/>
                                          </p:val>
                                        </p:tav>
                                        <p:tav tm="100000">
                                          <p:val>
                                            <p:strVal val="#ppt_x"/>
                                          </p:val>
                                        </p:tav>
                                      </p:tavLst>
                                    </p:anim>
                                    <p:anim calcmode="lin" valueType="num">
                                      <p:cBhvr additive="base">
                                        <p:cTn id="39" dur="500" fill="hold"/>
                                        <p:tgtEl>
                                          <p:spTgt spid="17"/>
                                        </p:tgtEl>
                                        <p:attrNameLst>
                                          <p:attrName>ppt_y</p:attrName>
                                        </p:attrNameLst>
                                      </p:cBhvr>
                                      <p:tavLst>
                                        <p:tav tm="0">
                                          <p:val>
                                            <p:strVal val="1+#ppt_h/2"/>
                                          </p:val>
                                        </p:tav>
                                        <p:tav tm="100000">
                                          <p:val>
                                            <p:strVal val="#ppt_y"/>
                                          </p:val>
                                        </p:tav>
                                      </p:tavLst>
                                    </p:anim>
                                  </p:childTnLst>
                                </p:cTn>
                              </p:par>
                            </p:childTnLst>
                          </p:cTn>
                        </p:par>
                        <p:par>
                          <p:cTn id="40" fill="hold">
                            <p:stCondLst>
                              <p:cond delay="1500"/>
                            </p:stCondLst>
                            <p:childTnLst>
                              <p:par>
                                <p:cTn id="41" presetID="2" presetClass="entr" presetSubtype="4" fill="hold" nodeType="after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childTnLst>
                          </p:cTn>
                        </p:par>
                        <p:par>
                          <p:cTn id="45" fill="hold">
                            <p:stCondLst>
                              <p:cond delay="2000"/>
                            </p:stCondLst>
                            <p:childTnLst>
                              <p:par>
                                <p:cTn id="46" presetID="2" presetClass="entr" presetSubtype="4" fill="hold" nodeType="afterEffect">
                                  <p:stCondLst>
                                    <p:cond delay="0"/>
                                  </p:stCondLst>
                                  <p:childTnLst>
                                    <p:set>
                                      <p:cBhvr>
                                        <p:cTn id="47" dur="1" fill="hold">
                                          <p:stCondLst>
                                            <p:cond delay="0"/>
                                          </p:stCondLst>
                                        </p:cTn>
                                        <p:tgtEl>
                                          <p:spTgt spid="27"/>
                                        </p:tgtEl>
                                        <p:attrNameLst>
                                          <p:attrName>style.visibility</p:attrName>
                                        </p:attrNameLst>
                                      </p:cBhvr>
                                      <p:to>
                                        <p:strVal val="visible"/>
                                      </p:to>
                                    </p:set>
                                    <p:anim calcmode="lin" valueType="num">
                                      <p:cBhvr additive="base">
                                        <p:cTn id="48" dur="500" fill="hold"/>
                                        <p:tgtEl>
                                          <p:spTgt spid="27"/>
                                        </p:tgtEl>
                                        <p:attrNameLst>
                                          <p:attrName>ppt_x</p:attrName>
                                        </p:attrNameLst>
                                      </p:cBhvr>
                                      <p:tavLst>
                                        <p:tav tm="0">
                                          <p:val>
                                            <p:strVal val="#ppt_x"/>
                                          </p:val>
                                        </p:tav>
                                        <p:tav tm="100000">
                                          <p:val>
                                            <p:strVal val="#ppt_x"/>
                                          </p:val>
                                        </p:tav>
                                      </p:tavLst>
                                    </p:anim>
                                    <p:anim calcmode="lin" valueType="num">
                                      <p:cBhvr additive="base">
                                        <p:cTn id="49"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32"/>
                                        </p:tgtEl>
                                        <p:attrNameLst>
                                          <p:attrName>style.visibility</p:attrName>
                                        </p:attrNameLst>
                                      </p:cBhvr>
                                      <p:to>
                                        <p:strVal val="visible"/>
                                      </p:to>
                                    </p:set>
                                    <p:anim calcmode="lin" valueType="num">
                                      <p:cBhvr additive="base">
                                        <p:cTn id="54" dur="500" fill="hold"/>
                                        <p:tgtEl>
                                          <p:spTgt spid="32"/>
                                        </p:tgtEl>
                                        <p:attrNameLst>
                                          <p:attrName>ppt_x</p:attrName>
                                        </p:attrNameLst>
                                      </p:cBhvr>
                                      <p:tavLst>
                                        <p:tav tm="0">
                                          <p:val>
                                            <p:strVal val="#ppt_x"/>
                                          </p:val>
                                        </p:tav>
                                        <p:tav tm="100000">
                                          <p:val>
                                            <p:strVal val="#ppt_x"/>
                                          </p:val>
                                        </p:tav>
                                      </p:tavLst>
                                    </p:anim>
                                    <p:anim calcmode="lin" valueType="num">
                                      <p:cBhvr additive="base">
                                        <p:cTn id="55" dur="500" fill="hold"/>
                                        <p:tgtEl>
                                          <p:spTgt spid="32"/>
                                        </p:tgtEl>
                                        <p:attrNameLst>
                                          <p:attrName>ppt_y</p:attrName>
                                        </p:attrNameLst>
                                      </p:cBhvr>
                                      <p:tavLst>
                                        <p:tav tm="0">
                                          <p:val>
                                            <p:strVal val="1+#ppt_h/2"/>
                                          </p:val>
                                        </p:tav>
                                        <p:tav tm="100000">
                                          <p:val>
                                            <p:strVal val="#ppt_y"/>
                                          </p:val>
                                        </p:tav>
                                      </p:tavLst>
                                    </p:anim>
                                  </p:childTnLst>
                                </p:cTn>
                              </p:par>
                            </p:childTnLst>
                          </p:cTn>
                        </p:par>
                        <p:par>
                          <p:cTn id="56" fill="hold">
                            <p:stCondLst>
                              <p:cond delay="500"/>
                            </p:stCondLst>
                            <p:childTnLst>
                              <p:par>
                                <p:cTn id="57" presetID="2" presetClass="entr" presetSubtype="4" fill="hold" grpId="0" nodeType="afterEffect">
                                  <p:stCondLst>
                                    <p:cond delay="0"/>
                                  </p:stCondLst>
                                  <p:childTnLst>
                                    <p:set>
                                      <p:cBhvr>
                                        <p:cTn id="58" dur="1" fill="hold">
                                          <p:stCondLst>
                                            <p:cond delay="0"/>
                                          </p:stCondLst>
                                        </p:cTn>
                                        <p:tgtEl>
                                          <p:spTgt spid="9"/>
                                        </p:tgtEl>
                                        <p:attrNameLst>
                                          <p:attrName>style.visibility</p:attrName>
                                        </p:attrNameLst>
                                      </p:cBhvr>
                                      <p:to>
                                        <p:strVal val="visible"/>
                                      </p:to>
                                    </p:set>
                                    <p:anim calcmode="lin" valueType="num">
                                      <p:cBhvr additive="base">
                                        <p:cTn id="59" dur="500" fill="hold"/>
                                        <p:tgtEl>
                                          <p:spTgt spid="9"/>
                                        </p:tgtEl>
                                        <p:attrNameLst>
                                          <p:attrName>ppt_x</p:attrName>
                                        </p:attrNameLst>
                                      </p:cBhvr>
                                      <p:tavLst>
                                        <p:tav tm="0">
                                          <p:val>
                                            <p:strVal val="#ppt_x"/>
                                          </p:val>
                                        </p:tav>
                                        <p:tav tm="100000">
                                          <p:val>
                                            <p:strVal val="#ppt_x"/>
                                          </p:val>
                                        </p:tav>
                                      </p:tavLst>
                                    </p:anim>
                                    <p:anim calcmode="lin" valueType="num">
                                      <p:cBhvr additive="base">
                                        <p:cTn id="60" dur="500" fill="hold"/>
                                        <p:tgtEl>
                                          <p:spTgt spid="9"/>
                                        </p:tgtEl>
                                        <p:attrNameLst>
                                          <p:attrName>ppt_y</p:attrName>
                                        </p:attrNameLst>
                                      </p:cBhvr>
                                      <p:tavLst>
                                        <p:tav tm="0">
                                          <p:val>
                                            <p:strVal val="1+#ppt_h/2"/>
                                          </p:val>
                                        </p:tav>
                                        <p:tav tm="100000">
                                          <p:val>
                                            <p:strVal val="#ppt_y"/>
                                          </p:val>
                                        </p:tav>
                                      </p:tavLst>
                                    </p:anim>
                                  </p:childTnLst>
                                </p:cTn>
                              </p:par>
                            </p:childTnLst>
                          </p:cTn>
                        </p:par>
                        <p:par>
                          <p:cTn id="61" fill="hold">
                            <p:stCondLst>
                              <p:cond delay="1000"/>
                            </p:stCondLst>
                            <p:childTnLst>
                              <p:par>
                                <p:cTn id="62" presetID="2" presetClass="entr" presetSubtype="4" fill="hold"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ppt_x"/>
                                          </p:val>
                                        </p:tav>
                                        <p:tav tm="100000">
                                          <p:val>
                                            <p:strVal val="#ppt_x"/>
                                          </p:val>
                                        </p:tav>
                                      </p:tavLst>
                                    </p:anim>
                                    <p:anim calcmode="lin" valueType="num">
                                      <p:cBhvr additive="base">
                                        <p:cTn id="65" dur="500" fill="hold"/>
                                        <p:tgtEl>
                                          <p:spTgt spid="18"/>
                                        </p:tgtEl>
                                        <p:attrNameLst>
                                          <p:attrName>ppt_y</p:attrName>
                                        </p:attrNameLst>
                                      </p:cBhvr>
                                      <p:tavLst>
                                        <p:tav tm="0">
                                          <p:val>
                                            <p:strVal val="1+#ppt_h/2"/>
                                          </p:val>
                                        </p:tav>
                                        <p:tav tm="100000">
                                          <p:val>
                                            <p:strVal val="#ppt_y"/>
                                          </p:val>
                                        </p:tav>
                                      </p:tavLst>
                                    </p:anim>
                                  </p:childTnLst>
                                </p:cTn>
                              </p:par>
                            </p:childTnLst>
                          </p:cTn>
                        </p:par>
                        <p:par>
                          <p:cTn id="66" fill="hold">
                            <p:stCondLst>
                              <p:cond delay="1500"/>
                            </p:stCondLst>
                            <p:childTnLst>
                              <p:par>
                                <p:cTn id="67" presetID="2" presetClass="entr" presetSubtype="4" fill="hold" grpId="0" nodeType="afterEffect">
                                  <p:stCondLst>
                                    <p:cond delay="0"/>
                                  </p:stCondLst>
                                  <p:childTnLst>
                                    <p:set>
                                      <p:cBhvr>
                                        <p:cTn id="68" dur="1" fill="hold">
                                          <p:stCondLst>
                                            <p:cond delay="0"/>
                                          </p:stCondLst>
                                        </p:cTn>
                                        <p:tgtEl>
                                          <p:spTgt spid="11"/>
                                        </p:tgtEl>
                                        <p:attrNameLst>
                                          <p:attrName>style.visibility</p:attrName>
                                        </p:attrNameLst>
                                      </p:cBhvr>
                                      <p:to>
                                        <p:strVal val="visible"/>
                                      </p:to>
                                    </p:set>
                                    <p:anim calcmode="lin" valueType="num">
                                      <p:cBhvr additive="base">
                                        <p:cTn id="69" dur="500" fill="hold"/>
                                        <p:tgtEl>
                                          <p:spTgt spid="11"/>
                                        </p:tgtEl>
                                        <p:attrNameLst>
                                          <p:attrName>ppt_x</p:attrName>
                                        </p:attrNameLst>
                                      </p:cBhvr>
                                      <p:tavLst>
                                        <p:tav tm="0">
                                          <p:val>
                                            <p:strVal val="#ppt_x"/>
                                          </p:val>
                                        </p:tav>
                                        <p:tav tm="100000">
                                          <p:val>
                                            <p:strVal val="#ppt_x"/>
                                          </p:val>
                                        </p:tav>
                                      </p:tavLst>
                                    </p:anim>
                                    <p:anim calcmode="lin" valueType="num">
                                      <p:cBhvr additive="base">
                                        <p:cTn id="70" dur="500" fill="hold"/>
                                        <p:tgtEl>
                                          <p:spTgt spid="11"/>
                                        </p:tgtEl>
                                        <p:attrNameLst>
                                          <p:attrName>ppt_y</p:attrName>
                                        </p:attrNameLst>
                                      </p:cBhvr>
                                      <p:tavLst>
                                        <p:tav tm="0">
                                          <p:val>
                                            <p:strVal val="1+#ppt_h/2"/>
                                          </p:val>
                                        </p:tav>
                                        <p:tav tm="100000">
                                          <p:val>
                                            <p:strVal val="#ppt_y"/>
                                          </p:val>
                                        </p:tav>
                                      </p:tavLst>
                                    </p:anim>
                                  </p:childTnLst>
                                </p:cTn>
                              </p:par>
                            </p:childTnLst>
                          </p:cTn>
                        </p:par>
                        <p:par>
                          <p:cTn id="71" fill="hold">
                            <p:stCondLst>
                              <p:cond delay="2000"/>
                            </p:stCondLst>
                            <p:childTnLst>
                              <p:par>
                                <p:cTn id="72" presetID="2" presetClass="entr" presetSubtype="4" fill="hold"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additive="base">
                                        <p:cTn id="74" dur="500" fill="hold"/>
                                        <p:tgtEl>
                                          <p:spTgt spid="19"/>
                                        </p:tgtEl>
                                        <p:attrNameLst>
                                          <p:attrName>ppt_x</p:attrName>
                                        </p:attrNameLst>
                                      </p:cBhvr>
                                      <p:tavLst>
                                        <p:tav tm="0">
                                          <p:val>
                                            <p:strVal val="#ppt_x"/>
                                          </p:val>
                                        </p:tav>
                                        <p:tav tm="100000">
                                          <p:val>
                                            <p:strVal val="#ppt_x"/>
                                          </p:val>
                                        </p:tav>
                                      </p:tavLst>
                                    </p:anim>
                                    <p:anim calcmode="lin" valueType="num">
                                      <p:cBhvr additive="base">
                                        <p:cTn id="75"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8" grpId="0" animBg="1"/>
      <p:bldP spid="9" grpId="0" animBg="1"/>
      <p:bldP spid="11" grpId="0" animBg="1"/>
      <p:bldP spid="31" grpId="0" animBg="1"/>
      <p:bldP spid="3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351349" y="362549"/>
            <a:ext cx="8497912" cy="4464184"/>
          </a:xfrm>
          <a:prstGeom prst="rect">
            <a:avLst/>
          </a:prstGeom>
          <a:solidFill>
            <a:schemeClr val="bg1"/>
          </a:solidFill>
          <a:ln w="92075">
            <a:solidFill>
              <a:srgbClr val="AEA067"/>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endParaRPr lang="zh-CN" altLang="en-US" b="0" i="0" dirty="0">
              <a:solidFill>
                <a:srgbClr val="42515A"/>
              </a:solidFill>
              <a:latin typeface="Verdana"/>
            </a:endParaRPr>
          </a:p>
        </p:txBody>
      </p:sp>
      <p:sp>
        <p:nvSpPr>
          <p:cNvPr id="43" name="TextBox 51"/>
          <p:cNvSpPr txBox="1"/>
          <p:nvPr/>
        </p:nvSpPr>
        <p:spPr>
          <a:xfrm>
            <a:off x="5367119" y="1595908"/>
            <a:ext cx="716756" cy="392415"/>
          </a:xfrm>
          <a:prstGeom prst="rect">
            <a:avLst/>
          </a:prstGeom>
          <a:noFill/>
        </p:spPr>
        <p:txBody>
          <a:bodyPr wrap="square" lIns="68580" tIns="34290" rIns="68580" bIns="34290" rtlCol="0">
            <a:spAutoFit/>
          </a:bodyPr>
          <a:lstStyle/>
          <a:p>
            <a:r>
              <a:rPr lang="zh-CN" altLang="en-US" sz="2100" b="1" dirty="0">
                <a:solidFill>
                  <a:schemeClr val="bg1"/>
                </a:solidFill>
                <a:latin typeface="华文细黑" panose="02010600040101010101" charset="-122"/>
                <a:ea typeface="华文细黑" panose="02010600040101010101" charset="-122"/>
                <a:cs typeface="Arial" panose="020B0604020202020204" pitchFamily="34" charset="0"/>
              </a:rPr>
              <a:t>明朝</a:t>
            </a:r>
            <a:endParaRPr lang="zh-CN" altLang="vi-VN" sz="2100" b="1" dirty="0">
              <a:solidFill>
                <a:schemeClr val="bg1"/>
              </a:solidFill>
              <a:latin typeface="华文细黑" panose="02010600040101010101" charset="-122"/>
              <a:ea typeface="华文细黑" panose="02010600040101010101" charset="-122"/>
              <a:cs typeface="Arial" panose="020B0604020202020204" pitchFamily="34" charset="0"/>
            </a:endParaRPr>
          </a:p>
        </p:txBody>
      </p:sp>
      <p:pic>
        <p:nvPicPr>
          <p:cNvPr id="5" name="图片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57158" y="2258070"/>
            <a:ext cx="9615116" cy="2885430"/>
          </a:xfrm>
          <a:prstGeom prst="rect">
            <a:avLst/>
          </a:prstGeom>
        </p:spPr>
      </p:pic>
      <p:sp>
        <p:nvSpPr>
          <p:cNvPr id="6" name="矩形 5"/>
          <p:cNvSpPr/>
          <p:nvPr/>
        </p:nvSpPr>
        <p:spPr>
          <a:xfrm>
            <a:off x="571472" y="785800"/>
            <a:ext cx="6357982" cy="714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zh-CN" altLang="en-US" sz="2800" b="1" dirty="0" smtClean="0">
                <a:solidFill>
                  <a:schemeClr val="accent2">
                    <a:lumMod val="75000"/>
                  </a:schemeClr>
                </a:solidFill>
                <a:latin typeface="+mj-ea"/>
                <a:ea typeface="+mj-ea"/>
              </a:rPr>
              <a:t>合作探究：义和团运动为何会失败？</a:t>
            </a:r>
            <a:endParaRPr lang="zh-CN" altLang="en-US" sz="2800" b="1" dirty="0">
              <a:solidFill>
                <a:schemeClr val="accent2">
                  <a:lumMod val="75000"/>
                </a:schemeClr>
              </a:solidFill>
              <a:latin typeface="+mj-ea"/>
              <a:ea typeface="+mj-ea"/>
            </a:endParaRPr>
          </a:p>
        </p:txBody>
      </p:sp>
      <p:sp>
        <p:nvSpPr>
          <p:cNvPr id="7" name="文本框 99"/>
          <p:cNvSpPr txBox="1"/>
          <p:nvPr/>
        </p:nvSpPr>
        <p:spPr>
          <a:xfrm>
            <a:off x="357158" y="1500180"/>
            <a:ext cx="8429684" cy="3300904"/>
          </a:xfrm>
          <a:prstGeom prst="rect">
            <a:avLst/>
          </a:prstGeom>
          <a:noFill/>
          <a:ln w="9525">
            <a:noFill/>
          </a:ln>
        </p:spPr>
        <p:txBody>
          <a:bodyPr wrap="square" lIns="68580" tIns="34290" rIns="68580" bIns="34290">
            <a:spAutoFit/>
          </a:bodyPr>
          <a:lstStyle/>
          <a:p>
            <a:pPr>
              <a:lnSpc>
                <a:spcPct val="150000"/>
              </a:lnSpc>
            </a:pPr>
            <a:r>
              <a:rPr lang="zh-CN" altLang="en-US" sz="2000" b="1" dirty="0" smtClean="0">
                <a:effectLst>
                  <a:outerShdw blurRad="38100" dist="38100" dir="2700000" algn="tl">
                    <a:srgbClr val="000000">
                      <a:alpha val="43137"/>
                    </a:srgbClr>
                  </a:outerShdw>
                </a:effectLst>
                <a:ea typeface="宋体" panose="02010600030101010101" pitchFamily="2" charset="-122"/>
              </a:rPr>
              <a:t>      义和团运动</a:t>
            </a:r>
            <a:r>
              <a:rPr lang="zh-CN" altLang="en-US" sz="2000" b="1" dirty="0">
                <a:effectLst>
                  <a:outerShdw blurRad="38100" dist="38100" dir="2700000" algn="tl">
                    <a:srgbClr val="000000">
                      <a:alpha val="43137"/>
                    </a:srgbClr>
                  </a:outerShdw>
                </a:effectLst>
                <a:ea typeface="宋体" panose="02010600030101010101" pitchFamily="2" charset="-122"/>
              </a:rPr>
              <a:t>无疑比洋务派、改良派表现了更多的反侵略勇气，但破产小农和手工业者归复自然经济的强烈愿望又使他们的眼界无法越出中世纪。</a:t>
            </a:r>
            <a:r>
              <a:rPr lang="zh-CN" altLang="en-US" sz="2000" b="1" dirty="0">
                <a:solidFill>
                  <a:srgbClr val="FF0000"/>
                </a:solidFill>
                <a:effectLst>
                  <a:outerShdw blurRad="38100" dist="38100" dir="2700000" algn="tl">
                    <a:srgbClr val="000000">
                      <a:alpha val="43137"/>
                    </a:srgbClr>
                  </a:outerShdw>
                </a:effectLst>
                <a:ea typeface="宋体" panose="02010600030101010101" pitchFamily="2" charset="-122"/>
              </a:rPr>
              <a:t>从爱国主义出发回到中世纪，表现了旧式小生产者在民族自强和近代变革的重合交织面前所产生的</a:t>
            </a:r>
            <a:r>
              <a:rPr lang="zh-CN" altLang="en-US" sz="2000" b="1" dirty="0" smtClean="0">
                <a:solidFill>
                  <a:srgbClr val="FF0000"/>
                </a:solidFill>
                <a:effectLst>
                  <a:outerShdw blurRad="38100" dist="38100" dir="2700000" algn="tl">
                    <a:srgbClr val="000000">
                      <a:alpha val="43137"/>
                    </a:srgbClr>
                  </a:outerShdw>
                </a:effectLst>
                <a:ea typeface="宋体" panose="02010600030101010101" pitchFamily="2" charset="-122"/>
              </a:rPr>
              <a:t>迷惘</a:t>
            </a:r>
            <a:r>
              <a:rPr lang="en-US" altLang="zh-CN" sz="2000" b="1" dirty="0" smtClean="0">
                <a:solidFill>
                  <a:srgbClr val="FF0000"/>
                </a:solidFill>
                <a:effectLst>
                  <a:outerShdw blurRad="38100" dist="38100" dir="2700000" algn="tl">
                    <a:srgbClr val="000000">
                      <a:alpha val="43137"/>
                    </a:srgbClr>
                  </a:outerShdw>
                </a:effectLst>
                <a:ea typeface="宋体" panose="02010600030101010101" pitchFamily="2" charset="-122"/>
              </a:rPr>
              <a:t>……</a:t>
            </a:r>
            <a:r>
              <a:rPr lang="zh-CN" altLang="en-US" sz="2000" b="1" dirty="0" smtClean="0">
                <a:effectLst>
                  <a:outerShdw blurRad="38100" dist="38100" dir="2700000" algn="tl">
                    <a:srgbClr val="000000">
                      <a:alpha val="43137"/>
                    </a:srgbClr>
                  </a:outerShdw>
                </a:effectLst>
                <a:ea typeface="宋体" panose="02010600030101010101" pitchFamily="2" charset="-122"/>
              </a:rPr>
              <a:t>被</a:t>
            </a:r>
            <a:r>
              <a:rPr lang="zh-CN" altLang="en-US" sz="2000" b="1" dirty="0">
                <a:effectLst>
                  <a:outerShdw blurRad="38100" dist="38100" dir="2700000" algn="tl">
                    <a:srgbClr val="000000">
                      <a:alpha val="43137"/>
                    </a:srgbClr>
                  </a:outerShdw>
                </a:effectLst>
                <a:ea typeface="宋体" panose="02010600030101010101" pitchFamily="2" charset="-122"/>
              </a:rPr>
              <a:t>地主阶级</a:t>
            </a:r>
            <a:r>
              <a:rPr lang="zh-CN" altLang="en-US" sz="2000" b="1" dirty="0" smtClean="0">
                <a:effectLst>
                  <a:outerShdw blurRad="38100" dist="38100" dir="2700000" algn="tl">
                    <a:srgbClr val="000000">
                      <a:alpha val="43137"/>
                    </a:srgbClr>
                  </a:outerShdw>
                </a:effectLst>
                <a:ea typeface="宋体" panose="02010600030101010101" pitchFamily="2" charset="-122"/>
              </a:rPr>
              <a:t>顽固派利用，利用</a:t>
            </a:r>
            <a:r>
              <a:rPr lang="zh-CN" altLang="en-US" sz="2000" b="1" dirty="0">
                <a:effectLst>
                  <a:outerShdw blurRad="38100" dist="38100" dir="2700000" algn="tl">
                    <a:srgbClr val="000000">
                      <a:alpha val="43137"/>
                    </a:srgbClr>
                  </a:outerShdw>
                </a:effectLst>
                <a:ea typeface="宋体" panose="02010600030101010101" pitchFamily="2" charset="-122"/>
              </a:rPr>
              <a:t>迷信思想对抗外来资本主义，这种非理性化，既反映了传统社会在民族矛盾面前的倔强和不屈，又反映了传统社会无可救治的没落</a:t>
            </a:r>
            <a:r>
              <a:rPr lang="zh-CN" altLang="en-US" sz="2000" b="1" dirty="0" smtClean="0">
                <a:effectLst>
                  <a:outerShdw blurRad="38100" dist="38100" dir="2700000" algn="tl">
                    <a:srgbClr val="000000">
                      <a:alpha val="43137"/>
                    </a:srgbClr>
                  </a:outerShdw>
                </a:effectLst>
                <a:ea typeface="宋体" panose="02010600030101010101" pitchFamily="2" charset="-122"/>
              </a:rPr>
              <a:t>。                                        </a:t>
            </a:r>
            <a:endParaRPr lang="en-US" altLang="zh-CN" sz="2000" b="1" dirty="0" smtClean="0">
              <a:effectLst>
                <a:outerShdw blurRad="38100" dist="38100" dir="2700000" algn="tl">
                  <a:srgbClr val="000000">
                    <a:alpha val="43137"/>
                  </a:srgbClr>
                </a:outerShdw>
              </a:effectLst>
              <a:ea typeface="宋体" panose="02010600030101010101" pitchFamily="2" charset="-122"/>
            </a:endParaRPr>
          </a:p>
          <a:p>
            <a:pPr algn="r">
              <a:lnSpc>
                <a:spcPct val="150000"/>
              </a:lnSpc>
            </a:pPr>
            <a:r>
              <a:rPr lang="en-US" sz="2000" b="1" dirty="0" smtClean="0">
                <a:effectLst>
                  <a:outerShdw blurRad="38100" dist="38100" dir="2700000" algn="tl">
                    <a:srgbClr val="000000">
                      <a:alpha val="43137"/>
                    </a:srgbClr>
                  </a:outerShdw>
                </a:effectLst>
                <a:latin typeface="Calibri" panose="020F0502020204030204" charset="0"/>
                <a:ea typeface="宋体" panose="02010600030101010101" pitchFamily="2" charset="-122"/>
                <a:cs typeface="Times New Roman" panose="02020603050405020304" charset="0"/>
              </a:rPr>
              <a:t>——</a:t>
            </a:r>
            <a:r>
              <a:rPr lang="zh-CN" altLang="en-US" sz="2000" b="1" dirty="0">
                <a:effectLst>
                  <a:outerShdw blurRad="38100" dist="38100" dir="2700000" algn="tl">
                    <a:srgbClr val="000000">
                      <a:alpha val="43137"/>
                    </a:srgbClr>
                  </a:outerShdw>
                </a:effectLst>
                <a:ea typeface="宋体" panose="02010600030101010101" pitchFamily="2" charset="-122"/>
              </a:rPr>
              <a:t>摘编自陈旭麓</a:t>
            </a:r>
            <a:r>
              <a:rPr lang="en-US" altLang="zh-CN" sz="2000" b="1" dirty="0">
                <a:effectLst>
                  <a:outerShdw blurRad="38100" dist="38100" dir="2700000" algn="tl">
                    <a:srgbClr val="000000">
                      <a:alpha val="43137"/>
                    </a:srgbClr>
                  </a:outerShdw>
                </a:effectLst>
                <a:ea typeface="宋体" panose="02010600030101010101" pitchFamily="2" charset="-122"/>
              </a:rPr>
              <a:t>《</a:t>
            </a:r>
            <a:r>
              <a:rPr lang="zh-CN" altLang="en-US" sz="2000" b="1" dirty="0">
                <a:effectLst>
                  <a:outerShdw blurRad="38100" dist="38100" dir="2700000" algn="tl">
                    <a:srgbClr val="000000">
                      <a:alpha val="43137"/>
                    </a:srgbClr>
                  </a:outerShdw>
                </a:effectLst>
                <a:ea typeface="宋体" panose="02010600030101010101" pitchFamily="2" charset="-122"/>
              </a:rPr>
              <a:t>近代中国社会的新陈代谢</a:t>
            </a:r>
            <a:r>
              <a:rPr lang="en-US" altLang="zh-CN" sz="2000" b="1" dirty="0">
                <a:effectLst>
                  <a:outerShdw blurRad="38100" dist="38100" dir="2700000" algn="tl">
                    <a:srgbClr val="000000">
                      <a:alpha val="43137"/>
                    </a:srgbClr>
                  </a:outerShdw>
                </a:effectLst>
                <a:ea typeface="宋体" panose="02010600030101010101" pitchFamily="2" charset="-122"/>
              </a:rPr>
              <a:t>》</a:t>
            </a:r>
            <a:endParaRPr lang="zh-CN" altLang="en-US" sz="2000" dirty="0">
              <a:effectLst>
                <a:outerShdw blurRad="38100" dist="38100" dir="2700000" algn="tl">
                  <a:srgbClr val="000000">
                    <a:alpha val="43137"/>
                  </a:srgbClr>
                </a:outerShdw>
              </a:effectLst>
            </a:endParaRPr>
          </a:p>
        </p:txBody>
      </p:sp>
      <p:sp>
        <p:nvSpPr>
          <p:cNvPr id="8" name="矩形 7"/>
          <p:cNvSpPr/>
          <p:nvPr/>
        </p:nvSpPr>
        <p:spPr>
          <a:xfrm>
            <a:off x="428596" y="1500180"/>
            <a:ext cx="8429684" cy="1754326"/>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zh-CN" altLang="en-US" sz="3600" b="1" dirty="0" smtClean="0">
                <a:solidFill>
                  <a:srgbClr val="FF0000"/>
                </a:solidFill>
                <a:effectLst>
                  <a:outerShdw blurRad="38100" dist="38100" dir="2700000" algn="tl">
                    <a:srgbClr val="000000">
                      <a:alpha val="43137"/>
                    </a:srgbClr>
                  </a:outerShdw>
                </a:effectLst>
              </a:rPr>
              <a:t>失败的根本原因：</a:t>
            </a:r>
            <a:r>
              <a:rPr lang="zh-CN" altLang="en-US" sz="3600" b="1" dirty="0" smtClean="0">
                <a:effectLst>
                  <a:outerShdw blurRad="38100" dist="38100" dir="2700000" algn="tl">
                    <a:srgbClr val="000000">
                      <a:alpha val="43137"/>
                    </a:srgbClr>
                  </a:outerShdw>
                </a:effectLst>
              </a:rPr>
              <a:t>农民阶级的落后性，没有科学指导思想的引领；</a:t>
            </a:r>
          </a:p>
          <a:p>
            <a:r>
              <a:rPr lang="zh-CN" altLang="en-US" sz="3600" b="1" dirty="0" smtClean="0">
                <a:solidFill>
                  <a:srgbClr val="FF0000"/>
                </a:solidFill>
                <a:effectLst>
                  <a:outerShdw blurRad="38100" dist="38100" dir="2700000" algn="tl">
                    <a:srgbClr val="000000">
                      <a:alpha val="43137"/>
                    </a:srgbClr>
                  </a:outerShdw>
                </a:effectLst>
              </a:rPr>
              <a:t>客观原因：</a:t>
            </a:r>
            <a:r>
              <a:rPr lang="zh-CN" altLang="en-US" sz="3600" b="1" dirty="0" smtClean="0">
                <a:effectLst>
                  <a:outerShdw blurRad="38100" dist="38100" dir="2700000" algn="tl">
                    <a:srgbClr val="000000">
                      <a:alpha val="43137"/>
                    </a:srgbClr>
                  </a:outerShdw>
                </a:effectLst>
              </a:rPr>
              <a:t>中外反动势力联合剿杀。</a:t>
            </a:r>
            <a:endParaRPr lang="zh-CN" altLang="en-US" sz="3600" b="1" dirty="0">
              <a:effectLst>
                <a:outerShdw blurRad="38100" dist="38100" dir="2700000" algn="tl">
                  <a:srgbClr val="000000">
                    <a:alpha val="43137"/>
                  </a:srgbClr>
                </a:outerShdw>
              </a:effectLst>
            </a:endParaRPr>
          </a:p>
        </p:txBody>
      </p:sp>
      <p:sp>
        <p:nvSpPr>
          <p:cNvPr id="9" name="TextBox 8"/>
          <p:cNvSpPr txBox="1"/>
          <p:nvPr/>
        </p:nvSpPr>
        <p:spPr>
          <a:xfrm>
            <a:off x="357158" y="357172"/>
            <a:ext cx="8572560" cy="523220"/>
          </a:xfrm>
          <a:prstGeom prst="rect">
            <a:avLst/>
          </a:prstGeom>
          <a:noFill/>
        </p:spPr>
        <p:txBody>
          <a:bodyPr wrap="square" rtlCol="0">
            <a:spAutoFit/>
          </a:bodyPr>
          <a:lstStyle/>
          <a:p>
            <a:r>
              <a:rPr lang="zh-CN" altLang="en-US" sz="2800" b="1" dirty="0" smtClean="0">
                <a:effectLst>
                  <a:outerShdw blurRad="38100" dist="38100" dir="2700000" algn="tl">
                    <a:srgbClr val="000000">
                      <a:alpha val="43137"/>
                    </a:srgbClr>
                  </a:outerShdw>
                </a:effectLst>
              </a:rPr>
              <a:t>二、一场殊死的抗争</a:t>
            </a:r>
            <a:r>
              <a:rPr lang="en-US" altLang="zh-CN" sz="2800" b="1" dirty="0" smtClean="0">
                <a:effectLst>
                  <a:outerShdw blurRad="38100" dist="38100" dir="2700000" algn="tl">
                    <a:srgbClr val="000000">
                      <a:alpha val="43137"/>
                    </a:srgbClr>
                  </a:outerShdw>
                </a:effectLst>
              </a:rPr>
              <a:t>——</a:t>
            </a:r>
            <a:r>
              <a:rPr lang="zh-CN" altLang="en-US" sz="2800" b="1" dirty="0" smtClean="0">
                <a:effectLst>
                  <a:outerShdw blurRad="38100" dist="38100" dir="2700000" algn="tl">
                    <a:srgbClr val="000000">
                      <a:alpha val="43137"/>
                    </a:srgbClr>
                  </a:outerShdw>
                </a:effectLst>
              </a:rPr>
              <a:t>抗击八国联军</a:t>
            </a:r>
            <a:endParaRPr lang="zh-CN" altLang="en-US" sz="2800" b="1" dirty="0">
              <a:effectLst>
                <a:outerShdw blurRad="38100" dist="38100" dir="2700000" algn="tl">
                  <a:srgbClr val="000000">
                    <a:alpha val="43137"/>
                  </a:srgbClr>
                </a:outerShdw>
              </a:effectLst>
            </a:endParaRPr>
          </a:p>
        </p:txBody>
      </p:sp>
    </p:spTree>
  </p:cSld>
  <p:clrMapOvr>
    <a:masterClrMapping/>
  </p:clrMapOvr>
  <mc:AlternateContent xmlns:mc="http://schemas.openxmlformats.org/markup-compatibility/2006">
    <mc:Choice xmlns="" xmlns:p14="http://schemas.microsoft.com/office/powerpoint/2010/main" Requires="p14">
      <p:transition p14:dur="0" advTm="0"/>
    </mc:Choice>
    <mc:Fallback>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grpId="1" nodeType="clickEffect">
                                  <p:stCondLst>
                                    <p:cond delay="0"/>
                                  </p:stCondLst>
                                  <p:childTnLst>
                                    <p:animEffect transition="out" filter="fade">
                                      <p:cBhvr>
                                        <p:cTn id="23" dur="500"/>
                                        <p:tgtEl>
                                          <p:spTgt spid="7"/>
                                        </p:tgtEl>
                                      </p:cBhvr>
                                    </p:animEffect>
                                    <p:set>
                                      <p:cBhvr>
                                        <p:cTn id="24" dur="1" fill="hold">
                                          <p:stCondLst>
                                            <p:cond delay="499"/>
                                          </p:stCondLst>
                                        </p:cTn>
                                        <p:tgtEl>
                                          <p:spTgt spid="7"/>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ppt_x"/>
                                          </p:val>
                                        </p:tav>
                                        <p:tav tm="100000">
                                          <p:val>
                                            <p:strVal val="#ppt_x"/>
                                          </p:val>
                                        </p:tav>
                                      </p:tavLst>
                                    </p:anim>
                                    <p:anim calcmode="lin" valueType="num">
                                      <p:cBhvr additive="base">
                                        <p:cTn id="3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7" grpId="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351349" y="362549"/>
            <a:ext cx="8497912" cy="4464184"/>
          </a:xfrm>
          <a:prstGeom prst="rect">
            <a:avLst/>
          </a:prstGeom>
          <a:solidFill>
            <a:schemeClr val="bg1"/>
          </a:solidFill>
          <a:ln w="92075">
            <a:solidFill>
              <a:srgbClr val="AEA067"/>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endParaRPr lang="zh-CN" altLang="en-US" b="0" i="0" dirty="0">
              <a:solidFill>
                <a:srgbClr val="42515A"/>
              </a:solidFill>
              <a:latin typeface="Verdana"/>
            </a:endParaRPr>
          </a:p>
        </p:txBody>
      </p:sp>
      <p:sp>
        <p:nvSpPr>
          <p:cNvPr id="43" name="TextBox 51"/>
          <p:cNvSpPr txBox="1"/>
          <p:nvPr/>
        </p:nvSpPr>
        <p:spPr>
          <a:xfrm>
            <a:off x="5367119" y="1595908"/>
            <a:ext cx="716756" cy="392415"/>
          </a:xfrm>
          <a:prstGeom prst="rect">
            <a:avLst/>
          </a:prstGeom>
          <a:noFill/>
        </p:spPr>
        <p:txBody>
          <a:bodyPr wrap="square" lIns="68580" tIns="34290" rIns="68580" bIns="34290" rtlCol="0">
            <a:spAutoFit/>
          </a:bodyPr>
          <a:lstStyle/>
          <a:p>
            <a:r>
              <a:rPr lang="zh-CN" altLang="en-US" sz="2100" b="1" dirty="0">
                <a:solidFill>
                  <a:schemeClr val="bg1"/>
                </a:solidFill>
                <a:latin typeface="华文细黑" panose="02010600040101010101" charset="-122"/>
                <a:ea typeface="华文细黑" panose="02010600040101010101" charset="-122"/>
                <a:cs typeface="Arial" panose="020B0604020202020204" pitchFamily="34" charset="0"/>
              </a:rPr>
              <a:t>明朝</a:t>
            </a:r>
            <a:endParaRPr lang="zh-CN" altLang="vi-VN" sz="2100" b="1" dirty="0">
              <a:solidFill>
                <a:schemeClr val="bg1"/>
              </a:solidFill>
              <a:latin typeface="华文细黑" panose="02010600040101010101" charset="-122"/>
              <a:ea typeface="华文细黑" panose="02010600040101010101" charset="-122"/>
              <a:cs typeface="Arial" panose="020B0604020202020204" pitchFamily="34" charset="0"/>
            </a:endParaRPr>
          </a:p>
        </p:txBody>
      </p:sp>
      <p:pic>
        <p:nvPicPr>
          <p:cNvPr id="5" name="图片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41115" y="2379744"/>
            <a:ext cx="9615116" cy="2885430"/>
          </a:xfrm>
          <a:prstGeom prst="rect">
            <a:avLst/>
          </a:prstGeom>
        </p:spPr>
      </p:pic>
      <p:pic>
        <p:nvPicPr>
          <p:cNvPr id="10" name="图片 3"/>
          <p:cNvPicPr>
            <a:picLocks noChangeAspect="1" noChangeArrowheads="1"/>
          </p:cNvPicPr>
          <p:nvPr/>
        </p:nvPicPr>
        <p:blipFill>
          <a:blip r:embed="rId4" cstate="print"/>
          <a:srcRect/>
          <a:stretch>
            <a:fillRect/>
          </a:stretch>
        </p:blipFill>
        <p:spPr bwMode="auto">
          <a:xfrm>
            <a:off x="285720" y="928676"/>
            <a:ext cx="8501122" cy="2140678"/>
          </a:xfrm>
          <a:prstGeom prst="rect">
            <a:avLst/>
          </a:prstGeom>
          <a:noFill/>
          <a:ln w="9525">
            <a:noFill/>
            <a:miter lim="800000"/>
            <a:headEnd/>
            <a:tailEnd/>
          </a:ln>
        </p:spPr>
      </p:pic>
      <p:pic>
        <p:nvPicPr>
          <p:cNvPr id="11" name="图片 2"/>
          <p:cNvPicPr>
            <a:picLocks noChangeAspect="1" noChangeArrowheads="1"/>
          </p:cNvPicPr>
          <p:nvPr/>
        </p:nvPicPr>
        <p:blipFill>
          <a:blip r:embed="rId5" cstate="print"/>
          <a:srcRect t="50508" r="-4273"/>
          <a:stretch>
            <a:fillRect/>
          </a:stretch>
        </p:blipFill>
        <p:spPr bwMode="auto">
          <a:xfrm>
            <a:off x="428564" y="2928940"/>
            <a:ext cx="8715436" cy="1537132"/>
          </a:xfrm>
          <a:prstGeom prst="rect">
            <a:avLst/>
          </a:prstGeom>
          <a:noFill/>
          <a:ln w="9525">
            <a:noFill/>
            <a:miter lim="800000"/>
            <a:headEnd/>
            <a:tailEnd/>
          </a:ln>
        </p:spPr>
      </p:pic>
      <p:sp>
        <p:nvSpPr>
          <p:cNvPr id="12" name="矩形 11"/>
          <p:cNvSpPr/>
          <p:nvPr/>
        </p:nvSpPr>
        <p:spPr>
          <a:xfrm>
            <a:off x="428596" y="4214824"/>
            <a:ext cx="6357982" cy="632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zh-CN" altLang="en-US" sz="2400" b="1" dirty="0" smtClean="0">
                <a:solidFill>
                  <a:schemeClr val="accent2">
                    <a:lumMod val="75000"/>
                  </a:schemeClr>
                </a:solidFill>
                <a:latin typeface="+mj-ea"/>
                <a:ea typeface="+mj-ea"/>
              </a:rPr>
              <a:t>从上述材料中归纳出义和团运动的意义</a:t>
            </a:r>
            <a:endParaRPr lang="zh-CN" altLang="en-US" sz="2400" b="1" dirty="0">
              <a:solidFill>
                <a:schemeClr val="accent2">
                  <a:lumMod val="75000"/>
                </a:schemeClr>
              </a:solidFill>
              <a:latin typeface="+mj-ea"/>
              <a:ea typeface="+mj-ea"/>
            </a:endParaRPr>
          </a:p>
        </p:txBody>
      </p:sp>
      <p:sp>
        <p:nvSpPr>
          <p:cNvPr id="13" name="文本框 56323"/>
          <p:cNvSpPr txBox="1"/>
          <p:nvPr/>
        </p:nvSpPr>
        <p:spPr>
          <a:xfrm>
            <a:off x="571472" y="4214824"/>
            <a:ext cx="7000892" cy="584775"/>
          </a:xfrm>
          <a:prstGeom prst="rect">
            <a:avLst/>
          </a:prstGeom>
          <a:ln/>
        </p:spPr>
        <p:style>
          <a:lnRef idx="2">
            <a:schemeClr val="accent3"/>
          </a:lnRef>
          <a:fillRef idx="1">
            <a:schemeClr val="lt1"/>
          </a:fillRef>
          <a:effectRef idx="0">
            <a:schemeClr val="accent3"/>
          </a:effectRef>
          <a:fontRef idx="minor">
            <a:schemeClr val="dk1"/>
          </a:fontRef>
        </p:style>
        <p:txBody>
          <a:bodyPr wrap="square">
            <a:spAutoFit/>
          </a:bodyPr>
          <a:lstStyle/>
          <a:p>
            <a:pPr>
              <a:spcBef>
                <a:spcPct val="50000"/>
              </a:spcBef>
              <a:defRPr/>
            </a:pPr>
            <a:r>
              <a:rPr lang="zh-CN" altLang="en-US" sz="3200" b="1" dirty="0" smtClean="0">
                <a:solidFill>
                  <a:srgbClr val="FF0000"/>
                </a:solidFill>
                <a:effectLst>
                  <a:outerShdw blurRad="38100" dist="38100" dir="2700000" algn="tl">
                    <a:srgbClr val="000000">
                      <a:alpha val="43137"/>
                    </a:srgbClr>
                  </a:outerShdw>
                </a:effectLst>
                <a:latin typeface="黑体" pitchFamily="49" charset="-122"/>
                <a:ea typeface="黑体" pitchFamily="49" charset="-122"/>
              </a:rPr>
              <a:t>沉重</a:t>
            </a:r>
            <a:r>
              <a:rPr lang="zh-CN" altLang="en-US" sz="3200" b="1" dirty="0">
                <a:solidFill>
                  <a:srgbClr val="FF0000"/>
                </a:solidFill>
                <a:effectLst>
                  <a:outerShdw blurRad="38100" dist="38100" dir="2700000" algn="tl">
                    <a:srgbClr val="000000">
                      <a:alpha val="43137"/>
                    </a:srgbClr>
                  </a:outerShdw>
                </a:effectLst>
                <a:latin typeface="黑体" pitchFamily="49" charset="-122"/>
                <a:ea typeface="黑体" pitchFamily="49" charset="-122"/>
              </a:rPr>
              <a:t>打击了帝国主义瓜分中国的</a:t>
            </a:r>
            <a:r>
              <a:rPr lang="zh-CN" altLang="en-US" sz="3200" b="1" dirty="0" smtClean="0">
                <a:solidFill>
                  <a:srgbClr val="FF0000"/>
                </a:solidFill>
                <a:effectLst>
                  <a:outerShdw blurRad="38100" dist="38100" dir="2700000" algn="tl">
                    <a:srgbClr val="000000">
                      <a:alpha val="43137"/>
                    </a:srgbClr>
                  </a:outerShdw>
                </a:effectLst>
                <a:latin typeface="黑体" pitchFamily="49" charset="-122"/>
                <a:ea typeface="黑体" pitchFamily="49" charset="-122"/>
              </a:rPr>
              <a:t>野心。</a:t>
            </a:r>
            <a:endParaRPr lang="zh-CN" altLang="en-US" sz="3200" b="1" dirty="0">
              <a:solidFill>
                <a:srgbClr val="FF0000"/>
              </a:solidFill>
              <a:effectLst>
                <a:outerShdw blurRad="38100" dist="38100" dir="2700000" algn="tl">
                  <a:srgbClr val="000000">
                    <a:alpha val="43137"/>
                  </a:srgbClr>
                </a:outerShdw>
              </a:effectLst>
              <a:latin typeface="黑体" pitchFamily="49" charset="-122"/>
              <a:ea typeface="黑体" pitchFamily="49" charset="-122"/>
            </a:endParaRPr>
          </a:p>
        </p:txBody>
      </p:sp>
      <p:sp>
        <p:nvSpPr>
          <p:cNvPr id="14" name="TextBox 13"/>
          <p:cNvSpPr txBox="1"/>
          <p:nvPr/>
        </p:nvSpPr>
        <p:spPr>
          <a:xfrm>
            <a:off x="357158" y="357172"/>
            <a:ext cx="8572560" cy="523220"/>
          </a:xfrm>
          <a:prstGeom prst="rect">
            <a:avLst/>
          </a:prstGeom>
          <a:noFill/>
        </p:spPr>
        <p:txBody>
          <a:bodyPr wrap="square" rtlCol="0">
            <a:spAutoFit/>
          </a:bodyPr>
          <a:lstStyle/>
          <a:p>
            <a:r>
              <a:rPr lang="zh-CN" altLang="en-US" sz="2800" b="1" dirty="0" smtClean="0">
                <a:effectLst>
                  <a:outerShdw blurRad="38100" dist="38100" dir="2700000" algn="tl">
                    <a:srgbClr val="000000">
                      <a:alpha val="43137"/>
                    </a:srgbClr>
                  </a:outerShdw>
                </a:effectLst>
              </a:rPr>
              <a:t>二、一场殊死的抗争</a:t>
            </a:r>
            <a:r>
              <a:rPr lang="en-US" altLang="zh-CN" sz="2800" b="1" dirty="0" smtClean="0">
                <a:effectLst>
                  <a:outerShdw blurRad="38100" dist="38100" dir="2700000" algn="tl">
                    <a:srgbClr val="000000">
                      <a:alpha val="43137"/>
                    </a:srgbClr>
                  </a:outerShdw>
                </a:effectLst>
              </a:rPr>
              <a:t>——</a:t>
            </a:r>
            <a:r>
              <a:rPr lang="zh-CN" altLang="en-US" sz="2800" b="1" dirty="0" smtClean="0">
                <a:effectLst>
                  <a:outerShdw blurRad="38100" dist="38100" dir="2700000" algn="tl">
                    <a:srgbClr val="000000">
                      <a:alpha val="43137"/>
                    </a:srgbClr>
                  </a:outerShdw>
                </a:effectLst>
              </a:rPr>
              <a:t>抗击八国联军</a:t>
            </a:r>
            <a:endParaRPr lang="zh-CN" altLang="en-US" sz="2800" b="1" dirty="0">
              <a:effectLst>
                <a:outerShdw blurRad="38100" dist="38100" dir="2700000" algn="tl">
                  <a:srgbClr val="000000">
                    <a:alpha val="43137"/>
                  </a:srgbClr>
                </a:outerShdw>
              </a:effectLst>
            </a:endParaRPr>
          </a:p>
        </p:txBody>
      </p:sp>
    </p:spTree>
  </p:cSld>
  <p:clrMapOvr>
    <a:masterClrMapping/>
  </p:clrMapOvr>
  <mc:AlternateContent xmlns:mc="http://schemas.openxmlformats.org/markup-compatibility/2006">
    <mc:Choice xmlns="" xmlns:p14="http://schemas.microsoft.com/office/powerpoint/2010/main" Requires="p14">
      <p:transition p14:dur="0" advTm="0"/>
    </mc:Choice>
    <mc:Fallback>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fill="hold"/>
                                        <p:tgtEl>
                                          <p:spTgt spid="12"/>
                                        </p:tgtEl>
                                        <p:attrNameLst>
                                          <p:attrName>ppt_x</p:attrName>
                                        </p:attrNameLst>
                                      </p:cBhvr>
                                      <p:tavLst>
                                        <p:tav tm="0">
                                          <p:val>
                                            <p:strVal val="#ppt_x"/>
                                          </p:val>
                                        </p:tav>
                                        <p:tav tm="100000">
                                          <p:val>
                                            <p:strVal val="#ppt_x"/>
                                          </p:val>
                                        </p:tav>
                                      </p:tavLst>
                                    </p:anim>
                                    <p:anim calcmode="lin" valueType="num">
                                      <p:cBhvr additive="base">
                                        <p:cTn id="1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ppt_x"/>
                                          </p:val>
                                        </p:tav>
                                        <p:tav tm="100000">
                                          <p:val>
                                            <p:strVal val="#ppt_x"/>
                                          </p:val>
                                        </p:tav>
                                      </p:tavLst>
                                    </p:anim>
                                    <p:anim calcmode="lin" valueType="num">
                                      <p:cBhvr additive="base">
                                        <p:cTn id="2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357158" y="357172"/>
            <a:ext cx="8497912" cy="4464184"/>
          </a:xfrm>
          <a:prstGeom prst="rect">
            <a:avLst/>
          </a:prstGeom>
          <a:solidFill>
            <a:schemeClr val="bg1"/>
          </a:solidFill>
          <a:ln w="92075">
            <a:solidFill>
              <a:srgbClr val="AEA067"/>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endParaRPr lang="zh-CN" altLang="en-US" b="0" i="0" dirty="0">
              <a:solidFill>
                <a:srgbClr val="42515A"/>
              </a:solidFill>
              <a:latin typeface="Verdana"/>
            </a:endParaRPr>
          </a:p>
        </p:txBody>
      </p:sp>
      <p:sp>
        <p:nvSpPr>
          <p:cNvPr id="15" name="矩形 14"/>
          <p:cNvSpPr/>
          <p:nvPr/>
        </p:nvSpPr>
        <p:spPr>
          <a:xfrm>
            <a:off x="351349" y="362549"/>
            <a:ext cx="8497912" cy="4464184"/>
          </a:xfrm>
          <a:prstGeom prst="rect">
            <a:avLst/>
          </a:prstGeom>
          <a:noFill/>
          <a:ln w="92075">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endParaRPr lang="zh-CN" altLang="en-US" b="0" i="0" dirty="0">
              <a:solidFill>
                <a:srgbClr val="42515A"/>
              </a:solidFill>
              <a:latin typeface="Verdana"/>
            </a:endParaRPr>
          </a:p>
        </p:txBody>
      </p:sp>
      <p:pic>
        <p:nvPicPr>
          <p:cNvPr id="5" name="图片 4"/>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341115" y="2379744"/>
            <a:ext cx="9615116" cy="2885430"/>
          </a:xfrm>
          <a:prstGeom prst="rect">
            <a:avLst/>
          </a:prstGeom>
        </p:spPr>
      </p:pic>
      <p:sp>
        <p:nvSpPr>
          <p:cNvPr id="9" name="矩形 8"/>
          <p:cNvSpPr/>
          <p:nvPr/>
        </p:nvSpPr>
        <p:spPr>
          <a:xfrm>
            <a:off x="5572132" y="1000114"/>
            <a:ext cx="2714644" cy="13573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zh-CN" altLang="en-US" sz="2800" b="1" dirty="0" smtClean="0">
                <a:solidFill>
                  <a:schemeClr val="accent2">
                    <a:lumMod val="75000"/>
                  </a:schemeClr>
                </a:solidFill>
                <a:latin typeface="+mj-ea"/>
                <a:ea typeface="+mj-ea"/>
              </a:rPr>
              <a:t>请根据视频归纳侵略者在北京犯下的暴行</a:t>
            </a:r>
            <a:endParaRPr lang="zh-CN" altLang="en-US" sz="2800" b="1" dirty="0">
              <a:solidFill>
                <a:schemeClr val="accent2">
                  <a:lumMod val="75000"/>
                </a:schemeClr>
              </a:solidFill>
              <a:latin typeface="+mj-ea"/>
              <a:ea typeface="+mj-ea"/>
            </a:endParaRPr>
          </a:p>
        </p:txBody>
      </p:sp>
      <p:sp>
        <p:nvSpPr>
          <p:cNvPr id="10" name="文本框 56323"/>
          <p:cNvSpPr txBox="1"/>
          <p:nvPr/>
        </p:nvSpPr>
        <p:spPr>
          <a:xfrm>
            <a:off x="5572132" y="2357436"/>
            <a:ext cx="3136865" cy="2062103"/>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a:spAutoFit/>
          </a:bodyPr>
          <a:lstStyle/>
          <a:p>
            <a:pPr>
              <a:spcBef>
                <a:spcPct val="50000"/>
              </a:spcBef>
              <a:defRPr/>
            </a:pPr>
            <a:r>
              <a:rPr lang="zh-CN" altLang="en-US" sz="3200" b="1" dirty="0" smtClean="0">
                <a:solidFill>
                  <a:srgbClr val="FF0000"/>
                </a:solidFill>
                <a:effectLst>
                  <a:outerShdw blurRad="38100" dist="38100" dir="2700000" algn="tl">
                    <a:srgbClr val="000000">
                      <a:alpha val="43137"/>
                    </a:srgbClr>
                  </a:outerShdw>
                </a:effectLst>
                <a:latin typeface="黑体" pitchFamily="49" charset="-122"/>
                <a:ea typeface="黑体" pitchFamily="49" charset="-122"/>
              </a:rPr>
              <a:t>侵略者在北京烧杀抢掠，无恶不作，充分暴露了他们的凶恶本质。</a:t>
            </a:r>
            <a:endParaRPr lang="zh-CN" altLang="en-US" sz="3200" b="1" dirty="0">
              <a:solidFill>
                <a:srgbClr val="FF0000"/>
              </a:solidFill>
              <a:effectLst>
                <a:outerShdw blurRad="38100" dist="38100" dir="2700000" algn="tl">
                  <a:srgbClr val="000000">
                    <a:alpha val="43137"/>
                  </a:srgbClr>
                </a:outerShdw>
              </a:effectLst>
              <a:latin typeface="黑体" pitchFamily="49" charset="-122"/>
              <a:ea typeface="黑体" pitchFamily="49" charset="-122"/>
            </a:endParaRPr>
          </a:p>
        </p:txBody>
      </p:sp>
      <p:pic>
        <p:nvPicPr>
          <p:cNvPr id="11" name="八国联军侵华暴行.mp4">
            <a:hlinkClick r:id="" action="ppaction://media"/>
          </p:cNvPr>
          <p:cNvPicPr>
            <a:picLocks noRot="1" noChangeAspect="1"/>
          </p:cNvPicPr>
          <p:nvPr>
            <a:videoFile r:link="rId1"/>
          </p:nvPr>
        </p:nvPicPr>
        <p:blipFill>
          <a:blip r:embed="rId5" cstate="print"/>
          <a:stretch>
            <a:fillRect/>
          </a:stretch>
        </p:blipFill>
        <p:spPr>
          <a:xfrm>
            <a:off x="357158" y="1142990"/>
            <a:ext cx="4929222" cy="3643338"/>
          </a:xfrm>
          <a:prstGeom prst="rect">
            <a:avLst/>
          </a:prstGeom>
        </p:spPr>
      </p:pic>
      <p:sp>
        <p:nvSpPr>
          <p:cNvPr id="14" name="TextBox 13"/>
          <p:cNvSpPr txBox="1"/>
          <p:nvPr/>
        </p:nvSpPr>
        <p:spPr>
          <a:xfrm>
            <a:off x="357158" y="357172"/>
            <a:ext cx="8572560" cy="523220"/>
          </a:xfrm>
          <a:prstGeom prst="rect">
            <a:avLst/>
          </a:prstGeom>
          <a:noFill/>
        </p:spPr>
        <p:txBody>
          <a:bodyPr wrap="square" rtlCol="0">
            <a:spAutoFit/>
          </a:bodyPr>
          <a:lstStyle/>
          <a:p>
            <a:r>
              <a:rPr lang="zh-CN" altLang="en-US" sz="2800" b="1" dirty="0" smtClean="0">
                <a:effectLst>
                  <a:outerShdw blurRad="38100" dist="38100" dir="2700000" algn="tl">
                    <a:srgbClr val="000000">
                      <a:alpha val="43137"/>
                    </a:srgbClr>
                  </a:outerShdw>
                </a:effectLst>
              </a:rPr>
              <a:t>二、一场殊死的抗争</a:t>
            </a:r>
            <a:r>
              <a:rPr lang="en-US" altLang="zh-CN" sz="2800" b="1" dirty="0" smtClean="0">
                <a:effectLst>
                  <a:outerShdw blurRad="38100" dist="38100" dir="2700000" algn="tl">
                    <a:srgbClr val="000000">
                      <a:alpha val="43137"/>
                    </a:srgbClr>
                  </a:outerShdw>
                </a:effectLst>
              </a:rPr>
              <a:t>——</a:t>
            </a:r>
            <a:r>
              <a:rPr lang="zh-CN" altLang="en-US" sz="2800" b="1" dirty="0" smtClean="0">
                <a:effectLst>
                  <a:outerShdw blurRad="38100" dist="38100" dir="2700000" algn="tl">
                    <a:srgbClr val="000000">
                      <a:alpha val="43137"/>
                    </a:srgbClr>
                  </a:outerShdw>
                </a:effectLst>
              </a:rPr>
              <a:t>抗击八国联军</a:t>
            </a:r>
            <a:endParaRPr lang="zh-CN" altLang="en-US" sz="2800" b="1" dirty="0">
              <a:effectLst>
                <a:outerShdw blurRad="38100" dist="38100" dir="2700000" algn="tl">
                  <a:srgbClr val="000000">
                    <a:alpha val="43137"/>
                  </a:srgbClr>
                </a:outerShdw>
              </a:effectLst>
            </a:endParaRPr>
          </a:p>
        </p:txBody>
      </p:sp>
    </p:spTree>
  </p:cSld>
  <p:clrMapOvr>
    <a:masterClrMapping/>
  </p:clrMapOvr>
  <mc:AlternateContent xmlns:mc="http://schemas.openxmlformats.org/markup-compatibility/2006">
    <mc:Choice xmlns="" xmlns:p14="http://schemas.microsoft.com/office/powerpoint/2010/main" Requires="p14">
      <p:transition p14:dur="0" advTm="0"/>
    </mc:Choice>
    <mc:Fallback>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11"/>
                    </p:tgtEl>
                  </p:cond>
                </p:stCondLst>
                <p:endSync evt="end" delay="0">
                  <p:rtn val="all"/>
                </p:endSync>
                <p:childTnLst>
                  <p:par>
                    <p:cTn id="21" fill="hold">
                      <p:stCondLst>
                        <p:cond delay="0"/>
                      </p:stCondLst>
                      <p:childTnLst>
                        <p:par>
                          <p:cTn id="22" fill="hold">
                            <p:stCondLst>
                              <p:cond delay="0"/>
                            </p:stCondLst>
                            <p:childTnLst>
                              <p:par>
                                <p:cTn id="23" presetID="2" presetClass="mediacall" presetSubtype="0" fill="hold" nodeType="clickEffect">
                                  <p:stCondLst>
                                    <p:cond delay="0"/>
                                  </p:stCondLst>
                                  <p:childTnLst>
                                    <p:cmd type="call" cmd="togglePause">
                                      <p:cBhvr>
                                        <p:cTn id="24" dur="1" fill="hold"/>
                                        <p:tgtEl>
                                          <p:spTgt spid="11"/>
                                        </p:tgtEl>
                                      </p:cBhvr>
                                    </p:cmd>
                                  </p:childTnLst>
                                </p:cTn>
                              </p:par>
                            </p:childTnLst>
                          </p:cTn>
                        </p:par>
                      </p:childTnLst>
                    </p:cTn>
                  </p:par>
                </p:childTnLst>
              </p:cTn>
              <p:nextCondLst>
                <p:cond evt="onClick" delay="0">
                  <p:tgtEl>
                    <p:spTgt spid="11"/>
                  </p:tgtEl>
                </p:cond>
              </p:nextCondLst>
            </p:seq>
            <p:video>
              <p:cMediaNode>
                <p:cTn id="25" fill="hold" display="0">
                  <p:stCondLst>
                    <p:cond delay="indefinite"/>
                  </p:stCondLst>
                  <p:endCondLst>
                    <p:cond evt="onNext" delay="0">
                      <p:tgtEl>
                        <p:sldTgt/>
                      </p:tgtEl>
                    </p:cond>
                    <p:cond evt="onPrev" delay="0">
                      <p:tgtEl>
                        <p:sldTgt/>
                      </p:tgtEl>
                    </p:cond>
                  </p:endCondLst>
                </p:cTn>
                <p:tgtEl>
                  <p:spTgt spid="11"/>
                </p:tgtEl>
              </p:cMediaNode>
            </p:video>
          </p:childTnLst>
        </p:cTn>
      </p:par>
    </p:tnLst>
    <p:bldLst>
      <p:bldP spid="9" grpId="0" animBg="1"/>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351349" y="362549"/>
            <a:ext cx="8497912" cy="4464184"/>
          </a:xfrm>
          <a:prstGeom prst="rect">
            <a:avLst/>
          </a:prstGeom>
          <a:solidFill>
            <a:schemeClr val="bg1"/>
          </a:solidFill>
          <a:ln w="92075">
            <a:solidFill>
              <a:srgbClr val="AEA067"/>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endParaRPr lang="zh-CN" altLang="en-US" b="0" i="0" dirty="0">
              <a:solidFill>
                <a:srgbClr val="42515A"/>
              </a:solidFill>
              <a:latin typeface="Verdana"/>
            </a:endParaRPr>
          </a:p>
        </p:txBody>
      </p:sp>
      <p:sp>
        <p:nvSpPr>
          <p:cNvPr id="43" name="TextBox 51"/>
          <p:cNvSpPr txBox="1"/>
          <p:nvPr/>
        </p:nvSpPr>
        <p:spPr>
          <a:xfrm>
            <a:off x="5367119" y="1595908"/>
            <a:ext cx="716756" cy="392415"/>
          </a:xfrm>
          <a:prstGeom prst="rect">
            <a:avLst/>
          </a:prstGeom>
          <a:noFill/>
        </p:spPr>
        <p:txBody>
          <a:bodyPr wrap="square" lIns="68580" tIns="34290" rIns="68580" bIns="34290" rtlCol="0">
            <a:spAutoFit/>
          </a:bodyPr>
          <a:lstStyle/>
          <a:p>
            <a:r>
              <a:rPr lang="zh-CN" altLang="en-US" sz="2100" b="1" dirty="0">
                <a:solidFill>
                  <a:schemeClr val="bg1"/>
                </a:solidFill>
                <a:latin typeface="华文细黑" panose="02010600040101010101" charset="-122"/>
                <a:ea typeface="华文细黑" panose="02010600040101010101" charset="-122"/>
                <a:cs typeface="Arial" panose="020B0604020202020204" pitchFamily="34" charset="0"/>
              </a:rPr>
              <a:t>明朝</a:t>
            </a:r>
            <a:endParaRPr lang="zh-CN" altLang="vi-VN" sz="2100" b="1" dirty="0">
              <a:solidFill>
                <a:schemeClr val="bg1"/>
              </a:solidFill>
              <a:latin typeface="华文细黑" panose="02010600040101010101" charset="-122"/>
              <a:ea typeface="华文细黑" panose="02010600040101010101" charset="-122"/>
              <a:cs typeface="Arial" panose="020B0604020202020204" pitchFamily="34" charset="0"/>
            </a:endParaRPr>
          </a:p>
        </p:txBody>
      </p:sp>
      <p:pic>
        <p:nvPicPr>
          <p:cNvPr id="5" name="图片 4"/>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341115" y="2379744"/>
            <a:ext cx="9615116" cy="2885430"/>
          </a:xfrm>
          <a:prstGeom prst="rect">
            <a:avLst/>
          </a:prstGeom>
        </p:spPr>
      </p:pic>
      <p:sp>
        <p:nvSpPr>
          <p:cNvPr id="7" name="矩形 6"/>
          <p:cNvSpPr/>
          <p:nvPr/>
        </p:nvSpPr>
        <p:spPr>
          <a:xfrm>
            <a:off x="285720" y="928676"/>
            <a:ext cx="8429684" cy="52322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zh-CN" altLang="en-US" sz="28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据视频并结合所学归纳条约的签署国家和具体内容</a:t>
            </a:r>
            <a:endParaRPr lang="zh-CN" altLang="en-US" sz="28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9" name="辛丑条约内容.mp4">
            <a:hlinkClick r:id="" action="ppaction://media"/>
          </p:cNvPr>
          <p:cNvPicPr>
            <a:picLocks noRot="1" noChangeAspect="1"/>
          </p:cNvPicPr>
          <p:nvPr>
            <a:videoFile r:link="rId1"/>
          </p:nvPr>
        </p:nvPicPr>
        <p:blipFill>
          <a:blip r:embed="rId5" cstate="print"/>
          <a:stretch>
            <a:fillRect/>
          </a:stretch>
        </p:blipFill>
        <p:spPr>
          <a:xfrm>
            <a:off x="2571736" y="1500180"/>
            <a:ext cx="4381530" cy="3286148"/>
          </a:xfrm>
          <a:prstGeom prst="rect">
            <a:avLst/>
          </a:prstGeom>
        </p:spPr>
      </p:pic>
      <p:sp>
        <p:nvSpPr>
          <p:cNvPr id="14" name="TextBox 13"/>
          <p:cNvSpPr txBox="1"/>
          <p:nvPr/>
        </p:nvSpPr>
        <p:spPr>
          <a:xfrm>
            <a:off x="357158" y="428610"/>
            <a:ext cx="8572560" cy="523220"/>
          </a:xfrm>
          <a:prstGeom prst="rect">
            <a:avLst/>
          </a:prstGeom>
          <a:noFill/>
        </p:spPr>
        <p:txBody>
          <a:bodyPr wrap="square" rtlCol="0">
            <a:spAutoFit/>
          </a:bodyPr>
          <a:lstStyle/>
          <a:p>
            <a:r>
              <a:rPr lang="zh-CN" altLang="en-US" sz="2800" b="1" dirty="0" smtClean="0">
                <a:effectLst>
                  <a:outerShdw blurRad="38100" dist="38100" dir="2700000" algn="tl">
                    <a:srgbClr val="000000">
                      <a:alpha val="43137"/>
                    </a:srgbClr>
                  </a:outerShdw>
                </a:effectLst>
              </a:rPr>
              <a:t>三、一个走向崩溃的条约</a:t>
            </a:r>
            <a:r>
              <a:rPr lang="en-US" altLang="zh-CN" sz="2800" b="1" dirty="0" smtClean="0">
                <a:effectLst>
                  <a:outerShdw blurRad="38100" dist="38100" dir="2700000" algn="tl">
                    <a:srgbClr val="000000">
                      <a:alpha val="43137"/>
                    </a:srgbClr>
                  </a:outerShdw>
                </a:effectLst>
              </a:rPr>
              <a:t>——《</a:t>
            </a:r>
            <a:r>
              <a:rPr lang="zh-CN" altLang="en-US" sz="2800" b="1" dirty="0" smtClean="0">
                <a:effectLst>
                  <a:outerShdw blurRad="38100" dist="38100" dir="2700000" algn="tl">
                    <a:srgbClr val="000000">
                      <a:alpha val="43137"/>
                    </a:srgbClr>
                  </a:outerShdw>
                </a:effectLst>
              </a:rPr>
              <a:t>辛丑条约</a:t>
            </a:r>
            <a:r>
              <a:rPr lang="en-US" altLang="zh-CN" sz="2800" b="1" dirty="0" smtClean="0">
                <a:effectLst>
                  <a:outerShdw blurRad="38100" dist="38100" dir="2700000" algn="tl">
                    <a:srgbClr val="000000">
                      <a:alpha val="43137"/>
                    </a:srgbClr>
                  </a:outerShdw>
                </a:effectLst>
              </a:rPr>
              <a:t>》</a:t>
            </a:r>
            <a:endParaRPr lang="zh-CN" altLang="en-US" sz="2800" b="1" dirty="0">
              <a:effectLst>
                <a:outerShdw blurRad="38100" dist="38100" dir="2700000" algn="tl">
                  <a:srgbClr val="000000">
                    <a:alpha val="43137"/>
                  </a:srgbClr>
                </a:outerShdw>
              </a:effectLst>
            </a:endParaRPr>
          </a:p>
        </p:txBody>
      </p:sp>
    </p:spTree>
  </p:cSld>
  <p:clrMapOvr>
    <a:masterClrMapping/>
  </p:clrMapOvr>
  <mc:AlternateContent xmlns:mc="http://schemas.openxmlformats.org/markup-compatibility/2006">
    <mc:Choice xmlns="" xmlns:p14="http://schemas.microsoft.com/office/powerpoint/2010/main" Requires="p14">
      <p:transition p14:dur="0" advTm="0"/>
    </mc:Choice>
    <mc:Fallback>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p:cTn id="8" fill="hold" display="0">
                  <p:stCondLst>
                    <p:cond delay="indefinite"/>
                  </p:stCondLst>
                  <p:endCondLst>
                    <p:cond evt="onNext" delay="0">
                      <p:tgtEl>
                        <p:sldTgt/>
                      </p:tgtEl>
                    </p:cond>
                    <p:cond evt="onPrev" delay="0">
                      <p:tgtEl>
                        <p:sldTgt/>
                      </p:tgtEl>
                    </p:cond>
                  </p:endCondLst>
                </p:cTn>
                <p:tgtEl>
                  <p:spTgt spid="9"/>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320642" y="413727"/>
            <a:ext cx="8497912" cy="4464184"/>
          </a:xfrm>
          <a:prstGeom prst="rect">
            <a:avLst/>
          </a:prstGeom>
          <a:solidFill>
            <a:schemeClr val="bg1"/>
          </a:solidFill>
          <a:ln w="92075">
            <a:solidFill>
              <a:srgbClr val="AEA067"/>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latin typeface="印品黑体" panose="00000500000000000000" pitchFamily="2" charset="-122"/>
              <a:ea typeface="印品黑体" panose="00000500000000000000" pitchFamily="2" charset="-122"/>
              <a:cs typeface="+mn-lt"/>
            </a:endParaRPr>
          </a:p>
        </p:txBody>
      </p:sp>
      <p:pic>
        <p:nvPicPr>
          <p:cNvPr id="19" name="图片 18"/>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41115" y="2379744"/>
            <a:ext cx="9615116" cy="2885430"/>
          </a:xfrm>
          <a:prstGeom prst="rect">
            <a:avLst/>
          </a:prstGeom>
        </p:spPr>
      </p:pic>
      <p:pic>
        <p:nvPicPr>
          <p:cNvPr id="5" name="Picture 4" descr="http://img2.cache.netease.com/cnews/2009/6/9/200906091350409f91c.jpg"/>
          <p:cNvPicPr>
            <a:picLocks noChangeAspect="1" noChangeArrowheads="1"/>
          </p:cNvPicPr>
          <p:nvPr/>
        </p:nvPicPr>
        <p:blipFill>
          <a:blip r:embed="rId4" cstate="print"/>
          <a:srcRect/>
          <a:stretch>
            <a:fillRect/>
          </a:stretch>
        </p:blipFill>
        <p:spPr bwMode="auto">
          <a:xfrm>
            <a:off x="2786050" y="1071552"/>
            <a:ext cx="2482168" cy="35719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026" name="Picture 2" descr="C:\Users\Administrator\Desktop\bb7aa9f6gddc028246a9f.jpg"/>
          <p:cNvPicPr>
            <a:picLocks noChangeAspect="1" noChangeArrowheads="1"/>
          </p:cNvPicPr>
          <p:nvPr/>
        </p:nvPicPr>
        <p:blipFill>
          <a:blip r:embed="rId5" cstate="print"/>
          <a:srcRect/>
          <a:stretch>
            <a:fillRect/>
          </a:stretch>
        </p:blipFill>
        <p:spPr bwMode="auto">
          <a:xfrm>
            <a:off x="357158" y="1428742"/>
            <a:ext cx="2343166" cy="342902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矩形 5"/>
          <p:cNvSpPr/>
          <p:nvPr/>
        </p:nvSpPr>
        <p:spPr>
          <a:xfrm>
            <a:off x="5357818" y="3000378"/>
            <a:ext cx="3429024" cy="1077218"/>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zh-CN" altLang="en-US" sz="32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从中你能得到什么历史信息？</a:t>
            </a:r>
            <a:endParaRPr lang="zh-CN" altLang="en-US" sz="32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TextBox 7"/>
          <p:cNvSpPr txBox="1"/>
          <p:nvPr/>
        </p:nvSpPr>
        <p:spPr>
          <a:xfrm>
            <a:off x="357158" y="428610"/>
            <a:ext cx="5929354" cy="523220"/>
          </a:xfrm>
          <a:prstGeom prst="rect">
            <a:avLst/>
          </a:prstGeom>
          <a:noFill/>
        </p:spPr>
        <p:txBody>
          <a:bodyPr wrap="square" rtlCol="0">
            <a:spAutoFit/>
          </a:bodyPr>
          <a:lstStyle/>
          <a:p>
            <a:r>
              <a:rPr lang="zh-CN" altLang="en-US" sz="2800" b="1" dirty="0" smtClean="0">
                <a:effectLst>
                  <a:outerShdw blurRad="38100" dist="38100" dir="2700000" algn="tl">
                    <a:srgbClr val="000000">
                      <a:alpha val="43137"/>
                    </a:srgbClr>
                  </a:outerShdw>
                </a:effectLst>
              </a:rPr>
              <a:t>一、一场未有之奇变</a:t>
            </a:r>
            <a:r>
              <a:rPr lang="en-US" altLang="zh-CN" sz="2800" b="1" dirty="0" smtClean="0">
                <a:effectLst>
                  <a:outerShdw blurRad="38100" dist="38100" dir="2700000" algn="tl">
                    <a:srgbClr val="000000">
                      <a:alpha val="43137"/>
                    </a:srgbClr>
                  </a:outerShdw>
                </a:effectLst>
              </a:rPr>
              <a:t>——</a:t>
            </a:r>
            <a:r>
              <a:rPr lang="zh-CN" altLang="en-US" sz="2800" b="1" dirty="0" smtClean="0">
                <a:effectLst>
                  <a:outerShdw blurRad="38100" dist="38100" dir="2700000" algn="tl">
                    <a:srgbClr val="000000">
                      <a:alpha val="43137"/>
                    </a:srgbClr>
                  </a:outerShdw>
                </a:effectLst>
              </a:rPr>
              <a:t>义和团运动</a:t>
            </a:r>
            <a:endParaRPr lang="zh-CN" altLang="en-US" sz="2800" b="1" dirty="0">
              <a:effectLst>
                <a:outerShdw blurRad="38100" dist="38100" dir="2700000" algn="tl">
                  <a:srgbClr val="000000">
                    <a:alpha val="43137"/>
                  </a:srgbClr>
                </a:outerShdw>
              </a:effectLst>
            </a:endParaRPr>
          </a:p>
        </p:txBody>
      </p:sp>
      <p:sp>
        <p:nvSpPr>
          <p:cNvPr id="9" name="矩形 8"/>
          <p:cNvSpPr/>
          <p:nvPr/>
        </p:nvSpPr>
        <p:spPr>
          <a:xfrm>
            <a:off x="2500298" y="3071816"/>
            <a:ext cx="6215106" cy="138499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zh-CN" altLang="en-US" sz="2800" b="1" dirty="0" smtClean="0">
                <a:solidFill>
                  <a:srgbClr val="FF0000"/>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华文中宋" panose="02010600040101010101" charset="-122"/>
              </a:rPr>
              <a:t>义和团团民利用设立神坛、画符请神、习武等方法秘密聚众，</a:t>
            </a:r>
            <a:r>
              <a:rPr lang="zh-CN" altLang="en-US" sz="2800" b="1" dirty="0" smtClean="0">
                <a:solidFill>
                  <a:srgbClr val="FF0000"/>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华文中宋" panose="02010600040101010101" charset="-122"/>
                <a:sym typeface="+mn-ea"/>
              </a:rPr>
              <a:t>相信降神附体、刀枪不入、枪炮不伤。</a:t>
            </a:r>
            <a:endParaRPr lang="zh-CN" altLang="en-US" sz="2800" b="1" dirty="0">
              <a:effectLst>
                <a:outerShdw blurRad="38100" dist="38100" dir="2700000" algn="tl">
                  <a:srgbClr val="000000">
                    <a:alpha val="43137"/>
                  </a:srgbClr>
                </a:outerShdw>
              </a:effectLst>
            </a:endParaRPr>
          </a:p>
        </p:txBody>
      </p:sp>
      <p:pic>
        <p:nvPicPr>
          <p:cNvPr id="1027" name="Picture 3" descr="C:\Users\Administrator\Desktop\166fa1ae442544eb8434e61224228035.jpeg"/>
          <p:cNvPicPr>
            <a:picLocks noChangeAspect="1" noChangeArrowheads="1"/>
          </p:cNvPicPr>
          <p:nvPr/>
        </p:nvPicPr>
        <p:blipFill>
          <a:blip r:embed="rId6" cstate="print"/>
          <a:srcRect/>
          <a:stretch>
            <a:fillRect/>
          </a:stretch>
        </p:blipFill>
        <p:spPr bwMode="auto">
          <a:xfrm>
            <a:off x="5500694" y="1000114"/>
            <a:ext cx="3143272" cy="195458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mc:AlternateContent xmlns:mc="http://schemas.openxmlformats.org/markup-compatibility/2006">
    <mc:Choice xmlns="" xmlns:p14="http://schemas.microsoft.com/office/powerpoint/2010/main" Requires="p14">
      <p:transition p14:dur="0" advTm="0"/>
    </mc:Choice>
    <mc:Fallback>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par>
                          <p:cTn id="10" fill="hold">
                            <p:stCondLst>
                              <p:cond delay="500"/>
                            </p:stCondLst>
                            <p:childTnLst>
                              <p:par>
                                <p:cTn id="11" presetID="14" presetClass="entr" presetSubtype="10" fill="hold"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randombar(horizontal)">
                                      <p:cBhvr>
                                        <p:cTn id="13" dur="500"/>
                                        <p:tgtEl>
                                          <p:spTgt spid="19"/>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608" name="表格 18607"/>
          <p:cNvGraphicFramePr/>
          <p:nvPr/>
        </p:nvGraphicFramePr>
        <p:xfrm>
          <a:off x="1270182" y="1028700"/>
          <a:ext cx="7445222" cy="2995386"/>
        </p:xfrm>
        <a:graphic>
          <a:graphicData uri="http://schemas.openxmlformats.org/drawingml/2006/table">
            <a:tbl>
              <a:tblPr/>
              <a:tblGrid>
                <a:gridCol w="698462"/>
                <a:gridCol w="1841399"/>
                <a:gridCol w="1841399"/>
                <a:gridCol w="3063962"/>
              </a:tblGrid>
              <a:tr h="388257">
                <a:tc>
                  <a:txBody>
                    <a:bodyPr/>
                    <a:lstStyle/>
                    <a:p>
                      <a:pPr marL="0" lvl="0" indent="0">
                        <a:buNone/>
                      </a:pPr>
                      <a:endParaRPr lang="zh-CN" altLang="en-US" sz="1400" dirty="0"/>
                    </a:p>
                  </a:txBody>
                  <a:tcPr marL="76195" marR="76195" marT="34289" marB="34289">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FFFF"/>
                    </a:solidFill>
                  </a:tcPr>
                </a:tc>
                <a:tc>
                  <a:txBody>
                    <a:bodyPr/>
                    <a:lstStyle/>
                    <a:p>
                      <a:pPr marL="0" lvl="0" indent="0">
                        <a:buNone/>
                      </a:pPr>
                      <a:endParaRPr lang="zh-CN" altLang="en-US" sz="1400" dirty="0"/>
                    </a:p>
                  </a:txBody>
                  <a:tcPr marL="76195" marR="76195" marT="34289" marB="34289">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FFFF"/>
                    </a:solidFill>
                  </a:tcPr>
                </a:tc>
                <a:tc>
                  <a:txBody>
                    <a:bodyPr/>
                    <a:lstStyle/>
                    <a:p>
                      <a:pPr marL="0" lvl="0" indent="0">
                        <a:buNone/>
                      </a:pPr>
                      <a:endParaRPr lang="zh-CN" altLang="en-US" sz="1400" dirty="0"/>
                    </a:p>
                  </a:txBody>
                  <a:tcPr marL="76195" marR="76195" marT="34289" marB="34289">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FFFF"/>
                    </a:solidFill>
                  </a:tcPr>
                </a:tc>
                <a:tc>
                  <a:txBody>
                    <a:bodyPr/>
                    <a:lstStyle/>
                    <a:p>
                      <a:pPr marL="0" lvl="0" indent="0">
                        <a:buNone/>
                      </a:pPr>
                      <a:endParaRPr lang="zh-CN" altLang="en-US" sz="1400" dirty="0"/>
                    </a:p>
                  </a:txBody>
                  <a:tcPr marL="76195" marR="76195" marT="34289" marB="34289">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FFFF"/>
                    </a:solidFill>
                  </a:tcPr>
                </a:tc>
              </a:tr>
              <a:tr h="583293">
                <a:tc>
                  <a:txBody>
                    <a:bodyPr/>
                    <a:lstStyle/>
                    <a:p>
                      <a:pPr marL="0" lvl="0" indent="0">
                        <a:buNone/>
                      </a:pPr>
                      <a:endParaRPr lang="zh-CN" altLang="en-US" sz="1400" dirty="0"/>
                    </a:p>
                  </a:txBody>
                  <a:tcPr marL="76195" marR="76195" marT="34289" marB="34289">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FFFF"/>
                    </a:solidFill>
                  </a:tcPr>
                </a:tc>
                <a:tc>
                  <a:txBody>
                    <a:bodyPr/>
                    <a:lstStyle/>
                    <a:p>
                      <a:pPr marL="0" lvl="0" indent="0">
                        <a:buNone/>
                      </a:pPr>
                      <a:endParaRPr lang="zh-CN" altLang="en-US" sz="1400" dirty="0"/>
                    </a:p>
                  </a:txBody>
                  <a:tcPr marL="76195" marR="76195" marT="34289" marB="34289">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FFFF"/>
                    </a:solidFill>
                  </a:tcPr>
                </a:tc>
                <a:tc>
                  <a:txBody>
                    <a:bodyPr/>
                    <a:lstStyle/>
                    <a:p>
                      <a:pPr marL="0" lvl="0" indent="0">
                        <a:buNone/>
                      </a:pPr>
                      <a:endParaRPr lang="zh-CN" altLang="en-US" sz="1400" dirty="0"/>
                    </a:p>
                  </a:txBody>
                  <a:tcPr marL="76195" marR="76195" marT="34289" marB="34289">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FFFF"/>
                    </a:solidFill>
                  </a:tcPr>
                </a:tc>
                <a:tc>
                  <a:txBody>
                    <a:bodyPr/>
                    <a:lstStyle/>
                    <a:p>
                      <a:pPr marL="0" lvl="0" indent="0">
                        <a:buNone/>
                      </a:pPr>
                      <a:endParaRPr lang="zh-CN" altLang="en-US" sz="1400" dirty="0"/>
                    </a:p>
                  </a:txBody>
                  <a:tcPr marL="76195" marR="76195" marT="34289" marB="34289">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FFFF"/>
                    </a:solidFill>
                  </a:tcPr>
                </a:tc>
              </a:tr>
              <a:tr h="583293">
                <a:tc>
                  <a:txBody>
                    <a:bodyPr/>
                    <a:lstStyle/>
                    <a:p>
                      <a:pPr marL="0" lvl="0" indent="0">
                        <a:buNone/>
                      </a:pPr>
                      <a:endParaRPr lang="zh-CN" altLang="en-US" sz="1400" dirty="0"/>
                    </a:p>
                  </a:txBody>
                  <a:tcPr marL="76195" marR="76195" marT="34289" marB="34289">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FFFF"/>
                    </a:solidFill>
                  </a:tcPr>
                </a:tc>
                <a:tc>
                  <a:txBody>
                    <a:bodyPr/>
                    <a:lstStyle/>
                    <a:p>
                      <a:pPr marL="0" lvl="0" indent="0">
                        <a:buNone/>
                      </a:pPr>
                      <a:endParaRPr lang="zh-CN" altLang="en-US" sz="1400" dirty="0"/>
                    </a:p>
                  </a:txBody>
                  <a:tcPr marL="76195" marR="76195" marT="34289" marB="34289">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FFFF"/>
                    </a:solidFill>
                  </a:tcPr>
                </a:tc>
                <a:tc>
                  <a:txBody>
                    <a:bodyPr/>
                    <a:lstStyle/>
                    <a:p>
                      <a:pPr marL="0" lvl="0" indent="0">
                        <a:buNone/>
                      </a:pPr>
                      <a:endParaRPr lang="zh-CN" altLang="en-US" sz="1400" dirty="0"/>
                    </a:p>
                  </a:txBody>
                  <a:tcPr marL="76195" marR="76195" marT="34289" marB="34289">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FFFF"/>
                    </a:solidFill>
                  </a:tcPr>
                </a:tc>
                <a:tc>
                  <a:txBody>
                    <a:bodyPr/>
                    <a:lstStyle/>
                    <a:p>
                      <a:pPr marL="0" lvl="0" indent="0">
                        <a:buNone/>
                      </a:pPr>
                      <a:endParaRPr lang="zh-CN" altLang="en-US" sz="1400" dirty="0"/>
                    </a:p>
                  </a:txBody>
                  <a:tcPr marL="76195" marR="76195" marT="34289" marB="34289">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FFFF"/>
                    </a:solidFill>
                  </a:tcPr>
                </a:tc>
              </a:tr>
              <a:tr h="581025">
                <a:tc>
                  <a:txBody>
                    <a:bodyPr/>
                    <a:lstStyle/>
                    <a:p>
                      <a:pPr marL="0" lvl="0" indent="0">
                        <a:buNone/>
                      </a:pPr>
                      <a:endParaRPr lang="zh-CN" altLang="en-US" sz="1400" dirty="0"/>
                    </a:p>
                  </a:txBody>
                  <a:tcPr marL="76195" marR="76195" marT="34289" marB="34289">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FFFF"/>
                    </a:solidFill>
                  </a:tcPr>
                </a:tc>
                <a:tc>
                  <a:txBody>
                    <a:bodyPr/>
                    <a:lstStyle/>
                    <a:p>
                      <a:pPr marL="0" lvl="0" indent="0">
                        <a:buNone/>
                      </a:pPr>
                      <a:endParaRPr lang="zh-CN" altLang="en-US" sz="1400" dirty="0"/>
                    </a:p>
                  </a:txBody>
                  <a:tcPr marL="76195" marR="76195" marT="34289" marB="34289">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FFFF"/>
                    </a:solidFill>
                  </a:tcPr>
                </a:tc>
                <a:tc>
                  <a:txBody>
                    <a:bodyPr/>
                    <a:lstStyle/>
                    <a:p>
                      <a:pPr marL="0" lvl="0" indent="0">
                        <a:buNone/>
                      </a:pPr>
                      <a:endParaRPr lang="zh-CN" altLang="en-US" sz="1400" dirty="0"/>
                    </a:p>
                  </a:txBody>
                  <a:tcPr marL="76195" marR="76195" marT="34289" marB="34289">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FFFF"/>
                    </a:solidFill>
                  </a:tcPr>
                </a:tc>
                <a:tc>
                  <a:txBody>
                    <a:bodyPr/>
                    <a:lstStyle/>
                    <a:p>
                      <a:pPr marL="0" lvl="0" indent="0">
                        <a:buNone/>
                      </a:pPr>
                      <a:endParaRPr lang="zh-CN" altLang="en-US" sz="1400" dirty="0"/>
                    </a:p>
                  </a:txBody>
                  <a:tcPr marL="76195" marR="76195" marT="34289" marB="34289">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FFFF"/>
                    </a:solidFill>
                  </a:tcPr>
                </a:tc>
              </a:tr>
              <a:tr h="859518">
                <a:tc>
                  <a:txBody>
                    <a:bodyPr/>
                    <a:lstStyle/>
                    <a:p>
                      <a:pPr marL="0" lvl="0" indent="0">
                        <a:buNone/>
                      </a:pPr>
                      <a:endParaRPr lang="zh-CN" altLang="en-US" sz="1400" dirty="0"/>
                    </a:p>
                  </a:txBody>
                  <a:tcPr marL="76195" marR="76195" marT="34289" marB="34289">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FFFF"/>
                    </a:solidFill>
                  </a:tcPr>
                </a:tc>
                <a:tc>
                  <a:txBody>
                    <a:bodyPr/>
                    <a:lstStyle/>
                    <a:p>
                      <a:pPr marL="0" lvl="0" indent="0">
                        <a:buNone/>
                      </a:pPr>
                      <a:endParaRPr lang="zh-CN" altLang="en-US" sz="1400" dirty="0"/>
                    </a:p>
                  </a:txBody>
                  <a:tcPr marL="76195" marR="76195" marT="34289" marB="34289">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FFFF"/>
                    </a:solidFill>
                  </a:tcPr>
                </a:tc>
                <a:tc>
                  <a:txBody>
                    <a:bodyPr/>
                    <a:lstStyle/>
                    <a:p>
                      <a:pPr marL="0" lvl="0" indent="0">
                        <a:buNone/>
                      </a:pPr>
                      <a:endParaRPr lang="zh-CN" altLang="en-US" sz="1400" dirty="0"/>
                    </a:p>
                  </a:txBody>
                  <a:tcPr marL="76195" marR="76195" marT="34289" marB="34289">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FFFF"/>
                    </a:solidFill>
                  </a:tcPr>
                </a:tc>
                <a:tc>
                  <a:txBody>
                    <a:bodyPr/>
                    <a:lstStyle/>
                    <a:p>
                      <a:pPr marL="0" lvl="0" indent="0">
                        <a:buNone/>
                      </a:pPr>
                      <a:endParaRPr lang="zh-CN" altLang="en-US" sz="1400" dirty="0"/>
                    </a:p>
                  </a:txBody>
                  <a:tcPr marL="76195" marR="76195" marT="34289" marB="34289">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FFFF"/>
                    </a:solidFill>
                  </a:tcPr>
                </a:tc>
              </a:tr>
            </a:tbl>
          </a:graphicData>
        </a:graphic>
      </p:graphicFrame>
      <p:sp>
        <p:nvSpPr>
          <p:cNvPr id="22566" name="文本框 18544"/>
          <p:cNvSpPr txBox="1"/>
          <p:nvPr/>
        </p:nvSpPr>
        <p:spPr>
          <a:xfrm>
            <a:off x="1905147" y="1028700"/>
            <a:ext cx="1968392" cy="409004"/>
          </a:xfrm>
          <a:prstGeom prst="rect">
            <a:avLst/>
          </a:prstGeom>
          <a:noFill/>
          <a:ln w="12700">
            <a:noFill/>
          </a:ln>
        </p:spPr>
        <p:txBody>
          <a:bodyPr lIns="69769" tIns="34884" rIns="69769" bIns="34884" anchor="t">
            <a:spAutoFit/>
          </a:bodyPr>
          <a:lstStyle/>
          <a:p>
            <a:pPr>
              <a:spcBef>
                <a:spcPct val="50000"/>
              </a:spcBef>
            </a:pPr>
            <a:r>
              <a:rPr lang="en-US" altLang="zh-CN" sz="2200" b="1" dirty="0">
                <a:solidFill>
                  <a:srgbClr val="FF0000"/>
                </a:solidFill>
                <a:latin typeface="Times New Roman" panose="02020603050405020304" pitchFamily="18" charset="0"/>
                <a:ea typeface="宋体" panose="02010600030101010101" pitchFamily="2" charset="-122"/>
              </a:rPr>
              <a:t>《</a:t>
            </a:r>
            <a:r>
              <a:rPr lang="zh-CN" altLang="en-US" sz="2200" b="1" dirty="0">
                <a:solidFill>
                  <a:srgbClr val="FF0000"/>
                </a:solidFill>
                <a:latin typeface="Times New Roman" panose="02020603050405020304" pitchFamily="18" charset="0"/>
                <a:ea typeface="宋体" panose="02010600030101010101" pitchFamily="2" charset="-122"/>
              </a:rPr>
              <a:t>南京条约</a:t>
            </a:r>
            <a:r>
              <a:rPr lang="en-US" altLang="zh-CN" sz="2200" b="1" dirty="0">
                <a:solidFill>
                  <a:srgbClr val="FF0000"/>
                </a:solidFill>
                <a:latin typeface="Times New Roman" panose="02020603050405020304" pitchFamily="18" charset="0"/>
                <a:ea typeface="宋体" panose="02010600030101010101" pitchFamily="2" charset="-122"/>
              </a:rPr>
              <a:t>》</a:t>
            </a:r>
          </a:p>
        </p:txBody>
      </p:sp>
      <p:sp>
        <p:nvSpPr>
          <p:cNvPr id="22567" name="文本框 18545"/>
          <p:cNvSpPr txBox="1"/>
          <p:nvPr/>
        </p:nvSpPr>
        <p:spPr>
          <a:xfrm>
            <a:off x="3746546" y="1028700"/>
            <a:ext cx="2123165" cy="409004"/>
          </a:xfrm>
          <a:prstGeom prst="rect">
            <a:avLst/>
          </a:prstGeom>
          <a:noFill/>
          <a:ln w="12700">
            <a:noFill/>
          </a:ln>
        </p:spPr>
        <p:txBody>
          <a:bodyPr lIns="69769" tIns="34884" rIns="69769" bIns="34884" anchor="t">
            <a:spAutoFit/>
          </a:bodyPr>
          <a:lstStyle/>
          <a:p>
            <a:pPr>
              <a:spcBef>
                <a:spcPct val="50000"/>
              </a:spcBef>
            </a:pPr>
            <a:r>
              <a:rPr lang="en-US" altLang="zh-CN" sz="2200" b="1" dirty="0">
                <a:solidFill>
                  <a:srgbClr val="0000FF"/>
                </a:solidFill>
                <a:latin typeface="Times New Roman" panose="02020603050405020304" pitchFamily="18" charset="0"/>
                <a:ea typeface="宋体" panose="02010600030101010101" pitchFamily="2" charset="-122"/>
              </a:rPr>
              <a:t>《</a:t>
            </a:r>
            <a:r>
              <a:rPr lang="zh-CN" altLang="en-US" sz="2200" b="1" dirty="0">
                <a:solidFill>
                  <a:srgbClr val="0000FF"/>
                </a:solidFill>
                <a:latin typeface="Times New Roman" panose="02020603050405020304" pitchFamily="18" charset="0"/>
                <a:ea typeface="宋体" panose="02010600030101010101" pitchFamily="2" charset="-122"/>
              </a:rPr>
              <a:t>马关条约</a:t>
            </a:r>
            <a:r>
              <a:rPr lang="en-US" altLang="zh-CN" sz="2200" b="1" dirty="0">
                <a:solidFill>
                  <a:srgbClr val="0000FF"/>
                </a:solidFill>
                <a:latin typeface="Times New Roman" panose="02020603050405020304" pitchFamily="18" charset="0"/>
                <a:ea typeface="宋体" panose="02010600030101010101" pitchFamily="2" charset="-122"/>
              </a:rPr>
              <a:t>》</a:t>
            </a:r>
          </a:p>
        </p:txBody>
      </p:sp>
      <p:sp>
        <p:nvSpPr>
          <p:cNvPr id="22568" name="文本框 18546"/>
          <p:cNvSpPr txBox="1"/>
          <p:nvPr/>
        </p:nvSpPr>
        <p:spPr>
          <a:xfrm>
            <a:off x="6032420" y="1028700"/>
            <a:ext cx="2095385" cy="409004"/>
          </a:xfrm>
          <a:prstGeom prst="rect">
            <a:avLst/>
          </a:prstGeom>
          <a:noFill/>
          <a:ln w="12700">
            <a:noFill/>
          </a:ln>
        </p:spPr>
        <p:txBody>
          <a:bodyPr lIns="69769" tIns="34884" rIns="69769" bIns="34884" anchor="t">
            <a:spAutoFit/>
          </a:bodyPr>
          <a:lstStyle/>
          <a:p>
            <a:pPr>
              <a:spcBef>
                <a:spcPct val="50000"/>
              </a:spcBef>
            </a:pPr>
            <a:r>
              <a:rPr lang="en-US" altLang="zh-CN" sz="2200" b="1" dirty="0">
                <a:solidFill>
                  <a:srgbClr val="990099"/>
                </a:solidFill>
                <a:latin typeface="Times New Roman" panose="02020603050405020304" pitchFamily="18" charset="0"/>
                <a:ea typeface="宋体" panose="02010600030101010101" pitchFamily="2" charset="-122"/>
              </a:rPr>
              <a:t>《</a:t>
            </a:r>
            <a:r>
              <a:rPr lang="zh-CN" altLang="en-US" sz="2200" b="1" dirty="0">
                <a:solidFill>
                  <a:srgbClr val="990099"/>
                </a:solidFill>
                <a:latin typeface="Times New Roman" panose="02020603050405020304" pitchFamily="18" charset="0"/>
                <a:ea typeface="宋体" panose="02010600030101010101" pitchFamily="2" charset="-122"/>
              </a:rPr>
              <a:t>辛丑条约</a:t>
            </a:r>
            <a:r>
              <a:rPr lang="en-US" altLang="zh-CN" sz="2200" b="1" dirty="0">
                <a:solidFill>
                  <a:srgbClr val="990099"/>
                </a:solidFill>
                <a:latin typeface="Times New Roman" panose="02020603050405020304" pitchFamily="18" charset="0"/>
                <a:ea typeface="宋体" panose="02010600030101010101" pitchFamily="2" charset="-122"/>
              </a:rPr>
              <a:t>》</a:t>
            </a:r>
          </a:p>
        </p:txBody>
      </p:sp>
      <p:sp>
        <p:nvSpPr>
          <p:cNvPr id="22569" name="矩形 18547"/>
          <p:cNvSpPr/>
          <p:nvPr/>
        </p:nvSpPr>
        <p:spPr>
          <a:xfrm>
            <a:off x="4079902" y="2697957"/>
            <a:ext cx="140965" cy="362837"/>
          </a:xfrm>
          <a:prstGeom prst="rect">
            <a:avLst/>
          </a:prstGeom>
          <a:noFill/>
          <a:ln w="9525">
            <a:noFill/>
          </a:ln>
        </p:spPr>
        <p:txBody>
          <a:bodyPr wrap="none" lIns="69769" tIns="34884" rIns="69769" bIns="34884" anchor="t">
            <a:spAutoFit/>
          </a:bodyPr>
          <a:lstStyle/>
          <a:p>
            <a:endParaRPr lang="zh-CN" altLang="en-US" sz="1900" i="1" dirty="0">
              <a:solidFill>
                <a:schemeClr val="tx2"/>
              </a:solidFill>
              <a:latin typeface="Times New Roman" panose="02020603050405020304" pitchFamily="18" charset="0"/>
              <a:ea typeface="宋体" panose="02010600030101010101" pitchFamily="2" charset="-122"/>
            </a:endParaRPr>
          </a:p>
        </p:txBody>
      </p:sp>
      <p:sp>
        <p:nvSpPr>
          <p:cNvPr id="22570" name="文本框 18548"/>
          <p:cNvSpPr txBox="1"/>
          <p:nvPr/>
        </p:nvSpPr>
        <p:spPr>
          <a:xfrm>
            <a:off x="1270182" y="1371600"/>
            <a:ext cx="761958" cy="655225"/>
          </a:xfrm>
          <a:prstGeom prst="rect">
            <a:avLst/>
          </a:prstGeom>
          <a:noFill/>
          <a:ln w="12700">
            <a:noFill/>
          </a:ln>
        </p:spPr>
        <p:txBody>
          <a:bodyPr lIns="69769" tIns="34884" rIns="69769" bIns="34884" anchor="t">
            <a:spAutoFit/>
          </a:bodyPr>
          <a:lstStyle/>
          <a:p>
            <a:pPr>
              <a:spcBef>
                <a:spcPct val="50000"/>
              </a:spcBef>
            </a:pPr>
            <a:r>
              <a:rPr lang="zh-CN" altLang="en-US" sz="1900" b="1" dirty="0">
                <a:latin typeface="Times New Roman" panose="02020603050405020304" pitchFamily="18" charset="0"/>
                <a:ea typeface="宋体" panose="02010600030101010101" pitchFamily="2" charset="-122"/>
              </a:rPr>
              <a:t>签订国家</a:t>
            </a:r>
          </a:p>
        </p:txBody>
      </p:sp>
      <p:sp>
        <p:nvSpPr>
          <p:cNvPr id="22571" name="文本框 18550"/>
          <p:cNvSpPr txBox="1"/>
          <p:nvPr/>
        </p:nvSpPr>
        <p:spPr>
          <a:xfrm>
            <a:off x="1270182" y="2102644"/>
            <a:ext cx="722273" cy="362837"/>
          </a:xfrm>
          <a:prstGeom prst="rect">
            <a:avLst/>
          </a:prstGeom>
          <a:noFill/>
          <a:ln w="12700">
            <a:noFill/>
          </a:ln>
        </p:spPr>
        <p:txBody>
          <a:bodyPr lIns="69769" tIns="34884" rIns="69769" bIns="34884" anchor="t">
            <a:spAutoFit/>
          </a:bodyPr>
          <a:lstStyle/>
          <a:p>
            <a:pPr>
              <a:spcBef>
                <a:spcPct val="50000"/>
              </a:spcBef>
            </a:pPr>
            <a:r>
              <a:rPr lang="zh-CN" altLang="en-US" sz="1900" b="1" dirty="0">
                <a:latin typeface="Times New Roman" panose="02020603050405020304" pitchFamily="18" charset="0"/>
                <a:ea typeface="宋体" panose="02010600030101010101" pitchFamily="2" charset="-122"/>
              </a:rPr>
              <a:t>赔款</a:t>
            </a:r>
          </a:p>
        </p:txBody>
      </p:sp>
      <p:sp>
        <p:nvSpPr>
          <p:cNvPr id="22572" name="文本框 18551"/>
          <p:cNvSpPr txBox="1"/>
          <p:nvPr/>
        </p:nvSpPr>
        <p:spPr>
          <a:xfrm>
            <a:off x="1246371" y="2628901"/>
            <a:ext cx="722273" cy="362837"/>
          </a:xfrm>
          <a:prstGeom prst="rect">
            <a:avLst/>
          </a:prstGeom>
          <a:noFill/>
          <a:ln w="12700">
            <a:noFill/>
          </a:ln>
        </p:spPr>
        <p:txBody>
          <a:bodyPr lIns="69769" tIns="34884" rIns="69769" bIns="34884" anchor="t">
            <a:spAutoFit/>
          </a:bodyPr>
          <a:lstStyle/>
          <a:p>
            <a:pPr>
              <a:spcBef>
                <a:spcPct val="50000"/>
              </a:spcBef>
            </a:pPr>
            <a:r>
              <a:rPr lang="zh-CN" altLang="en-US" sz="1900" b="1" dirty="0">
                <a:latin typeface="Times New Roman" panose="02020603050405020304" pitchFamily="18" charset="0"/>
                <a:ea typeface="宋体" panose="02010600030101010101" pitchFamily="2" charset="-122"/>
              </a:rPr>
              <a:t>土地</a:t>
            </a:r>
          </a:p>
        </p:txBody>
      </p:sp>
      <p:sp>
        <p:nvSpPr>
          <p:cNvPr id="22573" name="文本框 18552"/>
          <p:cNvSpPr txBox="1"/>
          <p:nvPr/>
        </p:nvSpPr>
        <p:spPr>
          <a:xfrm>
            <a:off x="1249017" y="3371851"/>
            <a:ext cx="783124" cy="362837"/>
          </a:xfrm>
          <a:prstGeom prst="rect">
            <a:avLst/>
          </a:prstGeom>
          <a:noFill/>
          <a:ln w="12700">
            <a:noFill/>
          </a:ln>
        </p:spPr>
        <p:txBody>
          <a:bodyPr lIns="69769" tIns="34884" rIns="69769" bIns="34884" anchor="t">
            <a:spAutoFit/>
          </a:bodyPr>
          <a:lstStyle/>
          <a:p>
            <a:pPr>
              <a:spcBef>
                <a:spcPct val="50000"/>
              </a:spcBef>
            </a:pPr>
            <a:r>
              <a:rPr lang="zh-CN" altLang="en-US" sz="1900" b="1" dirty="0">
                <a:latin typeface="Times New Roman" panose="02020603050405020304" pitchFamily="18" charset="0"/>
                <a:ea typeface="宋体" panose="02010600030101010101" pitchFamily="2" charset="-122"/>
              </a:rPr>
              <a:t>其它</a:t>
            </a:r>
          </a:p>
        </p:txBody>
      </p:sp>
      <p:sp>
        <p:nvSpPr>
          <p:cNvPr id="18555" name="文本框 18554"/>
          <p:cNvSpPr txBox="1"/>
          <p:nvPr/>
        </p:nvSpPr>
        <p:spPr>
          <a:xfrm>
            <a:off x="2460742" y="1543050"/>
            <a:ext cx="989488" cy="409004"/>
          </a:xfrm>
          <a:prstGeom prst="rect">
            <a:avLst/>
          </a:prstGeom>
          <a:noFill/>
          <a:ln w="12700">
            <a:noFill/>
          </a:ln>
        </p:spPr>
        <p:txBody>
          <a:bodyPr lIns="69769" tIns="34884" rIns="69769" bIns="34884" anchor="t">
            <a:spAutoFit/>
          </a:bodyPr>
          <a:lstStyle/>
          <a:p>
            <a:pPr>
              <a:spcBef>
                <a:spcPct val="50000"/>
              </a:spcBef>
            </a:pPr>
            <a:r>
              <a:rPr lang="zh-CN" altLang="en-US" sz="2200" b="1" dirty="0">
                <a:solidFill>
                  <a:srgbClr val="FF0000"/>
                </a:solidFill>
                <a:latin typeface="Times New Roman" panose="02020603050405020304" pitchFamily="18" charset="0"/>
                <a:ea typeface="宋体" panose="02010600030101010101" pitchFamily="2" charset="-122"/>
              </a:rPr>
              <a:t>中英</a:t>
            </a:r>
          </a:p>
        </p:txBody>
      </p:sp>
      <p:sp>
        <p:nvSpPr>
          <p:cNvPr id="18556" name="文本框 18555"/>
          <p:cNvSpPr txBox="1"/>
          <p:nvPr/>
        </p:nvSpPr>
        <p:spPr>
          <a:xfrm>
            <a:off x="4422519" y="1543050"/>
            <a:ext cx="847942" cy="409004"/>
          </a:xfrm>
          <a:prstGeom prst="rect">
            <a:avLst/>
          </a:prstGeom>
          <a:noFill/>
          <a:ln w="12700">
            <a:noFill/>
          </a:ln>
        </p:spPr>
        <p:txBody>
          <a:bodyPr lIns="69769" tIns="34884" rIns="69769" bIns="34884" anchor="t">
            <a:spAutoFit/>
          </a:bodyPr>
          <a:lstStyle/>
          <a:p>
            <a:pPr>
              <a:spcBef>
                <a:spcPct val="50000"/>
              </a:spcBef>
            </a:pPr>
            <a:r>
              <a:rPr lang="zh-CN" altLang="en-US" sz="2200" b="1" dirty="0">
                <a:solidFill>
                  <a:srgbClr val="0000FF"/>
                </a:solidFill>
                <a:latin typeface="Times New Roman" panose="02020603050405020304" pitchFamily="18" charset="0"/>
                <a:ea typeface="宋体" panose="02010600030101010101" pitchFamily="2" charset="-122"/>
              </a:rPr>
              <a:t>中日</a:t>
            </a:r>
          </a:p>
        </p:txBody>
      </p:sp>
      <p:sp>
        <p:nvSpPr>
          <p:cNvPr id="18557" name="文本框 18556"/>
          <p:cNvSpPr txBox="1"/>
          <p:nvPr/>
        </p:nvSpPr>
        <p:spPr>
          <a:xfrm>
            <a:off x="5715008" y="1500180"/>
            <a:ext cx="3143272" cy="347448"/>
          </a:xfrm>
          <a:prstGeom prst="rect">
            <a:avLst/>
          </a:prstGeom>
          <a:noFill/>
          <a:ln w="12700">
            <a:noFill/>
          </a:ln>
        </p:spPr>
        <p:txBody>
          <a:bodyPr wrap="square" lIns="69769" tIns="34884" rIns="69769" bIns="34884" anchor="t">
            <a:spAutoFit/>
          </a:bodyPr>
          <a:lstStyle/>
          <a:p>
            <a:pPr>
              <a:spcBef>
                <a:spcPct val="50000"/>
              </a:spcBef>
            </a:pPr>
            <a:r>
              <a:rPr lang="zh-CN" altLang="en-US" b="1" dirty="0" smtClean="0">
                <a:solidFill>
                  <a:srgbClr val="990099"/>
                </a:solidFill>
                <a:latin typeface="Times New Roman" panose="02020603050405020304" pitchFamily="18" charset="0"/>
                <a:ea typeface="宋体" panose="02010600030101010101" pitchFamily="2" charset="-122"/>
              </a:rPr>
              <a:t>中与英</a:t>
            </a:r>
            <a:r>
              <a:rPr lang="zh-CN" altLang="en-US" b="1" dirty="0">
                <a:solidFill>
                  <a:srgbClr val="990099"/>
                </a:solidFill>
                <a:latin typeface="Times New Roman" panose="02020603050405020304" pitchFamily="18" charset="0"/>
                <a:ea typeface="宋体" panose="02010600030101010101" pitchFamily="2" charset="-122"/>
              </a:rPr>
              <a:t>俄德法美日意奥</a:t>
            </a:r>
            <a:r>
              <a:rPr lang="zh-CN" altLang="en-US" b="1" dirty="0" smtClean="0">
                <a:solidFill>
                  <a:srgbClr val="990099"/>
                </a:solidFill>
                <a:latin typeface="Times New Roman" panose="02020603050405020304" pitchFamily="18" charset="0"/>
                <a:ea typeface="宋体" panose="02010600030101010101" pitchFamily="2" charset="-122"/>
              </a:rPr>
              <a:t>等</a:t>
            </a:r>
            <a:r>
              <a:rPr lang="en-US" altLang="zh-CN" b="1" dirty="0" smtClean="0">
                <a:solidFill>
                  <a:srgbClr val="990099"/>
                </a:solidFill>
                <a:latin typeface="Times New Roman" panose="02020603050405020304" pitchFamily="18" charset="0"/>
                <a:ea typeface="宋体" panose="02010600030101010101" pitchFamily="2" charset="-122"/>
              </a:rPr>
              <a:t>11</a:t>
            </a:r>
            <a:r>
              <a:rPr lang="zh-CN" altLang="en-US" b="1" dirty="0" smtClean="0">
                <a:solidFill>
                  <a:srgbClr val="990099"/>
                </a:solidFill>
                <a:latin typeface="Times New Roman" panose="02020603050405020304" pitchFamily="18" charset="0"/>
                <a:ea typeface="宋体" panose="02010600030101010101" pitchFamily="2" charset="-122"/>
              </a:rPr>
              <a:t>国</a:t>
            </a:r>
            <a:endParaRPr lang="zh-CN" altLang="en-US" b="1" dirty="0">
              <a:solidFill>
                <a:srgbClr val="990099"/>
              </a:solidFill>
              <a:latin typeface="Times New Roman" panose="02020603050405020304" pitchFamily="18" charset="0"/>
              <a:ea typeface="宋体" panose="02010600030101010101" pitchFamily="2" charset="-122"/>
            </a:endParaRPr>
          </a:p>
        </p:txBody>
      </p:sp>
      <p:sp>
        <p:nvSpPr>
          <p:cNvPr id="18559" name="文本框 18558"/>
          <p:cNvSpPr txBox="1"/>
          <p:nvPr/>
        </p:nvSpPr>
        <p:spPr>
          <a:xfrm>
            <a:off x="2095637" y="2114551"/>
            <a:ext cx="1650909" cy="362837"/>
          </a:xfrm>
          <a:prstGeom prst="rect">
            <a:avLst/>
          </a:prstGeom>
          <a:noFill/>
          <a:ln w="12700">
            <a:noFill/>
          </a:ln>
        </p:spPr>
        <p:txBody>
          <a:bodyPr lIns="69769" tIns="34884" rIns="69769" bIns="34884" anchor="t">
            <a:spAutoFit/>
          </a:bodyPr>
          <a:lstStyle/>
          <a:p>
            <a:pPr>
              <a:spcBef>
                <a:spcPct val="50000"/>
              </a:spcBef>
            </a:pPr>
            <a:r>
              <a:rPr lang="en-US" altLang="zh-CN" sz="1900" b="1" dirty="0">
                <a:solidFill>
                  <a:srgbClr val="FF0000"/>
                </a:solidFill>
                <a:latin typeface="Times New Roman" panose="02020603050405020304" pitchFamily="18" charset="0"/>
                <a:ea typeface="宋体" panose="02010600030101010101" pitchFamily="2" charset="-122"/>
              </a:rPr>
              <a:t>2100</a:t>
            </a:r>
            <a:r>
              <a:rPr lang="zh-CN" altLang="en-US" sz="1900" b="1" dirty="0">
                <a:solidFill>
                  <a:srgbClr val="FF0000"/>
                </a:solidFill>
                <a:latin typeface="Times New Roman" panose="02020603050405020304" pitchFamily="18" charset="0"/>
                <a:ea typeface="宋体" panose="02010600030101010101" pitchFamily="2" charset="-122"/>
              </a:rPr>
              <a:t>万银元</a:t>
            </a:r>
          </a:p>
        </p:txBody>
      </p:sp>
      <p:sp>
        <p:nvSpPr>
          <p:cNvPr id="18560" name="文本框 18559"/>
          <p:cNvSpPr txBox="1"/>
          <p:nvPr/>
        </p:nvSpPr>
        <p:spPr>
          <a:xfrm>
            <a:off x="4000532" y="2102644"/>
            <a:ext cx="1685303" cy="362837"/>
          </a:xfrm>
          <a:prstGeom prst="rect">
            <a:avLst/>
          </a:prstGeom>
          <a:noFill/>
          <a:ln w="12700">
            <a:noFill/>
          </a:ln>
        </p:spPr>
        <p:txBody>
          <a:bodyPr lIns="69769" tIns="34884" rIns="69769" bIns="34884" anchor="t">
            <a:spAutoFit/>
          </a:bodyPr>
          <a:lstStyle/>
          <a:p>
            <a:pPr>
              <a:spcBef>
                <a:spcPct val="50000"/>
              </a:spcBef>
            </a:pPr>
            <a:r>
              <a:rPr lang="en-US" altLang="zh-CN" sz="1900" b="1" dirty="0">
                <a:solidFill>
                  <a:srgbClr val="0000FF"/>
                </a:solidFill>
                <a:latin typeface="Times New Roman" panose="02020603050405020304" pitchFamily="18" charset="0"/>
                <a:ea typeface="宋体" panose="02010600030101010101" pitchFamily="2" charset="-122"/>
              </a:rPr>
              <a:t>2</a:t>
            </a:r>
            <a:r>
              <a:rPr lang="zh-CN" altLang="en-US" sz="1900" b="1" dirty="0">
                <a:solidFill>
                  <a:srgbClr val="0000FF"/>
                </a:solidFill>
                <a:latin typeface="Times New Roman" panose="02020603050405020304" pitchFamily="18" charset="0"/>
                <a:ea typeface="宋体" panose="02010600030101010101" pitchFamily="2" charset="-122"/>
              </a:rPr>
              <a:t>亿两白银</a:t>
            </a:r>
          </a:p>
        </p:txBody>
      </p:sp>
      <p:sp>
        <p:nvSpPr>
          <p:cNvPr id="18561" name="文本框 18560"/>
          <p:cNvSpPr txBox="1"/>
          <p:nvPr/>
        </p:nvSpPr>
        <p:spPr>
          <a:xfrm>
            <a:off x="5714937" y="1955007"/>
            <a:ext cx="3000467" cy="624447"/>
          </a:xfrm>
          <a:prstGeom prst="rect">
            <a:avLst/>
          </a:prstGeom>
          <a:noFill/>
          <a:ln w="12700">
            <a:noFill/>
          </a:ln>
        </p:spPr>
        <p:txBody>
          <a:bodyPr wrap="square" lIns="69769" tIns="34884" rIns="69769" bIns="34884" anchor="t">
            <a:spAutoFit/>
          </a:bodyPr>
          <a:lstStyle/>
          <a:p>
            <a:pPr algn="ctr">
              <a:spcBef>
                <a:spcPct val="50000"/>
              </a:spcBef>
            </a:pPr>
            <a:r>
              <a:rPr lang="en-US" altLang="zh-CN" b="1" dirty="0">
                <a:solidFill>
                  <a:srgbClr val="990099"/>
                </a:solidFill>
                <a:latin typeface="Times New Roman" panose="02020603050405020304" pitchFamily="18" charset="0"/>
                <a:ea typeface="宋体" panose="02010600030101010101" pitchFamily="2" charset="-122"/>
              </a:rPr>
              <a:t>4.5</a:t>
            </a:r>
            <a:r>
              <a:rPr lang="zh-CN" altLang="en-US" b="1" dirty="0">
                <a:solidFill>
                  <a:srgbClr val="990099"/>
                </a:solidFill>
                <a:latin typeface="Times New Roman" panose="02020603050405020304" pitchFamily="18" charset="0"/>
                <a:ea typeface="宋体" panose="02010600030101010101" pitchFamily="2" charset="-122"/>
              </a:rPr>
              <a:t>亿两白银，本息共计</a:t>
            </a:r>
            <a:r>
              <a:rPr lang="en-US" altLang="zh-CN" b="1" dirty="0">
                <a:solidFill>
                  <a:srgbClr val="990099"/>
                </a:solidFill>
                <a:latin typeface="Times New Roman" panose="02020603050405020304" pitchFamily="18" charset="0"/>
                <a:ea typeface="宋体" panose="02010600030101010101" pitchFamily="2" charset="-122"/>
              </a:rPr>
              <a:t>9.8</a:t>
            </a:r>
            <a:r>
              <a:rPr lang="zh-CN" altLang="en-US" b="1" dirty="0">
                <a:solidFill>
                  <a:srgbClr val="990099"/>
                </a:solidFill>
                <a:latin typeface="Times New Roman" panose="02020603050405020304" pitchFamily="18" charset="0"/>
                <a:ea typeface="宋体" panose="02010600030101010101" pitchFamily="2" charset="-122"/>
              </a:rPr>
              <a:t>亿两</a:t>
            </a:r>
          </a:p>
        </p:txBody>
      </p:sp>
      <p:sp>
        <p:nvSpPr>
          <p:cNvPr id="18563" name="文本框 18562"/>
          <p:cNvSpPr txBox="1"/>
          <p:nvPr/>
        </p:nvSpPr>
        <p:spPr>
          <a:xfrm>
            <a:off x="2222630" y="2628901"/>
            <a:ext cx="1396923" cy="362837"/>
          </a:xfrm>
          <a:prstGeom prst="rect">
            <a:avLst/>
          </a:prstGeom>
          <a:noFill/>
          <a:ln w="12700">
            <a:noFill/>
          </a:ln>
        </p:spPr>
        <p:txBody>
          <a:bodyPr lIns="69769" tIns="34884" rIns="69769" bIns="34884" anchor="t">
            <a:spAutoFit/>
          </a:bodyPr>
          <a:lstStyle/>
          <a:p>
            <a:pPr>
              <a:spcBef>
                <a:spcPct val="50000"/>
              </a:spcBef>
            </a:pPr>
            <a:r>
              <a:rPr lang="zh-CN" altLang="en-US" sz="1900" b="1" dirty="0">
                <a:solidFill>
                  <a:srgbClr val="FF0000"/>
                </a:solidFill>
                <a:latin typeface="Times New Roman" panose="02020603050405020304" pitchFamily="18" charset="0"/>
                <a:ea typeface="宋体" panose="02010600030101010101" pitchFamily="2" charset="-122"/>
              </a:rPr>
              <a:t>割香港岛</a:t>
            </a:r>
          </a:p>
        </p:txBody>
      </p:sp>
      <p:sp>
        <p:nvSpPr>
          <p:cNvPr id="18564" name="文本框 18563"/>
          <p:cNvSpPr txBox="1"/>
          <p:nvPr/>
        </p:nvSpPr>
        <p:spPr>
          <a:xfrm>
            <a:off x="3746546" y="2639616"/>
            <a:ext cx="2031888" cy="362837"/>
          </a:xfrm>
          <a:prstGeom prst="rect">
            <a:avLst/>
          </a:prstGeom>
          <a:noFill/>
          <a:ln w="12700">
            <a:noFill/>
          </a:ln>
        </p:spPr>
        <p:txBody>
          <a:bodyPr lIns="69769" tIns="34884" rIns="69769" bIns="34884" anchor="t">
            <a:spAutoFit/>
          </a:bodyPr>
          <a:lstStyle/>
          <a:p>
            <a:pPr>
              <a:spcBef>
                <a:spcPct val="50000"/>
              </a:spcBef>
            </a:pPr>
            <a:r>
              <a:rPr lang="zh-CN" altLang="en-US" sz="1900" b="1" dirty="0">
                <a:solidFill>
                  <a:srgbClr val="0000FF"/>
                </a:solidFill>
                <a:latin typeface="Times New Roman" panose="02020603050405020304" pitchFamily="18" charset="0"/>
                <a:ea typeface="宋体" panose="02010600030101010101" pitchFamily="2" charset="-122"/>
              </a:rPr>
              <a:t>割台、澎、辽</a:t>
            </a:r>
          </a:p>
        </p:txBody>
      </p:sp>
      <p:sp>
        <p:nvSpPr>
          <p:cNvPr id="18575" name="文本框 18574"/>
          <p:cNvSpPr txBox="1"/>
          <p:nvPr/>
        </p:nvSpPr>
        <p:spPr>
          <a:xfrm>
            <a:off x="5651441" y="2514601"/>
            <a:ext cx="2992525" cy="624447"/>
          </a:xfrm>
          <a:prstGeom prst="rect">
            <a:avLst/>
          </a:prstGeom>
          <a:noFill/>
          <a:ln w="12700">
            <a:noFill/>
          </a:ln>
        </p:spPr>
        <p:txBody>
          <a:bodyPr wrap="square" lIns="69769" tIns="34884" rIns="69769" bIns="34884" anchor="t">
            <a:spAutoFit/>
          </a:bodyPr>
          <a:lstStyle/>
          <a:p>
            <a:pPr algn="ctr"/>
            <a:r>
              <a:rPr lang="zh-CN" altLang="en-US" b="1" dirty="0">
                <a:solidFill>
                  <a:srgbClr val="990099"/>
                </a:solidFill>
                <a:latin typeface="Times New Roman" panose="02020603050405020304" pitchFamily="18" charset="0"/>
                <a:ea typeface="宋体" panose="02010600030101010101" pitchFamily="2" charset="-122"/>
              </a:rPr>
              <a:t>划北京东郊民巷为使馆</a:t>
            </a:r>
            <a:r>
              <a:rPr lang="zh-CN" altLang="en-US" b="1" dirty="0" smtClean="0">
                <a:solidFill>
                  <a:srgbClr val="990099"/>
                </a:solidFill>
                <a:latin typeface="Times New Roman" panose="02020603050405020304" pitchFamily="18" charset="0"/>
                <a:ea typeface="宋体" panose="02010600030101010101" pitchFamily="2" charset="-122"/>
              </a:rPr>
              <a:t>区，禁止中国人居住</a:t>
            </a:r>
            <a:endParaRPr lang="zh-CN" altLang="en-US" b="1" dirty="0">
              <a:solidFill>
                <a:srgbClr val="990099"/>
              </a:solidFill>
              <a:latin typeface="Times New Roman" panose="02020603050405020304" pitchFamily="18" charset="0"/>
              <a:ea typeface="宋体" panose="02010600030101010101" pitchFamily="2" charset="-122"/>
            </a:endParaRPr>
          </a:p>
        </p:txBody>
      </p:sp>
      <p:sp>
        <p:nvSpPr>
          <p:cNvPr id="18577" name="文本框 18576"/>
          <p:cNvSpPr txBox="1"/>
          <p:nvPr/>
        </p:nvSpPr>
        <p:spPr>
          <a:xfrm>
            <a:off x="2143108" y="3286130"/>
            <a:ext cx="1396923" cy="655225"/>
          </a:xfrm>
          <a:prstGeom prst="rect">
            <a:avLst/>
          </a:prstGeom>
          <a:noFill/>
          <a:ln w="12700">
            <a:noFill/>
          </a:ln>
        </p:spPr>
        <p:txBody>
          <a:bodyPr lIns="69769" tIns="34884" rIns="69769" bIns="34884" anchor="t">
            <a:spAutoFit/>
          </a:bodyPr>
          <a:lstStyle/>
          <a:p>
            <a:pPr>
              <a:spcBef>
                <a:spcPct val="50000"/>
              </a:spcBef>
            </a:pPr>
            <a:r>
              <a:rPr lang="zh-CN" altLang="en-US" sz="1900" b="1" dirty="0">
                <a:solidFill>
                  <a:srgbClr val="FF0000"/>
                </a:solidFill>
                <a:latin typeface="Times New Roman" panose="02020603050405020304" pitchFamily="18" charset="0"/>
                <a:ea typeface="宋体" panose="02010600030101010101" pitchFamily="2" charset="-122"/>
              </a:rPr>
              <a:t>五口</a:t>
            </a:r>
            <a:r>
              <a:rPr lang="zh-CN" altLang="en-US" sz="1900" b="1" dirty="0" smtClean="0">
                <a:solidFill>
                  <a:srgbClr val="FF0000"/>
                </a:solidFill>
                <a:latin typeface="Times New Roman" panose="02020603050405020304" pitchFamily="18" charset="0"/>
                <a:ea typeface="宋体" panose="02010600030101010101" pitchFamily="2" charset="-122"/>
              </a:rPr>
              <a:t>通商、协定关税</a:t>
            </a:r>
            <a:endParaRPr lang="zh-CN" altLang="en-US" sz="1900" b="1" dirty="0">
              <a:solidFill>
                <a:srgbClr val="FF0000"/>
              </a:solidFill>
              <a:latin typeface="Times New Roman" panose="02020603050405020304" pitchFamily="18" charset="0"/>
              <a:ea typeface="宋体" panose="02010600030101010101" pitchFamily="2" charset="-122"/>
            </a:endParaRPr>
          </a:p>
        </p:txBody>
      </p:sp>
      <p:sp>
        <p:nvSpPr>
          <p:cNvPr id="18578" name="文本框 18577"/>
          <p:cNvSpPr txBox="1"/>
          <p:nvPr/>
        </p:nvSpPr>
        <p:spPr>
          <a:xfrm>
            <a:off x="3857620" y="3214692"/>
            <a:ext cx="1748800" cy="839891"/>
          </a:xfrm>
          <a:prstGeom prst="rect">
            <a:avLst/>
          </a:prstGeom>
          <a:noFill/>
          <a:ln w="12700">
            <a:noFill/>
          </a:ln>
        </p:spPr>
        <p:txBody>
          <a:bodyPr lIns="69769" tIns="34884" rIns="69769" bIns="34884" anchor="t">
            <a:spAutoFit/>
          </a:bodyPr>
          <a:lstStyle/>
          <a:p>
            <a:pPr>
              <a:spcBef>
                <a:spcPct val="50000"/>
              </a:spcBef>
            </a:pPr>
            <a:r>
              <a:rPr lang="zh-CN" altLang="en-US" sz="2000" b="1" dirty="0" smtClean="0">
                <a:solidFill>
                  <a:srgbClr val="0000FF"/>
                </a:solidFill>
                <a:latin typeface="Times New Roman" panose="02020603050405020304" pitchFamily="18" charset="0"/>
                <a:ea typeface="宋体" panose="02010600030101010101" pitchFamily="2" charset="-122"/>
              </a:rPr>
              <a:t>开设工厂、</a:t>
            </a:r>
            <a:endParaRPr lang="en-US" altLang="zh-CN" sz="2000" b="1" dirty="0" smtClean="0">
              <a:solidFill>
                <a:srgbClr val="0000FF"/>
              </a:solidFill>
              <a:latin typeface="Times New Roman" panose="02020603050405020304" pitchFamily="18" charset="0"/>
              <a:ea typeface="宋体" panose="02010600030101010101" pitchFamily="2" charset="-122"/>
            </a:endParaRPr>
          </a:p>
          <a:p>
            <a:pPr>
              <a:spcBef>
                <a:spcPct val="50000"/>
              </a:spcBef>
            </a:pPr>
            <a:r>
              <a:rPr lang="zh-CN" altLang="en-US" sz="2000" b="1" dirty="0" smtClean="0">
                <a:solidFill>
                  <a:srgbClr val="0000FF"/>
                </a:solidFill>
                <a:latin typeface="Times New Roman" panose="02020603050405020304" pitchFamily="18" charset="0"/>
                <a:ea typeface="宋体" panose="02010600030101010101" pitchFamily="2" charset="-122"/>
              </a:rPr>
              <a:t>开放通商口岸</a:t>
            </a:r>
            <a:endParaRPr lang="zh-CN" altLang="en-US" sz="2000" b="1" dirty="0">
              <a:solidFill>
                <a:srgbClr val="0000FF"/>
              </a:solidFill>
              <a:latin typeface="Times New Roman" panose="02020603050405020304" pitchFamily="18" charset="0"/>
              <a:ea typeface="宋体" panose="02010600030101010101" pitchFamily="2" charset="-122"/>
            </a:endParaRPr>
          </a:p>
        </p:txBody>
      </p:sp>
      <p:sp>
        <p:nvSpPr>
          <p:cNvPr id="18579" name="文本框 18578"/>
          <p:cNvSpPr txBox="1"/>
          <p:nvPr/>
        </p:nvSpPr>
        <p:spPr>
          <a:xfrm>
            <a:off x="5651440" y="3109913"/>
            <a:ext cx="3063964" cy="901446"/>
          </a:xfrm>
          <a:prstGeom prst="rect">
            <a:avLst/>
          </a:prstGeom>
          <a:noFill/>
          <a:ln w="12700">
            <a:noFill/>
          </a:ln>
        </p:spPr>
        <p:txBody>
          <a:bodyPr wrap="square" lIns="69769" tIns="34884" rIns="69769" bIns="34884" anchor="t">
            <a:spAutoFit/>
          </a:bodyPr>
          <a:lstStyle/>
          <a:p>
            <a:pPr>
              <a:spcBef>
                <a:spcPct val="50000"/>
              </a:spcBef>
            </a:pPr>
            <a:r>
              <a:rPr lang="zh-CN" altLang="en-US" b="1" dirty="0">
                <a:solidFill>
                  <a:srgbClr val="990099"/>
                </a:solidFill>
                <a:latin typeface="Times New Roman" panose="02020603050405020304" pitchFamily="18" charset="0"/>
                <a:ea typeface="宋体" panose="02010600030101010101" pitchFamily="2" charset="-122"/>
              </a:rPr>
              <a:t>严禁反帝活动；拆毁军事防线，允许列强派兵进驻沿线</a:t>
            </a:r>
            <a:r>
              <a:rPr lang="zh-CN" altLang="en-US" b="1" dirty="0" smtClean="0">
                <a:solidFill>
                  <a:srgbClr val="990099"/>
                </a:solidFill>
                <a:latin typeface="Times New Roman" panose="02020603050405020304" pitchFamily="18" charset="0"/>
                <a:ea typeface="宋体" panose="02010600030101010101" pitchFamily="2" charset="-122"/>
              </a:rPr>
              <a:t>要地；改总理衙门为外务部</a:t>
            </a:r>
            <a:endParaRPr lang="zh-CN" altLang="en-US" b="1" dirty="0">
              <a:solidFill>
                <a:srgbClr val="990099"/>
              </a:solidFill>
              <a:latin typeface="Times New Roman" panose="02020603050405020304" pitchFamily="18" charset="0"/>
              <a:ea typeface="宋体" panose="02010600030101010101" pitchFamily="2" charset="-122"/>
            </a:endParaRPr>
          </a:p>
        </p:txBody>
      </p:sp>
      <p:sp>
        <p:nvSpPr>
          <p:cNvPr id="22590" name="文本框 18586"/>
          <p:cNvSpPr txBox="1"/>
          <p:nvPr/>
        </p:nvSpPr>
        <p:spPr>
          <a:xfrm>
            <a:off x="3071802" y="4143386"/>
            <a:ext cx="4063776" cy="470559"/>
          </a:xfrm>
          <a:prstGeom prst="rect">
            <a:avLst/>
          </a:prstGeom>
          <a:solidFill>
            <a:srgbClr val="EFFFEF"/>
          </a:solidFill>
          <a:ln w="9525">
            <a:noFill/>
          </a:ln>
        </p:spPr>
        <p:txBody>
          <a:bodyPr lIns="69769" tIns="34884" rIns="69769" bIns="34884" anchor="t">
            <a:spAutoFit/>
          </a:bodyPr>
          <a:lstStyle/>
          <a:p>
            <a:pPr>
              <a:spcBef>
                <a:spcPct val="50000"/>
              </a:spcBef>
            </a:pPr>
            <a:r>
              <a:rPr lang="zh-CN" altLang="en-US" sz="2600" b="1" dirty="0">
                <a:solidFill>
                  <a:srgbClr val="CC0066"/>
                </a:solidFill>
                <a:latin typeface="Arial" panose="020B0604020202020204" pitchFamily="34" charset="0"/>
                <a:ea typeface="华文中宋" panose="02010600040101010101" pitchFamily="2" charset="-122"/>
              </a:rPr>
              <a:t>三大不平等条约对比简表</a:t>
            </a:r>
          </a:p>
        </p:txBody>
      </p:sp>
      <p:sp>
        <p:nvSpPr>
          <p:cNvPr id="28" name="TextBox 27"/>
          <p:cNvSpPr txBox="1"/>
          <p:nvPr/>
        </p:nvSpPr>
        <p:spPr>
          <a:xfrm>
            <a:off x="142844" y="0"/>
            <a:ext cx="8572560" cy="523220"/>
          </a:xfrm>
          <a:prstGeom prst="rect">
            <a:avLst/>
          </a:prstGeom>
          <a:noFill/>
        </p:spPr>
        <p:txBody>
          <a:bodyPr wrap="square" rtlCol="0">
            <a:spAutoFit/>
          </a:bodyPr>
          <a:lstStyle/>
          <a:p>
            <a:r>
              <a:rPr lang="zh-CN" altLang="en-US" sz="2800" b="1" dirty="0" smtClean="0">
                <a:effectLst>
                  <a:outerShdw blurRad="38100" dist="38100" dir="2700000" algn="tl">
                    <a:srgbClr val="000000">
                      <a:alpha val="43137"/>
                    </a:srgbClr>
                  </a:outerShdw>
                </a:effectLst>
              </a:rPr>
              <a:t>三、一个走向崩溃的条约</a:t>
            </a:r>
            <a:r>
              <a:rPr lang="en-US" altLang="zh-CN" sz="2800" b="1" dirty="0" smtClean="0">
                <a:effectLst>
                  <a:outerShdw blurRad="38100" dist="38100" dir="2700000" algn="tl">
                    <a:srgbClr val="000000">
                      <a:alpha val="43137"/>
                    </a:srgbClr>
                  </a:outerShdw>
                </a:effectLst>
              </a:rPr>
              <a:t>——《</a:t>
            </a:r>
            <a:r>
              <a:rPr lang="zh-CN" altLang="en-US" sz="2800" b="1" dirty="0" smtClean="0">
                <a:effectLst>
                  <a:outerShdw blurRad="38100" dist="38100" dir="2700000" algn="tl">
                    <a:srgbClr val="000000">
                      <a:alpha val="43137"/>
                    </a:srgbClr>
                  </a:outerShdw>
                </a:effectLst>
              </a:rPr>
              <a:t>辛丑条约</a:t>
            </a:r>
            <a:r>
              <a:rPr lang="en-US" altLang="zh-CN" sz="2800" b="1" dirty="0" smtClean="0">
                <a:effectLst>
                  <a:outerShdw blurRad="38100" dist="38100" dir="2700000" algn="tl">
                    <a:srgbClr val="000000">
                      <a:alpha val="43137"/>
                    </a:srgbClr>
                  </a:outerShdw>
                </a:effectLst>
              </a:rPr>
              <a:t>》</a:t>
            </a:r>
            <a:endParaRPr lang="zh-CN" altLang="en-US" sz="28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8557"/>
                                        </p:tgtEl>
                                        <p:attrNameLst>
                                          <p:attrName>style.visibility</p:attrName>
                                        </p:attrNameLst>
                                      </p:cBhvr>
                                      <p:to>
                                        <p:strVal val="visible"/>
                                      </p:to>
                                    </p:set>
                                    <p:animEffect transition="in" filter="dissolve">
                                      <p:cBhvr>
                                        <p:cTn id="7" dur="500"/>
                                        <p:tgtEl>
                                          <p:spTgt spid="1855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8555"/>
                                        </p:tgtEl>
                                        <p:attrNameLst>
                                          <p:attrName>style.visibility</p:attrName>
                                        </p:attrNameLst>
                                      </p:cBhvr>
                                      <p:to>
                                        <p:strVal val="visible"/>
                                      </p:to>
                                    </p:set>
                                    <p:animEffect transition="in" filter="dissolve">
                                      <p:cBhvr>
                                        <p:cTn id="12" dur="500"/>
                                        <p:tgtEl>
                                          <p:spTgt spid="1855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8556"/>
                                        </p:tgtEl>
                                        <p:attrNameLst>
                                          <p:attrName>style.visibility</p:attrName>
                                        </p:attrNameLst>
                                      </p:cBhvr>
                                      <p:to>
                                        <p:strVal val="visible"/>
                                      </p:to>
                                    </p:set>
                                    <p:animEffect transition="in" filter="dissolve">
                                      <p:cBhvr>
                                        <p:cTn id="17" dur="500"/>
                                        <p:tgtEl>
                                          <p:spTgt spid="18556"/>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8561"/>
                                        </p:tgtEl>
                                        <p:attrNameLst>
                                          <p:attrName>style.visibility</p:attrName>
                                        </p:attrNameLst>
                                      </p:cBhvr>
                                      <p:to>
                                        <p:strVal val="visible"/>
                                      </p:to>
                                    </p:set>
                                    <p:animEffect transition="in" filter="dissolve">
                                      <p:cBhvr>
                                        <p:cTn id="22" dur="500"/>
                                        <p:tgtEl>
                                          <p:spTgt spid="18561"/>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8559"/>
                                        </p:tgtEl>
                                        <p:attrNameLst>
                                          <p:attrName>style.visibility</p:attrName>
                                        </p:attrNameLst>
                                      </p:cBhvr>
                                      <p:to>
                                        <p:strVal val="visible"/>
                                      </p:to>
                                    </p:set>
                                    <p:animEffect transition="in" filter="dissolve">
                                      <p:cBhvr>
                                        <p:cTn id="27" dur="500"/>
                                        <p:tgtEl>
                                          <p:spTgt spid="18559"/>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8560"/>
                                        </p:tgtEl>
                                        <p:attrNameLst>
                                          <p:attrName>style.visibility</p:attrName>
                                        </p:attrNameLst>
                                      </p:cBhvr>
                                      <p:to>
                                        <p:strVal val="visible"/>
                                      </p:to>
                                    </p:set>
                                    <p:animEffect transition="in" filter="dissolve">
                                      <p:cBhvr>
                                        <p:cTn id="32" dur="500"/>
                                        <p:tgtEl>
                                          <p:spTgt spid="18560"/>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8575"/>
                                        </p:tgtEl>
                                        <p:attrNameLst>
                                          <p:attrName>style.visibility</p:attrName>
                                        </p:attrNameLst>
                                      </p:cBhvr>
                                      <p:to>
                                        <p:strVal val="visible"/>
                                      </p:to>
                                    </p:set>
                                    <p:animEffect transition="in" filter="dissolve">
                                      <p:cBhvr>
                                        <p:cTn id="37" dur="500"/>
                                        <p:tgtEl>
                                          <p:spTgt spid="18575"/>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8563"/>
                                        </p:tgtEl>
                                        <p:attrNameLst>
                                          <p:attrName>style.visibility</p:attrName>
                                        </p:attrNameLst>
                                      </p:cBhvr>
                                      <p:to>
                                        <p:strVal val="visible"/>
                                      </p:to>
                                    </p:set>
                                    <p:animEffect transition="in" filter="dissolve">
                                      <p:cBhvr>
                                        <p:cTn id="42" dur="500"/>
                                        <p:tgtEl>
                                          <p:spTgt spid="18563"/>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18564"/>
                                        </p:tgtEl>
                                        <p:attrNameLst>
                                          <p:attrName>style.visibility</p:attrName>
                                        </p:attrNameLst>
                                      </p:cBhvr>
                                      <p:to>
                                        <p:strVal val="visible"/>
                                      </p:to>
                                    </p:set>
                                    <p:animEffect transition="in" filter="dissolve">
                                      <p:cBhvr>
                                        <p:cTn id="47" dur="500"/>
                                        <p:tgtEl>
                                          <p:spTgt spid="18564"/>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18579"/>
                                        </p:tgtEl>
                                        <p:attrNameLst>
                                          <p:attrName>style.visibility</p:attrName>
                                        </p:attrNameLst>
                                      </p:cBhvr>
                                      <p:to>
                                        <p:strVal val="visible"/>
                                      </p:to>
                                    </p:set>
                                    <p:animEffect transition="in" filter="dissolve">
                                      <p:cBhvr>
                                        <p:cTn id="52" dur="500"/>
                                        <p:tgtEl>
                                          <p:spTgt spid="18579"/>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18577"/>
                                        </p:tgtEl>
                                        <p:attrNameLst>
                                          <p:attrName>style.visibility</p:attrName>
                                        </p:attrNameLst>
                                      </p:cBhvr>
                                      <p:to>
                                        <p:strVal val="visible"/>
                                      </p:to>
                                    </p:set>
                                    <p:animEffect transition="in" filter="dissolve">
                                      <p:cBhvr>
                                        <p:cTn id="57" dur="500"/>
                                        <p:tgtEl>
                                          <p:spTgt spid="18577"/>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18578"/>
                                        </p:tgtEl>
                                        <p:attrNameLst>
                                          <p:attrName>style.visibility</p:attrName>
                                        </p:attrNameLst>
                                      </p:cBhvr>
                                      <p:to>
                                        <p:strVal val="visible"/>
                                      </p:to>
                                    </p:set>
                                    <p:animEffect transition="in" filter="dissolve">
                                      <p:cBhvr>
                                        <p:cTn id="62" dur="500"/>
                                        <p:tgtEl>
                                          <p:spTgt spid="185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55" grpId="0"/>
      <p:bldP spid="18556" grpId="0"/>
      <p:bldP spid="18557" grpId="0"/>
      <p:bldP spid="18559" grpId="0"/>
      <p:bldP spid="18560" grpId="0"/>
      <p:bldP spid="18561" grpId="0"/>
      <p:bldP spid="18563" grpId="0"/>
      <p:bldP spid="18564" grpId="0"/>
      <p:bldP spid="18575" grpId="0"/>
      <p:bldP spid="18577" grpId="0"/>
      <p:bldP spid="18578" grpId="0"/>
      <p:bldP spid="1857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a:graphicFrameLocks noGrp="1"/>
          </p:cNvGraphicFramePr>
          <p:nvPr>
            <p:extLst>
              <p:ext uri="{D42A27DB-BD31-4B8C-83A1-F6EECF244321}">
                <p14:modId xmlns:p14="http://schemas.microsoft.com/office/powerpoint/2010/main" xmlns="" val="750289772"/>
              </p:ext>
            </p:extLst>
          </p:nvPr>
        </p:nvGraphicFramePr>
        <p:xfrm>
          <a:off x="290513" y="1345906"/>
          <a:ext cx="8562975" cy="3462342"/>
        </p:xfrm>
        <a:graphic>
          <a:graphicData uri="http://schemas.openxmlformats.org/drawingml/2006/table">
            <a:tbl>
              <a:tblPr firstRow="1" bandRow="1">
                <a:tableStyleId>{5C22544A-7EE6-4342-B048-85BDC9FD1C3A}</a:tableStyleId>
              </a:tblPr>
              <a:tblGrid>
                <a:gridCol w="4163578">
                  <a:extLst>
                    <a:ext uri="{9D8B030D-6E8A-4147-A177-3AD203B41FA5}">
                      <a16:colId xmlns:a16="http://schemas.microsoft.com/office/drawing/2014/main" xmlns="" val="2338728852"/>
                    </a:ext>
                  </a:extLst>
                </a:gridCol>
                <a:gridCol w="4399397">
                  <a:extLst>
                    <a:ext uri="{9D8B030D-6E8A-4147-A177-3AD203B41FA5}">
                      <a16:colId xmlns:a16="http://schemas.microsoft.com/office/drawing/2014/main" xmlns="" val="3070300718"/>
                    </a:ext>
                  </a:extLst>
                </a:gridCol>
              </a:tblGrid>
              <a:tr h="577057">
                <a:tc>
                  <a:txBody>
                    <a:bodyPr/>
                    <a:lstStyle/>
                    <a:p>
                      <a:pPr algn="ctr">
                        <a:lnSpc>
                          <a:spcPct val="120000"/>
                        </a:lnSpc>
                      </a:pPr>
                      <a:r>
                        <a:rPr lang="zh-CN" altLang="en-US" sz="2100" dirty="0" smtClean="0">
                          <a:effectLst>
                            <a:outerShdw blurRad="38100" dist="38100" dir="2700000" algn="tl">
                              <a:srgbClr val="000000">
                                <a:alpha val="43137"/>
                              </a:srgbClr>
                            </a:outerShdw>
                          </a:effectLst>
                        </a:rPr>
                        <a:t>条约内容</a:t>
                      </a:r>
                      <a:endParaRPr lang="zh-CN" altLang="en-US" sz="2100" dirty="0">
                        <a:solidFill>
                          <a:schemeClr val="tx1">
                            <a:lumMod val="95000"/>
                            <a:lumOff val="5000"/>
                          </a:schemeClr>
                        </a:solidFill>
                        <a:effectLst>
                          <a:outerShdw blurRad="38100" dist="38100" dir="2700000" algn="tl">
                            <a:srgbClr val="000000">
                              <a:alpha val="43137"/>
                            </a:srgbClr>
                          </a:outerShdw>
                        </a:effectLst>
                      </a:endParaRPr>
                    </a:p>
                  </a:txBody>
                  <a:tcPr marL="68580" marR="68580" marT="34290" marB="34290"/>
                </a:tc>
                <a:tc>
                  <a:txBody>
                    <a:bodyPr/>
                    <a:lstStyle/>
                    <a:p>
                      <a:pPr algn="ctr">
                        <a:lnSpc>
                          <a:spcPct val="120000"/>
                        </a:lnSpc>
                      </a:pPr>
                      <a:r>
                        <a:rPr lang="zh-CN" altLang="en-US" sz="2100" dirty="0" smtClean="0">
                          <a:effectLst>
                            <a:outerShdw blurRad="38100" dist="38100" dir="2700000" algn="tl">
                              <a:srgbClr val="000000">
                                <a:alpha val="43137"/>
                              </a:srgbClr>
                            </a:outerShdw>
                          </a:effectLst>
                        </a:rPr>
                        <a:t>影响危害</a:t>
                      </a:r>
                      <a:endParaRPr lang="zh-CN" altLang="en-US" sz="2100" dirty="0">
                        <a:solidFill>
                          <a:schemeClr val="tx1">
                            <a:lumMod val="95000"/>
                            <a:lumOff val="5000"/>
                          </a:schemeClr>
                        </a:solidFill>
                        <a:effectLst>
                          <a:outerShdw blurRad="38100" dist="38100" dir="2700000" algn="tl">
                            <a:srgbClr val="000000">
                              <a:alpha val="43137"/>
                            </a:srgbClr>
                          </a:outerShdw>
                        </a:effectLst>
                      </a:endParaRPr>
                    </a:p>
                  </a:txBody>
                  <a:tcPr marL="68580" marR="68580" marT="34290" marB="34290"/>
                </a:tc>
                <a:extLst>
                  <a:ext uri="{0D108BD9-81ED-4DB2-BD59-A6C34878D82A}">
                    <a16:rowId xmlns:a16="http://schemas.microsoft.com/office/drawing/2014/main" xmlns="" val="2804221323"/>
                  </a:ext>
                </a:extLst>
              </a:tr>
              <a:tr h="577057">
                <a:tc>
                  <a:txBody>
                    <a:bodyPr/>
                    <a:lstStyle/>
                    <a:p>
                      <a:endParaRPr lang="zh-CN" altLang="en-US" sz="1400" dirty="0">
                        <a:solidFill>
                          <a:schemeClr val="tx1">
                            <a:lumMod val="95000"/>
                            <a:lumOff val="5000"/>
                          </a:schemeClr>
                        </a:solidFill>
                      </a:endParaRPr>
                    </a:p>
                  </a:txBody>
                  <a:tcPr marL="68580" marR="68580" marT="34290" marB="34290"/>
                </a:tc>
                <a:tc>
                  <a:txBody>
                    <a:bodyPr/>
                    <a:lstStyle/>
                    <a:p>
                      <a:endParaRPr lang="zh-CN" altLang="en-US" sz="1400" dirty="0">
                        <a:solidFill>
                          <a:schemeClr val="tx1">
                            <a:lumMod val="95000"/>
                            <a:lumOff val="5000"/>
                          </a:schemeClr>
                        </a:solidFill>
                      </a:endParaRPr>
                    </a:p>
                  </a:txBody>
                  <a:tcPr marL="68580" marR="68580" marT="34290" marB="34290"/>
                </a:tc>
                <a:extLst>
                  <a:ext uri="{0D108BD9-81ED-4DB2-BD59-A6C34878D82A}">
                    <a16:rowId xmlns:a16="http://schemas.microsoft.com/office/drawing/2014/main" xmlns="" val="1880995616"/>
                  </a:ext>
                </a:extLst>
              </a:tr>
              <a:tr h="577057">
                <a:tc>
                  <a:txBody>
                    <a:bodyPr/>
                    <a:lstStyle/>
                    <a:p>
                      <a:endParaRPr lang="zh-CN" altLang="en-US" sz="1400">
                        <a:solidFill>
                          <a:schemeClr val="tx1">
                            <a:lumMod val="95000"/>
                            <a:lumOff val="5000"/>
                          </a:schemeClr>
                        </a:solidFill>
                      </a:endParaRPr>
                    </a:p>
                  </a:txBody>
                  <a:tcPr marL="68580" marR="68580" marT="34290" marB="34290"/>
                </a:tc>
                <a:tc>
                  <a:txBody>
                    <a:bodyPr/>
                    <a:lstStyle/>
                    <a:p>
                      <a:endParaRPr lang="zh-CN" altLang="en-US" sz="1400" dirty="0">
                        <a:solidFill>
                          <a:schemeClr val="tx1">
                            <a:lumMod val="95000"/>
                            <a:lumOff val="5000"/>
                          </a:schemeClr>
                        </a:solidFill>
                      </a:endParaRPr>
                    </a:p>
                  </a:txBody>
                  <a:tcPr marL="68580" marR="68580" marT="34290" marB="34290"/>
                </a:tc>
                <a:extLst>
                  <a:ext uri="{0D108BD9-81ED-4DB2-BD59-A6C34878D82A}">
                    <a16:rowId xmlns:a16="http://schemas.microsoft.com/office/drawing/2014/main" xmlns="" val="3309851459"/>
                  </a:ext>
                </a:extLst>
              </a:tr>
              <a:tr h="577057">
                <a:tc>
                  <a:txBody>
                    <a:bodyPr/>
                    <a:lstStyle/>
                    <a:p>
                      <a:endParaRPr lang="zh-CN" altLang="en-US" sz="1400" dirty="0">
                        <a:solidFill>
                          <a:schemeClr val="tx1">
                            <a:lumMod val="95000"/>
                            <a:lumOff val="5000"/>
                          </a:schemeClr>
                        </a:solidFill>
                      </a:endParaRPr>
                    </a:p>
                  </a:txBody>
                  <a:tcPr marL="68580" marR="68580" marT="34290" marB="34290"/>
                </a:tc>
                <a:tc>
                  <a:txBody>
                    <a:bodyPr/>
                    <a:lstStyle/>
                    <a:p>
                      <a:endParaRPr lang="zh-CN" altLang="en-US" sz="1400" dirty="0">
                        <a:solidFill>
                          <a:schemeClr val="tx1">
                            <a:lumMod val="95000"/>
                            <a:lumOff val="5000"/>
                          </a:schemeClr>
                        </a:solidFill>
                      </a:endParaRPr>
                    </a:p>
                  </a:txBody>
                  <a:tcPr marL="68580" marR="68580" marT="34290" marB="34290"/>
                </a:tc>
                <a:extLst>
                  <a:ext uri="{0D108BD9-81ED-4DB2-BD59-A6C34878D82A}">
                    <a16:rowId xmlns:a16="http://schemas.microsoft.com/office/drawing/2014/main" xmlns="" val="2093222643"/>
                  </a:ext>
                </a:extLst>
              </a:tr>
              <a:tr h="577057">
                <a:tc>
                  <a:txBody>
                    <a:bodyPr/>
                    <a:lstStyle/>
                    <a:p>
                      <a:endParaRPr lang="zh-CN" altLang="en-US" sz="1400">
                        <a:solidFill>
                          <a:schemeClr val="tx1">
                            <a:lumMod val="95000"/>
                            <a:lumOff val="5000"/>
                          </a:schemeClr>
                        </a:solidFill>
                      </a:endParaRPr>
                    </a:p>
                  </a:txBody>
                  <a:tcPr marL="68580" marR="68580" marT="34290" marB="34290"/>
                </a:tc>
                <a:tc>
                  <a:txBody>
                    <a:bodyPr/>
                    <a:lstStyle/>
                    <a:p>
                      <a:endParaRPr lang="zh-CN" altLang="en-US" sz="1400" dirty="0">
                        <a:solidFill>
                          <a:schemeClr val="tx1">
                            <a:lumMod val="95000"/>
                            <a:lumOff val="5000"/>
                          </a:schemeClr>
                        </a:solidFill>
                      </a:endParaRPr>
                    </a:p>
                  </a:txBody>
                  <a:tcPr marL="68580" marR="68580" marT="34290" marB="34290"/>
                </a:tc>
                <a:extLst>
                  <a:ext uri="{0D108BD9-81ED-4DB2-BD59-A6C34878D82A}">
                    <a16:rowId xmlns:a16="http://schemas.microsoft.com/office/drawing/2014/main" xmlns="" val="2576248731"/>
                  </a:ext>
                </a:extLst>
              </a:tr>
              <a:tr h="577057">
                <a:tc>
                  <a:txBody>
                    <a:bodyPr/>
                    <a:lstStyle/>
                    <a:p>
                      <a:endParaRPr lang="zh-CN" altLang="en-US" sz="1400" dirty="0">
                        <a:solidFill>
                          <a:schemeClr val="tx1">
                            <a:lumMod val="95000"/>
                            <a:lumOff val="5000"/>
                          </a:schemeClr>
                        </a:solidFill>
                      </a:endParaRPr>
                    </a:p>
                  </a:txBody>
                  <a:tcPr marL="68580" marR="68580" marT="34290" marB="34290"/>
                </a:tc>
                <a:tc>
                  <a:txBody>
                    <a:bodyPr/>
                    <a:lstStyle/>
                    <a:p>
                      <a:endParaRPr lang="zh-CN" altLang="en-US" sz="1400" dirty="0">
                        <a:solidFill>
                          <a:schemeClr val="tx1">
                            <a:lumMod val="95000"/>
                            <a:lumOff val="5000"/>
                          </a:schemeClr>
                        </a:solidFill>
                      </a:endParaRPr>
                    </a:p>
                  </a:txBody>
                  <a:tcPr marL="68580" marR="68580" marT="34290" marB="34290"/>
                </a:tc>
                <a:extLst>
                  <a:ext uri="{0D108BD9-81ED-4DB2-BD59-A6C34878D82A}">
                    <a16:rowId xmlns:a16="http://schemas.microsoft.com/office/drawing/2014/main" xmlns="" val="3765462588"/>
                  </a:ext>
                </a:extLst>
              </a:tr>
            </a:tbl>
          </a:graphicData>
        </a:graphic>
      </p:graphicFrame>
      <p:sp>
        <p:nvSpPr>
          <p:cNvPr id="9" name="Rectangle 9">
            <a:hlinkClick r:id="" action="ppaction://noaction"/>
          </p:cNvPr>
          <p:cNvSpPr>
            <a:spLocks noChangeArrowheads="1"/>
          </p:cNvSpPr>
          <p:nvPr/>
        </p:nvSpPr>
        <p:spPr bwMode="auto">
          <a:xfrm>
            <a:off x="344803" y="2024057"/>
            <a:ext cx="4162425" cy="327243"/>
          </a:xfrm>
          <a:prstGeom prst="rect">
            <a:avLst/>
          </a:prstGeom>
          <a:noFill/>
          <a:ln w="9525">
            <a:noFill/>
            <a:miter lim="800000"/>
            <a:headEnd/>
            <a:tailEnd/>
          </a:ln>
          <a:effectLst/>
        </p:spPr>
        <p:txBody>
          <a:bodyPr wrap="square" lIns="80239" tIns="40119" rIns="80239" bIns="40119">
            <a:spAutoFit/>
          </a:bodyPr>
          <a:lstStyle/>
          <a:p>
            <a:r>
              <a:rPr lang="zh-CN" altLang="en-US" sz="1600" b="1" dirty="0" smtClean="0">
                <a:solidFill>
                  <a:schemeClr val="tx1">
                    <a:lumMod val="95000"/>
                    <a:lumOff val="5000"/>
                  </a:schemeClr>
                </a:solidFill>
                <a:latin typeface="黑体" panose="02010609060101010101" pitchFamily="49" charset="-122"/>
                <a:ea typeface="黑体" panose="02010609060101010101" pitchFamily="49" charset="-122"/>
              </a:rPr>
              <a:t>①</a:t>
            </a:r>
            <a:r>
              <a:rPr lang="zh-CN" altLang="en-US" sz="1600" b="1" dirty="0" smtClean="0">
                <a:solidFill>
                  <a:schemeClr val="tx1">
                    <a:lumMod val="95000"/>
                    <a:lumOff val="5000"/>
                  </a:schemeClr>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赔</a:t>
            </a:r>
            <a:r>
              <a:rPr lang="zh-CN" altLang="en-US" sz="1600" b="1" dirty="0" smtClean="0">
                <a:solidFill>
                  <a:schemeClr val="tx1">
                    <a:lumMod val="95000"/>
                    <a:lumOff val="5000"/>
                  </a:schemeClr>
                </a:solidFill>
                <a:latin typeface="黑体" panose="02010609060101010101" pitchFamily="49" charset="-122"/>
                <a:ea typeface="黑体" panose="02010609060101010101" pitchFamily="49" charset="-122"/>
              </a:rPr>
              <a:t>：赔款白银</a:t>
            </a:r>
            <a:r>
              <a:rPr lang="en-US" altLang="zh-CN" sz="1600" b="1" dirty="0" smtClean="0">
                <a:solidFill>
                  <a:schemeClr val="tx1">
                    <a:lumMod val="95000"/>
                    <a:lumOff val="5000"/>
                  </a:schemeClr>
                </a:solidFill>
                <a:latin typeface="黑体" panose="02010609060101010101" pitchFamily="49" charset="-122"/>
                <a:ea typeface="黑体" panose="02010609060101010101" pitchFamily="49" charset="-122"/>
              </a:rPr>
              <a:t>4.5</a:t>
            </a:r>
            <a:r>
              <a:rPr lang="zh-CN" altLang="en-US" sz="1600" b="1" dirty="0" smtClean="0">
                <a:solidFill>
                  <a:schemeClr val="tx1">
                    <a:lumMod val="95000"/>
                    <a:lumOff val="5000"/>
                  </a:schemeClr>
                </a:solidFill>
                <a:latin typeface="黑体" panose="02010609060101010101" pitchFamily="49" charset="-122"/>
                <a:ea typeface="黑体" panose="02010609060101010101" pitchFamily="49" charset="-122"/>
              </a:rPr>
              <a:t>亿两，本息共计</a:t>
            </a:r>
            <a:r>
              <a:rPr lang="en-US" altLang="zh-CN" sz="1600" b="1" dirty="0" smtClean="0">
                <a:solidFill>
                  <a:schemeClr val="tx1">
                    <a:lumMod val="95000"/>
                    <a:lumOff val="5000"/>
                  </a:schemeClr>
                </a:solidFill>
                <a:latin typeface="黑体" panose="02010609060101010101" pitchFamily="49" charset="-122"/>
                <a:ea typeface="黑体" panose="02010609060101010101" pitchFamily="49" charset="-122"/>
              </a:rPr>
              <a:t>9.8</a:t>
            </a:r>
            <a:r>
              <a:rPr lang="zh-CN" altLang="en-US" sz="1600" b="1" dirty="0" smtClean="0">
                <a:solidFill>
                  <a:schemeClr val="tx1">
                    <a:lumMod val="95000"/>
                    <a:lumOff val="5000"/>
                  </a:schemeClr>
                </a:solidFill>
                <a:latin typeface="黑体" panose="02010609060101010101" pitchFamily="49" charset="-122"/>
                <a:ea typeface="黑体" panose="02010609060101010101" pitchFamily="49" charset="-122"/>
              </a:rPr>
              <a:t>亿两</a:t>
            </a:r>
            <a:endParaRPr lang="zh-CN" altLang="en-US" sz="1600" b="1" dirty="0">
              <a:solidFill>
                <a:schemeClr val="tx1">
                  <a:lumMod val="95000"/>
                  <a:lumOff val="5000"/>
                </a:schemeClr>
              </a:solidFill>
              <a:latin typeface="黑体" panose="02010609060101010101" pitchFamily="49" charset="-122"/>
              <a:ea typeface="黑体" panose="02010609060101010101" pitchFamily="49" charset="-122"/>
            </a:endParaRPr>
          </a:p>
        </p:txBody>
      </p:sp>
      <p:sp>
        <p:nvSpPr>
          <p:cNvPr id="10" name="Rectangle 9">
            <a:hlinkClick r:id="" action="ppaction://noaction"/>
          </p:cNvPr>
          <p:cNvSpPr>
            <a:spLocks noChangeArrowheads="1"/>
          </p:cNvSpPr>
          <p:nvPr/>
        </p:nvSpPr>
        <p:spPr bwMode="auto">
          <a:xfrm>
            <a:off x="344803" y="2600896"/>
            <a:ext cx="4162425" cy="327243"/>
          </a:xfrm>
          <a:prstGeom prst="rect">
            <a:avLst/>
          </a:prstGeom>
          <a:noFill/>
          <a:ln w="9525">
            <a:noFill/>
            <a:miter lim="800000"/>
            <a:headEnd/>
            <a:tailEnd/>
          </a:ln>
          <a:effectLst/>
        </p:spPr>
        <p:txBody>
          <a:bodyPr wrap="square" lIns="80239" tIns="40119" rIns="80239" bIns="40119">
            <a:spAutoFit/>
          </a:bodyPr>
          <a:lstStyle/>
          <a:p>
            <a:r>
              <a:rPr lang="zh-CN" altLang="en-US" sz="1600" b="1" dirty="0" smtClean="0">
                <a:solidFill>
                  <a:schemeClr val="tx1">
                    <a:lumMod val="95000"/>
                    <a:lumOff val="5000"/>
                  </a:schemeClr>
                </a:solidFill>
                <a:latin typeface="黑体" panose="02010609060101010101" pitchFamily="49" charset="-122"/>
                <a:ea typeface="黑体" panose="02010609060101010101" pitchFamily="49" charset="-122"/>
              </a:rPr>
              <a:t>②</a:t>
            </a:r>
            <a:r>
              <a:rPr lang="zh-CN" altLang="en-US" sz="1600" b="1" dirty="0" smtClean="0">
                <a:solidFill>
                  <a:schemeClr val="tx1">
                    <a:lumMod val="95000"/>
                    <a:lumOff val="5000"/>
                  </a:schemeClr>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禁</a:t>
            </a:r>
            <a:r>
              <a:rPr lang="zh-CN" altLang="en-US" sz="1600" b="1" dirty="0" smtClean="0">
                <a:solidFill>
                  <a:schemeClr val="tx1">
                    <a:lumMod val="95000"/>
                    <a:lumOff val="5000"/>
                  </a:schemeClr>
                </a:solidFill>
                <a:latin typeface="黑体" panose="02010609060101010101" pitchFamily="49" charset="-122"/>
                <a:ea typeface="黑体" panose="02010609060101010101" pitchFamily="49" charset="-122"/>
              </a:rPr>
              <a:t>：严禁</a:t>
            </a:r>
            <a:r>
              <a:rPr lang="zh-CN" altLang="en-US" sz="1600" b="1" dirty="0">
                <a:solidFill>
                  <a:schemeClr val="tx1">
                    <a:lumMod val="95000"/>
                    <a:lumOff val="5000"/>
                  </a:schemeClr>
                </a:solidFill>
                <a:latin typeface="黑体" panose="02010609060101010101" pitchFamily="49" charset="-122"/>
                <a:ea typeface="黑体" panose="02010609060101010101" pitchFamily="49" charset="-122"/>
              </a:rPr>
              <a:t>人民参加各种形式的反帝</a:t>
            </a:r>
            <a:r>
              <a:rPr lang="zh-CN" altLang="en-US" sz="1600" b="1" dirty="0" smtClean="0">
                <a:solidFill>
                  <a:schemeClr val="tx1">
                    <a:lumMod val="95000"/>
                    <a:lumOff val="5000"/>
                  </a:schemeClr>
                </a:solidFill>
                <a:latin typeface="黑体" panose="02010609060101010101" pitchFamily="49" charset="-122"/>
                <a:ea typeface="黑体" panose="02010609060101010101" pitchFamily="49" charset="-122"/>
              </a:rPr>
              <a:t>活动</a:t>
            </a:r>
            <a:endParaRPr lang="zh-CN" altLang="en-US" sz="1600" b="1" dirty="0">
              <a:solidFill>
                <a:schemeClr val="tx1">
                  <a:lumMod val="95000"/>
                  <a:lumOff val="5000"/>
                </a:schemeClr>
              </a:solidFill>
              <a:latin typeface="黑体" panose="02010609060101010101" pitchFamily="49" charset="-122"/>
              <a:ea typeface="黑体" panose="02010609060101010101" pitchFamily="49" charset="-122"/>
            </a:endParaRPr>
          </a:p>
        </p:txBody>
      </p:sp>
      <p:sp>
        <p:nvSpPr>
          <p:cNvPr id="11" name="Rectangle 9">
            <a:hlinkClick r:id="" action="ppaction://noaction"/>
          </p:cNvPr>
          <p:cNvSpPr>
            <a:spLocks noChangeArrowheads="1"/>
          </p:cNvSpPr>
          <p:nvPr/>
        </p:nvSpPr>
        <p:spPr bwMode="auto">
          <a:xfrm>
            <a:off x="344803" y="3177734"/>
            <a:ext cx="4162425" cy="327243"/>
          </a:xfrm>
          <a:prstGeom prst="rect">
            <a:avLst/>
          </a:prstGeom>
          <a:noFill/>
          <a:ln w="9525">
            <a:noFill/>
            <a:miter lim="800000"/>
            <a:headEnd/>
            <a:tailEnd/>
          </a:ln>
          <a:effectLst/>
        </p:spPr>
        <p:txBody>
          <a:bodyPr wrap="square" lIns="80239" tIns="40119" rIns="80239" bIns="40119">
            <a:spAutoFit/>
          </a:bodyPr>
          <a:lstStyle/>
          <a:p>
            <a:r>
              <a:rPr lang="zh-CN" altLang="en-US" sz="1600" b="1" dirty="0">
                <a:solidFill>
                  <a:schemeClr val="tx1">
                    <a:lumMod val="95000"/>
                    <a:lumOff val="5000"/>
                  </a:schemeClr>
                </a:solidFill>
                <a:latin typeface="黑体" panose="02010609060101010101" pitchFamily="49" charset="-122"/>
                <a:ea typeface="黑体" panose="02010609060101010101" pitchFamily="49" charset="-122"/>
              </a:rPr>
              <a:t>③</a:t>
            </a:r>
            <a:r>
              <a:rPr lang="zh-CN" altLang="en-US" sz="1600" b="1" dirty="0">
                <a:solidFill>
                  <a:schemeClr val="tx1">
                    <a:lumMod val="95000"/>
                    <a:lumOff val="5000"/>
                  </a:schemeClr>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拆</a:t>
            </a:r>
            <a:r>
              <a:rPr lang="zh-CN" altLang="en-US" sz="1600" b="1" dirty="0" smtClean="0">
                <a:solidFill>
                  <a:schemeClr val="tx1">
                    <a:lumMod val="95000"/>
                    <a:lumOff val="5000"/>
                  </a:schemeClr>
                </a:solidFill>
                <a:latin typeface="黑体" panose="02010609060101010101" pitchFamily="49" charset="-122"/>
                <a:ea typeface="黑体" panose="02010609060101010101" pitchFamily="49" charset="-122"/>
              </a:rPr>
              <a:t>：拆毁</a:t>
            </a:r>
            <a:r>
              <a:rPr lang="zh-CN" altLang="en-US" sz="1600" b="1" dirty="0">
                <a:solidFill>
                  <a:schemeClr val="tx1">
                    <a:lumMod val="95000"/>
                    <a:lumOff val="5000"/>
                  </a:schemeClr>
                </a:solidFill>
                <a:latin typeface="黑体" panose="02010609060101010101" pitchFamily="49" charset="-122"/>
                <a:ea typeface="黑体" panose="02010609060101010101" pitchFamily="49" charset="-122"/>
              </a:rPr>
              <a:t>大沽炮台，</a:t>
            </a:r>
            <a:r>
              <a:rPr lang="zh-CN" altLang="en-US" sz="1600" b="1" dirty="0" smtClean="0">
                <a:solidFill>
                  <a:schemeClr val="tx1">
                    <a:lumMod val="95000"/>
                    <a:lumOff val="5000"/>
                  </a:schemeClr>
                </a:solidFill>
                <a:latin typeface="黑体" panose="02010609060101010101" pitchFamily="49" charset="-122"/>
                <a:ea typeface="黑体" panose="02010609060101010101" pitchFamily="49" charset="-122"/>
              </a:rPr>
              <a:t>允许驻扎沿线要地</a:t>
            </a:r>
            <a:endParaRPr lang="zh-CN" altLang="en-US" sz="1600" b="1" dirty="0">
              <a:solidFill>
                <a:schemeClr val="tx1">
                  <a:lumMod val="95000"/>
                  <a:lumOff val="5000"/>
                </a:schemeClr>
              </a:solidFill>
              <a:latin typeface="黑体" panose="02010609060101010101" pitchFamily="49" charset="-122"/>
              <a:ea typeface="黑体" panose="02010609060101010101" pitchFamily="49" charset="-122"/>
            </a:endParaRPr>
          </a:p>
        </p:txBody>
      </p:sp>
      <p:sp>
        <p:nvSpPr>
          <p:cNvPr id="12" name="Rectangle 9">
            <a:hlinkClick r:id="" action="ppaction://noaction"/>
          </p:cNvPr>
          <p:cNvSpPr>
            <a:spLocks noChangeArrowheads="1"/>
          </p:cNvSpPr>
          <p:nvPr/>
        </p:nvSpPr>
        <p:spPr bwMode="auto">
          <a:xfrm>
            <a:off x="344803" y="3754573"/>
            <a:ext cx="4162425" cy="327243"/>
          </a:xfrm>
          <a:prstGeom prst="rect">
            <a:avLst/>
          </a:prstGeom>
          <a:noFill/>
          <a:ln w="9525">
            <a:noFill/>
            <a:miter lim="800000"/>
            <a:headEnd/>
            <a:tailEnd/>
          </a:ln>
          <a:effectLst/>
        </p:spPr>
        <p:txBody>
          <a:bodyPr wrap="square" lIns="80239" tIns="40119" rIns="80239" bIns="40119">
            <a:spAutoFit/>
          </a:bodyPr>
          <a:lstStyle/>
          <a:p>
            <a:r>
              <a:rPr lang="zh-CN" altLang="en-US" sz="1600" b="1" dirty="0">
                <a:solidFill>
                  <a:schemeClr val="tx1">
                    <a:lumMod val="95000"/>
                    <a:lumOff val="5000"/>
                  </a:schemeClr>
                </a:solidFill>
                <a:latin typeface="黑体" panose="02010609060101010101" pitchFamily="49" charset="-122"/>
                <a:ea typeface="黑体" panose="02010609060101010101" pitchFamily="49" charset="-122"/>
              </a:rPr>
              <a:t>④</a:t>
            </a:r>
            <a:r>
              <a:rPr lang="zh-CN" altLang="en-US" sz="1600" b="1" dirty="0" smtClean="0">
                <a:solidFill>
                  <a:schemeClr val="tx1">
                    <a:lumMod val="95000"/>
                    <a:lumOff val="5000"/>
                  </a:schemeClr>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划</a:t>
            </a:r>
            <a:r>
              <a:rPr lang="zh-CN" altLang="en-US" sz="1600" b="1" dirty="0" smtClean="0">
                <a:solidFill>
                  <a:schemeClr val="tx1">
                    <a:lumMod val="95000"/>
                    <a:lumOff val="5000"/>
                  </a:schemeClr>
                </a:solidFill>
                <a:latin typeface="黑体" panose="02010609060101010101" pitchFamily="49" charset="-122"/>
                <a:ea typeface="黑体" panose="02010609060101010101" pitchFamily="49" charset="-122"/>
              </a:rPr>
              <a:t>：划定</a:t>
            </a:r>
            <a:r>
              <a:rPr lang="zh-CN" altLang="en-US" sz="1600" b="1" dirty="0">
                <a:solidFill>
                  <a:schemeClr val="tx1">
                    <a:lumMod val="95000"/>
                    <a:lumOff val="5000"/>
                  </a:schemeClr>
                </a:solidFill>
                <a:latin typeface="黑体" panose="02010609060101010101" pitchFamily="49" charset="-122"/>
                <a:ea typeface="黑体" panose="02010609060101010101" pitchFamily="49" charset="-122"/>
              </a:rPr>
              <a:t>北京东交民巷为使馆</a:t>
            </a:r>
            <a:r>
              <a:rPr lang="zh-CN" altLang="en-US" sz="1600" b="1" dirty="0" smtClean="0">
                <a:solidFill>
                  <a:schemeClr val="tx1">
                    <a:lumMod val="95000"/>
                    <a:lumOff val="5000"/>
                  </a:schemeClr>
                </a:solidFill>
                <a:latin typeface="黑体" panose="02010609060101010101" pitchFamily="49" charset="-122"/>
                <a:ea typeface="黑体" panose="02010609060101010101" pitchFamily="49" charset="-122"/>
              </a:rPr>
              <a:t>界</a:t>
            </a:r>
            <a:endParaRPr lang="zh-CN" altLang="en-US" sz="1600" b="1" dirty="0">
              <a:solidFill>
                <a:schemeClr val="tx1">
                  <a:lumMod val="95000"/>
                  <a:lumOff val="5000"/>
                </a:schemeClr>
              </a:solidFill>
              <a:latin typeface="黑体" panose="02010609060101010101" pitchFamily="49" charset="-122"/>
              <a:ea typeface="黑体" panose="02010609060101010101" pitchFamily="49" charset="-122"/>
            </a:endParaRPr>
          </a:p>
        </p:txBody>
      </p:sp>
      <p:sp>
        <p:nvSpPr>
          <p:cNvPr id="13" name="Rectangle 9">
            <a:hlinkClick r:id="" action="ppaction://noaction"/>
          </p:cNvPr>
          <p:cNvSpPr>
            <a:spLocks noChangeArrowheads="1"/>
          </p:cNvSpPr>
          <p:nvPr/>
        </p:nvSpPr>
        <p:spPr bwMode="auto">
          <a:xfrm>
            <a:off x="344803" y="4331413"/>
            <a:ext cx="4162425" cy="327243"/>
          </a:xfrm>
          <a:prstGeom prst="rect">
            <a:avLst/>
          </a:prstGeom>
          <a:noFill/>
          <a:ln w="9525">
            <a:noFill/>
            <a:miter lim="800000"/>
            <a:headEnd/>
            <a:tailEnd/>
          </a:ln>
          <a:effectLst/>
        </p:spPr>
        <p:txBody>
          <a:bodyPr wrap="square" lIns="80239" tIns="40119" rIns="80239" bIns="40119">
            <a:spAutoFit/>
          </a:bodyPr>
          <a:lstStyle/>
          <a:p>
            <a:r>
              <a:rPr lang="zh-CN" altLang="en-US" sz="1600" b="1" dirty="0">
                <a:solidFill>
                  <a:schemeClr val="tx1">
                    <a:lumMod val="95000"/>
                    <a:lumOff val="5000"/>
                  </a:schemeClr>
                </a:solidFill>
                <a:latin typeface="黑体" panose="02010609060101010101" pitchFamily="49" charset="-122"/>
                <a:ea typeface="黑体" panose="02010609060101010101" pitchFamily="49" charset="-122"/>
              </a:rPr>
              <a:t>⑤</a:t>
            </a:r>
            <a:r>
              <a:rPr lang="zh-CN" altLang="en-US" sz="1600" b="1" dirty="0" smtClean="0">
                <a:solidFill>
                  <a:schemeClr val="tx1">
                    <a:lumMod val="95000"/>
                    <a:lumOff val="5000"/>
                  </a:schemeClr>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改</a:t>
            </a:r>
            <a:r>
              <a:rPr lang="en-US" altLang="zh-CN" sz="1600" b="1" dirty="0" smtClean="0">
                <a:solidFill>
                  <a:schemeClr val="tx1">
                    <a:lumMod val="95000"/>
                    <a:lumOff val="5000"/>
                  </a:schemeClr>
                </a:solidFill>
                <a:latin typeface="黑体" panose="02010609060101010101" pitchFamily="49" charset="-122"/>
                <a:ea typeface="黑体" panose="02010609060101010101" pitchFamily="49" charset="-122"/>
              </a:rPr>
              <a:t>:</a:t>
            </a:r>
            <a:r>
              <a:rPr lang="zh-CN" altLang="en-US" sz="1600" b="1" dirty="0" smtClean="0">
                <a:solidFill>
                  <a:schemeClr val="tx1">
                    <a:lumMod val="95000"/>
                    <a:lumOff val="5000"/>
                  </a:schemeClr>
                </a:solidFill>
                <a:latin typeface="黑体" panose="02010609060101010101" pitchFamily="49" charset="-122"/>
                <a:ea typeface="黑体" panose="02010609060101010101" pitchFamily="49" charset="-122"/>
              </a:rPr>
              <a:t>改总理</a:t>
            </a:r>
            <a:r>
              <a:rPr lang="zh-CN" altLang="en-US" sz="1600" b="1" dirty="0">
                <a:solidFill>
                  <a:schemeClr val="tx1">
                    <a:lumMod val="95000"/>
                    <a:lumOff val="5000"/>
                  </a:schemeClr>
                </a:solidFill>
                <a:latin typeface="黑体" panose="02010609060101010101" pitchFamily="49" charset="-122"/>
                <a:ea typeface="黑体" panose="02010609060101010101" pitchFamily="49" charset="-122"/>
              </a:rPr>
              <a:t>衙门为外务部，班列六部</a:t>
            </a:r>
            <a:r>
              <a:rPr lang="zh-CN" altLang="en-US" sz="1600" b="1" dirty="0" smtClean="0">
                <a:solidFill>
                  <a:schemeClr val="tx1">
                    <a:lumMod val="95000"/>
                    <a:lumOff val="5000"/>
                  </a:schemeClr>
                </a:solidFill>
                <a:latin typeface="黑体" panose="02010609060101010101" pitchFamily="49" charset="-122"/>
                <a:ea typeface="黑体" panose="02010609060101010101" pitchFamily="49" charset="-122"/>
              </a:rPr>
              <a:t>之前</a:t>
            </a:r>
            <a:endParaRPr lang="zh-CN" altLang="en-US" sz="1600" b="1" dirty="0">
              <a:solidFill>
                <a:schemeClr val="tx1">
                  <a:lumMod val="95000"/>
                  <a:lumOff val="5000"/>
                </a:schemeClr>
              </a:solidFill>
              <a:latin typeface="黑体" panose="02010609060101010101" pitchFamily="49" charset="-122"/>
              <a:ea typeface="黑体" panose="02010609060101010101" pitchFamily="49" charset="-122"/>
            </a:endParaRPr>
          </a:p>
        </p:txBody>
      </p:sp>
      <p:sp>
        <p:nvSpPr>
          <p:cNvPr id="14" name="矩形 13"/>
          <p:cNvSpPr>
            <a:spLocks/>
          </p:cNvSpPr>
          <p:nvPr/>
        </p:nvSpPr>
        <p:spPr>
          <a:xfrm>
            <a:off x="4490184" y="2024057"/>
            <a:ext cx="4410776" cy="300083"/>
          </a:xfrm>
          <a:prstGeom prst="rect">
            <a:avLst/>
          </a:prstGeom>
        </p:spPr>
        <p:txBody>
          <a:bodyPr wrap="square" lIns="68580" tIns="34290" rIns="68580" bIns="34290">
            <a:spAutoFit/>
          </a:bodyPr>
          <a:lstStyle/>
          <a:p>
            <a:r>
              <a:rPr lang="zh-CN" altLang="en-US" sz="1500" b="1" dirty="0" smtClean="0">
                <a:solidFill>
                  <a:schemeClr val="tx1">
                    <a:lumMod val="95000"/>
                    <a:lumOff val="5000"/>
                  </a:schemeClr>
                </a:solidFill>
                <a:latin typeface="黑体" panose="02010609060101010101" pitchFamily="49" charset="-122"/>
                <a:ea typeface="黑体" panose="02010609060101010101" pitchFamily="49" charset="-122"/>
              </a:rPr>
              <a:t>增加人民的负担，进一步控制了中国经济命脉</a:t>
            </a:r>
            <a:endParaRPr lang="zh-CN" altLang="en-US" sz="1200" dirty="0">
              <a:solidFill>
                <a:schemeClr val="tx1">
                  <a:lumMod val="95000"/>
                  <a:lumOff val="5000"/>
                </a:schemeClr>
              </a:solidFill>
              <a:latin typeface="黑体" panose="02010609060101010101" pitchFamily="49" charset="-122"/>
              <a:ea typeface="黑体" panose="02010609060101010101" pitchFamily="49" charset="-122"/>
            </a:endParaRPr>
          </a:p>
        </p:txBody>
      </p:sp>
      <p:sp>
        <p:nvSpPr>
          <p:cNvPr id="15" name="矩形 14"/>
          <p:cNvSpPr>
            <a:spLocks/>
          </p:cNvSpPr>
          <p:nvPr/>
        </p:nvSpPr>
        <p:spPr>
          <a:xfrm>
            <a:off x="4500562" y="2643188"/>
            <a:ext cx="4410776" cy="300082"/>
          </a:xfrm>
          <a:prstGeom prst="rect">
            <a:avLst/>
          </a:prstGeom>
        </p:spPr>
        <p:txBody>
          <a:bodyPr wrap="square" lIns="68580" tIns="34290" rIns="68580" bIns="34290">
            <a:spAutoFit/>
          </a:bodyPr>
          <a:lstStyle/>
          <a:p>
            <a:r>
              <a:rPr lang="zh-CN" altLang="en-US" sz="1500" b="1" dirty="0" smtClean="0">
                <a:solidFill>
                  <a:schemeClr val="tx1">
                    <a:lumMod val="95000"/>
                    <a:lumOff val="5000"/>
                  </a:schemeClr>
                </a:solidFill>
                <a:latin typeface="黑体" panose="02010609060101010101" pitchFamily="49" charset="-122"/>
                <a:ea typeface="黑体" panose="02010609060101010101" pitchFamily="49" charset="-122"/>
              </a:rPr>
              <a:t>人民遭受中外联合</a:t>
            </a:r>
            <a:r>
              <a:rPr lang="zh-CN" altLang="en-US" sz="1500" b="1" dirty="0">
                <a:solidFill>
                  <a:schemeClr val="tx1">
                    <a:lumMod val="95000"/>
                    <a:lumOff val="5000"/>
                  </a:schemeClr>
                </a:solidFill>
                <a:latin typeface="黑体" panose="02010609060101010101" pitchFamily="49" charset="-122"/>
                <a:ea typeface="黑体" panose="02010609060101010101" pitchFamily="49" charset="-122"/>
              </a:rPr>
              <a:t>镇压，</a:t>
            </a:r>
            <a:r>
              <a:rPr lang="zh-CN" altLang="en-US" sz="1500" b="1" dirty="0" smtClean="0">
                <a:solidFill>
                  <a:schemeClr val="tx1">
                    <a:lumMod val="95000"/>
                    <a:lumOff val="5000"/>
                  </a:schemeClr>
                </a:solidFill>
                <a:latin typeface="黑体" panose="02010609060101010101" pitchFamily="49" charset="-122"/>
                <a:ea typeface="黑体" panose="02010609060101010101" pitchFamily="49" charset="-122"/>
              </a:rPr>
              <a:t>清王朝成为</a:t>
            </a:r>
            <a:r>
              <a:rPr lang="zh-CN" altLang="en-US" sz="1500" b="1" dirty="0">
                <a:solidFill>
                  <a:schemeClr val="tx1">
                    <a:lumMod val="95000"/>
                    <a:lumOff val="5000"/>
                  </a:schemeClr>
                </a:solidFill>
                <a:latin typeface="黑体" panose="02010609060101010101" pitchFamily="49" charset="-122"/>
                <a:ea typeface="黑体" panose="02010609060101010101" pitchFamily="49" charset="-122"/>
              </a:rPr>
              <a:t>洋人的朝廷</a:t>
            </a:r>
          </a:p>
        </p:txBody>
      </p:sp>
      <p:sp>
        <p:nvSpPr>
          <p:cNvPr id="16" name="矩形 15"/>
          <p:cNvSpPr>
            <a:spLocks/>
          </p:cNvSpPr>
          <p:nvPr/>
        </p:nvSpPr>
        <p:spPr>
          <a:xfrm>
            <a:off x="4490184" y="3177734"/>
            <a:ext cx="4410776" cy="300082"/>
          </a:xfrm>
          <a:prstGeom prst="rect">
            <a:avLst/>
          </a:prstGeom>
        </p:spPr>
        <p:txBody>
          <a:bodyPr wrap="square" lIns="68580" tIns="34290" rIns="68580" bIns="34290">
            <a:spAutoFit/>
          </a:bodyPr>
          <a:lstStyle/>
          <a:p>
            <a:r>
              <a:rPr lang="zh-CN" altLang="en-US" sz="1500" b="1" dirty="0" smtClean="0">
                <a:solidFill>
                  <a:schemeClr val="tx1">
                    <a:lumMod val="95000"/>
                    <a:lumOff val="5000"/>
                  </a:schemeClr>
                </a:solidFill>
                <a:latin typeface="黑体" panose="02010609060101010101" pitchFamily="49" charset="-122"/>
                <a:ea typeface="黑体" panose="02010609060101010101" pitchFamily="49" charset="-122"/>
              </a:rPr>
              <a:t>丧失军事自主权，完全</a:t>
            </a:r>
            <a:r>
              <a:rPr lang="zh-CN" altLang="en-US" sz="1500" b="1" dirty="0">
                <a:solidFill>
                  <a:schemeClr val="tx1">
                    <a:lumMod val="95000"/>
                    <a:lumOff val="5000"/>
                  </a:schemeClr>
                </a:solidFill>
                <a:latin typeface="黑体" panose="02010609060101010101" pitchFamily="49" charset="-122"/>
                <a:ea typeface="黑体" panose="02010609060101010101" pitchFamily="49" charset="-122"/>
              </a:rPr>
              <a:t>处于外国军队</a:t>
            </a:r>
            <a:r>
              <a:rPr lang="zh-CN" altLang="en-US" sz="1500" b="1" dirty="0" smtClean="0">
                <a:solidFill>
                  <a:schemeClr val="tx1">
                    <a:lumMod val="95000"/>
                    <a:lumOff val="5000"/>
                  </a:schemeClr>
                </a:solidFill>
                <a:latin typeface="黑体" panose="02010609060101010101" pitchFamily="49" charset="-122"/>
                <a:ea typeface="黑体" panose="02010609060101010101" pitchFamily="49" charset="-122"/>
              </a:rPr>
              <a:t>的控制之下</a:t>
            </a:r>
            <a:endParaRPr lang="zh-CN" altLang="en-US" sz="1500" b="1" dirty="0">
              <a:solidFill>
                <a:schemeClr val="tx1">
                  <a:lumMod val="95000"/>
                  <a:lumOff val="5000"/>
                </a:schemeClr>
              </a:solidFill>
              <a:latin typeface="黑体" panose="02010609060101010101" pitchFamily="49" charset="-122"/>
              <a:ea typeface="黑体" panose="02010609060101010101" pitchFamily="49" charset="-122"/>
            </a:endParaRPr>
          </a:p>
        </p:txBody>
      </p:sp>
      <p:sp>
        <p:nvSpPr>
          <p:cNvPr id="17" name="矩形 16"/>
          <p:cNvSpPr>
            <a:spLocks/>
          </p:cNvSpPr>
          <p:nvPr/>
        </p:nvSpPr>
        <p:spPr>
          <a:xfrm>
            <a:off x="4490184" y="3754572"/>
            <a:ext cx="4410776" cy="300082"/>
          </a:xfrm>
          <a:prstGeom prst="rect">
            <a:avLst/>
          </a:prstGeom>
        </p:spPr>
        <p:txBody>
          <a:bodyPr wrap="square" lIns="68580" tIns="34290" rIns="68580" bIns="34290">
            <a:spAutoFit/>
          </a:bodyPr>
          <a:lstStyle/>
          <a:p>
            <a:r>
              <a:rPr lang="zh-CN" altLang="en-US" sz="1500" b="1" dirty="0" smtClean="0">
                <a:solidFill>
                  <a:schemeClr val="tx1">
                    <a:lumMod val="95000"/>
                    <a:lumOff val="5000"/>
                  </a:schemeClr>
                </a:solidFill>
                <a:latin typeface="黑体" panose="02010609060101010101" pitchFamily="49" charset="-122"/>
                <a:ea typeface="黑体" panose="02010609060101010101" pitchFamily="49" charset="-122"/>
              </a:rPr>
              <a:t>国</a:t>
            </a:r>
            <a:r>
              <a:rPr lang="zh-CN" altLang="en-US" sz="1500" b="1" dirty="0">
                <a:solidFill>
                  <a:schemeClr val="tx1">
                    <a:lumMod val="95000"/>
                    <a:lumOff val="5000"/>
                  </a:schemeClr>
                </a:solidFill>
                <a:latin typeface="黑体" panose="02010609060101010101" pitchFamily="49" charset="-122"/>
                <a:ea typeface="黑体" panose="02010609060101010101" pitchFamily="49" charset="-122"/>
              </a:rPr>
              <a:t>中之</a:t>
            </a:r>
            <a:r>
              <a:rPr lang="zh-CN" altLang="en-US" sz="1500" b="1" dirty="0" smtClean="0">
                <a:solidFill>
                  <a:schemeClr val="tx1">
                    <a:lumMod val="95000"/>
                    <a:lumOff val="5000"/>
                  </a:schemeClr>
                </a:solidFill>
                <a:latin typeface="黑体" panose="02010609060101010101" pitchFamily="49" charset="-122"/>
                <a:ea typeface="黑体" panose="02010609060101010101" pitchFamily="49" charset="-122"/>
              </a:rPr>
              <a:t>国，处于</a:t>
            </a:r>
            <a:r>
              <a:rPr lang="zh-CN" altLang="en-US" sz="1500" b="1" dirty="0">
                <a:solidFill>
                  <a:schemeClr val="tx1">
                    <a:lumMod val="95000"/>
                    <a:lumOff val="5000"/>
                  </a:schemeClr>
                </a:solidFill>
                <a:latin typeface="黑体" panose="02010609060101010101" pitchFamily="49" charset="-122"/>
                <a:ea typeface="黑体" panose="02010609060101010101" pitchFamily="49" charset="-122"/>
              </a:rPr>
              <a:t>各国军队的</a:t>
            </a:r>
            <a:r>
              <a:rPr lang="zh-CN" altLang="en-US" sz="1500" b="1" dirty="0" smtClean="0">
                <a:solidFill>
                  <a:schemeClr val="tx1">
                    <a:lumMod val="95000"/>
                    <a:lumOff val="5000"/>
                  </a:schemeClr>
                </a:solidFill>
                <a:latin typeface="黑体" panose="02010609060101010101" pitchFamily="49" charset="-122"/>
                <a:ea typeface="黑体" panose="02010609060101010101" pitchFamily="49" charset="-122"/>
              </a:rPr>
              <a:t>影响控制之下</a:t>
            </a:r>
            <a:endParaRPr lang="zh-CN" altLang="en-US" sz="1500" b="1" dirty="0">
              <a:solidFill>
                <a:schemeClr val="tx1">
                  <a:lumMod val="95000"/>
                  <a:lumOff val="5000"/>
                </a:schemeClr>
              </a:solidFill>
              <a:latin typeface="黑体" panose="02010609060101010101" pitchFamily="49" charset="-122"/>
              <a:ea typeface="黑体" panose="02010609060101010101" pitchFamily="49" charset="-122"/>
            </a:endParaRPr>
          </a:p>
        </p:txBody>
      </p:sp>
      <p:sp>
        <p:nvSpPr>
          <p:cNvPr id="18" name="矩形 17"/>
          <p:cNvSpPr/>
          <p:nvPr/>
        </p:nvSpPr>
        <p:spPr>
          <a:xfrm>
            <a:off x="4500562" y="4357700"/>
            <a:ext cx="4410776" cy="300082"/>
          </a:xfrm>
          <a:prstGeom prst="rect">
            <a:avLst/>
          </a:prstGeom>
        </p:spPr>
        <p:txBody>
          <a:bodyPr wrap="square" lIns="68580" tIns="34290" rIns="68580" bIns="34290">
            <a:spAutoFit/>
          </a:bodyPr>
          <a:lstStyle/>
          <a:p>
            <a:r>
              <a:rPr lang="zh-CN" altLang="en-US" sz="1500" b="1" dirty="0">
                <a:solidFill>
                  <a:schemeClr val="tx1">
                    <a:lumMod val="95000"/>
                    <a:lumOff val="5000"/>
                  </a:schemeClr>
                </a:solidFill>
                <a:latin typeface="黑体" panose="02010609060101010101" pitchFamily="49" charset="-122"/>
                <a:ea typeface="黑体" panose="02010609060101010101" pitchFamily="49" charset="-122"/>
              </a:rPr>
              <a:t>体现中国外交体制的近代化</a:t>
            </a:r>
            <a:r>
              <a:rPr lang="zh-CN" altLang="en-US" sz="1500" b="1" dirty="0" smtClean="0">
                <a:solidFill>
                  <a:schemeClr val="tx1">
                    <a:lumMod val="95000"/>
                    <a:lumOff val="5000"/>
                  </a:schemeClr>
                </a:solidFill>
                <a:latin typeface="黑体" panose="02010609060101010101" pitchFamily="49" charset="-122"/>
                <a:ea typeface="黑体" panose="02010609060101010101" pitchFamily="49" charset="-122"/>
              </a:rPr>
              <a:t>，但打</a:t>
            </a:r>
            <a:r>
              <a:rPr lang="zh-CN" altLang="en-US" sz="1500" b="1" dirty="0">
                <a:solidFill>
                  <a:schemeClr val="tx1">
                    <a:lumMod val="95000"/>
                    <a:lumOff val="5000"/>
                  </a:schemeClr>
                </a:solidFill>
                <a:latin typeface="黑体" panose="02010609060101010101" pitchFamily="49" charset="-122"/>
                <a:ea typeface="黑体" panose="02010609060101010101" pitchFamily="49" charset="-122"/>
              </a:rPr>
              <a:t>上了屈辱的</a:t>
            </a:r>
            <a:r>
              <a:rPr lang="zh-CN" altLang="en-US" sz="1500" b="1" dirty="0" smtClean="0">
                <a:solidFill>
                  <a:schemeClr val="tx1">
                    <a:lumMod val="95000"/>
                    <a:lumOff val="5000"/>
                  </a:schemeClr>
                </a:solidFill>
                <a:latin typeface="黑体" panose="02010609060101010101" pitchFamily="49" charset="-122"/>
                <a:ea typeface="黑体" panose="02010609060101010101" pitchFamily="49" charset="-122"/>
              </a:rPr>
              <a:t>烙印</a:t>
            </a:r>
            <a:endParaRPr lang="zh-CN" altLang="en-US" sz="1500" b="1" dirty="0">
              <a:solidFill>
                <a:schemeClr val="tx1">
                  <a:lumMod val="95000"/>
                  <a:lumOff val="5000"/>
                </a:schemeClr>
              </a:solidFill>
              <a:latin typeface="黑体" panose="02010609060101010101" pitchFamily="49" charset="-122"/>
              <a:ea typeface="黑体" panose="02010609060101010101" pitchFamily="49" charset="-122"/>
            </a:endParaRPr>
          </a:p>
        </p:txBody>
      </p:sp>
      <p:sp>
        <p:nvSpPr>
          <p:cNvPr id="19" name="矩形 18"/>
          <p:cNvSpPr/>
          <p:nvPr/>
        </p:nvSpPr>
        <p:spPr>
          <a:xfrm>
            <a:off x="214282" y="0"/>
            <a:ext cx="8786874" cy="1200329"/>
          </a:xfrm>
          <a:prstGeom prst="rect">
            <a:avLst/>
          </a:prstGeom>
        </p:spPr>
        <p:txBody>
          <a:bodyPr wrap="square">
            <a:spAutoFit/>
          </a:bodyPr>
          <a:lstStyle/>
          <a:p>
            <a:r>
              <a:rPr lang="zh-CN" altLang="en-US" b="1" dirty="0" smtClean="0">
                <a:solidFill>
                  <a:schemeClr val="tx2">
                    <a:lumMod val="75000"/>
                  </a:schemeClr>
                </a:solidFill>
                <a:effectLst>
                  <a:outerShdw blurRad="38100" dist="38100" dir="2700000" algn="tl">
                    <a:srgbClr val="000000">
                      <a:alpha val="43137"/>
                    </a:srgbClr>
                  </a:outerShdw>
                </a:effectLst>
              </a:rPr>
              <a:t>材料一：</a:t>
            </a:r>
            <a:r>
              <a:rPr lang="en-US" altLang="zh-CN" b="1" dirty="0" smtClean="0">
                <a:solidFill>
                  <a:schemeClr val="tx2">
                    <a:lumMod val="75000"/>
                  </a:schemeClr>
                </a:solidFill>
                <a:effectLst>
                  <a:outerShdw blurRad="38100" dist="38100" dir="2700000" algn="tl">
                    <a:srgbClr val="000000">
                      <a:alpha val="43137"/>
                    </a:srgbClr>
                  </a:outerShdw>
                </a:effectLst>
              </a:rPr>
              <a:t>《</a:t>
            </a:r>
            <a:r>
              <a:rPr lang="zh-CN" altLang="en-US" b="1" dirty="0" smtClean="0">
                <a:solidFill>
                  <a:schemeClr val="tx2">
                    <a:lumMod val="75000"/>
                  </a:schemeClr>
                </a:solidFill>
                <a:effectLst>
                  <a:outerShdw blurRad="38100" dist="38100" dir="2700000" algn="tl">
                    <a:srgbClr val="000000">
                      <a:alpha val="43137"/>
                    </a:srgbClr>
                  </a:outerShdw>
                </a:effectLst>
              </a:rPr>
              <a:t>辛丑条约</a:t>
            </a:r>
            <a:r>
              <a:rPr lang="en-US" altLang="zh-CN" b="1" dirty="0" smtClean="0">
                <a:solidFill>
                  <a:schemeClr val="tx2">
                    <a:lumMod val="75000"/>
                  </a:schemeClr>
                </a:solidFill>
                <a:effectLst>
                  <a:outerShdw blurRad="38100" dist="38100" dir="2700000" algn="tl">
                    <a:srgbClr val="000000">
                      <a:alpha val="43137"/>
                    </a:srgbClr>
                  </a:outerShdw>
                </a:effectLst>
              </a:rPr>
              <a:t>》</a:t>
            </a:r>
            <a:r>
              <a:rPr lang="zh-CN" altLang="en-US" b="1" dirty="0" smtClean="0">
                <a:solidFill>
                  <a:schemeClr val="tx2">
                    <a:lumMod val="75000"/>
                  </a:schemeClr>
                </a:solidFill>
                <a:effectLst>
                  <a:outerShdw blurRad="38100" dist="38100" dir="2700000" algn="tl">
                    <a:srgbClr val="000000">
                      <a:alpha val="43137"/>
                    </a:srgbClr>
                  </a:outerShdw>
                </a:effectLst>
              </a:rPr>
              <a:t>中的所涉及的赔款，因</a:t>
            </a:r>
            <a:r>
              <a:rPr lang="en-US" altLang="zh-CN" b="1" dirty="0" smtClean="0">
                <a:solidFill>
                  <a:schemeClr val="tx2">
                    <a:lumMod val="75000"/>
                  </a:schemeClr>
                </a:solidFill>
                <a:effectLst>
                  <a:outerShdw blurRad="38100" dist="38100" dir="2700000" algn="tl">
                    <a:srgbClr val="000000">
                      <a:alpha val="43137"/>
                    </a:srgbClr>
                  </a:outerShdw>
                </a:effectLst>
              </a:rPr>
              <a:t>1900</a:t>
            </a:r>
            <a:r>
              <a:rPr lang="zh-CN" altLang="en-US" b="1" dirty="0" smtClean="0">
                <a:solidFill>
                  <a:schemeClr val="tx2">
                    <a:lumMod val="75000"/>
                  </a:schemeClr>
                </a:solidFill>
                <a:effectLst>
                  <a:outerShdw blurRad="38100" dist="38100" dir="2700000" algn="tl">
                    <a:srgbClr val="000000">
                      <a:alpha val="43137"/>
                    </a:srgbClr>
                  </a:outerShdw>
                </a:effectLst>
              </a:rPr>
              <a:t>年是庚子年，所以叫庚子赔款。</a:t>
            </a:r>
            <a:r>
              <a:rPr lang="en-US" altLang="zh-CN" b="1" dirty="0" smtClean="0">
                <a:solidFill>
                  <a:schemeClr val="tx2">
                    <a:lumMod val="75000"/>
                  </a:schemeClr>
                </a:solidFill>
                <a:effectLst>
                  <a:outerShdw blurRad="38100" dist="38100" dir="2700000" algn="tl">
                    <a:srgbClr val="000000">
                      <a:alpha val="43137"/>
                    </a:srgbClr>
                  </a:outerShdw>
                </a:effectLst>
              </a:rPr>
              <a:t>39</a:t>
            </a:r>
            <a:r>
              <a:rPr lang="zh-CN" altLang="en-US" b="1" dirty="0" smtClean="0">
                <a:solidFill>
                  <a:schemeClr val="tx2">
                    <a:lumMod val="75000"/>
                  </a:schemeClr>
                </a:solidFill>
                <a:effectLst>
                  <a:outerShdw blurRad="38100" dist="38100" dir="2700000" algn="tl">
                    <a:srgbClr val="000000">
                      <a:alpha val="43137"/>
                    </a:srgbClr>
                  </a:outerShdw>
                </a:effectLst>
              </a:rPr>
              <a:t>年还清，各省“地方赔款”还有</a:t>
            </a:r>
            <a:r>
              <a:rPr lang="en-US" altLang="zh-CN" b="1" dirty="0" smtClean="0">
                <a:solidFill>
                  <a:schemeClr val="tx2">
                    <a:lumMod val="75000"/>
                  </a:schemeClr>
                </a:solidFill>
                <a:effectLst>
                  <a:outerShdw blurRad="38100" dist="38100" dir="2700000" algn="tl">
                    <a:srgbClr val="000000">
                      <a:alpha val="43137"/>
                    </a:srgbClr>
                  </a:outerShdw>
                </a:effectLst>
              </a:rPr>
              <a:t>2000</a:t>
            </a:r>
            <a:r>
              <a:rPr lang="zh-CN" altLang="en-US" b="1" dirty="0" smtClean="0">
                <a:solidFill>
                  <a:schemeClr val="tx2">
                    <a:lumMod val="75000"/>
                  </a:schemeClr>
                </a:solidFill>
                <a:effectLst>
                  <a:outerShdw blurRad="38100" dist="38100" dir="2700000" algn="tl">
                    <a:srgbClr val="000000">
                      <a:alpha val="43137"/>
                    </a:srgbClr>
                  </a:outerShdw>
                </a:effectLst>
              </a:rPr>
              <a:t>万两以上，总数达白银赔款按中国当时人口计算，每人</a:t>
            </a:r>
            <a:r>
              <a:rPr lang="en-US" altLang="zh-CN" b="1" dirty="0" smtClean="0">
                <a:solidFill>
                  <a:schemeClr val="tx2">
                    <a:lumMod val="75000"/>
                  </a:schemeClr>
                </a:solidFill>
                <a:effectLst>
                  <a:outerShdw blurRad="38100" dist="38100" dir="2700000" algn="tl">
                    <a:srgbClr val="000000">
                      <a:alpha val="43137"/>
                    </a:srgbClr>
                  </a:outerShdw>
                </a:effectLst>
              </a:rPr>
              <a:t>1</a:t>
            </a:r>
            <a:r>
              <a:rPr lang="zh-CN" altLang="en-US" b="1" dirty="0" smtClean="0">
                <a:solidFill>
                  <a:schemeClr val="tx2">
                    <a:lumMod val="75000"/>
                  </a:schemeClr>
                </a:solidFill>
                <a:effectLst>
                  <a:outerShdw blurRad="38100" dist="38100" dir="2700000" algn="tl">
                    <a:srgbClr val="000000">
                      <a:alpha val="43137"/>
                    </a:srgbClr>
                  </a:outerShdw>
                </a:effectLst>
              </a:rPr>
              <a:t>两，共计</a:t>
            </a:r>
            <a:r>
              <a:rPr lang="en-US" altLang="zh-CN" b="1" dirty="0" smtClean="0">
                <a:solidFill>
                  <a:schemeClr val="tx2">
                    <a:lumMod val="75000"/>
                  </a:schemeClr>
                </a:solidFill>
                <a:effectLst>
                  <a:outerShdw blurRad="38100" dist="38100" dir="2700000" algn="tl">
                    <a:srgbClr val="000000">
                      <a:alpha val="43137"/>
                    </a:srgbClr>
                  </a:outerShdw>
                </a:effectLst>
              </a:rPr>
              <a:t>4.5</a:t>
            </a:r>
            <a:r>
              <a:rPr lang="zh-CN" altLang="en-US" b="1" dirty="0" smtClean="0">
                <a:solidFill>
                  <a:schemeClr val="tx2">
                    <a:lumMod val="75000"/>
                  </a:schemeClr>
                </a:solidFill>
                <a:effectLst>
                  <a:outerShdw blurRad="38100" dist="38100" dir="2700000" algn="tl">
                    <a:srgbClr val="000000">
                      <a:alpha val="43137"/>
                    </a:srgbClr>
                  </a:outerShdw>
                </a:effectLst>
              </a:rPr>
              <a:t>亿两。年息</a:t>
            </a:r>
            <a:r>
              <a:rPr lang="en-US" altLang="zh-CN" b="1" dirty="0" smtClean="0">
                <a:solidFill>
                  <a:schemeClr val="tx2">
                    <a:lumMod val="75000"/>
                  </a:schemeClr>
                </a:solidFill>
                <a:effectLst>
                  <a:outerShdw blurRad="38100" dist="38100" dir="2700000" algn="tl">
                    <a:srgbClr val="000000">
                      <a:alpha val="43137"/>
                    </a:srgbClr>
                  </a:outerShdw>
                </a:effectLst>
              </a:rPr>
              <a:t>4</a:t>
            </a:r>
            <a:r>
              <a:rPr lang="zh-CN" altLang="en-US" b="1" dirty="0" smtClean="0">
                <a:solidFill>
                  <a:schemeClr val="tx2">
                    <a:lumMod val="75000"/>
                  </a:schemeClr>
                </a:solidFill>
                <a:effectLst>
                  <a:outerShdw blurRad="38100" dist="38100" dir="2700000" algn="tl">
                    <a:srgbClr val="000000">
                      <a:alpha val="43137"/>
                    </a:srgbClr>
                  </a:outerShdw>
                </a:effectLst>
              </a:rPr>
              <a:t>厘，分</a:t>
            </a:r>
            <a:r>
              <a:rPr lang="en-US" altLang="zh-CN" b="1" dirty="0" smtClean="0">
                <a:solidFill>
                  <a:schemeClr val="tx2">
                    <a:lumMod val="75000"/>
                  </a:schemeClr>
                </a:solidFill>
                <a:effectLst>
                  <a:outerShdw blurRad="38100" dist="38100" dir="2700000" algn="tl">
                    <a:srgbClr val="000000">
                      <a:alpha val="43137"/>
                    </a:srgbClr>
                  </a:outerShdw>
                </a:effectLst>
              </a:rPr>
              <a:t>10</a:t>
            </a:r>
            <a:r>
              <a:rPr lang="zh-CN" altLang="en-US" b="1" dirty="0" smtClean="0">
                <a:solidFill>
                  <a:schemeClr val="tx2">
                    <a:lumMod val="75000"/>
                  </a:schemeClr>
                </a:solidFill>
                <a:effectLst>
                  <a:outerShdw blurRad="38100" dist="38100" dir="2700000" algn="tl">
                    <a:srgbClr val="000000">
                      <a:alpha val="43137"/>
                    </a:srgbClr>
                  </a:outerShdw>
                </a:effectLst>
              </a:rPr>
              <a:t>亿两以上。相当于清政府年财政收入的</a:t>
            </a:r>
            <a:r>
              <a:rPr lang="en-US" altLang="zh-CN" b="1" dirty="0" smtClean="0">
                <a:solidFill>
                  <a:schemeClr val="tx2">
                    <a:lumMod val="75000"/>
                  </a:schemeClr>
                </a:solidFill>
                <a:effectLst>
                  <a:outerShdw blurRad="38100" dist="38100" dir="2700000" algn="tl">
                    <a:srgbClr val="000000">
                      <a:alpha val="43137"/>
                    </a:srgbClr>
                  </a:outerShdw>
                </a:effectLst>
              </a:rPr>
              <a:t>12</a:t>
            </a:r>
            <a:r>
              <a:rPr lang="zh-CN" altLang="en-US" b="1" dirty="0" smtClean="0">
                <a:solidFill>
                  <a:schemeClr val="tx2">
                    <a:lumMod val="75000"/>
                  </a:schemeClr>
                </a:solidFill>
                <a:effectLst>
                  <a:outerShdw blurRad="38100" dist="38100" dir="2700000" algn="tl">
                    <a:srgbClr val="000000">
                      <a:alpha val="43137"/>
                    </a:srgbClr>
                  </a:outerShdw>
                </a:effectLst>
              </a:rPr>
              <a:t>倍，以海关税、盐税等税收作担保。</a:t>
            </a:r>
          </a:p>
        </p:txBody>
      </p:sp>
      <p:pic>
        <p:nvPicPr>
          <p:cNvPr id="20" name="图片 22530" descr="高一（6）班黎欣然47"/>
          <p:cNvPicPr>
            <a:picLocks noChangeAspect="1"/>
          </p:cNvPicPr>
          <p:nvPr/>
        </p:nvPicPr>
        <p:blipFill>
          <a:blip r:embed="rId2" cstate="print"/>
          <a:stretch>
            <a:fillRect/>
          </a:stretch>
        </p:blipFill>
        <p:spPr>
          <a:xfrm>
            <a:off x="285720" y="571486"/>
            <a:ext cx="4000528" cy="4355564"/>
          </a:xfrm>
          <a:prstGeom prst="rect">
            <a:avLst/>
          </a:prstGeom>
          <a:noFill/>
          <a:ln w="9525">
            <a:noFill/>
          </a:ln>
        </p:spPr>
      </p:pic>
      <p:sp>
        <p:nvSpPr>
          <p:cNvPr id="21" name="矩形 20"/>
          <p:cNvSpPr/>
          <p:nvPr/>
        </p:nvSpPr>
        <p:spPr>
          <a:xfrm>
            <a:off x="0" y="0"/>
            <a:ext cx="9144000" cy="1200329"/>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zh-CN" altLang="en-US" sz="2400" b="1" dirty="0" smtClean="0">
                <a:solidFill>
                  <a:schemeClr val="tx2"/>
                </a:solidFill>
                <a:effectLst>
                  <a:outerShdw blurRad="38100" dist="38100" dir="2700000" algn="tl">
                    <a:srgbClr val="000000">
                      <a:alpha val="43137"/>
                    </a:srgbClr>
                  </a:outerShdw>
                </a:effectLst>
              </a:rPr>
              <a:t>材料三：</a:t>
            </a:r>
            <a:r>
              <a:rPr lang="zh-CN" altLang="en-US" sz="2400" b="1" dirty="0" smtClean="0">
                <a:solidFill>
                  <a:schemeClr val="tx2"/>
                </a:solidFill>
                <a:effectLst>
                  <a:outerShdw blurRad="38100" dist="38100" dir="2700000" algn="tl">
                    <a:srgbClr val="000000">
                      <a:alpha val="43137"/>
                    </a:srgbClr>
                  </a:outerShdw>
                </a:effectLst>
                <a:latin typeface="+mn-ea"/>
              </a:rPr>
              <a:t>荷枪实弹的强盗不仅蛮横地拆除了我们家的大门</a:t>
            </a:r>
            <a:r>
              <a:rPr lang="en-US" altLang="zh-CN" sz="2400" b="1" dirty="0" smtClean="0">
                <a:solidFill>
                  <a:schemeClr val="tx2"/>
                </a:solidFill>
                <a:effectLst>
                  <a:outerShdw blurRad="38100" dist="38100" dir="2700000" algn="tl">
                    <a:srgbClr val="000000">
                      <a:alpha val="43137"/>
                    </a:srgbClr>
                  </a:outerShdw>
                </a:effectLst>
                <a:latin typeface="+mn-ea"/>
              </a:rPr>
              <a:t>,</a:t>
            </a:r>
            <a:r>
              <a:rPr lang="zh-CN" altLang="en-US" sz="2400" b="1" dirty="0" smtClean="0">
                <a:solidFill>
                  <a:schemeClr val="tx2"/>
                </a:solidFill>
                <a:effectLst>
                  <a:outerShdw blurRad="38100" dist="38100" dir="2700000" algn="tl">
                    <a:srgbClr val="000000">
                      <a:alpha val="43137"/>
                    </a:srgbClr>
                  </a:outerShdw>
                </a:effectLst>
                <a:latin typeface="+mn-ea"/>
              </a:rPr>
              <a:t>而且耀武扬威地开进我们的院子</a:t>
            </a:r>
            <a:r>
              <a:rPr lang="en-US" altLang="zh-CN" sz="2400" b="1" dirty="0" smtClean="0">
                <a:solidFill>
                  <a:schemeClr val="tx2"/>
                </a:solidFill>
                <a:effectLst>
                  <a:outerShdw blurRad="38100" dist="38100" dir="2700000" algn="tl">
                    <a:srgbClr val="000000">
                      <a:alpha val="43137"/>
                    </a:srgbClr>
                  </a:outerShdw>
                </a:effectLst>
                <a:latin typeface="+mn-ea"/>
              </a:rPr>
              <a:t>,</a:t>
            </a:r>
            <a:r>
              <a:rPr lang="zh-CN" altLang="en-US" sz="2400" b="1" dirty="0" smtClean="0">
                <a:solidFill>
                  <a:schemeClr val="tx2"/>
                </a:solidFill>
                <a:effectLst>
                  <a:outerShdw blurRad="38100" dist="38100" dir="2700000" algn="tl">
                    <a:srgbClr val="000000">
                      <a:alpha val="43137"/>
                    </a:srgbClr>
                  </a:outerShdw>
                </a:effectLst>
                <a:latin typeface="+mn-ea"/>
              </a:rPr>
              <a:t>旁若无人地站在我们家的甬路两侧，甚至还颐指气使地闯进我们的堂屋</a:t>
            </a:r>
            <a:r>
              <a:rPr lang="en-US" altLang="zh-CN" sz="2400" b="1" dirty="0" smtClean="0">
                <a:solidFill>
                  <a:schemeClr val="tx2"/>
                </a:solidFill>
                <a:effectLst>
                  <a:outerShdw blurRad="38100" dist="38100" dir="2700000" algn="tl">
                    <a:srgbClr val="000000">
                      <a:alpha val="43137"/>
                    </a:srgbClr>
                  </a:outerShdw>
                </a:effectLst>
                <a:latin typeface="+mn-ea"/>
              </a:rPr>
              <a:t>,</a:t>
            </a:r>
            <a:r>
              <a:rPr lang="zh-CN" altLang="en-US" sz="2400" b="1" dirty="0" smtClean="0">
                <a:solidFill>
                  <a:schemeClr val="tx2"/>
                </a:solidFill>
                <a:effectLst>
                  <a:outerShdw blurRad="38100" dist="38100" dir="2700000" algn="tl">
                    <a:srgbClr val="000000">
                      <a:alpha val="43137"/>
                    </a:srgbClr>
                  </a:outerShdw>
                </a:effectLst>
                <a:latin typeface="+mn-ea"/>
              </a:rPr>
              <a:t>用枪指着我们的脑袋。</a:t>
            </a:r>
            <a:endParaRPr lang="en-US" altLang="zh-CN" sz="2400" b="1" dirty="0" smtClean="0">
              <a:solidFill>
                <a:schemeClr val="tx2"/>
              </a:solidFill>
              <a:effectLst>
                <a:outerShdw blurRad="38100" dist="38100" dir="2700000" algn="tl">
                  <a:srgbClr val="000000">
                    <a:alpha val="43137"/>
                  </a:srgbClr>
                </a:outerShdw>
              </a:effectLst>
              <a:latin typeface="+mn-ea"/>
            </a:endParaRPr>
          </a:p>
        </p:txBody>
      </p:sp>
      <p:sp>
        <p:nvSpPr>
          <p:cNvPr id="22" name="矩形 21"/>
          <p:cNvSpPr/>
          <p:nvPr/>
        </p:nvSpPr>
        <p:spPr>
          <a:xfrm>
            <a:off x="0" y="0"/>
            <a:ext cx="9144000" cy="107721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zh-CN" altLang="en-US" sz="3200" b="1" dirty="0" smtClean="0">
                <a:solidFill>
                  <a:srgbClr val="C00000"/>
                </a:solidFill>
                <a:effectLst>
                  <a:outerShdw blurRad="38100" dist="38100" dir="2700000" algn="tl">
                    <a:srgbClr val="000000">
                      <a:alpha val="43137"/>
                    </a:srgbClr>
                  </a:outerShdw>
                </a:effectLst>
                <a:latin typeface="+mn-ea"/>
              </a:rPr>
              <a:t>材料四：东交民巷的大炮注视和监督着紫禁城，象征着条约制度的权威和中国的国将不国。</a:t>
            </a:r>
            <a:endParaRPr lang="en-US" altLang="zh-CN" sz="3200" b="1" dirty="0" smtClean="0">
              <a:solidFill>
                <a:srgbClr val="C00000"/>
              </a:solidFill>
              <a:effectLst>
                <a:outerShdw blurRad="38100" dist="38100" dir="2700000" algn="tl">
                  <a:srgbClr val="000000">
                    <a:alpha val="43137"/>
                  </a:srgbClr>
                </a:outerShdw>
              </a:effectLst>
              <a:latin typeface="+mn-ea"/>
            </a:endParaRPr>
          </a:p>
        </p:txBody>
      </p:sp>
    </p:spTree>
    <p:extLst>
      <p:ext uri="{BB962C8B-B14F-4D97-AF65-F5344CB8AC3E}">
        <p14:creationId xmlns:p14="http://schemas.microsoft.com/office/powerpoint/2010/main" xmlns="" val="4182124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ssolv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dissolv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dissolv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dissolv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 calcmode="lin" valueType="num">
                                      <p:cBhvr additive="base">
                                        <p:cTn id="32" dur="500" fill="hold"/>
                                        <p:tgtEl>
                                          <p:spTgt spid="19"/>
                                        </p:tgtEl>
                                        <p:attrNameLst>
                                          <p:attrName>ppt_x</p:attrName>
                                        </p:attrNameLst>
                                      </p:cBhvr>
                                      <p:tavLst>
                                        <p:tav tm="0">
                                          <p:val>
                                            <p:strVal val="#ppt_x"/>
                                          </p:val>
                                        </p:tav>
                                        <p:tav tm="100000">
                                          <p:val>
                                            <p:strVal val="#ppt_x"/>
                                          </p:val>
                                        </p:tav>
                                      </p:tavLst>
                                    </p:anim>
                                    <p:anim calcmode="lin" valueType="num">
                                      <p:cBhvr additive="base">
                                        <p:cTn id="33"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xit" presetSubtype="4" fill="hold" grpId="1" nodeType="clickEffect">
                                  <p:stCondLst>
                                    <p:cond delay="0"/>
                                  </p:stCondLst>
                                  <p:childTnLst>
                                    <p:anim calcmode="lin" valueType="num">
                                      <p:cBhvr additive="base">
                                        <p:cTn id="37" dur="500"/>
                                        <p:tgtEl>
                                          <p:spTgt spid="19"/>
                                        </p:tgtEl>
                                        <p:attrNameLst>
                                          <p:attrName>ppt_x</p:attrName>
                                        </p:attrNameLst>
                                      </p:cBhvr>
                                      <p:tavLst>
                                        <p:tav tm="0">
                                          <p:val>
                                            <p:strVal val="ppt_x"/>
                                          </p:val>
                                        </p:tav>
                                        <p:tav tm="100000">
                                          <p:val>
                                            <p:strVal val="ppt_x"/>
                                          </p:val>
                                        </p:tav>
                                      </p:tavLst>
                                    </p:anim>
                                    <p:anim calcmode="lin" valueType="num">
                                      <p:cBhvr additive="base">
                                        <p:cTn id="38" dur="500"/>
                                        <p:tgtEl>
                                          <p:spTgt spid="19"/>
                                        </p:tgtEl>
                                        <p:attrNameLst>
                                          <p:attrName>ppt_y</p:attrName>
                                        </p:attrNameLst>
                                      </p:cBhvr>
                                      <p:tavLst>
                                        <p:tav tm="0">
                                          <p:val>
                                            <p:strVal val="ppt_y"/>
                                          </p:val>
                                        </p:tav>
                                        <p:tav tm="100000">
                                          <p:val>
                                            <p:strVal val="1+ppt_h/2"/>
                                          </p:val>
                                        </p:tav>
                                      </p:tavLst>
                                    </p:anim>
                                    <p:set>
                                      <p:cBhvr>
                                        <p:cTn id="39" dur="1" fill="hold">
                                          <p:stCondLst>
                                            <p:cond delay="499"/>
                                          </p:stCondLst>
                                        </p:cTn>
                                        <p:tgtEl>
                                          <p:spTgt spid="19"/>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12" presetClass="entr" presetSubtype="1" fill="hold" grpId="0" nodeType="click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additive="base">
                                        <p:cTn id="44" dur="500"/>
                                        <p:tgtEl>
                                          <p:spTgt spid="14"/>
                                        </p:tgtEl>
                                        <p:attrNameLst>
                                          <p:attrName>ppt_y</p:attrName>
                                        </p:attrNameLst>
                                      </p:cBhvr>
                                      <p:tavLst>
                                        <p:tav tm="0">
                                          <p:val>
                                            <p:strVal val="#ppt_y-#ppt_h*1.125000"/>
                                          </p:val>
                                        </p:tav>
                                        <p:tav tm="100000">
                                          <p:val>
                                            <p:strVal val="#ppt_y"/>
                                          </p:val>
                                        </p:tav>
                                      </p:tavLst>
                                    </p:anim>
                                    <p:animEffect transition="in" filter="wipe(down)">
                                      <p:cBhvr>
                                        <p:cTn id="45" dur="500"/>
                                        <p:tgtEl>
                                          <p:spTgt spid="14"/>
                                        </p:tgtEl>
                                      </p:cBhvr>
                                    </p:animEffect>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additive="base">
                                        <p:cTn id="50" dur="500" fill="hold"/>
                                        <p:tgtEl>
                                          <p:spTgt spid="20"/>
                                        </p:tgtEl>
                                        <p:attrNameLst>
                                          <p:attrName>ppt_x</p:attrName>
                                        </p:attrNameLst>
                                      </p:cBhvr>
                                      <p:tavLst>
                                        <p:tav tm="0">
                                          <p:val>
                                            <p:strVal val="#ppt_x"/>
                                          </p:val>
                                        </p:tav>
                                        <p:tav tm="100000">
                                          <p:val>
                                            <p:strVal val="#ppt_x"/>
                                          </p:val>
                                        </p:tav>
                                      </p:tavLst>
                                    </p:anim>
                                    <p:anim calcmode="lin" valueType="num">
                                      <p:cBhvr additive="base">
                                        <p:cTn id="51"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xit" presetSubtype="4" fill="hold" nodeType="clickEffect">
                                  <p:stCondLst>
                                    <p:cond delay="0"/>
                                  </p:stCondLst>
                                  <p:childTnLst>
                                    <p:anim calcmode="lin" valueType="num">
                                      <p:cBhvr additive="base">
                                        <p:cTn id="55" dur="500"/>
                                        <p:tgtEl>
                                          <p:spTgt spid="20"/>
                                        </p:tgtEl>
                                        <p:attrNameLst>
                                          <p:attrName>ppt_x</p:attrName>
                                        </p:attrNameLst>
                                      </p:cBhvr>
                                      <p:tavLst>
                                        <p:tav tm="0">
                                          <p:val>
                                            <p:strVal val="ppt_x"/>
                                          </p:val>
                                        </p:tav>
                                        <p:tav tm="100000">
                                          <p:val>
                                            <p:strVal val="ppt_x"/>
                                          </p:val>
                                        </p:tav>
                                      </p:tavLst>
                                    </p:anim>
                                    <p:anim calcmode="lin" valueType="num">
                                      <p:cBhvr additive="base">
                                        <p:cTn id="56" dur="500"/>
                                        <p:tgtEl>
                                          <p:spTgt spid="20"/>
                                        </p:tgtEl>
                                        <p:attrNameLst>
                                          <p:attrName>ppt_y</p:attrName>
                                        </p:attrNameLst>
                                      </p:cBhvr>
                                      <p:tavLst>
                                        <p:tav tm="0">
                                          <p:val>
                                            <p:strVal val="ppt_y"/>
                                          </p:val>
                                        </p:tav>
                                        <p:tav tm="100000">
                                          <p:val>
                                            <p:strVal val="1+ppt_h/2"/>
                                          </p:val>
                                        </p:tav>
                                      </p:tavLst>
                                    </p:anim>
                                    <p:set>
                                      <p:cBhvr>
                                        <p:cTn id="57" dur="1" fill="hold">
                                          <p:stCondLst>
                                            <p:cond delay="499"/>
                                          </p:stCondLst>
                                        </p:cTn>
                                        <p:tgtEl>
                                          <p:spTgt spid="20"/>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2" presetClass="entr" presetSubtype="1" fill="hold" grpId="0" nodeType="clickEffect">
                                  <p:stCondLst>
                                    <p:cond delay="0"/>
                                  </p:stCondLst>
                                  <p:childTnLst>
                                    <p:set>
                                      <p:cBhvr>
                                        <p:cTn id="61" dur="1" fill="hold">
                                          <p:stCondLst>
                                            <p:cond delay="0"/>
                                          </p:stCondLst>
                                        </p:cTn>
                                        <p:tgtEl>
                                          <p:spTgt spid="15"/>
                                        </p:tgtEl>
                                        <p:attrNameLst>
                                          <p:attrName>style.visibility</p:attrName>
                                        </p:attrNameLst>
                                      </p:cBhvr>
                                      <p:to>
                                        <p:strVal val="visible"/>
                                      </p:to>
                                    </p:set>
                                    <p:anim calcmode="lin" valueType="num">
                                      <p:cBhvr additive="base">
                                        <p:cTn id="62" dur="500"/>
                                        <p:tgtEl>
                                          <p:spTgt spid="15"/>
                                        </p:tgtEl>
                                        <p:attrNameLst>
                                          <p:attrName>ppt_y</p:attrName>
                                        </p:attrNameLst>
                                      </p:cBhvr>
                                      <p:tavLst>
                                        <p:tav tm="0">
                                          <p:val>
                                            <p:strVal val="#ppt_y-#ppt_h*1.125000"/>
                                          </p:val>
                                        </p:tav>
                                        <p:tav tm="100000">
                                          <p:val>
                                            <p:strVal val="#ppt_y"/>
                                          </p:val>
                                        </p:tav>
                                      </p:tavLst>
                                    </p:anim>
                                    <p:animEffect transition="in" filter="wipe(down)">
                                      <p:cBhvr>
                                        <p:cTn id="63" dur="500"/>
                                        <p:tgtEl>
                                          <p:spTgt spid="15"/>
                                        </p:tgtEl>
                                      </p:cBhvr>
                                    </p:animEffect>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grpId="0" nodeType="click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additive="base">
                                        <p:cTn id="68" dur="500" fill="hold"/>
                                        <p:tgtEl>
                                          <p:spTgt spid="21"/>
                                        </p:tgtEl>
                                        <p:attrNameLst>
                                          <p:attrName>ppt_x</p:attrName>
                                        </p:attrNameLst>
                                      </p:cBhvr>
                                      <p:tavLst>
                                        <p:tav tm="0">
                                          <p:val>
                                            <p:strVal val="#ppt_x"/>
                                          </p:val>
                                        </p:tav>
                                        <p:tav tm="100000">
                                          <p:val>
                                            <p:strVal val="#ppt_x"/>
                                          </p:val>
                                        </p:tav>
                                      </p:tavLst>
                                    </p:anim>
                                    <p:anim calcmode="lin" valueType="num">
                                      <p:cBhvr additive="base">
                                        <p:cTn id="69"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 presetClass="exit" presetSubtype="4" fill="hold" grpId="1" nodeType="clickEffect">
                                  <p:stCondLst>
                                    <p:cond delay="0"/>
                                  </p:stCondLst>
                                  <p:childTnLst>
                                    <p:anim calcmode="lin" valueType="num">
                                      <p:cBhvr additive="base">
                                        <p:cTn id="73" dur="500"/>
                                        <p:tgtEl>
                                          <p:spTgt spid="21"/>
                                        </p:tgtEl>
                                        <p:attrNameLst>
                                          <p:attrName>ppt_x</p:attrName>
                                        </p:attrNameLst>
                                      </p:cBhvr>
                                      <p:tavLst>
                                        <p:tav tm="0">
                                          <p:val>
                                            <p:strVal val="ppt_x"/>
                                          </p:val>
                                        </p:tav>
                                        <p:tav tm="100000">
                                          <p:val>
                                            <p:strVal val="ppt_x"/>
                                          </p:val>
                                        </p:tav>
                                      </p:tavLst>
                                    </p:anim>
                                    <p:anim calcmode="lin" valueType="num">
                                      <p:cBhvr additive="base">
                                        <p:cTn id="74" dur="500"/>
                                        <p:tgtEl>
                                          <p:spTgt spid="21"/>
                                        </p:tgtEl>
                                        <p:attrNameLst>
                                          <p:attrName>ppt_y</p:attrName>
                                        </p:attrNameLst>
                                      </p:cBhvr>
                                      <p:tavLst>
                                        <p:tav tm="0">
                                          <p:val>
                                            <p:strVal val="ppt_y"/>
                                          </p:val>
                                        </p:tav>
                                        <p:tav tm="100000">
                                          <p:val>
                                            <p:strVal val="1+ppt_h/2"/>
                                          </p:val>
                                        </p:tav>
                                      </p:tavLst>
                                    </p:anim>
                                    <p:set>
                                      <p:cBhvr>
                                        <p:cTn id="75" dur="1" fill="hold">
                                          <p:stCondLst>
                                            <p:cond delay="499"/>
                                          </p:stCondLst>
                                        </p:cTn>
                                        <p:tgtEl>
                                          <p:spTgt spid="21"/>
                                        </p:tgtEl>
                                        <p:attrNameLst>
                                          <p:attrName>style.visibility</p:attrName>
                                        </p:attrNameLst>
                                      </p:cBhvr>
                                      <p:to>
                                        <p:strVal val="hidden"/>
                                      </p:to>
                                    </p:set>
                                  </p:childTnLst>
                                </p:cTn>
                              </p:par>
                            </p:childTnLst>
                          </p:cTn>
                        </p:par>
                      </p:childTnLst>
                    </p:cTn>
                  </p:par>
                  <p:par>
                    <p:cTn id="76" fill="hold">
                      <p:stCondLst>
                        <p:cond delay="indefinite"/>
                      </p:stCondLst>
                      <p:childTnLst>
                        <p:par>
                          <p:cTn id="77" fill="hold">
                            <p:stCondLst>
                              <p:cond delay="0"/>
                            </p:stCondLst>
                            <p:childTnLst>
                              <p:par>
                                <p:cTn id="78" presetID="12" presetClass="entr" presetSubtype="1" fill="hold" grpId="0" nodeType="click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additive="base">
                                        <p:cTn id="80" dur="500"/>
                                        <p:tgtEl>
                                          <p:spTgt spid="16"/>
                                        </p:tgtEl>
                                        <p:attrNameLst>
                                          <p:attrName>ppt_y</p:attrName>
                                        </p:attrNameLst>
                                      </p:cBhvr>
                                      <p:tavLst>
                                        <p:tav tm="0">
                                          <p:val>
                                            <p:strVal val="#ppt_y-#ppt_h*1.125000"/>
                                          </p:val>
                                        </p:tav>
                                        <p:tav tm="100000">
                                          <p:val>
                                            <p:strVal val="#ppt_y"/>
                                          </p:val>
                                        </p:tav>
                                      </p:tavLst>
                                    </p:anim>
                                    <p:animEffect transition="in" filter="wipe(down)">
                                      <p:cBhvr>
                                        <p:cTn id="81" dur="500"/>
                                        <p:tgtEl>
                                          <p:spTgt spid="16"/>
                                        </p:tgtEl>
                                      </p:cBhvr>
                                    </p:animEffect>
                                  </p:childTnLst>
                                </p:cTn>
                              </p:par>
                            </p:childTnLst>
                          </p:cTn>
                        </p:par>
                      </p:childTnLst>
                    </p:cTn>
                  </p:par>
                  <p:par>
                    <p:cTn id="82" fill="hold">
                      <p:stCondLst>
                        <p:cond delay="indefinite"/>
                      </p:stCondLst>
                      <p:childTnLst>
                        <p:par>
                          <p:cTn id="83" fill="hold">
                            <p:stCondLst>
                              <p:cond delay="0"/>
                            </p:stCondLst>
                            <p:childTnLst>
                              <p:par>
                                <p:cTn id="84" presetID="2" presetClass="entr" presetSubtype="4" fill="hold" grpId="0" nodeType="clickEffect">
                                  <p:stCondLst>
                                    <p:cond delay="0"/>
                                  </p:stCondLst>
                                  <p:childTnLst>
                                    <p:set>
                                      <p:cBhvr>
                                        <p:cTn id="85" dur="1" fill="hold">
                                          <p:stCondLst>
                                            <p:cond delay="0"/>
                                          </p:stCondLst>
                                        </p:cTn>
                                        <p:tgtEl>
                                          <p:spTgt spid="22"/>
                                        </p:tgtEl>
                                        <p:attrNameLst>
                                          <p:attrName>style.visibility</p:attrName>
                                        </p:attrNameLst>
                                      </p:cBhvr>
                                      <p:to>
                                        <p:strVal val="visible"/>
                                      </p:to>
                                    </p:set>
                                    <p:anim calcmode="lin" valueType="num">
                                      <p:cBhvr additive="base">
                                        <p:cTn id="86" dur="500" fill="hold"/>
                                        <p:tgtEl>
                                          <p:spTgt spid="22"/>
                                        </p:tgtEl>
                                        <p:attrNameLst>
                                          <p:attrName>ppt_x</p:attrName>
                                        </p:attrNameLst>
                                      </p:cBhvr>
                                      <p:tavLst>
                                        <p:tav tm="0">
                                          <p:val>
                                            <p:strVal val="#ppt_x"/>
                                          </p:val>
                                        </p:tav>
                                        <p:tav tm="100000">
                                          <p:val>
                                            <p:strVal val="#ppt_x"/>
                                          </p:val>
                                        </p:tav>
                                      </p:tavLst>
                                    </p:anim>
                                    <p:anim calcmode="lin" valueType="num">
                                      <p:cBhvr additive="base">
                                        <p:cTn id="87"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2" presetClass="exit" presetSubtype="4" fill="hold" grpId="1" nodeType="clickEffect">
                                  <p:stCondLst>
                                    <p:cond delay="0"/>
                                  </p:stCondLst>
                                  <p:childTnLst>
                                    <p:anim calcmode="lin" valueType="num">
                                      <p:cBhvr additive="base">
                                        <p:cTn id="91" dur="500"/>
                                        <p:tgtEl>
                                          <p:spTgt spid="22"/>
                                        </p:tgtEl>
                                        <p:attrNameLst>
                                          <p:attrName>ppt_x</p:attrName>
                                        </p:attrNameLst>
                                      </p:cBhvr>
                                      <p:tavLst>
                                        <p:tav tm="0">
                                          <p:val>
                                            <p:strVal val="ppt_x"/>
                                          </p:val>
                                        </p:tav>
                                        <p:tav tm="100000">
                                          <p:val>
                                            <p:strVal val="ppt_x"/>
                                          </p:val>
                                        </p:tav>
                                      </p:tavLst>
                                    </p:anim>
                                    <p:anim calcmode="lin" valueType="num">
                                      <p:cBhvr additive="base">
                                        <p:cTn id="92" dur="500"/>
                                        <p:tgtEl>
                                          <p:spTgt spid="22"/>
                                        </p:tgtEl>
                                        <p:attrNameLst>
                                          <p:attrName>ppt_y</p:attrName>
                                        </p:attrNameLst>
                                      </p:cBhvr>
                                      <p:tavLst>
                                        <p:tav tm="0">
                                          <p:val>
                                            <p:strVal val="ppt_y"/>
                                          </p:val>
                                        </p:tav>
                                        <p:tav tm="100000">
                                          <p:val>
                                            <p:strVal val="1+ppt_h/2"/>
                                          </p:val>
                                        </p:tav>
                                      </p:tavLst>
                                    </p:anim>
                                    <p:set>
                                      <p:cBhvr>
                                        <p:cTn id="93" dur="1" fill="hold">
                                          <p:stCondLst>
                                            <p:cond delay="499"/>
                                          </p:stCondLst>
                                        </p:cTn>
                                        <p:tgtEl>
                                          <p:spTgt spid="22"/>
                                        </p:tgtEl>
                                        <p:attrNameLst>
                                          <p:attrName>style.visibility</p:attrName>
                                        </p:attrNameLst>
                                      </p:cBhvr>
                                      <p:to>
                                        <p:strVal val="hidden"/>
                                      </p:to>
                                    </p:set>
                                  </p:childTnLst>
                                </p:cTn>
                              </p:par>
                            </p:childTnLst>
                          </p:cTn>
                        </p:par>
                      </p:childTnLst>
                    </p:cTn>
                  </p:par>
                  <p:par>
                    <p:cTn id="94" fill="hold">
                      <p:stCondLst>
                        <p:cond delay="indefinite"/>
                      </p:stCondLst>
                      <p:childTnLst>
                        <p:par>
                          <p:cTn id="95" fill="hold">
                            <p:stCondLst>
                              <p:cond delay="0"/>
                            </p:stCondLst>
                            <p:childTnLst>
                              <p:par>
                                <p:cTn id="96" presetID="12" presetClass="entr" presetSubtype="1" fill="hold" grpId="0" nodeType="clickEffect">
                                  <p:stCondLst>
                                    <p:cond delay="0"/>
                                  </p:stCondLst>
                                  <p:childTnLst>
                                    <p:set>
                                      <p:cBhvr>
                                        <p:cTn id="97" dur="1" fill="hold">
                                          <p:stCondLst>
                                            <p:cond delay="0"/>
                                          </p:stCondLst>
                                        </p:cTn>
                                        <p:tgtEl>
                                          <p:spTgt spid="17"/>
                                        </p:tgtEl>
                                        <p:attrNameLst>
                                          <p:attrName>style.visibility</p:attrName>
                                        </p:attrNameLst>
                                      </p:cBhvr>
                                      <p:to>
                                        <p:strVal val="visible"/>
                                      </p:to>
                                    </p:set>
                                    <p:anim calcmode="lin" valueType="num">
                                      <p:cBhvr additive="base">
                                        <p:cTn id="98" dur="500"/>
                                        <p:tgtEl>
                                          <p:spTgt spid="17"/>
                                        </p:tgtEl>
                                        <p:attrNameLst>
                                          <p:attrName>ppt_y</p:attrName>
                                        </p:attrNameLst>
                                      </p:cBhvr>
                                      <p:tavLst>
                                        <p:tav tm="0">
                                          <p:val>
                                            <p:strVal val="#ppt_y-#ppt_h*1.125000"/>
                                          </p:val>
                                        </p:tav>
                                        <p:tav tm="100000">
                                          <p:val>
                                            <p:strVal val="#ppt_y"/>
                                          </p:val>
                                        </p:tav>
                                      </p:tavLst>
                                    </p:anim>
                                    <p:animEffect transition="in" filter="wipe(down)">
                                      <p:cBhvr>
                                        <p:cTn id="99" dur="500"/>
                                        <p:tgtEl>
                                          <p:spTgt spid="17"/>
                                        </p:tgtEl>
                                      </p:cBhvr>
                                    </p:animEffect>
                                  </p:childTnLst>
                                </p:cTn>
                              </p:par>
                            </p:childTnLst>
                          </p:cTn>
                        </p:par>
                      </p:childTnLst>
                    </p:cTn>
                  </p:par>
                  <p:par>
                    <p:cTn id="100" fill="hold">
                      <p:stCondLst>
                        <p:cond delay="indefinite"/>
                      </p:stCondLst>
                      <p:childTnLst>
                        <p:par>
                          <p:cTn id="101" fill="hold">
                            <p:stCondLst>
                              <p:cond delay="0"/>
                            </p:stCondLst>
                            <p:childTnLst>
                              <p:par>
                                <p:cTn id="102" presetID="12" presetClass="entr" presetSubtype="1" fill="hold" grpId="0" nodeType="clickEffect">
                                  <p:stCondLst>
                                    <p:cond delay="0"/>
                                  </p:stCondLst>
                                  <p:childTnLst>
                                    <p:set>
                                      <p:cBhvr>
                                        <p:cTn id="103" dur="1" fill="hold">
                                          <p:stCondLst>
                                            <p:cond delay="0"/>
                                          </p:stCondLst>
                                        </p:cTn>
                                        <p:tgtEl>
                                          <p:spTgt spid="18"/>
                                        </p:tgtEl>
                                        <p:attrNameLst>
                                          <p:attrName>style.visibility</p:attrName>
                                        </p:attrNameLst>
                                      </p:cBhvr>
                                      <p:to>
                                        <p:strVal val="visible"/>
                                      </p:to>
                                    </p:set>
                                    <p:anim calcmode="lin" valueType="num">
                                      <p:cBhvr additive="base">
                                        <p:cTn id="104" dur="500"/>
                                        <p:tgtEl>
                                          <p:spTgt spid="18"/>
                                        </p:tgtEl>
                                        <p:attrNameLst>
                                          <p:attrName>ppt_y</p:attrName>
                                        </p:attrNameLst>
                                      </p:cBhvr>
                                      <p:tavLst>
                                        <p:tav tm="0">
                                          <p:val>
                                            <p:strVal val="#ppt_y-#ppt_h*1.125000"/>
                                          </p:val>
                                        </p:tav>
                                        <p:tav tm="100000">
                                          <p:val>
                                            <p:strVal val="#ppt_y"/>
                                          </p:val>
                                        </p:tav>
                                      </p:tavLst>
                                    </p:anim>
                                    <p:animEffect transition="in" filter="wipe(down)">
                                      <p:cBhvr>
                                        <p:cTn id="10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P spid="15" grpId="0"/>
      <p:bldP spid="16" grpId="0"/>
      <p:bldP spid="17" grpId="0"/>
      <p:bldP spid="18" grpId="0"/>
      <p:bldP spid="19" grpId="0"/>
      <p:bldP spid="19" grpId="1"/>
      <p:bldP spid="21" grpId="0" animBg="1"/>
      <p:bldP spid="21" grpId="1" animBg="1"/>
      <p:bldP spid="22" grpId="0" animBg="1"/>
      <p:bldP spid="22"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Text Box 3"/>
          <p:cNvSpPr txBox="1">
            <a:spLocks noChangeArrowheads="1"/>
          </p:cNvSpPr>
          <p:nvPr/>
        </p:nvSpPr>
        <p:spPr bwMode="auto">
          <a:xfrm>
            <a:off x="971550" y="2787254"/>
            <a:ext cx="2700338" cy="954107"/>
          </a:xfrm>
          <a:prstGeom prst="rect">
            <a:avLst/>
          </a:prstGeom>
          <a:noFill/>
          <a:ln w="50800" cmpd="dbl">
            <a:solidFill>
              <a:schemeClr val="tx1"/>
            </a:solidFill>
            <a:miter lim="800000"/>
            <a:headEnd/>
            <a:tailEnd/>
          </a:ln>
        </p:spPr>
        <p:txBody>
          <a:bodyPr>
            <a:spAutoFit/>
          </a:bodyPr>
          <a:lstStyle/>
          <a:p>
            <a:pPr algn="ctr">
              <a:spcBef>
                <a:spcPct val="50000"/>
              </a:spcBef>
              <a:defRPr/>
            </a:pPr>
            <a:r>
              <a:rPr lang="zh-CN" altLang="zh-CN" sz="2800" b="1">
                <a:solidFill>
                  <a:srgbClr val="C00000"/>
                </a:solidFill>
                <a:effectLst>
                  <a:outerShdw blurRad="38100" dist="38100" dir="2700000" algn="tl">
                    <a:srgbClr val="000000">
                      <a:alpha val="43137"/>
                    </a:srgbClr>
                  </a:outerShdw>
                </a:effectLst>
                <a:latin typeface="黑体" pitchFamily="49" charset="-122"/>
                <a:ea typeface="黑体" pitchFamily="49" charset="-122"/>
              </a:rPr>
              <a:t>甲午中日战争</a:t>
            </a:r>
            <a:r>
              <a:rPr lang="zh-CN" altLang="zh-CN" sz="2800" b="1">
                <a:effectLst>
                  <a:outerShdw blurRad="38100" dist="38100" dir="2700000" algn="tl">
                    <a:srgbClr val="000000">
                      <a:alpha val="43137"/>
                    </a:srgbClr>
                  </a:outerShdw>
                </a:effectLst>
                <a:latin typeface="黑体" pitchFamily="49" charset="-122"/>
                <a:ea typeface="黑体" pitchFamily="49" charset="-122"/>
              </a:rPr>
              <a:t>（1894—1895）</a:t>
            </a:r>
          </a:p>
        </p:txBody>
      </p:sp>
      <p:sp>
        <p:nvSpPr>
          <p:cNvPr id="54283" name="Line 11"/>
          <p:cNvSpPr>
            <a:spLocks noChangeShapeType="1"/>
          </p:cNvSpPr>
          <p:nvPr/>
        </p:nvSpPr>
        <p:spPr bwMode="auto">
          <a:xfrm>
            <a:off x="3779839" y="735806"/>
            <a:ext cx="936625" cy="0"/>
          </a:xfrm>
          <a:prstGeom prst="line">
            <a:avLst/>
          </a:prstGeom>
          <a:ln w="31750">
            <a:solidFill>
              <a:schemeClr val="tx1"/>
            </a:solidFill>
            <a:headEnd/>
            <a:tailEnd/>
          </a:ln>
        </p:spPr>
        <p:style>
          <a:lnRef idx="1">
            <a:schemeClr val="accent6"/>
          </a:lnRef>
          <a:fillRef idx="0">
            <a:schemeClr val="accent6"/>
          </a:fillRef>
          <a:effectRef idx="0">
            <a:schemeClr val="accent6"/>
          </a:effectRef>
          <a:fontRef idx="minor">
            <a:schemeClr val="tx1"/>
          </a:fontRef>
        </p:style>
        <p:txBody>
          <a:bodyPr/>
          <a:lstStyle/>
          <a:p>
            <a:pPr>
              <a:defRPr/>
            </a:pPr>
            <a:endParaRPr lang="zh-CN" altLang="en-US" b="1">
              <a:effectLst>
                <a:outerShdw blurRad="38100" dist="38100" dir="2700000" algn="tl">
                  <a:srgbClr val="000000">
                    <a:alpha val="43137"/>
                  </a:srgbClr>
                </a:outerShdw>
              </a:effectLst>
              <a:latin typeface="黑体" pitchFamily="49" charset="-122"/>
              <a:ea typeface="黑体" pitchFamily="49" charset="-122"/>
            </a:endParaRPr>
          </a:p>
        </p:txBody>
      </p:sp>
      <p:sp>
        <p:nvSpPr>
          <p:cNvPr id="54288" name="AutoShape 16"/>
          <p:cNvSpPr>
            <a:spLocks noChangeArrowheads="1"/>
          </p:cNvSpPr>
          <p:nvPr/>
        </p:nvSpPr>
        <p:spPr bwMode="auto">
          <a:xfrm>
            <a:off x="2124076" y="1168003"/>
            <a:ext cx="360363" cy="432197"/>
          </a:xfrm>
          <a:prstGeom prst="downArrow">
            <a:avLst>
              <a:gd name="adj1" fmla="val 50000"/>
              <a:gd name="adj2" fmla="val 49787"/>
            </a:avLst>
          </a:prstGeom>
          <a:solidFill>
            <a:srgbClr val="FFFF66"/>
          </a:solidFill>
          <a:ln w="9525">
            <a:solidFill>
              <a:schemeClr val="tx1"/>
            </a:solidFill>
            <a:miter lim="800000"/>
            <a:headEnd/>
            <a:tailEnd/>
          </a:ln>
        </p:spPr>
        <p:txBody>
          <a:bodyPr vert="eaVert" wrap="none" anchor="ctr"/>
          <a:lstStyle/>
          <a:p>
            <a:pPr>
              <a:defRPr/>
            </a:pPr>
            <a:endParaRPr lang="zh-CN" altLang="en-US" b="1">
              <a:effectLst>
                <a:outerShdw blurRad="38100" dist="38100" dir="2700000" algn="tl">
                  <a:srgbClr val="000000">
                    <a:alpha val="43137"/>
                  </a:srgbClr>
                </a:outerShdw>
              </a:effectLst>
              <a:latin typeface="黑体" pitchFamily="49" charset="-122"/>
              <a:ea typeface="黑体" pitchFamily="49" charset="-122"/>
            </a:endParaRPr>
          </a:p>
        </p:txBody>
      </p:sp>
      <p:sp>
        <p:nvSpPr>
          <p:cNvPr id="19" name="Text Box 2"/>
          <p:cNvSpPr txBox="1">
            <a:spLocks noChangeArrowheads="1"/>
          </p:cNvSpPr>
          <p:nvPr/>
        </p:nvSpPr>
        <p:spPr bwMode="auto">
          <a:xfrm>
            <a:off x="971550" y="1600200"/>
            <a:ext cx="2700338" cy="954107"/>
          </a:xfrm>
          <a:prstGeom prst="rect">
            <a:avLst/>
          </a:prstGeom>
          <a:noFill/>
          <a:ln w="50800" cmpd="dbl">
            <a:solidFill>
              <a:schemeClr val="tx1"/>
            </a:solidFill>
            <a:miter lim="800000"/>
            <a:headEnd/>
            <a:tailEnd/>
          </a:ln>
        </p:spPr>
        <p:txBody>
          <a:bodyPr>
            <a:spAutoFit/>
          </a:bodyPr>
          <a:lstStyle/>
          <a:p>
            <a:pPr>
              <a:spcBef>
                <a:spcPct val="50000"/>
              </a:spcBef>
              <a:defRPr/>
            </a:pPr>
            <a:r>
              <a:rPr lang="zh-CN" altLang="en-US" sz="2800" b="1" dirty="0">
                <a:solidFill>
                  <a:srgbClr val="C00000"/>
                </a:solidFill>
                <a:effectLst>
                  <a:outerShdw blurRad="38100" dist="38100" dir="2700000" algn="tl">
                    <a:srgbClr val="000000">
                      <a:alpha val="43137"/>
                    </a:srgbClr>
                  </a:outerShdw>
                </a:effectLst>
                <a:latin typeface="黑体" pitchFamily="49" charset="-122"/>
                <a:ea typeface="黑体" pitchFamily="49" charset="-122"/>
              </a:rPr>
              <a:t>第二次</a:t>
            </a:r>
            <a:r>
              <a:rPr lang="zh-CN" altLang="zh-CN" sz="2800" b="1" dirty="0">
                <a:solidFill>
                  <a:srgbClr val="C00000"/>
                </a:solidFill>
                <a:effectLst>
                  <a:outerShdw blurRad="38100" dist="38100" dir="2700000" algn="tl">
                    <a:srgbClr val="000000">
                      <a:alpha val="43137"/>
                    </a:srgbClr>
                  </a:outerShdw>
                </a:effectLst>
                <a:latin typeface="黑体" pitchFamily="49" charset="-122"/>
                <a:ea typeface="黑体" pitchFamily="49" charset="-122"/>
              </a:rPr>
              <a:t>鸦片战争</a:t>
            </a:r>
            <a:r>
              <a:rPr lang="zh-CN" altLang="zh-CN" sz="2800" b="1" dirty="0">
                <a:effectLst>
                  <a:outerShdw blurRad="38100" dist="38100" dir="2700000" algn="tl">
                    <a:srgbClr val="000000">
                      <a:alpha val="43137"/>
                    </a:srgbClr>
                  </a:outerShdw>
                </a:effectLst>
                <a:latin typeface="黑体" pitchFamily="49" charset="-122"/>
                <a:ea typeface="黑体" pitchFamily="49" charset="-122"/>
              </a:rPr>
              <a:t>（18</a:t>
            </a:r>
            <a:r>
              <a:rPr lang="en-US" altLang="zh-CN" sz="2800" b="1" dirty="0" smtClean="0">
                <a:effectLst>
                  <a:outerShdw blurRad="38100" dist="38100" dir="2700000" algn="tl">
                    <a:srgbClr val="000000">
                      <a:alpha val="43137"/>
                    </a:srgbClr>
                  </a:outerShdw>
                </a:effectLst>
                <a:latin typeface="黑体" pitchFamily="49" charset="-122"/>
                <a:ea typeface="黑体" pitchFamily="49" charset="-122"/>
              </a:rPr>
              <a:t>56</a:t>
            </a:r>
            <a:r>
              <a:rPr lang="zh-CN" altLang="zh-CN" sz="2800" b="1" dirty="0" smtClean="0">
                <a:effectLst>
                  <a:outerShdw blurRad="38100" dist="38100" dir="2700000" algn="tl">
                    <a:srgbClr val="000000">
                      <a:alpha val="43137"/>
                    </a:srgbClr>
                  </a:outerShdw>
                </a:effectLst>
                <a:latin typeface="黑体" pitchFamily="49" charset="-122"/>
                <a:ea typeface="黑体" pitchFamily="49" charset="-122"/>
              </a:rPr>
              <a:t>—</a:t>
            </a:r>
            <a:r>
              <a:rPr lang="zh-CN" altLang="zh-CN" sz="2800" b="1" dirty="0">
                <a:effectLst>
                  <a:outerShdw blurRad="38100" dist="38100" dir="2700000" algn="tl">
                    <a:srgbClr val="000000">
                      <a:alpha val="43137"/>
                    </a:srgbClr>
                  </a:outerShdw>
                </a:effectLst>
                <a:latin typeface="黑体" pitchFamily="49" charset="-122"/>
                <a:ea typeface="黑体" pitchFamily="49" charset="-122"/>
              </a:rPr>
              <a:t>18</a:t>
            </a:r>
            <a:r>
              <a:rPr lang="en-US" altLang="zh-CN" sz="2800" b="1" dirty="0">
                <a:effectLst>
                  <a:outerShdw blurRad="38100" dist="38100" dir="2700000" algn="tl">
                    <a:srgbClr val="000000">
                      <a:alpha val="43137"/>
                    </a:srgbClr>
                  </a:outerShdw>
                </a:effectLst>
                <a:latin typeface="黑体" pitchFamily="49" charset="-122"/>
                <a:ea typeface="黑体" pitchFamily="49" charset="-122"/>
              </a:rPr>
              <a:t>60</a:t>
            </a:r>
            <a:r>
              <a:rPr lang="zh-CN" altLang="zh-CN" sz="2800" b="1" dirty="0">
                <a:effectLst>
                  <a:outerShdw blurRad="38100" dist="38100" dir="2700000" algn="tl">
                    <a:srgbClr val="000000">
                      <a:alpha val="43137"/>
                    </a:srgbClr>
                  </a:outerShdw>
                </a:effectLst>
                <a:latin typeface="黑体" pitchFamily="49" charset="-122"/>
                <a:ea typeface="黑体" pitchFamily="49" charset="-122"/>
              </a:rPr>
              <a:t>）</a:t>
            </a:r>
          </a:p>
        </p:txBody>
      </p:sp>
      <p:sp>
        <p:nvSpPr>
          <p:cNvPr id="25" name="矩形 24"/>
          <p:cNvSpPr>
            <a:spLocks noChangeArrowheads="1"/>
          </p:cNvSpPr>
          <p:nvPr/>
        </p:nvSpPr>
        <p:spPr bwMode="auto">
          <a:xfrm>
            <a:off x="4716463" y="411957"/>
            <a:ext cx="4248150" cy="1015663"/>
          </a:xfrm>
          <a:prstGeom prst="rect">
            <a:avLst/>
          </a:prstGeom>
          <a:noFill/>
          <a:ln w="50800" cmpd="dbl">
            <a:solidFill>
              <a:schemeClr val="tx1"/>
            </a:solidFill>
            <a:miter lim="800000"/>
            <a:headEnd/>
            <a:tailEnd/>
          </a:ln>
        </p:spPr>
        <p:txBody>
          <a:bodyPr>
            <a:spAutoFit/>
          </a:bodyPr>
          <a:lstStyle/>
          <a:p>
            <a:pPr>
              <a:defRPr/>
            </a:pPr>
            <a:r>
              <a:rPr lang="zh-CN" altLang="en-US" sz="3000" b="1" dirty="0">
                <a:effectLst>
                  <a:outerShdw blurRad="38100" dist="38100" dir="2700000" algn="tl">
                    <a:srgbClr val="000000">
                      <a:alpha val="43137"/>
                    </a:srgbClr>
                  </a:outerShdw>
                </a:effectLst>
                <a:latin typeface="黑体" pitchFamily="49" charset="-122"/>
                <a:ea typeface="黑体" pitchFamily="49" charset="-122"/>
              </a:rPr>
              <a:t>中国</a:t>
            </a:r>
            <a:r>
              <a:rPr lang="zh-CN" altLang="en-US" sz="3000" b="1" dirty="0">
                <a:solidFill>
                  <a:srgbClr val="FF0000"/>
                </a:solidFill>
                <a:effectLst>
                  <a:outerShdw blurRad="38100" dist="38100" dir="2700000" algn="tl">
                    <a:srgbClr val="000000">
                      <a:alpha val="43137"/>
                    </a:srgbClr>
                  </a:outerShdw>
                </a:effectLst>
                <a:latin typeface="黑体" pitchFamily="49" charset="-122"/>
                <a:ea typeface="黑体" pitchFamily="49" charset="-122"/>
              </a:rPr>
              <a:t>开始</a:t>
            </a:r>
            <a:r>
              <a:rPr lang="zh-CN" altLang="en-US" sz="3000" b="1" dirty="0">
                <a:effectLst>
                  <a:outerShdw blurRad="38100" dist="38100" dir="2700000" algn="tl">
                    <a:srgbClr val="000000">
                      <a:alpha val="43137"/>
                    </a:srgbClr>
                  </a:outerShdw>
                </a:effectLst>
                <a:latin typeface="黑体" pitchFamily="49" charset="-122"/>
                <a:ea typeface="黑体" pitchFamily="49" charset="-122"/>
              </a:rPr>
              <a:t>从封建社会变为半殖民地半封建社会</a:t>
            </a:r>
          </a:p>
        </p:txBody>
      </p:sp>
      <p:sp>
        <p:nvSpPr>
          <p:cNvPr id="28" name="矩形 27"/>
          <p:cNvSpPr>
            <a:spLocks noChangeArrowheads="1"/>
          </p:cNvSpPr>
          <p:nvPr/>
        </p:nvSpPr>
        <p:spPr bwMode="auto">
          <a:xfrm>
            <a:off x="4716463" y="1600200"/>
            <a:ext cx="4176712" cy="1015663"/>
          </a:xfrm>
          <a:prstGeom prst="rect">
            <a:avLst/>
          </a:prstGeom>
          <a:noFill/>
          <a:ln w="50800" cmpd="dbl">
            <a:solidFill>
              <a:schemeClr val="tx1"/>
            </a:solidFill>
            <a:miter lim="800000"/>
            <a:headEnd/>
            <a:tailEnd/>
          </a:ln>
        </p:spPr>
        <p:txBody>
          <a:bodyPr>
            <a:spAutoFit/>
          </a:bodyPr>
          <a:lstStyle/>
          <a:p>
            <a:pPr>
              <a:defRPr/>
            </a:pPr>
            <a:r>
              <a:rPr lang="zh-CN" altLang="en-US" sz="3000" b="1" dirty="0">
                <a:effectLst>
                  <a:outerShdw blurRad="38100" dist="38100" dir="2700000" algn="tl">
                    <a:srgbClr val="000000">
                      <a:alpha val="43137"/>
                    </a:srgbClr>
                  </a:outerShdw>
                </a:effectLst>
                <a:latin typeface="黑体" pitchFamily="49" charset="-122"/>
                <a:ea typeface="黑体" pitchFamily="49" charset="-122"/>
              </a:rPr>
              <a:t>中国的半殖民地化程度</a:t>
            </a:r>
            <a:endParaRPr lang="en-US" altLang="zh-CN" sz="3000" b="1" dirty="0">
              <a:effectLst>
                <a:outerShdw blurRad="38100" dist="38100" dir="2700000" algn="tl">
                  <a:srgbClr val="000000">
                    <a:alpha val="43137"/>
                  </a:srgbClr>
                </a:outerShdw>
              </a:effectLst>
              <a:latin typeface="黑体" pitchFamily="49" charset="-122"/>
              <a:ea typeface="黑体" pitchFamily="49" charset="-122"/>
            </a:endParaRPr>
          </a:p>
          <a:p>
            <a:pPr>
              <a:defRPr/>
            </a:pPr>
            <a:r>
              <a:rPr lang="zh-CN" altLang="en-US" sz="3000" b="1" dirty="0">
                <a:solidFill>
                  <a:srgbClr val="FF0000"/>
                </a:solidFill>
                <a:effectLst>
                  <a:outerShdw blurRad="38100" dist="38100" dir="2700000" algn="tl">
                    <a:srgbClr val="000000">
                      <a:alpha val="43137"/>
                    </a:srgbClr>
                  </a:outerShdw>
                </a:effectLst>
                <a:latin typeface="黑体" pitchFamily="49" charset="-122"/>
                <a:ea typeface="黑体" pitchFamily="49" charset="-122"/>
              </a:rPr>
              <a:t>进一步加深</a:t>
            </a:r>
          </a:p>
        </p:txBody>
      </p:sp>
      <p:sp>
        <p:nvSpPr>
          <p:cNvPr id="29" name="矩形 28"/>
          <p:cNvSpPr>
            <a:spLocks noChangeArrowheads="1"/>
          </p:cNvSpPr>
          <p:nvPr/>
        </p:nvSpPr>
        <p:spPr bwMode="auto">
          <a:xfrm>
            <a:off x="4716463" y="2733675"/>
            <a:ext cx="4176712" cy="1015663"/>
          </a:xfrm>
          <a:prstGeom prst="rect">
            <a:avLst/>
          </a:prstGeom>
          <a:noFill/>
          <a:ln w="50800" cmpd="dbl">
            <a:solidFill>
              <a:schemeClr val="tx1"/>
            </a:solidFill>
            <a:miter lim="800000"/>
            <a:headEnd/>
            <a:tailEnd/>
          </a:ln>
        </p:spPr>
        <p:txBody>
          <a:bodyPr>
            <a:spAutoFit/>
          </a:bodyPr>
          <a:lstStyle/>
          <a:p>
            <a:pPr>
              <a:defRPr/>
            </a:pPr>
            <a:r>
              <a:rPr lang="zh-CN" altLang="en-US" sz="3000" b="1" dirty="0">
                <a:solidFill>
                  <a:srgbClr val="FF0000"/>
                </a:solidFill>
                <a:effectLst>
                  <a:outerShdw blurRad="38100" dist="38100" dir="2700000" algn="tl">
                    <a:srgbClr val="000000">
                      <a:alpha val="43137"/>
                    </a:srgbClr>
                  </a:outerShdw>
                </a:effectLst>
                <a:latin typeface="黑体" pitchFamily="49" charset="-122"/>
                <a:ea typeface="黑体" pitchFamily="49" charset="-122"/>
              </a:rPr>
              <a:t>大大加深了</a:t>
            </a:r>
            <a:r>
              <a:rPr lang="zh-CN" altLang="en-US" sz="3000" b="1" dirty="0">
                <a:effectLst>
                  <a:outerShdw blurRad="38100" dist="38100" dir="2700000" algn="tl">
                    <a:srgbClr val="000000">
                      <a:alpha val="43137"/>
                    </a:srgbClr>
                  </a:outerShdw>
                </a:effectLst>
                <a:latin typeface="黑体" pitchFamily="49" charset="-122"/>
                <a:ea typeface="黑体" pitchFamily="49" charset="-122"/>
              </a:rPr>
              <a:t>中国的半殖民地化程度</a:t>
            </a:r>
          </a:p>
        </p:txBody>
      </p:sp>
      <p:sp>
        <p:nvSpPr>
          <p:cNvPr id="30" name="矩形 29"/>
          <p:cNvSpPr>
            <a:spLocks noChangeArrowheads="1"/>
          </p:cNvSpPr>
          <p:nvPr/>
        </p:nvSpPr>
        <p:spPr bwMode="auto">
          <a:xfrm>
            <a:off x="4716463" y="3921919"/>
            <a:ext cx="4176712" cy="1015663"/>
          </a:xfrm>
          <a:prstGeom prst="rect">
            <a:avLst/>
          </a:prstGeom>
          <a:noFill/>
          <a:ln w="50800" cmpd="dbl">
            <a:solidFill>
              <a:schemeClr val="tx1"/>
            </a:solidFill>
            <a:miter lim="800000"/>
            <a:headEnd/>
            <a:tailEnd/>
          </a:ln>
        </p:spPr>
        <p:txBody>
          <a:bodyPr>
            <a:spAutoFit/>
          </a:bodyPr>
          <a:lstStyle/>
          <a:p>
            <a:pPr>
              <a:defRPr/>
            </a:pPr>
            <a:r>
              <a:rPr lang="zh-CN" altLang="en-US" sz="3000" b="1" dirty="0">
                <a:effectLst>
                  <a:outerShdw blurRad="38100" dist="38100" dir="2700000" algn="tl">
                    <a:srgbClr val="000000">
                      <a:alpha val="43137"/>
                    </a:srgbClr>
                  </a:outerShdw>
                </a:effectLst>
                <a:latin typeface="黑体" pitchFamily="49" charset="-122"/>
                <a:ea typeface="黑体" pitchFamily="49" charset="-122"/>
              </a:rPr>
              <a:t>中国</a:t>
            </a:r>
            <a:r>
              <a:rPr lang="zh-CN" altLang="en-US" sz="3000" b="1" dirty="0">
                <a:solidFill>
                  <a:srgbClr val="FF0000"/>
                </a:solidFill>
                <a:effectLst>
                  <a:outerShdw blurRad="38100" dist="38100" dir="2700000" algn="tl">
                    <a:srgbClr val="000000">
                      <a:alpha val="43137"/>
                    </a:srgbClr>
                  </a:outerShdw>
                </a:effectLst>
                <a:latin typeface="黑体" pitchFamily="49" charset="-122"/>
                <a:ea typeface="黑体" pitchFamily="49" charset="-122"/>
              </a:rPr>
              <a:t>完全陷入</a:t>
            </a:r>
            <a:r>
              <a:rPr lang="zh-CN" altLang="en-US" sz="3000" b="1" dirty="0">
                <a:effectLst>
                  <a:outerShdw blurRad="38100" dist="38100" dir="2700000" algn="tl">
                    <a:srgbClr val="000000">
                      <a:alpha val="43137"/>
                    </a:srgbClr>
                  </a:outerShdw>
                </a:effectLst>
                <a:latin typeface="黑体" pitchFamily="49" charset="-122"/>
                <a:ea typeface="黑体" pitchFamily="49" charset="-122"/>
              </a:rPr>
              <a:t>半殖民地</a:t>
            </a:r>
            <a:endParaRPr lang="en-US" altLang="zh-CN" sz="3000" b="1" dirty="0">
              <a:effectLst>
                <a:outerShdw blurRad="38100" dist="38100" dir="2700000" algn="tl">
                  <a:srgbClr val="000000">
                    <a:alpha val="43137"/>
                  </a:srgbClr>
                </a:outerShdw>
              </a:effectLst>
              <a:latin typeface="黑体" pitchFamily="49" charset="-122"/>
              <a:ea typeface="黑体" pitchFamily="49" charset="-122"/>
            </a:endParaRPr>
          </a:p>
          <a:p>
            <a:pPr>
              <a:defRPr/>
            </a:pPr>
            <a:r>
              <a:rPr lang="zh-CN" altLang="en-US" sz="3000" b="1" dirty="0">
                <a:effectLst>
                  <a:outerShdw blurRad="38100" dist="38100" dir="2700000" algn="tl">
                    <a:srgbClr val="000000">
                      <a:alpha val="43137"/>
                    </a:srgbClr>
                  </a:outerShdw>
                </a:effectLst>
                <a:latin typeface="黑体" pitchFamily="49" charset="-122"/>
                <a:ea typeface="黑体" pitchFamily="49" charset="-122"/>
              </a:rPr>
              <a:t>半封建社会的深渊</a:t>
            </a:r>
          </a:p>
        </p:txBody>
      </p:sp>
      <p:sp>
        <p:nvSpPr>
          <p:cNvPr id="31" name="矩形 30"/>
          <p:cNvSpPr>
            <a:spLocks noChangeArrowheads="1"/>
          </p:cNvSpPr>
          <p:nvPr/>
        </p:nvSpPr>
        <p:spPr bwMode="auto">
          <a:xfrm>
            <a:off x="971550" y="411956"/>
            <a:ext cx="2700338" cy="954107"/>
          </a:xfrm>
          <a:prstGeom prst="rect">
            <a:avLst/>
          </a:prstGeom>
          <a:noFill/>
          <a:ln w="50800" cmpd="dbl">
            <a:solidFill>
              <a:schemeClr val="tx1"/>
            </a:solidFill>
            <a:miter lim="800000"/>
            <a:headEnd/>
            <a:tailEnd/>
          </a:ln>
        </p:spPr>
        <p:txBody>
          <a:bodyPr>
            <a:spAutoFit/>
          </a:bodyPr>
          <a:lstStyle/>
          <a:p>
            <a:pPr algn="ctr">
              <a:defRPr/>
            </a:pPr>
            <a:r>
              <a:rPr lang="zh-CN" altLang="en-US" sz="2800" b="1">
                <a:solidFill>
                  <a:srgbClr val="C00000"/>
                </a:solidFill>
                <a:effectLst>
                  <a:outerShdw blurRad="38100" dist="38100" dir="2700000" algn="tl">
                    <a:srgbClr val="000000">
                      <a:alpha val="43137"/>
                    </a:srgbClr>
                  </a:outerShdw>
                </a:effectLst>
                <a:latin typeface="黑体" pitchFamily="49" charset="-122"/>
                <a:ea typeface="黑体" pitchFamily="49" charset="-122"/>
              </a:rPr>
              <a:t>鸦片战争</a:t>
            </a:r>
          </a:p>
          <a:p>
            <a:pPr>
              <a:defRPr/>
            </a:pPr>
            <a:r>
              <a:rPr lang="zh-CN" altLang="en-US" sz="2800" b="1">
                <a:effectLst>
                  <a:outerShdw blurRad="38100" dist="38100" dir="2700000" algn="tl">
                    <a:srgbClr val="000000">
                      <a:alpha val="43137"/>
                    </a:srgbClr>
                  </a:outerShdw>
                </a:effectLst>
                <a:latin typeface="黑体" pitchFamily="49" charset="-122"/>
                <a:ea typeface="黑体" pitchFamily="49" charset="-122"/>
              </a:rPr>
              <a:t>（</a:t>
            </a:r>
            <a:r>
              <a:rPr lang="en-US" altLang="zh-CN" sz="2800" b="1">
                <a:effectLst>
                  <a:outerShdw blurRad="38100" dist="38100" dir="2700000" algn="tl">
                    <a:srgbClr val="000000">
                      <a:alpha val="43137"/>
                    </a:srgbClr>
                  </a:outerShdw>
                </a:effectLst>
                <a:latin typeface="黑体" pitchFamily="49" charset="-122"/>
                <a:ea typeface="黑体" pitchFamily="49" charset="-122"/>
              </a:rPr>
              <a:t>1840—1842</a:t>
            </a:r>
            <a:r>
              <a:rPr lang="zh-CN" altLang="en-US" sz="2800" b="1">
                <a:effectLst>
                  <a:outerShdw blurRad="38100" dist="38100" dir="2700000" algn="tl">
                    <a:srgbClr val="000000">
                      <a:alpha val="43137"/>
                    </a:srgbClr>
                  </a:outerShdw>
                </a:effectLst>
                <a:latin typeface="黑体" pitchFamily="49" charset="-122"/>
                <a:ea typeface="黑体" pitchFamily="49" charset="-122"/>
              </a:rPr>
              <a:t>）</a:t>
            </a:r>
          </a:p>
        </p:txBody>
      </p:sp>
      <p:sp>
        <p:nvSpPr>
          <p:cNvPr id="33" name="矩形 32"/>
          <p:cNvSpPr>
            <a:spLocks noChangeArrowheads="1"/>
          </p:cNvSpPr>
          <p:nvPr/>
        </p:nvSpPr>
        <p:spPr bwMode="auto">
          <a:xfrm>
            <a:off x="720726" y="3975498"/>
            <a:ext cx="3203575" cy="954107"/>
          </a:xfrm>
          <a:prstGeom prst="rect">
            <a:avLst/>
          </a:prstGeom>
          <a:noFill/>
          <a:ln w="50800" cmpd="dbl">
            <a:solidFill>
              <a:schemeClr val="tx1"/>
            </a:solidFill>
            <a:miter lim="800000"/>
            <a:headEnd/>
            <a:tailEnd/>
          </a:ln>
        </p:spPr>
        <p:txBody>
          <a:bodyPr>
            <a:spAutoFit/>
          </a:bodyPr>
          <a:lstStyle/>
          <a:p>
            <a:pPr>
              <a:defRPr/>
            </a:pPr>
            <a:r>
              <a:rPr lang="zh-CN" altLang="en-US" sz="2800" b="1">
                <a:solidFill>
                  <a:srgbClr val="C00000"/>
                </a:solidFill>
                <a:effectLst>
                  <a:outerShdw blurRad="38100" dist="38100" dir="2700000" algn="tl">
                    <a:srgbClr val="000000">
                      <a:alpha val="43137"/>
                    </a:srgbClr>
                  </a:outerShdw>
                </a:effectLst>
                <a:latin typeface="黑体" pitchFamily="49" charset="-122"/>
                <a:ea typeface="黑体" pitchFamily="49" charset="-122"/>
              </a:rPr>
              <a:t>八国联军侵华战争</a:t>
            </a:r>
          </a:p>
          <a:p>
            <a:pPr>
              <a:defRPr/>
            </a:pPr>
            <a:r>
              <a:rPr lang="zh-CN" altLang="en-US" sz="2800" b="1">
                <a:effectLst>
                  <a:outerShdw blurRad="38100" dist="38100" dir="2700000" algn="tl">
                    <a:srgbClr val="000000">
                      <a:alpha val="43137"/>
                    </a:srgbClr>
                  </a:outerShdw>
                </a:effectLst>
                <a:latin typeface="黑体" pitchFamily="49" charset="-122"/>
                <a:ea typeface="黑体" pitchFamily="49" charset="-122"/>
              </a:rPr>
              <a:t>（</a:t>
            </a:r>
            <a:r>
              <a:rPr lang="en-US" altLang="zh-CN" sz="2800" b="1">
                <a:effectLst>
                  <a:outerShdw blurRad="38100" dist="38100" dir="2700000" algn="tl">
                    <a:srgbClr val="000000">
                      <a:alpha val="43137"/>
                    </a:srgbClr>
                  </a:outerShdw>
                </a:effectLst>
                <a:latin typeface="黑体" pitchFamily="49" charset="-122"/>
                <a:ea typeface="黑体" pitchFamily="49" charset="-122"/>
              </a:rPr>
              <a:t>1900—1901</a:t>
            </a:r>
            <a:r>
              <a:rPr lang="zh-CN" altLang="en-US" sz="2800" b="1">
                <a:effectLst>
                  <a:outerShdw blurRad="38100" dist="38100" dir="2700000" algn="tl">
                    <a:srgbClr val="000000">
                      <a:alpha val="43137"/>
                    </a:srgbClr>
                  </a:outerShdw>
                </a:effectLst>
                <a:latin typeface="黑体" pitchFamily="49" charset="-122"/>
                <a:ea typeface="黑体" pitchFamily="49" charset="-122"/>
              </a:rPr>
              <a:t>）</a:t>
            </a:r>
          </a:p>
        </p:txBody>
      </p:sp>
      <p:sp>
        <p:nvSpPr>
          <p:cNvPr id="34" name="Line 11"/>
          <p:cNvSpPr>
            <a:spLocks noChangeShapeType="1"/>
          </p:cNvSpPr>
          <p:nvPr/>
        </p:nvSpPr>
        <p:spPr bwMode="auto">
          <a:xfrm>
            <a:off x="3779838" y="1924050"/>
            <a:ext cx="863600" cy="0"/>
          </a:xfrm>
          <a:prstGeom prst="line">
            <a:avLst/>
          </a:prstGeom>
          <a:ln w="31750">
            <a:solidFill>
              <a:schemeClr val="tx1"/>
            </a:solidFill>
            <a:headEnd/>
            <a:tailEnd/>
          </a:ln>
        </p:spPr>
        <p:style>
          <a:lnRef idx="1">
            <a:schemeClr val="accent6"/>
          </a:lnRef>
          <a:fillRef idx="0">
            <a:schemeClr val="accent6"/>
          </a:fillRef>
          <a:effectRef idx="0">
            <a:schemeClr val="accent6"/>
          </a:effectRef>
          <a:fontRef idx="minor">
            <a:schemeClr val="tx1"/>
          </a:fontRef>
        </p:style>
        <p:txBody>
          <a:bodyPr/>
          <a:lstStyle/>
          <a:p>
            <a:pPr>
              <a:defRPr/>
            </a:pPr>
            <a:endParaRPr lang="zh-CN" altLang="en-US" b="1">
              <a:effectLst>
                <a:outerShdw blurRad="38100" dist="38100" dir="2700000" algn="tl">
                  <a:srgbClr val="000000">
                    <a:alpha val="43137"/>
                  </a:srgbClr>
                </a:outerShdw>
              </a:effectLst>
              <a:latin typeface="黑体" pitchFamily="49" charset="-122"/>
              <a:ea typeface="黑体" pitchFamily="49" charset="-122"/>
            </a:endParaRPr>
          </a:p>
        </p:txBody>
      </p:sp>
      <p:sp>
        <p:nvSpPr>
          <p:cNvPr id="35" name="Line 11"/>
          <p:cNvSpPr>
            <a:spLocks noChangeShapeType="1"/>
          </p:cNvSpPr>
          <p:nvPr/>
        </p:nvSpPr>
        <p:spPr bwMode="auto">
          <a:xfrm>
            <a:off x="3779838" y="3112294"/>
            <a:ext cx="863600" cy="0"/>
          </a:xfrm>
          <a:prstGeom prst="line">
            <a:avLst/>
          </a:prstGeom>
          <a:ln w="31750">
            <a:solidFill>
              <a:schemeClr val="tx1"/>
            </a:solidFill>
            <a:headEnd/>
            <a:tailEnd/>
          </a:ln>
        </p:spPr>
        <p:style>
          <a:lnRef idx="1">
            <a:schemeClr val="accent6"/>
          </a:lnRef>
          <a:fillRef idx="0">
            <a:schemeClr val="accent6"/>
          </a:fillRef>
          <a:effectRef idx="0">
            <a:schemeClr val="accent6"/>
          </a:effectRef>
          <a:fontRef idx="minor">
            <a:schemeClr val="tx1"/>
          </a:fontRef>
        </p:style>
        <p:txBody>
          <a:bodyPr/>
          <a:lstStyle/>
          <a:p>
            <a:pPr>
              <a:defRPr/>
            </a:pPr>
            <a:endParaRPr lang="zh-CN" altLang="en-US" b="1">
              <a:effectLst>
                <a:outerShdw blurRad="38100" dist="38100" dir="2700000" algn="tl">
                  <a:srgbClr val="000000">
                    <a:alpha val="43137"/>
                  </a:srgbClr>
                </a:outerShdw>
              </a:effectLst>
              <a:latin typeface="黑体" pitchFamily="49" charset="-122"/>
              <a:ea typeface="黑体" pitchFamily="49" charset="-122"/>
            </a:endParaRPr>
          </a:p>
        </p:txBody>
      </p:sp>
      <p:sp>
        <p:nvSpPr>
          <p:cNvPr id="36" name="Line 11"/>
          <p:cNvSpPr>
            <a:spLocks noChangeShapeType="1"/>
          </p:cNvSpPr>
          <p:nvPr/>
        </p:nvSpPr>
        <p:spPr bwMode="auto">
          <a:xfrm>
            <a:off x="3995738" y="4299347"/>
            <a:ext cx="647700" cy="0"/>
          </a:xfrm>
          <a:prstGeom prst="line">
            <a:avLst/>
          </a:prstGeom>
          <a:ln w="31750">
            <a:solidFill>
              <a:schemeClr val="tx1"/>
            </a:solidFill>
            <a:headEnd/>
            <a:tailEnd/>
          </a:ln>
        </p:spPr>
        <p:style>
          <a:lnRef idx="1">
            <a:schemeClr val="accent6"/>
          </a:lnRef>
          <a:fillRef idx="0">
            <a:schemeClr val="accent6"/>
          </a:fillRef>
          <a:effectRef idx="0">
            <a:schemeClr val="accent6"/>
          </a:effectRef>
          <a:fontRef idx="minor">
            <a:schemeClr val="tx1"/>
          </a:fontRef>
        </p:style>
        <p:txBody>
          <a:bodyPr/>
          <a:lstStyle/>
          <a:p>
            <a:pPr>
              <a:defRPr/>
            </a:pPr>
            <a:endParaRPr lang="zh-CN" altLang="en-US" b="1">
              <a:effectLst>
                <a:outerShdw blurRad="38100" dist="38100" dir="2700000" algn="tl">
                  <a:srgbClr val="000000">
                    <a:alpha val="43137"/>
                  </a:srgbClr>
                </a:outerShdw>
              </a:effectLst>
              <a:latin typeface="黑体" pitchFamily="49" charset="-122"/>
              <a:ea typeface="黑体" pitchFamily="49" charset="-122"/>
            </a:endParaRPr>
          </a:p>
        </p:txBody>
      </p:sp>
      <p:sp>
        <p:nvSpPr>
          <p:cNvPr id="37" name="AutoShape 16"/>
          <p:cNvSpPr>
            <a:spLocks noChangeArrowheads="1"/>
          </p:cNvSpPr>
          <p:nvPr/>
        </p:nvSpPr>
        <p:spPr bwMode="auto">
          <a:xfrm>
            <a:off x="2051051" y="2356248"/>
            <a:ext cx="360363" cy="431006"/>
          </a:xfrm>
          <a:prstGeom prst="downArrow">
            <a:avLst>
              <a:gd name="adj1" fmla="val 50000"/>
              <a:gd name="adj2" fmla="val 49650"/>
            </a:avLst>
          </a:prstGeom>
          <a:solidFill>
            <a:srgbClr val="FFFF66"/>
          </a:solidFill>
          <a:ln w="9525">
            <a:solidFill>
              <a:schemeClr val="tx1"/>
            </a:solidFill>
            <a:miter lim="800000"/>
            <a:headEnd/>
            <a:tailEnd/>
          </a:ln>
        </p:spPr>
        <p:txBody>
          <a:bodyPr vert="eaVert" wrap="none" anchor="ctr"/>
          <a:lstStyle/>
          <a:p>
            <a:pPr>
              <a:defRPr/>
            </a:pPr>
            <a:endParaRPr lang="zh-CN" altLang="en-US" b="1">
              <a:effectLst>
                <a:outerShdw blurRad="38100" dist="38100" dir="2700000" algn="tl">
                  <a:srgbClr val="000000">
                    <a:alpha val="43137"/>
                  </a:srgbClr>
                </a:outerShdw>
              </a:effectLst>
              <a:latin typeface="黑体" pitchFamily="49" charset="-122"/>
              <a:ea typeface="黑体" pitchFamily="49" charset="-122"/>
            </a:endParaRPr>
          </a:p>
        </p:txBody>
      </p:sp>
      <p:sp>
        <p:nvSpPr>
          <p:cNvPr id="38" name="AutoShape 16"/>
          <p:cNvSpPr>
            <a:spLocks noChangeArrowheads="1"/>
          </p:cNvSpPr>
          <p:nvPr/>
        </p:nvSpPr>
        <p:spPr bwMode="auto">
          <a:xfrm>
            <a:off x="2051051" y="3543300"/>
            <a:ext cx="360363" cy="432197"/>
          </a:xfrm>
          <a:prstGeom prst="downArrow">
            <a:avLst>
              <a:gd name="adj1" fmla="val 50000"/>
              <a:gd name="adj2" fmla="val 49787"/>
            </a:avLst>
          </a:prstGeom>
          <a:solidFill>
            <a:srgbClr val="FFFF66"/>
          </a:solidFill>
          <a:ln w="9525">
            <a:solidFill>
              <a:schemeClr val="tx1"/>
            </a:solidFill>
            <a:miter lim="800000"/>
            <a:headEnd/>
            <a:tailEnd/>
          </a:ln>
        </p:spPr>
        <p:txBody>
          <a:bodyPr vert="eaVert" wrap="none" anchor="ctr"/>
          <a:lstStyle/>
          <a:p>
            <a:pPr>
              <a:defRPr/>
            </a:pPr>
            <a:endParaRPr lang="zh-CN" altLang="en-US" b="1">
              <a:effectLst>
                <a:outerShdw blurRad="38100" dist="38100" dir="2700000" algn="tl">
                  <a:srgbClr val="000000">
                    <a:alpha val="43137"/>
                  </a:srgbClr>
                </a:outerShdw>
              </a:effectLst>
              <a:latin typeface="黑体" pitchFamily="49" charset="-122"/>
              <a:ea typeface="黑体" pitchFamily="49" charset="-122"/>
            </a:endParaRPr>
          </a:p>
        </p:txBody>
      </p:sp>
      <p:sp>
        <p:nvSpPr>
          <p:cNvPr id="39" name="TextBox 38"/>
          <p:cNvSpPr txBox="1"/>
          <p:nvPr/>
        </p:nvSpPr>
        <p:spPr>
          <a:xfrm>
            <a:off x="0" y="571486"/>
            <a:ext cx="923330" cy="3921919"/>
          </a:xfrm>
          <a:prstGeom prst="rect">
            <a:avLst/>
          </a:prstGeom>
          <a:noFill/>
        </p:spPr>
        <p:txBody>
          <a:bodyPr vert="eaVert">
            <a:spAutoFit/>
          </a:bodyPr>
          <a:lstStyle/>
          <a:p>
            <a:pPr algn="ctr">
              <a:defRPr/>
            </a:pPr>
            <a:r>
              <a:rPr lang="zh-CN" altLang="en-US" sz="4800" b="1" dirty="0" smtClean="0">
                <a:solidFill>
                  <a:srgbClr val="0000CC"/>
                </a:solidFill>
                <a:effectLst>
                  <a:outerShdw blurRad="38100" dist="38100" dir="2700000" algn="tl">
                    <a:srgbClr val="000000">
                      <a:alpha val="43137"/>
                    </a:srgbClr>
                  </a:outerShdw>
                </a:effectLst>
                <a:latin typeface="黑体" pitchFamily="49" charset="-122"/>
                <a:ea typeface="黑体" pitchFamily="49" charset="-122"/>
              </a:rPr>
              <a:t>小结</a:t>
            </a:r>
            <a:endParaRPr lang="zh-CN" altLang="en-US" sz="4800" b="1" dirty="0">
              <a:solidFill>
                <a:srgbClr val="0000CC"/>
              </a:solidFill>
              <a:effectLst>
                <a:outerShdw blurRad="38100" dist="38100" dir="2700000" algn="tl">
                  <a:srgbClr val="000000">
                    <a:alpha val="43137"/>
                  </a:srgbClr>
                </a:outerShdw>
              </a:effectLst>
              <a:latin typeface="黑体" pitchFamily="49" charset="-122"/>
              <a:ea typeface="黑体"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500"/>
                                        <p:tgtEl>
                                          <p:spTgt spid="31"/>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54288"/>
                                        </p:tgtEl>
                                        <p:attrNameLst>
                                          <p:attrName>style.visibility</p:attrName>
                                        </p:attrNameLst>
                                      </p:cBhvr>
                                      <p:to>
                                        <p:strVal val="visible"/>
                                      </p:to>
                                    </p:set>
                                    <p:animEffect transition="in" filter="wipe(up)">
                                      <p:cBhvr>
                                        <p:cTn id="11" dur="500"/>
                                        <p:tgtEl>
                                          <p:spTgt spid="5428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up)">
                                      <p:cBhvr>
                                        <p:cTn id="15" dur="500"/>
                                        <p:tgtEl>
                                          <p:spTgt spid="19"/>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up)">
                                      <p:cBhvr>
                                        <p:cTn id="19" dur="500"/>
                                        <p:tgtEl>
                                          <p:spTgt spid="3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54275"/>
                                        </p:tgtEl>
                                        <p:attrNameLst>
                                          <p:attrName>style.visibility</p:attrName>
                                        </p:attrNameLst>
                                      </p:cBhvr>
                                      <p:to>
                                        <p:strVal val="visible"/>
                                      </p:to>
                                    </p:set>
                                    <p:animEffect transition="in" filter="wipe(up)">
                                      <p:cBhvr>
                                        <p:cTn id="23" dur="500"/>
                                        <p:tgtEl>
                                          <p:spTgt spid="54275"/>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wipe(up)">
                                      <p:cBhvr>
                                        <p:cTn id="27" dur="500"/>
                                        <p:tgtEl>
                                          <p:spTgt spid="38"/>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wipe(up)">
                                      <p:cBhvr>
                                        <p:cTn id="31" dur="500"/>
                                        <p:tgtEl>
                                          <p:spTgt spid="33"/>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54283"/>
                                        </p:tgtEl>
                                        <p:attrNameLst>
                                          <p:attrName>style.visibility</p:attrName>
                                        </p:attrNameLst>
                                      </p:cBhvr>
                                      <p:to>
                                        <p:strVal val="visible"/>
                                      </p:to>
                                    </p:set>
                                    <p:animEffect transition="in" filter="wipe(left)">
                                      <p:cBhvr>
                                        <p:cTn id="36" dur="500"/>
                                        <p:tgtEl>
                                          <p:spTgt spid="54283"/>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wipe(left)">
                                      <p:cBhvr>
                                        <p:cTn id="41" dur="500"/>
                                        <p:tgtEl>
                                          <p:spTgt spid="25"/>
                                        </p:tgtEl>
                                      </p:cBhvr>
                                    </p:animEffect>
                                  </p:childTnLst>
                                </p:cTn>
                              </p:par>
                            </p:childTnLst>
                          </p:cTn>
                        </p:par>
                        <p:par>
                          <p:cTn id="42" fill="hold">
                            <p:stCondLst>
                              <p:cond delay="50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500"/>
                                        <p:tgtEl>
                                          <p:spTgt spid="34"/>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28"/>
                                        </p:tgtEl>
                                        <p:attrNameLst>
                                          <p:attrName>style.visibility</p:attrName>
                                        </p:attrNameLst>
                                      </p:cBhvr>
                                      <p:to>
                                        <p:strVal val="visible"/>
                                      </p:to>
                                    </p:set>
                                    <p:animEffect transition="in" filter="wipe(left)">
                                      <p:cBhvr>
                                        <p:cTn id="50" dur="500"/>
                                        <p:tgtEl>
                                          <p:spTgt spid="28"/>
                                        </p:tgtEl>
                                      </p:cBhvr>
                                    </p:animEffect>
                                  </p:childTnLst>
                                </p:cTn>
                              </p:par>
                            </p:childTnLst>
                          </p:cTn>
                        </p:par>
                        <p:par>
                          <p:cTn id="51" fill="hold">
                            <p:stCondLst>
                              <p:cond delay="500"/>
                            </p:stCondLst>
                            <p:childTnLst>
                              <p:par>
                                <p:cTn id="52" presetID="22" presetClass="entr" presetSubtype="8" fill="hold"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wipe(left)">
                                      <p:cBhvr>
                                        <p:cTn id="54" dur="500"/>
                                        <p:tgtEl>
                                          <p:spTgt spid="35"/>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500"/>
                                        <p:tgtEl>
                                          <p:spTgt spid="29"/>
                                        </p:tgtEl>
                                      </p:cBhvr>
                                    </p:animEffect>
                                  </p:childTnLst>
                                </p:cTn>
                              </p:par>
                            </p:childTnLst>
                          </p:cTn>
                        </p:par>
                        <p:par>
                          <p:cTn id="60" fill="hold">
                            <p:stCondLst>
                              <p:cond delay="500"/>
                            </p:stCondLst>
                            <p:childTnLst>
                              <p:par>
                                <p:cTn id="61" presetID="22" presetClass="entr" presetSubtype="8" fill="hold"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wipe(left)">
                                      <p:cBhvr>
                                        <p:cTn id="63" dur="500"/>
                                        <p:tgtEl>
                                          <p:spTgt spid="36"/>
                                        </p:tgtEl>
                                      </p:cBhvr>
                                    </p:animEffect>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grpId="0" nodeType="clickEffect">
                                  <p:stCondLst>
                                    <p:cond delay="0"/>
                                  </p:stCondLst>
                                  <p:childTnLst>
                                    <p:set>
                                      <p:cBhvr>
                                        <p:cTn id="67" dur="1" fill="hold">
                                          <p:stCondLst>
                                            <p:cond delay="0"/>
                                          </p:stCondLst>
                                        </p:cTn>
                                        <p:tgtEl>
                                          <p:spTgt spid="30"/>
                                        </p:tgtEl>
                                        <p:attrNameLst>
                                          <p:attrName>style.visibility</p:attrName>
                                        </p:attrNameLst>
                                      </p:cBhvr>
                                      <p:to>
                                        <p:strVal val="visible"/>
                                      </p:to>
                                    </p:set>
                                    <p:anim calcmode="lin" valueType="num">
                                      <p:cBhvr additive="base">
                                        <p:cTn id="68" dur="500" fill="hold"/>
                                        <p:tgtEl>
                                          <p:spTgt spid="30"/>
                                        </p:tgtEl>
                                        <p:attrNameLst>
                                          <p:attrName>ppt_x</p:attrName>
                                        </p:attrNameLst>
                                      </p:cBhvr>
                                      <p:tavLst>
                                        <p:tav tm="0">
                                          <p:val>
                                            <p:strVal val="#ppt_x"/>
                                          </p:val>
                                        </p:tav>
                                        <p:tav tm="100000">
                                          <p:val>
                                            <p:strVal val="#ppt_x"/>
                                          </p:val>
                                        </p:tav>
                                      </p:tavLst>
                                    </p:anim>
                                    <p:anim calcmode="lin" valueType="num">
                                      <p:cBhvr additive="base">
                                        <p:cTn id="69"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animBg="1"/>
      <p:bldP spid="54288" grpId="0" animBg="1"/>
      <p:bldP spid="19" grpId="0" animBg="1"/>
      <p:bldP spid="25" grpId="0" animBg="1"/>
      <p:bldP spid="28" grpId="0" animBg="1"/>
      <p:bldP spid="29" grpId="0" animBg="1"/>
      <p:bldP spid="30" grpId="0" animBg="1"/>
      <p:bldP spid="31" grpId="0" animBg="1"/>
      <p:bldP spid="33" grpId="0" animBg="1"/>
      <p:bldP spid="37" grpId="0" animBg="1"/>
      <p:bldP spid="3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357158" y="285734"/>
            <a:ext cx="8497912" cy="4464184"/>
          </a:xfrm>
          <a:prstGeom prst="rect">
            <a:avLst/>
          </a:prstGeom>
          <a:solidFill>
            <a:schemeClr val="bg1"/>
          </a:solidFill>
          <a:ln w="92075">
            <a:solidFill>
              <a:srgbClr val="AEA067"/>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endParaRPr lang="zh-CN" altLang="en-US" b="0" i="0" dirty="0">
              <a:solidFill>
                <a:srgbClr val="42515A"/>
              </a:solidFill>
              <a:latin typeface="Verdana"/>
            </a:endParaRPr>
          </a:p>
        </p:txBody>
      </p:sp>
      <p:pic>
        <p:nvPicPr>
          <p:cNvPr id="5" name="图片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41115" y="2379744"/>
            <a:ext cx="9615116" cy="2885430"/>
          </a:xfrm>
          <a:prstGeom prst="rect">
            <a:avLst/>
          </a:prstGeom>
        </p:spPr>
      </p:pic>
      <p:sp>
        <p:nvSpPr>
          <p:cNvPr id="7" name="文本框 11"/>
          <p:cNvSpPr txBox="1"/>
          <p:nvPr/>
        </p:nvSpPr>
        <p:spPr>
          <a:xfrm>
            <a:off x="2357422" y="1142990"/>
            <a:ext cx="6500858" cy="807913"/>
          </a:xfrm>
          <a:prstGeom prst="rect">
            <a:avLst/>
          </a:prstGeom>
        </p:spPr>
        <p:style>
          <a:lnRef idx="2">
            <a:schemeClr val="accent3"/>
          </a:lnRef>
          <a:fillRef idx="1">
            <a:schemeClr val="lt1"/>
          </a:fillRef>
          <a:effectRef idx="0">
            <a:schemeClr val="accent3"/>
          </a:effectRef>
          <a:fontRef idx="minor">
            <a:schemeClr val="dk1"/>
          </a:fontRef>
        </p:style>
        <p:txBody>
          <a:bodyPr wrap="square" lIns="68580" tIns="34290" rIns="68580" bIns="34290" rtlCol="0">
            <a:spAutoFit/>
          </a:bodyPr>
          <a:lstStyle/>
          <a:p>
            <a:pPr algn="l"/>
            <a:r>
              <a:rPr lang="en-US" altLang="zh-CN" sz="2400" dirty="0" smtClean="0">
                <a:solidFill>
                  <a:srgbClr val="FF0000"/>
                </a:solidFill>
                <a:latin typeface="华文中宋" panose="02010600040101010101" charset="-122"/>
                <a:ea typeface="华文中宋" panose="02010600040101010101" charset="-122"/>
                <a:cs typeface="华文中宋" panose="02010600040101010101" charset="-122"/>
              </a:rPr>
              <a:t>1.</a:t>
            </a:r>
            <a:r>
              <a:rPr lang="zh-CN" altLang="en-US" sz="2400" dirty="0" smtClean="0">
                <a:solidFill>
                  <a:srgbClr val="FF0000"/>
                </a:solidFill>
                <a:latin typeface="华文中宋" panose="02010600040101010101" charset="-122"/>
                <a:ea typeface="华文中宋" panose="02010600040101010101" charset="-122"/>
                <a:cs typeface="华文中宋" panose="02010600040101010101" charset="-122"/>
              </a:rPr>
              <a:t>源起：义和团起源于山东、直隶一带，</a:t>
            </a:r>
            <a:r>
              <a:rPr lang="zh-CN" altLang="en-US" sz="2400" dirty="0" smtClean="0">
                <a:solidFill>
                  <a:srgbClr val="FF0000"/>
                </a:solidFill>
                <a:latin typeface="华文中宋" panose="02010600040101010101" charset="-122"/>
                <a:ea typeface="华文中宋" panose="02010600040101010101" charset="-122"/>
                <a:cs typeface="华文中宋" panose="02010600040101010101" charset="-122"/>
                <a:sym typeface="+mn-ea"/>
              </a:rPr>
              <a:t>初期打出“反清复明”旗号，遭到清政府的镇压。</a:t>
            </a:r>
            <a:endParaRPr lang="zh-CN" altLang="en-US" sz="2400" dirty="0">
              <a:solidFill>
                <a:srgbClr val="FF0000"/>
              </a:solidFill>
              <a:latin typeface="华文中宋" panose="02010600040101010101" charset="-122"/>
              <a:ea typeface="华文中宋" panose="02010600040101010101" charset="-122"/>
              <a:cs typeface="华文中宋" panose="02010600040101010101" charset="-122"/>
              <a:sym typeface="+mn-ea"/>
            </a:endParaRPr>
          </a:p>
        </p:txBody>
      </p:sp>
      <p:pic>
        <p:nvPicPr>
          <p:cNvPr id="17" name="Picture 2" descr="http://daily.cnnb.com.cn/xqb/res/1/20110609/84841307608998343.jpg"/>
          <p:cNvPicPr>
            <a:picLocks noChangeAspect="1" noChangeArrowheads="1"/>
          </p:cNvPicPr>
          <p:nvPr/>
        </p:nvPicPr>
        <p:blipFill>
          <a:blip r:embed="rId4" cstate="print"/>
          <a:srcRect/>
          <a:stretch>
            <a:fillRect/>
          </a:stretch>
        </p:blipFill>
        <p:spPr bwMode="auto">
          <a:xfrm>
            <a:off x="571472" y="1142990"/>
            <a:ext cx="1591728" cy="164307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8" name="TextBox 17"/>
          <p:cNvSpPr txBox="1"/>
          <p:nvPr/>
        </p:nvSpPr>
        <p:spPr>
          <a:xfrm>
            <a:off x="357158" y="428610"/>
            <a:ext cx="5929354" cy="523220"/>
          </a:xfrm>
          <a:prstGeom prst="rect">
            <a:avLst/>
          </a:prstGeom>
          <a:noFill/>
        </p:spPr>
        <p:txBody>
          <a:bodyPr wrap="square" rtlCol="0">
            <a:spAutoFit/>
          </a:bodyPr>
          <a:lstStyle/>
          <a:p>
            <a:r>
              <a:rPr lang="zh-CN" altLang="en-US" sz="2800" b="1" dirty="0" smtClean="0">
                <a:effectLst>
                  <a:outerShdw blurRad="38100" dist="38100" dir="2700000" algn="tl">
                    <a:srgbClr val="000000">
                      <a:alpha val="43137"/>
                    </a:srgbClr>
                  </a:outerShdw>
                </a:effectLst>
              </a:rPr>
              <a:t>一、一场未有之奇变</a:t>
            </a:r>
            <a:r>
              <a:rPr lang="en-US" altLang="zh-CN" sz="2800" b="1" dirty="0" smtClean="0">
                <a:effectLst>
                  <a:outerShdw blurRad="38100" dist="38100" dir="2700000" algn="tl">
                    <a:srgbClr val="000000">
                      <a:alpha val="43137"/>
                    </a:srgbClr>
                  </a:outerShdw>
                </a:effectLst>
              </a:rPr>
              <a:t>——</a:t>
            </a:r>
            <a:r>
              <a:rPr lang="zh-CN" altLang="en-US" sz="2800" b="1" dirty="0" smtClean="0">
                <a:effectLst>
                  <a:outerShdw blurRad="38100" dist="38100" dir="2700000" algn="tl">
                    <a:srgbClr val="000000">
                      <a:alpha val="43137"/>
                    </a:srgbClr>
                  </a:outerShdw>
                </a:effectLst>
              </a:rPr>
              <a:t>义和团运动</a:t>
            </a:r>
            <a:endParaRPr lang="zh-CN" altLang="en-US" sz="2800" b="1" dirty="0">
              <a:effectLst>
                <a:outerShdw blurRad="38100" dist="38100" dir="2700000" algn="tl">
                  <a:srgbClr val="000000">
                    <a:alpha val="43137"/>
                  </a:srgbClr>
                </a:outerShdw>
              </a:effectLst>
            </a:endParaRPr>
          </a:p>
        </p:txBody>
      </p:sp>
      <p:sp>
        <p:nvSpPr>
          <p:cNvPr id="19" name="矩形 18"/>
          <p:cNvSpPr/>
          <p:nvPr/>
        </p:nvSpPr>
        <p:spPr>
          <a:xfrm>
            <a:off x="2714612" y="2143122"/>
            <a:ext cx="5000660" cy="584775"/>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zh-CN" altLang="en-US" sz="32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探究：义和团兴起的原因</a:t>
            </a:r>
            <a:endParaRPr lang="zh-CN" altLang="en-US" sz="32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6" name="TextBox 35"/>
          <p:cNvSpPr txBox="1"/>
          <p:nvPr/>
        </p:nvSpPr>
        <p:spPr>
          <a:xfrm>
            <a:off x="500034" y="3000378"/>
            <a:ext cx="8358246" cy="1569660"/>
          </a:xfrm>
          <a:prstGeom prst="rect">
            <a:avLst/>
          </a:prstGeom>
          <a:noFill/>
        </p:spPr>
        <p:txBody>
          <a:bodyPr wrap="square" rtlCol="0">
            <a:spAutoFit/>
          </a:bodyPr>
          <a:lstStyle/>
          <a:p>
            <a:r>
              <a:rPr lang="zh-CN" altLang="en-US" sz="2400" b="1" dirty="0" smtClean="0">
                <a:effectLst>
                  <a:outerShdw blurRad="38100" dist="38100" dir="2700000" algn="tl">
                    <a:srgbClr val="000000">
                      <a:alpha val="43137"/>
                    </a:srgbClr>
                  </a:outerShdw>
                </a:effectLst>
              </a:rPr>
              <a:t>         窃自中西通商以来，西洋教法</a:t>
            </a:r>
            <a:r>
              <a:rPr lang="zh-CN" altLang="en-US" sz="2400" b="1" dirty="0" smtClean="0">
                <a:solidFill>
                  <a:srgbClr val="FF0000"/>
                </a:solidFill>
                <a:effectLst>
                  <a:outerShdw blurRad="38100" dist="38100" dir="2700000" algn="tl">
                    <a:srgbClr val="000000">
                      <a:alpha val="43137"/>
                    </a:srgbClr>
                  </a:outerShdw>
                </a:effectLst>
              </a:rPr>
              <a:t>盛行中国</a:t>
            </a:r>
            <a:r>
              <a:rPr lang="zh-CN" altLang="en-US" sz="2400" b="1" dirty="0" smtClean="0">
                <a:effectLst>
                  <a:outerShdw blurRad="38100" dist="38100" dir="2700000" algn="tl">
                    <a:srgbClr val="000000">
                      <a:alpha val="43137"/>
                    </a:srgbClr>
                  </a:outerShdw>
                </a:effectLst>
              </a:rPr>
              <a:t>，天主福音等堂几遍天下</a:t>
            </a:r>
            <a:r>
              <a:rPr lang="en-US" altLang="zh-CN" sz="2400" b="1" dirty="0" smtClean="0">
                <a:effectLst>
                  <a:outerShdw blurRad="38100" dist="38100" dir="2700000" algn="tl">
                    <a:srgbClr val="000000">
                      <a:alpha val="43137"/>
                    </a:srgbClr>
                  </a:outerShdw>
                </a:effectLst>
              </a:rPr>
              <a:t>……</a:t>
            </a:r>
            <a:r>
              <a:rPr lang="zh-CN" altLang="en-US" sz="2400" b="1" dirty="0" smtClean="0">
                <a:effectLst>
                  <a:outerShdw blurRad="38100" dist="38100" dir="2700000" algn="tl">
                    <a:srgbClr val="000000">
                      <a:alpha val="43137"/>
                    </a:srgbClr>
                  </a:outerShdw>
                </a:effectLst>
              </a:rPr>
              <a:t>从教之人大半皆系</a:t>
            </a:r>
            <a:r>
              <a:rPr lang="zh-CN" altLang="en-US" sz="2400" b="1" dirty="0" smtClean="0">
                <a:solidFill>
                  <a:srgbClr val="FF0000"/>
                </a:solidFill>
                <a:effectLst>
                  <a:outerShdw blurRad="38100" dist="38100" dir="2700000" algn="tl">
                    <a:srgbClr val="000000">
                      <a:alpha val="43137"/>
                    </a:srgbClr>
                  </a:outerShdw>
                </a:effectLst>
              </a:rPr>
              <a:t>无赖痞徒</a:t>
            </a:r>
            <a:r>
              <a:rPr lang="zh-CN" altLang="en-US" sz="2400" b="1" dirty="0" smtClean="0">
                <a:effectLst>
                  <a:outerShdw blurRad="38100" dist="38100" dir="2700000" algn="tl">
                    <a:srgbClr val="000000">
                      <a:alpha val="43137"/>
                    </a:srgbClr>
                  </a:outerShdw>
                </a:effectLst>
              </a:rPr>
              <a:t>，平日犯法生事，无所不为</a:t>
            </a:r>
            <a:r>
              <a:rPr lang="en-US" altLang="zh-CN" sz="2400" b="1" dirty="0" smtClean="0">
                <a:effectLst>
                  <a:outerShdw blurRad="38100" dist="38100" dir="2700000" algn="tl">
                    <a:srgbClr val="000000">
                      <a:alpha val="43137"/>
                    </a:srgbClr>
                  </a:outerShdw>
                </a:effectLst>
              </a:rPr>
              <a:t>……</a:t>
            </a:r>
            <a:r>
              <a:rPr lang="zh-CN" altLang="en-US" sz="2400" b="1" dirty="0" smtClean="0">
                <a:effectLst>
                  <a:outerShdw blurRad="38100" dist="38100" dir="2700000" algn="tl">
                    <a:srgbClr val="000000">
                      <a:alpha val="43137"/>
                    </a:srgbClr>
                  </a:outerShdw>
                </a:effectLst>
              </a:rPr>
              <a:t>一旦入教，即以教堂为</a:t>
            </a:r>
            <a:r>
              <a:rPr lang="zh-CN" altLang="en-US" sz="2400" b="1" dirty="0" smtClean="0">
                <a:solidFill>
                  <a:srgbClr val="FF0000"/>
                </a:solidFill>
                <a:effectLst>
                  <a:outerShdw blurRad="38100" dist="38100" dir="2700000" algn="tl">
                    <a:srgbClr val="000000">
                      <a:alpha val="43137"/>
                    </a:srgbClr>
                  </a:outerShdw>
                </a:effectLst>
              </a:rPr>
              <a:t>护身符</a:t>
            </a:r>
            <a:r>
              <a:rPr lang="en-US" altLang="zh-CN" sz="2400" b="1" dirty="0" smtClean="0">
                <a:effectLst>
                  <a:outerShdw blurRad="38100" dist="38100" dir="2700000" algn="tl">
                    <a:srgbClr val="000000">
                      <a:alpha val="43137"/>
                    </a:srgbClr>
                  </a:outerShdw>
                </a:effectLst>
              </a:rPr>
              <a:t>……</a:t>
            </a:r>
          </a:p>
          <a:p>
            <a:pPr algn="r"/>
            <a:r>
              <a:rPr lang="en-US" altLang="zh-CN" sz="2400" b="1" dirty="0" smtClean="0">
                <a:effectLst>
                  <a:outerShdw blurRad="38100" dist="38100" dir="2700000" algn="tl">
                    <a:srgbClr val="000000">
                      <a:alpha val="43137"/>
                    </a:srgbClr>
                  </a:outerShdw>
                </a:effectLst>
              </a:rPr>
              <a:t>——《</a:t>
            </a:r>
            <a:r>
              <a:rPr lang="zh-CN" altLang="en-US" sz="2400" b="1" dirty="0" smtClean="0">
                <a:effectLst>
                  <a:outerShdw blurRad="38100" dist="38100" dir="2700000" algn="tl">
                    <a:srgbClr val="000000">
                      <a:alpha val="43137"/>
                    </a:srgbClr>
                  </a:outerShdw>
                </a:effectLst>
              </a:rPr>
              <a:t>反洋教书文揭帖选</a:t>
            </a:r>
            <a:r>
              <a:rPr lang="en-US" altLang="zh-CN" sz="2400" b="1" dirty="0" smtClean="0">
                <a:effectLst>
                  <a:outerShdw blurRad="38100" dist="38100" dir="2700000" algn="tl">
                    <a:srgbClr val="000000">
                      <a:alpha val="43137"/>
                    </a:srgbClr>
                  </a:outerShdw>
                </a:effectLst>
              </a:rPr>
              <a:t>》</a:t>
            </a:r>
            <a:endParaRPr lang="zh-CN" altLang="en-US" sz="2400" b="1" dirty="0">
              <a:effectLst>
                <a:outerShdw blurRad="38100" dist="38100" dir="2700000" algn="tl">
                  <a:srgbClr val="000000">
                    <a:alpha val="43137"/>
                  </a:srgbClr>
                </a:outerShdw>
              </a:effectLst>
            </a:endParaRPr>
          </a:p>
        </p:txBody>
      </p:sp>
      <p:sp>
        <p:nvSpPr>
          <p:cNvPr id="37" name="TextBox 36"/>
          <p:cNvSpPr txBox="1"/>
          <p:nvPr/>
        </p:nvSpPr>
        <p:spPr>
          <a:xfrm>
            <a:off x="357158" y="3071816"/>
            <a:ext cx="8358246" cy="954107"/>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zh-CN" altLang="en-US" sz="2800" b="1" dirty="0" smtClean="0">
                <a:solidFill>
                  <a:srgbClr val="FF0000"/>
                </a:solidFill>
                <a:effectLst>
                  <a:outerShdw blurRad="38100" dist="38100" dir="2700000" algn="tl">
                    <a:srgbClr val="000000">
                      <a:alpha val="43137"/>
                    </a:srgbClr>
                  </a:outerShdw>
                </a:effectLst>
              </a:rPr>
              <a:t>直接原因：洋教盛行，欺压百姓。</a:t>
            </a:r>
            <a:endParaRPr lang="en-US" altLang="zh-CN" sz="2800" b="1" dirty="0" smtClean="0">
              <a:solidFill>
                <a:srgbClr val="FF0000"/>
              </a:solidFill>
              <a:effectLst>
                <a:outerShdw blurRad="38100" dist="38100" dir="2700000" algn="tl">
                  <a:srgbClr val="000000">
                    <a:alpha val="43137"/>
                  </a:srgbClr>
                </a:outerShdw>
              </a:effectLst>
            </a:endParaRPr>
          </a:p>
          <a:p>
            <a:r>
              <a:rPr lang="zh-CN" altLang="en-US" sz="2800" b="1" dirty="0" smtClean="0">
                <a:solidFill>
                  <a:srgbClr val="FF0000"/>
                </a:solidFill>
                <a:effectLst>
                  <a:outerShdw blurRad="38100" dist="38100" dir="2700000" algn="tl">
                    <a:srgbClr val="000000">
                      <a:alpha val="43137"/>
                    </a:srgbClr>
                  </a:outerShdw>
                </a:effectLst>
              </a:rPr>
              <a:t>根本原因：列强侵华加剧，中国民族危机严重。</a:t>
            </a:r>
            <a:endParaRPr lang="zh-CN" altLang="en-US" sz="2800" b="1" dirty="0">
              <a:solidFill>
                <a:srgbClr val="FF0000"/>
              </a:solidFill>
              <a:effectLst>
                <a:outerShdw blurRad="38100" dist="38100" dir="2700000" algn="tl">
                  <a:srgbClr val="000000">
                    <a:alpha val="43137"/>
                  </a:srgbClr>
                </a:outerShdw>
              </a:effectLst>
            </a:endParaRPr>
          </a:p>
        </p:txBody>
      </p:sp>
    </p:spTree>
  </p:cSld>
  <p:clrMapOvr>
    <a:masterClrMapping/>
  </p:clrMapOvr>
  <mc:AlternateContent xmlns:mc="http://schemas.openxmlformats.org/markup-compatibility/2006">
    <mc:Choice xmlns="" xmlns:p14="http://schemas.microsoft.com/office/powerpoint/2010/main" Requires="p14">
      <p:transition p14:dur="0" advTm="0"/>
    </mc:Choice>
    <mc:Fallback>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500" fill="hold"/>
                                        <p:tgtEl>
                                          <p:spTgt spid="19"/>
                                        </p:tgtEl>
                                        <p:attrNameLst>
                                          <p:attrName>ppt_x</p:attrName>
                                        </p:attrNameLst>
                                      </p:cBhvr>
                                      <p:tavLst>
                                        <p:tav tm="0">
                                          <p:val>
                                            <p:strVal val="#ppt_x"/>
                                          </p:val>
                                        </p:tav>
                                        <p:tav tm="100000">
                                          <p:val>
                                            <p:strVal val="#ppt_x"/>
                                          </p:val>
                                        </p:tav>
                                      </p:tavLst>
                                    </p:anim>
                                    <p:anim calcmode="lin" valueType="num">
                                      <p:cBhvr additive="base">
                                        <p:cTn id="13"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6"/>
                                        </p:tgtEl>
                                        <p:attrNameLst>
                                          <p:attrName>style.visibility</p:attrName>
                                        </p:attrNameLst>
                                      </p:cBhvr>
                                      <p:to>
                                        <p:strVal val="visible"/>
                                      </p:to>
                                    </p:set>
                                    <p:anim calcmode="lin" valueType="num">
                                      <p:cBhvr additive="base">
                                        <p:cTn id="18" dur="500" fill="hold"/>
                                        <p:tgtEl>
                                          <p:spTgt spid="36"/>
                                        </p:tgtEl>
                                        <p:attrNameLst>
                                          <p:attrName>ppt_x</p:attrName>
                                        </p:attrNameLst>
                                      </p:cBhvr>
                                      <p:tavLst>
                                        <p:tav tm="0">
                                          <p:val>
                                            <p:strVal val="#ppt_x"/>
                                          </p:val>
                                        </p:tav>
                                        <p:tav tm="100000">
                                          <p:val>
                                            <p:strVal val="#ppt_x"/>
                                          </p:val>
                                        </p:tav>
                                      </p:tavLst>
                                    </p:anim>
                                    <p:anim calcmode="lin" valueType="num">
                                      <p:cBhvr additive="base">
                                        <p:cTn id="19"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2" nodeType="click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additive="base">
                                        <p:cTn id="24" dur="500" fill="hold"/>
                                        <p:tgtEl>
                                          <p:spTgt spid="37"/>
                                        </p:tgtEl>
                                        <p:attrNameLst>
                                          <p:attrName>ppt_x</p:attrName>
                                        </p:attrNameLst>
                                      </p:cBhvr>
                                      <p:tavLst>
                                        <p:tav tm="0">
                                          <p:val>
                                            <p:strVal val="#ppt_x"/>
                                          </p:val>
                                        </p:tav>
                                        <p:tav tm="100000">
                                          <p:val>
                                            <p:strVal val="#ppt_x"/>
                                          </p:val>
                                        </p:tav>
                                      </p:tavLst>
                                    </p:anim>
                                    <p:anim calcmode="lin" valueType="num">
                                      <p:cBhvr additive="base">
                                        <p:cTn id="25"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36" grpId="0"/>
      <p:bldP spid="37" grpId="2"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351349" y="362549"/>
            <a:ext cx="8497912" cy="4464184"/>
          </a:xfrm>
          <a:prstGeom prst="rect">
            <a:avLst/>
          </a:prstGeom>
          <a:solidFill>
            <a:schemeClr val="bg1"/>
          </a:solidFill>
          <a:ln w="92075">
            <a:solidFill>
              <a:srgbClr val="AEA067"/>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endParaRPr lang="zh-CN" altLang="en-US" b="0" i="0" dirty="0">
              <a:solidFill>
                <a:srgbClr val="42515A"/>
              </a:solidFill>
              <a:latin typeface="Verdana"/>
            </a:endParaRPr>
          </a:p>
        </p:txBody>
      </p:sp>
      <p:sp>
        <p:nvSpPr>
          <p:cNvPr id="43" name="TextBox 51"/>
          <p:cNvSpPr txBox="1"/>
          <p:nvPr/>
        </p:nvSpPr>
        <p:spPr>
          <a:xfrm>
            <a:off x="5367119" y="1595908"/>
            <a:ext cx="716756" cy="392415"/>
          </a:xfrm>
          <a:prstGeom prst="rect">
            <a:avLst/>
          </a:prstGeom>
          <a:noFill/>
        </p:spPr>
        <p:txBody>
          <a:bodyPr wrap="square" lIns="68580" tIns="34290" rIns="68580" bIns="34290" rtlCol="0">
            <a:spAutoFit/>
          </a:bodyPr>
          <a:lstStyle/>
          <a:p>
            <a:r>
              <a:rPr lang="zh-CN" altLang="en-US" sz="2100" b="1" dirty="0">
                <a:solidFill>
                  <a:schemeClr val="bg1"/>
                </a:solidFill>
                <a:latin typeface="华文细黑" panose="02010600040101010101" charset="-122"/>
                <a:ea typeface="华文细黑" panose="02010600040101010101" charset="-122"/>
                <a:cs typeface="Arial" panose="020B0604020202020204" pitchFamily="34" charset="0"/>
              </a:rPr>
              <a:t>明朝</a:t>
            </a:r>
            <a:endParaRPr lang="zh-CN" altLang="vi-VN" sz="2100" b="1" dirty="0">
              <a:solidFill>
                <a:schemeClr val="bg1"/>
              </a:solidFill>
              <a:latin typeface="华文细黑" panose="02010600040101010101" charset="-122"/>
              <a:ea typeface="华文细黑" panose="02010600040101010101" charset="-122"/>
              <a:cs typeface="Arial" panose="020B0604020202020204" pitchFamily="34" charset="0"/>
            </a:endParaRPr>
          </a:p>
        </p:txBody>
      </p:sp>
      <p:pic>
        <p:nvPicPr>
          <p:cNvPr id="5" name="图片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41115" y="2379744"/>
            <a:ext cx="9615116" cy="2885430"/>
          </a:xfrm>
          <a:prstGeom prst="rect">
            <a:avLst/>
          </a:prstGeom>
        </p:spPr>
      </p:pic>
      <p:sp>
        <p:nvSpPr>
          <p:cNvPr id="8" name="矩形 7"/>
          <p:cNvSpPr/>
          <p:nvPr/>
        </p:nvSpPr>
        <p:spPr>
          <a:xfrm>
            <a:off x="428596" y="928676"/>
            <a:ext cx="4143404" cy="3786214"/>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lnSpc>
                <a:spcPct val="150000"/>
              </a:lnSpc>
            </a:pPr>
            <a:r>
              <a:rPr lang="en-US" altLang="zh-CN" sz="2000" b="1" dirty="0" smtClean="0">
                <a:solidFill>
                  <a:schemeClr val="tx2"/>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a:t>
            </a:r>
            <a:r>
              <a:rPr lang="zh-CN" altLang="en-US" sz="2000" b="1" dirty="0" smtClean="0">
                <a:solidFill>
                  <a:schemeClr val="tx2"/>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只因鬼子闹中原</a:t>
            </a:r>
            <a:r>
              <a:rPr lang="en-US" altLang="zh-CN" sz="2000" b="1" dirty="0" smtClean="0">
                <a:solidFill>
                  <a:schemeClr val="tx2"/>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a:t>
            </a:r>
            <a:r>
              <a:rPr lang="zh-CN" altLang="en-US" sz="2000" b="1" dirty="0" smtClean="0">
                <a:solidFill>
                  <a:schemeClr val="tx2"/>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揭帖</a:t>
            </a:r>
            <a:endParaRPr lang="en-US" altLang="zh-CN" sz="2000" b="1" dirty="0" smtClean="0">
              <a:solidFill>
                <a:schemeClr val="tx2"/>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a:p>
            <a:pPr algn="ctr">
              <a:lnSpc>
                <a:spcPct val="150000"/>
              </a:lnSpc>
            </a:pPr>
            <a:r>
              <a:rPr lang="zh-CN" altLang="en-US" sz="2000" b="1" dirty="0" smtClean="0">
                <a:solidFill>
                  <a:schemeClr val="tx2"/>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神</a:t>
            </a:r>
            <a:r>
              <a:rPr lang="zh-CN" altLang="en-US" sz="2000" b="1" dirty="0">
                <a:solidFill>
                  <a:schemeClr val="tx2"/>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助拳，义和团，只因鬼子闹中原</a:t>
            </a:r>
            <a:r>
              <a:rPr lang="zh-CN" altLang="en-US" sz="2000" b="1" dirty="0" smtClean="0">
                <a:solidFill>
                  <a:schemeClr val="tx2"/>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a:t>
            </a:r>
            <a:r>
              <a:rPr lang="zh-CN" altLang="en-US" sz="2000" b="1" dirty="0" smtClean="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天无雨，地焦旱，</a:t>
            </a:r>
            <a:r>
              <a:rPr lang="zh-CN" altLang="en-US" sz="20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全</a:t>
            </a:r>
            <a:r>
              <a:rPr lang="zh-CN" altLang="en-US" sz="2000" b="1" dirty="0" smtClean="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是教堂止住天</a:t>
            </a:r>
            <a:r>
              <a:rPr lang="zh-CN" altLang="en-US" sz="20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a:t>
            </a:r>
          </a:p>
          <a:p>
            <a:pPr algn="ctr">
              <a:lnSpc>
                <a:spcPct val="150000"/>
              </a:lnSpc>
            </a:pPr>
            <a:r>
              <a:rPr lang="zh-CN" altLang="en-US" sz="2000" b="1" dirty="0" smtClean="0">
                <a:solidFill>
                  <a:schemeClr val="tx2"/>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神</a:t>
            </a:r>
            <a:r>
              <a:rPr lang="zh-CN" altLang="en-US" sz="2000" b="1" dirty="0">
                <a:solidFill>
                  <a:schemeClr val="tx2"/>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也怒，仙也烦，一等下山把拳传</a:t>
            </a:r>
            <a:r>
              <a:rPr lang="zh-CN" altLang="en-US" sz="2000" b="1" dirty="0" smtClean="0">
                <a:solidFill>
                  <a:schemeClr val="tx2"/>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。焚</a:t>
            </a:r>
            <a:r>
              <a:rPr lang="zh-CN" altLang="en-US" sz="2000" b="1" dirty="0">
                <a:solidFill>
                  <a:schemeClr val="tx2"/>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黄表，生香烟，</a:t>
            </a:r>
            <a:r>
              <a:rPr lang="zh-CN" altLang="en-US" sz="20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请来各洞众神仙</a:t>
            </a:r>
            <a:r>
              <a:rPr lang="zh-CN" altLang="en-US" sz="2000" b="1" dirty="0" smtClean="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a:t>
            </a:r>
            <a:endParaRPr lang="en-US" altLang="zh-CN" sz="2000" b="1" dirty="0" smtClean="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a:p>
            <a:pPr algn="ctr">
              <a:lnSpc>
                <a:spcPct val="150000"/>
              </a:lnSpc>
            </a:pPr>
            <a:r>
              <a:rPr lang="zh-CN" altLang="en-US" sz="2000" b="1" dirty="0" smtClean="0">
                <a:solidFill>
                  <a:schemeClr val="tx2"/>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不</a:t>
            </a:r>
            <a:r>
              <a:rPr lang="zh-CN" altLang="en-US" sz="2000" b="1" dirty="0">
                <a:solidFill>
                  <a:schemeClr val="tx2"/>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用兵，只用拳，要废鬼子不为难</a:t>
            </a:r>
            <a:r>
              <a:rPr lang="zh-CN" altLang="en-US" sz="2000" b="1" dirty="0" smtClean="0">
                <a:solidFill>
                  <a:schemeClr val="tx2"/>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a:t>
            </a:r>
            <a:r>
              <a:rPr lang="zh-CN" altLang="en-US" sz="2000" b="1" dirty="0" smtClean="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拆铁道，拔线杆，紧急毁坏火轮船</a:t>
            </a:r>
            <a:r>
              <a:rPr lang="zh-CN" altLang="en-US" sz="20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a:t>
            </a:r>
          </a:p>
          <a:p>
            <a:pPr algn="ctr">
              <a:lnSpc>
                <a:spcPct val="150000"/>
              </a:lnSpc>
            </a:pPr>
            <a:r>
              <a:rPr lang="zh-CN" altLang="en-US" sz="2000" b="1" dirty="0">
                <a:solidFill>
                  <a:schemeClr val="tx2"/>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大法国，心胆寒，英美德</a:t>
            </a:r>
            <a:r>
              <a:rPr lang="zh-CN" altLang="en-US" sz="2000" b="1" dirty="0" smtClean="0">
                <a:solidFill>
                  <a:schemeClr val="tx2"/>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俄尽消然。</a:t>
            </a:r>
            <a:r>
              <a:rPr lang="zh-CN" altLang="en-US" sz="2000" b="1" dirty="0" smtClean="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洋鬼子</a:t>
            </a:r>
            <a:r>
              <a:rPr lang="zh-CN" altLang="en-US" sz="20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，全杀尽，大清</a:t>
            </a:r>
            <a:r>
              <a:rPr lang="zh-CN" altLang="en-US" sz="2000" b="1" dirty="0" smtClean="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一统靖江山。</a:t>
            </a:r>
            <a:endParaRPr lang="en-US" altLang="zh-CN" sz="2000" b="1" dirty="0" smtClean="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3" name="TextBox 12"/>
          <p:cNvSpPr txBox="1"/>
          <p:nvPr/>
        </p:nvSpPr>
        <p:spPr>
          <a:xfrm>
            <a:off x="357158" y="428610"/>
            <a:ext cx="5929354" cy="523220"/>
          </a:xfrm>
          <a:prstGeom prst="rect">
            <a:avLst/>
          </a:prstGeom>
          <a:noFill/>
        </p:spPr>
        <p:txBody>
          <a:bodyPr wrap="square" rtlCol="0">
            <a:spAutoFit/>
          </a:bodyPr>
          <a:lstStyle/>
          <a:p>
            <a:r>
              <a:rPr lang="zh-CN" altLang="en-US" sz="2800" b="1" dirty="0" smtClean="0">
                <a:effectLst>
                  <a:outerShdw blurRad="38100" dist="38100" dir="2700000" algn="tl">
                    <a:srgbClr val="000000">
                      <a:alpha val="43137"/>
                    </a:srgbClr>
                  </a:outerShdw>
                </a:effectLst>
              </a:rPr>
              <a:t>一、一场未有之奇变</a:t>
            </a:r>
            <a:r>
              <a:rPr lang="en-US" altLang="zh-CN" sz="2800" b="1" dirty="0" smtClean="0">
                <a:effectLst>
                  <a:outerShdw blurRad="38100" dist="38100" dir="2700000" algn="tl">
                    <a:srgbClr val="000000">
                      <a:alpha val="43137"/>
                    </a:srgbClr>
                  </a:outerShdw>
                </a:effectLst>
              </a:rPr>
              <a:t>——</a:t>
            </a:r>
            <a:r>
              <a:rPr lang="zh-CN" altLang="en-US" sz="2800" b="1" dirty="0" smtClean="0">
                <a:effectLst>
                  <a:outerShdw blurRad="38100" dist="38100" dir="2700000" algn="tl">
                    <a:srgbClr val="000000">
                      <a:alpha val="43137"/>
                    </a:srgbClr>
                  </a:outerShdw>
                </a:effectLst>
              </a:rPr>
              <a:t>义和团运动</a:t>
            </a:r>
            <a:endParaRPr lang="zh-CN" altLang="en-US" sz="2800" b="1" dirty="0">
              <a:effectLst>
                <a:outerShdw blurRad="38100" dist="38100" dir="2700000" algn="tl">
                  <a:srgbClr val="000000">
                    <a:alpha val="43137"/>
                  </a:srgbClr>
                </a:outerShdw>
              </a:effectLst>
            </a:endParaRPr>
          </a:p>
        </p:txBody>
      </p:sp>
      <p:sp>
        <p:nvSpPr>
          <p:cNvPr id="17" name="矩形 16"/>
          <p:cNvSpPr/>
          <p:nvPr/>
        </p:nvSpPr>
        <p:spPr>
          <a:xfrm>
            <a:off x="4357686" y="928676"/>
            <a:ext cx="4572032" cy="1384995"/>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zh-CN" altLang="en-US" sz="28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合作探究：义和团斗争对象是？斗争方式是？提出什么口号？如何评价这一口号？</a:t>
            </a:r>
            <a:endParaRPr lang="zh-CN" altLang="en-US" sz="28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8" name="矩形 17"/>
          <p:cNvSpPr/>
          <p:nvPr/>
        </p:nvSpPr>
        <p:spPr>
          <a:xfrm>
            <a:off x="4500562" y="2571750"/>
            <a:ext cx="4357718" cy="224676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zh-CN" altLang="en-US" sz="2000" b="1" dirty="0" smtClean="0">
                <a:solidFill>
                  <a:srgbClr val="7030A0"/>
                </a:solidFill>
                <a:effectLst>
                  <a:outerShdw blurRad="38100" dist="38100" dir="2700000" algn="tl">
                    <a:srgbClr val="000000">
                      <a:alpha val="43137"/>
                    </a:srgbClr>
                  </a:outerShdw>
                </a:effectLst>
              </a:rPr>
              <a:t>     扶清：反映出义和团对清政府本质认识不清，抱有幻想，虽有利于争取官军，却容易放松对清政府的警惕。</a:t>
            </a:r>
            <a:endParaRPr lang="en-US" altLang="zh-CN" sz="2000" b="1" dirty="0" smtClean="0">
              <a:solidFill>
                <a:srgbClr val="7030A0"/>
              </a:solidFill>
              <a:effectLst>
                <a:outerShdw blurRad="38100" dist="38100" dir="2700000" algn="tl">
                  <a:srgbClr val="000000">
                    <a:alpha val="43137"/>
                  </a:srgbClr>
                </a:outerShdw>
              </a:effectLst>
            </a:endParaRPr>
          </a:p>
          <a:p>
            <a:r>
              <a:rPr lang="zh-CN" altLang="en-US" sz="2000" b="1" dirty="0" smtClean="0">
                <a:solidFill>
                  <a:srgbClr val="7030A0"/>
                </a:solidFill>
                <a:effectLst>
                  <a:outerShdw blurRad="38100" dist="38100" dir="2700000" algn="tl">
                    <a:srgbClr val="000000">
                      <a:alpha val="43137"/>
                    </a:srgbClr>
                  </a:outerShdw>
                </a:effectLst>
              </a:rPr>
              <a:t>     灭洋：鲜明地表达了中国人民反对帝国主义的斗争意志，却带有盲目排外的落后性。另外还带有浓厚的迷信色彩。</a:t>
            </a:r>
            <a:endParaRPr lang="zh-CN" altLang="en-US" sz="2000" b="1" dirty="0">
              <a:solidFill>
                <a:srgbClr val="7030A0"/>
              </a:solidFill>
              <a:effectLst>
                <a:outerShdw blurRad="38100" dist="38100" dir="2700000" algn="tl">
                  <a:srgbClr val="000000">
                    <a:alpha val="43137"/>
                  </a:srgbClr>
                </a:outerShdw>
              </a:effectLst>
            </a:endParaRPr>
          </a:p>
        </p:txBody>
      </p:sp>
    </p:spTree>
  </p:cSld>
  <p:clrMapOvr>
    <a:masterClrMapping/>
  </p:clrMapOvr>
  <mc:AlternateContent xmlns:mc="http://schemas.openxmlformats.org/markup-compatibility/2006">
    <mc:Choice xmlns="" xmlns:p14="http://schemas.microsoft.com/office/powerpoint/2010/main" Requires="p14">
      <p:transition p14:dur="0" advTm="0"/>
    </mc:Choice>
    <mc:Fallback>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500" fill="hold"/>
                                        <p:tgtEl>
                                          <p:spTgt spid="17"/>
                                        </p:tgtEl>
                                        <p:attrNameLst>
                                          <p:attrName>ppt_x</p:attrName>
                                        </p:attrNameLst>
                                      </p:cBhvr>
                                      <p:tavLst>
                                        <p:tav tm="0">
                                          <p:val>
                                            <p:strVal val="#ppt_x"/>
                                          </p:val>
                                        </p:tav>
                                        <p:tav tm="100000">
                                          <p:val>
                                            <p:strVal val="#ppt_x"/>
                                          </p:val>
                                        </p:tav>
                                      </p:tavLst>
                                    </p:anim>
                                    <p:anim calcmode="lin" valueType="num">
                                      <p:cBhvr additive="base">
                                        <p:cTn id="13"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additive="base">
                                        <p:cTn id="18" dur="500" fill="hold"/>
                                        <p:tgtEl>
                                          <p:spTgt spid="18"/>
                                        </p:tgtEl>
                                        <p:attrNameLst>
                                          <p:attrName>ppt_x</p:attrName>
                                        </p:attrNameLst>
                                      </p:cBhvr>
                                      <p:tavLst>
                                        <p:tav tm="0">
                                          <p:val>
                                            <p:strVal val="#ppt_x"/>
                                          </p:val>
                                        </p:tav>
                                        <p:tav tm="100000">
                                          <p:val>
                                            <p:strVal val="#ppt_x"/>
                                          </p:val>
                                        </p:tav>
                                      </p:tavLst>
                                    </p:anim>
                                    <p:anim calcmode="lin" valueType="num">
                                      <p:cBhvr additive="base">
                                        <p:cTn id="19"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320642" y="413727"/>
            <a:ext cx="8497912" cy="4464184"/>
          </a:xfrm>
          <a:prstGeom prst="rect">
            <a:avLst/>
          </a:prstGeom>
          <a:solidFill>
            <a:schemeClr val="bg1"/>
          </a:solidFill>
          <a:ln w="92075">
            <a:solidFill>
              <a:srgbClr val="AEA067"/>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latin typeface="印品黑体" panose="00000500000000000000" pitchFamily="2" charset="-122"/>
              <a:ea typeface="印品黑体" panose="00000500000000000000" pitchFamily="2" charset="-122"/>
              <a:cs typeface="+mn-lt"/>
            </a:endParaRPr>
          </a:p>
        </p:txBody>
      </p:sp>
      <p:pic>
        <p:nvPicPr>
          <p:cNvPr id="19" name="图片 18"/>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41115" y="3214692"/>
            <a:ext cx="9517297" cy="1500198"/>
          </a:xfrm>
          <a:prstGeom prst="rect">
            <a:avLst/>
          </a:prstGeom>
        </p:spPr>
      </p:pic>
      <p:sp>
        <p:nvSpPr>
          <p:cNvPr id="8" name="TextBox 7"/>
          <p:cNvSpPr txBox="1"/>
          <p:nvPr/>
        </p:nvSpPr>
        <p:spPr>
          <a:xfrm>
            <a:off x="357158" y="428610"/>
            <a:ext cx="5929354" cy="523220"/>
          </a:xfrm>
          <a:prstGeom prst="rect">
            <a:avLst/>
          </a:prstGeom>
          <a:noFill/>
        </p:spPr>
        <p:txBody>
          <a:bodyPr wrap="square" rtlCol="0">
            <a:spAutoFit/>
          </a:bodyPr>
          <a:lstStyle/>
          <a:p>
            <a:r>
              <a:rPr lang="zh-CN" altLang="en-US" sz="2800" b="1" dirty="0" smtClean="0">
                <a:effectLst>
                  <a:outerShdw blurRad="38100" dist="38100" dir="2700000" algn="tl">
                    <a:srgbClr val="000000">
                      <a:alpha val="43137"/>
                    </a:srgbClr>
                  </a:outerShdw>
                </a:effectLst>
              </a:rPr>
              <a:t>一、一场未有之奇变</a:t>
            </a:r>
            <a:r>
              <a:rPr lang="en-US" altLang="zh-CN" sz="2800" b="1" dirty="0" smtClean="0">
                <a:effectLst>
                  <a:outerShdw blurRad="38100" dist="38100" dir="2700000" algn="tl">
                    <a:srgbClr val="000000">
                      <a:alpha val="43137"/>
                    </a:srgbClr>
                  </a:outerShdw>
                </a:effectLst>
              </a:rPr>
              <a:t>——</a:t>
            </a:r>
            <a:r>
              <a:rPr lang="zh-CN" altLang="en-US" sz="2800" b="1" dirty="0" smtClean="0">
                <a:effectLst>
                  <a:outerShdw blurRad="38100" dist="38100" dir="2700000" algn="tl">
                    <a:srgbClr val="000000">
                      <a:alpha val="43137"/>
                    </a:srgbClr>
                  </a:outerShdw>
                </a:effectLst>
              </a:rPr>
              <a:t>义和团运动</a:t>
            </a:r>
            <a:endParaRPr lang="zh-CN" altLang="en-US" sz="2800" b="1" dirty="0">
              <a:effectLst>
                <a:outerShdw blurRad="38100" dist="38100" dir="2700000" algn="tl">
                  <a:srgbClr val="000000">
                    <a:alpha val="43137"/>
                  </a:srgbClr>
                </a:outerShdw>
              </a:effectLst>
            </a:endParaRPr>
          </a:p>
        </p:txBody>
      </p:sp>
      <p:sp>
        <p:nvSpPr>
          <p:cNvPr id="15" name="矩形 14"/>
          <p:cNvSpPr/>
          <p:nvPr/>
        </p:nvSpPr>
        <p:spPr>
          <a:xfrm>
            <a:off x="357158" y="1071552"/>
            <a:ext cx="3071834" cy="156966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zh-CN" altLang="en-US" sz="2400" b="1" dirty="0" smtClean="0">
                <a:solidFill>
                  <a:srgbClr val="C00000"/>
                </a:solidFill>
                <a:effectLst>
                  <a:outerShdw blurRad="38100" dist="38100" dir="2700000" algn="tl">
                    <a:srgbClr val="000000">
                      <a:alpha val="43137"/>
                    </a:srgbClr>
                  </a:outerShdw>
                </a:effectLst>
              </a:rPr>
              <a:t>义和团的旗帜从“反清复明”到如今的“扶清灭洋”，反映出的本质变化是？</a:t>
            </a:r>
          </a:p>
        </p:txBody>
      </p:sp>
      <p:sp>
        <p:nvSpPr>
          <p:cNvPr id="16" name="矩形 15"/>
          <p:cNvSpPr/>
          <p:nvPr/>
        </p:nvSpPr>
        <p:spPr>
          <a:xfrm>
            <a:off x="3428992" y="1071552"/>
            <a:ext cx="5286412" cy="156966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zh-CN" altLang="en-US" sz="3200" b="1" dirty="0" smtClean="0">
                <a:solidFill>
                  <a:srgbClr val="FF0000"/>
                </a:solidFill>
                <a:effectLst>
                  <a:outerShdw blurRad="38100" dist="38100" dir="2700000" algn="tl">
                    <a:srgbClr val="000000">
                      <a:alpha val="43137"/>
                    </a:srgbClr>
                  </a:outerShdw>
                </a:effectLst>
              </a:rPr>
              <a:t>表明当时中国的民族矛盾已经成为社会的主要矛盾，阶级矛盾暂时下降。</a:t>
            </a:r>
            <a:endParaRPr lang="zh-CN" altLang="en-US" sz="3200" b="1" dirty="0">
              <a:solidFill>
                <a:srgbClr val="FF0000"/>
              </a:solidFill>
              <a:effectLst>
                <a:outerShdw blurRad="38100" dist="38100" dir="2700000" algn="tl">
                  <a:srgbClr val="000000">
                    <a:alpha val="43137"/>
                  </a:srgbClr>
                </a:outerShdw>
              </a:effectLst>
            </a:endParaRPr>
          </a:p>
        </p:txBody>
      </p:sp>
      <p:sp>
        <p:nvSpPr>
          <p:cNvPr id="17" name="矩形 16"/>
          <p:cNvSpPr/>
          <p:nvPr/>
        </p:nvSpPr>
        <p:spPr>
          <a:xfrm>
            <a:off x="428596" y="3500444"/>
            <a:ext cx="8012130" cy="584775"/>
          </a:xfrm>
          <a:prstGeom prst="rect">
            <a:avLst/>
          </a:prstGeom>
        </p:spPr>
        <p:txBody>
          <a:bodyPr wrap="none">
            <a:spAutoFit/>
          </a:bodyPr>
          <a:lstStyle/>
          <a:p>
            <a:r>
              <a:rPr lang="zh-CN" altLang="en-US" sz="3200" dirty="0" smtClean="0">
                <a:solidFill>
                  <a:srgbClr val="FF0000"/>
                </a:solidFill>
                <a:effectLst>
                  <a:outerShdw blurRad="38100" dist="38100" dir="2700000" algn="tl">
                    <a:srgbClr val="000000">
                      <a:alpha val="43137"/>
                    </a:srgbClr>
                  </a:outerShdw>
                </a:effectLst>
                <a:latin typeface="黑体" pitchFamily="49" charset="-122"/>
                <a:ea typeface="黑体" pitchFamily="49" charset="-122"/>
              </a:rPr>
              <a:t>义和团运动是一场农民阶级的反帝爱国运动</a:t>
            </a:r>
            <a:endParaRPr lang="zh-CN" altLang="en-US" sz="3200" dirty="0"/>
          </a:p>
        </p:txBody>
      </p:sp>
      <p:sp>
        <p:nvSpPr>
          <p:cNvPr id="20" name="矩形 19"/>
          <p:cNvSpPr/>
          <p:nvPr/>
        </p:nvSpPr>
        <p:spPr>
          <a:xfrm>
            <a:off x="357158" y="2714626"/>
            <a:ext cx="5572164" cy="52322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zh-CN" altLang="en-US" sz="28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试一试：说出义和团运动的性质</a:t>
            </a:r>
            <a:endParaRPr lang="zh-CN" altLang="en-US" sz="28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mc:AlternateContent xmlns:mc="http://schemas.openxmlformats.org/markup-compatibility/2006">
    <mc:Choice xmlns="" xmlns:p14="http://schemas.microsoft.com/office/powerpoint/2010/main" Requires="p14">
      <p:transition p14:dur="0" advTm="0"/>
    </mc:Choice>
    <mc:Fallback>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par>
                          <p:cTn id="10" fill="hold">
                            <p:stCondLst>
                              <p:cond delay="500"/>
                            </p:stCondLst>
                            <p:childTnLst>
                              <p:par>
                                <p:cTn id="11" presetID="14" presetClass="entr" presetSubtype="10" fill="hold"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randombar(horizontal)">
                                      <p:cBhvr>
                                        <p:cTn id="13" dur="500"/>
                                        <p:tgtEl>
                                          <p:spTgt spid="19"/>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ppt_x"/>
                                          </p:val>
                                        </p:tav>
                                        <p:tav tm="100000">
                                          <p:val>
                                            <p:strVal val="#ppt_x"/>
                                          </p:val>
                                        </p:tav>
                                      </p:tavLst>
                                    </p:anim>
                                    <p:anim calcmode="lin" valueType="num">
                                      <p:cBhvr additive="base">
                                        <p:cTn id="2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additive="base">
                                        <p:cTn id="29" dur="500" fill="hold"/>
                                        <p:tgtEl>
                                          <p:spTgt spid="20"/>
                                        </p:tgtEl>
                                        <p:attrNameLst>
                                          <p:attrName>ppt_x</p:attrName>
                                        </p:attrNameLst>
                                      </p:cBhvr>
                                      <p:tavLst>
                                        <p:tav tm="0">
                                          <p:val>
                                            <p:strVal val="#ppt_x"/>
                                          </p:val>
                                        </p:tav>
                                        <p:tav tm="100000">
                                          <p:val>
                                            <p:strVal val="#ppt_x"/>
                                          </p:val>
                                        </p:tav>
                                      </p:tavLst>
                                    </p:anim>
                                    <p:anim calcmode="lin" valueType="num">
                                      <p:cBhvr additive="base">
                                        <p:cTn id="3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additive="base">
                                        <p:cTn id="35" dur="500" fill="hold"/>
                                        <p:tgtEl>
                                          <p:spTgt spid="17"/>
                                        </p:tgtEl>
                                        <p:attrNameLst>
                                          <p:attrName>ppt_x</p:attrName>
                                        </p:attrNameLst>
                                      </p:cBhvr>
                                      <p:tavLst>
                                        <p:tav tm="0">
                                          <p:val>
                                            <p:strVal val="#ppt_x"/>
                                          </p:val>
                                        </p:tav>
                                        <p:tav tm="100000">
                                          <p:val>
                                            <p:strVal val="#ppt_x"/>
                                          </p:val>
                                        </p:tav>
                                      </p:tavLst>
                                    </p:anim>
                                    <p:anim calcmode="lin" valueType="num">
                                      <p:cBhvr additive="base">
                                        <p:cTn id="3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5" grpId="0" animBg="1"/>
      <p:bldP spid="16" grpId="0" animBg="1"/>
      <p:bldP spid="17" grpId="0"/>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51349" y="362549"/>
            <a:ext cx="8497912" cy="4464184"/>
          </a:xfrm>
          <a:prstGeom prst="rect">
            <a:avLst/>
          </a:prstGeom>
          <a:solidFill>
            <a:schemeClr val="bg1"/>
          </a:solidFill>
          <a:ln w="92075">
            <a:solidFill>
              <a:srgbClr val="AEA067"/>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endParaRPr lang="zh-CN" altLang="en-US" b="0" i="0" dirty="0">
              <a:solidFill>
                <a:srgbClr val="42515A"/>
              </a:solidFill>
              <a:latin typeface="Verdana"/>
            </a:endParaRPr>
          </a:p>
        </p:txBody>
      </p:sp>
      <p:sp>
        <p:nvSpPr>
          <p:cNvPr id="6" name="矩形 5"/>
          <p:cNvSpPr/>
          <p:nvPr/>
        </p:nvSpPr>
        <p:spPr>
          <a:xfrm>
            <a:off x="428596" y="1071552"/>
            <a:ext cx="8429684" cy="2432706"/>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nSpc>
                <a:spcPct val="150000"/>
              </a:lnSpc>
            </a:pPr>
            <a:r>
              <a:rPr lang="en-US" altLang="zh-CN" sz="2400" b="1" dirty="0" smtClean="0">
                <a:solidFill>
                  <a:srgbClr val="7030A0"/>
                </a:solidFill>
                <a:latin typeface="黑体" panose="02010609060101010101" pitchFamily="49" charset="-122"/>
                <a:ea typeface="黑体" panose="02010609060101010101" pitchFamily="49" charset="-122"/>
              </a:rPr>
              <a:t>  </a:t>
            </a:r>
            <a:r>
              <a:rPr lang="zh-CN" altLang="en-US" sz="2400" b="1" dirty="0" smtClean="0">
                <a:solidFill>
                  <a:srgbClr val="7030A0"/>
                </a:solidFill>
                <a:latin typeface="黑体" panose="02010609060101010101" pitchFamily="49" charset="-122"/>
                <a:ea typeface="黑体" panose="02010609060101010101" pitchFamily="49" charset="-122"/>
              </a:rPr>
              <a:t>皇太后</a:t>
            </a:r>
            <a:r>
              <a:rPr lang="zh-CN" altLang="en-US" sz="2400" b="1" dirty="0">
                <a:solidFill>
                  <a:srgbClr val="7030A0"/>
                </a:solidFill>
                <a:latin typeface="黑体" panose="02010609060101010101" pitchFamily="49" charset="-122"/>
                <a:ea typeface="黑体" panose="02010609060101010101" pitchFamily="49" charset="-122"/>
              </a:rPr>
              <a:t>昨晚在宫内召集各大臣，密议团匪乱事，为时极久。旋即议定，决计不将义和团剿除。因该团实皆忠心于国之人，如与以上等军械，好为操演，即可成为有用劲旅，以之</a:t>
            </a:r>
            <a:r>
              <a:rPr lang="zh-CN" altLang="en-US" sz="2400" b="1" dirty="0">
                <a:solidFill>
                  <a:srgbClr val="FF0000"/>
                </a:solidFill>
                <a:latin typeface="黑体" panose="02010609060101010101" pitchFamily="49" charset="-122"/>
                <a:ea typeface="黑体" panose="02010609060101010101" pitchFamily="49" charset="-122"/>
              </a:rPr>
              <a:t>抵御洋人，颇为有用</a:t>
            </a:r>
            <a:r>
              <a:rPr lang="zh-CN" altLang="en-US" sz="2400" b="1" dirty="0" smtClean="0">
                <a:solidFill>
                  <a:srgbClr val="7030A0"/>
                </a:solidFill>
                <a:latin typeface="黑体" panose="02010609060101010101" pitchFamily="49" charset="-122"/>
                <a:ea typeface="黑体" panose="02010609060101010101" pitchFamily="49" charset="-122"/>
              </a:rPr>
              <a:t>。   </a:t>
            </a:r>
            <a:r>
              <a:rPr lang="en-US" altLang="zh-CN" sz="2400" b="1" dirty="0" smtClean="0">
                <a:solidFill>
                  <a:srgbClr val="7030A0"/>
                </a:solidFill>
                <a:latin typeface="黑体" panose="02010609060101010101" pitchFamily="49" charset="-122"/>
                <a:ea typeface="黑体" panose="02010609060101010101" pitchFamily="49" charset="-122"/>
              </a:rPr>
              <a:t>——【</a:t>
            </a:r>
            <a:r>
              <a:rPr lang="zh-CN" altLang="en-US" sz="2400" b="1" dirty="0">
                <a:solidFill>
                  <a:srgbClr val="7030A0"/>
                </a:solidFill>
                <a:latin typeface="黑体" panose="02010609060101010101" pitchFamily="49" charset="-122"/>
                <a:ea typeface="黑体" panose="02010609060101010101" pitchFamily="49" charset="-122"/>
              </a:rPr>
              <a:t>日</a:t>
            </a:r>
            <a:r>
              <a:rPr lang="en-US" altLang="zh-CN" sz="2400" b="1" dirty="0">
                <a:solidFill>
                  <a:srgbClr val="7030A0"/>
                </a:solidFill>
                <a:latin typeface="黑体" panose="02010609060101010101" pitchFamily="49" charset="-122"/>
                <a:ea typeface="黑体" panose="02010609060101010101" pitchFamily="49" charset="-122"/>
              </a:rPr>
              <a:t>】</a:t>
            </a:r>
            <a:r>
              <a:rPr lang="zh-CN" altLang="en-US" sz="2400" b="1" dirty="0">
                <a:solidFill>
                  <a:srgbClr val="7030A0"/>
                </a:solidFill>
                <a:latin typeface="黑体" panose="02010609060101010101" pitchFamily="49" charset="-122"/>
                <a:ea typeface="黑体" panose="02010609060101010101" pitchFamily="49" charset="-122"/>
              </a:rPr>
              <a:t>佐原笃介</a:t>
            </a:r>
            <a:r>
              <a:rPr lang="en-US" altLang="zh-CN" sz="2400" b="1" dirty="0">
                <a:solidFill>
                  <a:srgbClr val="7030A0"/>
                </a:solidFill>
                <a:latin typeface="黑体" panose="02010609060101010101" pitchFamily="49" charset="-122"/>
                <a:ea typeface="黑体" panose="02010609060101010101" pitchFamily="49" charset="-122"/>
              </a:rPr>
              <a:t>《</a:t>
            </a:r>
            <a:r>
              <a:rPr lang="zh-CN" altLang="en-US" sz="2400" b="1" dirty="0">
                <a:solidFill>
                  <a:srgbClr val="7030A0"/>
                </a:solidFill>
                <a:latin typeface="黑体" panose="02010609060101010101" pitchFamily="49" charset="-122"/>
                <a:ea typeface="黑体" panose="02010609060101010101" pitchFamily="49" charset="-122"/>
              </a:rPr>
              <a:t>拳乱纪闻</a:t>
            </a:r>
            <a:r>
              <a:rPr lang="en-US" altLang="zh-CN" sz="2400" b="1" dirty="0">
                <a:solidFill>
                  <a:srgbClr val="7030A0"/>
                </a:solidFill>
                <a:latin typeface="黑体" panose="02010609060101010101" pitchFamily="49" charset="-122"/>
                <a:ea typeface="黑体" panose="02010609060101010101" pitchFamily="49" charset="-122"/>
              </a:rPr>
              <a:t>》</a:t>
            </a:r>
          </a:p>
        </p:txBody>
      </p:sp>
      <p:sp>
        <p:nvSpPr>
          <p:cNvPr id="7" name="TextBox 6"/>
          <p:cNvSpPr txBox="1"/>
          <p:nvPr/>
        </p:nvSpPr>
        <p:spPr>
          <a:xfrm>
            <a:off x="357158" y="428610"/>
            <a:ext cx="5929354" cy="523220"/>
          </a:xfrm>
          <a:prstGeom prst="rect">
            <a:avLst/>
          </a:prstGeom>
          <a:noFill/>
        </p:spPr>
        <p:txBody>
          <a:bodyPr wrap="square" rtlCol="0">
            <a:spAutoFit/>
          </a:bodyPr>
          <a:lstStyle/>
          <a:p>
            <a:r>
              <a:rPr lang="zh-CN" altLang="en-US" sz="2800" b="1" dirty="0" smtClean="0">
                <a:effectLst>
                  <a:outerShdw blurRad="38100" dist="38100" dir="2700000" algn="tl">
                    <a:srgbClr val="000000">
                      <a:alpha val="43137"/>
                    </a:srgbClr>
                  </a:outerShdw>
                </a:effectLst>
              </a:rPr>
              <a:t>一、一场未有之奇变</a:t>
            </a:r>
            <a:r>
              <a:rPr lang="en-US" altLang="zh-CN" sz="2800" b="1" dirty="0" smtClean="0">
                <a:effectLst>
                  <a:outerShdw blurRad="38100" dist="38100" dir="2700000" algn="tl">
                    <a:srgbClr val="000000">
                      <a:alpha val="43137"/>
                    </a:srgbClr>
                  </a:outerShdw>
                </a:effectLst>
              </a:rPr>
              <a:t>——</a:t>
            </a:r>
            <a:r>
              <a:rPr lang="zh-CN" altLang="en-US" sz="2800" b="1" dirty="0" smtClean="0">
                <a:effectLst>
                  <a:outerShdw blurRad="38100" dist="38100" dir="2700000" algn="tl">
                    <a:srgbClr val="000000">
                      <a:alpha val="43137"/>
                    </a:srgbClr>
                  </a:outerShdw>
                </a:effectLst>
              </a:rPr>
              <a:t>义和团运动</a:t>
            </a:r>
            <a:endParaRPr lang="zh-CN" altLang="en-US" sz="2800" b="1" dirty="0">
              <a:effectLst>
                <a:outerShdw blurRad="38100" dist="38100" dir="2700000" algn="tl">
                  <a:srgbClr val="000000">
                    <a:alpha val="43137"/>
                  </a:srgbClr>
                </a:outerShdw>
              </a:effectLst>
            </a:endParaRPr>
          </a:p>
        </p:txBody>
      </p:sp>
      <p:sp>
        <p:nvSpPr>
          <p:cNvPr id="8" name="矩形 7"/>
          <p:cNvSpPr/>
          <p:nvPr/>
        </p:nvSpPr>
        <p:spPr>
          <a:xfrm>
            <a:off x="428596" y="3571882"/>
            <a:ext cx="8358246" cy="584775"/>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zh-CN" altLang="en-US" sz="32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清政府对义和团运动的态度有何变化？原因是？</a:t>
            </a:r>
            <a:endParaRPr lang="zh-CN" altLang="en-US" sz="32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9" name="矩形 8"/>
          <p:cNvSpPr/>
          <p:nvPr/>
        </p:nvSpPr>
        <p:spPr>
          <a:xfrm>
            <a:off x="428596" y="1857370"/>
            <a:ext cx="8286808" cy="1754326"/>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zh-CN" altLang="en-US" sz="3600" b="1" dirty="0" smtClean="0">
                <a:solidFill>
                  <a:srgbClr val="C00000"/>
                </a:solidFill>
                <a:effectLst>
                  <a:outerShdw blurRad="38100" dist="38100" dir="2700000" algn="tl">
                    <a:srgbClr val="000000">
                      <a:alpha val="43137"/>
                    </a:srgbClr>
                  </a:outerShdw>
                </a:effectLst>
              </a:rPr>
              <a:t>清政府为利用义和团来对抗列强，以“招抚”代替“镇压”，非法变为合法，义和团涌入天津、北京，不断发展壮大。</a:t>
            </a:r>
            <a:endParaRPr lang="zh-CN" altLang="en-US" sz="3600" b="1" dirty="0">
              <a:solidFill>
                <a:srgbClr val="C00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351349" y="362549"/>
            <a:ext cx="8497912" cy="4464184"/>
          </a:xfrm>
          <a:prstGeom prst="rect">
            <a:avLst/>
          </a:prstGeom>
          <a:solidFill>
            <a:schemeClr val="bg1"/>
          </a:solidFill>
          <a:ln w="92075">
            <a:solidFill>
              <a:srgbClr val="AEA067"/>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endParaRPr lang="zh-CN" altLang="en-US" b="0" i="0" dirty="0">
              <a:solidFill>
                <a:srgbClr val="42515A"/>
              </a:solidFill>
              <a:latin typeface="Verdana"/>
            </a:endParaRPr>
          </a:p>
        </p:txBody>
      </p:sp>
      <p:sp>
        <p:nvSpPr>
          <p:cNvPr id="12" name="矩形 11"/>
          <p:cNvSpPr/>
          <p:nvPr/>
        </p:nvSpPr>
        <p:spPr>
          <a:xfrm>
            <a:off x="395536" y="2067694"/>
            <a:ext cx="8492756" cy="6321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zh-CN" altLang="en-US" sz="2400" b="1" dirty="0" smtClean="0">
                <a:solidFill>
                  <a:schemeClr val="tx1"/>
                </a:solidFill>
                <a:effectLst>
                  <a:outerShdw blurRad="38100" dist="38100" dir="2700000" algn="tl">
                    <a:srgbClr val="000000">
                      <a:alpha val="43137"/>
                    </a:srgbClr>
                  </a:outerShdw>
                </a:effectLst>
              </a:rPr>
              <a:t>思考：面对义和团的迅猛发展，外国侵略者采取了什么措施？</a:t>
            </a:r>
            <a:endParaRPr lang="zh-CN" altLang="en-US" sz="2400" b="1" dirty="0">
              <a:solidFill>
                <a:schemeClr val="tx1"/>
              </a:solidFill>
              <a:effectLst>
                <a:outerShdw blurRad="38100" dist="38100" dir="2700000" algn="tl">
                  <a:srgbClr val="000000">
                    <a:alpha val="43137"/>
                  </a:srgbClr>
                </a:outerShdw>
              </a:effectLst>
            </a:endParaRPr>
          </a:p>
        </p:txBody>
      </p:sp>
      <p:pic>
        <p:nvPicPr>
          <p:cNvPr id="6" name="图片 5" hidden="1"/>
          <p:cNvPicPr>
            <a:picLocks noChangeAspect="1"/>
          </p:cNvPicPr>
          <p:nvPr/>
        </p:nvPicPr>
        <p:blipFill rotWithShape="1">
          <a:blip r:embed="rId2" cstate="print"/>
          <a:srcRect t="2350" b="10497"/>
          <a:stretch/>
        </p:blipFill>
        <p:spPr>
          <a:xfrm>
            <a:off x="325625" y="1204068"/>
            <a:ext cx="3461281" cy="2735364"/>
          </a:xfrm>
          <a:prstGeom prst="rect">
            <a:avLst/>
          </a:prstGeom>
          <a:ln>
            <a:noFill/>
          </a:ln>
          <a:effectLst>
            <a:outerShdw blurRad="190500" algn="tl" rotWithShape="0">
              <a:srgbClr val="000000">
                <a:alpha val="70000"/>
              </a:srgbClr>
            </a:outerShdw>
          </a:effectLst>
        </p:spPr>
      </p:pic>
      <p:sp>
        <p:nvSpPr>
          <p:cNvPr id="9" name="矩形 8"/>
          <p:cNvSpPr/>
          <p:nvPr/>
        </p:nvSpPr>
        <p:spPr>
          <a:xfrm>
            <a:off x="539552" y="3219822"/>
            <a:ext cx="8286808" cy="523220"/>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zh-CN" altLang="en-US" sz="2800" b="1" dirty="0" smtClean="0">
                <a:solidFill>
                  <a:schemeClr val="accent2">
                    <a:lumMod val="75000"/>
                  </a:schemeClr>
                </a:solidFill>
                <a:effectLst>
                  <a:outerShdw blurRad="38100" dist="38100" dir="2700000" algn="tl">
                    <a:srgbClr val="000000">
                      <a:alpha val="43137"/>
                    </a:srgbClr>
                  </a:outerShdw>
                </a:effectLst>
              </a:rPr>
              <a:t>侵略者以镇压义和团为名，组织联军向北京进犯。</a:t>
            </a:r>
            <a:endParaRPr lang="zh-CN" altLang="en-US" sz="2800" b="1" dirty="0">
              <a:solidFill>
                <a:schemeClr val="accent2">
                  <a:lumMod val="75000"/>
                </a:schemeClr>
              </a:solidFill>
              <a:effectLst>
                <a:outerShdw blurRad="38100" dist="38100" dir="2700000" algn="tl">
                  <a:srgbClr val="000000">
                    <a:alpha val="43137"/>
                  </a:srgbClr>
                </a:outerShdw>
              </a:effectLst>
            </a:endParaRPr>
          </a:p>
        </p:txBody>
      </p:sp>
      <p:sp>
        <p:nvSpPr>
          <p:cNvPr id="11" name="TextBox 10"/>
          <p:cNvSpPr txBox="1"/>
          <p:nvPr/>
        </p:nvSpPr>
        <p:spPr>
          <a:xfrm>
            <a:off x="357158" y="428610"/>
            <a:ext cx="5929354" cy="523220"/>
          </a:xfrm>
          <a:prstGeom prst="rect">
            <a:avLst/>
          </a:prstGeom>
          <a:noFill/>
        </p:spPr>
        <p:txBody>
          <a:bodyPr wrap="square" rtlCol="0">
            <a:spAutoFit/>
          </a:bodyPr>
          <a:lstStyle/>
          <a:p>
            <a:r>
              <a:rPr lang="zh-CN" altLang="en-US" sz="2800" b="1" dirty="0" smtClean="0">
                <a:effectLst>
                  <a:outerShdw blurRad="38100" dist="38100" dir="2700000" algn="tl">
                    <a:srgbClr val="000000">
                      <a:alpha val="43137"/>
                    </a:srgbClr>
                  </a:outerShdw>
                </a:effectLst>
              </a:rPr>
              <a:t>一、一场未有之奇变</a:t>
            </a:r>
            <a:r>
              <a:rPr lang="en-US" altLang="zh-CN" sz="2800" b="1" dirty="0" smtClean="0">
                <a:effectLst>
                  <a:outerShdw blurRad="38100" dist="38100" dir="2700000" algn="tl">
                    <a:srgbClr val="000000">
                      <a:alpha val="43137"/>
                    </a:srgbClr>
                  </a:outerShdw>
                </a:effectLst>
              </a:rPr>
              <a:t>——</a:t>
            </a:r>
            <a:r>
              <a:rPr lang="zh-CN" altLang="en-US" sz="2800" b="1" dirty="0" smtClean="0">
                <a:effectLst>
                  <a:outerShdw blurRad="38100" dist="38100" dir="2700000" algn="tl">
                    <a:srgbClr val="000000">
                      <a:alpha val="43137"/>
                    </a:srgbClr>
                  </a:outerShdw>
                </a:effectLst>
              </a:rPr>
              <a:t>义和团运动</a:t>
            </a:r>
            <a:endParaRPr lang="zh-CN" altLang="en-US" sz="2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1394250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8" name="1986时间线"/>
          <p:cNvCxnSpPr/>
          <p:nvPr/>
        </p:nvCxnSpPr>
        <p:spPr>
          <a:xfrm>
            <a:off x="2542822" y="1995487"/>
            <a:ext cx="11289" cy="1681163"/>
          </a:xfrm>
          <a:prstGeom prst="line">
            <a:avLst/>
          </a:prstGeom>
          <a:noFill/>
          <a:ln w="15875" cap="flat" cmpd="sng" algn="ctr">
            <a:solidFill>
              <a:schemeClr val="tx1">
                <a:lumMod val="95000"/>
              </a:schemeClr>
            </a:solidFill>
            <a:prstDash val="solid"/>
          </a:ln>
          <a:effectLst/>
        </p:spPr>
      </p:cxnSp>
      <p:cxnSp>
        <p:nvCxnSpPr>
          <p:cNvPr id="107" name="1986时间线"/>
          <p:cNvCxnSpPr/>
          <p:nvPr/>
        </p:nvCxnSpPr>
        <p:spPr>
          <a:xfrm flipH="1">
            <a:off x="802923" y="1995488"/>
            <a:ext cx="1411" cy="1740694"/>
          </a:xfrm>
          <a:prstGeom prst="line">
            <a:avLst/>
          </a:prstGeom>
          <a:noFill/>
          <a:ln w="15875" cap="flat" cmpd="sng" algn="ctr">
            <a:solidFill>
              <a:schemeClr val="tx1">
                <a:lumMod val="95000"/>
              </a:schemeClr>
            </a:solidFill>
            <a:prstDash val="solid"/>
          </a:ln>
          <a:effectLst/>
        </p:spPr>
      </p:cxnSp>
      <p:cxnSp>
        <p:nvCxnSpPr>
          <p:cNvPr id="163" name="1986时间线"/>
          <p:cNvCxnSpPr/>
          <p:nvPr/>
        </p:nvCxnSpPr>
        <p:spPr>
          <a:xfrm>
            <a:off x="6987822" y="1995487"/>
            <a:ext cx="11289" cy="1728788"/>
          </a:xfrm>
          <a:prstGeom prst="line">
            <a:avLst/>
          </a:prstGeom>
          <a:noFill/>
          <a:ln w="15875" cap="flat" cmpd="sng" algn="ctr">
            <a:solidFill>
              <a:schemeClr val="tx1">
                <a:lumMod val="95000"/>
              </a:schemeClr>
            </a:solidFill>
            <a:prstDash val="solid"/>
          </a:ln>
          <a:effectLst/>
        </p:spPr>
      </p:cxnSp>
      <p:cxnSp>
        <p:nvCxnSpPr>
          <p:cNvPr id="102" name="1986时间线"/>
          <p:cNvCxnSpPr/>
          <p:nvPr/>
        </p:nvCxnSpPr>
        <p:spPr>
          <a:xfrm rot="5400000">
            <a:off x="642910" y="1142990"/>
            <a:ext cx="857256" cy="1588"/>
          </a:xfrm>
          <a:prstGeom prst="line">
            <a:avLst/>
          </a:prstGeom>
          <a:noFill/>
          <a:ln w="15875" cap="flat" cmpd="sng" algn="ctr">
            <a:solidFill>
              <a:schemeClr val="tx1">
                <a:lumMod val="95000"/>
              </a:schemeClr>
            </a:solidFill>
            <a:prstDash val="solid"/>
          </a:ln>
          <a:effectLst/>
        </p:spPr>
      </p:cxnSp>
      <p:cxnSp>
        <p:nvCxnSpPr>
          <p:cNvPr id="161" name="1986时间线"/>
          <p:cNvCxnSpPr/>
          <p:nvPr/>
        </p:nvCxnSpPr>
        <p:spPr>
          <a:xfrm>
            <a:off x="2714612" y="1000114"/>
            <a:ext cx="4234" cy="675084"/>
          </a:xfrm>
          <a:prstGeom prst="line">
            <a:avLst/>
          </a:prstGeom>
          <a:noFill/>
          <a:ln w="15875" cap="flat" cmpd="sng" algn="ctr">
            <a:solidFill>
              <a:schemeClr val="tx1">
                <a:lumMod val="95000"/>
              </a:schemeClr>
            </a:solidFill>
            <a:prstDash val="solid"/>
          </a:ln>
          <a:effectLst/>
        </p:spPr>
      </p:cxnSp>
      <p:cxnSp>
        <p:nvCxnSpPr>
          <p:cNvPr id="166" name="1986时间线"/>
          <p:cNvCxnSpPr/>
          <p:nvPr/>
        </p:nvCxnSpPr>
        <p:spPr>
          <a:xfrm>
            <a:off x="7000892" y="1000114"/>
            <a:ext cx="0" cy="581025"/>
          </a:xfrm>
          <a:prstGeom prst="line">
            <a:avLst/>
          </a:prstGeom>
          <a:noFill/>
          <a:ln w="15875" cap="flat" cmpd="sng" algn="ctr">
            <a:solidFill>
              <a:schemeClr val="tx1">
                <a:lumMod val="95000"/>
              </a:schemeClr>
            </a:solidFill>
            <a:prstDash val="solid"/>
          </a:ln>
          <a:effectLst/>
        </p:spPr>
      </p:cxnSp>
      <p:grpSp>
        <p:nvGrpSpPr>
          <p:cNvPr id="2" name="灰色时间箭头"/>
          <p:cNvGrpSpPr>
            <a:grpSpLocks/>
          </p:cNvGrpSpPr>
          <p:nvPr/>
        </p:nvGrpSpPr>
        <p:grpSpPr bwMode="auto">
          <a:xfrm>
            <a:off x="0" y="1794606"/>
            <a:ext cx="9036050" cy="215503"/>
            <a:chOff x="0" y="677412"/>
            <a:chExt cx="9036496" cy="288032"/>
          </a:xfrm>
          <a:solidFill>
            <a:sysClr val="window" lastClr="FFFFFF">
              <a:lumMod val="65000"/>
            </a:sysClr>
          </a:solidFill>
        </p:grpSpPr>
        <p:sp>
          <p:nvSpPr>
            <p:cNvPr id="60" name="五边形 59"/>
            <p:cNvSpPr/>
            <p:nvPr/>
          </p:nvSpPr>
          <p:spPr>
            <a:xfrm>
              <a:off x="0" y="677412"/>
              <a:ext cx="8820585" cy="288032"/>
            </a:xfrm>
            <a:prstGeom prst="homePlate">
              <a:avLst/>
            </a:prstGeom>
            <a:grpFill/>
            <a:ln w="25400" cap="flat" cmpd="sng" algn="ctr">
              <a:noFill/>
              <a:prstDash val="solid"/>
            </a:ln>
            <a:effectLst/>
          </p:spPr>
          <p:txBody>
            <a:bodyPr anchor="ctr"/>
            <a:lstStyle/>
            <a:p>
              <a:pPr algn="ctr">
                <a:defRPr/>
              </a:pPr>
              <a:endParaRPr lang="zh-CN" altLang="en-US" kern="0" dirty="0">
                <a:solidFill>
                  <a:sysClr val="window" lastClr="FFFFFF"/>
                </a:solidFill>
                <a:latin typeface="Calibri"/>
                <a:ea typeface="宋体"/>
              </a:endParaRPr>
            </a:p>
          </p:txBody>
        </p:sp>
        <p:sp>
          <p:nvSpPr>
            <p:cNvPr id="61" name="燕尾形 60"/>
            <p:cNvSpPr/>
            <p:nvPr/>
          </p:nvSpPr>
          <p:spPr>
            <a:xfrm>
              <a:off x="8749145" y="677412"/>
              <a:ext cx="287351" cy="288032"/>
            </a:xfrm>
            <a:prstGeom prst="chevron">
              <a:avLst/>
            </a:prstGeom>
            <a:grpFill/>
            <a:ln w="25400" cap="flat" cmpd="sng" algn="ctr">
              <a:noFill/>
              <a:prstDash val="solid"/>
            </a:ln>
            <a:effectLst/>
          </p:spPr>
          <p:txBody>
            <a:bodyPr anchor="ctr"/>
            <a:lstStyle/>
            <a:p>
              <a:pPr algn="ctr">
                <a:defRPr/>
              </a:pPr>
              <a:endParaRPr lang="zh-CN" altLang="en-US" kern="0" dirty="0">
                <a:solidFill>
                  <a:sysClr val="windowText" lastClr="000000"/>
                </a:solidFill>
                <a:latin typeface="Calibri"/>
                <a:ea typeface="宋体"/>
              </a:endParaRPr>
            </a:p>
          </p:txBody>
        </p:sp>
      </p:grpSp>
      <p:sp>
        <p:nvSpPr>
          <p:cNvPr id="72" name="2001时间点"/>
          <p:cNvSpPr/>
          <p:nvPr/>
        </p:nvSpPr>
        <p:spPr>
          <a:xfrm>
            <a:off x="6489701" y="1863328"/>
            <a:ext cx="107244" cy="80963"/>
          </a:xfrm>
          <a:prstGeom prst="ellipse">
            <a:avLst/>
          </a:prstGeom>
          <a:solidFill>
            <a:sysClr val="window" lastClr="FFFFFF">
              <a:lumMod val="95000"/>
            </a:sysClr>
          </a:solidFill>
          <a:ln w="6350" cap="flat" cmpd="sng" algn="ctr">
            <a:noFill/>
            <a:prstDash val="solid"/>
          </a:ln>
          <a:effectLst/>
        </p:spPr>
        <p:txBody>
          <a:bodyPr lIns="76197" tIns="38098" rIns="76197" bIns="38098" anchor="ctr"/>
          <a:lstStyle/>
          <a:p>
            <a:pPr algn="ctr">
              <a:defRPr/>
            </a:pPr>
            <a:endParaRPr lang="zh-CN" altLang="en-US" kern="0" dirty="0">
              <a:solidFill>
                <a:sysClr val="window" lastClr="FFFFFF"/>
              </a:solidFill>
              <a:latin typeface="Calibri"/>
              <a:ea typeface="宋体"/>
            </a:endParaRPr>
          </a:p>
        </p:txBody>
      </p:sp>
      <p:sp>
        <p:nvSpPr>
          <p:cNvPr id="73" name="2001时间点"/>
          <p:cNvSpPr/>
          <p:nvPr/>
        </p:nvSpPr>
        <p:spPr>
          <a:xfrm>
            <a:off x="5341056" y="1863328"/>
            <a:ext cx="107244" cy="80963"/>
          </a:xfrm>
          <a:prstGeom prst="ellipse">
            <a:avLst/>
          </a:prstGeom>
          <a:solidFill>
            <a:sysClr val="window" lastClr="FFFFFF">
              <a:lumMod val="95000"/>
            </a:sysClr>
          </a:solidFill>
          <a:ln w="6350" cap="flat" cmpd="sng" algn="ctr">
            <a:noFill/>
            <a:prstDash val="solid"/>
          </a:ln>
          <a:effectLst/>
        </p:spPr>
        <p:txBody>
          <a:bodyPr lIns="76197" tIns="38098" rIns="76197" bIns="38098" anchor="ctr"/>
          <a:lstStyle/>
          <a:p>
            <a:pPr algn="ctr">
              <a:defRPr/>
            </a:pPr>
            <a:endParaRPr lang="zh-CN" altLang="en-US" kern="0" dirty="0">
              <a:solidFill>
                <a:sysClr val="window" lastClr="FFFFFF"/>
              </a:solidFill>
              <a:latin typeface="Calibri"/>
              <a:ea typeface="宋体"/>
            </a:endParaRPr>
          </a:p>
        </p:txBody>
      </p:sp>
      <p:sp>
        <p:nvSpPr>
          <p:cNvPr id="74" name="2001时间点"/>
          <p:cNvSpPr/>
          <p:nvPr/>
        </p:nvSpPr>
        <p:spPr>
          <a:xfrm>
            <a:off x="4191000" y="1863328"/>
            <a:ext cx="108656" cy="80963"/>
          </a:xfrm>
          <a:prstGeom prst="ellipse">
            <a:avLst/>
          </a:prstGeom>
          <a:solidFill>
            <a:sysClr val="window" lastClr="FFFFFF">
              <a:lumMod val="95000"/>
            </a:sysClr>
          </a:solidFill>
          <a:ln w="6350" cap="flat" cmpd="sng" algn="ctr">
            <a:noFill/>
            <a:prstDash val="solid"/>
          </a:ln>
          <a:effectLst/>
        </p:spPr>
        <p:txBody>
          <a:bodyPr lIns="76197" tIns="38098" rIns="76197" bIns="38098" anchor="ctr"/>
          <a:lstStyle/>
          <a:p>
            <a:pPr algn="ctr">
              <a:defRPr/>
            </a:pPr>
            <a:endParaRPr lang="zh-CN" altLang="en-US" kern="0" dirty="0">
              <a:solidFill>
                <a:sysClr val="window" lastClr="FFFFFF"/>
              </a:solidFill>
              <a:latin typeface="Calibri"/>
              <a:ea typeface="宋体"/>
            </a:endParaRPr>
          </a:p>
        </p:txBody>
      </p:sp>
      <p:sp>
        <p:nvSpPr>
          <p:cNvPr id="79" name="2001时间点"/>
          <p:cNvSpPr/>
          <p:nvPr/>
        </p:nvSpPr>
        <p:spPr>
          <a:xfrm>
            <a:off x="3040945" y="1863328"/>
            <a:ext cx="108655" cy="80963"/>
          </a:xfrm>
          <a:prstGeom prst="ellipse">
            <a:avLst/>
          </a:prstGeom>
          <a:solidFill>
            <a:sysClr val="window" lastClr="FFFFFF">
              <a:lumMod val="95000"/>
            </a:sysClr>
          </a:solidFill>
          <a:ln w="6350" cap="flat" cmpd="sng" algn="ctr">
            <a:noFill/>
            <a:prstDash val="solid"/>
          </a:ln>
          <a:effectLst/>
        </p:spPr>
        <p:txBody>
          <a:bodyPr lIns="76197" tIns="38098" rIns="76197" bIns="38098" anchor="ctr"/>
          <a:lstStyle/>
          <a:p>
            <a:pPr algn="ctr">
              <a:defRPr/>
            </a:pPr>
            <a:endParaRPr lang="zh-CN" altLang="en-US" kern="0" dirty="0">
              <a:solidFill>
                <a:sysClr val="window" lastClr="FFFFFF"/>
              </a:solidFill>
              <a:latin typeface="Calibri"/>
              <a:ea typeface="宋体"/>
            </a:endParaRPr>
          </a:p>
        </p:txBody>
      </p:sp>
      <p:sp>
        <p:nvSpPr>
          <p:cNvPr id="80" name="2001时间点"/>
          <p:cNvSpPr/>
          <p:nvPr/>
        </p:nvSpPr>
        <p:spPr>
          <a:xfrm>
            <a:off x="743656" y="1863328"/>
            <a:ext cx="107244" cy="80963"/>
          </a:xfrm>
          <a:prstGeom prst="ellipse">
            <a:avLst/>
          </a:prstGeom>
          <a:solidFill>
            <a:sysClr val="window" lastClr="FFFFFF">
              <a:lumMod val="95000"/>
            </a:sysClr>
          </a:solidFill>
          <a:ln w="6350" cap="flat" cmpd="sng" algn="ctr">
            <a:noFill/>
            <a:prstDash val="solid"/>
          </a:ln>
          <a:effectLst/>
        </p:spPr>
        <p:txBody>
          <a:bodyPr lIns="76197" tIns="38098" rIns="76197" bIns="38098" anchor="ctr"/>
          <a:lstStyle/>
          <a:p>
            <a:pPr algn="ctr">
              <a:defRPr/>
            </a:pPr>
            <a:endParaRPr lang="zh-CN" altLang="en-US" kern="0" dirty="0">
              <a:solidFill>
                <a:sysClr val="window" lastClr="FFFFFF"/>
              </a:solidFill>
              <a:latin typeface="Calibri"/>
              <a:ea typeface="宋体"/>
            </a:endParaRPr>
          </a:p>
        </p:txBody>
      </p:sp>
      <p:sp>
        <p:nvSpPr>
          <p:cNvPr id="81" name="2001时间点"/>
          <p:cNvSpPr/>
          <p:nvPr/>
        </p:nvSpPr>
        <p:spPr>
          <a:xfrm>
            <a:off x="7638345" y="1863328"/>
            <a:ext cx="108655" cy="80963"/>
          </a:xfrm>
          <a:prstGeom prst="ellipse">
            <a:avLst/>
          </a:prstGeom>
          <a:solidFill>
            <a:sysClr val="window" lastClr="FFFFFF">
              <a:lumMod val="95000"/>
            </a:sysClr>
          </a:solidFill>
          <a:ln w="6350" cap="flat" cmpd="sng" algn="ctr">
            <a:noFill/>
            <a:prstDash val="solid"/>
          </a:ln>
          <a:effectLst/>
        </p:spPr>
        <p:txBody>
          <a:bodyPr lIns="76197" tIns="38098" rIns="76197" bIns="38098" anchor="ctr"/>
          <a:lstStyle/>
          <a:p>
            <a:pPr algn="ctr">
              <a:defRPr/>
            </a:pPr>
            <a:endParaRPr lang="zh-CN" altLang="en-US" kern="0" dirty="0">
              <a:solidFill>
                <a:sysClr val="window" lastClr="FFFFFF"/>
              </a:solidFill>
              <a:latin typeface="Calibri"/>
              <a:ea typeface="宋体"/>
            </a:endParaRPr>
          </a:p>
        </p:txBody>
      </p:sp>
      <p:sp>
        <p:nvSpPr>
          <p:cNvPr id="89" name="2001时间点"/>
          <p:cNvSpPr/>
          <p:nvPr/>
        </p:nvSpPr>
        <p:spPr>
          <a:xfrm>
            <a:off x="1892301" y="1863328"/>
            <a:ext cx="107244" cy="80963"/>
          </a:xfrm>
          <a:prstGeom prst="ellipse">
            <a:avLst/>
          </a:prstGeom>
          <a:solidFill>
            <a:sysClr val="window" lastClr="FFFFFF">
              <a:lumMod val="95000"/>
            </a:sysClr>
          </a:solidFill>
          <a:ln w="6350" cap="flat" cmpd="sng" algn="ctr">
            <a:noFill/>
            <a:prstDash val="solid"/>
          </a:ln>
          <a:effectLst/>
        </p:spPr>
        <p:txBody>
          <a:bodyPr lIns="76197" tIns="38098" rIns="76197" bIns="38098" anchor="ctr"/>
          <a:lstStyle/>
          <a:p>
            <a:pPr algn="ctr">
              <a:defRPr/>
            </a:pPr>
            <a:endParaRPr lang="zh-CN" altLang="en-US" kern="0" dirty="0">
              <a:solidFill>
                <a:sysClr val="window" lastClr="FFFFFF"/>
              </a:solidFill>
              <a:latin typeface="Calibri"/>
              <a:ea typeface="宋体"/>
            </a:endParaRPr>
          </a:p>
        </p:txBody>
      </p:sp>
      <p:grpSp>
        <p:nvGrpSpPr>
          <p:cNvPr id="3" name="组合 167"/>
          <p:cNvGrpSpPr>
            <a:grpSpLocks/>
          </p:cNvGrpSpPr>
          <p:nvPr/>
        </p:nvGrpSpPr>
        <p:grpSpPr bwMode="auto">
          <a:xfrm>
            <a:off x="438856" y="1531144"/>
            <a:ext cx="7672248" cy="353944"/>
            <a:chOff x="437433" y="1164105"/>
            <a:chExt cx="7673561" cy="470200"/>
          </a:xfrm>
        </p:grpSpPr>
        <p:sp>
          <p:nvSpPr>
            <p:cNvPr id="57377" name="TextBox 47"/>
            <p:cNvSpPr txBox="1">
              <a:spLocks noChangeArrowheads="1"/>
            </p:cNvSpPr>
            <p:nvPr/>
          </p:nvSpPr>
          <p:spPr bwMode="auto">
            <a:xfrm>
              <a:off x="437433" y="1164105"/>
              <a:ext cx="627202" cy="470199"/>
            </a:xfrm>
            <a:prstGeom prst="rect">
              <a:avLst/>
            </a:prstGeom>
            <a:noFill/>
            <a:ln w="9525">
              <a:noFill/>
              <a:miter lim="800000"/>
              <a:headEnd/>
              <a:tailEnd/>
            </a:ln>
          </p:spPr>
          <p:txBody>
            <a:bodyPr wrap="none">
              <a:spAutoFit/>
            </a:bodyPr>
            <a:lstStyle/>
            <a:p>
              <a:pPr eaLnBrk="1" hangingPunct="1"/>
              <a:r>
                <a:rPr lang="en-US" altLang="zh-CN" sz="1700" b="1" dirty="0">
                  <a:latin typeface="黑体" pitchFamily="49" charset="-122"/>
                  <a:ea typeface="黑体" pitchFamily="49" charset="-122"/>
                </a:rPr>
                <a:t>1840</a:t>
              </a:r>
              <a:endParaRPr lang="zh-CN" altLang="en-US" sz="1700" b="1" dirty="0">
                <a:latin typeface="黑体" pitchFamily="49" charset="-122"/>
                <a:ea typeface="黑体" pitchFamily="49" charset="-122"/>
              </a:endParaRPr>
            </a:p>
          </p:txBody>
        </p:sp>
        <p:sp>
          <p:nvSpPr>
            <p:cNvPr id="57378" name="TextBox 48"/>
            <p:cNvSpPr txBox="1">
              <a:spLocks noChangeArrowheads="1"/>
            </p:cNvSpPr>
            <p:nvPr/>
          </p:nvSpPr>
          <p:spPr bwMode="auto">
            <a:xfrm>
              <a:off x="1575218" y="1164106"/>
              <a:ext cx="627202" cy="470199"/>
            </a:xfrm>
            <a:prstGeom prst="rect">
              <a:avLst/>
            </a:prstGeom>
            <a:noFill/>
            <a:ln w="9525">
              <a:noFill/>
              <a:miter lim="800000"/>
              <a:headEnd/>
              <a:tailEnd/>
            </a:ln>
          </p:spPr>
          <p:txBody>
            <a:bodyPr wrap="none">
              <a:spAutoFit/>
            </a:bodyPr>
            <a:lstStyle/>
            <a:p>
              <a:pPr eaLnBrk="1" hangingPunct="1"/>
              <a:r>
                <a:rPr lang="en-US" altLang="zh-CN" sz="1700" b="1" dirty="0">
                  <a:latin typeface="黑体" pitchFamily="49" charset="-122"/>
                  <a:ea typeface="黑体" pitchFamily="49" charset="-122"/>
                </a:rPr>
                <a:t>1850</a:t>
              </a:r>
              <a:endParaRPr lang="zh-CN" altLang="en-US" sz="1700" b="1" dirty="0">
                <a:latin typeface="黑体" pitchFamily="49" charset="-122"/>
                <a:ea typeface="黑体" pitchFamily="49" charset="-122"/>
              </a:endParaRPr>
            </a:p>
          </p:txBody>
        </p:sp>
        <p:sp>
          <p:nvSpPr>
            <p:cNvPr id="57379" name="TextBox 49"/>
            <p:cNvSpPr txBox="1">
              <a:spLocks noChangeArrowheads="1"/>
            </p:cNvSpPr>
            <p:nvPr/>
          </p:nvSpPr>
          <p:spPr bwMode="auto">
            <a:xfrm>
              <a:off x="2713003" y="1164105"/>
              <a:ext cx="627202" cy="470199"/>
            </a:xfrm>
            <a:prstGeom prst="rect">
              <a:avLst/>
            </a:prstGeom>
            <a:noFill/>
            <a:ln w="9525">
              <a:noFill/>
              <a:miter lim="800000"/>
              <a:headEnd/>
              <a:tailEnd/>
            </a:ln>
          </p:spPr>
          <p:txBody>
            <a:bodyPr wrap="none">
              <a:spAutoFit/>
            </a:bodyPr>
            <a:lstStyle/>
            <a:p>
              <a:pPr eaLnBrk="1" hangingPunct="1"/>
              <a:r>
                <a:rPr lang="en-US" altLang="zh-CN" sz="1700" b="1" dirty="0">
                  <a:latin typeface="黑体" pitchFamily="49" charset="-122"/>
                  <a:ea typeface="黑体" pitchFamily="49" charset="-122"/>
                </a:rPr>
                <a:t>1860</a:t>
              </a:r>
              <a:endParaRPr lang="zh-CN" altLang="en-US" sz="1700" b="1" dirty="0">
                <a:latin typeface="黑体" pitchFamily="49" charset="-122"/>
                <a:ea typeface="黑体" pitchFamily="49" charset="-122"/>
              </a:endParaRPr>
            </a:p>
          </p:txBody>
        </p:sp>
        <p:sp>
          <p:nvSpPr>
            <p:cNvPr id="57380" name="TextBox 50"/>
            <p:cNvSpPr txBox="1">
              <a:spLocks noChangeArrowheads="1"/>
            </p:cNvSpPr>
            <p:nvPr/>
          </p:nvSpPr>
          <p:spPr bwMode="auto">
            <a:xfrm>
              <a:off x="3850788" y="1164105"/>
              <a:ext cx="627202" cy="470199"/>
            </a:xfrm>
            <a:prstGeom prst="rect">
              <a:avLst/>
            </a:prstGeom>
            <a:noFill/>
            <a:ln w="9525">
              <a:noFill/>
              <a:miter lim="800000"/>
              <a:headEnd/>
              <a:tailEnd/>
            </a:ln>
          </p:spPr>
          <p:txBody>
            <a:bodyPr wrap="none">
              <a:spAutoFit/>
            </a:bodyPr>
            <a:lstStyle/>
            <a:p>
              <a:pPr eaLnBrk="1" hangingPunct="1"/>
              <a:r>
                <a:rPr lang="en-US" altLang="zh-CN" sz="1700" b="1" dirty="0">
                  <a:latin typeface="黑体" pitchFamily="49" charset="-122"/>
                  <a:ea typeface="黑体" pitchFamily="49" charset="-122"/>
                </a:rPr>
                <a:t>1870</a:t>
              </a:r>
              <a:endParaRPr lang="zh-CN" altLang="en-US" sz="1700" b="1" dirty="0">
                <a:latin typeface="黑体" pitchFamily="49" charset="-122"/>
                <a:ea typeface="黑体" pitchFamily="49" charset="-122"/>
              </a:endParaRPr>
            </a:p>
          </p:txBody>
        </p:sp>
        <p:sp>
          <p:nvSpPr>
            <p:cNvPr id="57381" name="TextBox 51"/>
            <p:cNvSpPr txBox="1">
              <a:spLocks noChangeArrowheads="1"/>
            </p:cNvSpPr>
            <p:nvPr/>
          </p:nvSpPr>
          <p:spPr bwMode="auto">
            <a:xfrm>
              <a:off x="4988573" y="1164105"/>
              <a:ext cx="627202" cy="470199"/>
            </a:xfrm>
            <a:prstGeom prst="rect">
              <a:avLst/>
            </a:prstGeom>
            <a:noFill/>
            <a:ln w="9525">
              <a:noFill/>
              <a:miter lim="800000"/>
              <a:headEnd/>
              <a:tailEnd/>
            </a:ln>
          </p:spPr>
          <p:txBody>
            <a:bodyPr wrap="none">
              <a:spAutoFit/>
            </a:bodyPr>
            <a:lstStyle/>
            <a:p>
              <a:pPr eaLnBrk="1" hangingPunct="1"/>
              <a:r>
                <a:rPr lang="en-US" altLang="zh-CN" sz="1700" b="1" dirty="0">
                  <a:latin typeface="黑体" pitchFamily="49" charset="-122"/>
                  <a:ea typeface="黑体" pitchFamily="49" charset="-122"/>
                </a:rPr>
                <a:t>1880</a:t>
              </a:r>
              <a:endParaRPr lang="zh-CN" altLang="en-US" sz="1700" b="1" dirty="0">
                <a:latin typeface="黑体" pitchFamily="49" charset="-122"/>
                <a:ea typeface="黑体" pitchFamily="49" charset="-122"/>
              </a:endParaRPr>
            </a:p>
          </p:txBody>
        </p:sp>
        <p:sp>
          <p:nvSpPr>
            <p:cNvPr id="57382" name="TextBox 52"/>
            <p:cNvSpPr txBox="1">
              <a:spLocks noChangeArrowheads="1"/>
            </p:cNvSpPr>
            <p:nvPr/>
          </p:nvSpPr>
          <p:spPr bwMode="auto">
            <a:xfrm>
              <a:off x="6126358" y="1164105"/>
              <a:ext cx="627202" cy="470199"/>
            </a:xfrm>
            <a:prstGeom prst="rect">
              <a:avLst/>
            </a:prstGeom>
            <a:noFill/>
            <a:ln w="9525">
              <a:noFill/>
              <a:miter lim="800000"/>
              <a:headEnd/>
              <a:tailEnd/>
            </a:ln>
          </p:spPr>
          <p:txBody>
            <a:bodyPr wrap="none">
              <a:spAutoFit/>
            </a:bodyPr>
            <a:lstStyle/>
            <a:p>
              <a:pPr eaLnBrk="1" hangingPunct="1"/>
              <a:r>
                <a:rPr lang="en-US" altLang="zh-CN" sz="1700" b="1" dirty="0">
                  <a:latin typeface="黑体" pitchFamily="49" charset="-122"/>
                  <a:ea typeface="黑体" pitchFamily="49" charset="-122"/>
                </a:rPr>
                <a:t>1890</a:t>
              </a:r>
              <a:endParaRPr lang="zh-CN" altLang="en-US" sz="1700" b="1" dirty="0">
                <a:latin typeface="黑体" pitchFamily="49" charset="-122"/>
                <a:ea typeface="黑体" pitchFamily="49" charset="-122"/>
              </a:endParaRPr>
            </a:p>
          </p:txBody>
        </p:sp>
        <p:sp>
          <p:nvSpPr>
            <p:cNvPr id="57383" name="TextBox 51"/>
            <p:cNvSpPr txBox="1">
              <a:spLocks noChangeArrowheads="1"/>
            </p:cNvSpPr>
            <p:nvPr/>
          </p:nvSpPr>
          <p:spPr bwMode="auto">
            <a:xfrm>
              <a:off x="7264142" y="1164106"/>
              <a:ext cx="846852" cy="470199"/>
            </a:xfrm>
            <a:prstGeom prst="rect">
              <a:avLst/>
            </a:prstGeom>
            <a:noFill/>
            <a:ln w="9525">
              <a:noFill/>
              <a:miter lim="800000"/>
              <a:headEnd/>
              <a:tailEnd/>
            </a:ln>
          </p:spPr>
          <p:txBody>
            <a:bodyPr wrap="none">
              <a:spAutoFit/>
            </a:bodyPr>
            <a:lstStyle/>
            <a:p>
              <a:pPr eaLnBrk="1" hangingPunct="1"/>
              <a:r>
                <a:rPr lang="en-US" altLang="zh-CN" sz="1700" b="1" dirty="0">
                  <a:latin typeface="黑体" pitchFamily="49" charset="-122"/>
                  <a:ea typeface="黑体" pitchFamily="49" charset="-122"/>
                </a:rPr>
                <a:t>1900</a:t>
              </a:r>
              <a:r>
                <a:rPr lang="zh-CN" altLang="en-US" sz="1700" b="1" dirty="0">
                  <a:latin typeface="黑体" pitchFamily="49" charset="-122"/>
                  <a:ea typeface="黑体" pitchFamily="49" charset="-122"/>
                </a:rPr>
                <a:t>年</a:t>
              </a:r>
            </a:p>
          </p:txBody>
        </p:sp>
      </p:grpSp>
      <p:cxnSp>
        <p:nvCxnSpPr>
          <p:cNvPr id="41" name="1986时间线"/>
          <p:cNvCxnSpPr/>
          <p:nvPr/>
        </p:nvCxnSpPr>
        <p:spPr>
          <a:xfrm>
            <a:off x="8001024" y="2000246"/>
            <a:ext cx="685800" cy="398859"/>
          </a:xfrm>
          <a:prstGeom prst="line">
            <a:avLst/>
          </a:prstGeom>
          <a:noFill/>
          <a:ln w="15875" cap="flat" cmpd="sng" algn="ctr">
            <a:solidFill>
              <a:schemeClr val="tx1">
                <a:lumMod val="95000"/>
              </a:schemeClr>
            </a:solidFill>
            <a:prstDash val="solid"/>
          </a:ln>
          <a:effectLst/>
        </p:spPr>
      </p:cxnSp>
      <p:sp>
        <p:nvSpPr>
          <p:cNvPr id="45" name="TextBox 44"/>
          <p:cNvSpPr txBox="1"/>
          <p:nvPr/>
        </p:nvSpPr>
        <p:spPr>
          <a:xfrm>
            <a:off x="428596" y="3643320"/>
            <a:ext cx="785818" cy="1323439"/>
          </a:xfrm>
          <a:prstGeom prst="rect">
            <a:avLst/>
          </a:prstGeom>
          <a:solidFill>
            <a:schemeClr val="accent3">
              <a:lumMod val="60000"/>
              <a:lumOff val="40000"/>
            </a:schemeClr>
          </a:solidFill>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zh-CN" altLang="en-US" sz="2000" b="1" dirty="0" smtClean="0">
                <a:effectLst>
                  <a:outerShdw blurRad="38100" dist="38100" dir="2700000" algn="tl">
                    <a:srgbClr val="000000">
                      <a:alpha val="43137"/>
                    </a:srgbClr>
                  </a:outerShdw>
                </a:effectLst>
              </a:rPr>
              <a:t>鸦片战争</a:t>
            </a:r>
            <a:r>
              <a:rPr lang="en-US" altLang="zh-CN" sz="2000" b="1" dirty="0" smtClean="0">
                <a:effectLst>
                  <a:outerShdw blurRad="38100" dist="38100" dir="2700000" algn="tl">
                    <a:srgbClr val="000000">
                      <a:alpha val="43137"/>
                    </a:srgbClr>
                  </a:outerShdw>
                </a:effectLst>
              </a:rPr>
              <a:t>1840-1842</a:t>
            </a:r>
            <a:endParaRPr lang="zh-CN" altLang="en-US" sz="2000" b="1" dirty="0">
              <a:effectLst>
                <a:outerShdw blurRad="38100" dist="38100" dir="2700000" algn="tl">
                  <a:srgbClr val="000000">
                    <a:alpha val="43137"/>
                  </a:srgbClr>
                </a:outerShdw>
              </a:effectLst>
            </a:endParaRPr>
          </a:p>
        </p:txBody>
      </p:sp>
      <p:sp>
        <p:nvSpPr>
          <p:cNvPr id="46" name="TextBox 45"/>
          <p:cNvSpPr txBox="1"/>
          <p:nvPr/>
        </p:nvSpPr>
        <p:spPr>
          <a:xfrm>
            <a:off x="2071670" y="3643320"/>
            <a:ext cx="1071570" cy="1323439"/>
          </a:xfrm>
          <a:prstGeom prst="rect">
            <a:avLst/>
          </a:prstGeom>
          <a:solidFill>
            <a:schemeClr val="accent3">
              <a:lumMod val="60000"/>
              <a:lumOff val="40000"/>
            </a:schemeClr>
          </a:solidFill>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zh-CN" altLang="en-US" sz="2000" b="1" dirty="0" smtClean="0">
                <a:effectLst>
                  <a:outerShdw blurRad="38100" dist="38100" dir="2700000" algn="tl">
                    <a:srgbClr val="000000">
                      <a:alpha val="43137"/>
                    </a:srgbClr>
                  </a:outerShdw>
                </a:effectLst>
              </a:rPr>
              <a:t>第二次鸦片战争</a:t>
            </a:r>
            <a:r>
              <a:rPr lang="en-US" altLang="zh-CN" sz="2000" b="1" dirty="0" smtClean="0">
                <a:effectLst>
                  <a:outerShdw blurRad="38100" dist="38100" dir="2700000" algn="tl">
                    <a:srgbClr val="000000">
                      <a:alpha val="43137"/>
                    </a:srgbClr>
                  </a:outerShdw>
                </a:effectLst>
              </a:rPr>
              <a:t>1856-1860</a:t>
            </a:r>
            <a:endParaRPr lang="zh-CN" altLang="en-US" sz="2000" b="1" dirty="0">
              <a:effectLst>
                <a:outerShdw blurRad="38100" dist="38100" dir="2700000" algn="tl">
                  <a:srgbClr val="000000">
                    <a:alpha val="43137"/>
                  </a:srgbClr>
                </a:outerShdw>
              </a:effectLst>
            </a:endParaRPr>
          </a:p>
        </p:txBody>
      </p:sp>
      <p:sp>
        <p:nvSpPr>
          <p:cNvPr id="47" name="TextBox 46"/>
          <p:cNvSpPr txBox="1"/>
          <p:nvPr/>
        </p:nvSpPr>
        <p:spPr>
          <a:xfrm>
            <a:off x="6500826" y="3643320"/>
            <a:ext cx="1071570" cy="1323439"/>
          </a:xfrm>
          <a:prstGeom prst="rect">
            <a:avLst/>
          </a:prstGeom>
          <a:solidFill>
            <a:schemeClr val="accent3">
              <a:lumMod val="60000"/>
              <a:lumOff val="40000"/>
            </a:schemeClr>
          </a:solidFill>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zh-CN" altLang="en-US" sz="2000" b="1" dirty="0" smtClean="0">
                <a:effectLst>
                  <a:outerShdw blurRad="38100" dist="38100" dir="2700000" algn="tl">
                    <a:srgbClr val="000000">
                      <a:alpha val="43137"/>
                    </a:srgbClr>
                  </a:outerShdw>
                </a:effectLst>
              </a:rPr>
              <a:t>甲午中日战争</a:t>
            </a:r>
            <a:r>
              <a:rPr lang="en-US" altLang="zh-CN" sz="2000" b="1" dirty="0" smtClean="0">
                <a:effectLst>
                  <a:outerShdw blurRad="38100" dist="38100" dir="2700000" algn="tl">
                    <a:srgbClr val="000000">
                      <a:alpha val="43137"/>
                    </a:srgbClr>
                  </a:outerShdw>
                </a:effectLst>
              </a:rPr>
              <a:t>1894-1895</a:t>
            </a:r>
            <a:endParaRPr lang="zh-CN" altLang="en-US" sz="2000" b="1" dirty="0">
              <a:effectLst>
                <a:outerShdw blurRad="38100" dist="38100" dir="2700000" algn="tl">
                  <a:srgbClr val="000000">
                    <a:alpha val="43137"/>
                  </a:srgbClr>
                </a:outerShdw>
              </a:effectLst>
            </a:endParaRPr>
          </a:p>
        </p:txBody>
      </p:sp>
      <p:sp>
        <p:nvSpPr>
          <p:cNvPr id="48" name="TextBox 47"/>
          <p:cNvSpPr txBox="1"/>
          <p:nvPr/>
        </p:nvSpPr>
        <p:spPr>
          <a:xfrm>
            <a:off x="8072430" y="2428874"/>
            <a:ext cx="1071570" cy="1631216"/>
          </a:xfrm>
          <a:prstGeom prst="rect">
            <a:avLst/>
          </a:prstGeom>
          <a:solidFill>
            <a:schemeClr val="accent3">
              <a:lumMod val="60000"/>
              <a:lumOff val="40000"/>
            </a:schemeClr>
          </a:solidFill>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zh-CN" altLang="en-US" sz="2000" b="1" dirty="0" smtClean="0">
                <a:effectLst>
                  <a:outerShdw blurRad="38100" dist="38100" dir="2700000" algn="tl">
                    <a:srgbClr val="000000">
                      <a:alpha val="43137"/>
                    </a:srgbClr>
                  </a:outerShdw>
                </a:effectLst>
              </a:rPr>
              <a:t>八国联军侵华战争</a:t>
            </a:r>
            <a:r>
              <a:rPr lang="en-US" altLang="zh-CN" sz="2000" b="1" dirty="0" smtClean="0">
                <a:effectLst>
                  <a:outerShdw blurRad="38100" dist="38100" dir="2700000" algn="tl">
                    <a:srgbClr val="000000">
                      <a:alpha val="43137"/>
                    </a:srgbClr>
                  </a:outerShdw>
                </a:effectLst>
              </a:rPr>
              <a:t>1900-1901</a:t>
            </a:r>
            <a:endParaRPr lang="zh-CN" altLang="en-US" sz="2000" b="1" dirty="0">
              <a:effectLst>
                <a:outerShdw blurRad="38100" dist="38100" dir="2700000" algn="tl">
                  <a:srgbClr val="000000">
                    <a:alpha val="43137"/>
                  </a:srgbClr>
                </a:outerShdw>
              </a:effectLst>
            </a:endParaRPr>
          </a:p>
        </p:txBody>
      </p:sp>
      <p:sp>
        <p:nvSpPr>
          <p:cNvPr id="49" name="TextBox 48"/>
          <p:cNvSpPr txBox="1"/>
          <p:nvPr/>
        </p:nvSpPr>
        <p:spPr>
          <a:xfrm>
            <a:off x="0" y="0"/>
            <a:ext cx="785786" cy="1323439"/>
          </a:xfrm>
          <a:prstGeom prst="rect">
            <a:avLst/>
          </a:prstGeom>
          <a:solidFill>
            <a:schemeClr val="accent3">
              <a:lumMod val="60000"/>
              <a:lumOff val="40000"/>
            </a:schemeClr>
          </a:solidFill>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zh-CN" altLang="en-US" sz="2000" b="1" dirty="0" smtClean="0">
                <a:effectLst>
                  <a:outerShdw blurRad="38100" dist="38100" dir="2700000" algn="tl">
                    <a:srgbClr val="000000">
                      <a:alpha val="43137"/>
                    </a:srgbClr>
                  </a:outerShdw>
                </a:effectLst>
              </a:rPr>
              <a:t>林则徐</a:t>
            </a:r>
            <a:endParaRPr lang="en-US" altLang="zh-CN" sz="2000" b="1" dirty="0" smtClean="0">
              <a:effectLst>
                <a:outerShdw blurRad="38100" dist="38100" dir="2700000" algn="tl">
                  <a:srgbClr val="000000">
                    <a:alpha val="43137"/>
                  </a:srgbClr>
                </a:outerShdw>
              </a:effectLst>
            </a:endParaRPr>
          </a:p>
          <a:p>
            <a:pPr algn="ctr"/>
            <a:r>
              <a:rPr lang="zh-CN" altLang="en-US" sz="2000" b="1" dirty="0" smtClean="0">
                <a:effectLst>
                  <a:outerShdw blurRad="38100" dist="38100" dir="2700000" algn="tl">
                    <a:srgbClr val="000000">
                      <a:alpha val="43137"/>
                    </a:srgbClr>
                  </a:outerShdw>
                </a:effectLst>
              </a:rPr>
              <a:t>虎门销烟</a:t>
            </a:r>
            <a:endParaRPr lang="zh-CN" altLang="en-US" sz="2000" b="1" dirty="0">
              <a:effectLst>
                <a:outerShdw blurRad="38100" dist="38100" dir="2700000" algn="tl">
                  <a:srgbClr val="000000">
                    <a:alpha val="43137"/>
                  </a:srgbClr>
                </a:outerShdw>
              </a:effectLst>
            </a:endParaRPr>
          </a:p>
        </p:txBody>
      </p:sp>
      <p:cxnSp>
        <p:nvCxnSpPr>
          <p:cNvPr id="50" name="1986时间线"/>
          <p:cNvCxnSpPr/>
          <p:nvPr/>
        </p:nvCxnSpPr>
        <p:spPr>
          <a:xfrm rot="16200000" flipH="1">
            <a:off x="455608" y="1473168"/>
            <a:ext cx="234550" cy="2822"/>
          </a:xfrm>
          <a:prstGeom prst="line">
            <a:avLst/>
          </a:prstGeom>
          <a:noFill/>
          <a:ln w="15875" cap="flat" cmpd="sng" algn="ctr">
            <a:solidFill>
              <a:schemeClr val="tx1">
                <a:lumMod val="95000"/>
              </a:schemeClr>
            </a:solidFill>
            <a:prstDash val="solid"/>
          </a:ln>
          <a:effectLst/>
        </p:spPr>
      </p:cxnSp>
      <p:sp>
        <p:nvSpPr>
          <p:cNvPr id="51" name="TextBox 50"/>
          <p:cNvSpPr txBox="1"/>
          <p:nvPr/>
        </p:nvSpPr>
        <p:spPr>
          <a:xfrm>
            <a:off x="785786" y="0"/>
            <a:ext cx="1214446" cy="707886"/>
          </a:xfrm>
          <a:prstGeom prst="rect">
            <a:avLst/>
          </a:prstGeom>
          <a:solidFill>
            <a:schemeClr val="accent3">
              <a:lumMod val="60000"/>
              <a:lumOff val="40000"/>
            </a:schemeClr>
          </a:solidFill>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zh-CN" altLang="en-US" sz="2000" b="1" dirty="0" smtClean="0">
                <a:effectLst>
                  <a:outerShdw blurRad="38100" dist="38100" dir="2700000" algn="tl">
                    <a:srgbClr val="000000">
                      <a:alpha val="43137"/>
                    </a:srgbClr>
                  </a:outerShdw>
                </a:effectLst>
              </a:rPr>
              <a:t>关天培等英勇抗敌</a:t>
            </a:r>
            <a:endParaRPr lang="zh-CN" altLang="en-US" sz="2000" b="1" dirty="0">
              <a:effectLst>
                <a:outerShdw blurRad="38100" dist="38100" dir="2700000" algn="tl">
                  <a:srgbClr val="000000">
                    <a:alpha val="43137"/>
                  </a:srgbClr>
                </a:outerShdw>
              </a:effectLst>
            </a:endParaRPr>
          </a:p>
        </p:txBody>
      </p:sp>
      <p:sp>
        <p:nvSpPr>
          <p:cNvPr id="54" name="TextBox 53"/>
          <p:cNvSpPr txBox="1"/>
          <p:nvPr/>
        </p:nvSpPr>
        <p:spPr>
          <a:xfrm>
            <a:off x="2143108" y="0"/>
            <a:ext cx="1143008" cy="1015663"/>
          </a:xfrm>
          <a:prstGeom prst="rect">
            <a:avLst/>
          </a:prstGeom>
          <a:solidFill>
            <a:schemeClr val="accent3">
              <a:lumMod val="60000"/>
              <a:lumOff val="40000"/>
            </a:schemeClr>
          </a:solidFill>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zh-CN" altLang="en-US" sz="2000" b="1" dirty="0" smtClean="0">
                <a:effectLst>
                  <a:outerShdw blurRad="38100" dist="38100" dir="2700000" algn="tl">
                    <a:srgbClr val="000000">
                      <a:alpha val="43137"/>
                    </a:srgbClr>
                  </a:outerShdw>
                </a:effectLst>
              </a:rPr>
              <a:t>太平军抗击外国侵略</a:t>
            </a:r>
            <a:endParaRPr lang="zh-CN" altLang="en-US" sz="2000" b="1" dirty="0">
              <a:effectLst>
                <a:outerShdw blurRad="38100" dist="38100" dir="2700000" algn="tl">
                  <a:srgbClr val="000000">
                    <a:alpha val="43137"/>
                  </a:srgbClr>
                </a:outerShdw>
              </a:effectLst>
            </a:endParaRPr>
          </a:p>
        </p:txBody>
      </p:sp>
      <p:sp>
        <p:nvSpPr>
          <p:cNvPr id="55" name="TextBox 54"/>
          <p:cNvSpPr txBox="1"/>
          <p:nvPr/>
        </p:nvSpPr>
        <p:spPr>
          <a:xfrm>
            <a:off x="4572000" y="0"/>
            <a:ext cx="1143008" cy="1015663"/>
          </a:xfrm>
          <a:prstGeom prst="rect">
            <a:avLst/>
          </a:prstGeom>
          <a:solidFill>
            <a:schemeClr val="accent3">
              <a:lumMod val="60000"/>
              <a:lumOff val="40000"/>
            </a:schemeClr>
          </a:solidFill>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zh-CN" altLang="en-US" sz="2000" b="1" dirty="0" smtClean="0">
                <a:effectLst>
                  <a:outerShdw blurRad="38100" dist="38100" dir="2700000" algn="tl">
                    <a:srgbClr val="000000">
                      <a:alpha val="43137"/>
                    </a:srgbClr>
                  </a:outerShdw>
                </a:effectLst>
              </a:rPr>
              <a:t>左宗棠收复新疆</a:t>
            </a:r>
            <a:endParaRPr lang="zh-CN" altLang="en-US" sz="2000" b="1" dirty="0">
              <a:effectLst>
                <a:outerShdw blurRad="38100" dist="38100" dir="2700000" algn="tl">
                  <a:srgbClr val="000000">
                    <a:alpha val="43137"/>
                  </a:srgbClr>
                </a:outerShdw>
              </a:effectLst>
            </a:endParaRPr>
          </a:p>
        </p:txBody>
      </p:sp>
      <p:cxnSp>
        <p:nvCxnSpPr>
          <p:cNvPr id="56" name="1986时间线"/>
          <p:cNvCxnSpPr/>
          <p:nvPr/>
        </p:nvCxnSpPr>
        <p:spPr>
          <a:xfrm>
            <a:off x="5072066" y="1000114"/>
            <a:ext cx="0" cy="581025"/>
          </a:xfrm>
          <a:prstGeom prst="line">
            <a:avLst/>
          </a:prstGeom>
          <a:noFill/>
          <a:ln w="15875" cap="flat" cmpd="sng" algn="ctr">
            <a:solidFill>
              <a:schemeClr val="tx1">
                <a:lumMod val="95000"/>
              </a:schemeClr>
            </a:solidFill>
            <a:prstDash val="solid"/>
          </a:ln>
          <a:effectLst/>
        </p:spPr>
      </p:cxnSp>
      <p:sp>
        <p:nvSpPr>
          <p:cNvPr id="58" name="TextBox 57"/>
          <p:cNvSpPr txBox="1"/>
          <p:nvPr/>
        </p:nvSpPr>
        <p:spPr>
          <a:xfrm>
            <a:off x="6357950" y="0"/>
            <a:ext cx="1143008" cy="1015663"/>
          </a:xfrm>
          <a:prstGeom prst="rect">
            <a:avLst/>
          </a:prstGeom>
          <a:solidFill>
            <a:schemeClr val="accent3">
              <a:lumMod val="60000"/>
              <a:lumOff val="40000"/>
            </a:schemeClr>
          </a:solidFill>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zh-CN" altLang="en-US" sz="2000" b="1" dirty="0" smtClean="0">
                <a:effectLst>
                  <a:outerShdw blurRad="38100" dist="38100" dir="2700000" algn="tl">
                    <a:srgbClr val="000000">
                      <a:alpha val="43137"/>
                    </a:srgbClr>
                  </a:outerShdw>
                </a:effectLst>
              </a:rPr>
              <a:t>邓世昌等英勇抗敌</a:t>
            </a:r>
            <a:endParaRPr lang="zh-CN" altLang="en-US" sz="2000" b="1" dirty="0">
              <a:effectLst>
                <a:outerShdw blurRad="38100" dist="38100" dir="2700000" algn="tl">
                  <a:srgbClr val="000000">
                    <a:alpha val="43137"/>
                  </a:srgbClr>
                </a:outerShdw>
              </a:effectLst>
            </a:endParaRPr>
          </a:p>
        </p:txBody>
      </p:sp>
      <p:sp>
        <p:nvSpPr>
          <p:cNvPr id="59" name="TextBox 58"/>
          <p:cNvSpPr txBox="1"/>
          <p:nvPr/>
        </p:nvSpPr>
        <p:spPr>
          <a:xfrm>
            <a:off x="7572396" y="0"/>
            <a:ext cx="1143008" cy="1015663"/>
          </a:xfrm>
          <a:prstGeom prst="rect">
            <a:avLst/>
          </a:prstGeom>
          <a:solidFill>
            <a:schemeClr val="accent3">
              <a:lumMod val="60000"/>
              <a:lumOff val="40000"/>
            </a:schemeClr>
          </a:solidFill>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zh-CN" altLang="en-US" sz="2000" b="1" dirty="0" smtClean="0">
                <a:effectLst>
                  <a:outerShdw blurRad="38100" dist="38100" dir="2700000" algn="tl">
                    <a:srgbClr val="000000">
                      <a:alpha val="43137"/>
                    </a:srgbClr>
                  </a:outerShdw>
                </a:effectLst>
              </a:rPr>
              <a:t>义和团抗击八国联军</a:t>
            </a:r>
            <a:endParaRPr lang="zh-CN" altLang="en-US" sz="2000" b="1" dirty="0">
              <a:effectLst>
                <a:outerShdw blurRad="38100" dist="38100" dir="2700000" algn="tl">
                  <a:srgbClr val="000000">
                    <a:alpha val="43137"/>
                  </a:srgbClr>
                </a:outerShdw>
              </a:effectLst>
            </a:endParaRPr>
          </a:p>
        </p:txBody>
      </p:sp>
      <p:cxnSp>
        <p:nvCxnSpPr>
          <p:cNvPr id="63" name="1986时间线"/>
          <p:cNvCxnSpPr/>
          <p:nvPr/>
        </p:nvCxnSpPr>
        <p:spPr>
          <a:xfrm rot="5400000">
            <a:off x="7568429" y="1218395"/>
            <a:ext cx="438149" cy="1588"/>
          </a:xfrm>
          <a:prstGeom prst="line">
            <a:avLst/>
          </a:prstGeom>
          <a:noFill/>
          <a:ln w="15875" cap="flat" cmpd="sng" algn="ctr">
            <a:solidFill>
              <a:schemeClr val="tx1">
                <a:lumMod val="95000"/>
              </a:schemeClr>
            </a:solidFill>
            <a:prstDash val="solid"/>
          </a:ln>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3"/>
                                        </p:tgtEl>
                                        <p:attrNameLst>
                                          <p:attrName>style.visibility</p:attrName>
                                        </p:attrNameLst>
                                      </p:cBhvr>
                                      <p:to>
                                        <p:strVal val="visible"/>
                                      </p:to>
                                    </p:set>
                                    <p:anim calcmode="lin" valueType="num">
                                      <p:cBhvr additive="base">
                                        <p:cTn id="7" dur="500" fill="hold"/>
                                        <p:tgtEl>
                                          <p:spTgt spid="63"/>
                                        </p:tgtEl>
                                        <p:attrNameLst>
                                          <p:attrName>ppt_x</p:attrName>
                                        </p:attrNameLst>
                                      </p:cBhvr>
                                      <p:tavLst>
                                        <p:tav tm="0">
                                          <p:val>
                                            <p:strVal val="#ppt_x"/>
                                          </p:val>
                                        </p:tav>
                                        <p:tav tm="100000">
                                          <p:val>
                                            <p:strVal val="#ppt_x"/>
                                          </p:val>
                                        </p:tav>
                                      </p:tavLst>
                                    </p:anim>
                                    <p:anim calcmode="lin" valueType="num">
                                      <p:cBhvr additive="base">
                                        <p:cTn id="8" dur="500" fill="hold"/>
                                        <p:tgtEl>
                                          <p:spTgt spid="6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9"/>
                                        </p:tgtEl>
                                        <p:attrNameLst>
                                          <p:attrName>style.visibility</p:attrName>
                                        </p:attrNameLst>
                                      </p:cBhvr>
                                      <p:to>
                                        <p:strVal val="visible"/>
                                      </p:to>
                                    </p:set>
                                    <p:anim calcmode="lin" valueType="num">
                                      <p:cBhvr additive="base">
                                        <p:cTn id="13" dur="500" fill="hold"/>
                                        <p:tgtEl>
                                          <p:spTgt spid="59"/>
                                        </p:tgtEl>
                                        <p:attrNameLst>
                                          <p:attrName>ppt_x</p:attrName>
                                        </p:attrNameLst>
                                      </p:cBhvr>
                                      <p:tavLst>
                                        <p:tav tm="0">
                                          <p:val>
                                            <p:strVal val="#ppt_x"/>
                                          </p:val>
                                        </p:tav>
                                        <p:tav tm="100000">
                                          <p:val>
                                            <p:strVal val="#ppt_x"/>
                                          </p:val>
                                        </p:tav>
                                      </p:tavLst>
                                    </p:anim>
                                    <p:anim calcmode="lin" valueType="num">
                                      <p:cBhvr additive="base">
                                        <p:cTn id="14" dur="500" fill="hold"/>
                                        <p:tgtEl>
                                          <p:spTgt spid="5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8"/>
                                        </p:tgtEl>
                                        <p:attrNameLst>
                                          <p:attrName>style.visibility</p:attrName>
                                        </p:attrNameLst>
                                      </p:cBhvr>
                                      <p:to>
                                        <p:strVal val="visible"/>
                                      </p:to>
                                    </p:set>
                                    <p:anim calcmode="lin" valueType="num">
                                      <p:cBhvr additive="base">
                                        <p:cTn id="19" dur="500" fill="hold"/>
                                        <p:tgtEl>
                                          <p:spTgt spid="48"/>
                                        </p:tgtEl>
                                        <p:attrNameLst>
                                          <p:attrName>ppt_x</p:attrName>
                                        </p:attrNameLst>
                                      </p:cBhvr>
                                      <p:tavLst>
                                        <p:tav tm="0">
                                          <p:val>
                                            <p:strVal val="#ppt_x"/>
                                          </p:val>
                                        </p:tav>
                                        <p:tav tm="100000">
                                          <p:val>
                                            <p:strVal val="#ppt_x"/>
                                          </p:val>
                                        </p:tav>
                                      </p:tavLst>
                                    </p:anim>
                                    <p:anim calcmode="lin" valueType="num">
                                      <p:cBhvr additive="base">
                                        <p:cTn id="20"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351349" y="362549"/>
            <a:ext cx="8497912" cy="4464184"/>
          </a:xfrm>
          <a:prstGeom prst="rect">
            <a:avLst/>
          </a:prstGeom>
          <a:solidFill>
            <a:schemeClr val="bg1"/>
          </a:solidFill>
          <a:ln w="92075">
            <a:solidFill>
              <a:srgbClr val="AEA067"/>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endParaRPr lang="zh-CN" altLang="en-US" b="0" i="0" dirty="0">
              <a:solidFill>
                <a:srgbClr val="42515A"/>
              </a:solidFill>
              <a:latin typeface="Verdana"/>
            </a:endParaRPr>
          </a:p>
        </p:txBody>
      </p:sp>
      <p:sp>
        <p:nvSpPr>
          <p:cNvPr id="43" name="TextBox 51"/>
          <p:cNvSpPr txBox="1"/>
          <p:nvPr/>
        </p:nvSpPr>
        <p:spPr>
          <a:xfrm>
            <a:off x="5367119" y="1595908"/>
            <a:ext cx="716756" cy="392415"/>
          </a:xfrm>
          <a:prstGeom prst="rect">
            <a:avLst/>
          </a:prstGeom>
          <a:noFill/>
        </p:spPr>
        <p:txBody>
          <a:bodyPr wrap="square" lIns="68580" tIns="34290" rIns="68580" bIns="34290" rtlCol="0">
            <a:spAutoFit/>
          </a:bodyPr>
          <a:lstStyle/>
          <a:p>
            <a:r>
              <a:rPr lang="zh-CN" altLang="en-US" sz="2100" b="1" dirty="0">
                <a:solidFill>
                  <a:schemeClr val="bg1"/>
                </a:solidFill>
                <a:latin typeface="华文细黑" panose="02010600040101010101" charset="-122"/>
                <a:ea typeface="华文细黑" panose="02010600040101010101" charset="-122"/>
                <a:cs typeface="Arial" panose="020B0604020202020204" pitchFamily="34" charset="0"/>
              </a:rPr>
              <a:t>明朝</a:t>
            </a:r>
            <a:endParaRPr lang="zh-CN" altLang="vi-VN" sz="2100" b="1" dirty="0">
              <a:solidFill>
                <a:schemeClr val="bg1"/>
              </a:solidFill>
              <a:latin typeface="华文细黑" panose="02010600040101010101" charset="-122"/>
              <a:ea typeface="华文细黑" panose="02010600040101010101" charset="-122"/>
              <a:cs typeface="Arial" panose="020B0604020202020204" pitchFamily="34" charset="0"/>
            </a:endParaRPr>
          </a:p>
        </p:txBody>
      </p:sp>
      <p:pic>
        <p:nvPicPr>
          <p:cNvPr id="5" name="图片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57158" y="2258070"/>
            <a:ext cx="9615116" cy="2885430"/>
          </a:xfrm>
          <a:prstGeom prst="rect">
            <a:avLst/>
          </a:prstGeom>
        </p:spPr>
      </p:pic>
      <p:sp>
        <p:nvSpPr>
          <p:cNvPr id="11" name="TextBox 10"/>
          <p:cNvSpPr txBox="1"/>
          <p:nvPr/>
        </p:nvSpPr>
        <p:spPr>
          <a:xfrm>
            <a:off x="357158" y="357172"/>
            <a:ext cx="8572560" cy="523220"/>
          </a:xfrm>
          <a:prstGeom prst="rect">
            <a:avLst/>
          </a:prstGeom>
          <a:noFill/>
        </p:spPr>
        <p:txBody>
          <a:bodyPr wrap="square" rtlCol="0">
            <a:spAutoFit/>
          </a:bodyPr>
          <a:lstStyle/>
          <a:p>
            <a:r>
              <a:rPr lang="zh-CN" altLang="en-US" sz="2800" b="1" dirty="0" smtClean="0">
                <a:effectLst>
                  <a:outerShdw blurRad="38100" dist="38100" dir="2700000" algn="tl">
                    <a:srgbClr val="000000">
                      <a:alpha val="43137"/>
                    </a:srgbClr>
                  </a:outerShdw>
                </a:effectLst>
              </a:rPr>
              <a:t>二、一场殊死的抗争</a:t>
            </a:r>
            <a:r>
              <a:rPr lang="en-US" altLang="zh-CN" sz="2800" b="1" dirty="0" smtClean="0">
                <a:effectLst>
                  <a:outerShdw blurRad="38100" dist="38100" dir="2700000" algn="tl">
                    <a:srgbClr val="000000">
                      <a:alpha val="43137"/>
                    </a:srgbClr>
                  </a:outerShdw>
                </a:effectLst>
              </a:rPr>
              <a:t>——</a:t>
            </a:r>
            <a:r>
              <a:rPr lang="zh-CN" altLang="en-US" sz="2800" b="1" dirty="0" smtClean="0">
                <a:effectLst>
                  <a:outerShdw blurRad="38100" dist="38100" dir="2700000" algn="tl">
                    <a:srgbClr val="000000">
                      <a:alpha val="43137"/>
                    </a:srgbClr>
                  </a:outerShdw>
                </a:effectLst>
              </a:rPr>
              <a:t>抗击八国联军</a:t>
            </a:r>
            <a:endParaRPr lang="zh-CN" altLang="en-US" sz="2800" b="1" dirty="0">
              <a:effectLst>
                <a:outerShdw blurRad="38100" dist="38100" dir="2700000" algn="tl">
                  <a:srgbClr val="000000">
                    <a:alpha val="43137"/>
                  </a:srgbClr>
                </a:outerShdw>
              </a:effectLst>
            </a:endParaRPr>
          </a:p>
        </p:txBody>
      </p:sp>
      <p:sp>
        <p:nvSpPr>
          <p:cNvPr id="20" name="TextBox 19"/>
          <p:cNvSpPr txBox="1"/>
          <p:nvPr/>
        </p:nvSpPr>
        <p:spPr>
          <a:xfrm>
            <a:off x="3000364" y="1142990"/>
            <a:ext cx="5715011" cy="1569660"/>
          </a:xfrm>
          <a:prstGeom prst="rect">
            <a:avLst/>
          </a:prstGeom>
          <a:noFill/>
          <a:ln w="9525">
            <a:noFill/>
          </a:ln>
        </p:spPr>
        <p:txBody>
          <a:bodyPr wrap="square">
            <a:spAutoFit/>
          </a:bodyPr>
          <a:lstStyle/>
          <a:p>
            <a:pPr>
              <a:buFont typeface="Arial" panose="020B0604020202020204" pitchFamily="34" charset="0"/>
              <a:buNone/>
              <a:defRPr/>
            </a:pPr>
            <a:r>
              <a:rPr lang="zh-CN" altLang="en-US" sz="3200" dirty="0">
                <a:effectLst>
                  <a:outerShdw blurRad="38100" dist="38100" dir="2700000" algn="tl">
                    <a:srgbClr val="000000">
                      <a:alpha val="43137"/>
                    </a:srgbClr>
                  </a:outerShdw>
                </a:effectLst>
                <a:latin typeface="黑体" pitchFamily="49" charset="-122"/>
                <a:ea typeface="黑体" pitchFamily="49" charset="-122"/>
              </a:rPr>
              <a:t>有人认为：八国联军侵华战争纯粹是由义和团运动引起的。你是否同意这种观点，为什么？</a:t>
            </a:r>
            <a:endParaRPr lang="zh-CN" altLang="en-US" sz="2800" dirty="0">
              <a:effectLst>
                <a:outerShdw blurRad="38100" dist="38100" dir="2700000" algn="tl">
                  <a:srgbClr val="000000">
                    <a:alpha val="43137"/>
                  </a:srgbClr>
                </a:outerShdw>
              </a:effectLst>
              <a:latin typeface="黑体" pitchFamily="49" charset="-122"/>
              <a:ea typeface="黑体" pitchFamily="49" charset="-122"/>
            </a:endParaRPr>
          </a:p>
        </p:txBody>
      </p:sp>
      <p:sp>
        <p:nvSpPr>
          <p:cNvPr id="21" name="TextBox 20"/>
          <p:cNvSpPr txBox="1"/>
          <p:nvPr/>
        </p:nvSpPr>
        <p:spPr>
          <a:xfrm>
            <a:off x="1357290" y="2714626"/>
            <a:ext cx="7072362" cy="2062103"/>
          </a:xfrm>
          <a:prstGeom prst="rect">
            <a:avLst/>
          </a:prstGeom>
          <a:noFill/>
          <a:ln w="9525">
            <a:noFill/>
          </a:ln>
        </p:spPr>
        <p:txBody>
          <a:bodyPr wrap="square">
            <a:spAutoFit/>
          </a:bodyPr>
          <a:lstStyle/>
          <a:p>
            <a:pPr>
              <a:buFont typeface="Arial" panose="020B0604020202020204" pitchFamily="34" charset="0"/>
              <a:buNone/>
              <a:defRPr/>
            </a:pPr>
            <a:r>
              <a:rPr lang="zh-CN" altLang="en-US" sz="3200" dirty="0">
                <a:solidFill>
                  <a:srgbClr val="0000CC"/>
                </a:solidFill>
                <a:effectLst>
                  <a:outerShdw blurRad="38100" dist="38100" dir="2700000" algn="tl">
                    <a:srgbClr val="000000">
                      <a:alpha val="43137"/>
                    </a:srgbClr>
                  </a:outerShdw>
                </a:effectLst>
                <a:latin typeface="黑体" pitchFamily="49" charset="-122"/>
                <a:ea typeface="黑体" pitchFamily="49" charset="-122"/>
              </a:rPr>
              <a:t>不</a:t>
            </a:r>
            <a:r>
              <a:rPr lang="zh-CN" altLang="en-US" sz="3200" dirty="0" smtClean="0">
                <a:solidFill>
                  <a:srgbClr val="0000CC"/>
                </a:solidFill>
                <a:effectLst>
                  <a:outerShdw blurRad="38100" dist="38100" dir="2700000" algn="tl">
                    <a:srgbClr val="000000">
                      <a:alpha val="43137"/>
                    </a:srgbClr>
                  </a:outerShdw>
                </a:effectLst>
                <a:latin typeface="黑体" pitchFamily="49" charset="-122"/>
                <a:ea typeface="黑体" pitchFamily="49" charset="-122"/>
              </a:rPr>
              <a:t>同意。</a:t>
            </a:r>
            <a:endParaRPr lang="en-US" altLang="zh-CN" sz="3200" dirty="0" smtClean="0">
              <a:solidFill>
                <a:srgbClr val="0000CC"/>
              </a:solidFill>
              <a:effectLst>
                <a:outerShdw blurRad="38100" dist="38100" dir="2700000" algn="tl">
                  <a:srgbClr val="000000">
                    <a:alpha val="43137"/>
                  </a:srgbClr>
                </a:outerShdw>
              </a:effectLst>
              <a:latin typeface="黑体" pitchFamily="49" charset="-122"/>
              <a:ea typeface="黑体" pitchFamily="49" charset="-122"/>
            </a:endParaRPr>
          </a:p>
          <a:p>
            <a:pPr>
              <a:buFont typeface="Arial" panose="020B0604020202020204" pitchFamily="34" charset="0"/>
              <a:buNone/>
              <a:defRPr/>
            </a:pPr>
            <a:r>
              <a:rPr lang="zh-CN" altLang="en-US" sz="3200" dirty="0" smtClean="0">
                <a:solidFill>
                  <a:srgbClr val="0000CC"/>
                </a:solidFill>
                <a:effectLst>
                  <a:outerShdw blurRad="38100" dist="38100" dir="2700000" algn="tl">
                    <a:srgbClr val="000000">
                      <a:alpha val="43137"/>
                    </a:srgbClr>
                  </a:outerShdw>
                </a:effectLst>
                <a:latin typeface="黑体" pitchFamily="49" charset="-122"/>
                <a:ea typeface="黑体" pitchFamily="49" charset="-122"/>
              </a:rPr>
              <a:t>镇压义和团只是八国联军侵华的</a:t>
            </a:r>
            <a:endParaRPr lang="en-US" altLang="zh-CN" sz="3200" dirty="0" smtClean="0">
              <a:solidFill>
                <a:srgbClr val="0000CC"/>
              </a:solidFill>
              <a:effectLst>
                <a:outerShdw blurRad="38100" dist="38100" dir="2700000" algn="tl">
                  <a:srgbClr val="000000">
                    <a:alpha val="43137"/>
                  </a:srgbClr>
                </a:outerShdw>
              </a:effectLst>
              <a:latin typeface="黑体" pitchFamily="49" charset="-122"/>
              <a:ea typeface="黑体" pitchFamily="49" charset="-122"/>
            </a:endParaRPr>
          </a:p>
          <a:p>
            <a:pPr>
              <a:buFont typeface="Arial" panose="020B0604020202020204" pitchFamily="34" charset="0"/>
              <a:buNone/>
              <a:defRPr/>
            </a:pPr>
            <a:r>
              <a:rPr lang="zh-CN" altLang="en-US" sz="3200" dirty="0" smtClean="0">
                <a:solidFill>
                  <a:srgbClr val="FF0000"/>
                </a:solidFill>
                <a:effectLst>
                  <a:outerShdw blurRad="38100" dist="38100" dir="2700000" algn="tl">
                    <a:srgbClr val="000000">
                      <a:alpha val="43137"/>
                    </a:srgbClr>
                  </a:outerShdw>
                </a:effectLst>
                <a:latin typeface="黑体" pitchFamily="49" charset="-122"/>
                <a:ea typeface="黑体" pitchFamily="49" charset="-122"/>
              </a:rPr>
              <a:t>诱因（直接原因）</a:t>
            </a:r>
            <a:r>
              <a:rPr lang="zh-CN" altLang="en-US" sz="3200" dirty="0" smtClean="0">
                <a:solidFill>
                  <a:srgbClr val="0000CC"/>
                </a:solidFill>
                <a:effectLst>
                  <a:outerShdw blurRad="38100" dist="38100" dir="2700000" algn="tl">
                    <a:srgbClr val="000000">
                      <a:alpha val="43137"/>
                    </a:srgbClr>
                  </a:outerShdw>
                </a:effectLst>
                <a:latin typeface="黑体" pitchFamily="49" charset="-122"/>
                <a:ea typeface="黑体" pitchFamily="49" charset="-122"/>
              </a:rPr>
              <a:t>，</a:t>
            </a:r>
            <a:endParaRPr lang="en-US" altLang="zh-CN" sz="3200" dirty="0" smtClean="0">
              <a:solidFill>
                <a:srgbClr val="0000CC"/>
              </a:solidFill>
              <a:effectLst>
                <a:outerShdw blurRad="38100" dist="38100" dir="2700000" algn="tl">
                  <a:srgbClr val="000000">
                    <a:alpha val="43137"/>
                  </a:srgbClr>
                </a:outerShdw>
              </a:effectLst>
              <a:latin typeface="黑体" pitchFamily="49" charset="-122"/>
              <a:ea typeface="黑体" pitchFamily="49" charset="-122"/>
            </a:endParaRPr>
          </a:p>
          <a:p>
            <a:pPr>
              <a:buFont typeface="Arial" panose="020B0604020202020204" pitchFamily="34" charset="0"/>
              <a:buNone/>
              <a:defRPr/>
            </a:pPr>
            <a:r>
              <a:rPr lang="zh-CN" altLang="en-US" sz="3200" dirty="0" smtClean="0">
                <a:solidFill>
                  <a:srgbClr val="FF0000"/>
                </a:solidFill>
                <a:effectLst>
                  <a:outerShdw blurRad="38100" dist="38100" dir="2700000" algn="tl">
                    <a:srgbClr val="000000">
                      <a:alpha val="43137"/>
                    </a:srgbClr>
                  </a:outerShdw>
                </a:effectLst>
                <a:latin typeface="黑体" pitchFamily="49" charset="-122"/>
                <a:ea typeface="黑体" pitchFamily="49" charset="-122"/>
              </a:rPr>
              <a:t>根本</a:t>
            </a:r>
            <a:r>
              <a:rPr lang="zh-CN" altLang="en-US" sz="3200" dirty="0">
                <a:solidFill>
                  <a:srgbClr val="FF0000"/>
                </a:solidFill>
                <a:effectLst>
                  <a:outerShdw blurRad="38100" dist="38100" dir="2700000" algn="tl">
                    <a:srgbClr val="000000">
                      <a:alpha val="43137"/>
                    </a:srgbClr>
                  </a:outerShdw>
                </a:effectLst>
                <a:latin typeface="黑体" pitchFamily="49" charset="-122"/>
                <a:ea typeface="黑体" pitchFamily="49" charset="-122"/>
              </a:rPr>
              <a:t>原因</a:t>
            </a:r>
            <a:r>
              <a:rPr lang="zh-CN" altLang="en-US" sz="3200" dirty="0">
                <a:solidFill>
                  <a:srgbClr val="0000CC"/>
                </a:solidFill>
                <a:effectLst>
                  <a:outerShdw blurRad="38100" dist="38100" dir="2700000" algn="tl">
                    <a:srgbClr val="000000">
                      <a:alpha val="43137"/>
                    </a:srgbClr>
                  </a:outerShdw>
                </a:effectLst>
                <a:latin typeface="黑体" pitchFamily="49" charset="-122"/>
                <a:ea typeface="黑体" pitchFamily="49" charset="-122"/>
              </a:rPr>
              <a:t>是为了进一步侵略瓜分中国</a:t>
            </a:r>
            <a:r>
              <a:rPr lang="zh-CN" altLang="en-US" sz="3200" dirty="0" smtClean="0">
                <a:solidFill>
                  <a:srgbClr val="0000CC"/>
                </a:solidFill>
                <a:effectLst>
                  <a:outerShdw blurRad="38100" dist="38100" dir="2700000" algn="tl">
                    <a:srgbClr val="000000">
                      <a:alpha val="43137"/>
                    </a:srgbClr>
                  </a:outerShdw>
                </a:effectLst>
                <a:latin typeface="黑体" pitchFamily="49" charset="-122"/>
                <a:ea typeface="黑体" pitchFamily="49" charset="-122"/>
              </a:rPr>
              <a:t>，</a:t>
            </a:r>
            <a:endParaRPr lang="zh-CN" altLang="en-US" sz="3200" dirty="0">
              <a:solidFill>
                <a:srgbClr val="0000CC"/>
              </a:solidFill>
              <a:effectLst>
                <a:outerShdw blurRad="38100" dist="38100" dir="2700000" algn="tl">
                  <a:srgbClr val="000000">
                    <a:alpha val="43137"/>
                  </a:srgbClr>
                </a:outerShdw>
              </a:effectLst>
              <a:latin typeface="黑体" pitchFamily="49" charset="-122"/>
              <a:ea typeface="黑体" pitchFamily="49" charset="-122"/>
            </a:endParaRPr>
          </a:p>
        </p:txBody>
      </p:sp>
      <p:sp>
        <p:nvSpPr>
          <p:cNvPr id="22" name="矩形 21"/>
          <p:cNvSpPr/>
          <p:nvPr/>
        </p:nvSpPr>
        <p:spPr>
          <a:xfrm>
            <a:off x="500034" y="1142990"/>
            <a:ext cx="2291012"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zh-CN" alt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辨一辨</a:t>
            </a:r>
            <a:endParaRPr lang="zh-CN" alt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mc:AlternateContent xmlns:mc="http://schemas.openxmlformats.org/markup-compatibility/2006">
    <mc:Choice xmlns="" xmlns:p14="http://schemas.microsoft.com/office/powerpoint/2010/main" Requires="p14">
      <p:transition p14:dur="0" advTm="0"/>
    </mc:Choice>
    <mc:Fallback>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slide(fromBottom)">
                                      <p:cBhvr>
                                        <p:cTn id="1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3265</TotalTime>
  <Words>2812</Words>
  <Application>Microsoft Office PowerPoint</Application>
  <PresentationFormat>全屏显示(16:9)</PresentationFormat>
  <Paragraphs>182</Paragraphs>
  <Slides>22</Slides>
  <Notes>11</Notes>
  <HiddenSlides>0</HiddenSlides>
  <MMClips>2</MMClips>
  <ScaleCrop>false</ScaleCrop>
  <HeadingPairs>
    <vt:vector size="4" baseType="variant">
      <vt:variant>
        <vt:lpstr>主题</vt:lpstr>
      </vt:variant>
      <vt:variant>
        <vt:i4>1</vt:i4>
      </vt:variant>
      <vt:variant>
        <vt:lpstr>幻灯片标题</vt:lpstr>
      </vt:variant>
      <vt:variant>
        <vt:i4>22</vt:i4>
      </vt:variant>
    </vt:vector>
  </HeadingPairs>
  <TitlesOfParts>
    <vt:vector size="23" baseType="lpstr">
      <vt:lpstr>Office 主题</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vector>
  </TitlesOfParts>
  <Company>Sky123.Org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yu</dc:creator>
  <cp:lastModifiedBy>同济中学杨丽</cp:lastModifiedBy>
  <cp:revision>151</cp:revision>
  <dcterms:created xsi:type="dcterms:W3CDTF">2020-09-16T13:33:26Z</dcterms:created>
  <dcterms:modified xsi:type="dcterms:W3CDTF">2020-09-27T09:29:31Z</dcterms:modified>
</cp:coreProperties>
</file>