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11" r:id="rId3"/>
    <p:sldId id="398" r:id="rId4"/>
    <p:sldId id="397" r:id="rId6"/>
    <p:sldId id="433" r:id="rId7"/>
    <p:sldId id="399" r:id="rId8"/>
    <p:sldId id="434" r:id="rId9"/>
    <p:sldId id="435" r:id="rId10"/>
    <p:sldId id="436" r:id="rId11"/>
    <p:sldId id="437" r:id="rId12"/>
    <p:sldId id="440" r:id="rId13"/>
    <p:sldId id="438" r:id="rId14"/>
    <p:sldId id="439" r:id="rId15"/>
    <p:sldId id="402" r:id="rId16"/>
    <p:sldId id="464" r:id="rId17"/>
    <p:sldId id="447" r:id="rId18"/>
    <p:sldId id="441" r:id="rId19"/>
    <p:sldId id="452" r:id="rId20"/>
    <p:sldId id="453" r:id="rId21"/>
    <p:sldId id="454" r:id="rId22"/>
    <p:sldId id="455" r:id="rId23"/>
    <p:sldId id="456" r:id="rId24"/>
    <p:sldId id="457" r:id="rId25"/>
    <p:sldId id="470" r:id="rId26"/>
    <p:sldId id="469" r:id="rId27"/>
    <p:sldId id="471" r:id="rId28"/>
    <p:sldId id="472" r:id="rId29"/>
    <p:sldId id="474" r:id="rId30"/>
    <p:sldId id="462" r:id="rId31"/>
    <p:sldId id="473" r:id="rId32"/>
    <p:sldId id="475" r:id="rId33"/>
    <p:sldId id="43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CC0000"/>
    <a:srgbClr val="04C841"/>
    <a:srgbClr val="FF3300"/>
    <a:srgbClr val="FF0066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9"/>
    <p:restoredTop sz="94628"/>
  </p:normalViewPr>
  <p:slideViewPr>
    <p:cSldViewPr>
      <p:cViewPr varScale="1">
        <p:scale>
          <a:sx n="84" d="100"/>
          <a:sy n="84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0D28-3F99-E945-8FFB-45C3292844E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DF198-584F-4344-8B7F-E9A6407FD7C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504D-6EE9-754F-AEF4-EEA3D808F1B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B4DC-9B9C-5D4E-BC08-C4B8190DE71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48A52-7E6B-AD46-978F-C794BF5184E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77C2-03BE-0341-881A-F6D70D48DA3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9482-07A1-EF4A-B639-10AD2C3D8E0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7149A-1AA1-CD4F-A634-2CAE8AFCF9D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8E5B-754B-1845-B3F5-5904793760B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4A563-FB24-8441-930B-0BEE5C96417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793E-B50A-F946-A68E-D78A63FB895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6094-B81F-9041-906B-83DC53FA0E9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6987-F08A-C842-B2EC-D632516F1C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0B7030E-FA50-9F48-8D67-6B24B09BEBD4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8675" y="1773238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年啊，绿化了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条沟，造了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条防风林带，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3700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亩林网，这是多么了不起的奇迹。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196752"/>
            <a:ext cx="7056784" cy="244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有目的进行阅读，完成任务一：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文中的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老人创造了怎样的奇迹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他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是在什么样的条件下创造的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" name="图片 3" descr="9f53cfc43d454dc4b3319eb678501d51.jpeg"/>
          <p:cNvPicPr>
            <a:picLocks noChangeAspect="1"/>
          </p:cNvPicPr>
          <p:nvPr/>
        </p:nvPicPr>
        <p:blipFill>
          <a:blip r:embed="rId2"/>
          <a:srcRect l="6262" r="7333" b="2859"/>
          <a:stretch>
            <a:fillRect/>
          </a:stretch>
        </p:blipFill>
        <p:spPr>
          <a:xfrm>
            <a:off x="179512" y="188640"/>
            <a:ext cx="4464496" cy="6480720"/>
          </a:xfrm>
          <a:prstGeom prst="rect">
            <a:avLst/>
          </a:prstGeom>
        </p:spPr>
      </p:pic>
      <p:pic>
        <p:nvPicPr>
          <p:cNvPr id="5" name="图片 4" descr="50db43d9ba884078ab8a1841cc7530c5.jpeg"/>
          <p:cNvPicPr>
            <a:picLocks noChangeAspect="1"/>
          </p:cNvPicPr>
          <p:nvPr/>
        </p:nvPicPr>
        <p:blipFill>
          <a:blip r:embed="rId3"/>
          <a:srcRect l="7488" r="5089" b="2892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251520" y="2708920"/>
            <a:ext cx="4392488" cy="345638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2915816" y="1268760"/>
            <a:ext cx="5904656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我知道这条山沟所处的大环境。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我还知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道这个院子里的小环境。</a:t>
            </a:r>
            <a:endParaRPr kumimoji="0" lang="zh-C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803929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我知道这条山沟所处的大环境。这是中国的晋西北，是西伯利亚大风常来肆虐的地方，是干旱、霜冻、沙尘暴等与生命作对的怪物盘踞之地。过去，这里风吹沙起，能一直埋到城头。当地县志记载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风大作时，能逆吹牛马使倒行，或擎之高二三丈而坠。”就在如此险恶的地方，我对面这个手端一杆旱烟袋的瘦小老头，竟创造了这块绿洲。</a:t>
            </a:r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06" y="5953707"/>
            <a:ext cx="682892" cy="48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803929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我知道这条山沟所处的大环境。这是中国的晋西北，是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西伯利亚大风</a:t>
            </a:r>
            <a:r>
              <a:rPr lang="zh-CN" altLang="en-US" sz="32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常来肆虐的地方，是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干旱、霜冻、沙尘暴</a:t>
            </a:r>
            <a:r>
              <a:rPr lang="zh-CN" altLang="en-US" sz="32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等与生命作对的怪物盘踞之地。过去，这里风吹沙起，能一直埋到城头。当地县志记载</a:t>
            </a:r>
            <a:r>
              <a:rPr lang="en-US" altLang="zh-CN" sz="32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:“</a:t>
            </a:r>
            <a:r>
              <a:rPr lang="zh-CN" altLang="en-US" sz="32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风大作时，能逆吹牛马使倒行，或擎之高二三丈而坠。”就在如此险恶的地方，我对面这个手端一杆旱烟袋的瘦小老头，竟创造了这块绿洲。</a:t>
            </a:r>
            <a:endParaRPr lang="en-US" altLang="zh-CN" sz="3200" b="1" dirty="0" smtClean="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06" y="5953707"/>
            <a:ext cx="682892" cy="48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026663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20090401104954610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11857268714531776531182299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7164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8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2025"/>
            <a:ext cx="442753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2510609"/>
            <a:ext cx="9144000" cy="1941557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C0C0C0"/>
            </a:solidFill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charset="0"/>
                <a:ea typeface="楷体_GB2312" charset="0"/>
              </a:rPr>
              <a:t>当地县志记载：“风大作时，能逆吹牛马使倒行，或擎之高二三丈而坠。”</a:t>
            </a:r>
            <a:endParaRPr lang="zh-CN" alt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803929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我知道这条山沟所处的大环境。这是中国的晋西北，是西伯利亚大风常来肆虐的地方，是干旱、霜冻、沙尘暴等与生命作对的怪物盘踞之地。过去，这里风吹沙起，能一直埋到城头。当地县志记载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风大作时，能逆吹牛马使倒行，或擎之高二三丈而坠。”就在如此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险恶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的地方，我对面这个手端一杆旱烟袋的瘦小老头，竟创造了这块绿洲。</a:t>
            </a:r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06" y="5953707"/>
            <a:ext cx="682892" cy="48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196752"/>
            <a:ext cx="7056784" cy="244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有目的进行阅读，完成任务一：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文中的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老人创造了怎样的奇迹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他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是在什么样的条件下创造的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692696"/>
            <a:ext cx="842493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我还知道这个院子里的小环境。一排三间房，就剩下老者一人。老人每天早晨抓把柴煮饭，带上干粮扛上铁锹进沟上山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晚上回来，吃过饭，抽袋烟睡觉。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65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岁那年，他组织了七位老汉开始治理这条沟，现在已有五人离世。他可敬的老伴，与他风雨同舟一生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一天他栽树回来时，发现她已静静地躺在炕上过世了。他已经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81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岁，知道终有一天自已也会爬不起来。他唯一的女儿三番五次地从城里回来，接他去享清福，他不走。他觉得种树是命运的选择，屋后的青山就是生命的归宿。</a:t>
            </a:r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06" y="5953707"/>
            <a:ext cx="682892" cy="48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77019" y="188913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7700" y="332656"/>
            <a:ext cx="78486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老人每天早晨抓把柴煮饭，带上干粮扛上铁锹进沟上山；晚上回来，吃过饭，抽袋烟睡觉。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51720" y="2276872"/>
          <a:ext cx="5400600" cy="331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93"/>
                <a:gridCol w="4316107"/>
              </a:tblGrid>
              <a:tr h="60700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</a:rPr>
                        <a:t>老人每日作息时间表</a:t>
                      </a:r>
                      <a:endParaRPr lang="zh-CN" altLang="en-US" sz="2800" dirty="0">
                        <a:ln>
                          <a:noFill/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60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早晨</a:t>
                      </a:r>
                      <a:endParaRPr lang="zh-CN" alt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抓把柴煮饭</a:t>
                      </a:r>
                      <a:endParaRPr lang="zh-CN" alt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496715"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带上干粮</a:t>
                      </a:r>
                      <a:endParaRPr lang="en-US" altLang="zh-CN" sz="2800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扛上铁锹</a:t>
                      </a:r>
                      <a:endParaRPr lang="en-US" altLang="zh-CN" sz="2800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进沟上山</a:t>
                      </a:r>
                      <a:endParaRPr lang="zh-CN" alt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晚上</a:t>
                      </a:r>
                      <a:endParaRPr lang="zh-CN" alt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抽袋烟睡觉</a:t>
                      </a:r>
                      <a:endParaRPr lang="zh-CN" alt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813" y="0"/>
            <a:ext cx="9160433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39552" y="548680"/>
            <a:ext cx="8274894" cy="2126122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9" tIns="34294" rIns="68589" bIns="34294" numCol="1" anchor="t" anchorCtr="0" compatLnSpc="1"/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四字词语：</a:t>
            </a:r>
            <a:endParaRPr lang="en-US" altLang="zh-CN" sz="3200" b="1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    青山绿水   碧水青山   山青水秀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    绿意盎然   山高林茂   万古长青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39552" y="3140968"/>
            <a:ext cx="8274894" cy="295232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9" tIns="34294" rIns="68589" bIns="34294" numCol="1" anchor="t" anchorCtr="0" compatLnSpc="1"/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古诗句：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绿树村边合，青山郭外斜。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孟浩然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过故人庄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青山横北郭，白水绕东城。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李白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送友人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青山依旧在，几度夕阳红。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杨慎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临江仙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山外青山楼外楼，西湖歌舞几时休？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林升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题临安邸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两岸青山相对出，孤帆一片日边来。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李白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望天门山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8675" y="1773238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年啊，绿化了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条沟，造了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条防风林带，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3700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亩林网，这是多么了不起的奇迹。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196752"/>
            <a:ext cx="7056784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有目的进行阅读，完成任务二：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课文为什么以“青山不老”为题。</a:t>
            </a:r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15616" y="3573016"/>
          <a:ext cx="712879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17"/>
                <a:gridCol w="530867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找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描写“青山”“不老”的句子。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想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为什么以“青山不老”为题。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分享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交流阅读收获。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" name="图片 3" descr="9f53cfc43d454dc4b3319eb678501d51.jpeg"/>
          <p:cNvPicPr>
            <a:picLocks noChangeAspect="1"/>
          </p:cNvPicPr>
          <p:nvPr/>
        </p:nvPicPr>
        <p:blipFill>
          <a:blip r:embed="rId2"/>
          <a:srcRect l="6262" r="7333" b="2859"/>
          <a:stretch>
            <a:fillRect/>
          </a:stretch>
        </p:blipFill>
        <p:spPr>
          <a:xfrm>
            <a:off x="179512" y="188640"/>
            <a:ext cx="4464496" cy="6480720"/>
          </a:xfrm>
          <a:prstGeom prst="rect">
            <a:avLst/>
          </a:prstGeom>
        </p:spPr>
      </p:pic>
      <p:pic>
        <p:nvPicPr>
          <p:cNvPr id="5" name="图片 4" descr="50db43d9ba884078ab8a1841cc7530c5.jpeg"/>
          <p:cNvPicPr>
            <a:picLocks noChangeAspect="1"/>
          </p:cNvPicPr>
          <p:nvPr/>
        </p:nvPicPr>
        <p:blipFill>
          <a:blip r:embed="rId3"/>
          <a:srcRect l="7488" r="5089" b="2892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251520" y="2060848"/>
            <a:ext cx="4392488" cy="79208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55576" y="1412776"/>
            <a:ext cx="78486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窗外是参天的杨柳。院子在山沟里，山上全是树。我们盘腿坐在土炕上，就像坐在船上，四周全是绿色的波浪，风一吹，树梢卷过涛声，叶间闪着粼粼的波光。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" name="图片 3" descr="9f53cfc43d454dc4b3319eb678501d51.jpeg"/>
          <p:cNvPicPr>
            <a:picLocks noChangeAspect="1"/>
          </p:cNvPicPr>
          <p:nvPr/>
        </p:nvPicPr>
        <p:blipFill>
          <a:blip r:embed="rId2">
            <a:lum/>
          </a:blip>
          <a:srcRect l="6262" r="7333" b="2859"/>
          <a:stretch>
            <a:fillRect/>
          </a:stretch>
        </p:blipFill>
        <p:spPr>
          <a:xfrm>
            <a:off x="179512" y="188640"/>
            <a:ext cx="4464496" cy="6480720"/>
          </a:xfrm>
          <a:prstGeom prst="rect">
            <a:avLst/>
          </a:prstGeom>
        </p:spPr>
      </p:pic>
      <p:pic>
        <p:nvPicPr>
          <p:cNvPr id="5" name="图片 4" descr="50db43d9ba884078ab8a1841cc7530c5.jpeg"/>
          <p:cNvPicPr>
            <a:picLocks noChangeAspect="1"/>
          </p:cNvPicPr>
          <p:nvPr/>
        </p:nvPicPr>
        <p:blipFill>
          <a:blip r:embed="rId3">
            <a:lum/>
          </a:blip>
          <a:srcRect l="7488" r="5089" b="2892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251520" y="2060848"/>
            <a:ext cx="4392488" cy="79208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644008" y="1844824"/>
            <a:ext cx="4320480" cy="144016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1560" y="620688"/>
            <a:ext cx="7992888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在屋里说完话，老人陪我们到沟里去看树。杨树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柳树，如臂如股，劲挺在山洼山腰。看不见他们的根，山洪涌下的泥埋住了树的下半截，树却勇敢地顶住了山洪的凶猛。这山已失去了原来的坡形，依着一层层的树形成一层层的梯。老人说：“这树下的淤泥有两米厚，都是好土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”是的，保住了这黄土，我们才有这绿树；有了这绿树，我们才守住了这片土。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1560" y="620688"/>
            <a:ext cx="7992888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在屋里说完话，老人陪我们到沟里去看树。杨树</a:t>
            </a:r>
            <a:r>
              <a:rPr lang="zh-CN" altLang="en-US" sz="28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、柳树，如臂如股，劲挺在山洼山腰。看不见他们的根，山洪涌下的泥埋住了树的下半截，树却勇敢地顶住了山洪的凶猛。这山已失去了原来的坡形，依着一层层的树形成一层层的梯。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老人说：“这树下的淤泥有两米厚，都是好土啊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”是的，保住了这黄土，我们才有这绿树；有了这绿树，我们才守住了这片土。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6" y="2564904"/>
            <a:ext cx="7992888" cy="8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这位普通老人让我领悟到：青山是不会老的。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" name="图片 3" descr="9f53cfc43d454dc4b3319eb678501d51.jpeg"/>
          <p:cNvPicPr>
            <a:picLocks noChangeAspect="1"/>
          </p:cNvPicPr>
          <p:nvPr/>
        </p:nvPicPr>
        <p:blipFill>
          <a:blip r:embed="rId2"/>
          <a:srcRect l="6262" r="7333" b="2859"/>
          <a:stretch>
            <a:fillRect/>
          </a:stretch>
        </p:blipFill>
        <p:spPr>
          <a:xfrm>
            <a:off x="179512" y="188640"/>
            <a:ext cx="4464496" cy="6480720"/>
          </a:xfrm>
          <a:prstGeom prst="rect">
            <a:avLst/>
          </a:prstGeom>
        </p:spPr>
      </p:pic>
      <p:pic>
        <p:nvPicPr>
          <p:cNvPr id="5" name="图片 4" descr="50db43d9ba884078ab8a1841cc7530c5.jpeg"/>
          <p:cNvPicPr>
            <a:picLocks noChangeAspect="1"/>
          </p:cNvPicPr>
          <p:nvPr/>
        </p:nvPicPr>
        <p:blipFill>
          <a:blip r:embed="rId3"/>
          <a:srcRect l="7488" r="5089" b="2892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 bwMode="auto">
          <a:xfrm>
            <a:off x="4283968" y="5373216"/>
            <a:ext cx="360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/>
          <p:nvPr/>
        </p:nvCxnSpPr>
        <p:spPr bwMode="auto">
          <a:xfrm>
            <a:off x="395536" y="5589240"/>
            <a:ext cx="30243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直接连接符 12"/>
          <p:cNvCxnSpPr/>
          <p:nvPr/>
        </p:nvCxnSpPr>
        <p:spPr bwMode="auto">
          <a:xfrm>
            <a:off x="4716016" y="1628800"/>
            <a:ext cx="40324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4716016" y="1916832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6588224" y="1412776"/>
            <a:ext cx="2160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 bwMode="auto">
          <a:xfrm>
            <a:off x="5868144" y="3789040"/>
            <a:ext cx="2880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/>
          <p:nvPr/>
        </p:nvCxnSpPr>
        <p:spPr bwMode="auto">
          <a:xfrm>
            <a:off x="4716016" y="4005064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23528" y="3284984"/>
            <a:ext cx="432048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他已经八十一岁，知道终有一天自己也会爬不起来。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404664"/>
            <a:ext cx="432048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他还有宏伟设想，还要栽树，直到自己爬不起来为止。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348880"/>
            <a:ext cx="432048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我不禁鼻子一酸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也许老人进去后就再也出不来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了。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582" y="0"/>
            <a:ext cx="9160433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417888" y="620688"/>
            <a:ext cx="8546599" cy="3168352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9" tIns="34294" rIns="68589" bIns="34294" numCol="1" anchor="t" anchorCtr="0" compatLnSpc="1"/>
          <a:lstStyle/>
          <a:p>
            <a:r>
              <a:rPr lang="zh-CN" altLang="en-US" sz="44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作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为一个山野老农，他就这样来实现自己的价值。他已经将自己的生命转化为另一种东西。他是真正与山川共存、与日月同辉了。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17889" y="4177396"/>
            <a:ext cx="8546599" cy="1650951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9" tIns="34294" rIns="68589" bIns="34294" numCol="1" anchor="t" anchorCtr="0" compatLnSpc="1"/>
          <a:lstStyle/>
          <a:p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这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位普通老人让我领悟到：青山是不会老的。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29" b="12290"/>
          <a:stretch>
            <a:fillRect/>
          </a:stretch>
        </p:blipFill>
        <p:spPr>
          <a:xfrm>
            <a:off x="-13813" y="0"/>
            <a:ext cx="9157813" cy="6858000"/>
          </a:xfrm>
          <a:prstGeom prst="rect">
            <a:avLst/>
          </a:prstGeom>
        </p:spPr>
      </p:pic>
      <p:pic>
        <p:nvPicPr>
          <p:cNvPr id="5" name="图片 4" descr="88cad9f18c68be4bdddf89ffc896af6.jpg"/>
          <p:cNvPicPr>
            <a:picLocks noChangeAspect="1"/>
          </p:cNvPicPr>
          <p:nvPr/>
        </p:nvPicPr>
        <p:blipFill>
          <a:blip r:embed="rId2"/>
          <a:srcRect l="7910" t="27780" r="15247" b="24994"/>
          <a:stretch>
            <a:fillRect/>
          </a:stretch>
        </p:blipFill>
        <p:spPr>
          <a:xfrm>
            <a:off x="1979712" y="1268760"/>
            <a:ext cx="4896544" cy="12241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f2c04a20f26bbccc8960a4810bbff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48680"/>
            <a:ext cx="3816424" cy="5724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335699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这位老人</a:t>
            </a:r>
            <a:r>
              <a:rPr lang="zh-CN" altLang="en-US" sz="3600" u="sng" dirty="0" smtClean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36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因为他</a:t>
            </a:r>
            <a:r>
              <a:rPr lang="zh-CN" altLang="en-US" sz="3600" u="sng" dirty="0" smtClean="0">
                <a:latin typeface="楷体" panose="02010609060101010101" charset="-122"/>
                <a:ea typeface="楷体" panose="02010609060101010101" charset="-122"/>
              </a:rPr>
              <a:t>          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dirty="0" smtClean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u="sng" dirty="0" smtClean="0">
                <a:latin typeface="楷体" panose="02010609060101010101" charset="-122"/>
                <a:ea typeface="楷体" panose="02010609060101010101" charset="-122"/>
              </a:rPr>
              <a:t>                </a:t>
            </a:r>
            <a:r>
              <a:rPr lang="zh-CN" altLang="en-US" sz="3600" u="sng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u="sng" dirty="0" smtClean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u="sng" dirty="0" smtClean="0">
                <a:latin typeface="楷体" panose="02010609060101010101" charset="-122"/>
                <a:ea typeface="楷体" panose="02010609060101010101" charset="-122"/>
              </a:rPr>
              <a:t>              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6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神秘园之歌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5805" y="59404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213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5150" y="1044574"/>
            <a:ext cx="80392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作业：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我们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是大地的一部分，大地也是我们的一部分。人与土地、与自然是相互依存的。植树造林，可以更好地守护我们的家园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。阅读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城市的标识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这篇文章，画出关键句并说说这篇文章的主要观点。</a:t>
            </a:r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" name="图片 3" descr="9f53cfc43d454dc4b3319eb678501d51.jpeg"/>
          <p:cNvPicPr>
            <a:picLocks noChangeAspect="1"/>
          </p:cNvPicPr>
          <p:nvPr/>
        </p:nvPicPr>
        <p:blipFill>
          <a:blip r:embed="rId2"/>
          <a:srcRect r="8813" b="7778"/>
          <a:stretch>
            <a:fillRect/>
          </a:stretch>
        </p:blipFill>
        <p:spPr>
          <a:xfrm>
            <a:off x="179512" y="188640"/>
            <a:ext cx="440241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 descr="50db43d9ba884078ab8a1841cc7530c5.jpeg"/>
          <p:cNvPicPr>
            <a:picLocks noChangeAspect="1"/>
          </p:cNvPicPr>
          <p:nvPr/>
        </p:nvPicPr>
        <p:blipFill>
          <a:blip r:embed="rId3"/>
          <a:srcRect l="7488" r="5089" b="2892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683568" y="1124744"/>
            <a:ext cx="3816424" cy="72008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51520" y="1988840"/>
            <a:ext cx="6048672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    人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与土地、人与自然相互依存。巍巍青山，有多少默默守护的人。默读课文，说说文中的老人创造了怎样的奇迹，是在什么样的条件下创造的。课文为什么以“青山不老”为题。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196752"/>
            <a:ext cx="7056784" cy="244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有目的进行阅读，完成任务一：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文中的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老人创造了怎样的奇迹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他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是在什么样的条件下创造的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99132" y="33788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196752"/>
            <a:ext cx="7056784" cy="244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有目的进行阅读，完成任务一：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文中的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老人创造了怎样的奇迹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他</a:t>
            </a:r>
            <a:r>
              <a:rPr lang="zh-CN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是在什么样的条件下创造的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 smtClean="0">
              <a:latin typeface="楷体_GB2312" charset="0"/>
              <a:ea typeface="楷体_GB2312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15616" y="4005064"/>
          <a:ext cx="712879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17"/>
                <a:gridCol w="530867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速读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找奇迹，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找创造奇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迹条件的段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落。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细读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边细读边思考老人是在什么条件下创造的。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交流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分享自己的观点。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8675" y="1773238"/>
            <a:ext cx="7848600" cy="2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15年啊，绿化了8条沟，造了7条防风林带，3700亩林网，这是多么了不起的奇迹。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8675" y="1773238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年啊，绿化了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条沟，造了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条防风林带，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3700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亩林网，这是多么了不起的奇迹。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cbc5fd2e0e260db3e4a000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 b="12170"/>
          <a:stretch>
            <a:fillRect/>
          </a:stretch>
        </p:blipFill>
        <p:spPr bwMode="auto">
          <a:xfrm>
            <a:off x="252413" y="260350"/>
            <a:ext cx="858996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353425" cy="212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0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3700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</a:rPr>
              <a:t>亩相当</a:t>
            </a:r>
            <a:r>
              <a:rPr lang="zh-CN" altLang="en-US" sz="3200" b="1" dirty="0" smtClean="0">
                <a:latin typeface="黑体" panose="02010609060101010101" charset="-122"/>
                <a:ea typeface="楷体_GB2312" charset="0"/>
              </a:rPr>
              <a:t>于</a:t>
            </a:r>
            <a:r>
              <a:rPr lang="en-US" sz="5000" b="1" dirty="0" smtClean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55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</a:rPr>
              <a:t>个湟里中心小学的总面积</a:t>
            </a:r>
            <a:endParaRPr lang="zh-CN" altLang="en-US" sz="3200" b="1" dirty="0">
              <a:latin typeface="黑体" panose="02010609060101010101" charset="-122"/>
              <a:ea typeface="楷体_GB2312" charset="0"/>
            </a:endParaRPr>
          </a:p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        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相当</a:t>
            </a:r>
            <a:r>
              <a:rPr lang="zh-CN" altLang="en-US" sz="3200" b="1" dirty="0" smtClean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于</a:t>
            </a:r>
            <a:r>
              <a:rPr lang="en-US" altLang="zh-CN" sz="5000" b="1" dirty="0" smtClean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26000</a:t>
            </a:r>
            <a:r>
              <a:rPr lang="zh-CN" altLang="en-US" sz="3200" b="1" dirty="0" smtClean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个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普通教室的总面积</a:t>
            </a:r>
            <a:endParaRPr lang="zh-CN" altLang="en-US" sz="3200" b="1" dirty="0">
              <a:latin typeface="黑体" panose="02010609060101010101" charset="-122"/>
              <a:ea typeface="楷体_GB2312" charset="0"/>
              <a:sym typeface="Arial" panose="020B0604020202020204" pitchFamily="34" charset="0"/>
            </a:endParaRPr>
          </a:p>
          <a:p>
            <a:r>
              <a:rPr lang="zh-CN" altLang="en-US" b="1" dirty="0"/>
              <a:t>                         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8175" y="3500438"/>
            <a:ext cx="67675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以</a:t>
            </a:r>
            <a:r>
              <a:rPr lang="zh-CN" altLang="en-US" sz="3200" b="1" dirty="0" smtClean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每十平方米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栽一棵树计算，</a:t>
            </a:r>
            <a:endParaRPr lang="zh-CN" altLang="en-US" sz="3200" b="1" dirty="0">
              <a:latin typeface="黑体" panose="02010609060101010101" charset="-122"/>
              <a:ea typeface="楷体_GB2312" charset="0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需要栽种</a:t>
            </a:r>
            <a:r>
              <a:rPr lang="zh-CN" altLang="en-US" sz="5000" b="1" dirty="0" smtClean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246</a:t>
            </a:r>
            <a:r>
              <a:rPr lang="en-US" altLang="zh-CN" sz="5000" b="1" dirty="0" smtClean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666</a:t>
            </a:r>
            <a:r>
              <a:rPr lang="zh-CN" altLang="en-US" sz="3200" b="1" dirty="0" smtClean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棵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，</a:t>
            </a:r>
            <a:endParaRPr lang="zh-CN" altLang="en-US" sz="3200" b="1" dirty="0">
              <a:latin typeface="黑体" panose="02010609060101010101" charset="-122"/>
              <a:ea typeface="楷体_GB2312" charset="0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15年平均每天栽种</a:t>
            </a:r>
            <a:r>
              <a:rPr lang="zh-CN" altLang="en-US" sz="50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45</a:t>
            </a:r>
            <a:r>
              <a:rPr lang="zh-CN" altLang="en-US" sz="3200" b="1" dirty="0">
                <a:latin typeface="黑体" panose="02010609060101010101" charset="-122"/>
                <a:ea typeface="楷体_GB2312" charset="0"/>
                <a:sym typeface="Arial" panose="020B0604020202020204" pitchFamily="34" charset="0"/>
              </a:rPr>
              <a:t>棵。</a:t>
            </a:r>
            <a:endParaRPr lang="zh-CN" altLang="en-US" sz="3200" b="1" dirty="0">
              <a:latin typeface="黑体" panose="02010609060101010101" charset="-122"/>
              <a:ea typeface="楷体_GB2312" charset="0"/>
              <a:sym typeface="Arial" panose="020B060402020202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 autoUpdateAnimBg="0"/>
      <p:bldP spid="13316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2417</Words>
  <Application>WPS 演示</Application>
  <PresentationFormat>全屏显示(4:3)</PresentationFormat>
  <Paragraphs>134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Arial</vt:lpstr>
      <vt:lpstr>楷体</vt:lpstr>
      <vt:lpstr>楷体_GB2312</vt:lpstr>
      <vt:lpstr>黑体</vt:lpstr>
      <vt:lpstr>新宋体</vt:lpstr>
      <vt:lpstr>微软雅黑</vt:lpstr>
      <vt:lpstr>Arial Unicode MS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花自飘零</cp:lastModifiedBy>
  <cp:revision>110</cp:revision>
  <dcterms:created xsi:type="dcterms:W3CDTF">2007-08-28T11:57:00Z</dcterms:created>
  <dcterms:modified xsi:type="dcterms:W3CDTF">2020-11-23T14:27:26Z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