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20" r:id="rId2"/>
    <p:sldId id="319" r:id="rId3"/>
    <p:sldId id="278" r:id="rId4"/>
    <p:sldId id="282" r:id="rId5"/>
    <p:sldId id="303" r:id="rId6"/>
    <p:sldId id="321" r:id="rId7"/>
    <p:sldId id="322" r:id="rId8"/>
    <p:sldId id="323" r:id="rId9"/>
    <p:sldId id="324" r:id="rId10"/>
    <p:sldId id="32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梦鸽" initials="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FE699"/>
    <a:srgbClr val="FFC000"/>
    <a:srgbClr val="7F6000"/>
    <a:srgbClr val="FBE5D6"/>
    <a:srgbClr val="860000"/>
    <a:srgbClr val="A40000"/>
    <a:srgbClr val="7A0000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80148" autoAdjust="0"/>
  </p:normalViewPr>
  <p:slideViewPr>
    <p:cSldViewPr snapToGrid="0" showGuides="1">
      <p:cViewPr varScale="1">
        <p:scale>
          <a:sx n="53" d="100"/>
          <a:sy n="53" d="100"/>
        </p:scale>
        <p:origin x="-1380" y="-102"/>
      </p:cViewPr>
      <p:guideLst>
        <p:guide orient="horz" pos="2188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4E92E-9CB3-4660-AD63-9BA69FE84D8F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0759-8D3C-4C29-9864-BC3EEA9D87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有“战斗民族”之称的俄罗斯，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年前还仅仅是一个弹丸之地的落后内陆小国，它是如何逐步崛起并跻身近代化大国的行列的呢？这就是本堂课我们要学习探究的主题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俄国的改革。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俄罗斯总统普京曾经说过：此生我最佩服的人就是彼得大帝。如此牛气的普京总统为什么竟然会这样高度评价彼得大帝？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彼得大帝把一个封闭落后的俄国逐步发展成为欧洲军事强国，他是如何实现这一个跨越的呢？</a:t>
            </a:r>
            <a:r>
              <a:rPr lang="zh-CN" altLang="en-US" b="1" dirty="0" smtClean="0">
                <a:sym typeface="+mn-ea"/>
              </a:rPr>
              <a:t>寻道图强彼得帝</a:t>
            </a:r>
            <a:r>
              <a:rPr lang="en-US" altLang="zh-CN" b="1" dirty="0" smtClean="0">
                <a:sym typeface="+mn-ea"/>
              </a:rPr>
              <a:t>——</a:t>
            </a:r>
            <a:r>
              <a:rPr lang="zh-CN" altLang="en-US" b="1" dirty="0" smtClean="0">
                <a:sym typeface="+mn-ea"/>
              </a:rPr>
              <a:t>走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西化</a:t>
            </a:r>
            <a:r>
              <a:rPr lang="zh-CN" altLang="en-US" b="1" dirty="0" smtClean="0">
                <a:sym typeface="+mn-ea"/>
              </a:rPr>
              <a:t>之路</a:t>
            </a:r>
            <a:endParaRPr lang="en-US" altLang="zh-CN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/>
              <a:t>全面推行改革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彼得一世改革促进了俄国历史的发展，在历史上也赢得了充分的肯定，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彼得大帝寻到了一条自强新政改革路，俄国迎头赶上，成为了欧洲军事强国。同时也走上了对外扩张的道路。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圣彼得堡，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1914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彼得格勒，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1924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列宁格勒，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1992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圣彼得堡，雅克萨之战入侵中国东北，走上了扩张道路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开启了近代化的俄国，实行的依然是封建专制统治，彼得及其继任者，进一步强化了农奴制度，并成为阻碍俄国社会发展的重大障碍。彼得大帝改革一百多年后，沙皇统治出现了内外交困的危机，俄国脱困图强之路在何方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农奴制问题成为了社会矛盾的焦点，对此问题亚历山大二世是如何解决的呢</a:t>
            </a:r>
            <a:endParaRPr lang="zh-CN" altLang="en-US" dirty="0"/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（逐次复合投影片：付出代价的解放；后续发展的障碍）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承转：亚历山大二世改革，部分缓解了内部矛盾，缩短了与西方强国的差距，但专制权力的本性使他不能成为更伟大的人。即便如此，改革对于俄国历史发展，依然产生了非常重大的影响。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我们今天学习了俄国逐步成长为近代化强国的历程，主要包括两次改革，</a:t>
            </a:r>
          </a:p>
          <a:p>
            <a:r>
              <a:rPr lang="zh-CN" altLang="en-US" dirty="0"/>
              <a:t>摆脱落后成为欧洲军事强国</a:t>
            </a:r>
          </a:p>
          <a:p>
            <a:r>
              <a:rPr lang="zh-CN" altLang="en-US" dirty="0"/>
              <a:t>走上了资本主义道路，保留了农奴制残余，仍然相对落后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8DC5-26FA-4665-AF1B-5299BB30C787}" type="datetimeFigureOut">
              <a:rPr lang="zh-CN" altLang="en-US" smtClean="0"/>
              <a:pPr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CD35-F682-492C-8923-5EA9FAFB5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inews.gtimg.com/newsapp_bt/0/12863345770/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9145"/>
            <a:ext cx="4480212" cy="2968283"/>
          </a:xfrm>
          <a:prstGeom prst="rect">
            <a:avLst/>
          </a:prstGeom>
          <a:noFill/>
        </p:spPr>
      </p:pic>
      <p:pic>
        <p:nvPicPr>
          <p:cNvPr id="27650" name="Picture 2" descr="https://pics5.baidu.com/feed/ae51f3deb48f8c540895e7960be382f2e1fe7f12.png?token=7161a7a61189fac4f63f6bd146b539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812345"/>
            <a:ext cx="4529798" cy="3045656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6072833" y="1252025"/>
            <a:ext cx="5663821" cy="560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日美国海军约翰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麦凯恩号驱逐舰闯入俄罗斯“家门口”，但是让美军舰不会想到的是，他们刚越境近两公里，俄军就果断出手，使得他们如今已乖乖退回。</a:t>
            </a:r>
            <a:endParaRPr lang="en-US" altLang="zh-CN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在当今世界，敢于并真正有实力与最强大的美国公开叫板的国家是哪一个？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849" y="0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/>
          <p:cNvSpPr/>
          <p:nvPr/>
        </p:nvSpPr>
        <p:spPr>
          <a:xfrm>
            <a:off x="9860452" y="0"/>
            <a:ext cx="2331548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17226" y="96892"/>
            <a:ext cx="671127" cy="529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  <a:endParaRPr lang="zh-CN" altLang="en-US" sz="28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箭头: 五边形 32"/>
          <p:cNvSpPr/>
          <p:nvPr/>
        </p:nvSpPr>
        <p:spPr>
          <a:xfrm>
            <a:off x="888355" y="96892"/>
            <a:ext cx="4598045" cy="529595"/>
          </a:xfrm>
          <a:prstGeom prst="homePlat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小结升华</a:t>
            </a:r>
            <a:endParaRPr lang="en-US" altLang="zh-CN" sz="24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3" y="754769"/>
            <a:ext cx="11345334" cy="539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本框 6"/>
          <p:cNvSpPr txBox="1"/>
          <p:nvPr/>
        </p:nvSpPr>
        <p:spPr>
          <a:xfrm>
            <a:off x="5554133" y="0"/>
            <a:ext cx="63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思考：俄国的近代化道路，给你怎样的启示？</a:t>
            </a:r>
          </a:p>
        </p:txBody>
      </p:sp>
      <p:sp>
        <p:nvSpPr>
          <p:cNvPr id="26" name="文本框 16"/>
          <p:cNvSpPr txBox="1">
            <a:spLocks noChangeArrowheads="1"/>
          </p:cNvSpPr>
          <p:nvPr/>
        </p:nvSpPr>
        <p:spPr bwMode="auto">
          <a:xfrm>
            <a:off x="220133" y="2034646"/>
            <a:ext cx="11684001" cy="30765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  <a:round/>
          </a:ln>
        </p:spPr>
        <p:txBody>
          <a:bodyPr wrap="square" lIns="122027" tIns="61013" rIns="122027" bIns="61013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俄国的近代化道路，是摆脱落后，强制西化，自强新政之路；是内外交困，改革图强，转折发展之路。近代俄国的崛起，是工业革命冲击的产物，是资本主义制度拓展的重要表现，也为第二次工业革命奠定了基础。俄国的近代化历程，充分说明，改革是社会进步的推动力，是国家发展的重要手段，是民族振兴的有效路径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1002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0500" y="1313180"/>
            <a:ext cx="12382500" cy="4231640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06215" y="1610995"/>
            <a:ext cx="4179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部编版九年级下册 第一单元第</a:t>
            </a:r>
            <a:r>
              <a:rPr lang="en-US" altLang="zh-CN" sz="20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zh-CN" altLang="en-US" sz="20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课</a:t>
            </a:r>
          </a:p>
        </p:txBody>
      </p:sp>
      <p:sp>
        <p:nvSpPr>
          <p:cNvPr id="59" name="星形: 四角 58"/>
          <p:cNvSpPr/>
          <p:nvPr/>
        </p:nvSpPr>
        <p:spPr>
          <a:xfrm>
            <a:off x="4994193" y="4196536"/>
            <a:ext cx="2012961" cy="111796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11600" y="4301067"/>
            <a:ext cx="645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常州市武进区湖塘实验中学   贲浔</a:t>
            </a:r>
            <a:endParaRPr lang="zh-CN" altLang="en-US" sz="20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465" y="2567305"/>
            <a:ext cx="538734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07849" y="91676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17226" y="96892"/>
            <a:ext cx="5269174" cy="529595"/>
            <a:chOff x="198767" y="325436"/>
            <a:chExt cx="5709473" cy="647329"/>
          </a:xfrm>
          <a:solidFill>
            <a:srgbClr val="FFE699"/>
          </a:solidFill>
        </p:grpSpPr>
        <p:sp>
          <p:nvSpPr>
            <p:cNvPr id="32" name="矩形 31"/>
            <p:cNvSpPr/>
            <p:nvPr/>
          </p:nvSpPr>
          <p:spPr>
            <a:xfrm>
              <a:off x="198767" y="325436"/>
              <a:ext cx="727207" cy="6473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壹</a:t>
              </a:r>
            </a:p>
          </p:txBody>
        </p:sp>
        <p:sp>
          <p:nvSpPr>
            <p:cNvPr id="33" name="箭头: 五边形 32"/>
            <p:cNvSpPr/>
            <p:nvPr/>
          </p:nvSpPr>
          <p:spPr>
            <a:xfrm>
              <a:off x="925976" y="325436"/>
              <a:ext cx="4982264" cy="647329"/>
            </a:xfrm>
            <a:prstGeom prst="homePlate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tx1"/>
                  </a:solidFill>
                </a:rPr>
                <a:t>走向统一俄罗斯</a:t>
              </a:r>
              <a:r>
                <a:rPr lang="en-US" altLang="zh-CN" sz="2400" b="1" dirty="0" smtClean="0">
                  <a:solidFill>
                    <a:schemeClr val="tx1"/>
                  </a:solidFill>
                </a:rPr>
                <a:t>——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统一</a:t>
              </a:r>
              <a:r>
                <a:rPr lang="zh-CN" altLang="en-US" sz="2400" b="1" dirty="0" smtClean="0">
                  <a:solidFill>
                    <a:schemeClr val="tx1"/>
                  </a:solidFill>
                </a:rPr>
                <a:t>之路</a:t>
              </a:r>
              <a:endParaRPr lang="en-US" altLang="zh-CN" sz="24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cxnSp>
        <p:nvCxnSpPr>
          <p:cNvPr id="27" name="直接箭头连接符 26"/>
          <p:cNvCxnSpPr/>
          <p:nvPr/>
        </p:nvCxnSpPr>
        <p:spPr>
          <a:xfrm>
            <a:off x="355600" y="4080918"/>
            <a:ext cx="11497733" cy="1588"/>
          </a:xfrm>
          <a:prstGeom prst="straightConnector1">
            <a:avLst/>
          </a:prstGeom>
          <a:ln w="1270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778934" y="3928518"/>
            <a:ext cx="338666" cy="355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37066" y="4538118"/>
            <a:ext cx="2760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东斯拉夫人活动区域建立基辅罗斯</a:t>
            </a:r>
            <a:endParaRPr lang="zh-CN" altLang="en-US" sz="3200" dirty="0"/>
          </a:p>
        </p:txBody>
      </p:sp>
      <p:sp>
        <p:nvSpPr>
          <p:cNvPr id="30" name="椭圆 29"/>
          <p:cNvSpPr/>
          <p:nvPr/>
        </p:nvSpPr>
        <p:spPr>
          <a:xfrm>
            <a:off x="3657601" y="3911585"/>
            <a:ext cx="338666" cy="355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098800" y="4521187"/>
            <a:ext cx="2760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基辅罗斯被蒙古人征服，受蒙古人统治</a:t>
            </a:r>
            <a:endParaRPr lang="zh-CN" altLang="en-US" sz="3200" dirty="0"/>
          </a:p>
        </p:txBody>
      </p:sp>
      <p:sp>
        <p:nvSpPr>
          <p:cNvPr id="35" name="椭圆 34"/>
          <p:cNvSpPr/>
          <p:nvPr/>
        </p:nvSpPr>
        <p:spPr>
          <a:xfrm>
            <a:off x="6553201" y="3894652"/>
            <a:ext cx="338666" cy="355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875866" y="4588920"/>
            <a:ext cx="2760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莫斯科公国崛起，并逐渐兼并其他公国</a:t>
            </a:r>
            <a:endParaRPr lang="zh-CN" alt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270932" y="3166517"/>
            <a:ext cx="2099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9</a:t>
            </a:r>
            <a:r>
              <a:rPr lang="zh-CN" altLang="en-US" sz="3200" dirty="0" smtClean="0"/>
              <a:t>世纪晚期</a:t>
            </a:r>
            <a:endParaRPr lang="zh-CN" alt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2827868" y="321731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13</a:t>
            </a:r>
            <a:r>
              <a:rPr lang="zh-CN" altLang="en-US" sz="3200" dirty="0" smtClean="0"/>
              <a:t>世纪上半叶</a:t>
            </a:r>
            <a:endParaRPr lang="zh-CN" alt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6112935" y="3234250"/>
            <a:ext cx="201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14</a:t>
            </a:r>
            <a:r>
              <a:rPr lang="zh-CN" altLang="en-US" sz="3200" dirty="0" smtClean="0"/>
              <a:t>世纪</a:t>
            </a:r>
            <a:endParaRPr lang="zh-CN" alt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8839199" y="4571986"/>
            <a:ext cx="228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建立</a:t>
            </a:r>
            <a:r>
              <a:rPr lang="zh-CN" altLang="en-US" sz="3200" dirty="0" smtClean="0">
                <a:solidFill>
                  <a:srgbClr val="FF0000"/>
                </a:solidFill>
              </a:rPr>
              <a:t>统一</a:t>
            </a:r>
            <a:r>
              <a:rPr lang="zh-CN" altLang="en-US" sz="3200" dirty="0" smtClean="0"/>
              <a:t>的俄罗斯国家</a:t>
            </a:r>
            <a:endParaRPr lang="zh-CN" altLang="en-US" sz="3200" dirty="0"/>
          </a:p>
        </p:txBody>
      </p:sp>
      <p:sp>
        <p:nvSpPr>
          <p:cNvPr id="42" name="椭圆 41"/>
          <p:cNvSpPr/>
          <p:nvPr/>
        </p:nvSpPr>
        <p:spPr>
          <a:xfrm>
            <a:off x="9702801" y="3860785"/>
            <a:ext cx="338666" cy="355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9110134" y="3217317"/>
            <a:ext cx="194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16</a:t>
            </a:r>
            <a:r>
              <a:rPr lang="zh-CN" altLang="en-US" sz="3200" dirty="0" smtClean="0"/>
              <a:t>世纪初</a:t>
            </a:r>
            <a:endParaRPr lang="zh-CN" alt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270934" y="643467"/>
            <a:ext cx="1144693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自主阅读教材，了解统一俄罗斯国家形成的历程。</a:t>
            </a:r>
            <a:endParaRPr lang="zh-CN" altLang="en-US" sz="3200" b="1" dirty="0"/>
          </a:p>
        </p:txBody>
      </p:sp>
      <p:grpSp>
        <p:nvGrpSpPr>
          <p:cNvPr id="45" name="组合 91"/>
          <p:cNvGrpSpPr/>
          <p:nvPr/>
        </p:nvGrpSpPr>
        <p:grpSpPr>
          <a:xfrm>
            <a:off x="3667881" y="1669698"/>
            <a:ext cx="8255178" cy="4937290"/>
            <a:chOff x="238770" y="1237275"/>
            <a:chExt cx="7600803" cy="5435029"/>
          </a:xfrm>
        </p:grpSpPr>
        <p:grpSp>
          <p:nvGrpSpPr>
            <p:cNvPr id="46" name="组合 84"/>
            <p:cNvGrpSpPr/>
            <p:nvPr/>
          </p:nvGrpSpPr>
          <p:grpSpPr>
            <a:xfrm>
              <a:off x="238771" y="1237275"/>
              <a:ext cx="7600802" cy="5435029"/>
              <a:chOff x="1461104" y="335423"/>
              <a:chExt cx="6592391" cy="4676515"/>
            </a:xfrm>
          </p:grpSpPr>
          <p:grpSp>
            <p:nvGrpSpPr>
              <p:cNvPr id="48" name="组合 80"/>
              <p:cNvGrpSpPr/>
              <p:nvPr/>
            </p:nvGrpSpPr>
            <p:grpSpPr>
              <a:xfrm>
                <a:off x="1461104" y="335423"/>
                <a:ext cx="6592391" cy="4676515"/>
                <a:chOff x="189211" y="123754"/>
                <a:chExt cx="6592391" cy="4676515"/>
              </a:xfrm>
            </p:grpSpPr>
            <p:pic>
              <p:nvPicPr>
                <p:cNvPr id="50" name="图片 4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735" b="3202"/>
                <a:stretch>
                  <a:fillRect/>
                </a:stretch>
              </p:blipFill>
              <p:spPr>
                <a:xfrm rot="5400000">
                  <a:off x="1147149" y="-834184"/>
                  <a:ext cx="4676515" cy="6592391"/>
                </a:xfrm>
                <a:prstGeom prst="rect">
                  <a:avLst/>
                </a:prstGeom>
              </p:spPr>
            </p:pic>
            <p:sp>
              <p:nvSpPr>
                <p:cNvPr id="51" name="文本框 75"/>
                <p:cNvSpPr txBox="1"/>
                <p:nvPr/>
              </p:nvSpPr>
              <p:spPr>
                <a:xfrm>
                  <a:off x="3751509" y="2727871"/>
                  <a:ext cx="820900" cy="4679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rgbClr val="FFFF00"/>
                      </a:solidFill>
                    </a:rPr>
                    <a:t>基辅</a:t>
                  </a:r>
                </a:p>
              </p:txBody>
            </p:sp>
            <p:sp>
              <p:nvSpPr>
                <p:cNvPr id="52" name="文本框 77"/>
                <p:cNvSpPr txBox="1"/>
                <p:nvPr/>
              </p:nvSpPr>
              <p:spPr>
                <a:xfrm rot="189922">
                  <a:off x="3688767" y="2016700"/>
                  <a:ext cx="2182488" cy="405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FFFF00"/>
                      </a:solidFill>
                    </a:rPr>
                    <a:t>东     欧    平    原</a:t>
                  </a:r>
                </a:p>
              </p:txBody>
            </p:sp>
            <p:sp>
              <p:nvSpPr>
                <p:cNvPr id="53" name="文本框 79"/>
                <p:cNvSpPr txBox="1"/>
                <p:nvPr/>
              </p:nvSpPr>
              <p:spPr>
                <a:xfrm rot="223876">
                  <a:off x="3985778" y="4266742"/>
                  <a:ext cx="1439205" cy="405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000" b="1" dirty="0"/>
                    <a:t>黑          海</a:t>
                  </a:r>
                </a:p>
              </p:txBody>
            </p:sp>
          </p:grp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7566" y="2036092"/>
                <a:ext cx="1612571" cy="1725385"/>
              </a:xfrm>
              <a:prstGeom prst="rect">
                <a:avLst/>
              </a:prstGeom>
            </p:spPr>
          </p:pic>
        </p:grpSp>
        <p:sp>
          <p:nvSpPr>
            <p:cNvPr id="47" name="文本框 23"/>
            <p:cNvSpPr txBox="1"/>
            <p:nvPr/>
          </p:nvSpPr>
          <p:spPr>
            <a:xfrm>
              <a:off x="238770" y="5630424"/>
              <a:ext cx="4367795" cy="9789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+mn-ea"/>
                </a:rPr>
                <a:t>9</a:t>
              </a:r>
              <a:r>
                <a:rPr lang="zh-CN" altLang="en-US" sz="2000" b="1" dirty="0">
                  <a:latin typeface="+mn-ea"/>
                </a:rPr>
                <a:t>世纪晚期到</a:t>
              </a:r>
              <a:r>
                <a:rPr lang="en-US" altLang="zh-CN" sz="2000" b="1" dirty="0">
                  <a:latin typeface="+mn-ea"/>
                </a:rPr>
                <a:t>10</a:t>
              </a:r>
              <a:r>
                <a:rPr lang="zh-CN" altLang="en-US" sz="2000" b="1" dirty="0">
                  <a:latin typeface="+mn-ea"/>
                </a:rPr>
                <a:t>世纪的基辅罗斯</a:t>
              </a:r>
            </a:p>
            <a:p>
              <a:r>
                <a:rPr lang="zh-CN" altLang="en-US" sz="1400" dirty="0">
                  <a:latin typeface="+mn-ea"/>
                </a:rPr>
                <a:t>张芝联 刘学荣 主编：</a:t>
              </a:r>
              <a:r>
                <a:rPr lang="en-US" altLang="zh-CN" sz="1400" dirty="0">
                  <a:latin typeface="+mn-ea"/>
                </a:rPr>
                <a:t>《</a:t>
              </a:r>
              <a:r>
                <a:rPr lang="zh-CN" altLang="en-US" sz="1400" dirty="0">
                  <a:latin typeface="+mn-ea"/>
                </a:rPr>
                <a:t>世界历史地图集</a:t>
              </a:r>
              <a:r>
                <a:rPr lang="en-US" altLang="zh-CN" sz="1400" dirty="0">
                  <a:latin typeface="+mn-ea"/>
                </a:rPr>
                <a:t>》</a:t>
              </a:r>
              <a:r>
                <a:rPr lang="zh-CN" altLang="en-US" sz="1400" dirty="0">
                  <a:latin typeface="+mn-ea"/>
                </a:rPr>
                <a:t>，中国</a:t>
              </a:r>
              <a:r>
                <a:rPr lang="zh-CN" altLang="en-US" sz="1400" b="0" i="0" dirty="0">
                  <a:effectLst/>
                  <a:latin typeface="+mn-ea"/>
                </a:rPr>
                <a:t>地图出版社，</a:t>
              </a:r>
              <a:r>
                <a:rPr lang="en-US" altLang="zh-CN" sz="1400" b="0" i="0" dirty="0">
                  <a:effectLst/>
                  <a:latin typeface="+mn-ea"/>
                </a:rPr>
                <a:t>2002</a:t>
              </a:r>
              <a:r>
                <a:rPr lang="zh-CN" altLang="en-US" sz="1400" b="0" i="0" dirty="0">
                  <a:effectLst/>
                  <a:latin typeface="+mn-ea"/>
                </a:rPr>
                <a:t>年版，下页同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729" y="2509396"/>
            <a:ext cx="5636154" cy="410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145" y="1319460"/>
            <a:ext cx="4185708" cy="525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900" y="2437042"/>
            <a:ext cx="7781365" cy="418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" name="组合 55"/>
          <p:cNvGrpSpPr/>
          <p:nvPr/>
        </p:nvGrpSpPr>
        <p:grpSpPr>
          <a:xfrm>
            <a:off x="251011" y="1602655"/>
            <a:ext cx="3263152" cy="4242334"/>
            <a:chOff x="6043576" y="-84568"/>
            <a:chExt cx="1977045" cy="2444942"/>
          </a:xfrm>
        </p:grpSpPr>
        <p:pic>
          <p:nvPicPr>
            <p:cNvPr id="57" name="Picture 2" descr="ä¿ç½æ¯åå²ä¸èµ«èµ«æåçä¸ä½å¤§å¸,æææ°æçå¤§å¸é½åæ¬¢å¹²ä»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424" y="-62758"/>
              <a:ext cx="1933197" cy="24231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文本框 3"/>
            <p:cNvSpPr txBox="1"/>
            <p:nvPr/>
          </p:nvSpPr>
          <p:spPr>
            <a:xfrm>
              <a:off x="6043576" y="-84568"/>
              <a:ext cx="1234603" cy="372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伊凡四世</a:t>
              </a:r>
            </a:p>
          </p:txBody>
        </p:sp>
      </p:grpSp>
      <p:sp>
        <p:nvSpPr>
          <p:cNvPr id="59" name="文本框 5"/>
          <p:cNvSpPr txBox="1"/>
          <p:nvPr/>
        </p:nvSpPr>
        <p:spPr>
          <a:xfrm>
            <a:off x="3697970" y="1306616"/>
            <a:ext cx="6360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</a:rPr>
              <a:t>伊凡四世执政时期采用“沙皇”称号，强化专制统治。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6" grpId="0"/>
      <p:bldP spid="41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849" y="91676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/>
          <p:cNvSpPr/>
          <p:nvPr/>
        </p:nvSpPr>
        <p:spPr>
          <a:xfrm>
            <a:off x="9860452" y="0"/>
            <a:ext cx="2331548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09006" y="267380"/>
            <a:ext cx="741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据课本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6-7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，填充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下列表格。</a:t>
            </a:r>
          </a:p>
        </p:txBody>
      </p:sp>
      <p:graphicFrame>
        <p:nvGraphicFramePr>
          <p:cNvPr id="10" name="表格 5"/>
          <p:cNvGraphicFramePr/>
          <p:nvPr>
            <p:custDataLst>
              <p:tags r:id="rId1"/>
            </p:custDataLst>
          </p:nvPr>
        </p:nvGraphicFramePr>
        <p:xfrm>
          <a:off x="135890" y="850900"/>
          <a:ext cx="11712575" cy="5892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0285"/>
                <a:gridCol w="1096010"/>
                <a:gridCol w="9606280"/>
              </a:tblGrid>
              <a:tr h="12801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spc="300" dirty="0" smtClean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改革</a:t>
                      </a:r>
                      <a:endParaRPr lang="en-US" altLang="zh-CN" sz="2600" b="1" spc="300" dirty="0" smtClean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spc="300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背景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spc="300" dirty="0" smtClean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改革</a:t>
                      </a:r>
                      <a:endParaRPr lang="en-US" altLang="zh-CN" sz="2600" b="1" spc="300" dirty="0" smtClean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spc="300" dirty="0" smtClean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领域</a:t>
                      </a:r>
                      <a:endParaRPr lang="zh-CN" altLang="en-US" sz="2600" b="1" spc="300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 spc="300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改革内容</a:t>
                      </a:r>
                    </a:p>
                  </a:txBody>
                  <a:tcPr marT="45710" marB="45710"/>
                </a:tc>
              </a:tr>
              <a:tr h="731520">
                <a:tc rowSpan="5"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800" b="1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spc="300" dirty="0">
                          <a:latin typeface="仿宋" panose="02010609060101010101" charset="-122"/>
                          <a:ea typeface="仿宋" panose="02010609060101010101" charset="-122"/>
                        </a:rPr>
                        <a:t>政治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800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</a:tr>
              <a:tr h="11379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spc="300" dirty="0">
                          <a:latin typeface="仿宋" panose="02010609060101010101" charset="-122"/>
                          <a:ea typeface="仿宋" panose="02010609060101010101" charset="-122"/>
                        </a:rPr>
                        <a:t>军事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800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</a:tr>
              <a:tr h="804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spc="300" dirty="0">
                          <a:latin typeface="仿宋" panose="02010609060101010101" charset="-122"/>
                          <a:ea typeface="仿宋" panose="02010609060101010101" charset="-122"/>
                        </a:rPr>
                        <a:t>经济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800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</a:tr>
              <a:tr h="10071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spc="300" dirty="0">
                          <a:latin typeface="仿宋" panose="02010609060101010101" charset="-122"/>
                          <a:ea typeface="仿宋" panose="02010609060101010101" charset="-122"/>
                        </a:rPr>
                        <a:t>文教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800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</a:tr>
              <a:tr h="931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spc="300" dirty="0">
                          <a:latin typeface="仿宋" panose="02010609060101010101" charset="-122"/>
                          <a:ea typeface="仿宋" panose="02010609060101010101" charset="-122"/>
                        </a:rPr>
                        <a:t>社会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800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</a:tr>
            </a:tbl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2355215" y="2163445"/>
            <a:ext cx="92957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改组行政机构，建立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中央集权的行政体制，进一步加强沙皇专制。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355215" y="2993390"/>
            <a:ext cx="939546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创建一支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纪律严明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的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新式常备军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；要求贵族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必须到军队或行政机构为国家服务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，按功劳和才能提拔人才。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355215" y="4137025"/>
            <a:ext cx="936879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鼓励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兴办手工工场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，准许工场主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购买整个村庄的农奴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362835" y="5046980"/>
            <a:ext cx="93611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sym typeface="+mn-ea"/>
              </a:rPr>
              <a:t>推行文化教育，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派遣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留学生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，创办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科学院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，开办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学校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，创办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报纸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363053" y="6030836"/>
            <a:ext cx="547941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提倡学习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西方的礼节服饰与生活方式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17226" y="96892"/>
            <a:ext cx="671127" cy="529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  <a:endParaRPr lang="zh-CN" altLang="en-US" sz="28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" name="箭头: 五边形 32"/>
          <p:cNvSpPr/>
          <p:nvPr/>
        </p:nvSpPr>
        <p:spPr>
          <a:xfrm>
            <a:off x="888355" y="96892"/>
            <a:ext cx="4598045" cy="529595"/>
          </a:xfrm>
          <a:prstGeom prst="homePlat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寻道图强彼得帝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西化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之路</a:t>
            </a:r>
            <a:endParaRPr lang="en-US" altLang="zh-CN" sz="24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3" name="文本框 26"/>
          <p:cNvSpPr txBox="1"/>
          <p:nvPr/>
        </p:nvSpPr>
        <p:spPr>
          <a:xfrm>
            <a:off x="335728" y="2263211"/>
            <a:ext cx="932329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仿宋" panose="02010609060101010101" charset="-122"/>
                <a:ea typeface="仿宋" panose="02010609060101010101" charset="-122"/>
              </a:rPr>
              <a:t>封</a:t>
            </a:r>
          </a:p>
          <a:p>
            <a:r>
              <a:rPr lang="zh-CN" altLang="en-US" sz="3200" b="1" dirty="0" smtClean="0">
                <a:latin typeface="仿宋" panose="02010609060101010101" charset="-122"/>
                <a:ea typeface="仿宋" panose="02010609060101010101" charset="-122"/>
              </a:rPr>
              <a:t>闭</a:t>
            </a:r>
          </a:p>
          <a:p>
            <a:r>
              <a:rPr lang="zh-CN" altLang="en-US" sz="3200" b="1" dirty="0" smtClean="0">
                <a:latin typeface="仿宋" panose="02010609060101010101" charset="-122"/>
                <a:ea typeface="仿宋" panose="02010609060101010101" charset="-122"/>
              </a:rPr>
              <a:t>落</a:t>
            </a:r>
          </a:p>
          <a:p>
            <a:r>
              <a:rPr lang="zh-CN" altLang="en-US" sz="3200" b="1" dirty="0" smtClean="0">
                <a:latin typeface="仿宋" panose="02010609060101010101" charset="-122"/>
                <a:ea typeface="仿宋" panose="02010609060101010101" charset="-122"/>
              </a:rPr>
              <a:t>后</a:t>
            </a:r>
          </a:p>
          <a:p>
            <a:endParaRPr lang="zh-CN" altLang="en-US" sz="3200" b="1" dirty="0" smtClean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3200" b="1" dirty="0" smtClean="0">
                <a:latin typeface="仿宋" panose="02010609060101010101" charset="-122"/>
                <a:ea typeface="仿宋" panose="02010609060101010101" charset="-122"/>
              </a:rPr>
              <a:t>发</a:t>
            </a:r>
          </a:p>
          <a:p>
            <a:r>
              <a:rPr lang="zh-CN" altLang="en-US" sz="3200" b="1" dirty="0" smtClean="0">
                <a:latin typeface="仿宋" panose="02010609060101010101" charset="-122"/>
                <a:ea typeface="仿宋" panose="02010609060101010101" charset="-122"/>
              </a:rPr>
              <a:t>展</a:t>
            </a:r>
          </a:p>
          <a:p>
            <a:r>
              <a:rPr lang="zh-CN" altLang="en-US" sz="3200" b="1" dirty="0" smtClean="0">
                <a:latin typeface="仿宋" panose="02010609060101010101" charset="-122"/>
                <a:ea typeface="仿宋" panose="02010609060101010101" charset="-122"/>
              </a:rPr>
              <a:t>缓慢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3" grpId="0"/>
      <p:bldP spid="3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849" y="91676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/>
          <p:cNvSpPr/>
          <p:nvPr/>
        </p:nvSpPr>
        <p:spPr>
          <a:xfrm>
            <a:off x="9860452" y="0"/>
            <a:ext cx="2331548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427359" y="203200"/>
            <a:ext cx="35783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富国强兵：彼得一世改革</a:t>
            </a:r>
            <a:endParaRPr lang="en-US" altLang="zh-CN" sz="2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324110" y="780877"/>
            <a:ext cx="11531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材料一  这是跳出落后圈子的一种独特的尝试。         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斯大林</a:t>
            </a: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材料二  彼得一世用野蛮征服了俄国的野蛮。           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马克思</a:t>
            </a: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材料三  俄国在斧头的敲击声和大炮的隆隆声中作为一艘新下水的军舰，进入了欧洲强国的行列。                             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普希金</a:t>
            </a: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材料四  此生我最佩服的人就是彼得大帝。             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普京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0" y="3017710"/>
            <a:ext cx="11901267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）据材料一、二及所学知识，概括彼得一世改革的目的及特点。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）据材料三及所学知识，指出彼得一世改革的积极影响。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）综合上述材料及所学知识，谈谈你认为普京最佩服彼得大帝的原因。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7226" y="96892"/>
            <a:ext cx="671127" cy="529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  <a:endParaRPr lang="zh-CN" altLang="en-US" sz="28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箭头: 五边形 32"/>
          <p:cNvSpPr/>
          <p:nvPr/>
        </p:nvSpPr>
        <p:spPr>
          <a:xfrm>
            <a:off x="888355" y="96892"/>
            <a:ext cx="4598045" cy="529595"/>
          </a:xfrm>
          <a:prstGeom prst="homePlat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寻道图强彼得帝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西化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之路</a:t>
            </a:r>
            <a:endParaRPr lang="en-US" altLang="zh-CN" sz="24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4001" y="3417146"/>
            <a:ext cx="11667067" cy="596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）目的：摆脱落后，实现富国强兵；特点：强制西化</a:t>
            </a:r>
            <a:endParaRPr lang="zh-CN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000" y="4588930"/>
            <a:ext cx="11700935" cy="846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）积极影响：开启了俄国近代化的进程， 俄国的经济、军事实力大大增强，为对外扩张准备了条件。俄国一跃成为欧洲军事强国。</a:t>
            </a:r>
            <a:endParaRPr lang="zh-CN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7067" y="6068905"/>
            <a:ext cx="11667067" cy="596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）原因：敢想敢为，虚心好学，专制强权，振兴国家等。（言之有理即可）</a:t>
            </a:r>
            <a:endParaRPr lang="zh-CN" altLang="en-US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70933" y="5539846"/>
            <a:ext cx="11921067" cy="1108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  <a:round/>
          </a:ln>
        </p:spPr>
        <p:txBody>
          <a:bodyPr wrap="square" lIns="122027" tIns="61013" rIns="122027" bIns="61013">
            <a:spAutoFit/>
          </a:bodyPr>
          <a:lstStyle/>
          <a:p>
            <a:pPr>
              <a:defRPr/>
            </a:pPr>
            <a:r>
              <a:rPr lang="zh-CN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①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走上了</a:t>
            </a:r>
            <a:r>
              <a:rPr lang="zh-CN" altLang="zh-CN" sz="32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扩张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道路，给欧亚人民带来灾难。</a:t>
            </a:r>
            <a:endParaRPr lang="zh-CN" altLang="zh-CN" sz="32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②</a:t>
            </a:r>
            <a:r>
              <a:rPr lang="zh-CN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进一步</a:t>
            </a:r>
            <a:r>
              <a:rPr lang="zh-CN" altLang="zh-CN" sz="32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强化了农奴制</a:t>
            </a:r>
            <a:r>
              <a:rPr lang="zh-CN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，后来成为俄国社会发展的</a:t>
            </a:r>
            <a:r>
              <a:rPr lang="zh-CN" altLang="zh-CN" sz="32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障碍</a:t>
            </a:r>
            <a:r>
              <a:rPr lang="zh-CN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rcRect r="844"/>
          <a:stretch>
            <a:fillRect/>
          </a:stretch>
        </p:blipFill>
        <p:spPr>
          <a:xfrm>
            <a:off x="0" y="-1"/>
            <a:ext cx="8578074" cy="5096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4" name="五角星 13"/>
          <p:cNvSpPr/>
          <p:nvPr/>
        </p:nvSpPr>
        <p:spPr>
          <a:xfrm>
            <a:off x="1202266" y="1270531"/>
            <a:ext cx="474133" cy="422803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27" tIns="61013" rIns="122027" bIns="61013" anchor="ctr"/>
          <a:lstStyle/>
          <a:p>
            <a:pPr algn="ctr">
              <a:defRPr/>
            </a:pPr>
            <a:endParaRPr lang="zh-CN" altLang="en-US" sz="100" dirty="0">
              <a:solidFill>
                <a:srgbClr val="FF0000"/>
              </a:solidFill>
            </a:endParaRP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0" y="0"/>
            <a:ext cx="8415867" cy="984992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round/>
          </a:ln>
        </p:spPr>
        <p:txBody>
          <a:bodyPr wrap="square" lIns="122027" tIns="61013" rIns="122027" bIns="61013">
            <a:spAutoFit/>
          </a:bodyPr>
          <a:lstStyle/>
          <a:p>
            <a:pPr algn="ctr" eaLnBrk="1" fontAlgn="auto" hangingPunct="1">
              <a:defRPr/>
            </a:pP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1700年-1721年，俄国打败</a:t>
            </a:r>
            <a:r>
              <a:rPr lang="zh-CN" altLang="zh-CN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瑞典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，夺取了</a:t>
            </a:r>
            <a:r>
              <a:rPr lang="zh-CN" altLang="zh-CN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波罗的海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的出海口，营建了新首都——</a:t>
            </a:r>
            <a:r>
              <a:rPr lang="zh-CN" altLang="zh-CN" sz="28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圣彼得堡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pic>
        <p:nvPicPr>
          <p:cNvPr id="27650" name="Picture 2" descr="https://ss1.baidu.com/6ONXsjip0QIZ8tyhnq/it/u=2867252641,1255079794&amp;fm=173&amp;app=49&amp;f=JPEG?w=640&amp;h=302&amp;s=24800DF9564B014148B5B8200300E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4914" y="1032933"/>
            <a:ext cx="6674645" cy="3149599"/>
          </a:xfrm>
          <a:prstGeom prst="rect">
            <a:avLst/>
          </a:prstGeom>
          <a:noFill/>
        </p:spPr>
      </p:pic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10447867" y="0"/>
            <a:ext cx="1507066" cy="984992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round/>
          </a:ln>
        </p:spPr>
        <p:txBody>
          <a:bodyPr wrap="square" lIns="122027" tIns="61013" rIns="122027" bIns="61013">
            <a:spAutoFit/>
          </a:bodyPr>
          <a:lstStyle/>
          <a:p>
            <a:pPr algn="ctr" eaLnBrk="1" fontAlgn="auto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雅克萨之战</a:t>
            </a:r>
            <a:endParaRPr lang="zh-CN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849524" y="3280405"/>
            <a:ext cx="1179513" cy="238656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61012" tIns="61012" rIns="61012" bIns="61012" spcCol="50844" anchor="ctr">
            <a:spAutoFit/>
          </a:bodyPr>
          <a:lstStyle/>
          <a:p>
            <a:pPr defTabSz="122047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消极影响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3" grpId="0" bldLvl="0" animBg="1"/>
      <p:bldP spid="18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849" y="91676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/>
          <p:cNvSpPr/>
          <p:nvPr/>
        </p:nvSpPr>
        <p:spPr>
          <a:xfrm>
            <a:off x="9860452" y="0"/>
            <a:ext cx="2331548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"/>
          <p:cNvSpPr txBox="1"/>
          <p:nvPr/>
        </p:nvSpPr>
        <p:spPr>
          <a:xfrm>
            <a:off x="220133" y="2333685"/>
            <a:ext cx="11971867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材料一</a:t>
            </a:r>
            <a:r>
              <a:rPr lang="en-US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改革的原因主要有三方面：一是早期欧化改革的奠基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三是克里米亚战争的催化。发生于俄国本土的俄国与英法之间的克里米亚战争（</a:t>
            </a:r>
            <a:r>
              <a:rPr lang="en-US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1854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en-US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1856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年）的失败充分暴露了俄国旧制度的腐败和落后，也加剧了农奴不断上升的压力。亚历山大二世不得不把解放农奴当作代替革命的唯一办法。</a:t>
            </a:r>
            <a:r>
              <a:rPr lang="en-US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摘编自斯塔夫里阿诺斯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全球通史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en-US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547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en-US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550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材料二</a:t>
            </a:r>
            <a:r>
              <a:rPr lang="en-US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1801——1860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年农奴暴动频繁</a:t>
            </a:r>
            <a:endParaRPr lang="en-US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材料三</a:t>
            </a:r>
            <a:r>
              <a:rPr lang="en-US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俄国的改革一方面是俄国社会自身发展的产物，另一方面更为重要的是当时先进的欧洲国家英国、法国等的影响。它们为俄国历史的发展提供了新的方向。 </a:t>
            </a:r>
          </a:p>
        </p:txBody>
      </p:sp>
      <p:sp>
        <p:nvSpPr>
          <p:cNvPr id="11" name="矩形 10"/>
          <p:cNvSpPr/>
          <p:nvPr/>
        </p:nvSpPr>
        <p:spPr>
          <a:xfrm>
            <a:off x="217226" y="96892"/>
            <a:ext cx="671127" cy="529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  <a:endParaRPr lang="zh-CN" altLang="en-US" sz="28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箭头: 五边形 32"/>
          <p:cNvSpPr/>
          <p:nvPr/>
        </p:nvSpPr>
        <p:spPr>
          <a:xfrm>
            <a:off x="888355" y="96892"/>
            <a:ext cx="4598045" cy="529595"/>
          </a:xfrm>
          <a:prstGeom prst="homePlat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脱困图强废旧制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发展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之路</a:t>
            </a:r>
            <a:endParaRPr lang="en-US" altLang="zh-CN" sz="24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21109" y="937894"/>
            <a:ext cx="2319865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暗流涌动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农奴制下的俄国阶级矛盾尖锐</a:t>
            </a:r>
            <a:endParaRPr lang="zh-CN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5554133" y="0"/>
            <a:ext cx="63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探究一  阅读教材及下列材料，分析</a:t>
            </a:r>
            <a:r>
              <a:rPr lang="en-US" alt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1861</a:t>
            </a:r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年农奴制改革的背景。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6668"/>
            <a:ext cx="11751733" cy="140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2515241" y="954404"/>
            <a:ext cx="2015062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新旧较量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对外战败暴露其落后性</a:t>
            </a:r>
            <a:endParaRPr lang="zh-CN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702809" y="954406"/>
            <a:ext cx="2065864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根本原因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农奴制阻碍经济发展</a:t>
            </a:r>
            <a:endParaRPr lang="zh-CN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86211" y="954617"/>
            <a:ext cx="2065864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方向引领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发展资本主义，提倡自由人权</a:t>
            </a:r>
            <a:endParaRPr lang="zh-CN" alt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21" name="图片 20" descr="06俄皇亚历山大二世画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865704"/>
            <a:ext cx="2669540" cy="342560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657600" y="2946399"/>
            <a:ext cx="8111066" cy="3077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lIns="122027" tIns="61013" rIns="122027" bIns="610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与其等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农民自下而上起来解放自己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，不如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自上而下解放农民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u="sng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继续拖延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只会引起更大的灾祸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，对整个国家特别是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对地主会造成有害的、灾难性的后果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spcBef>
                <a:spcPct val="50000"/>
              </a:spcBef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亚历山大二世</a:t>
            </a:r>
          </a:p>
        </p:txBody>
      </p:sp>
      <p:sp>
        <p:nvSpPr>
          <p:cNvPr id="19" name="矩形 18"/>
          <p:cNvSpPr/>
          <p:nvPr/>
        </p:nvSpPr>
        <p:spPr>
          <a:xfrm>
            <a:off x="4723130" y="5926667"/>
            <a:ext cx="5081270" cy="753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主要目的</a:t>
            </a:r>
            <a:r>
              <a:rPr lang="en-US" altLang="zh-CN" sz="32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2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巩固自身统治</a:t>
            </a:r>
            <a:endParaRPr lang="zh-CN" alt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3381" y="911224"/>
            <a:ext cx="2015062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奠定基础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早期欧化改革</a:t>
            </a:r>
            <a:endParaRPr lang="zh-CN" altLang="en-US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7" grpId="0" bldLvl="0" animBg="1"/>
      <p:bldP spid="18" grpId="0" bldLvl="0" animBg="1"/>
      <p:bldP spid="20" grpId="0" bldLvl="0" animBg="1"/>
      <p:bldP spid="22" grpId="0" animBg="1"/>
      <p:bldP spid="19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849" y="91676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/>
          <p:cNvSpPr/>
          <p:nvPr/>
        </p:nvSpPr>
        <p:spPr>
          <a:xfrm>
            <a:off x="9860452" y="0"/>
            <a:ext cx="2331548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"/>
          <p:cNvSpPr txBox="1"/>
          <p:nvPr/>
        </p:nvSpPr>
        <p:spPr>
          <a:xfrm>
            <a:off x="220133" y="1351552"/>
            <a:ext cx="117686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材料一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1861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，沙皇签署了法令。主要内容有：一是农奴人身得到解放。他们可以自由处理个人和家庭事务，有权拥有动产和不动产，可以自由转换职业，从事工商业活动，并以自己的名字签订契约等。二是农奴可赎取一块份地和宅旁园地，有永久使用权。三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按该法令解放的农民共有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1025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万人。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1863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1866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年，沙皇又先后两次颁布法令，解放了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万采邑农民和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950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万国有农民，完成了农奴制度的废除。</a:t>
            </a:r>
          </a:p>
          <a:p>
            <a:pPr algn="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摘编自徐蓝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世界近现代史：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1500—2007》104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材料二  农民为了人身自由和获得份地必须向地主缴赎买金。当时农奴主分给农民的全部土地价值约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千万卢布，而农民必须交给近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亿卢布。这笔钱农民须立即付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20%—25%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，其余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75%—80%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由政府垫付给地主，而农民则要在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49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年内每年向政府还本付息。截止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1905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年革命为止，农民所付赎金超过了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亿卢布。</a:t>
            </a:r>
          </a:p>
          <a:p>
            <a:pPr algn="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夏金霹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俄国农奴制度废除中的对立与斗争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湖北师范学院学报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》1992.2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材料三  诸位会深信，凡能够维护地主利益的措施，都一一地做到了。</a:t>
            </a:r>
          </a:p>
          <a:p>
            <a:pPr algn="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亚历山大二世 </a:t>
            </a: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材料四  臭名昭著的“解放”，实际上是对农民进行残酷的掠夺。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列宁</a:t>
            </a:r>
          </a:p>
        </p:txBody>
      </p:sp>
      <p:sp>
        <p:nvSpPr>
          <p:cNvPr id="11" name="矩形 10"/>
          <p:cNvSpPr/>
          <p:nvPr/>
        </p:nvSpPr>
        <p:spPr>
          <a:xfrm>
            <a:off x="217226" y="96892"/>
            <a:ext cx="671127" cy="529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  <a:endParaRPr lang="zh-CN" altLang="en-US" sz="28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箭头: 五边形 32"/>
          <p:cNvSpPr/>
          <p:nvPr/>
        </p:nvSpPr>
        <p:spPr>
          <a:xfrm>
            <a:off x="888355" y="96892"/>
            <a:ext cx="4598045" cy="529595"/>
          </a:xfrm>
          <a:prstGeom prst="homePlat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脱困图强废旧制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发展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之路</a:t>
            </a:r>
            <a:endParaRPr lang="en-US" altLang="zh-CN" sz="24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4000" y="1473200"/>
            <a:ext cx="9300845" cy="74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主要内容①废除农奴制，农奴获得人身自由（自由劳动力）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5554133" y="0"/>
            <a:ext cx="635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阅读下列材料，归纳</a:t>
            </a:r>
            <a:r>
              <a:rPr lang="en-US" alt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1861</a:t>
            </a:r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年改革的主要内容。对于材料三、四，你是如何理解的？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7867" y="2235199"/>
            <a:ext cx="11413066" cy="132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②农奴在获得解放的同时，可以获得一份土地，但必须出钱赎买，所出的价钱高出当时的地价（资金）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1577975" y="5270500"/>
            <a:ext cx="5029200" cy="614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  <a:round/>
          </a:ln>
        </p:spPr>
        <p:txBody>
          <a:bodyPr wrap="square" lIns="122027" tIns="61013" rIns="122027" bIns="61013">
            <a:spAutoFit/>
          </a:bodyPr>
          <a:lstStyle/>
          <a:p>
            <a:pPr>
              <a:defRPr/>
            </a:pPr>
            <a:r>
              <a:rPr lang="zh-CN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理解①维护地主阶级利益</a:t>
            </a:r>
            <a:endParaRPr lang="zh-CN" altLang="en-US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文本框 16"/>
          <p:cNvSpPr txBox="1">
            <a:spLocks noChangeArrowheads="1"/>
          </p:cNvSpPr>
          <p:nvPr/>
        </p:nvSpPr>
        <p:spPr bwMode="auto">
          <a:xfrm>
            <a:off x="1539875" y="6111240"/>
            <a:ext cx="5105400" cy="614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  <a:round/>
          </a:ln>
        </p:spPr>
        <p:txBody>
          <a:bodyPr wrap="square" lIns="122027" tIns="61013" rIns="122027" bIns="61013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②农民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付出代价的</a:t>
            </a:r>
            <a:r>
              <a:rPr lang="en-US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解放</a:t>
            </a:r>
            <a:r>
              <a:rPr lang="en-US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3" grpId="0" animBg="1"/>
      <p:bldP spid="24" grpId="0" bldLvl="0" animBg="1"/>
      <p:bldP spid="2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849" y="91676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/>
          <p:cNvSpPr/>
          <p:nvPr/>
        </p:nvSpPr>
        <p:spPr>
          <a:xfrm>
            <a:off x="9860452" y="0"/>
            <a:ext cx="2331548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"/>
          <p:cNvSpPr txBox="1"/>
          <p:nvPr/>
        </p:nvSpPr>
        <p:spPr>
          <a:xfrm>
            <a:off x="236643" y="1046752"/>
            <a:ext cx="11768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材料一  农奴制改革是一场“自上而下”的资产阶级改良运动，是俄国现代化进程中的重大里程碑，为俄国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资本主义工业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的发展提供了大量的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劳动力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、广阔的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市场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，使俄国农民走上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资本主义农业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发展道路。           </a:t>
            </a:r>
          </a:p>
          <a:p>
            <a:pPr algn="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摘编自张建华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俄国史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》108—109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材料二  从积极意义来看，改革表明俄国开始向现代社会艰难而缓慢地演进，不同等级的公民实现了在法律面前平等。从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局限性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来看，改革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不彻底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，并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未触及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君主专制制度本身。农民在获得人身自由和份地时，被迫缴纳远远高于当时土地市场价格的赎金，使俄国农民长期处于贫困状态。</a:t>
            </a:r>
          </a:p>
          <a:p>
            <a:pPr algn="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摘编自左凤荣、沈志华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俄国现代化的曲折历程（上册）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》15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</a:p>
        </p:txBody>
      </p:sp>
      <p:sp>
        <p:nvSpPr>
          <p:cNvPr id="11" name="矩形 10"/>
          <p:cNvSpPr/>
          <p:nvPr/>
        </p:nvSpPr>
        <p:spPr>
          <a:xfrm>
            <a:off x="217226" y="96892"/>
            <a:ext cx="671127" cy="529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  <a:endParaRPr lang="zh-CN" altLang="en-US" sz="28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箭头: 五边形 32"/>
          <p:cNvSpPr/>
          <p:nvPr/>
        </p:nvSpPr>
        <p:spPr>
          <a:xfrm>
            <a:off x="888355" y="96892"/>
            <a:ext cx="4598045" cy="529595"/>
          </a:xfrm>
          <a:prstGeom prst="homePlat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脱困图强废旧制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发展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之路</a:t>
            </a:r>
            <a:endParaRPr lang="en-US" altLang="zh-CN" sz="24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5554133" y="0"/>
            <a:ext cx="63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探究二  阅读教材及下列材料，分析</a:t>
            </a:r>
            <a:r>
              <a:rPr lang="en-US" alt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1861</a:t>
            </a:r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年农奴制改革的影响。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237066" y="4935321"/>
            <a:ext cx="11700933" cy="614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  <a:round/>
          </a:ln>
        </p:spPr>
        <p:txBody>
          <a:bodyPr wrap="square" lIns="122027" tIns="61013" rIns="122027" bIns="61013">
            <a:spAutoFit/>
          </a:bodyPr>
          <a:lstStyle/>
          <a:p>
            <a:pPr>
              <a:defRPr/>
            </a:pPr>
            <a:r>
              <a:rPr lang="zh-CN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①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重大转折</a:t>
            </a:r>
            <a:r>
              <a:rPr lang="en-US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——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废除了农奴制，走上了发展资本主义的道路</a:t>
            </a:r>
            <a:endParaRPr lang="zh-CN" altLang="en-US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文本框 16"/>
          <p:cNvSpPr txBox="1">
            <a:spLocks noChangeArrowheads="1"/>
          </p:cNvSpPr>
          <p:nvPr/>
        </p:nvSpPr>
        <p:spPr bwMode="auto">
          <a:xfrm>
            <a:off x="217380" y="5725267"/>
            <a:ext cx="11684001" cy="11068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  <a:round/>
          </a:ln>
        </p:spPr>
        <p:txBody>
          <a:bodyPr wrap="square" lIns="122027" tIns="61013" rIns="122027" bIns="61013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②步伐沉重</a:t>
            </a:r>
            <a:r>
              <a:rPr lang="en-US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——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农奴制的残余仍然存在，影响着俄国经济和社会的发展；相对落后于其他西欧资本主义强国</a:t>
            </a:r>
            <a:endParaRPr lang="zh-CN" altLang="en-US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016a54e-6f18-43d1-95cd-a72997d818e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1943</Words>
  <Application>WPS 演示</Application>
  <PresentationFormat>自定义</PresentationFormat>
  <Paragraphs>139</Paragraphs>
  <Slides>10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马彬琼</dc:creator>
  <cp:lastModifiedBy>AutoBVT</cp:lastModifiedBy>
  <cp:revision>171</cp:revision>
  <dcterms:created xsi:type="dcterms:W3CDTF">2020-05-16T16:45:00Z</dcterms:created>
  <dcterms:modified xsi:type="dcterms:W3CDTF">2020-12-09T00:12:37Z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