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5.xml" ContentType="application/vnd.openxmlformats-officedocument.them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6.xml" ContentType="application/vnd.openxmlformats-officedocument.theme+xml"/>
  <Override PartName="/ppt/tags/tag590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7.xml" ContentType="application/vnd.openxmlformats-officedocument.theme+xml"/>
  <Override PartName="/ppt/tags/tag591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8.xml" ContentType="application/vnd.openxmlformats-officedocument.theme+xml"/>
  <Override PartName="/ppt/tags/tag592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9.xml" ContentType="application/vnd.openxmlformats-officedocument.theme+xml"/>
  <Override PartName="/ppt/tags/tag593.xml" ContentType="application/vnd.openxmlformats-officedocument.presentationml.tags+xml"/>
  <Override PartName="/ppt/theme/theme20.xml" ContentType="application/vnd.openxmlformats-officedocument.them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4" r:id="rId3"/>
    <p:sldMasterId id="2147483699" r:id="rId4"/>
    <p:sldMasterId id="2147483704" r:id="rId5"/>
    <p:sldMasterId id="2147483735" r:id="rId6"/>
    <p:sldMasterId id="2147483747" r:id="rId7"/>
    <p:sldMasterId id="2147483795" r:id="rId8"/>
    <p:sldMasterId id="2147483869" r:id="rId9"/>
    <p:sldMasterId id="2147483901" r:id="rId10"/>
    <p:sldMasterId id="2147483959" r:id="rId11"/>
    <p:sldMasterId id="2147483992" r:id="rId12"/>
    <p:sldMasterId id="2147484014" r:id="rId13"/>
    <p:sldMasterId id="2147484039" r:id="rId14"/>
    <p:sldMasterId id="2147484053" r:id="rId15"/>
    <p:sldMasterId id="2147484064" r:id="rId16"/>
    <p:sldMasterId id="2147484076" r:id="rId17"/>
    <p:sldMasterId id="2147484089" r:id="rId18"/>
    <p:sldMasterId id="2147484101" r:id="rId19"/>
  </p:sldMasterIdLst>
  <p:notesMasterIdLst>
    <p:notesMasterId r:id="rId42"/>
  </p:notesMasterIdLst>
  <p:sldIdLst>
    <p:sldId id="317" r:id="rId20"/>
    <p:sldId id="310" r:id="rId21"/>
    <p:sldId id="319" r:id="rId22"/>
    <p:sldId id="259" r:id="rId23"/>
    <p:sldId id="257" r:id="rId24"/>
    <p:sldId id="320" r:id="rId25"/>
    <p:sldId id="279" r:id="rId26"/>
    <p:sldId id="302" r:id="rId27"/>
    <p:sldId id="304" r:id="rId28"/>
    <p:sldId id="260" r:id="rId29"/>
    <p:sldId id="267" r:id="rId30"/>
    <p:sldId id="314" r:id="rId31"/>
    <p:sldId id="261" r:id="rId32"/>
    <p:sldId id="322" r:id="rId33"/>
    <p:sldId id="296" r:id="rId34"/>
    <p:sldId id="323" r:id="rId35"/>
    <p:sldId id="307" r:id="rId36"/>
    <p:sldId id="318" r:id="rId37"/>
    <p:sldId id="284" r:id="rId38"/>
    <p:sldId id="272" r:id="rId39"/>
    <p:sldId id="324" r:id="rId40"/>
    <p:sldId id="309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C9919-0D2D-48E3-8CA6-3D696AD76150}" type="doc">
      <dgm:prSet loTypeId="urn:microsoft.com/office/officeart/2005/8/layout/cycle2" loCatId="cycle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8FED2D89-011C-4FE7-8B4D-23EB075E7AB1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皇帝早逝</a:t>
          </a:r>
          <a:endParaRPr lang="zh-CN" altLang="en-US" dirty="0">
            <a:latin typeface="华文隶书" panose="02010800040101010101" pitchFamily="2" charset="-122"/>
            <a:ea typeface="华文隶书" panose="02010800040101010101" pitchFamily="2" charset="-122"/>
          </a:endParaRPr>
        </a:p>
      </dgm:t>
    </dgm:pt>
    <dgm:pt modelId="{8BD8F862-4858-4307-AACB-EDFE349567D9}" type="parTrans" cxnId="{B9D745F7-9E8B-47CF-A860-5E58C8C37F78}">
      <dgm:prSet/>
      <dgm:spPr/>
      <dgm:t>
        <a:bodyPr/>
        <a:lstStyle/>
        <a:p>
          <a:endParaRPr lang="zh-CN" altLang="en-US"/>
        </a:p>
      </dgm:t>
    </dgm:pt>
    <dgm:pt modelId="{146B2870-18A2-4B55-8B49-BB8546A1B1D3}" type="sibTrans" cxnId="{B9D745F7-9E8B-47CF-A860-5E58C8C37F78}">
      <dgm:prSet/>
      <dgm:spPr/>
      <dgm:t>
        <a:bodyPr/>
        <a:lstStyle/>
        <a:p>
          <a:endParaRPr lang="zh-CN" altLang="en-US"/>
        </a:p>
      </dgm:t>
    </dgm:pt>
    <dgm:pt modelId="{50E3AF84-DB05-42B6-B23B-A0E0FA15B913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外戚专权</a:t>
          </a:r>
          <a:endParaRPr lang="zh-CN" altLang="en-US" dirty="0">
            <a:latin typeface="华文隶书" panose="02010800040101010101" pitchFamily="2" charset="-122"/>
            <a:ea typeface="华文隶书" panose="02010800040101010101" pitchFamily="2" charset="-122"/>
          </a:endParaRPr>
        </a:p>
      </dgm:t>
    </dgm:pt>
    <dgm:pt modelId="{B52B19E2-D351-488A-AABD-48B717046B30}" type="parTrans" cxnId="{74789A80-92B5-40E6-B33E-517142058D48}">
      <dgm:prSet/>
      <dgm:spPr/>
      <dgm:t>
        <a:bodyPr/>
        <a:lstStyle/>
        <a:p>
          <a:endParaRPr lang="zh-CN" altLang="en-US"/>
        </a:p>
      </dgm:t>
    </dgm:pt>
    <dgm:pt modelId="{33B6DE16-F5F2-47EB-BE16-50F515097936}" type="sibTrans" cxnId="{74789A80-92B5-40E6-B33E-517142058D48}">
      <dgm:prSet/>
      <dgm:spPr/>
      <dgm:t>
        <a:bodyPr/>
        <a:lstStyle/>
        <a:p>
          <a:endParaRPr lang="zh-CN" altLang="en-US"/>
        </a:p>
      </dgm:t>
    </dgm:pt>
    <dgm:pt modelId="{25A81663-7B4C-41C8-BFD6-92DA9F8D51A9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皇帝长大</a:t>
          </a:r>
          <a:endParaRPr lang="zh-CN" altLang="en-US" dirty="0">
            <a:latin typeface="华文隶书" panose="02010800040101010101" pitchFamily="2" charset="-122"/>
            <a:ea typeface="华文隶书" panose="02010800040101010101" pitchFamily="2" charset="-122"/>
          </a:endParaRPr>
        </a:p>
      </dgm:t>
    </dgm:pt>
    <dgm:pt modelId="{050ED3D9-6C6B-4699-AFD7-62A9CD5E473B}" type="parTrans" cxnId="{BC417EB9-4668-43EA-8E21-957E5383AD05}">
      <dgm:prSet/>
      <dgm:spPr/>
      <dgm:t>
        <a:bodyPr/>
        <a:lstStyle/>
        <a:p>
          <a:endParaRPr lang="zh-CN" altLang="en-US"/>
        </a:p>
      </dgm:t>
    </dgm:pt>
    <dgm:pt modelId="{6E423CDD-069E-4C65-A93E-BF676834C9BE}" type="sibTrans" cxnId="{BC417EB9-4668-43EA-8E21-957E5383AD05}">
      <dgm:prSet/>
      <dgm:spPr/>
      <dgm:t>
        <a:bodyPr/>
        <a:lstStyle/>
        <a:p>
          <a:endParaRPr lang="zh-CN" altLang="en-US"/>
        </a:p>
      </dgm:t>
    </dgm:pt>
    <dgm:pt modelId="{61B7092E-8AE5-4CB8-BB42-A04DEEB8E9D5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诛杀外戚</a:t>
          </a:r>
          <a:endParaRPr lang="zh-CN" altLang="en-US" dirty="0">
            <a:latin typeface="华文隶书" panose="02010800040101010101" pitchFamily="2" charset="-122"/>
            <a:ea typeface="华文隶书" panose="02010800040101010101" pitchFamily="2" charset="-122"/>
          </a:endParaRPr>
        </a:p>
      </dgm:t>
    </dgm:pt>
    <dgm:pt modelId="{94192839-F349-41EF-881A-A4AE4DEFC731}" type="parTrans" cxnId="{74E5AA2E-B0F7-436F-A336-28CBE4C1DCB9}">
      <dgm:prSet/>
      <dgm:spPr/>
      <dgm:t>
        <a:bodyPr/>
        <a:lstStyle/>
        <a:p>
          <a:endParaRPr lang="zh-CN" altLang="en-US"/>
        </a:p>
      </dgm:t>
    </dgm:pt>
    <dgm:pt modelId="{F65AD017-3B6A-4FEE-96C1-60A52B687886}" type="sibTrans" cxnId="{74E5AA2E-B0F7-436F-A336-28CBE4C1DCB9}">
      <dgm:prSet/>
      <dgm:spPr/>
      <dgm:t>
        <a:bodyPr/>
        <a:lstStyle/>
        <a:p>
          <a:endParaRPr lang="zh-CN" altLang="en-US"/>
        </a:p>
      </dgm:t>
    </dgm:pt>
    <dgm:pt modelId="{B28CF66A-211B-480B-9A26-98D03FC38E8A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宦官得宠</a:t>
          </a:r>
          <a:endParaRPr lang="zh-CN" altLang="en-US" dirty="0">
            <a:latin typeface="华文隶书" panose="02010800040101010101" pitchFamily="2" charset="-122"/>
            <a:ea typeface="华文隶书" panose="02010800040101010101" pitchFamily="2" charset="-122"/>
          </a:endParaRPr>
        </a:p>
      </dgm:t>
    </dgm:pt>
    <dgm:pt modelId="{36449540-DCCB-4161-9B77-A0BAC6B993EC}" type="parTrans" cxnId="{24A78FC3-7CD0-4CE0-97DC-CFE9065F598E}">
      <dgm:prSet/>
      <dgm:spPr/>
      <dgm:t>
        <a:bodyPr/>
        <a:lstStyle/>
        <a:p>
          <a:endParaRPr lang="zh-CN" altLang="en-US"/>
        </a:p>
      </dgm:t>
    </dgm:pt>
    <dgm:pt modelId="{C5BD883B-AC1B-42E8-A90B-2100B1D044BB}" type="sibTrans" cxnId="{24A78FC3-7CD0-4CE0-97DC-CFE9065F598E}">
      <dgm:prSet/>
      <dgm:spPr/>
      <dgm:t>
        <a:bodyPr/>
        <a:lstStyle/>
        <a:p>
          <a:endParaRPr lang="zh-CN" altLang="en-US"/>
        </a:p>
      </dgm:t>
    </dgm:pt>
    <dgm:pt modelId="{0F432FD8-5039-4962-A6F9-61858FCB80C5}">
      <dgm:prSet/>
      <dgm:spPr/>
      <dgm:t>
        <a:bodyPr/>
        <a:lstStyle/>
        <a:p>
          <a:r>
            <a:rPr lang="zh-CN" altLang="en-US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幼主继位</a:t>
          </a:r>
          <a:endParaRPr lang="zh-CN" altLang="en-US" dirty="0">
            <a:latin typeface="华文隶书" panose="02010800040101010101" pitchFamily="2" charset="-122"/>
            <a:ea typeface="华文隶书" panose="02010800040101010101" pitchFamily="2" charset="-122"/>
          </a:endParaRPr>
        </a:p>
      </dgm:t>
    </dgm:pt>
    <dgm:pt modelId="{1A2B5C63-BE54-474F-A00B-E818243BC448}" type="parTrans" cxnId="{5F5E787B-BC51-48DF-9390-232AD7A93B85}">
      <dgm:prSet/>
      <dgm:spPr/>
      <dgm:t>
        <a:bodyPr/>
        <a:lstStyle/>
        <a:p>
          <a:endParaRPr lang="zh-CN" altLang="en-US"/>
        </a:p>
      </dgm:t>
    </dgm:pt>
    <dgm:pt modelId="{0EE0EA81-615E-4738-ADF4-1A1BF8A4E8B9}" type="sibTrans" cxnId="{5F5E787B-BC51-48DF-9390-232AD7A93B85}">
      <dgm:prSet/>
      <dgm:spPr/>
      <dgm:t>
        <a:bodyPr/>
        <a:lstStyle/>
        <a:p>
          <a:endParaRPr lang="zh-CN" altLang="en-US"/>
        </a:p>
      </dgm:t>
    </dgm:pt>
    <dgm:pt modelId="{B7BB4AD2-CCF0-4EE8-96D4-001FEB36B954}" type="pres">
      <dgm:prSet presAssocID="{71EC9919-0D2D-48E3-8CA6-3D696AD761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E5071F-7A3B-4222-9D80-63E576D11DF4}" type="pres">
      <dgm:prSet presAssocID="{8FED2D89-011C-4FE7-8B4D-23EB075E7A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809663-43A0-4367-A005-39309E093C3A}" type="pres">
      <dgm:prSet presAssocID="{146B2870-18A2-4B55-8B49-BB8546A1B1D3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5749BA38-EA0C-4F69-9E34-2786B7752391}" type="pres">
      <dgm:prSet presAssocID="{146B2870-18A2-4B55-8B49-BB8546A1B1D3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8B1204FD-3212-4476-91D0-EADE08CAFDFE}" type="pres">
      <dgm:prSet presAssocID="{0F432FD8-5039-4962-A6F9-61858FCB80C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F818FC-6B4B-4996-9D2A-6D5B16D753DE}" type="pres">
      <dgm:prSet presAssocID="{0EE0EA81-615E-4738-ADF4-1A1BF8A4E8B9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518E1197-9D5F-4392-938D-66FCDAEAB905}" type="pres">
      <dgm:prSet presAssocID="{0EE0EA81-615E-4738-ADF4-1A1BF8A4E8B9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8A98907A-823F-4BDF-9DFF-2FDEB1BBB948}" type="pres">
      <dgm:prSet presAssocID="{50E3AF84-DB05-42B6-B23B-A0E0FA15B9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E3DA75-1AA6-4295-B0D5-7C0E967FABC2}" type="pres">
      <dgm:prSet presAssocID="{33B6DE16-F5F2-47EB-BE16-50F515097936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CC26A3C9-2698-4E87-8200-AAD7EB955BB9}" type="pres">
      <dgm:prSet presAssocID="{33B6DE16-F5F2-47EB-BE16-50F515097936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94F6D924-E3A7-42C4-840D-6E8EBAB4C0D4}" type="pres">
      <dgm:prSet presAssocID="{25A81663-7B4C-41C8-BFD6-92DA9F8D51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BB6DD3-A5AF-447D-A22D-DCE319CD0B56}" type="pres">
      <dgm:prSet presAssocID="{6E423CDD-069E-4C65-A93E-BF676834C9BE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C9B6C137-1A15-4726-828B-A6E5EDAF8683}" type="pres">
      <dgm:prSet presAssocID="{6E423CDD-069E-4C65-A93E-BF676834C9BE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0FFE0D92-B101-4932-99BE-FBBAFF8AF789}" type="pres">
      <dgm:prSet presAssocID="{61B7092E-8AE5-4CB8-BB42-A04DEEB8E9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998BCE-E535-4D1B-A831-4A2E26F6E6B7}" type="pres">
      <dgm:prSet presAssocID="{F65AD017-3B6A-4FEE-96C1-60A52B687886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2EC8337C-3143-45A9-8CB9-21899D3294B1}" type="pres">
      <dgm:prSet presAssocID="{F65AD017-3B6A-4FEE-96C1-60A52B687886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47D979D5-8D7D-46DD-A45E-EA69DE21A49E}" type="pres">
      <dgm:prSet presAssocID="{B28CF66A-211B-480B-9A26-98D03FC38E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F3E8C6-28A5-49C8-A251-B2BBA292BC2B}" type="pres">
      <dgm:prSet presAssocID="{C5BD883B-AC1B-42E8-A90B-2100B1D044BB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4E48E0C6-C37D-4374-88DF-874D24DECAA1}" type="pres">
      <dgm:prSet presAssocID="{C5BD883B-AC1B-42E8-A90B-2100B1D044BB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74E5AA2E-B0F7-436F-A336-28CBE4C1DCB9}" srcId="{71EC9919-0D2D-48E3-8CA6-3D696AD76150}" destId="{61B7092E-8AE5-4CB8-BB42-A04DEEB8E9D5}" srcOrd="4" destOrd="0" parTransId="{94192839-F349-41EF-881A-A4AE4DEFC731}" sibTransId="{F65AD017-3B6A-4FEE-96C1-60A52B687886}"/>
    <dgm:cxn modelId="{C0E9C1F9-B3FE-46A2-B3AA-752DA277B618}" type="presOf" srcId="{0F432FD8-5039-4962-A6F9-61858FCB80C5}" destId="{8B1204FD-3212-4476-91D0-EADE08CAFDFE}" srcOrd="0" destOrd="0" presId="urn:microsoft.com/office/officeart/2005/8/layout/cycle2"/>
    <dgm:cxn modelId="{E702A29F-5DF1-428E-8A6A-35EF9B00F581}" type="presOf" srcId="{F65AD017-3B6A-4FEE-96C1-60A52B687886}" destId="{8D998BCE-E535-4D1B-A831-4A2E26F6E6B7}" srcOrd="0" destOrd="0" presId="urn:microsoft.com/office/officeart/2005/8/layout/cycle2"/>
    <dgm:cxn modelId="{1979CBBD-CA71-4B60-B984-AAB9C2707CE6}" type="presOf" srcId="{C5BD883B-AC1B-42E8-A90B-2100B1D044BB}" destId="{C8F3E8C6-28A5-49C8-A251-B2BBA292BC2B}" srcOrd="0" destOrd="0" presId="urn:microsoft.com/office/officeart/2005/8/layout/cycle2"/>
    <dgm:cxn modelId="{0B1095E7-EA5A-4AC3-ACD3-BEF8F8B378BB}" type="presOf" srcId="{33B6DE16-F5F2-47EB-BE16-50F515097936}" destId="{D9E3DA75-1AA6-4295-B0D5-7C0E967FABC2}" srcOrd="0" destOrd="0" presId="urn:microsoft.com/office/officeart/2005/8/layout/cycle2"/>
    <dgm:cxn modelId="{AEB202EA-BE51-4BE6-BF3C-AED05B56A022}" type="presOf" srcId="{33B6DE16-F5F2-47EB-BE16-50F515097936}" destId="{CC26A3C9-2698-4E87-8200-AAD7EB955BB9}" srcOrd="1" destOrd="0" presId="urn:microsoft.com/office/officeart/2005/8/layout/cycle2"/>
    <dgm:cxn modelId="{2FDDDB82-25CC-4935-AABB-1D22B121954D}" type="presOf" srcId="{146B2870-18A2-4B55-8B49-BB8546A1B1D3}" destId="{20809663-43A0-4367-A005-39309E093C3A}" srcOrd="0" destOrd="0" presId="urn:microsoft.com/office/officeart/2005/8/layout/cycle2"/>
    <dgm:cxn modelId="{BC417EB9-4668-43EA-8E21-957E5383AD05}" srcId="{71EC9919-0D2D-48E3-8CA6-3D696AD76150}" destId="{25A81663-7B4C-41C8-BFD6-92DA9F8D51A9}" srcOrd="3" destOrd="0" parTransId="{050ED3D9-6C6B-4699-AFD7-62A9CD5E473B}" sibTransId="{6E423CDD-069E-4C65-A93E-BF676834C9BE}"/>
    <dgm:cxn modelId="{FB45845F-4EF7-4F2F-B2A5-9FA192248A7C}" type="presOf" srcId="{6E423CDD-069E-4C65-A93E-BF676834C9BE}" destId="{0DBB6DD3-A5AF-447D-A22D-DCE319CD0B56}" srcOrd="0" destOrd="0" presId="urn:microsoft.com/office/officeart/2005/8/layout/cycle2"/>
    <dgm:cxn modelId="{9B679C39-7BA1-4A40-936E-3D42E96B3C53}" type="presOf" srcId="{25A81663-7B4C-41C8-BFD6-92DA9F8D51A9}" destId="{94F6D924-E3A7-42C4-840D-6E8EBAB4C0D4}" srcOrd="0" destOrd="0" presId="urn:microsoft.com/office/officeart/2005/8/layout/cycle2"/>
    <dgm:cxn modelId="{2FB8BF1F-561E-4BC5-9A0A-E2E565126D02}" type="presOf" srcId="{8FED2D89-011C-4FE7-8B4D-23EB075E7AB1}" destId="{79E5071F-7A3B-4222-9D80-63E576D11DF4}" srcOrd="0" destOrd="0" presId="urn:microsoft.com/office/officeart/2005/8/layout/cycle2"/>
    <dgm:cxn modelId="{63A438B7-806B-4DD6-9F15-E8B431530ED8}" type="presOf" srcId="{B28CF66A-211B-480B-9A26-98D03FC38E8A}" destId="{47D979D5-8D7D-46DD-A45E-EA69DE21A49E}" srcOrd="0" destOrd="0" presId="urn:microsoft.com/office/officeart/2005/8/layout/cycle2"/>
    <dgm:cxn modelId="{B9D745F7-9E8B-47CF-A860-5E58C8C37F78}" srcId="{71EC9919-0D2D-48E3-8CA6-3D696AD76150}" destId="{8FED2D89-011C-4FE7-8B4D-23EB075E7AB1}" srcOrd="0" destOrd="0" parTransId="{8BD8F862-4858-4307-AACB-EDFE349567D9}" sibTransId="{146B2870-18A2-4B55-8B49-BB8546A1B1D3}"/>
    <dgm:cxn modelId="{EF65ABAB-A948-4399-944D-FD8C2B8CED28}" type="presOf" srcId="{0EE0EA81-615E-4738-ADF4-1A1BF8A4E8B9}" destId="{518E1197-9D5F-4392-938D-66FCDAEAB905}" srcOrd="1" destOrd="0" presId="urn:microsoft.com/office/officeart/2005/8/layout/cycle2"/>
    <dgm:cxn modelId="{9BF8756E-96E2-4F15-B35B-A3CECA8681B3}" type="presOf" srcId="{61B7092E-8AE5-4CB8-BB42-A04DEEB8E9D5}" destId="{0FFE0D92-B101-4932-99BE-FBBAFF8AF789}" srcOrd="0" destOrd="0" presId="urn:microsoft.com/office/officeart/2005/8/layout/cycle2"/>
    <dgm:cxn modelId="{8F4B82CA-7EE8-49F1-8207-2C7E6434DFA1}" type="presOf" srcId="{6E423CDD-069E-4C65-A93E-BF676834C9BE}" destId="{C9B6C137-1A15-4726-828B-A6E5EDAF8683}" srcOrd="1" destOrd="0" presId="urn:microsoft.com/office/officeart/2005/8/layout/cycle2"/>
    <dgm:cxn modelId="{7511487A-B38F-46A5-81B8-66985B8AD292}" type="presOf" srcId="{146B2870-18A2-4B55-8B49-BB8546A1B1D3}" destId="{5749BA38-EA0C-4F69-9E34-2786B7752391}" srcOrd="1" destOrd="0" presId="urn:microsoft.com/office/officeart/2005/8/layout/cycle2"/>
    <dgm:cxn modelId="{379C7207-9EFA-48F2-8CF2-7ECDB93B2B18}" type="presOf" srcId="{C5BD883B-AC1B-42E8-A90B-2100B1D044BB}" destId="{4E48E0C6-C37D-4374-88DF-874D24DECAA1}" srcOrd="1" destOrd="0" presId="urn:microsoft.com/office/officeart/2005/8/layout/cycle2"/>
    <dgm:cxn modelId="{DB66063F-F95E-40FE-9E59-FC30AD4E7D23}" type="presOf" srcId="{F65AD017-3B6A-4FEE-96C1-60A52B687886}" destId="{2EC8337C-3143-45A9-8CB9-21899D3294B1}" srcOrd="1" destOrd="0" presId="urn:microsoft.com/office/officeart/2005/8/layout/cycle2"/>
    <dgm:cxn modelId="{10D34E6C-8B70-4991-A97A-84EEF7727C85}" type="presOf" srcId="{71EC9919-0D2D-48E3-8CA6-3D696AD76150}" destId="{B7BB4AD2-CCF0-4EE8-96D4-001FEB36B954}" srcOrd="0" destOrd="0" presId="urn:microsoft.com/office/officeart/2005/8/layout/cycle2"/>
    <dgm:cxn modelId="{8E7B4462-7897-4D9B-B32F-428415492AFF}" type="presOf" srcId="{50E3AF84-DB05-42B6-B23B-A0E0FA15B913}" destId="{8A98907A-823F-4BDF-9DFF-2FDEB1BBB948}" srcOrd="0" destOrd="0" presId="urn:microsoft.com/office/officeart/2005/8/layout/cycle2"/>
    <dgm:cxn modelId="{24A78FC3-7CD0-4CE0-97DC-CFE9065F598E}" srcId="{71EC9919-0D2D-48E3-8CA6-3D696AD76150}" destId="{B28CF66A-211B-480B-9A26-98D03FC38E8A}" srcOrd="5" destOrd="0" parTransId="{36449540-DCCB-4161-9B77-A0BAC6B993EC}" sibTransId="{C5BD883B-AC1B-42E8-A90B-2100B1D044BB}"/>
    <dgm:cxn modelId="{74789A80-92B5-40E6-B33E-517142058D48}" srcId="{71EC9919-0D2D-48E3-8CA6-3D696AD76150}" destId="{50E3AF84-DB05-42B6-B23B-A0E0FA15B913}" srcOrd="2" destOrd="0" parTransId="{B52B19E2-D351-488A-AABD-48B717046B30}" sibTransId="{33B6DE16-F5F2-47EB-BE16-50F515097936}"/>
    <dgm:cxn modelId="{0461C17A-AC39-489E-AB43-688A9AD55015}" type="presOf" srcId="{0EE0EA81-615E-4738-ADF4-1A1BF8A4E8B9}" destId="{F9F818FC-6B4B-4996-9D2A-6D5B16D753DE}" srcOrd="0" destOrd="0" presId="urn:microsoft.com/office/officeart/2005/8/layout/cycle2"/>
    <dgm:cxn modelId="{5F5E787B-BC51-48DF-9390-232AD7A93B85}" srcId="{71EC9919-0D2D-48E3-8CA6-3D696AD76150}" destId="{0F432FD8-5039-4962-A6F9-61858FCB80C5}" srcOrd="1" destOrd="0" parTransId="{1A2B5C63-BE54-474F-A00B-E818243BC448}" sibTransId="{0EE0EA81-615E-4738-ADF4-1A1BF8A4E8B9}"/>
    <dgm:cxn modelId="{ABC76C53-0E7D-4F79-866C-ABDB699D58AD}" type="presParOf" srcId="{B7BB4AD2-CCF0-4EE8-96D4-001FEB36B954}" destId="{79E5071F-7A3B-4222-9D80-63E576D11DF4}" srcOrd="0" destOrd="0" presId="urn:microsoft.com/office/officeart/2005/8/layout/cycle2"/>
    <dgm:cxn modelId="{471082E5-6C16-49A9-AD9B-643C63F4E473}" type="presParOf" srcId="{B7BB4AD2-CCF0-4EE8-96D4-001FEB36B954}" destId="{20809663-43A0-4367-A005-39309E093C3A}" srcOrd="1" destOrd="0" presId="urn:microsoft.com/office/officeart/2005/8/layout/cycle2"/>
    <dgm:cxn modelId="{EBE70994-5464-4E37-B6FA-AAFCD53EB0D2}" type="presParOf" srcId="{20809663-43A0-4367-A005-39309E093C3A}" destId="{5749BA38-EA0C-4F69-9E34-2786B7752391}" srcOrd="0" destOrd="0" presId="urn:microsoft.com/office/officeart/2005/8/layout/cycle2"/>
    <dgm:cxn modelId="{CF6139F1-6B8B-4A0D-BE1B-72F38B2B4C8A}" type="presParOf" srcId="{B7BB4AD2-CCF0-4EE8-96D4-001FEB36B954}" destId="{8B1204FD-3212-4476-91D0-EADE08CAFDFE}" srcOrd="2" destOrd="0" presId="urn:microsoft.com/office/officeart/2005/8/layout/cycle2"/>
    <dgm:cxn modelId="{FFB41DCD-C6D8-4E35-AD86-FED2AF6B2FA0}" type="presParOf" srcId="{B7BB4AD2-CCF0-4EE8-96D4-001FEB36B954}" destId="{F9F818FC-6B4B-4996-9D2A-6D5B16D753DE}" srcOrd="3" destOrd="0" presId="urn:microsoft.com/office/officeart/2005/8/layout/cycle2"/>
    <dgm:cxn modelId="{AA0CBFA7-14CA-4D33-A065-CC7013CAF1E5}" type="presParOf" srcId="{F9F818FC-6B4B-4996-9D2A-6D5B16D753DE}" destId="{518E1197-9D5F-4392-938D-66FCDAEAB905}" srcOrd="0" destOrd="0" presId="urn:microsoft.com/office/officeart/2005/8/layout/cycle2"/>
    <dgm:cxn modelId="{5CA08A38-54FB-4591-809F-C3573E2E3D9F}" type="presParOf" srcId="{B7BB4AD2-CCF0-4EE8-96D4-001FEB36B954}" destId="{8A98907A-823F-4BDF-9DFF-2FDEB1BBB948}" srcOrd="4" destOrd="0" presId="urn:microsoft.com/office/officeart/2005/8/layout/cycle2"/>
    <dgm:cxn modelId="{862DB1B0-9AEE-4B7B-B847-5BE81F6B06A9}" type="presParOf" srcId="{B7BB4AD2-CCF0-4EE8-96D4-001FEB36B954}" destId="{D9E3DA75-1AA6-4295-B0D5-7C0E967FABC2}" srcOrd="5" destOrd="0" presId="urn:microsoft.com/office/officeart/2005/8/layout/cycle2"/>
    <dgm:cxn modelId="{D0819786-B7CC-45D0-BA16-894B13A55D3F}" type="presParOf" srcId="{D9E3DA75-1AA6-4295-B0D5-7C0E967FABC2}" destId="{CC26A3C9-2698-4E87-8200-AAD7EB955BB9}" srcOrd="0" destOrd="0" presId="urn:microsoft.com/office/officeart/2005/8/layout/cycle2"/>
    <dgm:cxn modelId="{15AA92E3-E781-4ED5-B693-C5FAF1BEC1FB}" type="presParOf" srcId="{B7BB4AD2-CCF0-4EE8-96D4-001FEB36B954}" destId="{94F6D924-E3A7-42C4-840D-6E8EBAB4C0D4}" srcOrd="6" destOrd="0" presId="urn:microsoft.com/office/officeart/2005/8/layout/cycle2"/>
    <dgm:cxn modelId="{655ED853-666A-43F9-9761-4AE5241AD2CB}" type="presParOf" srcId="{B7BB4AD2-CCF0-4EE8-96D4-001FEB36B954}" destId="{0DBB6DD3-A5AF-447D-A22D-DCE319CD0B56}" srcOrd="7" destOrd="0" presId="urn:microsoft.com/office/officeart/2005/8/layout/cycle2"/>
    <dgm:cxn modelId="{515F319A-2941-41BA-8F12-ADECBAF0D9B2}" type="presParOf" srcId="{0DBB6DD3-A5AF-447D-A22D-DCE319CD0B56}" destId="{C9B6C137-1A15-4726-828B-A6E5EDAF8683}" srcOrd="0" destOrd="0" presId="urn:microsoft.com/office/officeart/2005/8/layout/cycle2"/>
    <dgm:cxn modelId="{9AB6CAF1-9921-4F81-83FE-CA311A5E9C2C}" type="presParOf" srcId="{B7BB4AD2-CCF0-4EE8-96D4-001FEB36B954}" destId="{0FFE0D92-B101-4932-99BE-FBBAFF8AF789}" srcOrd="8" destOrd="0" presId="urn:microsoft.com/office/officeart/2005/8/layout/cycle2"/>
    <dgm:cxn modelId="{B8AEC077-B2C5-4E0F-B0C3-9438AD152DB6}" type="presParOf" srcId="{B7BB4AD2-CCF0-4EE8-96D4-001FEB36B954}" destId="{8D998BCE-E535-4D1B-A831-4A2E26F6E6B7}" srcOrd="9" destOrd="0" presId="urn:microsoft.com/office/officeart/2005/8/layout/cycle2"/>
    <dgm:cxn modelId="{D8E8015C-6FF9-497B-9072-1023180AF0F1}" type="presParOf" srcId="{8D998BCE-E535-4D1B-A831-4A2E26F6E6B7}" destId="{2EC8337C-3143-45A9-8CB9-21899D3294B1}" srcOrd="0" destOrd="0" presId="urn:microsoft.com/office/officeart/2005/8/layout/cycle2"/>
    <dgm:cxn modelId="{AA118A9D-1B10-46B9-B685-DA5F5CC226FD}" type="presParOf" srcId="{B7BB4AD2-CCF0-4EE8-96D4-001FEB36B954}" destId="{47D979D5-8D7D-46DD-A45E-EA69DE21A49E}" srcOrd="10" destOrd="0" presId="urn:microsoft.com/office/officeart/2005/8/layout/cycle2"/>
    <dgm:cxn modelId="{780A5359-266E-4E34-A6C1-6D78950BB888}" type="presParOf" srcId="{B7BB4AD2-CCF0-4EE8-96D4-001FEB36B954}" destId="{C8F3E8C6-28A5-49C8-A251-B2BBA292BC2B}" srcOrd="11" destOrd="0" presId="urn:microsoft.com/office/officeart/2005/8/layout/cycle2"/>
    <dgm:cxn modelId="{70965962-0E96-45EF-9BA4-D4C4DA8AB2A2}" type="presParOf" srcId="{C8F3E8C6-28A5-49C8-A251-B2BBA292BC2B}" destId="{4E48E0C6-C37D-4374-88DF-874D24DECA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5071F-7A3B-4222-9D80-63E576D11DF4}">
      <dsp:nvSpPr>
        <dsp:cNvPr id="0" name=""/>
        <dsp:cNvSpPr/>
      </dsp:nvSpPr>
      <dsp:spPr>
        <a:xfrm>
          <a:off x="2215009" y="2880"/>
          <a:ext cx="1402626" cy="14026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皇帝早逝</a:t>
          </a:r>
          <a:endParaRPr lang="zh-CN" altLang="en-US" sz="3000" kern="1200" dirty="0">
            <a:latin typeface="华文隶书" panose="02010800040101010101" pitchFamily="2" charset="-122"/>
            <a:ea typeface="华文隶书" panose="02010800040101010101" pitchFamily="2" charset="-122"/>
          </a:endParaRPr>
        </a:p>
      </dsp:txBody>
      <dsp:txXfrm>
        <a:off x="2420419" y="208290"/>
        <a:ext cx="991806" cy="991806"/>
      </dsp:txXfrm>
    </dsp:sp>
    <dsp:sp modelId="{20809663-43A0-4367-A005-39309E093C3A}">
      <dsp:nvSpPr>
        <dsp:cNvPr id="0" name=""/>
        <dsp:cNvSpPr/>
      </dsp:nvSpPr>
      <dsp:spPr>
        <a:xfrm rot="1800000">
          <a:off x="3632424" y="988268"/>
          <a:ext cx="371790" cy="473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3639896" y="1055061"/>
        <a:ext cx="260253" cy="284032"/>
      </dsp:txXfrm>
    </dsp:sp>
    <dsp:sp modelId="{8B1204FD-3212-4476-91D0-EADE08CAFDFE}">
      <dsp:nvSpPr>
        <dsp:cNvPr id="0" name=""/>
        <dsp:cNvSpPr/>
      </dsp:nvSpPr>
      <dsp:spPr>
        <a:xfrm>
          <a:off x="4037229" y="1054939"/>
          <a:ext cx="1402626" cy="14026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幼主继位</a:t>
          </a:r>
          <a:endParaRPr lang="zh-CN" altLang="en-US" sz="3000" kern="1200" dirty="0">
            <a:latin typeface="华文隶书" panose="02010800040101010101" pitchFamily="2" charset="-122"/>
            <a:ea typeface="华文隶书" panose="02010800040101010101" pitchFamily="2" charset="-122"/>
          </a:endParaRPr>
        </a:p>
      </dsp:txBody>
      <dsp:txXfrm>
        <a:off x="4242639" y="1260349"/>
        <a:ext cx="991806" cy="991806"/>
      </dsp:txXfrm>
    </dsp:sp>
    <dsp:sp modelId="{F9F818FC-6B4B-4996-9D2A-6D5B16D753DE}">
      <dsp:nvSpPr>
        <dsp:cNvPr id="0" name=""/>
        <dsp:cNvSpPr/>
      </dsp:nvSpPr>
      <dsp:spPr>
        <a:xfrm rot="5400000">
          <a:off x="4552647" y="2561096"/>
          <a:ext cx="371790" cy="473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608416" y="2600005"/>
        <a:ext cx="260253" cy="284032"/>
      </dsp:txXfrm>
    </dsp:sp>
    <dsp:sp modelId="{8A98907A-823F-4BDF-9DFF-2FDEB1BBB948}">
      <dsp:nvSpPr>
        <dsp:cNvPr id="0" name=""/>
        <dsp:cNvSpPr/>
      </dsp:nvSpPr>
      <dsp:spPr>
        <a:xfrm>
          <a:off x="4037229" y="3159058"/>
          <a:ext cx="1402626" cy="14026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外戚专权</a:t>
          </a:r>
          <a:endParaRPr lang="zh-CN" altLang="en-US" sz="3000" kern="1200" dirty="0">
            <a:latin typeface="华文隶书" panose="02010800040101010101" pitchFamily="2" charset="-122"/>
            <a:ea typeface="华文隶书" panose="02010800040101010101" pitchFamily="2" charset="-122"/>
          </a:endParaRPr>
        </a:p>
      </dsp:txBody>
      <dsp:txXfrm>
        <a:off x="4242639" y="3364468"/>
        <a:ext cx="991806" cy="991806"/>
      </dsp:txXfrm>
    </dsp:sp>
    <dsp:sp modelId="{D9E3DA75-1AA6-4295-B0D5-7C0E967FABC2}">
      <dsp:nvSpPr>
        <dsp:cNvPr id="0" name=""/>
        <dsp:cNvSpPr/>
      </dsp:nvSpPr>
      <dsp:spPr>
        <a:xfrm rot="9000000">
          <a:off x="3650650" y="4144446"/>
          <a:ext cx="371790" cy="473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3754715" y="4211239"/>
        <a:ext cx="260253" cy="284032"/>
      </dsp:txXfrm>
    </dsp:sp>
    <dsp:sp modelId="{94F6D924-E3A7-42C4-840D-6E8EBAB4C0D4}">
      <dsp:nvSpPr>
        <dsp:cNvPr id="0" name=""/>
        <dsp:cNvSpPr/>
      </dsp:nvSpPr>
      <dsp:spPr>
        <a:xfrm>
          <a:off x="2215009" y="4211117"/>
          <a:ext cx="1402626" cy="14026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皇帝长大</a:t>
          </a:r>
          <a:endParaRPr lang="zh-CN" altLang="en-US" sz="3000" kern="1200" dirty="0">
            <a:latin typeface="华文隶书" panose="02010800040101010101" pitchFamily="2" charset="-122"/>
            <a:ea typeface="华文隶书" panose="02010800040101010101" pitchFamily="2" charset="-122"/>
          </a:endParaRPr>
        </a:p>
      </dsp:txBody>
      <dsp:txXfrm>
        <a:off x="2420419" y="4416527"/>
        <a:ext cx="991806" cy="991806"/>
      </dsp:txXfrm>
    </dsp:sp>
    <dsp:sp modelId="{0DBB6DD3-A5AF-447D-A22D-DCE319CD0B56}">
      <dsp:nvSpPr>
        <dsp:cNvPr id="0" name=""/>
        <dsp:cNvSpPr/>
      </dsp:nvSpPr>
      <dsp:spPr>
        <a:xfrm rot="12600000">
          <a:off x="1828430" y="4154968"/>
          <a:ext cx="371790" cy="473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1932495" y="4277529"/>
        <a:ext cx="260253" cy="284032"/>
      </dsp:txXfrm>
    </dsp:sp>
    <dsp:sp modelId="{0FFE0D92-B101-4932-99BE-FBBAFF8AF789}">
      <dsp:nvSpPr>
        <dsp:cNvPr id="0" name=""/>
        <dsp:cNvSpPr/>
      </dsp:nvSpPr>
      <dsp:spPr>
        <a:xfrm>
          <a:off x="392790" y="3159058"/>
          <a:ext cx="1402626" cy="140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诛杀外戚</a:t>
          </a:r>
          <a:endParaRPr lang="zh-CN" altLang="en-US" sz="3000" kern="1200" dirty="0">
            <a:latin typeface="华文隶书" panose="02010800040101010101" pitchFamily="2" charset="-122"/>
            <a:ea typeface="华文隶书" panose="02010800040101010101" pitchFamily="2" charset="-122"/>
          </a:endParaRPr>
        </a:p>
      </dsp:txBody>
      <dsp:txXfrm>
        <a:off x="598200" y="3364468"/>
        <a:ext cx="991806" cy="991806"/>
      </dsp:txXfrm>
    </dsp:sp>
    <dsp:sp modelId="{8D998BCE-E535-4D1B-A831-4A2E26F6E6B7}">
      <dsp:nvSpPr>
        <dsp:cNvPr id="0" name=""/>
        <dsp:cNvSpPr/>
      </dsp:nvSpPr>
      <dsp:spPr>
        <a:xfrm rot="16200000">
          <a:off x="908207" y="2582141"/>
          <a:ext cx="371790" cy="473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963976" y="2732587"/>
        <a:ext cx="260253" cy="284032"/>
      </dsp:txXfrm>
    </dsp:sp>
    <dsp:sp modelId="{47D979D5-8D7D-46DD-A45E-EA69DE21A49E}">
      <dsp:nvSpPr>
        <dsp:cNvPr id="0" name=""/>
        <dsp:cNvSpPr/>
      </dsp:nvSpPr>
      <dsp:spPr>
        <a:xfrm>
          <a:off x="392790" y="1054939"/>
          <a:ext cx="1402626" cy="14026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华文隶书" panose="02010800040101010101" pitchFamily="2" charset="-122"/>
              <a:ea typeface="华文隶书" panose="02010800040101010101" pitchFamily="2" charset="-122"/>
            </a:rPr>
            <a:t>宦官得宠</a:t>
          </a:r>
          <a:endParaRPr lang="zh-CN" altLang="en-US" sz="3000" kern="1200" dirty="0">
            <a:latin typeface="华文隶书" panose="02010800040101010101" pitchFamily="2" charset="-122"/>
            <a:ea typeface="华文隶书" panose="02010800040101010101" pitchFamily="2" charset="-122"/>
          </a:endParaRPr>
        </a:p>
      </dsp:txBody>
      <dsp:txXfrm>
        <a:off x="598200" y="1260349"/>
        <a:ext cx="991806" cy="991806"/>
      </dsp:txXfrm>
    </dsp:sp>
    <dsp:sp modelId="{C8F3E8C6-28A5-49C8-A251-B2BBA292BC2B}">
      <dsp:nvSpPr>
        <dsp:cNvPr id="0" name=""/>
        <dsp:cNvSpPr/>
      </dsp:nvSpPr>
      <dsp:spPr>
        <a:xfrm rot="19800000">
          <a:off x="1810204" y="998791"/>
          <a:ext cx="371790" cy="473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1817676" y="1121352"/>
        <a:ext cx="260253" cy="28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6E14-A911-4C31-AC93-36EFA638686F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4ED0-E8F1-4750-8FB6-9F61A3DEE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497.xml"/><Relationship Id="rId4" Type="http://schemas.openxmlformats.org/officeDocument/2006/relationships/tags" Target="../tags/tag49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9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5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4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53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543.xml"/><Relationship Id="rId4" Type="http://schemas.openxmlformats.org/officeDocument/2006/relationships/tags" Target="../tags/tag54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548.xml"/><Relationship Id="rId4" Type="http://schemas.openxmlformats.org/officeDocument/2006/relationships/tags" Target="../tags/tag54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553.xml"/><Relationship Id="rId4" Type="http://schemas.openxmlformats.org/officeDocument/2006/relationships/tags" Target="../tags/tag55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4" Type="http://schemas.openxmlformats.org/officeDocument/2006/relationships/tags" Target="../tags/tag563.xml"/><Relationship Id="rId9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7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4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585.xml"/><Relationship Id="rId4" Type="http://schemas.openxmlformats.org/officeDocument/2006/relationships/tags" Target="../tags/tag58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58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0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1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2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6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7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8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293.xml"/><Relationship Id="rId4" Type="http://schemas.openxmlformats.org/officeDocument/2006/relationships/tags" Target="../tags/tag29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9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32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341.xml"/><Relationship Id="rId4" Type="http://schemas.openxmlformats.org/officeDocument/2006/relationships/tags" Target="../tags/tag34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355.xml"/><Relationship Id="rId4" Type="http://schemas.openxmlformats.org/officeDocument/2006/relationships/tags" Target="../tags/tag35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4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4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36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9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40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4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431.xml"/><Relationship Id="rId4" Type="http://schemas.openxmlformats.org/officeDocument/2006/relationships/tags" Target="../tags/tag43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436.xml"/><Relationship Id="rId4" Type="http://schemas.openxmlformats.org/officeDocument/2006/relationships/tags" Target="../tags/tag43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9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45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473.xml"/><Relationship Id="rId4" Type="http://schemas.openxmlformats.org/officeDocument/2006/relationships/tags" Target="../tags/tag47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47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002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9868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7496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100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7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914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4528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545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705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6943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6254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1050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82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5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5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5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669213" y="1496291"/>
            <a:ext cx="780565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 userDrawn="1"/>
        </p:nvSpPr>
        <p:spPr>
          <a:xfrm>
            <a:off x="6605337" y="635267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新浪微博</a:t>
            </a:r>
            <a:r>
              <a:rPr lang="en-US" altLang="zh-CN" dirty="0" smtClean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dirty="0" smtClean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六月雪</a:t>
            </a:r>
            <a:r>
              <a:rPr lang="en-US" altLang="zh-CN" dirty="0" smtClean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_1</a:t>
            </a:r>
            <a:endParaRPr lang="zh-CN" altLang="en-US" dirty="0">
              <a:solidFill>
                <a:srgbClr val="E7E6E6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2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54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8422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1653">
                <a:srgbClr val="EAEAEA"/>
              </a:gs>
              <a:gs pos="44000">
                <a:schemeClr val="bg1">
                  <a:lumMod val="85000"/>
                </a:schemeClr>
              </a:gs>
              <a:gs pos="24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30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87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8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2386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5110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4737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7798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0088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90088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337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9237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166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0469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640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659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528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91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9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9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90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392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0309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18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04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4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4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315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34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13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404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494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4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1031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9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6895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393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26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9181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335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3281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90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8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8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903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632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6451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16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2345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4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4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483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33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12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572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7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5377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3297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7940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24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187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928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952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6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9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2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713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8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022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3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9912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8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009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321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0502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556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7277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16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5413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536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583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165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927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6732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87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643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76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9285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6576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251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755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3255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55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466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457705"/>
            <a:ext cx="462915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2057403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211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6" y="365694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94" y="36569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43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28650" y="365694"/>
            <a:ext cx="7886700" cy="58118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073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99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794653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067390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73038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44796" tIns="22398" rIns="44796" bIns="22398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09594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99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593884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678471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4801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44796" tIns="22398" rIns="44796" bIns="22398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034451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075419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2020-11-09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41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3" y="2588835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3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897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3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18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9" y="3808736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6" y="4512229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000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1852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1296497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789045"/>
            <a:ext cx="3962400" cy="455223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1296497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789045"/>
            <a:ext cx="3962432" cy="455223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186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0914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856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5184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13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6" y="952504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408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9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685788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3" y="2588835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8293097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3" y="2588827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3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687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3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4782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9" y="3808736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6" y="4512221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755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01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1296489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789045"/>
            <a:ext cx="3962400" cy="455223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1296489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789045"/>
            <a:ext cx="3962432" cy="455223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40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30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058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30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30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103109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13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6" y="952504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024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9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510335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3" y="2588827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30872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3" y="2588779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3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31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3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73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9" y="3808736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6" y="4512173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7480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0411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3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129644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789045"/>
            <a:ext cx="3962400" cy="455223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129644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789045"/>
            <a:ext cx="3962432" cy="455223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5250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613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12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00719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13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6" y="952504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272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9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905974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3" y="2588779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589016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83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569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0751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72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9706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4875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21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21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00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667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065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19" y="27340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4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618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95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7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834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75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99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99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6183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79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705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84628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705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422357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705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3535676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44796" tIns="22398" rIns="44796" bIns="22398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705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30271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5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6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376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5484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1007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7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659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54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299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5624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728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558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3895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1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11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90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630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3707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099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7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2707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7030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443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50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4455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004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82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328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slideLayout" Target="../slideLayouts/slideLayout78.xml"/><Relationship Id="rId7" Type="http://schemas.openxmlformats.org/officeDocument/2006/relationships/tags" Target="../tags/tag34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ags" Target="../tags/tag347.xml"/><Relationship Id="rId5" Type="http://schemas.openxmlformats.org/officeDocument/2006/relationships/theme" Target="../theme/theme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9.xml"/><Relationship Id="rId9" Type="http://schemas.openxmlformats.org/officeDocument/2006/relationships/tags" Target="../tags/tag3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ags" Target="../tags/tag36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ags" Target="../tags/tag36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1.xml"/><Relationship Id="rId16" Type="http://schemas.openxmlformats.org/officeDocument/2006/relationships/tags" Target="../tags/tag37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4.xml"/><Relationship Id="rId15" Type="http://schemas.openxmlformats.org/officeDocument/2006/relationships/tags" Target="../tags/tag369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ags" Target="../tags/tag3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ags" Target="../tags/tag423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ags" Target="../tags/tag4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1.xml"/><Relationship Id="rId16" Type="http://schemas.openxmlformats.org/officeDocument/2006/relationships/tags" Target="../tags/tag426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94.xml"/><Relationship Id="rId15" Type="http://schemas.openxmlformats.org/officeDocument/2006/relationships/tags" Target="../tags/tag425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4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47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ags" Target="../tags/tag4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1.xml"/><Relationship Id="rId16" Type="http://schemas.openxmlformats.org/officeDocument/2006/relationships/tags" Target="../tags/tag482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04.xml"/><Relationship Id="rId15" Type="http://schemas.openxmlformats.org/officeDocument/2006/relationships/tags" Target="../tags/tag481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4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ags" Target="../tags/tag5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ags" Target="../tags/tag5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6" Type="http://schemas.openxmlformats.org/officeDocument/2006/relationships/tags" Target="../tags/tag5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27.xml"/><Relationship Id="rId15" Type="http://schemas.openxmlformats.org/officeDocument/2006/relationships/tags" Target="../tags/tag5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ags" Target="../tags/tag5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59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59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59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59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5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57.xml"/><Relationship Id="rId5" Type="http://schemas.openxmlformats.org/officeDocument/2006/relationships/theme" Target="../theme/them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7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76.xml"/><Relationship Id="rId5" Type="http://schemas.openxmlformats.org/officeDocument/2006/relationships/theme" Target="../theme/theme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7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17" Type="http://schemas.openxmlformats.org/officeDocument/2006/relationships/tags" Target="../tags/tag105.xml"/><Relationship Id="rId2" Type="http://schemas.openxmlformats.org/officeDocument/2006/relationships/slideLayout" Target="../slideLayouts/slideLayout33.xml"/><Relationship Id="rId16" Type="http://schemas.openxmlformats.org/officeDocument/2006/relationships/tags" Target="../tags/tag10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ags" Target="../tags/tag10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17" Type="http://schemas.openxmlformats.org/officeDocument/2006/relationships/tags" Target="../tags/tag166.xml"/><Relationship Id="rId2" Type="http://schemas.openxmlformats.org/officeDocument/2006/relationships/slideLayout" Target="../slideLayouts/slideLayout44.xml"/><Relationship Id="rId16" Type="http://schemas.openxmlformats.org/officeDocument/2006/relationships/tags" Target="../tags/tag165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ags" Target="../tags/tag16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ags" Target="../tags/tag1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17" Type="http://schemas.openxmlformats.org/officeDocument/2006/relationships/tags" Target="../tags/tag227.xml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226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22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2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ags" Target="../tags/tag284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9.xml"/><Relationship Id="rId17" Type="http://schemas.openxmlformats.org/officeDocument/2006/relationships/tags" Target="../tags/tag288.xml"/><Relationship Id="rId2" Type="http://schemas.openxmlformats.org/officeDocument/2006/relationships/slideLayout" Target="../slideLayouts/slideLayout66.xml"/><Relationship Id="rId16" Type="http://schemas.openxmlformats.org/officeDocument/2006/relationships/tags" Target="../tags/tag287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ags" Target="../tags/tag28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ags" Target="../tags/tag2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2020-11-09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705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356705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  <p:pic>
        <p:nvPicPr>
          <p:cNvPr id="1029" name="Picture 7" descr="C:\Documents and Settings\Administrator\桌面\101智慧课堂 组合logo.png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72376" y="190501"/>
            <a:ext cx="1347788" cy="666749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964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6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5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5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5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6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6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6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20BE-8BCA-4D3D-B343-F9A56D7A8A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2C95-8D0F-4557-B351-218702BC4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36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" y="308294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91" y="36026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9" y="440130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34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" y="308292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90" y="36026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8" y="440128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26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" y="308284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6" y="36025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4" y="440120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5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438086"/>
                </a:solidFill>
              </a:rPr>
              <a:pPr/>
              <a:t>2020-11-09</a:t>
            </a:fld>
            <a:endParaRPr lang="zh-CN" altLang="en-US" dirty="0">
              <a:solidFill>
                <a:srgbClr val="438086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>
              <a:solidFill>
                <a:srgbClr val="438086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8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8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8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7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  <p:pic>
        <p:nvPicPr>
          <p:cNvPr id="1029" name="Picture 7" descr="C:\Documents and Settings\Administrator\桌面\101智慧课堂 组合logo.png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72376" y="190501"/>
            <a:ext cx="1347788" cy="666749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1828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rgbClr val="898989"/>
              </a:solidFill>
              <a:ea typeface="宋体"/>
            </a:endParaRPr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9C97992-4A1D-4CE2-AA68-B421012B7BE4}" type="slidenum">
              <a:rPr sz="1200">
                <a:solidFill>
                  <a:srgbClr val="898989"/>
                </a:solidFill>
                <a:ea typeface="宋体"/>
              </a:rPr>
              <a:pPr algn="r"/>
              <a:t>‹#›</a:t>
            </a:fld>
            <a:endParaRPr sz="1200">
              <a:solidFill>
                <a:srgbClr val="898989"/>
              </a:solidFill>
              <a:ea typeface="宋体"/>
            </a:endParaRPr>
          </a:p>
        </p:txBody>
      </p:sp>
      <p:pic>
        <p:nvPicPr>
          <p:cNvPr id="1029" name="Picture 7" descr="C:\Documents and Settings\Administrator\桌面\101智慧课堂 组合logo.png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72376" y="190501"/>
            <a:ext cx="1347788" cy="666749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07736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灯片编号占位符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553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5pPr>
          </a:lstStyle>
          <a:p>
            <a:pPr algn="r"/>
            <a:fld id="{7E18489E-AFBF-4713-8533-96AB85B42CC1}" type="slidenum">
              <a:rPr sz="1200" kern="0">
                <a:solidFill>
                  <a:srgbClr val="898989"/>
                </a:solidFill>
              </a:rPr>
              <a:pPr algn="r"/>
              <a:t>‹#›</a:t>
            </a:fld>
            <a:endParaRPr sz="1200" kern="0">
              <a:solidFill>
                <a:srgbClr val="898989"/>
              </a:solidFill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457200" y="6356853"/>
            <a:ext cx="2133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5pPr>
          </a:lstStyle>
          <a:p>
            <a:fld id="{68779437-C97B-4087-9FE9-063D1B673DE3}" type="datetime1">
              <a:rPr lang="en-US" sz="1200" kern="0">
                <a:solidFill>
                  <a:srgbClr val="898989"/>
                </a:solidFill>
              </a:rPr>
              <a:pPr/>
              <a:t>11/9/2020</a:t>
            </a:fld>
            <a:endParaRPr lang="en-US" sz="1200" kern="0">
              <a:solidFill>
                <a:srgbClr val="898989"/>
              </a:solidFill>
            </a:endParaRPr>
          </a:p>
        </p:txBody>
      </p:sp>
      <p:sp>
        <p:nvSpPr>
          <p:cNvPr id="2052" name="页脚占位符 2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124200" y="6356853"/>
            <a:ext cx="2895600" cy="364067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Arial" pitchFamily="34" charset="0"/>
              </a:defRPr>
            </a:lvl5pPr>
          </a:lstStyle>
          <a:p>
            <a:pPr algn="ctr"/>
            <a:endParaRPr lang="en-US" sz="1200" ker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1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4088" r:id="rId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1"/>
          </a:solidFill>
          <a:latin typeface="Calibri" pitchFamily="34" charset="0"/>
          <a:ea typeface="宋体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5pPr>
    </p:bodyStyle>
    <p:other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1pPr>
      <a:lvl2pPr marL="4572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2pPr>
      <a:lvl3pPr marL="9144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3pPr>
      <a:lvl4pPr marL="13716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4pPr>
      <a:lvl5pPr marL="18288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Calibri" pitchFamily="34" charset="0"/>
          <a:ea typeface="Arial" pitchFamily="34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3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3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3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3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3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3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52621-52DE-4398-BD73-1AA1B8CBEE0A}" type="datetime1">
              <a:rPr sz="1400">
                <a:solidFill>
                  <a:srgbClr val="000000"/>
                </a:solidFill>
              </a:rPr>
              <a:pPr/>
              <a:t>2020-10-29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581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581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239E10-9918-4A4E-8902-C8EA6F4D4BFF}" type="slidenum">
              <a:rPr lang="en-US" altLang="zh-CN" sz="1400">
                <a:solidFill>
                  <a:srgbClr val="000000"/>
                </a:solidFill>
              </a:rPr>
              <a:pPr algn="r"/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5" Type="http://schemas.openxmlformats.org/officeDocument/2006/relationships/tags" Target="../tags/tag632.xml"/><Relationship Id="rId4" Type="http://schemas.openxmlformats.org/officeDocument/2006/relationships/tags" Target="../tags/tag63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7" Type="http://schemas.openxmlformats.org/officeDocument/2006/relationships/image" Target="../media/image9.png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slideLayout" Target="../slideLayouts/slideLayout90.xml"/><Relationship Id="rId5" Type="http://schemas.openxmlformats.org/officeDocument/2006/relationships/tags" Target="../tags/tag642.xml"/><Relationship Id="rId4" Type="http://schemas.openxmlformats.org/officeDocument/2006/relationships/tags" Target="../tags/tag6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64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46.xml"/><Relationship Id="rId7" Type="http://schemas.openxmlformats.org/officeDocument/2006/relationships/slideLayout" Target="../slideLayouts/slideLayout65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5" Type="http://schemas.openxmlformats.org/officeDocument/2006/relationships/tags" Target="../tags/tag648.xml"/><Relationship Id="rId4" Type="http://schemas.openxmlformats.org/officeDocument/2006/relationships/tags" Target="../tags/tag647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26" Type="http://schemas.openxmlformats.org/officeDocument/2006/relationships/tags" Target="../tags/tag675.xml"/><Relationship Id="rId39" Type="http://schemas.openxmlformats.org/officeDocument/2006/relationships/image" Target="../media/image9.png"/><Relationship Id="rId3" Type="http://schemas.openxmlformats.org/officeDocument/2006/relationships/tags" Target="../tags/tag652.xml"/><Relationship Id="rId21" Type="http://schemas.openxmlformats.org/officeDocument/2006/relationships/tags" Target="../tags/tag670.xml"/><Relationship Id="rId34" Type="http://schemas.openxmlformats.org/officeDocument/2006/relationships/tags" Target="../tags/tag683.xml"/><Relationship Id="rId42" Type="http://schemas.openxmlformats.org/officeDocument/2006/relationships/image" Target="../media/image20.png"/><Relationship Id="rId7" Type="http://schemas.openxmlformats.org/officeDocument/2006/relationships/tags" Target="../tags/tag656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5" Type="http://schemas.openxmlformats.org/officeDocument/2006/relationships/tags" Target="../tags/tag674.xml"/><Relationship Id="rId33" Type="http://schemas.openxmlformats.org/officeDocument/2006/relationships/tags" Target="../tags/tag682.xml"/><Relationship Id="rId38" Type="http://schemas.openxmlformats.org/officeDocument/2006/relationships/slideLayout" Target="../slideLayouts/slideLayout129.xml"/><Relationship Id="rId2" Type="http://schemas.openxmlformats.org/officeDocument/2006/relationships/tags" Target="../tags/tag651.xml"/><Relationship Id="rId16" Type="http://schemas.openxmlformats.org/officeDocument/2006/relationships/tags" Target="../tags/tag665.xml"/><Relationship Id="rId20" Type="http://schemas.openxmlformats.org/officeDocument/2006/relationships/tags" Target="../tags/tag669.xml"/><Relationship Id="rId29" Type="http://schemas.openxmlformats.org/officeDocument/2006/relationships/tags" Target="../tags/tag678.xml"/><Relationship Id="rId41" Type="http://schemas.openxmlformats.org/officeDocument/2006/relationships/image" Target="../media/image19.png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24" Type="http://schemas.openxmlformats.org/officeDocument/2006/relationships/tags" Target="../tags/tag673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tags" Target="../tags/tag654.xml"/><Relationship Id="rId15" Type="http://schemas.openxmlformats.org/officeDocument/2006/relationships/tags" Target="../tags/tag664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36" Type="http://schemas.openxmlformats.org/officeDocument/2006/relationships/tags" Target="../tags/tag685.xml"/><Relationship Id="rId10" Type="http://schemas.openxmlformats.org/officeDocument/2006/relationships/tags" Target="../tags/tag659.xml"/><Relationship Id="rId19" Type="http://schemas.openxmlformats.org/officeDocument/2006/relationships/tags" Target="../tags/tag668.xml"/><Relationship Id="rId31" Type="http://schemas.openxmlformats.org/officeDocument/2006/relationships/tags" Target="../tags/tag680.xml"/><Relationship Id="rId44" Type="http://schemas.openxmlformats.org/officeDocument/2006/relationships/image" Target="../media/image22.png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4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13" Type="http://schemas.openxmlformats.org/officeDocument/2006/relationships/slideLayout" Target="../slideLayouts/slideLayout78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12" Type="http://schemas.openxmlformats.org/officeDocument/2006/relationships/tags" Target="../tags/tag698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11" Type="http://schemas.openxmlformats.org/officeDocument/2006/relationships/tags" Target="../tags/tag697.xml"/><Relationship Id="rId5" Type="http://schemas.openxmlformats.org/officeDocument/2006/relationships/tags" Target="../tags/tag691.xml"/><Relationship Id="rId10" Type="http://schemas.openxmlformats.org/officeDocument/2006/relationships/tags" Target="../tags/tag696.xml"/><Relationship Id="rId4" Type="http://schemas.openxmlformats.org/officeDocument/2006/relationships/tags" Target="../tags/tag690.xml"/><Relationship Id="rId9" Type="http://schemas.openxmlformats.org/officeDocument/2006/relationships/tags" Target="../tags/tag695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12" Type="http://schemas.openxmlformats.org/officeDocument/2006/relationships/slide" Target="slide17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1" Type="http://schemas.openxmlformats.org/officeDocument/2006/relationships/image" Target="../media/image9.png"/><Relationship Id="rId5" Type="http://schemas.openxmlformats.org/officeDocument/2006/relationships/tags" Target="../tags/tag598.xml"/><Relationship Id="rId10" Type="http://schemas.openxmlformats.org/officeDocument/2006/relationships/slideLayout" Target="../slideLayouts/slideLayout78.xml"/><Relationship Id="rId4" Type="http://schemas.openxmlformats.org/officeDocument/2006/relationships/tags" Target="../tags/tag597.xml"/><Relationship Id="rId9" Type="http://schemas.openxmlformats.org/officeDocument/2006/relationships/tags" Target="../tags/tag6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6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6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6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7" Type="http://schemas.openxmlformats.org/officeDocument/2006/relationships/image" Target="../media/image9.png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slideLayout" Target="../slideLayouts/slideLayout71.xml"/><Relationship Id="rId5" Type="http://schemas.openxmlformats.org/officeDocument/2006/relationships/tags" Target="../tags/tag615.xml"/><Relationship Id="rId4" Type="http://schemas.openxmlformats.org/officeDocument/2006/relationships/tags" Target="../tags/tag6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12" Type="http://schemas.openxmlformats.org/officeDocument/2006/relationships/image" Target="../media/image11.jpeg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image" Target="../media/image9.png"/><Relationship Id="rId5" Type="http://schemas.openxmlformats.org/officeDocument/2006/relationships/tags" Target="../tags/tag623.xml"/><Relationship Id="rId10" Type="http://schemas.openxmlformats.org/officeDocument/2006/relationships/slideLayout" Target="../slideLayouts/slideLayout100.xml"/><Relationship Id="rId4" Type="http://schemas.openxmlformats.org/officeDocument/2006/relationships/tags" Target="../tags/tag622.xml"/><Relationship Id="rId9" Type="http://schemas.openxmlformats.org/officeDocument/2006/relationships/tags" Target="../tags/tag6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E:\新模板\国粹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44" y="576226"/>
            <a:ext cx="2460965" cy="97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6" descr="C:\Documents and Settings\Administrator\桌面\水墨 圈副本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2783" y="775216"/>
            <a:ext cx="271727" cy="1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Documents and Settings\Administrator\桌面\2013\吉祥如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930" y="5661248"/>
            <a:ext cx="358775" cy="3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/>
          <p:nvPr/>
        </p:nvSpPr>
        <p:spPr>
          <a:xfrm>
            <a:off x="3008127" y="1988926"/>
            <a:ext cx="5752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prstClr val="black"/>
                </a:solidFill>
                <a:latin typeface="苏新诗柳楷简" pitchFamily="2" charset="-122"/>
                <a:ea typeface="苏新诗柳楷简" pitchFamily="2" charset="-122"/>
              </a:rPr>
              <a:t>东汉的兴衰</a:t>
            </a:r>
            <a:endParaRPr lang="zh-CN" altLang="en-US" sz="8000" b="1" dirty="0">
              <a:solidFill>
                <a:prstClr val="black"/>
              </a:solidFill>
              <a:latin typeface="苏新诗柳楷简" pitchFamily="2" charset="-122"/>
              <a:ea typeface="苏新诗柳楷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ferris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5160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106"/>
          <p:cNvSpPr/>
          <p:nvPr>
            <p:custDataLst>
              <p:tags r:id="rId1"/>
            </p:custDataLst>
          </p:nvPr>
        </p:nvSpPr>
        <p:spPr>
          <a:xfrm>
            <a:off x="309564" y="518801"/>
            <a:ext cx="4805362" cy="5847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sz="3200" b="1" kern="0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汉光武帝</a:t>
            </a:r>
            <a:r>
              <a:rPr lang="en-US" sz="3200" b="1" kern="0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统治措施</a:t>
            </a:r>
            <a:endParaRPr lang="en-US" sz="32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196" name="表格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4158958"/>
              </p:ext>
            </p:extLst>
          </p:nvPr>
        </p:nvGraphicFramePr>
        <p:xfrm>
          <a:off x="300040" y="1591064"/>
          <a:ext cx="8369300" cy="4358216"/>
        </p:xfrm>
        <a:graphic>
          <a:graphicData uri="http://schemas.openxmlformats.org/drawingml/2006/table">
            <a:tbl>
              <a:tblPr/>
              <a:tblGrid>
                <a:gridCol w="657225"/>
                <a:gridCol w="7712075"/>
              </a:tblGrid>
              <a:tr h="2732616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Tx/>
                      </a:pPr>
                      <a:r>
                        <a:rPr lang="zh-CN" altLang="en-US" sz="3700" b="1" dirty="0">
                          <a:solidFill>
                            <a:srgbClr val="17375E"/>
                          </a:solidFill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措施</a:t>
                      </a:r>
                      <a:endParaRPr lang="en-US" altLang="en-US" sz="3700" b="1" dirty="0">
                        <a:solidFill>
                          <a:srgbClr val="17375E"/>
                        </a:solidFill>
                        <a:latin typeface="微软雅黑" pitchFamily="34" charset="-122"/>
                        <a:ea typeface="微软雅黑" pitchFamily="34" charset="-122"/>
                        <a:sym typeface="Arial" pitchFamily="34" charset="0"/>
                      </a:endParaRPr>
                    </a:p>
                    <a:p>
                      <a:pPr marL="0" lvl="0" indent="0" eaLnBrk="1" hangingPunct="1">
                        <a:buFontTx/>
                      </a:pPr>
                      <a:endParaRPr lang="zh-CN" altLang="en-US" sz="2400" b="1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T="60955" marB="60955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Tx/>
                      </a:pPr>
                      <a:endParaRPr lang="zh-CN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55" marB="60955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rgbClr val="C3D69B"/>
                    </a:solidFill>
                  </a:tcPr>
                </a:tc>
              </a:tr>
              <a:tr h="16256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Tx/>
                      </a:pPr>
                      <a:r>
                        <a:rPr lang="zh-CN" altLang="en-US" sz="3700" b="1">
                          <a:solidFill>
                            <a:srgbClr val="17375E"/>
                          </a:solidFill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结果</a:t>
                      </a:r>
                      <a:endParaRPr lang="en-US" altLang="en-US" sz="3700" b="1">
                        <a:solidFill>
                          <a:srgbClr val="17375E"/>
                        </a:solidFill>
                        <a:latin typeface="微软雅黑" pitchFamily="34" charset="-122"/>
                        <a:ea typeface="微软雅黑" pitchFamily="34" charset="-122"/>
                        <a:sym typeface="Arial" pitchFamily="34" charset="0"/>
                      </a:endParaRPr>
                    </a:p>
                    <a:p>
                      <a:pPr marL="0" lvl="0" indent="0" eaLnBrk="1" hangingPunct="1">
                        <a:buFontTx/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T="60955" marB="60955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FontTx/>
                      </a:pPr>
                      <a:endParaRPr lang="zh-CN" altLang="en-US" sz="24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T="60955" marB="60955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8207" name="文本框 8"/>
          <p:cNvSpPr/>
          <p:nvPr>
            <p:custDataLst>
              <p:tags r:id="rId3"/>
            </p:custDataLst>
          </p:nvPr>
        </p:nvSpPr>
        <p:spPr>
          <a:xfrm>
            <a:off x="1044576" y="1938867"/>
            <a:ext cx="6356350" cy="14773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 sz="2400" b="1" kern="0" dirty="0">
                <a:latin typeface="微软雅黑" pitchFamily="34" charset="-122"/>
                <a:ea typeface="微软雅黑" pitchFamily="34" charset="-122"/>
              </a:rPr>
              <a:t>①释放奴婢，减轻农民负担，</a:t>
            </a:r>
            <a:r>
              <a:rPr sz="2400" b="1" kern="0" dirty="0" smtClean="0">
                <a:latin typeface="微软雅黑" pitchFamily="34" charset="-122"/>
                <a:ea typeface="微软雅黑" pitchFamily="34" charset="-122"/>
              </a:rPr>
              <a:t>减轻刑罚</a:t>
            </a:r>
            <a:r>
              <a:rPr lang="zh-CN" altLang="en-US" sz="2400" b="1" kern="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sz="2400" b="1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5000"/>
              </a:lnSpc>
            </a:pPr>
            <a:r>
              <a:rPr sz="2400" b="1" kern="0" dirty="0">
                <a:latin typeface="微软雅黑" pitchFamily="34" charset="-122"/>
                <a:ea typeface="微软雅黑" pitchFamily="34" charset="-122"/>
              </a:rPr>
              <a:t>②合并郡县，裁减官员，监督官吏，</a:t>
            </a:r>
            <a:r>
              <a:rPr sz="2400" b="1" kern="0" dirty="0" smtClean="0">
                <a:latin typeface="微软雅黑" pitchFamily="34" charset="-122"/>
                <a:ea typeface="微软雅黑" pitchFamily="34" charset="-122"/>
              </a:rPr>
              <a:t>惩处贪官</a:t>
            </a:r>
            <a:r>
              <a:rPr lang="zh-CN" altLang="en-US" sz="2400" b="1" kern="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sz="2400" b="1" kern="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5000"/>
              </a:lnSpc>
            </a:pPr>
            <a:r>
              <a:rPr sz="2400" b="1" kern="0" dirty="0">
                <a:latin typeface="微软雅黑" pitchFamily="34" charset="-122"/>
                <a:ea typeface="微软雅黑" pitchFamily="34" charset="-122"/>
              </a:rPr>
              <a:t>③</a:t>
            </a:r>
            <a:r>
              <a:rPr sz="2400" b="1" kern="0" dirty="0" smtClean="0">
                <a:latin typeface="微软雅黑" pitchFamily="34" charset="-122"/>
                <a:ea typeface="微软雅黑" pitchFamily="34" charset="-122"/>
              </a:rPr>
              <a:t>允许北方少数民族内迁</a:t>
            </a:r>
            <a:r>
              <a:rPr lang="zh-CN" altLang="en-US" sz="2400" b="1" kern="0" dirty="0">
                <a:latin typeface="微软雅黑" pitchFamily="34" charset="-122"/>
                <a:ea typeface="微软雅黑" pitchFamily="34" charset="-122"/>
              </a:rPr>
              <a:t>。</a:t>
            </a:r>
            <a:endParaRPr sz="24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8" name="文本框 9"/>
          <p:cNvSpPr/>
          <p:nvPr>
            <p:custDataLst>
              <p:tags r:id="rId4"/>
            </p:custDataLst>
          </p:nvPr>
        </p:nvSpPr>
        <p:spPr>
          <a:xfrm>
            <a:off x="1044663" y="4580987"/>
            <a:ext cx="7464425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 kern="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社会出现了比较安定的局面，经济得到恢复和发展，史称“光武中兴</a:t>
            </a:r>
            <a:r>
              <a:rPr sz="2400" b="1" kern="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”</a:t>
            </a:r>
            <a:r>
              <a:rPr lang="zh-CN" altLang="en-US" sz="2400" b="1" kern="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。</a:t>
            </a:r>
            <a:endParaRPr sz="2400" b="1" kern="0" dirty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8209" name="文本框 1"/>
          <p:cNvSpPr/>
          <p:nvPr>
            <p:custDataLst>
              <p:tags r:id="rId5"/>
            </p:custDataLst>
          </p:nvPr>
        </p:nvSpPr>
        <p:spPr>
          <a:xfrm>
            <a:off x="6541827" y="1939015"/>
            <a:ext cx="1752600" cy="46166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>
            <a:solidFill>
              <a:srgbClr val="4A7EBB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sz="2400" b="1" kern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增加劳动力</a:t>
            </a:r>
            <a:endParaRPr lang="en-US" sz="2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10" name="文本框 3"/>
          <p:cNvSpPr/>
          <p:nvPr>
            <p:custDataLst>
              <p:tags r:id="rId6"/>
            </p:custDataLst>
          </p:nvPr>
        </p:nvSpPr>
        <p:spPr>
          <a:xfrm>
            <a:off x="7418201" y="2399595"/>
            <a:ext cx="1557337" cy="46166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>
            <a:solidFill>
              <a:srgbClr val="4A7EBB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sz="2400" b="1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节约开支</a:t>
            </a:r>
          </a:p>
        </p:txBody>
      </p:sp>
      <p:sp>
        <p:nvSpPr>
          <p:cNvPr id="8211" name="文本框 4"/>
          <p:cNvSpPr/>
          <p:nvPr>
            <p:custDataLst>
              <p:tags r:id="rId7"/>
            </p:custDataLst>
          </p:nvPr>
        </p:nvSpPr>
        <p:spPr>
          <a:xfrm>
            <a:off x="4785708" y="2884653"/>
            <a:ext cx="2287588" cy="46166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>
            <a:solidFill>
              <a:srgbClr val="4A7EBB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sz="2400" b="1" kern="0" dirty="0" err="1">
                <a:latin typeface="微软雅黑" pitchFamily="34" charset="-122"/>
                <a:ea typeface="微软雅黑" pitchFamily="34" charset="-122"/>
                <a:sym typeface="Arial" pitchFamily="34" charset="0"/>
              </a:rPr>
              <a:t>缓和民族矛盾</a:t>
            </a:r>
            <a:endParaRPr lang="en-US" sz="2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477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14" dur="500" fill="hold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20" dur="500" fill="hold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26" dur="500" fill="hold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  <p:bldP spid="8209" grpId="0" animBg="1"/>
      <p:bldP spid="8210" grpId="0" animBg="1"/>
      <p:bldP spid="82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5" descr="p311318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94" y="214446"/>
            <a:ext cx="3756025" cy="43963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矩形 7170"/>
          <p:cNvSpPr/>
          <p:nvPr/>
        </p:nvSpPr>
        <p:spPr>
          <a:xfrm>
            <a:off x="1491768" y="4604836"/>
            <a:ext cx="28551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东汉宅院画像砖</a:t>
            </a:r>
          </a:p>
        </p:txBody>
      </p:sp>
      <p:pic>
        <p:nvPicPr>
          <p:cNvPr id="18435" name="图片 1" descr="360截图201610121610104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0"/>
            <a:ext cx="2641230" cy="47247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419430" y="823966"/>
            <a:ext cx="5831840" cy="4465320"/>
          </a:xfrm>
          <a:prstGeom prst="rect">
            <a:avLst/>
          </a:prstGeom>
          <a:solidFill>
            <a:srgbClr val="70AD47"/>
          </a:solidFill>
          <a:ln>
            <a:solidFill>
              <a:srgbClr val="44546A">
                <a:lumMod val="40000"/>
                <a:lumOff val="6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700" b="1" i="0" u="none" strike="noStrike" kern="0" cap="none" spc="0" normalizeH="0" baseline="0" noProof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兴</a:t>
            </a:r>
          </a:p>
        </p:txBody>
      </p:sp>
    </p:spTree>
    <p:extLst>
      <p:ext uri="{BB962C8B-B14F-4D97-AF65-F5344CB8AC3E}">
        <p14:creationId xmlns:p14="http://schemas.microsoft.com/office/powerpoint/2010/main" val="429225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8" y="0"/>
            <a:ext cx="91542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105" y="475734"/>
            <a:ext cx="561662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700" b="1" dirty="0" smtClean="0">
                <a:latin typeface="宋体" pitchFamily="2" charset="-122"/>
                <a:ea typeface="宋体" pitchFamily="2" charset="-122"/>
              </a:rPr>
              <a:t>衰</a:t>
            </a:r>
            <a:endParaRPr lang="zh-CN" altLang="en-US" sz="287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91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ext Box 4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2415" y="287931"/>
            <a:ext cx="5435600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80000"/>
              </a:lnSpc>
              <a:spcBef>
                <a:spcPts val="50"/>
              </a:spcBef>
            </a:pPr>
            <a:r>
              <a:rPr lang="en-US" sz="2800" b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微软雅黑" pitchFamily="34" charset="-122"/>
                <a:ea typeface="微软雅黑" pitchFamily="34" charset="-122"/>
              </a:rPr>
              <a:t>东汉皇帝</a:t>
            </a:r>
            <a:r>
              <a:rPr lang="en-US" sz="28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sz="2800" b="1" kern="0" dirty="0" err="1">
                <a:solidFill>
                  <a:srgbClr val="376092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微软雅黑" pitchFamily="34" charset="-122"/>
                <a:ea typeface="微软雅黑" pitchFamily="34" charset="-122"/>
              </a:rPr>
              <a:t>即位</a:t>
            </a:r>
            <a:r>
              <a:rPr lang="en-US" sz="2800" b="1" kern="0" dirty="0" err="1">
                <a:solidFill>
                  <a:srgbClr val="1F497D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微软雅黑" pitchFamily="34" charset="-122"/>
                <a:ea typeface="微软雅黑" pitchFamily="34" charset="-122"/>
              </a:rPr>
              <a:t>年龄与寿命</a:t>
            </a:r>
            <a:r>
              <a:rPr lang="en-US" sz="28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graphicFrame>
        <p:nvGraphicFramePr>
          <p:cNvPr id="9221" name="表格 5"/>
          <p:cNvGraphicFramePr/>
          <p:nvPr>
            <p:custDataLst>
              <p:tags r:id="rId2"/>
            </p:custDataLst>
          </p:nvPr>
        </p:nvGraphicFramePr>
        <p:xfrm>
          <a:off x="252424" y="967317"/>
          <a:ext cx="4246563" cy="5933467"/>
        </p:xfrm>
        <a:graphic>
          <a:graphicData uri="http://schemas.openxmlformats.org/drawingml/2006/table">
            <a:tbl>
              <a:tblPr/>
              <a:tblGrid>
                <a:gridCol w="955675"/>
                <a:gridCol w="1582738"/>
                <a:gridCol w="1708150"/>
              </a:tblGrid>
              <a:tr h="853467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皇帝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即位年龄（岁）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寿命（岁）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和帝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殇帝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安帝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31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顺帝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冲帝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质帝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桓帝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36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灵帝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34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少帝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24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献帝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54</a:t>
                      </a:r>
                    </a:p>
                  </a:txBody>
                  <a:tcPr marL="91433" marR="91433" marT="60973" marB="60973"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19504"/>
          <p:cNvSpPr txBox="1">
            <a:spLocks noChangeArrowheads="1"/>
          </p:cNvSpPr>
          <p:nvPr/>
        </p:nvSpPr>
        <p:spPr bwMode="auto">
          <a:xfrm>
            <a:off x="4515494" y="2019960"/>
            <a:ext cx="4644008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你</a:t>
            </a:r>
            <a:r>
              <a:rPr lang="zh-CN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能发现此表中的问题吗</a:t>
            </a:r>
            <a:r>
              <a:rPr lang="zh-CN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？</a:t>
            </a:r>
            <a:endParaRPr lang="zh-CN" alt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55404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41399" y="196932"/>
            <a:ext cx="8037311" cy="879126"/>
          </a:xfrm>
          <a:prstGeom prst="rect">
            <a:avLst/>
          </a:prstGeom>
          <a:noFill/>
        </p:spPr>
        <p:txBody>
          <a:bodyPr wrap="square" lIns="78144" tIns="39072" rIns="78144" bIns="39072">
            <a:spAutoFit/>
          </a:bodyPr>
          <a:lstStyle/>
          <a:p>
            <a:pPr marR="0" defTabSz="914400" rtl="0"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东汉后期政治特点：</a:t>
            </a:r>
            <a:r>
              <a:rPr kumimoji="0" lang="zh-CN" altLang="en-US" sz="3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外戚</a:t>
            </a:r>
            <a:r>
              <a:rPr kumimoji="0" lang="zh-CN" altLang="en-US" sz="3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宦官交替专权</a:t>
            </a:r>
          </a:p>
          <a:p>
            <a:pPr marR="0" defTabSz="914400" rtl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342116" y="1014636"/>
          <a:ext cx="583264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矩形 9"/>
          <p:cNvSpPr/>
          <p:nvPr/>
        </p:nvSpPr>
        <p:spPr>
          <a:xfrm>
            <a:off x="3340420" y="2854325"/>
            <a:ext cx="2050256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外戚和宦官都是利用君权作乱，并非自身具有至高无上的权力，究其根本原因是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封建君主专制制度和皇位世袭制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6379900" y="1676401"/>
            <a:ext cx="2237420" cy="500063"/>
          </a:xfrm>
          <a:prstGeom prst="wedgeRectCallout">
            <a:avLst>
              <a:gd name="adj1" fmla="val -39246"/>
              <a:gd name="adj2" fmla="val 896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44" tIns="39072" rIns="78144" bIns="39072" anchor="ctr"/>
          <a:lstStyle>
            <a:lvl1pPr marL="0" lvl="0" indent="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35305" lvl="1" indent="-7810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69975" lvl="2" indent="-15557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5280" lvl="3" indent="-23368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139950" lvl="4" indent="-31115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781050"/>
            <a:r>
              <a:rPr lang="zh-CN" altLang="en-US" sz="2500" b="1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charset="-122"/>
              </a:rPr>
              <a:t>母后临朝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6736013" y="4368815"/>
            <a:ext cx="2228475" cy="500063"/>
          </a:xfrm>
          <a:prstGeom prst="wedgeRectCallout">
            <a:avLst>
              <a:gd name="adj1" fmla="val -39246"/>
              <a:gd name="adj2" fmla="val 896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44" tIns="39072" rIns="78144" bIns="39072" anchor="ctr"/>
          <a:lstStyle>
            <a:lvl1pPr marL="0" lvl="0" indent="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35305" lvl="1" indent="-7810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69975" lvl="2" indent="-15557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5280" lvl="3" indent="-23368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139950" lvl="4" indent="-31115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781050"/>
            <a:r>
              <a:rPr lang="zh-CN" altLang="en-US" sz="2500" b="1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charset="-122"/>
              </a:rPr>
              <a:t>君权旁落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4855373" y="6129338"/>
            <a:ext cx="2319099" cy="501650"/>
          </a:xfrm>
          <a:prstGeom prst="wedgeRectCallout">
            <a:avLst>
              <a:gd name="adj1" fmla="val -64022"/>
              <a:gd name="adj2" fmla="val 517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44" tIns="39072" rIns="78144" bIns="39072" anchor="ctr"/>
          <a:lstStyle>
            <a:lvl1pPr marL="0" lvl="0" indent="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35305" lvl="1" indent="-7810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69975" lvl="2" indent="-15557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5280" lvl="3" indent="-23368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139950" lvl="4" indent="-31115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781050"/>
            <a:r>
              <a:rPr lang="zh-CN" altLang="en-US" sz="2500" b="1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charset="-122"/>
              </a:rPr>
              <a:t>依靠宦官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-300935" y="4322660"/>
            <a:ext cx="2231504" cy="500063"/>
          </a:xfrm>
          <a:prstGeom prst="wedgeRectCallout">
            <a:avLst>
              <a:gd name="adj1" fmla="val 38870"/>
              <a:gd name="adj2" fmla="val 1045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44" tIns="39072" rIns="78144" bIns="39072" anchor="ctr"/>
          <a:lstStyle>
            <a:lvl1pPr marL="0" lvl="0" indent="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35305" lvl="1" indent="-7810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69975" lvl="2" indent="-15557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5280" lvl="3" indent="-23368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139950" lvl="4" indent="-31115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781050"/>
            <a:r>
              <a:rPr lang="zh-CN" altLang="en-US" sz="2500" b="1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charset="-122"/>
              </a:rPr>
              <a:t>夺回君权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-121390" y="1654258"/>
            <a:ext cx="2173263" cy="500063"/>
          </a:xfrm>
          <a:prstGeom prst="wedgeRectCallout">
            <a:avLst>
              <a:gd name="adj1" fmla="val 38870"/>
              <a:gd name="adj2" fmla="val 1045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144" tIns="39072" rIns="78144" bIns="39072" anchor="ctr"/>
          <a:lstStyle>
            <a:lvl1pPr marL="0" lvl="0" indent="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35305" lvl="1" indent="-7810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069975" lvl="2" indent="-155575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5280" lvl="3" indent="-23368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139950" lvl="4" indent="-311150" algn="l" defTabSz="1069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defTabSz="781050"/>
            <a:r>
              <a:rPr lang="zh-CN" altLang="en-US" sz="2500" b="1" dirty="0">
                <a:solidFill>
                  <a:srgbClr val="000000"/>
                </a:solidFill>
                <a:latin typeface="Gill Sans MT" panose="020B0502020104020203" pitchFamily="34" charset="0"/>
                <a:ea typeface="华文中宋" panose="02010600040101010101" charset="-122"/>
              </a:rPr>
              <a:t>把持朝政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6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7" name="Text Box 11"/>
          <p:cNvSpPr txBox="1"/>
          <p:nvPr>
            <p:custDataLst>
              <p:tags r:id="rId1"/>
            </p:custDataLst>
          </p:nvPr>
        </p:nvSpPr>
        <p:spPr>
          <a:xfrm>
            <a:off x="81088" y="6245225"/>
            <a:ext cx="6822281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solidFill>
                  <a:srgbClr val="5A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1" name="Text Box 11"/>
          <p:cNvSpPr txBox="1"/>
          <p:nvPr>
            <p:custDataLst>
              <p:tags r:id="rId2"/>
            </p:custDataLst>
          </p:nvPr>
        </p:nvSpPr>
        <p:spPr>
          <a:xfrm>
            <a:off x="83348" y="6868170"/>
            <a:ext cx="6822281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800">
                <a:solidFill>
                  <a:srgbClr val="5A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31457" y="2551940"/>
            <a:ext cx="8648205" cy="8925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：依据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上述材料并结合所学知识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分析外戚宦官交替专权带来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的影响。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TextBox 45"/>
          <p:cNvSpPr txBox="1"/>
          <p:nvPr>
            <p:custDataLst>
              <p:tags r:id="rId4"/>
            </p:custDataLst>
          </p:nvPr>
        </p:nvSpPr>
        <p:spPr>
          <a:xfrm>
            <a:off x="-26728" y="4172701"/>
            <a:ext cx="8921335" cy="1277580"/>
          </a:xfrm>
          <a:prstGeom prst="rect">
            <a:avLst/>
          </a:prstGeom>
          <a:solidFill>
            <a:srgbClr val="00B0F0"/>
          </a:solidFill>
        </p:spPr>
        <p:txBody>
          <a:bodyPr wrap="square" lIns="106985" tIns="53492" rIns="106985" bIns="53492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他们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任用亲信，诛杀异己，导致政治腐朽不堪，正直的官员受到排挤陷害，社会混乱，人民遭殃，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外戚、宦官交替专权的恶性循环，动摇了东汉的统治，东汉王朝走向衰亡。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176317" y="140173"/>
            <a:ext cx="288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影响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41479" y="1367710"/>
            <a:ext cx="83509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anose="02010609060101010101" pitchFamily="49" charset="-122"/>
              </a:rPr>
              <a:t>材料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anose="02010609060101010101" pitchFamily="49" charset="-122"/>
              </a:rPr>
              <a:t>直如弦，死道边；曲如钩，反封侯。”</a:t>
            </a:r>
          </a:p>
        </p:txBody>
      </p:sp>
    </p:spTree>
    <p:extLst>
      <p:ext uri="{BB962C8B-B14F-4D97-AF65-F5344CB8AC3E}">
        <p14:creationId xmlns:p14="http://schemas.microsoft.com/office/powerpoint/2010/main" val="37096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89299" y="79094"/>
            <a:ext cx="429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2.</a:t>
            </a:r>
            <a:r>
              <a:rPr lang="zh-CN" altLang="en-US" sz="3200" dirty="0" smtClean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黄巾起义</a:t>
            </a:r>
            <a:endParaRPr lang="zh-CN" altLang="en-US" sz="3200" dirty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1267" name="表格 112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72003"/>
              </p:ext>
            </p:extLst>
          </p:nvPr>
        </p:nvGraphicFramePr>
        <p:xfrm>
          <a:off x="1581630" y="911721"/>
          <a:ext cx="5378767" cy="6026150"/>
        </p:xfrm>
        <a:graphic>
          <a:graphicData uri="http://schemas.openxmlformats.org/drawingml/2006/table">
            <a:tbl>
              <a:tblPr/>
              <a:tblGrid>
                <a:gridCol w="1539716"/>
                <a:gridCol w="3839051"/>
              </a:tblGrid>
              <a:tr h="614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黄巾起义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背景</a:t>
                      </a: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endParaRPr kumimoji="0" lang="zh-CN" alt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领导人</a:t>
                      </a:r>
                      <a:endParaRPr kumimoji="0" lang="zh-CN" alt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组织</a:t>
                      </a:r>
                      <a:endParaRPr kumimoji="0" lang="zh-CN" alt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特点</a:t>
                      </a: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结果</a:t>
                      </a: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影响</a:t>
                      </a: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3" name="矩形 11292"/>
          <p:cNvSpPr>
            <a:spLocks noTextEdit="1"/>
          </p:cNvSpPr>
          <p:nvPr/>
        </p:nvSpPr>
        <p:spPr>
          <a:xfrm>
            <a:off x="4130042" y="2942279"/>
            <a:ext cx="1620441" cy="4333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100" b="1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公元184年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43758" y="3477916"/>
            <a:ext cx="11930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white"/>
                </a:solidFill>
              </a:rPr>
              <a:t>   </a:t>
            </a:r>
            <a:r>
              <a:rPr lang="zh-CN" altLang="en-US" sz="2800" dirty="0">
                <a:solidFill>
                  <a:prstClr val="white"/>
                </a:solidFill>
              </a:rPr>
              <a:t>张角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30044" y="4109625"/>
            <a:ext cx="19716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太平道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51374" y="1561689"/>
            <a:ext cx="3555683" cy="118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sym typeface="+mn-ea"/>
              </a:rPr>
              <a:t>东汉后期朝政腐败，时局动荡，自然灾害频发，人民反抗情绪高涨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93530" y="5517232"/>
            <a:ext cx="39135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</a:rPr>
              <a:t>黄巾起义最终被镇压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3849" y="6229985"/>
            <a:ext cx="370320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</a:rPr>
              <a:t>沉重打击了东汉的统治，使其一蹶不振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07904" y="4725810"/>
            <a:ext cx="319915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sym typeface="+mn-ea"/>
              </a:rPr>
              <a:t>有组织、有准备</a:t>
            </a:r>
            <a:endParaRPr lang="zh-CN" altLang="en-US" sz="2800" b="1" dirty="0">
              <a:solidFill>
                <a:prstClr val="white"/>
              </a:solidFill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5"/>
          <a:srcRect l="13672" r="-38" b="10366"/>
          <a:stretch>
            <a:fillRect/>
          </a:stretch>
        </p:blipFill>
        <p:spPr>
          <a:xfrm>
            <a:off x="6828461" y="5062717"/>
            <a:ext cx="2325960" cy="181011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4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93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  <p:bldP spid="2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图片 2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19092"/>
            <a:ext cx="4821238" cy="6838951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7" name="TextBox 5"/>
          <p:cNvSpPr txBox="1"/>
          <p:nvPr>
            <p:custDataLst>
              <p:tags r:id="rId2"/>
            </p:custDataLst>
          </p:nvPr>
        </p:nvSpPr>
        <p:spPr>
          <a:xfrm>
            <a:off x="4922860" y="2322715"/>
            <a:ext cx="400208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eaLnBrk="1" hangingPunct="1"/>
            <a:r>
              <a:rPr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东汉王朝为加强对地方的统治，改刺史为</a:t>
            </a:r>
            <a:r>
              <a:rPr kern="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州牧</a:t>
            </a:r>
            <a:r>
              <a:rPr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。</a:t>
            </a:r>
          </a:p>
        </p:txBody>
      </p:sp>
      <p:sp>
        <p:nvSpPr>
          <p:cNvPr id="23558" name="TextBox 6"/>
          <p:cNvSpPr txBox="1"/>
          <p:nvPr>
            <p:custDataLst>
              <p:tags r:id="rId3"/>
            </p:custDataLst>
          </p:nvPr>
        </p:nvSpPr>
        <p:spPr>
          <a:xfrm>
            <a:off x="4898256" y="260648"/>
            <a:ext cx="422116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eaLnBrk="1" hangingPunct="1"/>
            <a:r>
              <a:rPr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黄巾起义</a:t>
            </a:r>
            <a:r>
              <a:rPr lang="zh-CN" altLang="en-US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影响：</a:t>
            </a:r>
            <a:r>
              <a:rPr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沉重打击了东汉统治，</a:t>
            </a:r>
            <a:r>
              <a:rPr lang="zh-CN" altLang="en-US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使其一蹶不振。</a:t>
            </a:r>
            <a:r>
              <a:rPr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地方州郡乱作一团</a:t>
            </a:r>
            <a:r>
              <a:rPr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。</a:t>
            </a:r>
          </a:p>
        </p:txBody>
      </p:sp>
      <p:sp>
        <p:nvSpPr>
          <p:cNvPr id="23559" name="下箭头 19"/>
          <p:cNvSpPr/>
          <p:nvPr>
            <p:custDataLst>
              <p:tags r:id="rId4"/>
            </p:custDataLst>
          </p:nvPr>
        </p:nvSpPr>
        <p:spPr>
          <a:xfrm>
            <a:off x="6977062" y="1766042"/>
            <a:ext cx="217488" cy="576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algn="ctr" eaLnBrk="1" hangingPunct="1"/>
            <a:endParaRPr sz="1800" b="0" ker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560" name="下箭头 24"/>
          <p:cNvSpPr/>
          <p:nvPr>
            <p:custDataLst>
              <p:tags r:id="rId5"/>
            </p:custDataLst>
          </p:nvPr>
        </p:nvSpPr>
        <p:spPr>
          <a:xfrm>
            <a:off x="6977062" y="3411594"/>
            <a:ext cx="217488" cy="576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algn="ctr" eaLnBrk="1" hangingPunct="1"/>
            <a:endParaRPr sz="1800" b="0" ker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561" name="TextBox 9"/>
          <p:cNvSpPr txBox="1"/>
          <p:nvPr>
            <p:custDataLst>
              <p:tags r:id="rId6"/>
            </p:custDataLst>
          </p:nvPr>
        </p:nvSpPr>
        <p:spPr>
          <a:xfrm>
            <a:off x="4983360" y="4018245"/>
            <a:ext cx="401478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eaLnBrk="1" hangingPunct="1"/>
            <a:r>
              <a:rPr kern="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军阀</a:t>
            </a:r>
            <a:r>
              <a:rPr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割据，加速东汉王朝瓦解</a:t>
            </a:r>
          </a:p>
        </p:txBody>
      </p:sp>
    </p:spTree>
    <p:extLst>
      <p:ext uri="{BB962C8B-B14F-4D97-AF65-F5344CB8AC3E}">
        <p14:creationId xmlns:p14="http://schemas.microsoft.com/office/powerpoint/2010/main" val="524474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 animBg="1"/>
      <p:bldP spid="23560" grpId="0" animBg="1"/>
      <p:bldP spid="235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322" y="246083"/>
            <a:ext cx="2060575" cy="579437"/>
          </a:xfrm>
          <a:prstGeom prst="rect">
            <a:avLst/>
          </a:prstGeom>
          <a:solidFill>
            <a:srgbClr val="FFFF00">
              <a:alpha val="56078"/>
            </a:srgbClr>
          </a:solidFill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历史时空</a:t>
            </a:r>
          </a:p>
        </p:txBody>
      </p:sp>
      <p:sp>
        <p:nvSpPr>
          <p:cNvPr id="16387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68323" y="5408613"/>
            <a:ext cx="79216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88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900113" y="5214938"/>
            <a:ext cx="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586433"/>
            <a:ext cx="14287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prstClr val="black"/>
                </a:solidFill>
              </a:rPr>
              <a:t>公元前</a:t>
            </a:r>
            <a:r>
              <a:rPr lang="en-US" altLang="zh-CN" sz="1600" b="1">
                <a:solidFill>
                  <a:prstClr val="black"/>
                </a:solidFill>
              </a:rPr>
              <a:t>221</a:t>
            </a:r>
            <a:r>
              <a:rPr lang="zh-CN" altLang="en-US" sz="1600" b="1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16390" name="Line 1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771650" y="5157788"/>
            <a:ext cx="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91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886200" y="5140325"/>
            <a:ext cx="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92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724400" y="5140325"/>
            <a:ext cx="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93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95776" y="5581650"/>
            <a:ext cx="12144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prstClr val="black"/>
                </a:solidFill>
              </a:rPr>
              <a:t>公元</a:t>
            </a:r>
            <a:r>
              <a:rPr lang="en-US" altLang="zh-CN" sz="1600" b="1">
                <a:solidFill>
                  <a:prstClr val="black"/>
                </a:solidFill>
              </a:rPr>
              <a:t>25</a:t>
            </a:r>
            <a:r>
              <a:rPr lang="zh-CN" altLang="en-US" sz="1600" b="1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16394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46450" y="5581650"/>
            <a:ext cx="1081088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prstClr val="black"/>
                </a:solidFill>
              </a:rPr>
              <a:t>公元</a:t>
            </a:r>
            <a:r>
              <a:rPr lang="en-US" altLang="zh-CN" sz="1600" b="1">
                <a:solidFill>
                  <a:prstClr val="black"/>
                </a:solidFill>
              </a:rPr>
              <a:t>9</a:t>
            </a:r>
            <a:r>
              <a:rPr lang="zh-CN" altLang="en-US" sz="1600" b="1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16395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44610" y="5581650"/>
            <a:ext cx="1527175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prstClr val="black"/>
                </a:solidFill>
              </a:rPr>
              <a:t>公元前</a:t>
            </a:r>
            <a:r>
              <a:rPr lang="en-US" altLang="zh-CN" sz="1600" b="1">
                <a:solidFill>
                  <a:prstClr val="black"/>
                </a:solidFill>
              </a:rPr>
              <a:t>202</a:t>
            </a:r>
            <a:r>
              <a:rPr lang="zh-CN" altLang="en-US" sz="1600" b="1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19467" name="Text Box 2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3250" y="2898778"/>
            <a:ext cx="596638" cy="206210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秦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朝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建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立</a:t>
            </a:r>
          </a:p>
        </p:txBody>
      </p:sp>
      <p:sp>
        <p:nvSpPr>
          <p:cNvPr id="19468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11288" y="2898778"/>
            <a:ext cx="596638" cy="206210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西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汉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建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立</a:t>
            </a:r>
          </a:p>
        </p:txBody>
      </p:sp>
      <p:sp>
        <p:nvSpPr>
          <p:cNvPr id="28685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90925" y="2898778"/>
            <a:ext cx="596638" cy="206210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 dirty="0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新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 dirty="0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朝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 dirty="0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建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 dirty="0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立</a:t>
            </a:r>
          </a:p>
        </p:txBody>
      </p:sp>
      <p:sp>
        <p:nvSpPr>
          <p:cNvPr id="28686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27539" y="2898778"/>
            <a:ext cx="596638" cy="206210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135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东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汉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建</a:t>
            </a:r>
          </a:p>
          <a:p>
            <a:pPr eaLnBrk="0" hangingPunct="0">
              <a:buClr>
                <a:prstClr val="black"/>
              </a:buClr>
              <a:defRPr/>
            </a:pPr>
            <a:r>
              <a:rPr lang="zh-CN" altLang="en-US" sz="3200" b="1">
                <a:solidFill>
                  <a:srgbClr val="44546A"/>
                </a:solidFill>
                <a:latin typeface="楷体" panose="02010609060101010101" charset="-122"/>
                <a:ea typeface="楷体" panose="02010609060101010101" charset="-122"/>
              </a:rPr>
              <a:t>立</a:t>
            </a:r>
          </a:p>
        </p:txBody>
      </p:sp>
      <p:sp>
        <p:nvSpPr>
          <p:cNvPr id="16400" name="文本框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97832" y="2984504"/>
            <a:ext cx="677108" cy="1857375"/>
          </a:xfrm>
          <a:prstGeom prst="rect">
            <a:avLst/>
          </a:prstGeom>
          <a:solidFill>
            <a:srgbClr val="BDD7EE"/>
          </a:solidFill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buClr>
                <a:prstClr val="black"/>
              </a:buClr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文景之治</a:t>
            </a:r>
          </a:p>
        </p:txBody>
      </p:sp>
      <p:sp>
        <p:nvSpPr>
          <p:cNvPr id="16401" name="文本框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4269" y="3000375"/>
            <a:ext cx="677108" cy="2192338"/>
          </a:xfrm>
          <a:prstGeom prst="rect">
            <a:avLst/>
          </a:prstGeom>
          <a:solidFill>
            <a:srgbClr val="BDD7EE"/>
          </a:solidFill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巩固大一统</a:t>
            </a:r>
          </a:p>
        </p:txBody>
      </p:sp>
      <p:sp>
        <p:nvSpPr>
          <p:cNvPr id="28689" name="文本框 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39358" y="3039664"/>
            <a:ext cx="677108" cy="1857375"/>
          </a:xfrm>
          <a:prstGeom prst="rect">
            <a:avLst/>
          </a:prstGeom>
          <a:solidFill>
            <a:srgbClr val="BDD7EE"/>
          </a:solidFill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buClr>
                <a:prstClr val="black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光武中兴</a:t>
            </a: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235" y="3027159"/>
            <a:ext cx="677108" cy="1857375"/>
          </a:xfrm>
          <a:prstGeom prst="rect">
            <a:avLst/>
          </a:prstGeom>
          <a:solidFill>
            <a:srgbClr val="BDD7EE"/>
          </a:solidFill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0" hangingPunct="0">
              <a:buClr>
                <a:prstClr val="black"/>
              </a:buClr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黄巾起义</a:t>
            </a:r>
          </a:p>
        </p:txBody>
      </p:sp>
      <p:sp>
        <p:nvSpPr>
          <p:cNvPr id="16404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45173" y="5581651"/>
            <a:ext cx="12144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prstClr val="black"/>
                </a:solidFill>
              </a:rPr>
              <a:t>公元</a:t>
            </a:r>
            <a:r>
              <a:rPr lang="en-US" altLang="zh-CN" sz="1600" b="1">
                <a:solidFill>
                  <a:prstClr val="black"/>
                </a:solidFill>
              </a:rPr>
              <a:t>184</a:t>
            </a:r>
            <a:r>
              <a:rPr lang="zh-CN" altLang="en-US" sz="1600" b="1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16405" name="Line 1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351588" y="5214938"/>
            <a:ext cx="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06" name="Text Box 1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59602" y="5581651"/>
            <a:ext cx="121443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</a:rPr>
              <a:t>公元</a:t>
            </a:r>
            <a:r>
              <a:rPr lang="en-US" altLang="zh-CN" sz="1600" b="1" dirty="0">
                <a:solidFill>
                  <a:prstClr val="black"/>
                </a:solidFill>
              </a:rPr>
              <a:t>220</a:t>
            </a:r>
            <a:r>
              <a:rPr lang="zh-CN" altLang="en-US" sz="1600" b="1" dirty="0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16407" name="Line 1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7480300" y="5192713"/>
            <a:ext cx="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7092117" y="2982920"/>
            <a:ext cx="677108" cy="18573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zh-CN" altLang="en-US" sz="3200" b="1" noProof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东汉灭亡</a:t>
            </a:r>
          </a:p>
        </p:txBody>
      </p:sp>
      <p:pic>
        <p:nvPicPr>
          <p:cNvPr id="28" name="图片 27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328623" y="979488"/>
            <a:ext cx="979487" cy="15986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" name="文本框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0373" y="2578120"/>
            <a:ext cx="960437" cy="366713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b="1" dirty="0">
                <a:solidFill>
                  <a:prstClr val="black"/>
                </a:solidFill>
              </a:rPr>
              <a:t>秦始皇</a:t>
            </a:r>
          </a:p>
        </p:txBody>
      </p:sp>
      <p:pic>
        <p:nvPicPr>
          <p:cNvPr id="30" name="图片 29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1216028" y="942978"/>
            <a:ext cx="792162" cy="17049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1" name="文本框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06523" y="2587629"/>
            <a:ext cx="968375" cy="369332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prstClr val="black"/>
                </a:solidFill>
              </a:rPr>
              <a:t>汉高祖</a:t>
            </a:r>
          </a:p>
        </p:txBody>
      </p:sp>
      <p:pic>
        <p:nvPicPr>
          <p:cNvPr id="32" name="图片 3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2771785" y="987426"/>
            <a:ext cx="735013" cy="15986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" name="文本框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44764" y="2576514"/>
            <a:ext cx="962025" cy="369332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b="1" dirty="0">
                <a:solidFill>
                  <a:prstClr val="black"/>
                </a:solidFill>
              </a:rPr>
              <a:t>汉武帝</a:t>
            </a:r>
          </a:p>
        </p:txBody>
      </p:sp>
      <p:pic>
        <p:nvPicPr>
          <p:cNvPr id="34" name="图片 33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3486160" y="985838"/>
            <a:ext cx="995363" cy="1600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6" name="文本框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09977" y="2586058"/>
            <a:ext cx="809625" cy="369887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</a:rPr>
              <a:t>王莽</a:t>
            </a:r>
            <a:endParaRPr lang="zh-CN" altLang="zh-CN" b="1" dirty="0">
              <a:solidFill>
                <a:prstClr val="black"/>
              </a:solidFill>
            </a:endParaRPr>
          </a:p>
        </p:txBody>
      </p:sp>
      <p:sp>
        <p:nvSpPr>
          <p:cNvPr id="3" name="矩形: 圆角 2"/>
          <p:cNvSpPr/>
          <p:nvPr>
            <p:custDataLst>
              <p:tags r:id="rId32"/>
            </p:custDataLst>
          </p:nvPr>
        </p:nvSpPr>
        <p:spPr>
          <a:xfrm>
            <a:off x="3509964" y="2954338"/>
            <a:ext cx="3580324" cy="2241550"/>
          </a:xfrm>
          <a:prstGeom prst="roundRect">
            <a:avLst/>
          </a:prstGeom>
          <a:noFill/>
          <a:ln w="38100">
            <a:solidFill>
              <a:srgbClr val="FB3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0" name="Picture 8"/>
          <p:cNvPicPr>
            <a:picLocks noRot="1" noChangeAspect="1" noChangeArrowheads="1"/>
          </p:cNvPicPr>
          <p:nvPr>
            <p:custDataLst>
              <p:tags r:id="rId33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4548188" y="966790"/>
            <a:ext cx="1506537" cy="15779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2" name="文本框 4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22789" y="2573358"/>
            <a:ext cx="1454150" cy="369887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</a:rPr>
              <a:t>光武帝刘秀</a:t>
            </a:r>
            <a:endParaRPr lang="zh-CN" altLang="zh-CN" b="1" dirty="0">
              <a:solidFill>
                <a:prstClr val="black"/>
              </a:solidFill>
            </a:endParaRPr>
          </a:p>
        </p:txBody>
      </p:sp>
      <p:pic>
        <p:nvPicPr>
          <p:cNvPr id="43" name="图片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5"/>
          <a:srcRect l="1341" r="25366"/>
          <a:stretch>
            <a:fillRect/>
          </a:stretch>
        </p:blipFill>
        <p:spPr bwMode="auto">
          <a:xfrm>
            <a:off x="5921375" y="949329"/>
            <a:ext cx="922338" cy="16160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4" name="文本框 4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26160" y="2562225"/>
            <a:ext cx="709613" cy="369888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</a:rPr>
              <a:t>张角</a:t>
            </a:r>
            <a:endParaRPr lang="zh-CN" altLang="zh-CN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>
            <p:custDataLst>
              <p:tags r:id="rId37"/>
            </p:custDataLst>
          </p:nvPr>
        </p:nvSpPr>
        <p:spPr>
          <a:xfrm>
            <a:off x="6505159" y="3082414"/>
            <a:ext cx="677108" cy="1799302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州牧割据</a:t>
            </a:r>
            <a:endParaRPr lang="zh-CN" altLang="en-US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1530" y="5934670"/>
            <a:ext cx="5750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统一的多民族国家</a:t>
            </a:r>
            <a:endParaRPr lang="zh-CN" alt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331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椭圆 44"/>
          <p:cNvSpPr/>
          <p:nvPr>
            <p:custDataLst>
              <p:tags r:id="rId2"/>
            </p:custDataLst>
          </p:nvPr>
        </p:nvSpPr>
        <p:spPr bwMode="auto">
          <a:xfrm>
            <a:off x="214314" y="165103"/>
            <a:ext cx="500062" cy="666749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kern="0">
              <a:solidFill>
                <a:srgbClr val="FFFFFF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8435" name="任意多边形 3"/>
          <p:cNvSpPr/>
          <p:nvPr>
            <p:custDataLst>
              <p:tags r:id="rId3"/>
            </p:custDataLst>
          </p:nvPr>
        </p:nvSpPr>
        <p:spPr bwMode="auto">
          <a:xfrm>
            <a:off x="323861" y="285749"/>
            <a:ext cx="333375" cy="416984"/>
          </a:xfrm>
          <a:custGeom>
            <a:avLst/>
            <a:gdLst/>
            <a:ahLst/>
            <a:cxnLst/>
            <a:rect l="0" t="0" r="0" b="0"/>
            <a:pathLst>
              <a:path w="1361803" h="1281345">
                <a:moveTo>
                  <a:pt x="340187" y="867542"/>
                </a:moveTo>
                <a:cubicBezTo>
                  <a:pt x="351512" y="867144"/>
                  <a:pt x="363575" y="872724"/>
                  <a:pt x="372930" y="883885"/>
                </a:cubicBezTo>
                <a:cubicBezTo>
                  <a:pt x="394595" y="907270"/>
                  <a:pt x="415275" y="931718"/>
                  <a:pt x="436940" y="957229"/>
                </a:cubicBezTo>
                <a:cubicBezTo>
                  <a:pt x="449742" y="946599"/>
                  <a:pt x="462543" y="935970"/>
                  <a:pt x="475345" y="925340"/>
                </a:cubicBezTo>
                <a:cubicBezTo>
                  <a:pt x="492086" y="911522"/>
                  <a:pt x="506857" y="910459"/>
                  <a:pt x="525568" y="923214"/>
                </a:cubicBezTo>
                <a:cubicBezTo>
                  <a:pt x="535415" y="929592"/>
                  <a:pt x="544278" y="935970"/>
                  <a:pt x="553141" y="942347"/>
                </a:cubicBezTo>
                <a:cubicBezTo>
                  <a:pt x="545263" y="967858"/>
                  <a:pt x="538370" y="993369"/>
                  <a:pt x="530492" y="1018880"/>
                </a:cubicBezTo>
                <a:cubicBezTo>
                  <a:pt x="528522" y="1018880"/>
                  <a:pt x="528522" y="1018880"/>
                  <a:pt x="527537" y="1018880"/>
                </a:cubicBezTo>
                <a:cubicBezTo>
                  <a:pt x="509812" y="1000810"/>
                  <a:pt x="494056" y="1007187"/>
                  <a:pt x="479284" y="1024195"/>
                </a:cubicBezTo>
                <a:cubicBezTo>
                  <a:pt x="473376" y="1030572"/>
                  <a:pt x="466482" y="1035887"/>
                  <a:pt x="459589" y="1041202"/>
                </a:cubicBezTo>
                <a:cubicBezTo>
                  <a:pt x="438909" y="1058209"/>
                  <a:pt x="420199" y="1056083"/>
                  <a:pt x="402473" y="1035887"/>
                </a:cubicBezTo>
                <a:cubicBezTo>
                  <a:pt x="385732" y="1017817"/>
                  <a:pt x="369976" y="998684"/>
                  <a:pt x="352251" y="978488"/>
                </a:cubicBezTo>
                <a:cubicBezTo>
                  <a:pt x="343388" y="995495"/>
                  <a:pt x="335510" y="1012502"/>
                  <a:pt x="327632" y="1028446"/>
                </a:cubicBezTo>
                <a:cubicBezTo>
                  <a:pt x="318769" y="1046517"/>
                  <a:pt x="303013" y="1053957"/>
                  <a:pt x="286272" y="1050768"/>
                </a:cubicBezTo>
                <a:cubicBezTo>
                  <a:pt x="262638" y="1046517"/>
                  <a:pt x="248851" y="1019943"/>
                  <a:pt x="259683" y="995495"/>
                </a:cubicBezTo>
                <a:cubicBezTo>
                  <a:pt x="276424" y="959355"/>
                  <a:pt x="293165" y="922151"/>
                  <a:pt x="311876" y="887074"/>
                </a:cubicBezTo>
                <a:cubicBezTo>
                  <a:pt x="318276" y="874318"/>
                  <a:pt x="328863" y="867941"/>
                  <a:pt x="340187" y="867542"/>
                </a:cubicBezTo>
                <a:close/>
                <a:moveTo>
                  <a:pt x="274255" y="687365"/>
                </a:moveTo>
                <a:cubicBezTo>
                  <a:pt x="330459" y="687365"/>
                  <a:pt x="386662" y="687365"/>
                  <a:pt x="442866" y="687365"/>
                </a:cubicBezTo>
                <a:cubicBezTo>
                  <a:pt x="516819" y="687365"/>
                  <a:pt x="590771" y="687365"/>
                  <a:pt x="664723" y="687365"/>
                </a:cubicBezTo>
                <a:cubicBezTo>
                  <a:pt x="670640" y="687365"/>
                  <a:pt x="675570" y="687365"/>
                  <a:pt x="684444" y="687365"/>
                </a:cubicBezTo>
                <a:cubicBezTo>
                  <a:pt x="666695" y="718154"/>
                  <a:pt x="649933" y="745757"/>
                  <a:pt x="632184" y="772299"/>
                </a:cubicBezTo>
                <a:cubicBezTo>
                  <a:pt x="630212" y="775484"/>
                  <a:pt x="625282" y="776545"/>
                  <a:pt x="621338" y="776545"/>
                </a:cubicBezTo>
                <a:cubicBezTo>
                  <a:pt x="504000" y="777607"/>
                  <a:pt x="387648" y="776545"/>
                  <a:pt x="270311" y="777607"/>
                </a:cubicBezTo>
                <a:cubicBezTo>
                  <a:pt x="259464" y="777607"/>
                  <a:pt x="255520" y="772299"/>
                  <a:pt x="256506" y="760620"/>
                </a:cubicBezTo>
                <a:cubicBezTo>
                  <a:pt x="256506" y="742572"/>
                  <a:pt x="256506" y="724524"/>
                  <a:pt x="255520" y="706475"/>
                </a:cubicBezTo>
                <a:cubicBezTo>
                  <a:pt x="255520" y="691612"/>
                  <a:pt x="261436" y="687365"/>
                  <a:pt x="274255" y="687365"/>
                </a:cubicBezTo>
                <a:close/>
                <a:moveTo>
                  <a:pt x="278054" y="504636"/>
                </a:moveTo>
                <a:cubicBezTo>
                  <a:pt x="354989" y="504636"/>
                  <a:pt x="432911" y="504636"/>
                  <a:pt x="509846" y="504636"/>
                </a:cubicBezTo>
                <a:cubicBezTo>
                  <a:pt x="588754" y="504636"/>
                  <a:pt x="666676" y="504636"/>
                  <a:pt x="745584" y="504636"/>
                </a:cubicBezTo>
                <a:cubicBezTo>
                  <a:pt x="764325" y="504636"/>
                  <a:pt x="765311" y="505700"/>
                  <a:pt x="765311" y="524845"/>
                </a:cubicBezTo>
                <a:cubicBezTo>
                  <a:pt x="765311" y="535481"/>
                  <a:pt x="765311" y="546117"/>
                  <a:pt x="765311" y="556753"/>
                </a:cubicBezTo>
                <a:cubicBezTo>
                  <a:pt x="765311" y="580153"/>
                  <a:pt x="752489" y="593980"/>
                  <a:pt x="730789" y="593980"/>
                </a:cubicBezTo>
                <a:cubicBezTo>
                  <a:pt x="580863" y="593980"/>
                  <a:pt x="429952" y="593980"/>
                  <a:pt x="279040" y="593980"/>
                </a:cubicBezTo>
                <a:cubicBezTo>
                  <a:pt x="256354" y="593980"/>
                  <a:pt x="256354" y="592917"/>
                  <a:pt x="256354" y="569517"/>
                </a:cubicBezTo>
                <a:cubicBezTo>
                  <a:pt x="256354" y="555690"/>
                  <a:pt x="256354" y="541863"/>
                  <a:pt x="256354" y="528036"/>
                </a:cubicBezTo>
                <a:cubicBezTo>
                  <a:pt x="256354" y="504636"/>
                  <a:pt x="256354" y="504636"/>
                  <a:pt x="278054" y="504636"/>
                </a:cubicBezTo>
                <a:close/>
                <a:moveTo>
                  <a:pt x="942895" y="453454"/>
                </a:moveTo>
                <a:cubicBezTo>
                  <a:pt x="989224" y="494914"/>
                  <a:pt x="1033581" y="534249"/>
                  <a:pt x="1077938" y="574646"/>
                </a:cubicBezTo>
                <a:cubicBezTo>
                  <a:pt x="1059210" y="599097"/>
                  <a:pt x="1040481" y="622484"/>
                  <a:pt x="1021752" y="644809"/>
                </a:cubicBezTo>
                <a:cubicBezTo>
                  <a:pt x="928109" y="760685"/>
                  <a:pt x="831509" y="874435"/>
                  <a:pt x="722095" y="974365"/>
                </a:cubicBezTo>
                <a:cubicBezTo>
                  <a:pt x="695481" y="999879"/>
                  <a:pt x="664923" y="1021141"/>
                  <a:pt x="635352" y="1042403"/>
                </a:cubicBezTo>
                <a:cubicBezTo>
                  <a:pt x="626481" y="1048781"/>
                  <a:pt x="613666" y="1046655"/>
                  <a:pt x="601838" y="1048781"/>
                </a:cubicBezTo>
                <a:cubicBezTo>
                  <a:pt x="601838" y="1037087"/>
                  <a:pt x="596909" y="1023267"/>
                  <a:pt x="600852" y="1012636"/>
                </a:cubicBezTo>
                <a:cubicBezTo>
                  <a:pt x="619581" y="969050"/>
                  <a:pt x="637323" y="924400"/>
                  <a:pt x="659995" y="882940"/>
                </a:cubicBezTo>
                <a:cubicBezTo>
                  <a:pt x="741809" y="734108"/>
                  <a:pt x="838409" y="595907"/>
                  <a:pt x="938952" y="460896"/>
                </a:cubicBezTo>
                <a:cubicBezTo>
                  <a:pt x="939938" y="458770"/>
                  <a:pt x="940924" y="456643"/>
                  <a:pt x="942895" y="453454"/>
                </a:cubicBezTo>
                <a:close/>
                <a:moveTo>
                  <a:pt x="1337162" y="323013"/>
                </a:moveTo>
                <a:cubicBezTo>
                  <a:pt x="1348990" y="326198"/>
                  <a:pt x="1361803" y="343189"/>
                  <a:pt x="1361803" y="358055"/>
                </a:cubicBezTo>
                <a:cubicBezTo>
                  <a:pt x="1359832" y="361241"/>
                  <a:pt x="1357861" y="367612"/>
                  <a:pt x="1353918" y="373984"/>
                </a:cubicBezTo>
                <a:cubicBezTo>
                  <a:pt x="1300693" y="447255"/>
                  <a:pt x="1247469" y="521588"/>
                  <a:pt x="1194244" y="594859"/>
                </a:cubicBezTo>
                <a:cubicBezTo>
                  <a:pt x="1175517" y="619282"/>
                  <a:pt x="1154818" y="642644"/>
                  <a:pt x="1134120" y="664944"/>
                </a:cubicBezTo>
                <a:cubicBezTo>
                  <a:pt x="1125249" y="673439"/>
                  <a:pt x="1113421" y="678749"/>
                  <a:pt x="1101594" y="682996"/>
                </a:cubicBezTo>
                <a:cubicBezTo>
                  <a:pt x="1095680" y="685120"/>
                  <a:pt x="1083852" y="682996"/>
                  <a:pt x="1080895" y="677687"/>
                </a:cubicBezTo>
                <a:cubicBezTo>
                  <a:pt x="1077938" y="671315"/>
                  <a:pt x="1077938" y="658573"/>
                  <a:pt x="1080895" y="652201"/>
                </a:cubicBezTo>
                <a:cubicBezTo>
                  <a:pt x="1092723" y="633087"/>
                  <a:pt x="1107507" y="615035"/>
                  <a:pt x="1121306" y="596983"/>
                </a:cubicBezTo>
                <a:cubicBezTo>
                  <a:pt x="1175517" y="522650"/>
                  <a:pt x="1229727" y="449379"/>
                  <a:pt x="1284923" y="375046"/>
                </a:cubicBezTo>
                <a:cubicBezTo>
                  <a:pt x="1293794" y="362303"/>
                  <a:pt x="1302665" y="348498"/>
                  <a:pt x="1310550" y="334694"/>
                </a:cubicBezTo>
                <a:cubicBezTo>
                  <a:pt x="1317449" y="324075"/>
                  <a:pt x="1325334" y="318765"/>
                  <a:pt x="1337162" y="323013"/>
                </a:cubicBezTo>
                <a:close/>
                <a:moveTo>
                  <a:pt x="525824" y="229421"/>
                </a:moveTo>
                <a:cubicBezTo>
                  <a:pt x="600725" y="229421"/>
                  <a:pt x="675627" y="229421"/>
                  <a:pt x="750528" y="229421"/>
                </a:cubicBezTo>
                <a:cubicBezTo>
                  <a:pt x="761369" y="229421"/>
                  <a:pt x="765311" y="233676"/>
                  <a:pt x="765311" y="245375"/>
                </a:cubicBezTo>
                <a:cubicBezTo>
                  <a:pt x="764326" y="264521"/>
                  <a:pt x="764326" y="282602"/>
                  <a:pt x="765311" y="301747"/>
                </a:cubicBezTo>
                <a:cubicBezTo>
                  <a:pt x="765311" y="314511"/>
                  <a:pt x="760383" y="318765"/>
                  <a:pt x="748557" y="318765"/>
                </a:cubicBezTo>
                <a:cubicBezTo>
                  <a:pt x="711106" y="318765"/>
                  <a:pt x="674641" y="318765"/>
                  <a:pt x="638176" y="318765"/>
                </a:cubicBezTo>
                <a:cubicBezTo>
                  <a:pt x="601711" y="318765"/>
                  <a:pt x="565246" y="317702"/>
                  <a:pt x="528781" y="318765"/>
                </a:cubicBezTo>
                <a:cubicBezTo>
                  <a:pt x="515969" y="318765"/>
                  <a:pt x="511041" y="313447"/>
                  <a:pt x="511041" y="299620"/>
                </a:cubicBezTo>
                <a:cubicBezTo>
                  <a:pt x="512027" y="282602"/>
                  <a:pt x="512027" y="264521"/>
                  <a:pt x="511041" y="246439"/>
                </a:cubicBezTo>
                <a:cubicBezTo>
                  <a:pt x="511041" y="234739"/>
                  <a:pt x="514983" y="229421"/>
                  <a:pt x="525824" y="229421"/>
                </a:cubicBezTo>
                <a:close/>
                <a:moveTo>
                  <a:pt x="1243182" y="137949"/>
                </a:moveTo>
                <a:cubicBezTo>
                  <a:pt x="1255260" y="139675"/>
                  <a:pt x="1267337" y="146577"/>
                  <a:pt x="1281140" y="158257"/>
                </a:cubicBezTo>
                <a:cubicBezTo>
                  <a:pt x="1308745" y="183741"/>
                  <a:pt x="1317618" y="208163"/>
                  <a:pt x="1306773" y="240018"/>
                </a:cubicBezTo>
                <a:cubicBezTo>
                  <a:pt x="1300858" y="257008"/>
                  <a:pt x="1294942" y="275059"/>
                  <a:pt x="1285083" y="289925"/>
                </a:cubicBezTo>
                <a:cubicBezTo>
                  <a:pt x="1228886" y="370624"/>
                  <a:pt x="1171704" y="450262"/>
                  <a:pt x="1114521" y="532023"/>
                </a:cubicBezTo>
                <a:cubicBezTo>
                  <a:pt x="1066212" y="489550"/>
                  <a:pt x="1022832" y="450262"/>
                  <a:pt x="977480" y="410974"/>
                </a:cubicBezTo>
                <a:cubicBezTo>
                  <a:pt x="984381" y="401417"/>
                  <a:pt x="990297" y="392923"/>
                  <a:pt x="996212" y="385490"/>
                </a:cubicBezTo>
                <a:cubicBezTo>
                  <a:pt x="1050437" y="319656"/>
                  <a:pt x="1103676" y="252760"/>
                  <a:pt x="1157901" y="187988"/>
                </a:cubicBezTo>
                <a:cubicBezTo>
                  <a:pt x="1170718" y="172061"/>
                  <a:pt x="1188464" y="159319"/>
                  <a:pt x="1205225" y="148700"/>
                </a:cubicBezTo>
                <a:cubicBezTo>
                  <a:pt x="1219027" y="139675"/>
                  <a:pt x="1231105" y="136224"/>
                  <a:pt x="1243182" y="137949"/>
                </a:cubicBezTo>
                <a:close/>
                <a:moveTo>
                  <a:pt x="326420" y="0"/>
                </a:moveTo>
                <a:cubicBezTo>
                  <a:pt x="513791" y="0"/>
                  <a:pt x="702148" y="0"/>
                  <a:pt x="889519" y="0"/>
                </a:cubicBezTo>
                <a:cubicBezTo>
                  <a:pt x="964468" y="1063"/>
                  <a:pt x="1018707" y="56311"/>
                  <a:pt x="1021665" y="137059"/>
                </a:cubicBezTo>
                <a:cubicBezTo>
                  <a:pt x="1021665" y="164684"/>
                  <a:pt x="1021665" y="191246"/>
                  <a:pt x="1020679" y="218870"/>
                </a:cubicBezTo>
                <a:cubicBezTo>
                  <a:pt x="1020679" y="225245"/>
                  <a:pt x="1017721" y="232682"/>
                  <a:pt x="1013776" y="237995"/>
                </a:cubicBezTo>
                <a:cubicBezTo>
                  <a:pt x="985177" y="275181"/>
                  <a:pt x="956578" y="311305"/>
                  <a:pt x="928966" y="348492"/>
                </a:cubicBezTo>
                <a:cubicBezTo>
                  <a:pt x="921077" y="358054"/>
                  <a:pt x="915160" y="369741"/>
                  <a:pt x="908256" y="380366"/>
                </a:cubicBezTo>
                <a:cubicBezTo>
                  <a:pt x="905298" y="384616"/>
                  <a:pt x="901353" y="387804"/>
                  <a:pt x="895436" y="395241"/>
                </a:cubicBezTo>
                <a:cubicBezTo>
                  <a:pt x="895436" y="365492"/>
                  <a:pt x="895436" y="339992"/>
                  <a:pt x="895436" y="314493"/>
                </a:cubicBezTo>
                <a:cubicBezTo>
                  <a:pt x="895436" y="263494"/>
                  <a:pt x="895436" y="212495"/>
                  <a:pt x="895436" y="161496"/>
                </a:cubicBezTo>
                <a:cubicBezTo>
                  <a:pt x="895436" y="139184"/>
                  <a:pt x="892478" y="135997"/>
                  <a:pt x="870782" y="135997"/>
                </a:cubicBezTo>
                <a:cubicBezTo>
                  <a:pt x="713982" y="135997"/>
                  <a:pt x="557182" y="135997"/>
                  <a:pt x="399396" y="135997"/>
                </a:cubicBezTo>
                <a:cubicBezTo>
                  <a:pt x="394465" y="135997"/>
                  <a:pt x="388548" y="135997"/>
                  <a:pt x="381645" y="135997"/>
                </a:cubicBezTo>
                <a:cubicBezTo>
                  <a:pt x="381645" y="145559"/>
                  <a:pt x="381645" y="152997"/>
                  <a:pt x="381645" y="159371"/>
                </a:cubicBezTo>
                <a:cubicBezTo>
                  <a:pt x="381645" y="211433"/>
                  <a:pt x="381645" y="262431"/>
                  <a:pt x="381645" y="314493"/>
                </a:cubicBezTo>
                <a:cubicBezTo>
                  <a:pt x="380659" y="373991"/>
                  <a:pt x="346143" y="410116"/>
                  <a:pt x="290918" y="410116"/>
                </a:cubicBezTo>
                <a:cubicBezTo>
                  <a:pt x="241610" y="410116"/>
                  <a:pt x="192302" y="410116"/>
                  <a:pt x="142994" y="410116"/>
                </a:cubicBezTo>
                <a:cubicBezTo>
                  <a:pt x="138063" y="410116"/>
                  <a:pt x="133132" y="410116"/>
                  <a:pt x="126229" y="410116"/>
                </a:cubicBezTo>
                <a:cubicBezTo>
                  <a:pt x="126229" y="418615"/>
                  <a:pt x="126229" y="423928"/>
                  <a:pt x="126229" y="429240"/>
                </a:cubicBezTo>
                <a:cubicBezTo>
                  <a:pt x="126229" y="658735"/>
                  <a:pt x="126229" y="888229"/>
                  <a:pt x="126229" y="1117724"/>
                </a:cubicBezTo>
                <a:cubicBezTo>
                  <a:pt x="126229" y="1143223"/>
                  <a:pt x="128201" y="1145348"/>
                  <a:pt x="150883" y="1145348"/>
                </a:cubicBezTo>
                <a:cubicBezTo>
                  <a:pt x="390521" y="1145348"/>
                  <a:pt x="630158" y="1145348"/>
                  <a:pt x="869796" y="1145348"/>
                </a:cubicBezTo>
                <a:cubicBezTo>
                  <a:pt x="893464" y="1145348"/>
                  <a:pt x="895436" y="1143223"/>
                  <a:pt x="895436" y="1117724"/>
                </a:cubicBezTo>
                <a:cubicBezTo>
                  <a:pt x="895436" y="1052913"/>
                  <a:pt x="895436" y="988102"/>
                  <a:pt x="895436" y="923291"/>
                </a:cubicBezTo>
                <a:cubicBezTo>
                  <a:pt x="895436" y="916916"/>
                  <a:pt x="897409" y="908416"/>
                  <a:pt x="901353" y="904166"/>
                </a:cubicBezTo>
                <a:cubicBezTo>
                  <a:pt x="938827" y="860605"/>
                  <a:pt x="976302" y="818106"/>
                  <a:pt x="1013776" y="774545"/>
                </a:cubicBezTo>
                <a:cubicBezTo>
                  <a:pt x="1015748" y="773482"/>
                  <a:pt x="1016734" y="772420"/>
                  <a:pt x="1020679" y="769232"/>
                </a:cubicBezTo>
                <a:cubicBezTo>
                  <a:pt x="1020679" y="775607"/>
                  <a:pt x="1021665" y="779857"/>
                  <a:pt x="1021665" y="784107"/>
                </a:cubicBezTo>
                <a:cubicBezTo>
                  <a:pt x="1021665" y="902042"/>
                  <a:pt x="1021665" y="1018914"/>
                  <a:pt x="1021665" y="1135786"/>
                </a:cubicBezTo>
                <a:cubicBezTo>
                  <a:pt x="1020679" y="1222909"/>
                  <a:pt x="967426" y="1281345"/>
                  <a:pt x="886561" y="1281345"/>
                </a:cubicBezTo>
                <a:cubicBezTo>
                  <a:pt x="634103" y="1281345"/>
                  <a:pt x="382631" y="1281345"/>
                  <a:pt x="131160" y="1281345"/>
                </a:cubicBezTo>
                <a:cubicBezTo>
                  <a:pt x="55225" y="1281345"/>
                  <a:pt x="0" y="1221847"/>
                  <a:pt x="0" y="1140036"/>
                </a:cubicBezTo>
                <a:cubicBezTo>
                  <a:pt x="0" y="872292"/>
                  <a:pt x="0" y="603486"/>
                  <a:pt x="0" y="335742"/>
                </a:cubicBezTo>
                <a:cubicBezTo>
                  <a:pt x="0" y="315555"/>
                  <a:pt x="5917" y="298556"/>
                  <a:pt x="18737" y="283681"/>
                </a:cubicBezTo>
                <a:cubicBezTo>
                  <a:pt x="99603" y="198683"/>
                  <a:pt x="180468" y="113685"/>
                  <a:pt x="261333" y="28687"/>
                </a:cubicBezTo>
                <a:cubicBezTo>
                  <a:pt x="279084" y="9562"/>
                  <a:pt x="300780" y="0"/>
                  <a:pt x="326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  <a:miter lim="800000"/>
          </a:ln>
        </p:spPr>
      </p:sp>
      <p:sp>
        <p:nvSpPr>
          <p:cNvPr id="18436" name="矩形 4"/>
          <p:cNvSpPr/>
          <p:nvPr>
            <p:custDataLst>
              <p:tags r:id="rId4"/>
            </p:custDataLst>
          </p:nvPr>
        </p:nvSpPr>
        <p:spPr>
          <a:xfrm>
            <a:off x="862014" y="135467"/>
            <a:ext cx="192881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探究讨论</a:t>
            </a:r>
          </a:p>
        </p:txBody>
      </p:sp>
      <p:sp>
        <p:nvSpPr>
          <p:cNvPr id="18438" name="矩形 19457"/>
          <p:cNvSpPr/>
          <p:nvPr>
            <p:custDataLst>
              <p:tags r:id="rId5"/>
            </p:custDataLst>
          </p:nvPr>
        </p:nvSpPr>
        <p:spPr>
          <a:xfrm>
            <a:off x="83324" y="1070153"/>
            <a:ext cx="8267700" cy="12618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600" b="1" kern="0" dirty="0" smtClean="0">
                <a:latin typeface="黑体" pitchFamily="49" charset="-122"/>
                <a:ea typeface="黑体" pitchFamily="49" charset="-122"/>
              </a:rPr>
              <a:t>比较</a:t>
            </a:r>
            <a:r>
              <a:rPr sz="2600" b="1" kern="0" dirty="0">
                <a:latin typeface="黑体" pitchFamily="49" charset="-122"/>
                <a:ea typeface="黑体" pitchFamily="49" charset="-122"/>
              </a:rPr>
              <a:t>“光武中兴</a:t>
            </a:r>
            <a:r>
              <a:rPr sz="2600" b="1" kern="0" dirty="0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600" b="1" kern="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600" b="1" kern="0" dirty="0" smtClean="0">
                <a:latin typeface="黑体" pitchFamily="49" charset="-122"/>
                <a:ea typeface="黑体" pitchFamily="49" charset="-122"/>
              </a:rPr>
              <a:t>西汉初年休养生息政策</a:t>
            </a:r>
            <a:endParaRPr sz="2600" b="1" kern="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600" b="1" kern="0" dirty="0" smtClean="0">
                <a:latin typeface="黑体" pitchFamily="49" charset="-122"/>
                <a:ea typeface="黑体" pitchFamily="49" charset="-122"/>
              </a:rPr>
              <a:t>（提示：从思想、背景、内容、结果等方面思考）</a:t>
            </a:r>
            <a:endParaRPr sz="2600" b="1" kern="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sz="2400" b="1" kern="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kern="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sz="2400" b="1" kern="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）异：</a:t>
            </a:r>
            <a:endParaRPr sz="2600" b="1" kern="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9" name="文本框 1"/>
          <p:cNvSpPr/>
          <p:nvPr>
            <p:custDataLst>
              <p:tags r:id="rId6"/>
            </p:custDataLst>
          </p:nvPr>
        </p:nvSpPr>
        <p:spPr>
          <a:xfrm>
            <a:off x="251434" y="2394754"/>
            <a:ext cx="8340725" cy="17543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sz="24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统治思想：</a:t>
            </a:r>
            <a:endParaRPr sz="2400" b="1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sz="24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sz="2400" b="1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sz="2400" kern="0" dirty="0">
              <a:solidFill>
                <a:prstClr val="black"/>
              </a:solidFill>
            </a:endParaRPr>
          </a:p>
        </p:txBody>
      </p:sp>
      <p:sp>
        <p:nvSpPr>
          <p:cNvPr id="18440" name="文本框 1"/>
          <p:cNvSpPr/>
          <p:nvPr>
            <p:custDataLst>
              <p:tags r:id="rId7"/>
            </p:custDataLst>
          </p:nvPr>
        </p:nvSpPr>
        <p:spPr>
          <a:xfrm>
            <a:off x="2249477" y="2411444"/>
            <a:ext cx="544411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光武帝用儒家思想</a:t>
            </a:r>
            <a:r>
              <a:rPr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；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汉初</a:t>
            </a:r>
            <a:r>
              <a:rPr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用道家思想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sz="2400" kern="0" dirty="0">
              <a:solidFill>
                <a:prstClr val="black"/>
              </a:solidFill>
            </a:endParaRPr>
          </a:p>
        </p:txBody>
      </p:sp>
      <p:sp>
        <p:nvSpPr>
          <p:cNvPr id="18441" name="文本框 2"/>
          <p:cNvSpPr/>
          <p:nvPr>
            <p:custDataLst>
              <p:tags r:id="rId8"/>
            </p:custDataLst>
          </p:nvPr>
        </p:nvSpPr>
        <p:spPr>
          <a:xfrm>
            <a:off x="1499037" y="2950601"/>
            <a:ext cx="682212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光武帝整顿吏治，</a:t>
            </a:r>
            <a:r>
              <a:rPr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严惩贪官污吏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；汉初</a:t>
            </a:r>
            <a:r>
              <a:rPr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则没有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" name="矩形 19457"/>
          <p:cNvSpPr/>
          <p:nvPr>
            <p:custDataLst>
              <p:tags r:id="rId9"/>
            </p:custDataLst>
          </p:nvPr>
        </p:nvSpPr>
        <p:spPr>
          <a:xfrm>
            <a:off x="21247" y="3914798"/>
            <a:ext cx="8607425" cy="36471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200000"/>
              </a:lnSpc>
            </a:pP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）同：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sz="24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背景：</a:t>
            </a:r>
            <a:endParaRPr sz="2400" b="1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sz="24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sz="2400" b="1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sz="24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结果：</a:t>
            </a:r>
            <a:endParaRPr sz="2400" b="1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sz="2600" b="1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文本框 1"/>
          <p:cNvSpPr/>
          <p:nvPr>
            <p:custDataLst>
              <p:tags r:id="rId10"/>
            </p:custDataLst>
          </p:nvPr>
        </p:nvSpPr>
        <p:spPr>
          <a:xfrm>
            <a:off x="1544973" y="4797300"/>
            <a:ext cx="5753498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农民起义推翻前朝统治，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国家完成统一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sz="2400" kern="0" dirty="0">
              <a:solidFill>
                <a:prstClr val="black"/>
              </a:solidFill>
            </a:endParaRPr>
          </a:p>
        </p:txBody>
      </p:sp>
      <p:sp>
        <p:nvSpPr>
          <p:cNvPr id="12" name="文本框 2"/>
          <p:cNvSpPr/>
          <p:nvPr>
            <p:custDataLst>
              <p:tags r:id="rId11"/>
            </p:custDataLst>
          </p:nvPr>
        </p:nvSpPr>
        <p:spPr>
          <a:xfrm>
            <a:off x="1659053" y="5531396"/>
            <a:ext cx="7609776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统治者都调整统治政策，轻徭薄赋、减轻农民负担等。</a:t>
            </a:r>
          </a:p>
        </p:txBody>
      </p:sp>
      <p:sp>
        <p:nvSpPr>
          <p:cNvPr id="13" name="文本框 3"/>
          <p:cNvSpPr/>
          <p:nvPr>
            <p:custDataLst>
              <p:tags r:id="rId12"/>
            </p:custDataLst>
          </p:nvPr>
        </p:nvSpPr>
        <p:spPr>
          <a:xfrm>
            <a:off x="1826420" y="6314526"/>
            <a:ext cx="714650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都呈现出政治清明、社会安定、经济发展的局面。 </a:t>
            </a:r>
          </a:p>
        </p:txBody>
      </p:sp>
      <p:sp>
        <p:nvSpPr>
          <p:cNvPr id="2" name="矩形 1"/>
          <p:cNvSpPr/>
          <p:nvPr/>
        </p:nvSpPr>
        <p:spPr>
          <a:xfrm>
            <a:off x="1499040" y="3364250"/>
            <a:ext cx="41188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启示？</a:t>
            </a:r>
            <a:endParaRPr lang="zh-CN" alt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856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1" grpId="0"/>
      <p:bldP spid="12" grpId="0"/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/>
          <p:nvPr>
            <p:custDataLst>
              <p:tags r:id="rId1"/>
            </p:custDataLst>
          </p:nvPr>
        </p:nvSpPr>
        <p:spPr>
          <a:xfrm>
            <a:off x="2197101" y="1338764"/>
            <a:ext cx="6092825" cy="7386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100" b="1" ker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经过汉高祖、文帝和</a:t>
            </a:r>
            <a:r>
              <a:rPr altLang="zh-CN" sz="21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altLang="zh-CN" sz="2100" b="1" ker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的共同努力，汉朝社会比较安定，百姓富裕起来，出现了“文景之治”。</a:t>
            </a:r>
          </a:p>
        </p:txBody>
      </p:sp>
      <p:sp>
        <p:nvSpPr>
          <p:cNvPr id="23555" name="Text Box 3"/>
          <p:cNvSpPr/>
          <p:nvPr>
            <p:custDataLst>
              <p:tags r:id="rId2"/>
            </p:custDataLst>
          </p:nvPr>
        </p:nvSpPr>
        <p:spPr>
          <a:xfrm>
            <a:off x="702477" y="1448981"/>
            <a:ext cx="14366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汉景帝</a:t>
            </a:r>
          </a:p>
        </p:txBody>
      </p:sp>
      <p:sp>
        <p:nvSpPr>
          <p:cNvPr id="23556" name="AutoShape 4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 bwMode="auto">
          <a:xfrm>
            <a:off x="2628905" y="55033"/>
            <a:ext cx="3609975" cy="9144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sz="3000" kern="0">
                <a:solidFill>
                  <a:prstClr val="black"/>
                </a:solidFill>
                <a:latin typeface="Calibri" pitchFamily="34" charset="0"/>
                <a:ea typeface="华文隶书" pitchFamily="2" charset="-122"/>
              </a:rPr>
              <a:t>猜猜“我”是谁？</a:t>
            </a:r>
          </a:p>
        </p:txBody>
      </p:sp>
      <p:sp>
        <p:nvSpPr>
          <p:cNvPr id="23557" name="Text Box 5"/>
          <p:cNvSpPr/>
          <p:nvPr>
            <p:custDataLst>
              <p:tags r:id="rId4"/>
            </p:custDataLst>
          </p:nvPr>
        </p:nvSpPr>
        <p:spPr>
          <a:xfrm>
            <a:off x="2195513" y="2349500"/>
            <a:ext cx="6094412" cy="738664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1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altLang="zh-CN" sz="2100" b="1" ker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和景帝一直坚持汉高祖休养生息的政策，奖励农桑，提倡节俭，重视“以德化民”。</a:t>
            </a:r>
          </a:p>
        </p:txBody>
      </p:sp>
      <p:sp>
        <p:nvSpPr>
          <p:cNvPr id="23558" name="Text Box 6"/>
          <p:cNvSpPr/>
          <p:nvPr>
            <p:custDataLst>
              <p:tags r:id="rId5"/>
            </p:custDataLst>
          </p:nvPr>
        </p:nvSpPr>
        <p:spPr>
          <a:xfrm>
            <a:off x="2195553" y="3547535"/>
            <a:ext cx="6092825" cy="738664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altLang="zh-CN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altLang="zh-CN" sz="2100" b="1" kern="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和我的后继者汉文帝、汉景帝等吸取秦亡的教训，减轻农民负担，注重发展农业生产。</a:t>
            </a:r>
          </a:p>
        </p:txBody>
      </p:sp>
      <p:sp>
        <p:nvSpPr>
          <p:cNvPr id="23559" name="Text Box 7"/>
          <p:cNvSpPr/>
          <p:nvPr>
            <p:custDataLst>
              <p:tags r:id="rId6"/>
            </p:custDataLst>
          </p:nvPr>
        </p:nvSpPr>
        <p:spPr>
          <a:xfrm>
            <a:off x="2195553" y="4580467"/>
            <a:ext cx="6092825" cy="738664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100" b="1" kern="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altLang="zh-CN" sz="2100" b="1" kern="0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在政治、经济、军事和思想上实现了大一统，汉朝开始进入鼎盛时期。</a:t>
            </a:r>
          </a:p>
        </p:txBody>
      </p:sp>
      <p:sp>
        <p:nvSpPr>
          <p:cNvPr id="23561" name="Text Box 9"/>
          <p:cNvSpPr/>
          <p:nvPr>
            <p:custDataLst>
              <p:tags r:id="rId7"/>
            </p:custDataLst>
          </p:nvPr>
        </p:nvSpPr>
        <p:spPr>
          <a:xfrm>
            <a:off x="849313" y="2534009"/>
            <a:ext cx="1143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altLang="zh-CN" sz="24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汉文帝</a:t>
            </a:r>
          </a:p>
        </p:txBody>
      </p:sp>
      <p:sp>
        <p:nvSpPr>
          <p:cNvPr id="23562" name="Text Box 10"/>
          <p:cNvSpPr/>
          <p:nvPr>
            <p:custDataLst>
              <p:tags r:id="rId8"/>
            </p:custDataLst>
          </p:nvPr>
        </p:nvSpPr>
        <p:spPr>
          <a:xfrm>
            <a:off x="849313" y="3731694"/>
            <a:ext cx="13144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altLang="zh-CN" sz="24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汉高祖</a:t>
            </a:r>
          </a:p>
        </p:txBody>
      </p:sp>
      <p:sp>
        <p:nvSpPr>
          <p:cNvPr id="23563" name="Text Box 11"/>
          <p:cNvSpPr/>
          <p:nvPr>
            <p:custDataLst>
              <p:tags r:id="rId9"/>
            </p:custDataLst>
          </p:nvPr>
        </p:nvSpPr>
        <p:spPr>
          <a:xfrm>
            <a:off x="900113" y="4951242"/>
            <a:ext cx="14859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汉武帝</a:t>
            </a:r>
          </a:p>
        </p:txBody>
      </p:sp>
    </p:spTree>
    <p:extLst>
      <p:ext uri="{BB962C8B-B14F-4D97-AF65-F5344CB8AC3E}">
        <p14:creationId xmlns:p14="http://schemas.microsoft.com/office/powerpoint/2010/main" val="393301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61" grpId="0"/>
      <p:bldP spid="23562" grpId="0"/>
      <p:bldP spid="235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上弧形箭头 134149"/>
          <p:cNvSpPr/>
          <p:nvPr/>
        </p:nvSpPr>
        <p:spPr>
          <a:xfrm>
            <a:off x="2897452" y="1699693"/>
            <a:ext cx="2270125" cy="4464051"/>
          </a:xfrm>
          <a:prstGeom prst="curvedDownArrow">
            <a:avLst>
              <a:gd name="adj1" fmla="val 20000"/>
              <a:gd name="adj2" fmla="val 40000"/>
              <a:gd name="adj3" fmla="val 4915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151" name="圆角矩形 134150"/>
          <p:cNvSpPr/>
          <p:nvPr/>
        </p:nvSpPr>
        <p:spPr>
          <a:xfrm>
            <a:off x="162823" y="5170120"/>
            <a:ext cx="275337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东汉</a:t>
            </a:r>
            <a:r>
              <a:rPr lang="en-US" altLang="zh-CN" sz="2800" b="1" dirty="0">
                <a:solidFill>
                  <a:srgbClr val="FFFF00"/>
                </a:solidFill>
                <a:ea typeface="黑体" pitchFamily="49" charset="-122"/>
              </a:rPr>
              <a:t>---</a:t>
            </a:r>
            <a:r>
              <a:rPr lang="zh-CN" altLang="en-US" sz="2800" b="1" dirty="0">
                <a:solidFill>
                  <a:srgbClr val="FFFF00"/>
                </a:solidFill>
                <a:ea typeface="黑体" pitchFamily="49" charset="-122"/>
              </a:rPr>
              <a:t>建立</a:t>
            </a:r>
          </a:p>
        </p:txBody>
      </p:sp>
      <p:sp>
        <p:nvSpPr>
          <p:cNvPr id="134152" name="圆角矩形 134151"/>
          <p:cNvSpPr/>
          <p:nvPr/>
        </p:nvSpPr>
        <p:spPr>
          <a:xfrm>
            <a:off x="276019" y="2182725"/>
            <a:ext cx="2880860" cy="7217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光武中兴</a:t>
            </a:r>
            <a:r>
              <a:rPr lang="en-US" altLang="zh-CN" sz="2800" b="1" dirty="0">
                <a:solidFill>
                  <a:srgbClr val="FFFF00"/>
                </a:solidFill>
                <a:ea typeface="黑体" pitchFamily="49" charset="-122"/>
              </a:rPr>
              <a:t>--</a:t>
            </a:r>
            <a:r>
              <a:rPr lang="zh-CN" altLang="en-US" sz="2800" b="1" dirty="0">
                <a:solidFill>
                  <a:srgbClr val="FFFF00"/>
                </a:solidFill>
                <a:ea typeface="黑体" pitchFamily="49" charset="-122"/>
              </a:rPr>
              <a:t>辉煌</a:t>
            </a:r>
          </a:p>
        </p:txBody>
      </p:sp>
      <p:sp>
        <p:nvSpPr>
          <p:cNvPr id="134154" name="圆角矩形 134153"/>
          <p:cNvSpPr/>
          <p:nvPr/>
        </p:nvSpPr>
        <p:spPr>
          <a:xfrm>
            <a:off x="4571206" y="1913969"/>
            <a:ext cx="4572794" cy="57784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外戚与宦官交替专权</a:t>
            </a:r>
            <a:r>
              <a:rPr lang="en-US" altLang="zh-CN" sz="2800" b="1" dirty="0">
                <a:solidFill>
                  <a:srgbClr val="FFFF00"/>
                </a:solidFill>
                <a:ea typeface="黑体" pitchFamily="49" charset="-122"/>
              </a:rPr>
              <a:t>---</a:t>
            </a:r>
            <a:r>
              <a:rPr lang="zh-CN" altLang="en-US" sz="2800" b="1" dirty="0">
                <a:solidFill>
                  <a:srgbClr val="FFFF00"/>
                </a:solidFill>
                <a:ea typeface="黑体" pitchFamily="49" charset="-122"/>
              </a:rPr>
              <a:t>衰落</a:t>
            </a:r>
          </a:p>
        </p:txBody>
      </p:sp>
      <p:sp>
        <p:nvSpPr>
          <p:cNvPr id="134155" name="圆角矩形 134154"/>
          <p:cNvSpPr/>
          <p:nvPr/>
        </p:nvSpPr>
        <p:spPr>
          <a:xfrm>
            <a:off x="4860033" y="3367684"/>
            <a:ext cx="3168352" cy="577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a typeface="黑体" pitchFamily="49" charset="-122"/>
              </a:rPr>
              <a:t>黄巾起义</a:t>
            </a:r>
            <a:r>
              <a:rPr lang="en-US" altLang="zh-CN" sz="2800" b="1" dirty="0" smtClean="0">
                <a:solidFill>
                  <a:srgbClr val="FFFF00"/>
                </a:solidFill>
                <a:ea typeface="黑体" pitchFamily="49" charset="-122"/>
              </a:rPr>
              <a:t>---</a:t>
            </a:r>
            <a:r>
              <a:rPr lang="zh-CN" altLang="en-US" sz="2800" b="1" dirty="0" smtClean="0">
                <a:solidFill>
                  <a:srgbClr val="FFFF00"/>
                </a:solidFill>
                <a:ea typeface="黑体" pitchFamily="49" charset="-122"/>
              </a:rPr>
              <a:t>打击</a:t>
            </a:r>
            <a:endParaRPr lang="zh-CN" altLang="en-US" sz="2800" b="1" dirty="0">
              <a:solidFill>
                <a:srgbClr val="FFFF00"/>
              </a:solidFill>
              <a:ea typeface="黑体" pitchFamily="49" charset="-122"/>
            </a:endParaRPr>
          </a:p>
        </p:txBody>
      </p:sp>
      <p:sp>
        <p:nvSpPr>
          <p:cNvPr id="134156" name="圆角矩形 134155"/>
          <p:cNvSpPr/>
          <p:nvPr/>
        </p:nvSpPr>
        <p:spPr>
          <a:xfrm>
            <a:off x="5003800" y="5084233"/>
            <a:ext cx="2700338" cy="7217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军阀割据</a:t>
            </a:r>
            <a:r>
              <a:rPr lang="en-US" altLang="zh-CN" sz="2800" dirty="0">
                <a:solidFill>
                  <a:srgbClr val="FFFF00"/>
                </a:solidFill>
                <a:ea typeface="宋体" pitchFamily="2" charset="-122"/>
              </a:rPr>
              <a:t>---</a:t>
            </a:r>
            <a:r>
              <a:rPr lang="zh-CN" altLang="en-US" sz="2800" b="1" dirty="0">
                <a:solidFill>
                  <a:srgbClr val="FFFF00"/>
                </a:solidFill>
                <a:ea typeface="黑体" pitchFamily="49" charset="-122"/>
              </a:rPr>
              <a:t>灭亡</a:t>
            </a:r>
          </a:p>
        </p:txBody>
      </p:sp>
      <p:sp>
        <p:nvSpPr>
          <p:cNvPr id="4" name="标题 2"/>
          <p:cNvSpPr>
            <a:spLocks noGrp="1"/>
          </p:cNvSpPr>
          <p:nvPr/>
        </p:nvSpPr>
        <p:spPr>
          <a:xfrm>
            <a:off x="1077594" y="296332"/>
            <a:ext cx="3278382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ct val="0"/>
              </a:spcAft>
              <a:defRPr/>
            </a:pPr>
            <a:r>
              <a:rPr lang="zh-CN" altLang="en-US" sz="4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itchFamily="2" charset="-122"/>
                <a:ea typeface="宋体" pitchFamily="2" charset="-122"/>
                <a:sym typeface="+mn-ea"/>
              </a:rPr>
              <a:t>课堂小结</a:t>
            </a:r>
            <a:endParaRPr lang="zh-CN" altLang="en-US" sz="4800" cap="all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reflection blurRad="12700" stA="48000" endA="300" endPos="55000" dir="5400000" sy="-90000" algn="bl" rotWithShape="0"/>
              </a:effectLst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380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animBg="1"/>
      <p:bldP spid="134152" grpId="0" animBg="1"/>
      <p:bldP spid="134154" grpId="0" animBg="1"/>
      <p:bldP spid="134155" grpId="0" animBg="1"/>
      <p:bldP spid="134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738312" y="3714752"/>
            <a:ext cx="1278314" cy="525183"/>
          </a:xfrm>
          <a:prstGeom prst="rect">
            <a:avLst/>
          </a:prstGeom>
        </p:spPr>
        <p:txBody>
          <a:bodyPr wrap="none" lIns="78144" tIns="39072" rIns="78144" bIns="3907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结果：</a:t>
            </a:r>
            <a:endParaRPr lang="zh-CN" altLang="en-US" sz="19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958484" y="3641729"/>
            <a:ext cx="4473162" cy="848349"/>
          </a:xfrm>
          <a:prstGeom prst="rect">
            <a:avLst/>
          </a:prstGeom>
          <a:noFill/>
          <a:ln>
            <a:noFill/>
          </a:ln>
        </p:spPr>
        <p:txBody>
          <a:bodyPr wrap="square" lIns="78144" tIns="39072" rIns="78144" bIns="3907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结束混乱局面，社会安定繁荣，出现</a:t>
            </a:r>
            <a:r>
              <a:rPr lang="en-US" altLang="zh-CN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“</a:t>
            </a:r>
            <a:r>
              <a:rPr lang="zh-CN" altLang="en-US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光武中兴</a:t>
            </a:r>
            <a:r>
              <a:rPr lang="en-US" altLang="zh-CN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”</a:t>
            </a:r>
            <a:r>
              <a:rPr lang="zh-CN" altLang="en-US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的局面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11711" y="1736385"/>
            <a:ext cx="3987605" cy="2294898"/>
          </a:xfrm>
          <a:prstGeom prst="rect">
            <a:avLst/>
          </a:prstGeom>
          <a:noFill/>
        </p:spPr>
        <p:txBody>
          <a:bodyPr wrap="square" lIns="78144" tIns="39072" rIns="78144" bIns="39072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）释放奴婢，减轻农民的负担，减轻刑法；</a:t>
            </a:r>
            <a:endParaRPr lang="en-US" altLang="zh-CN" sz="21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）合并郡县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裁减官员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加强对官吏的监督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惩处贪官污吏；（</a:t>
            </a:r>
            <a:r>
              <a:rPr lang="en-US" altLang="zh-CN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）允许北方少数民族内迁，缓和民族矛盾。</a:t>
            </a:r>
            <a:endParaRPr lang="zh-CN" altLang="en-US" sz="2100" b="1" noProof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左大括号 1"/>
          <p:cNvSpPr/>
          <p:nvPr/>
        </p:nvSpPr>
        <p:spPr>
          <a:xfrm>
            <a:off x="1033521" y="1016001"/>
            <a:ext cx="179784" cy="4392612"/>
          </a:xfrm>
          <a:prstGeom prst="leftBrace">
            <a:avLst>
              <a:gd name="adj1" fmla="val 126914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8144" tIns="39072" rIns="78144" bIns="39072" anchor="t"/>
          <a:lstStyle/>
          <a:p>
            <a:endParaRPr lang="zh-CN" altLang="en-US" sz="19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23554"/>
          <p:cNvSpPr txBox="1">
            <a:spLocks noChangeArrowheads="1"/>
          </p:cNvSpPr>
          <p:nvPr/>
        </p:nvSpPr>
        <p:spPr bwMode="auto">
          <a:xfrm>
            <a:off x="465294" y="1752683"/>
            <a:ext cx="450056" cy="3079729"/>
          </a:xfrm>
          <a:prstGeom prst="rect">
            <a:avLst/>
          </a:prstGeom>
          <a:noFill/>
          <a:ln>
            <a:noFill/>
          </a:ln>
        </p:spPr>
        <p:txBody>
          <a:bodyPr lIns="78144" tIns="39072" rIns="78144" bIns="390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9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东汉</a:t>
            </a:r>
            <a:r>
              <a:rPr lang="zh-CN" altLang="en-US" sz="3900" b="1" noProof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的兴衰</a:t>
            </a:r>
          </a:p>
        </p:txBody>
      </p:sp>
      <p:sp>
        <p:nvSpPr>
          <p:cNvPr id="10" name="左大括号 4"/>
          <p:cNvSpPr/>
          <p:nvPr/>
        </p:nvSpPr>
        <p:spPr>
          <a:xfrm>
            <a:off x="1685925" y="1001256"/>
            <a:ext cx="45719" cy="3239274"/>
          </a:xfrm>
          <a:prstGeom prst="leftBrace">
            <a:avLst>
              <a:gd name="adj1" fmla="val 30369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8144" tIns="39072" rIns="78144" bIns="39072" anchor="t"/>
          <a:lstStyle/>
          <a:p>
            <a:endParaRPr lang="zh-CN" altLang="en-US" sz="19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左大括号 10"/>
          <p:cNvSpPr/>
          <p:nvPr/>
        </p:nvSpPr>
        <p:spPr bwMode="auto">
          <a:xfrm>
            <a:off x="3503365" y="1716729"/>
            <a:ext cx="216694" cy="1800225"/>
          </a:xfrm>
          <a:prstGeom prst="leftBrace">
            <a:avLst>
              <a:gd name="adj1" fmla="val 167682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</a:ln>
        </p:spPr>
        <p:txBody>
          <a:bodyPr lIns="78144" tIns="39072" rIns="78144" bIns="39072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900" b="1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文本框 23576"/>
          <p:cNvSpPr txBox="1">
            <a:spLocks noChangeArrowheads="1"/>
          </p:cNvSpPr>
          <p:nvPr/>
        </p:nvSpPr>
        <p:spPr bwMode="auto">
          <a:xfrm>
            <a:off x="1035669" y="4240530"/>
            <a:ext cx="650257" cy="2636838"/>
          </a:xfrm>
          <a:prstGeom prst="rect">
            <a:avLst/>
          </a:prstGeom>
          <a:noFill/>
          <a:ln>
            <a:noFill/>
          </a:ln>
        </p:spPr>
        <p:txBody>
          <a:bodyPr vert="eaVert" lIns="78144" tIns="39072" rIns="78144" bIns="390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衰  </a:t>
            </a:r>
          </a:p>
        </p:txBody>
      </p:sp>
      <p:sp>
        <p:nvSpPr>
          <p:cNvPr id="23" name="左大括号 7"/>
          <p:cNvSpPr/>
          <p:nvPr/>
        </p:nvSpPr>
        <p:spPr>
          <a:xfrm>
            <a:off x="1747837" y="4868863"/>
            <a:ext cx="90488" cy="1079500"/>
          </a:xfrm>
          <a:prstGeom prst="leftBrace">
            <a:avLst>
              <a:gd name="adj1" fmla="val 9104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8144" tIns="39072" rIns="78144" bIns="39072" anchor="t"/>
          <a:lstStyle/>
          <a:p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31169" y="982665"/>
            <a:ext cx="1278314" cy="525183"/>
          </a:xfrm>
          <a:prstGeom prst="rect">
            <a:avLst/>
          </a:prstGeom>
        </p:spPr>
        <p:txBody>
          <a:bodyPr wrap="none" lIns="78144" tIns="39072" rIns="78144" bIns="3907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建立：</a:t>
            </a:r>
            <a:endParaRPr lang="zh-CN" altLang="en-US" sz="19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43077" y="2411415"/>
            <a:ext cx="2025313" cy="525183"/>
          </a:xfrm>
          <a:prstGeom prst="rect">
            <a:avLst/>
          </a:prstGeom>
        </p:spPr>
        <p:txBody>
          <a:bodyPr wrap="none" lIns="78144" tIns="39072" rIns="78144" bIns="3907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光武中兴</a:t>
            </a: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：</a:t>
            </a:r>
            <a:endParaRPr lang="zh-CN" altLang="en-US" sz="19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3555"/>
          <p:cNvSpPr txBox="1">
            <a:spLocks noChangeArrowheads="1"/>
          </p:cNvSpPr>
          <p:nvPr/>
        </p:nvSpPr>
        <p:spPr bwMode="auto">
          <a:xfrm>
            <a:off x="2743444" y="1001256"/>
            <a:ext cx="5182888" cy="463628"/>
          </a:xfrm>
          <a:prstGeom prst="rect">
            <a:avLst/>
          </a:prstGeom>
          <a:noFill/>
          <a:ln>
            <a:noFill/>
          </a:ln>
        </p:spPr>
        <p:txBody>
          <a:bodyPr wrap="square" lIns="78144" tIns="39072" rIns="78144" bIns="390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公元</a:t>
            </a:r>
            <a:r>
              <a:rPr lang="en-US" altLang="zh-CN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25</a:t>
            </a:r>
            <a:r>
              <a:rPr lang="zh-CN" altLang="en-US" sz="2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年 ，刘秀</a:t>
            </a:r>
            <a:r>
              <a:rPr lang="zh-CN" altLang="en-US" sz="2500" b="1" noProof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，都城洛阳</a:t>
            </a:r>
            <a:endParaRPr lang="zh-CN" altLang="en-US" sz="2500" b="1" noProof="1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27" name="文本框 23578"/>
          <p:cNvSpPr txBox="1">
            <a:spLocks noChangeArrowheads="1"/>
          </p:cNvSpPr>
          <p:nvPr/>
        </p:nvSpPr>
        <p:spPr bwMode="auto">
          <a:xfrm>
            <a:off x="2071688" y="4797427"/>
            <a:ext cx="3520914" cy="525183"/>
          </a:xfrm>
          <a:prstGeom prst="rect">
            <a:avLst/>
          </a:prstGeom>
          <a:noFill/>
          <a:ln>
            <a:noFill/>
          </a:ln>
        </p:spPr>
        <p:txBody>
          <a:bodyPr wrap="none" lIns="78144" tIns="39072" rIns="78144" bIns="390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900" b="1" noProof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1.</a:t>
            </a: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外戚</a:t>
            </a:r>
            <a:r>
              <a:rPr lang="zh-CN" altLang="en-US" sz="2900" b="1" noProof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宦官</a:t>
            </a: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交替专权</a:t>
            </a:r>
          </a:p>
        </p:txBody>
      </p:sp>
      <p:sp>
        <p:nvSpPr>
          <p:cNvPr id="28" name="文本框 23579"/>
          <p:cNvSpPr txBox="1">
            <a:spLocks noChangeArrowheads="1"/>
          </p:cNvSpPr>
          <p:nvPr/>
        </p:nvSpPr>
        <p:spPr bwMode="auto">
          <a:xfrm>
            <a:off x="2071688" y="5445127"/>
            <a:ext cx="2400416" cy="525183"/>
          </a:xfrm>
          <a:prstGeom prst="rect">
            <a:avLst/>
          </a:prstGeom>
          <a:noFill/>
          <a:ln>
            <a:noFill/>
          </a:ln>
        </p:spPr>
        <p:txBody>
          <a:bodyPr wrap="none" lIns="78144" tIns="39072" rIns="78144" bIns="390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900" b="1" noProof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2.</a:t>
            </a:r>
            <a:r>
              <a:rPr lang="zh-CN" altLang="en-US" sz="29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黄巾起义：</a:t>
            </a:r>
          </a:p>
        </p:txBody>
      </p:sp>
      <p:sp>
        <p:nvSpPr>
          <p:cNvPr id="4" name="文本框 23565"/>
          <p:cNvSpPr txBox="1">
            <a:spLocks noChangeArrowheads="1"/>
          </p:cNvSpPr>
          <p:nvPr/>
        </p:nvSpPr>
        <p:spPr bwMode="auto">
          <a:xfrm>
            <a:off x="1057101" y="1052516"/>
            <a:ext cx="650257" cy="2589213"/>
          </a:xfrm>
          <a:prstGeom prst="rect">
            <a:avLst/>
          </a:prstGeom>
          <a:noFill/>
          <a:ln>
            <a:noFill/>
          </a:ln>
        </p:spPr>
        <p:txBody>
          <a:bodyPr vert="eaVert" lIns="78144" tIns="39072" rIns="78144" bIns="390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8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67644" y="269811"/>
            <a:ext cx="8523487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黄巾起义</a:t>
            </a:r>
            <a:r>
              <a:rPr lang="zh-CN" altLang="en-US" sz="3600" b="1" dirty="0">
                <a:solidFill>
                  <a:prstClr val="black"/>
                </a:solidFill>
                <a:latin typeface="新宋体" pitchFamily="49" charset="-122"/>
                <a:ea typeface="新宋体" pitchFamily="49" charset="-122"/>
              </a:rPr>
              <a:t>和</a:t>
            </a:r>
            <a:r>
              <a:rPr lang="zh-CN" altLang="en-US" sz="3600" b="1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陈胜、吴广</a:t>
            </a:r>
            <a:r>
              <a:rPr lang="zh-CN" altLang="en-US" sz="3600" b="1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起义</a:t>
            </a:r>
            <a:r>
              <a:rPr lang="zh-CN" altLang="en-US" sz="3600" b="1" dirty="0">
                <a:solidFill>
                  <a:prstClr val="black"/>
                </a:solidFill>
                <a:latin typeface="新宋体" pitchFamily="49" charset="-122"/>
                <a:ea typeface="新宋体" pitchFamily="49" charset="-122"/>
              </a:rPr>
              <a:t>有何异同点？</a:t>
            </a:r>
          </a:p>
        </p:txBody>
      </p:sp>
      <p:sp>
        <p:nvSpPr>
          <p:cNvPr id="18441" name="矩形 18440"/>
          <p:cNvSpPr>
            <a:spLocks noChangeArrowheads="1"/>
          </p:cNvSpPr>
          <p:nvPr/>
        </p:nvSpPr>
        <p:spPr bwMode="auto">
          <a:xfrm>
            <a:off x="323529" y="4887739"/>
            <a:ext cx="8998036" cy="175432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不同点：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黄巾起义是有组织有准备的农民大起义，陈胜吴广起义突发性较强。</a:t>
            </a:r>
            <a:endParaRPr lang="zh-CN" altLang="en-US" sz="3600" b="1" noProof="1">
              <a:solidFill>
                <a:srgbClr val="0000CC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3529" y="1745956"/>
            <a:ext cx="8820472" cy="286232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相同点：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1.</a:t>
            </a:r>
            <a:r>
              <a:rPr lang="zh-CN" altLang="en-US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都是为了反抗统治者的压迫；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2.</a:t>
            </a:r>
            <a:r>
              <a:rPr lang="zh-CN" altLang="en-US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起义最终都以失败告终</a:t>
            </a:r>
            <a:r>
              <a:rPr lang="zh-CN" altLang="en-US" sz="3600" b="1" noProof="1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；</a:t>
            </a:r>
            <a:endParaRPr lang="zh-CN" altLang="en-US" sz="3600" b="1" noProof="1">
              <a:solidFill>
                <a:srgbClr val="0000CC"/>
              </a:solidFill>
              <a:latin typeface="新宋体" pitchFamily="49" charset="-122"/>
              <a:ea typeface="新宋体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noProof="1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3.</a:t>
            </a:r>
            <a:r>
              <a:rPr lang="zh-CN" altLang="en-US" sz="3600" b="1" noProof="1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但他们都动摇了当权者的统治基础，加速了王朝的</a:t>
            </a:r>
            <a:r>
              <a:rPr lang="zh-CN" altLang="en-US" sz="3600" b="1" noProof="1" smtClean="0">
                <a:solidFill>
                  <a:srgbClr val="0000CC"/>
                </a:solidFill>
                <a:latin typeface="新宋体" pitchFamily="49" charset="-122"/>
                <a:ea typeface="新宋体" pitchFamily="49" charset="-122"/>
                <a:cs typeface="+mn-ea"/>
              </a:rPr>
              <a:t>灭亡。</a:t>
            </a:r>
            <a:endParaRPr lang="zh-CN" altLang="en-US" sz="3600" b="1" noProof="1">
              <a:solidFill>
                <a:srgbClr val="0000CC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6396" y="916142"/>
            <a:ext cx="945002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latin typeface="新宋体" pitchFamily="49" charset="-122"/>
                <a:ea typeface="新宋体" pitchFamily="49" charset="-122"/>
              </a:rPr>
              <a:t>提示：从目的、过程、结果、影响等方面思考</a:t>
            </a:r>
            <a:endParaRPr lang="zh-CN" altLang="en-US" sz="3600" b="1" dirty="0">
              <a:solidFill>
                <a:prstClr val="black"/>
              </a:solidFill>
              <a:latin typeface="新宋体" pitchFamily="49" charset="-122"/>
              <a:ea typeface="新宋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7090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441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本框 1"/>
          <p:cNvSpPr txBox="1"/>
          <p:nvPr/>
        </p:nvSpPr>
        <p:spPr>
          <a:xfrm>
            <a:off x="2083358" y="1334136"/>
            <a:ext cx="6737115" cy="132540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square" lIns="78144" tIns="39072" rIns="78144" bIns="39072" anchor="t">
            <a:spAutoFit/>
          </a:bodyPr>
          <a:lstStyle/>
          <a:p>
            <a:r>
              <a:rPr lang="en-US" altLang="zh-CN" sz="27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大兴徭役，重增赋敛，征发如雨…（民）饥馑…死于道，以百万数</a:t>
            </a:r>
            <a:r>
              <a:rPr lang="en-US" altLang="zh-CN" sz="27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</a:p>
          <a:p>
            <a:r>
              <a:rPr lang="en-US" altLang="zh-CN" sz="27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</a:t>
            </a:r>
            <a:r>
              <a:rPr lang="en-US" altLang="zh-CN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《汉书•谷永传》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6271" y="2852944"/>
            <a:ext cx="772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上述材料说明西汉后期政治状况如何？人民的生活又是怎样的？</a:t>
            </a:r>
          </a:p>
        </p:txBody>
      </p:sp>
      <p:sp>
        <p:nvSpPr>
          <p:cNvPr id="18" name="内容占位符 2"/>
          <p:cNvSpPr>
            <a:spLocks noGrp="1"/>
          </p:cNvSpPr>
          <p:nvPr/>
        </p:nvSpPr>
        <p:spPr>
          <a:xfrm>
            <a:off x="323536" y="4437128"/>
            <a:ext cx="8981617" cy="600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pPr>
              <a:spcBef>
                <a:spcPct val="20000"/>
              </a:spcBef>
            </a:pPr>
            <a:r>
              <a:rPr lang="zh-CN" altLang="zh-CN" sz="2800" b="1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政治腐败，徭役沉重；百姓民不聊生，苦不堪言</a:t>
            </a:r>
          </a:p>
        </p:txBody>
      </p:sp>
      <p:sp>
        <p:nvSpPr>
          <p:cNvPr id="8" name="矩形 7"/>
          <p:cNvSpPr/>
          <p:nvPr/>
        </p:nvSpPr>
        <p:spPr>
          <a:xfrm>
            <a:off x="2052607" y="5659798"/>
            <a:ext cx="5080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zh-CN" sz="4000" b="1" noProof="1">
                <a:ln>
                  <a:solidFill>
                    <a:sysClr val="windowText" lastClr="000000"/>
                  </a:solidFill>
                </a:ln>
                <a:pattFill prst="pct80">
                  <a:fgClr>
                    <a:srgbClr val="4F81BD"/>
                  </a:fgClr>
                  <a:bgClr>
                    <a:srgbClr val="FFFFFF"/>
                  </a:bgClr>
                </a:pattFill>
                <a:effectLst>
                  <a:reflection blurRad="6350" stA="60000" endA="900" endPos="58000" dir="5400000" sy="-100000" algn="bl" rotWithShape="0"/>
                </a:effectLst>
                <a:latin typeface="楷体_GB2312" pitchFamily="49" charset="-122"/>
                <a:ea typeface="楷体_GB2312" pitchFamily="49" charset="-122"/>
                <a:cs typeface="+mn-ea"/>
                <a:sym typeface="宋体" panose="02010600030101010101" pitchFamily="2" charset="-122"/>
              </a:rPr>
              <a:t>西汉统治已穷途末路！</a:t>
            </a:r>
            <a:r>
              <a:rPr lang="en-US" altLang="zh-CN" sz="4000" b="1" noProof="1">
                <a:ln>
                  <a:solidFill>
                    <a:sysClr val="windowText" lastClr="000000"/>
                  </a:solidFill>
                </a:ln>
                <a:pattFill prst="pct80">
                  <a:fgClr>
                    <a:srgbClr val="4F81BD"/>
                  </a:fgClr>
                  <a:bgClr>
                    <a:srgbClr val="FFFFFF"/>
                  </a:bgClr>
                </a:pattFill>
                <a:effectLst>
                  <a:outerShdw blurRad="38100" dist="38100" dir="270000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endParaRPr lang="en-US" altLang="zh-CN" sz="4000" b="1" noProof="1">
              <a:ln>
                <a:solidFill>
                  <a:sysClr val="windowText" lastClr="000000"/>
                </a:solidFill>
              </a:ln>
              <a:pattFill prst="pct80">
                <a:fgClr>
                  <a:srgbClr val="4F81BD"/>
                </a:fgClr>
                <a:bgClr>
                  <a:srgbClr val="FFFFFF"/>
                </a:bgClr>
              </a:pattFill>
              <a:effectLst>
                <a:outerShdw blurRad="38100" dist="38100" dir="270000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513" y="1349813"/>
            <a:ext cx="220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材料</a:t>
            </a:r>
          </a:p>
        </p:txBody>
      </p:sp>
      <p:sp>
        <p:nvSpPr>
          <p:cNvPr id="2" name="矩形 1"/>
          <p:cNvSpPr/>
          <p:nvPr/>
        </p:nvSpPr>
        <p:spPr>
          <a:xfrm>
            <a:off x="65453" y="332656"/>
            <a:ext cx="3788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</a:rPr>
              <a:t>1.</a:t>
            </a:r>
            <a:r>
              <a:rPr kumimoji="1" lang="zh-CN" altLang="en-US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</a:rPr>
              <a:t>西汉</a:t>
            </a:r>
            <a:r>
              <a:rPr kumimoji="1" lang="zh-CN" altLang="en-US" sz="40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</a:rPr>
              <a:t>后期朝政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ldLvl="0" animBg="1"/>
      <p:bldP spid="4" grpId="0"/>
      <p:bldP spid="18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5160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3738730" y="3501156"/>
            <a:ext cx="4996634" cy="2082759"/>
          </a:xfrm>
          <a:prstGeom prst="wedgeEllipseCallout">
            <a:avLst>
              <a:gd name="adj1" fmla="val -58674"/>
              <a:gd name="adj2" fmla="val -773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8" name="Text Box 4"/>
          <p:cNvSpPr/>
          <p:nvPr>
            <p:custDataLst>
              <p:tags r:id="rId1"/>
            </p:custDataLst>
          </p:nvPr>
        </p:nvSpPr>
        <p:spPr>
          <a:xfrm>
            <a:off x="430780" y="1712437"/>
            <a:ext cx="7741620" cy="1126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spcBef>
                <a:spcPts val="50"/>
              </a:spcBef>
            </a:pPr>
            <a:r>
              <a:rPr sz="2400" kern="0" dirty="0">
                <a:solidFill>
                  <a:srgbClr val="1F497D"/>
                </a:solidFill>
                <a:latin typeface="宋体" pitchFamily="2" charset="-122"/>
              </a:rPr>
              <a:t>  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sz="28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汉武帝病逝后，继位的君主们或为幼主，或为昏君，导致 外戚 势力坐大。 </a:t>
            </a:r>
            <a:r>
              <a:rPr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  </a:t>
            </a:r>
          </a:p>
        </p:txBody>
      </p:sp>
      <p:sp>
        <p:nvSpPr>
          <p:cNvPr id="6150" name="椭圆 3"/>
          <p:cNvSpPr/>
          <p:nvPr>
            <p:custDataLst>
              <p:tags r:id="rId2"/>
            </p:custDataLst>
          </p:nvPr>
        </p:nvSpPr>
        <p:spPr>
          <a:xfrm>
            <a:off x="2825752" y="2133004"/>
            <a:ext cx="836612" cy="867833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endParaRPr lang="en-US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47703" y="3959452"/>
            <a:ext cx="3378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皇帝的母族、妻族被称为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外戚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543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" y="24062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-24821" y="950425"/>
            <a:ext cx="8958314" cy="1569660"/>
          </a:xfrm>
          <a:prstGeom prst="rect">
            <a:avLst/>
          </a:prstGeom>
          <a:ln w="38100" cmpd="dbl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3765" eaLnBrk="1" hangingPunct="1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   背景： ①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公元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9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年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itchFamily="2" charset="-122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外戚王莽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夺取政权，建立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新朝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西汉灭亡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。</a:t>
            </a:r>
          </a:p>
          <a:p>
            <a:pPr defTabSz="913765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3" name="TextBox 12"/>
          <p:cNvSpPr txBox="1"/>
          <p:nvPr>
            <p:custDataLst>
              <p:tags r:id="rId2"/>
            </p:custDataLst>
          </p:nvPr>
        </p:nvSpPr>
        <p:spPr>
          <a:xfrm>
            <a:off x="74749" y="4725144"/>
            <a:ext cx="8958314" cy="1569660"/>
          </a:xfrm>
          <a:prstGeom prst="rect">
            <a:avLst/>
          </a:prstGeom>
          <a:ln w="38100" cmpd="dbl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3765" eaLnBrk="1" hangingPunct="1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    ②王莽新政加剧社会动荡，激起农民起义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。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公元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23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/>
              </a:rPr>
              <a:t>年，新朝被推翻。</a:t>
            </a:r>
          </a:p>
          <a:p>
            <a:pPr defTabSz="913765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b="1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517620" y="3060257"/>
            <a:ext cx="7744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材料：农商失业，食货俱废，民涕泣于市道。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 defTabSz="913765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——《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汉书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王莽传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》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圆角矩形 2"/>
          <p:cNvSpPr/>
          <p:nvPr>
            <p:custDataLst>
              <p:tags r:id="rId4"/>
            </p:custDataLst>
          </p:nvPr>
        </p:nvSpPr>
        <p:spPr>
          <a:xfrm>
            <a:off x="251521" y="-4252"/>
            <a:ext cx="4323566" cy="848784"/>
          </a:xfrm>
          <a:prstGeom prst="roundRec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en-US" altLang="zh-CN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40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王莽建新</a:t>
            </a:r>
            <a:endParaRPr kumimoji="1" sz="4000" b="1" kern="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" y="0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" name="Line 5"/>
          <p:cNvSpPr>
            <a:spLocks noChangeShapeType="1"/>
          </p:cNvSpPr>
          <p:nvPr/>
        </p:nvSpPr>
        <p:spPr bwMode="auto">
          <a:xfrm>
            <a:off x="120659" y="1752600"/>
            <a:ext cx="9045575" cy="31750"/>
          </a:xfrm>
          <a:prstGeom prst="line">
            <a:avLst/>
          </a:prstGeom>
          <a:noFill/>
          <a:ln w="127000" cap="sq">
            <a:solidFill>
              <a:schemeClr val="tx1">
                <a:alpha val="57000"/>
              </a:schemeClr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70" name="AutoShape 18"/>
          <p:cNvSpPr>
            <a:spLocks/>
          </p:cNvSpPr>
          <p:nvPr/>
        </p:nvSpPr>
        <p:spPr bwMode="auto">
          <a:xfrm rot="5400000">
            <a:off x="6529396" y="-669924"/>
            <a:ext cx="314325" cy="4083050"/>
          </a:xfrm>
          <a:prstGeom prst="leftBrace">
            <a:avLst>
              <a:gd name="adj1" fmla="val 134470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71" name="AutoShape 18"/>
          <p:cNvSpPr>
            <a:spLocks/>
          </p:cNvSpPr>
          <p:nvPr/>
        </p:nvSpPr>
        <p:spPr bwMode="auto">
          <a:xfrm rot="5400000">
            <a:off x="1868488" y="-515937"/>
            <a:ext cx="222250" cy="3543300"/>
          </a:xfrm>
          <a:prstGeom prst="leftBrace">
            <a:avLst>
              <a:gd name="adj1" fmla="val 135071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72" name="文本框 3"/>
          <p:cNvSpPr txBox="1">
            <a:spLocks noChangeArrowheads="1"/>
          </p:cNvSpPr>
          <p:nvPr/>
        </p:nvSpPr>
        <p:spPr bwMode="auto">
          <a:xfrm>
            <a:off x="-34925" y="1752608"/>
            <a:ext cx="167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公元前</a:t>
            </a:r>
            <a:r>
              <a:rPr lang="en-US" altLang="zh-CN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202</a:t>
            </a:r>
            <a:r>
              <a:rPr lang="zh-CN" altLang="en-US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7173" name="文本框 4"/>
          <p:cNvSpPr txBox="1">
            <a:spLocks noChangeArrowheads="1"/>
          </p:cNvSpPr>
          <p:nvPr/>
        </p:nvSpPr>
        <p:spPr bwMode="auto">
          <a:xfrm>
            <a:off x="3563939" y="1628775"/>
            <a:ext cx="4778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9</a:t>
            </a:r>
          </a:p>
          <a:p>
            <a:pPr algn="ctr"/>
            <a:r>
              <a:rPr lang="zh-CN" altLang="en-US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72009" y="1557338"/>
            <a:ext cx="925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25</a:t>
            </a:r>
          </a:p>
          <a:p>
            <a:r>
              <a:rPr lang="zh-CN" altLang="en-US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7175" name="文本框 7"/>
          <p:cNvSpPr txBox="1">
            <a:spLocks noChangeArrowheads="1"/>
          </p:cNvSpPr>
          <p:nvPr/>
        </p:nvSpPr>
        <p:spPr bwMode="auto">
          <a:xfrm>
            <a:off x="1537381" y="761462"/>
            <a:ext cx="1233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西汉</a:t>
            </a:r>
          </a:p>
        </p:txBody>
      </p:sp>
      <p:sp>
        <p:nvSpPr>
          <p:cNvPr id="7176" name="文本框 8"/>
          <p:cNvSpPr txBox="1">
            <a:spLocks noChangeArrowheads="1"/>
          </p:cNvSpPr>
          <p:nvPr/>
        </p:nvSpPr>
        <p:spPr bwMode="auto">
          <a:xfrm>
            <a:off x="6156327" y="620714"/>
            <a:ext cx="1525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东汉</a:t>
            </a:r>
          </a:p>
        </p:txBody>
      </p:sp>
      <p:sp>
        <p:nvSpPr>
          <p:cNvPr id="7177" name="Line 18"/>
          <p:cNvSpPr>
            <a:spLocks noChangeShapeType="1"/>
          </p:cNvSpPr>
          <p:nvPr/>
        </p:nvSpPr>
        <p:spPr bwMode="auto">
          <a:xfrm>
            <a:off x="8728075" y="1447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78" name="Line 20"/>
          <p:cNvSpPr>
            <a:spLocks noChangeShapeType="1"/>
          </p:cNvSpPr>
          <p:nvPr/>
        </p:nvSpPr>
        <p:spPr bwMode="auto">
          <a:xfrm>
            <a:off x="209550" y="1447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79" name="AutoShape 18"/>
          <p:cNvSpPr>
            <a:spLocks/>
          </p:cNvSpPr>
          <p:nvPr/>
        </p:nvSpPr>
        <p:spPr bwMode="auto">
          <a:xfrm rot="5400000">
            <a:off x="4010026" y="1046171"/>
            <a:ext cx="214312" cy="550863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0" name="文本框 15"/>
          <p:cNvSpPr txBox="1">
            <a:spLocks noChangeArrowheads="1"/>
          </p:cNvSpPr>
          <p:nvPr/>
        </p:nvSpPr>
        <p:spPr bwMode="auto">
          <a:xfrm>
            <a:off x="3995738" y="1628775"/>
            <a:ext cx="611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en-US" sz="28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7181" name="文本框 16"/>
          <p:cNvSpPr txBox="1">
            <a:spLocks noChangeArrowheads="1"/>
          </p:cNvSpPr>
          <p:nvPr/>
        </p:nvSpPr>
        <p:spPr bwMode="auto">
          <a:xfrm>
            <a:off x="3851276" y="620714"/>
            <a:ext cx="60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新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27088" y="5949950"/>
            <a:ext cx="18224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FFFFCC"/>
              </a:buCl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  城：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68547" y="5229225"/>
            <a:ext cx="3070225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刘秀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（汉光武帝）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411422" y="5949950"/>
            <a:ext cx="1081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洛阳</a:t>
            </a:r>
          </a:p>
        </p:txBody>
      </p:sp>
      <p:sp>
        <p:nvSpPr>
          <p:cNvPr id="7185" name="矩形 28"/>
          <p:cNvSpPr>
            <a:spLocks noChangeArrowheads="1"/>
          </p:cNvSpPr>
          <p:nvPr/>
        </p:nvSpPr>
        <p:spPr bwMode="auto">
          <a:xfrm>
            <a:off x="755651" y="5157788"/>
            <a:ext cx="167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CC"/>
              </a:buClr>
            </a:pPr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建立者：</a:t>
            </a:r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3841750" y="1447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4392613" y="14478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88" name="矩形 32"/>
          <p:cNvSpPr>
            <a:spLocks noChangeArrowheads="1"/>
          </p:cNvSpPr>
          <p:nvPr/>
        </p:nvSpPr>
        <p:spPr bwMode="auto">
          <a:xfrm>
            <a:off x="827088" y="4508517"/>
            <a:ext cx="1420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FFCC"/>
              </a:buClr>
            </a:pPr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时间：</a:t>
            </a:r>
            <a:endParaRPr lang="en-US" altLang="zh-CN" sz="32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文本框 19"/>
          <p:cNvSpPr txBox="1"/>
          <p:nvPr/>
        </p:nvSpPr>
        <p:spPr>
          <a:xfrm>
            <a:off x="2051051" y="4508500"/>
            <a:ext cx="24288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公元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7190" name="文本框 8"/>
          <p:cNvSpPr txBox="1">
            <a:spLocks noChangeArrowheads="1"/>
          </p:cNvSpPr>
          <p:nvPr/>
        </p:nvSpPr>
        <p:spPr bwMode="auto">
          <a:xfrm>
            <a:off x="0" y="3429009"/>
            <a:ext cx="8572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东汉</a:t>
            </a:r>
            <a:endParaRPr lang="en-US" altLang="zh-CN" sz="32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的建立</a:t>
            </a:r>
          </a:p>
        </p:txBody>
      </p:sp>
      <p:sp>
        <p:nvSpPr>
          <p:cNvPr id="36" name="左大括号 35"/>
          <p:cNvSpPr/>
          <p:nvPr/>
        </p:nvSpPr>
        <p:spPr>
          <a:xfrm>
            <a:off x="611188" y="3141681"/>
            <a:ext cx="285750" cy="3286125"/>
          </a:xfrm>
          <a:prstGeom prst="leftBrace">
            <a:avLst>
              <a:gd name="adj1" fmla="val 28750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192" name="Line 18"/>
          <p:cNvSpPr>
            <a:spLocks noChangeShapeType="1"/>
          </p:cNvSpPr>
          <p:nvPr/>
        </p:nvSpPr>
        <p:spPr bwMode="auto">
          <a:xfrm>
            <a:off x="4643438" y="142875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43" name="WordArt 21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4824412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032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3600" b="1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</a:endParaRPr>
          </a:p>
        </p:txBody>
      </p:sp>
      <p:sp>
        <p:nvSpPr>
          <p:cNvPr id="7195" name="内容占位符 2"/>
          <p:cNvSpPr txBox="1">
            <a:spLocks noChangeArrowheads="1"/>
          </p:cNvSpPr>
          <p:nvPr/>
        </p:nvSpPr>
        <p:spPr bwMode="auto">
          <a:xfrm>
            <a:off x="1979613" y="2565401"/>
            <a:ext cx="6985000" cy="1971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西汉后期朝政   </a:t>
            </a:r>
            <a:r>
              <a:rPr lang="zh-CN" altLang="en-US" sz="3200" u="sng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endParaRPr lang="en-US" altLang="zh-CN" sz="320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2.      </a:t>
            </a:r>
            <a:r>
              <a:rPr lang="zh-CN" altLang="en-US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建新朝进行改制但改制失败。</a:t>
            </a:r>
            <a:endParaRPr lang="en-US" altLang="zh-CN" sz="320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3.      </a:t>
            </a:r>
            <a:r>
              <a:rPr lang="zh-CN" altLang="en-US" sz="320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起义推翻王莽政权。</a:t>
            </a:r>
          </a:p>
        </p:txBody>
      </p:sp>
      <p:sp>
        <p:nvSpPr>
          <p:cNvPr id="7196" name="矩形 37"/>
          <p:cNvSpPr>
            <a:spLocks noChangeArrowheads="1"/>
          </p:cNvSpPr>
          <p:nvPr/>
        </p:nvSpPr>
        <p:spPr bwMode="auto">
          <a:xfrm>
            <a:off x="827088" y="3068655"/>
            <a:ext cx="1420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FFCC"/>
              </a:buClr>
            </a:pPr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背景：</a:t>
            </a:r>
            <a:endParaRPr lang="en-US" altLang="zh-CN" sz="3200" b="1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文本框 7"/>
          <p:cNvSpPr txBox="1">
            <a:spLocks noChangeArrowheads="1"/>
          </p:cNvSpPr>
          <p:nvPr/>
        </p:nvSpPr>
        <p:spPr bwMode="auto">
          <a:xfrm>
            <a:off x="5003801" y="2492375"/>
            <a:ext cx="115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腐败</a:t>
            </a:r>
          </a:p>
        </p:txBody>
      </p:sp>
      <p:sp>
        <p:nvSpPr>
          <p:cNvPr id="51" name="文本框 7"/>
          <p:cNvSpPr txBox="1">
            <a:spLocks noChangeArrowheads="1"/>
          </p:cNvSpPr>
          <p:nvPr/>
        </p:nvSpPr>
        <p:spPr bwMode="auto">
          <a:xfrm>
            <a:off x="2484447" y="3068656"/>
            <a:ext cx="1233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王莽</a:t>
            </a:r>
          </a:p>
        </p:txBody>
      </p:sp>
      <p:sp>
        <p:nvSpPr>
          <p:cNvPr id="52" name="文本框 7"/>
          <p:cNvSpPr txBox="1">
            <a:spLocks noChangeArrowheads="1"/>
          </p:cNvSpPr>
          <p:nvPr/>
        </p:nvSpPr>
        <p:spPr bwMode="auto">
          <a:xfrm>
            <a:off x="2484447" y="3644900"/>
            <a:ext cx="1233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农民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5003801" y="3068638"/>
            <a:ext cx="1008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555876" y="3644900"/>
            <a:ext cx="1008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555876" y="4221163"/>
            <a:ext cx="10080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643438" y="2492375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圆角矩形 2"/>
          <p:cNvSpPr/>
          <p:nvPr>
            <p:custDataLst>
              <p:tags r:id="rId1"/>
            </p:custDataLst>
          </p:nvPr>
        </p:nvSpPr>
        <p:spPr>
          <a:xfrm>
            <a:off x="33544" y="-55503"/>
            <a:ext cx="5114720" cy="848784"/>
          </a:xfrm>
          <a:prstGeom prst="roundRec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en-US" altLang="zh-CN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东汉的建立</a:t>
            </a:r>
            <a:endParaRPr kumimoji="1" sz="4000" b="1" kern="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0544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2" grpId="0"/>
      <p:bldP spid="34" grpId="0"/>
      <p:bldP spid="9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/>
          <p:nvPr>
            <p:custDataLst>
              <p:tags r:id="rId1"/>
            </p:custDataLst>
          </p:nvPr>
        </p:nvSpPr>
        <p:spPr>
          <a:xfrm>
            <a:off x="900200" y="1557339"/>
            <a:ext cx="6696075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algn="ctr" eaLnBrk="1" hangingPunct="1">
              <a:spcBef>
                <a:spcPct val="50000"/>
              </a:spcBef>
            </a:pPr>
            <a:endParaRPr altLang="zh-CN" sz="1800" b="0" ker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23850" y="692509"/>
            <a:ext cx="8572500" cy="316868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719138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719138" algn="just" eaLnBrk="1" hangingPunct="1">
              <a:spcBef>
                <a:spcPts val="0"/>
              </a:spcBef>
              <a:buNone/>
            </a:pP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祸拏未解，兵连不息，刑法弥深，赋敛愈重。</a:t>
            </a:r>
            <a:r>
              <a:rPr lang="en-US" altLang="zh-CN" sz="2800" b="1" dirty="0">
                <a:latin typeface="黑体" pitchFamily="49" charset="-122"/>
                <a:ea typeface="楷体_GB2312" pitchFamily="1" charset="-122"/>
              </a:rPr>
              <a:t>……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父子流亡，夫妇离散，庐落丘墟，田畴芜秽</a:t>
            </a:r>
            <a:r>
              <a:rPr lang="zh-CN" altLang="en-US" sz="2800" b="1" dirty="0">
                <a:latin typeface="黑体" pitchFamily="49" charset="-122"/>
                <a:ea typeface="楷体_GB2312" pitchFamily="1" charset="-122"/>
              </a:rPr>
              <a:t>”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，以致</a:t>
            </a:r>
            <a:r>
              <a:rPr lang="zh-CN" altLang="en-US" sz="2800" b="1" dirty="0">
                <a:latin typeface="黑体" pitchFamily="49" charset="-122"/>
                <a:ea typeface="楷体_GB2312" pitchFamily="1" charset="-122"/>
              </a:rPr>
              <a:t>“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匹夫僮妇，咸怀怨怒</a:t>
            </a:r>
            <a:r>
              <a:rPr lang="zh-CN" altLang="en-US" sz="2800" b="1" dirty="0">
                <a:latin typeface="黑体" pitchFamily="49" charset="-122"/>
                <a:ea typeface="楷体_GB2312" pitchFamily="1" charset="-122"/>
              </a:rPr>
              <a:t>”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。                </a:t>
            </a:r>
          </a:p>
          <a:p>
            <a:pPr marL="0" lvl="0" indent="719138" algn="r" eaLnBrk="1" hangingPunct="1">
              <a:spcBef>
                <a:spcPts val="0"/>
              </a:spcBef>
              <a:buNone/>
            </a:pPr>
            <a:r>
              <a:rPr lang="en-US" altLang="zh-CN" sz="2800" b="1" dirty="0" smtClean="0">
                <a:latin typeface="楷体_GB2312" pitchFamily="1" charset="-122"/>
                <a:ea typeface="楷体_GB2312" pitchFamily="1" charset="-122"/>
              </a:rPr>
              <a:t>——《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后汉书</a:t>
            </a:r>
            <a:r>
              <a:rPr lang="en-US" altLang="zh-CN" sz="2800" b="1" dirty="0">
                <a:latin typeface="黑体" pitchFamily="49" charset="-122"/>
                <a:ea typeface="楷体_GB2312" pitchFamily="1" charset="-122"/>
              </a:rPr>
              <a:t>·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冯衍列传</a:t>
            </a:r>
            <a:r>
              <a:rPr lang="en-US" altLang="zh-CN" sz="2800" b="1" dirty="0">
                <a:latin typeface="楷体_GB2312" pitchFamily="1" charset="-122"/>
                <a:ea typeface="楷体_GB2312" pitchFamily="1" charset="-122"/>
              </a:rPr>
              <a:t>》</a:t>
            </a:r>
          </a:p>
          <a:p>
            <a:pPr marL="0" lvl="0" indent="719138" algn="just" eaLnBrk="1" hangingPunct="1">
              <a:spcBef>
                <a:spcPts val="0"/>
              </a:spcBef>
              <a:buNone/>
            </a:pPr>
            <a:r>
              <a:rPr lang="en-US" altLang="zh-CN" sz="2800" b="1" dirty="0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译文：祸乱相连，战争不息，刑法更加残酷，赋税更加沉重。父子流亡，夫妇离散，村落成了废墟，田地荒芜。 人民无不怨恨在心。  </a:t>
            </a:r>
          </a:p>
        </p:txBody>
      </p:sp>
      <p:sp>
        <p:nvSpPr>
          <p:cNvPr id="13316" name="Text Box 9"/>
          <p:cNvSpPr/>
          <p:nvPr>
            <p:custDataLst>
              <p:tags r:id="rId3"/>
            </p:custDataLst>
          </p:nvPr>
        </p:nvSpPr>
        <p:spPr>
          <a:xfrm>
            <a:off x="0" y="1"/>
            <a:ext cx="914400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algn="ctr">
              <a:buFont typeface=""/>
              <a:buNone/>
            </a:pPr>
            <a:endParaRPr kumimoji="1" sz="4000" kern="0" dirty="0">
              <a:solidFill>
                <a:srgbClr val="FF0000"/>
              </a:solidFill>
              <a:latin typeface="Arial" pitchFamily="34" charset="0"/>
              <a:ea typeface="黑体" panose="02010609060101010101" pitchFamily="49" charset="-122"/>
            </a:endParaRPr>
          </a:p>
        </p:txBody>
      </p:sp>
      <p:sp>
        <p:nvSpPr>
          <p:cNvPr id="13317" name="Rectangle 3"/>
          <p:cNvSpPr/>
          <p:nvPr>
            <p:custDataLst>
              <p:tags r:id="rId4"/>
            </p:custDataLst>
          </p:nvPr>
        </p:nvSpPr>
        <p:spPr>
          <a:xfrm>
            <a:off x="611621" y="4609921"/>
            <a:ext cx="8423275" cy="560388"/>
          </a:xfrm>
          <a:prstGeom prst="rect">
            <a:avLst/>
          </a:prstGeom>
          <a:solidFill>
            <a:schemeClr val="accent1"/>
          </a:solidFill>
          <a:ln>
            <a:solidFill>
              <a:srgbClr val="FFC000"/>
            </a:solidFill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SzPct val="50000"/>
            </a:pPr>
            <a:r>
              <a:rPr kern="0" dirty="0" smtClean="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东汉初年汉光武帝面临的是什么样的社会局面</a:t>
            </a:r>
            <a:r>
              <a:rPr kern="0" dirty="0">
                <a:solidFill>
                  <a:srgbClr val="FF0000"/>
                </a:solidFill>
                <a:latin typeface="黑体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13319" name="Text Box 7"/>
          <p:cNvSpPr/>
          <p:nvPr>
            <p:custDataLst>
              <p:tags r:id="rId5"/>
            </p:custDataLst>
          </p:nvPr>
        </p:nvSpPr>
        <p:spPr>
          <a:xfrm>
            <a:off x="138125" y="4005064"/>
            <a:ext cx="115252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kern="0" dirty="0">
                <a:solidFill>
                  <a:srgbClr val="FF0000"/>
                </a:solidFill>
                <a:latin typeface="Arial" pitchFamily="34" charset="0"/>
                <a:ea typeface="黑体" panose="02010609060101010101" pitchFamily="49" charset="-122"/>
              </a:rPr>
              <a:t>思考：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-34084" y="0"/>
            <a:ext cx="5226685" cy="579120"/>
          </a:xfrm>
          <a:prstGeom prst="rect">
            <a:avLst/>
          </a:prstGeom>
          <a:gradFill rotWithShape="1">
            <a:gsLst>
              <a:gs pos="0">
                <a:srgbClr val="8B5D3D">
                  <a:tint val="1000"/>
                  <a:satMod val="255000"/>
                </a:srgbClr>
              </a:gs>
              <a:gs pos="55000">
                <a:srgbClr val="8B5D3D">
                  <a:tint val="12000"/>
                  <a:satMod val="255000"/>
                </a:srgbClr>
              </a:gs>
              <a:gs pos="100000">
                <a:srgbClr val="8B5D3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B5D3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东汉初期社会概况</a:t>
            </a:r>
          </a:p>
        </p:txBody>
      </p:sp>
    </p:spTree>
    <p:extLst>
      <p:ext uri="{BB962C8B-B14F-4D97-AF65-F5344CB8AC3E}">
        <p14:creationId xmlns:p14="http://schemas.microsoft.com/office/powerpoint/2010/main" val="422677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 animBg="1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6" name="Text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8386" y="2996956"/>
            <a:ext cx="7998110" cy="1292662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FF33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汉代官吏在武帝以前人数较少，自汉武帝以后官员冗吏大为膨胀，东汉时期官员人数高达</a:t>
            </a:r>
            <a:r>
              <a:rPr lang="en-US" altLang="zh-CN" sz="2600" b="1" dirty="0">
                <a:solidFill>
                  <a:srgbClr val="FF0000"/>
                </a:solidFill>
                <a:latin typeface="Arial" pitchFamily="34" charset="0"/>
              </a:rPr>
              <a:t>15</a:t>
            </a:r>
            <a:r>
              <a:rPr lang="zh-CN" altLang="en-US" sz="2600" b="1" dirty="0">
                <a:solidFill>
                  <a:srgbClr val="FF0000"/>
                </a:solidFill>
                <a:latin typeface="Arial" pitchFamily="34" charset="0"/>
              </a:rPr>
              <a:t>万余人</a:t>
            </a: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，官员的工资在国家财政开支中日益加大。</a:t>
            </a:r>
          </a:p>
        </p:txBody>
      </p:sp>
      <p:sp>
        <p:nvSpPr>
          <p:cNvPr id="123907" name="Text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8386" y="4998345"/>
            <a:ext cx="7998181" cy="129266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东汉初年，匈奴利用中原混乱之际，扩大势力，控制了东自乌桓、鲜卑，西至西域</a:t>
            </a:r>
            <a:r>
              <a:rPr lang="zh-CN" altLang="en-US" sz="2600" b="1" dirty="0" smtClean="0">
                <a:solidFill>
                  <a:prstClr val="black"/>
                </a:solidFill>
                <a:latin typeface="Arial" pitchFamily="34" charset="0"/>
              </a:rPr>
              <a:t>各族所</a:t>
            </a: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居住的广大地区，并南下骚扰北边长达二十余年。</a:t>
            </a:r>
          </a:p>
        </p:txBody>
      </p:sp>
      <p:sp>
        <p:nvSpPr>
          <p:cNvPr id="123908" name="Text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600" y="951269"/>
            <a:ext cx="8064896" cy="169277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根据</a:t>
            </a:r>
            <a:r>
              <a:rPr lang="en-US" altLang="zh-CN" sz="2600" b="1" dirty="0">
                <a:solidFill>
                  <a:prstClr val="black"/>
                </a:solidFill>
                <a:latin typeface="Arial" pitchFamily="34" charset="0"/>
              </a:rPr>
              <a:t>《</a:t>
            </a: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汉书</a:t>
            </a:r>
            <a:r>
              <a:rPr lang="en-US" altLang="zh-CN" sz="2600" b="1" dirty="0">
                <a:solidFill>
                  <a:prstClr val="black"/>
                </a:solidFill>
                <a:latin typeface="Arial" pitchFamily="34" charset="0"/>
              </a:rPr>
              <a:t>》</a:t>
            </a: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的记载，西汉平帝时期全国人口近</a:t>
            </a:r>
            <a:r>
              <a:rPr lang="en-US" altLang="zh-CN" sz="2600" b="1" dirty="0">
                <a:solidFill>
                  <a:srgbClr val="FF0000"/>
                </a:solidFill>
                <a:latin typeface="Arial" pitchFamily="34" charset="0"/>
              </a:rPr>
              <a:t>6000</a:t>
            </a:r>
            <a:r>
              <a:rPr lang="zh-CN" altLang="en-US" sz="2600" b="1" dirty="0">
                <a:solidFill>
                  <a:srgbClr val="FF0000"/>
                </a:solidFill>
                <a:latin typeface="Arial" pitchFamily="34" charset="0"/>
              </a:rPr>
              <a:t>万</a:t>
            </a: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，经过王莽统治及一番战乱影响，人口锐减至</a:t>
            </a:r>
            <a:r>
              <a:rPr lang="en-US" altLang="zh-CN" sz="2600" b="1" dirty="0">
                <a:solidFill>
                  <a:srgbClr val="FF0000"/>
                </a:solidFill>
                <a:latin typeface="Arial" pitchFamily="34" charset="0"/>
              </a:rPr>
              <a:t>1200</a:t>
            </a:r>
            <a:r>
              <a:rPr lang="zh-CN" altLang="en-US" sz="2600" b="1" dirty="0">
                <a:solidFill>
                  <a:srgbClr val="FF0000"/>
                </a:solidFill>
                <a:latin typeface="Arial" pitchFamily="34" charset="0"/>
              </a:rPr>
              <a:t>万人</a:t>
            </a:r>
            <a:r>
              <a:rPr lang="zh-CN" altLang="en-US" sz="2600" b="1" dirty="0">
                <a:solidFill>
                  <a:prstClr val="black"/>
                </a:solidFill>
                <a:latin typeface="Arial" pitchFamily="34" charset="0"/>
              </a:rPr>
              <a:t>。天灾战乱的破坏，生活的困苦使走投无路的贫民自卖为奴。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74485" y="280762"/>
            <a:ext cx="8429625" cy="579120"/>
          </a:xfrm>
          <a:prstGeom prst="rect">
            <a:avLst/>
          </a:prstGeom>
          <a:solidFill>
            <a:srgbClr val="53548A"/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24456"/>
              </a:buClr>
              <a:buSzPct val="50000"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汉光武帝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采取了哪些措施使国力重新兴盛？</a:t>
            </a:r>
          </a:p>
        </p:txBody>
      </p:sp>
    </p:spTree>
    <p:extLst>
      <p:ext uri="{BB962C8B-B14F-4D97-AF65-F5344CB8AC3E}">
        <p14:creationId xmlns:p14="http://schemas.microsoft.com/office/powerpoint/2010/main" val="3020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" y="7776"/>
            <a:ext cx="9154391" cy="68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图片 45" descr="70219670-6333032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630588" y="1594095"/>
            <a:ext cx="2327434" cy="4754907"/>
          </a:xfrm>
          <a:prstGeom prst="rect">
            <a:avLst/>
          </a:prstGeom>
        </p:spPr>
      </p:pic>
      <p:sp>
        <p:nvSpPr>
          <p:cNvPr id="95243" name="Text Box 11"/>
          <p:cNvSpPr txBox="1"/>
          <p:nvPr>
            <p:custDataLst>
              <p:tags r:id="rId2"/>
            </p:custDataLst>
          </p:nvPr>
        </p:nvSpPr>
        <p:spPr>
          <a:xfrm>
            <a:off x="442314" y="6056763"/>
            <a:ext cx="64339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Arial" pitchFamily="34" charset="0"/>
              </a:rPr>
              <a:t>影响：经济</a:t>
            </a:r>
            <a:r>
              <a:rPr lang="zh-CN" altLang="en-US" sz="3200" b="1" dirty="0">
                <a:solidFill>
                  <a:srgbClr val="FF0000"/>
                </a:solidFill>
                <a:latin typeface="Arial" pitchFamily="34" charset="0"/>
              </a:rPr>
              <a:t>恢复发展，社会稳定</a:t>
            </a:r>
          </a:p>
        </p:txBody>
      </p:sp>
      <p:sp>
        <p:nvSpPr>
          <p:cNvPr id="10244" name="Text Box 5"/>
          <p:cNvSpPr txBox="1"/>
          <p:nvPr>
            <p:custDataLst>
              <p:tags r:id="rId3"/>
            </p:custDataLst>
          </p:nvPr>
        </p:nvSpPr>
        <p:spPr>
          <a:xfrm>
            <a:off x="165284" y="1261090"/>
            <a:ext cx="6184158" cy="200054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后汉书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刑法志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记载：在光武和明帝时期，人民免去了“兵革之祸”，而有“乐生之念”。 “五谷登衍”“蚕麦善收”“吏称其官，民安其业”，出现了“天下安平”的景象。</a:t>
            </a: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46207" y="3340606"/>
            <a:ext cx="62032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white"/>
                </a:solidFill>
              </a:rPr>
              <a:t>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后汉书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记载，东汉初年人口只有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1000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多万，公元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57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年人口增至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2100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万，到公元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105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年，全国人口达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5300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多万。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718456" y="1986389"/>
            <a:ext cx="215169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光武中兴的含义：一是使衰落的汉朝重新振兴；二是社会经济的恢复发展；三是天下出现兴盛局面。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14"/>
          <p:cNvGrpSpPr/>
          <p:nvPr>
            <p:custDataLst>
              <p:tags r:id="rId6"/>
            </p:custDataLst>
          </p:nvPr>
        </p:nvGrpSpPr>
        <p:grpSpPr>
          <a:xfrm>
            <a:off x="36950" y="4623899"/>
            <a:ext cx="5456347" cy="1004888"/>
            <a:chOff x="579" y="5381"/>
            <a:chExt cx="4207" cy="844"/>
          </a:xfrm>
        </p:grpSpPr>
        <p:sp>
          <p:nvSpPr>
            <p:cNvPr id="80907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" y="5381"/>
              <a:ext cx="3941" cy="844"/>
            </a:xfrm>
            <a:prstGeom prst="ellipse">
              <a:avLst/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1088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58" y="5395"/>
              <a:ext cx="3728" cy="6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itchFamily="34" charset="0"/>
                <a:buNone/>
                <a:defRPr/>
              </a:pPr>
              <a:r>
                <a:rPr lang="zh-CN" alt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华文新魏" pitchFamily="2" charset="-122"/>
                </a:rPr>
                <a:t>“光武中兴”</a:t>
              </a:r>
            </a:p>
          </p:txBody>
        </p:sp>
      </p:grpSp>
      <p:sp>
        <p:nvSpPr>
          <p:cNvPr id="12" name="圆角矩形 2"/>
          <p:cNvSpPr/>
          <p:nvPr>
            <p:custDataLst>
              <p:tags r:id="rId7"/>
            </p:custDataLst>
          </p:nvPr>
        </p:nvSpPr>
        <p:spPr>
          <a:xfrm>
            <a:off x="442315" y="58792"/>
            <a:ext cx="3321050" cy="848784"/>
          </a:xfrm>
          <a:prstGeom prst="roundRec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en-US" altLang="zh-CN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kumimoji="1" lang="zh-CN" altLang="en-US" sz="40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光武中兴</a:t>
            </a:r>
            <a:endParaRPr kumimoji="1" sz="4000" b="1" kern="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2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/>
      <p:bldP spid="10244" grpId="0" animBg="1"/>
      <p:bldP spid="10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70309145925"/>
  <p:tag name="MH_AUTOCOLOR" val="TRUE"/>
  <p:tag name="MH_LIBRARY" val="CONTENTS"/>
  <p:tag name="MH_TYPE" val="CONTENTS_SECTION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7191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7191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1308</Words>
  <Application>Microsoft Office PowerPoint</Application>
  <PresentationFormat>全屏显示(4:3)</PresentationFormat>
  <Paragraphs>230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19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Office 主题</vt:lpstr>
      <vt:lpstr>1_Office 主题</vt:lpstr>
      <vt:lpstr>3_Office 主题</vt:lpstr>
      <vt:lpstr>4_Office 主题</vt:lpstr>
      <vt:lpstr>5_Office 主题</vt:lpstr>
      <vt:lpstr>2_Office 主题​​</vt:lpstr>
      <vt:lpstr>3_Office 主题​​</vt:lpstr>
      <vt:lpstr>7_Office 主题​​</vt:lpstr>
      <vt:lpstr>2_默认设计模板</vt:lpstr>
      <vt:lpstr>11_Office 主题</vt:lpstr>
      <vt:lpstr>13_Office 主题</vt:lpstr>
      <vt:lpstr>16_Office 主题</vt:lpstr>
      <vt:lpstr>15_Office 主题</vt:lpstr>
      <vt:lpstr>8_Office 主题</vt:lpstr>
      <vt:lpstr>6_Office 主题</vt:lpstr>
      <vt:lpstr>都市</vt:lpstr>
      <vt:lpstr>1_都市</vt:lpstr>
      <vt:lpstr>2_都市</vt:lpstr>
      <vt:lpstr>3_都市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Sky123.Org</cp:lastModifiedBy>
  <cp:revision>76</cp:revision>
  <dcterms:created xsi:type="dcterms:W3CDTF">2020-10-29T00:52:56Z</dcterms:created>
  <dcterms:modified xsi:type="dcterms:W3CDTF">2020-11-09T05:00:47Z</dcterms:modified>
</cp:coreProperties>
</file>