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6" r:id="rId3"/>
    <p:sldId id="409" r:id="rId5"/>
    <p:sldId id="411" r:id="rId6"/>
    <p:sldId id="410" r:id="rId7"/>
    <p:sldId id="413" r:id="rId8"/>
    <p:sldId id="414" r:id="rId9"/>
    <p:sldId id="412" r:id="rId10"/>
    <p:sldId id="442" r:id="rId11"/>
    <p:sldId id="441" r:id="rId12"/>
    <p:sldId id="417" r:id="rId13"/>
    <p:sldId id="421" r:id="rId14"/>
    <p:sldId id="422" r:id="rId15"/>
    <p:sldId id="450" r:id="rId16"/>
    <p:sldId id="423" r:id="rId17"/>
    <p:sldId id="42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8" clrIdx="0"/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55"/>
    <a:srgbClr val="3B00FF"/>
    <a:srgbClr val="C9E7E9"/>
    <a:srgbClr val="0050FF"/>
    <a:srgbClr val="FFFFFF"/>
    <a:srgbClr val="00B0F0"/>
    <a:srgbClr val="0211CD"/>
    <a:srgbClr val="7030A0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6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>
            <a:normAutofit/>
          </a:bodyPr>
          <a:lstStyle/>
          <a:p>
            <a:pPr fontAlgn="auto"/>
            <a:r>
              <a:rPr lang="zh-CN" altLang="en-US" sz="1200" b="1" strike="noStrike" noProof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克里米亚战争的失败，暴露了俄国经济和军事的落后，以及</a:t>
            </a:r>
            <a:r>
              <a:rPr lang="zh-CN" altLang="en-US" sz="1200" b="1" strike="noStrike" noProof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农奴制的腐朽</a:t>
            </a:r>
            <a:r>
              <a:rPr lang="zh-CN" altLang="en-US" sz="1200" b="1" strike="noStrike" noProof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trike="noStrike" noProof="1" dirty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sz="1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1"/>
          <p:cNvGrpSpPr/>
          <p:nvPr userDrawn="1"/>
        </p:nvGrpSpPr>
        <p:grpSpPr>
          <a:xfrm>
            <a:off x="10018713" y="4719638"/>
            <a:ext cx="1855787" cy="1822450"/>
            <a:chOff x="9480549" y="4154487"/>
            <a:chExt cx="1855789" cy="1822451"/>
          </a:xfrm>
        </p:grpSpPr>
        <p:sp>
          <p:nvSpPr>
            <p:cNvPr id="3" name="等腰三角形 16"/>
            <p:cNvSpPr/>
            <p:nvPr>
              <p:custDataLst>
                <p:tags r:id="rId2"/>
              </p:custDataLst>
            </p:nvPr>
          </p:nvSpPr>
          <p:spPr>
            <a:xfrm rot="13680000" flipV="1">
              <a:off x="9486106" y="5298281"/>
              <a:ext cx="444500" cy="4556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等腰三角形 21"/>
            <p:cNvSpPr/>
            <p:nvPr>
              <p:custDataLst>
                <p:tags r:id="rId3"/>
              </p:custDataLst>
            </p:nvPr>
          </p:nvSpPr>
          <p:spPr>
            <a:xfrm rot="19800000" flipV="1">
              <a:off x="10055225" y="4992688"/>
              <a:ext cx="982663" cy="984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等腰三角形 24"/>
            <p:cNvSpPr/>
            <p:nvPr>
              <p:custDataLst>
                <p:tags r:id="rId4"/>
              </p:custDataLst>
            </p:nvPr>
          </p:nvSpPr>
          <p:spPr>
            <a:xfrm rot="16440000" flipV="1">
              <a:off x="9486900" y="4562475"/>
              <a:ext cx="444500" cy="431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5"/>
              </p:custDataLst>
            </p:nvPr>
          </p:nvSpPr>
          <p:spPr>
            <a:xfrm rot="20520000" flipV="1">
              <a:off x="10858500" y="4662488"/>
              <a:ext cx="468313" cy="41116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6"/>
              </p:custDataLst>
            </p:nvPr>
          </p:nvSpPr>
          <p:spPr>
            <a:xfrm rot="4920000" flipV="1">
              <a:off x="11045031" y="4172744"/>
              <a:ext cx="309563" cy="27305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7"/>
              </p:custDataLst>
            </p:nvPr>
          </p:nvSpPr>
          <p:spPr>
            <a:xfrm rot="8040000" flipV="1">
              <a:off x="10392569" y="4468019"/>
              <a:ext cx="309563" cy="2730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208"/>
            <p:cNvGrpSpPr/>
            <p:nvPr>
              <p:custDataLst>
                <p:tags r:id="rId8"/>
              </p:custDataLst>
            </p:nvPr>
          </p:nvGrpSpPr>
          <p:grpSpPr>
            <a:xfrm rot="20760000">
              <a:off x="10368234" y="5225413"/>
              <a:ext cx="328936" cy="488315"/>
              <a:chOff x="65087" y="3805238"/>
              <a:chExt cx="303213" cy="450850"/>
            </a:xfrm>
            <a:solidFill>
              <a:schemeClr val="bg1"/>
            </a:solidFill>
          </p:grpSpPr>
          <p:sp>
            <p:nvSpPr>
              <p:cNvPr id="10" name="Freeform 314"/>
              <p:cNvSpPr/>
              <p:nvPr/>
            </p:nvSpPr>
            <p:spPr bwMode="auto">
              <a:xfrm>
                <a:off x="142875" y="3870325"/>
                <a:ext cx="147638" cy="47625"/>
              </a:xfrm>
              <a:custGeom>
                <a:avLst/>
                <a:gdLst>
                  <a:gd name="T0" fmla="*/ 14 w 196"/>
                  <a:gd name="T1" fmla="*/ 65 h 65"/>
                  <a:gd name="T2" fmla="*/ 0 w 196"/>
                  <a:gd name="T3" fmla="*/ 47 h 65"/>
                  <a:gd name="T4" fmla="*/ 0 w 196"/>
                  <a:gd name="T5" fmla="*/ 18 h 65"/>
                  <a:gd name="T6" fmla="*/ 14 w 196"/>
                  <a:gd name="T7" fmla="*/ 0 h 65"/>
                  <a:gd name="T8" fmla="*/ 182 w 196"/>
                  <a:gd name="T9" fmla="*/ 0 h 65"/>
                  <a:gd name="T10" fmla="*/ 196 w 196"/>
                  <a:gd name="T11" fmla="*/ 18 h 65"/>
                  <a:gd name="T12" fmla="*/ 196 w 196"/>
                  <a:gd name="T13" fmla="*/ 47 h 65"/>
                  <a:gd name="T14" fmla="*/ 182 w 196"/>
                  <a:gd name="T15" fmla="*/ 65 h 65"/>
                  <a:gd name="T16" fmla="*/ 14 w 196"/>
                  <a:gd name="T1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65">
                    <a:moveTo>
                      <a:pt x="14" y="65"/>
                    </a:moveTo>
                    <a:cubicBezTo>
                      <a:pt x="6" y="65"/>
                      <a:pt x="0" y="56"/>
                      <a:pt x="0" y="4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6" y="0"/>
                      <a:pt x="1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90" y="0"/>
                      <a:pt x="196" y="8"/>
                      <a:pt x="196" y="18"/>
                    </a:cubicBezTo>
                    <a:cubicBezTo>
                      <a:pt x="196" y="47"/>
                      <a:pt x="196" y="47"/>
                      <a:pt x="196" y="47"/>
                    </a:cubicBezTo>
                    <a:cubicBezTo>
                      <a:pt x="196" y="56"/>
                      <a:pt x="190" y="65"/>
                      <a:pt x="182" y="65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Microsoft YaHei UI" panose="020B0503020204020204" charset="-122"/>
                  <a:cs typeface="+mn-cs"/>
                </a:endParaRPr>
              </a:p>
            </p:txBody>
          </p:sp>
          <p:sp>
            <p:nvSpPr>
              <p:cNvPr id="11" name="Freeform 315"/>
              <p:cNvSpPr>
                <a:spLocks noEditPoints="1"/>
              </p:cNvSpPr>
              <p:nvPr/>
            </p:nvSpPr>
            <p:spPr bwMode="auto">
              <a:xfrm>
                <a:off x="65087" y="3913188"/>
                <a:ext cx="303213" cy="342900"/>
              </a:xfrm>
              <a:custGeom>
                <a:avLst/>
                <a:gdLst>
                  <a:gd name="T0" fmla="*/ 396 w 402"/>
                  <a:gd name="T1" fmla="*/ 382 h 456"/>
                  <a:gd name="T2" fmla="*/ 249 w 402"/>
                  <a:gd name="T3" fmla="*/ 118 h 456"/>
                  <a:gd name="T4" fmla="*/ 249 w 402"/>
                  <a:gd name="T5" fmla="*/ 0 h 456"/>
                  <a:gd name="T6" fmla="*/ 153 w 402"/>
                  <a:gd name="T7" fmla="*/ 0 h 456"/>
                  <a:gd name="T8" fmla="*/ 153 w 402"/>
                  <a:gd name="T9" fmla="*/ 118 h 456"/>
                  <a:gd name="T10" fmla="*/ 6 w 402"/>
                  <a:gd name="T11" fmla="*/ 382 h 456"/>
                  <a:gd name="T12" fmla="*/ 14 w 402"/>
                  <a:gd name="T13" fmla="*/ 433 h 456"/>
                  <a:gd name="T14" fmla="*/ 76 w 402"/>
                  <a:gd name="T15" fmla="*/ 456 h 456"/>
                  <a:gd name="T16" fmla="*/ 326 w 402"/>
                  <a:gd name="T17" fmla="*/ 456 h 456"/>
                  <a:gd name="T18" fmla="*/ 388 w 402"/>
                  <a:gd name="T19" fmla="*/ 433 h 456"/>
                  <a:gd name="T20" fmla="*/ 396 w 402"/>
                  <a:gd name="T21" fmla="*/ 382 h 456"/>
                  <a:gd name="T22" fmla="*/ 238 w 402"/>
                  <a:gd name="T23" fmla="*/ 165 h 456"/>
                  <a:gd name="T24" fmla="*/ 269 w 402"/>
                  <a:gd name="T25" fmla="*/ 196 h 456"/>
                  <a:gd name="T26" fmla="*/ 238 w 402"/>
                  <a:gd name="T27" fmla="*/ 227 h 456"/>
                  <a:gd name="T28" fmla="*/ 207 w 402"/>
                  <a:gd name="T29" fmla="*/ 196 h 456"/>
                  <a:gd name="T30" fmla="*/ 238 w 402"/>
                  <a:gd name="T31" fmla="*/ 165 h 456"/>
                  <a:gd name="T32" fmla="*/ 195 w 402"/>
                  <a:gd name="T33" fmla="*/ 100 h 456"/>
                  <a:gd name="T34" fmla="*/ 216 w 402"/>
                  <a:gd name="T35" fmla="*/ 120 h 456"/>
                  <a:gd name="T36" fmla="*/ 195 w 402"/>
                  <a:gd name="T37" fmla="*/ 141 h 456"/>
                  <a:gd name="T38" fmla="*/ 174 w 402"/>
                  <a:gd name="T39" fmla="*/ 120 h 456"/>
                  <a:gd name="T40" fmla="*/ 195 w 402"/>
                  <a:gd name="T41" fmla="*/ 100 h 456"/>
                  <a:gd name="T42" fmla="*/ 165 w 402"/>
                  <a:gd name="T43" fmla="*/ 200 h 456"/>
                  <a:gd name="T44" fmla="*/ 190 w 402"/>
                  <a:gd name="T45" fmla="*/ 225 h 456"/>
                  <a:gd name="T46" fmla="*/ 165 w 402"/>
                  <a:gd name="T47" fmla="*/ 249 h 456"/>
                  <a:gd name="T48" fmla="*/ 140 w 402"/>
                  <a:gd name="T49" fmla="*/ 225 h 456"/>
                  <a:gd name="T50" fmla="*/ 165 w 402"/>
                  <a:gd name="T51" fmla="*/ 200 h 456"/>
                  <a:gd name="T52" fmla="*/ 360 w 402"/>
                  <a:gd name="T53" fmla="*/ 411 h 456"/>
                  <a:gd name="T54" fmla="*/ 326 w 402"/>
                  <a:gd name="T55" fmla="*/ 421 h 456"/>
                  <a:gd name="T56" fmla="*/ 76 w 402"/>
                  <a:gd name="T57" fmla="*/ 421 h 456"/>
                  <a:gd name="T58" fmla="*/ 42 w 402"/>
                  <a:gd name="T59" fmla="*/ 411 h 456"/>
                  <a:gd name="T60" fmla="*/ 39 w 402"/>
                  <a:gd name="T61" fmla="*/ 393 h 456"/>
                  <a:gd name="T62" fmla="*/ 107 w 402"/>
                  <a:gd name="T63" fmla="*/ 257 h 456"/>
                  <a:gd name="T64" fmla="*/ 295 w 402"/>
                  <a:gd name="T65" fmla="*/ 257 h 456"/>
                  <a:gd name="T66" fmla="*/ 363 w 402"/>
                  <a:gd name="T67" fmla="*/ 393 h 456"/>
                  <a:gd name="T68" fmla="*/ 360 w 402"/>
                  <a:gd name="T69" fmla="*/ 41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2" h="456">
                    <a:moveTo>
                      <a:pt x="396" y="382"/>
                    </a:moveTo>
                    <a:cubicBezTo>
                      <a:pt x="365" y="289"/>
                      <a:pt x="310" y="221"/>
                      <a:pt x="249" y="118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92" y="221"/>
                      <a:pt x="37" y="289"/>
                      <a:pt x="6" y="382"/>
                    </a:cubicBezTo>
                    <a:cubicBezTo>
                      <a:pt x="0" y="399"/>
                      <a:pt x="3" y="418"/>
                      <a:pt x="14" y="433"/>
                    </a:cubicBezTo>
                    <a:cubicBezTo>
                      <a:pt x="24" y="447"/>
                      <a:pt x="58" y="456"/>
                      <a:pt x="76" y="456"/>
                    </a:cubicBezTo>
                    <a:cubicBezTo>
                      <a:pt x="326" y="456"/>
                      <a:pt x="326" y="456"/>
                      <a:pt x="326" y="456"/>
                    </a:cubicBezTo>
                    <a:cubicBezTo>
                      <a:pt x="344" y="456"/>
                      <a:pt x="378" y="447"/>
                      <a:pt x="388" y="433"/>
                    </a:cubicBezTo>
                    <a:cubicBezTo>
                      <a:pt x="399" y="418"/>
                      <a:pt x="402" y="399"/>
                      <a:pt x="396" y="382"/>
                    </a:cubicBezTo>
                    <a:close/>
                    <a:moveTo>
                      <a:pt x="238" y="165"/>
                    </a:moveTo>
                    <a:cubicBezTo>
                      <a:pt x="255" y="165"/>
                      <a:pt x="269" y="178"/>
                      <a:pt x="269" y="196"/>
                    </a:cubicBezTo>
                    <a:cubicBezTo>
                      <a:pt x="269" y="213"/>
                      <a:pt x="255" y="227"/>
                      <a:pt x="238" y="227"/>
                    </a:cubicBezTo>
                    <a:cubicBezTo>
                      <a:pt x="221" y="227"/>
                      <a:pt x="207" y="213"/>
                      <a:pt x="207" y="196"/>
                    </a:cubicBezTo>
                    <a:cubicBezTo>
                      <a:pt x="207" y="178"/>
                      <a:pt x="221" y="165"/>
                      <a:pt x="238" y="165"/>
                    </a:cubicBezTo>
                    <a:close/>
                    <a:moveTo>
                      <a:pt x="195" y="100"/>
                    </a:moveTo>
                    <a:cubicBezTo>
                      <a:pt x="207" y="100"/>
                      <a:pt x="216" y="109"/>
                      <a:pt x="216" y="120"/>
                    </a:cubicBezTo>
                    <a:cubicBezTo>
                      <a:pt x="216" y="132"/>
                      <a:pt x="207" y="141"/>
                      <a:pt x="195" y="141"/>
                    </a:cubicBezTo>
                    <a:cubicBezTo>
                      <a:pt x="184" y="141"/>
                      <a:pt x="174" y="132"/>
                      <a:pt x="174" y="120"/>
                    </a:cubicBezTo>
                    <a:cubicBezTo>
                      <a:pt x="174" y="109"/>
                      <a:pt x="184" y="100"/>
                      <a:pt x="195" y="100"/>
                    </a:cubicBezTo>
                    <a:close/>
                    <a:moveTo>
                      <a:pt x="165" y="200"/>
                    </a:moveTo>
                    <a:cubicBezTo>
                      <a:pt x="179" y="200"/>
                      <a:pt x="190" y="211"/>
                      <a:pt x="190" y="225"/>
                    </a:cubicBezTo>
                    <a:cubicBezTo>
                      <a:pt x="190" y="238"/>
                      <a:pt x="179" y="249"/>
                      <a:pt x="165" y="249"/>
                    </a:cubicBezTo>
                    <a:cubicBezTo>
                      <a:pt x="151" y="249"/>
                      <a:pt x="140" y="238"/>
                      <a:pt x="140" y="225"/>
                    </a:cubicBezTo>
                    <a:cubicBezTo>
                      <a:pt x="140" y="211"/>
                      <a:pt x="151" y="200"/>
                      <a:pt x="165" y="200"/>
                    </a:cubicBezTo>
                    <a:close/>
                    <a:moveTo>
                      <a:pt x="360" y="411"/>
                    </a:moveTo>
                    <a:cubicBezTo>
                      <a:pt x="355" y="415"/>
                      <a:pt x="337" y="421"/>
                      <a:pt x="326" y="421"/>
                    </a:cubicBezTo>
                    <a:cubicBezTo>
                      <a:pt x="76" y="421"/>
                      <a:pt x="76" y="421"/>
                      <a:pt x="76" y="421"/>
                    </a:cubicBezTo>
                    <a:cubicBezTo>
                      <a:pt x="65" y="421"/>
                      <a:pt x="47" y="415"/>
                      <a:pt x="42" y="411"/>
                    </a:cubicBezTo>
                    <a:cubicBezTo>
                      <a:pt x="38" y="406"/>
                      <a:pt x="37" y="399"/>
                      <a:pt x="39" y="393"/>
                    </a:cubicBezTo>
                    <a:cubicBezTo>
                      <a:pt x="55" y="344"/>
                      <a:pt x="79" y="302"/>
                      <a:pt x="107" y="257"/>
                    </a:cubicBezTo>
                    <a:cubicBezTo>
                      <a:pt x="295" y="257"/>
                      <a:pt x="295" y="257"/>
                      <a:pt x="295" y="257"/>
                    </a:cubicBezTo>
                    <a:cubicBezTo>
                      <a:pt x="323" y="302"/>
                      <a:pt x="347" y="344"/>
                      <a:pt x="363" y="393"/>
                    </a:cubicBezTo>
                    <a:cubicBezTo>
                      <a:pt x="365" y="399"/>
                      <a:pt x="364" y="406"/>
                      <a:pt x="360" y="4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Microsoft YaHei UI" panose="020B0503020204020204" charset="-122"/>
                  <a:cs typeface="+mn-cs"/>
                </a:endParaRPr>
              </a:p>
            </p:txBody>
          </p:sp>
          <p:sp>
            <p:nvSpPr>
              <p:cNvPr id="12" name="Oval 316"/>
              <p:cNvSpPr>
                <a:spLocks noChangeArrowheads="1"/>
              </p:cNvSpPr>
              <p:nvPr/>
            </p:nvSpPr>
            <p:spPr bwMode="auto">
              <a:xfrm>
                <a:off x="217487" y="3805238"/>
                <a:ext cx="44450" cy="4603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Microsoft YaHei UI" panose="020B0503020204020204" charset="-122"/>
                  <a:cs typeface="+mn-cs"/>
                </a:endParaRPr>
              </a:p>
            </p:txBody>
          </p:sp>
          <p:sp>
            <p:nvSpPr>
              <p:cNvPr id="13" name="Oval 317"/>
              <p:cNvSpPr>
                <a:spLocks noChangeArrowheads="1"/>
              </p:cNvSpPr>
              <p:nvPr/>
            </p:nvSpPr>
            <p:spPr bwMode="auto">
              <a:xfrm>
                <a:off x="173037" y="3835400"/>
                <a:ext cx="23813" cy="238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Microsoft YaHei UI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35DB76-85DE-4847-AB8A-E21055E4BC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A9DA2C-3BB4-4F4D-BE76-99EC9EDD900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世界地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447" y="567267"/>
            <a:ext cx="11486727" cy="4829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云形标注 1"/>
          <p:cNvSpPr/>
          <p:nvPr/>
        </p:nvSpPr>
        <p:spPr>
          <a:xfrm>
            <a:off x="8525933" y="371995"/>
            <a:ext cx="2308013" cy="751223"/>
          </a:xfrm>
          <a:prstGeom prst="cloudCallout">
            <a:avLst>
              <a:gd name="adj1" fmla="val -37820"/>
              <a:gd name="adj2" fmla="val 84196"/>
            </a:avLst>
          </a:prstGeom>
          <a:solidFill>
            <a:srgbClr val="FFFFFF"/>
          </a:solidFill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俄国？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476673" y="940254"/>
            <a:ext cx="3156373" cy="758552"/>
          </a:xfrm>
          <a:prstGeom prst="cloudCallout">
            <a:avLst>
              <a:gd name="adj1" fmla="val -26019"/>
              <a:gd name="adj2" fmla="val 100012"/>
            </a:avLst>
          </a:prstGeom>
          <a:solidFill>
            <a:srgbClr val="FFFFFF"/>
          </a:solidFill>
          <a:ln w="28575" cap="flat">
            <a:solidFill>
              <a:srgbClr val="FFC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美国独立战争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144433" y="53912"/>
            <a:ext cx="4233333" cy="754084"/>
          </a:xfrm>
          <a:prstGeom prst="cloudCallout">
            <a:avLst>
              <a:gd name="adj1" fmla="val -21860"/>
              <a:gd name="adj2" fmla="val 116190"/>
            </a:avLst>
          </a:prstGeom>
          <a:solidFill>
            <a:srgbClr val="FFFFFF"/>
          </a:solidFill>
          <a:ln w="28575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英国资产阶级革命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5449993" y="1865762"/>
            <a:ext cx="2829560" cy="756658"/>
          </a:xfrm>
          <a:prstGeom prst="cloudCallout">
            <a:avLst>
              <a:gd name="adj1" fmla="val -45840"/>
              <a:gd name="adj2" fmla="val -94740"/>
            </a:avLst>
          </a:prstGeom>
          <a:solidFill>
            <a:srgbClr val="FFFFFF"/>
          </a:solidFill>
          <a:ln w="28575" cap="flat">
            <a:solidFill>
              <a:srgbClr val="00B05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法国大革命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七角星 5"/>
          <p:cNvSpPr/>
          <p:nvPr/>
        </p:nvSpPr>
        <p:spPr>
          <a:xfrm>
            <a:off x="2982807" y="1810765"/>
            <a:ext cx="1698413" cy="1166371"/>
          </a:xfrm>
          <a:prstGeom prst="star7">
            <a:avLst/>
          </a:prstGeom>
          <a:solidFill>
            <a:srgbClr val="FFFFFF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革命</a:t>
            </a: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流程图: 终止 6"/>
          <p:cNvSpPr/>
          <p:nvPr/>
        </p:nvSpPr>
        <p:spPr>
          <a:xfrm>
            <a:off x="1317413" y="5296687"/>
            <a:ext cx="3363807" cy="692268"/>
          </a:xfrm>
          <a:prstGeom prst="flowChartTerminator">
            <a:avLst/>
          </a:prstGeom>
          <a:solidFill>
            <a:schemeClr val="accent1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资本主义制度的确立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6860963" y="5296688"/>
            <a:ext cx="3363807" cy="692267"/>
          </a:xfrm>
          <a:prstGeom prst="flowChartTerminator">
            <a:avLst/>
          </a:prstGeom>
          <a:solidFill>
            <a:schemeClr val="accent1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资本主义制度的扩展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燕尾形箭头 8"/>
          <p:cNvSpPr/>
          <p:nvPr/>
        </p:nvSpPr>
        <p:spPr>
          <a:xfrm>
            <a:off x="5028777" y="5296642"/>
            <a:ext cx="1240367" cy="702097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图片 5123" descr="06俄皇亚历山大二世画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" y="679450"/>
            <a:ext cx="2002155" cy="256286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24578" name="Text Box 6"/>
          <p:cNvSpPr txBox="1"/>
          <p:nvPr/>
        </p:nvSpPr>
        <p:spPr>
          <a:xfrm>
            <a:off x="131445" y="3242310"/>
            <a:ext cx="1194498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“与其等待农奴自下而上地起来解放自己，倒不如从上面来废除农奴制度，解放农奴为好。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亚历山大二世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1861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3200" b="1" dirty="0">
                <a:solidFill>
                  <a:srgbClr val="3B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“继续拖延只会引起更大的灾祸，对整个国家，特别是对地主会造成有害的、灾难性的后果。因而宜尽快通过改革方案”。</a:t>
            </a:r>
            <a:endParaRPr lang="zh-CN" altLang="en-US" sz="3200" b="1" dirty="0">
              <a:solidFill>
                <a:srgbClr val="3B00FF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3200" b="1" dirty="0">
                <a:solidFill>
                  <a:srgbClr val="3B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</a:t>
            </a:r>
            <a:r>
              <a:rPr lang="en-US" altLang="zh-CN" sz="3200" b="1" dirty="0">
                <a:solidFill>
                  <a:srgbClr val="3B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——1861</a:t>
            </a:r>
            <a:r>
              <a:rPr lang="zh-CN" altLang="en-US" sz="3200" b="1" dirty="0">
                <a:solidFill>
                  <a:srgbClr val="3B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年亚历山大二世在国务会议上</a:t>
            </a:r>
            <a:endParaRPr lang="zh-CN" altLang="en-US" sz="3200" b="1" dirty="0">
              <a:solidFill>
                <a:srgbClr val="3B00FF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3150235" y="4387850"/>
            <a:ext cx="6620510" cy="64516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缓解阶级矛盾，摆脱农奴制危机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245745" y="6212840"/>
            <a:ext cx="8510270" cy="64516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维护地主阶级的利益，巩固沙皇专制统治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445" y="15240"/>
            <a:ext cx="7247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三、亚历山大二世的改革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农奴制的废除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5"/>
          <p:cNvSpPr txBox="1"/>
          <p:nvPr/>
        </p:nvSpPr>
        <p:spPr>
          <a:xfrm>
            <a:off x="2536508" y="841058"/>
            <a:ext cx="42132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defRPr/>
            </a:pPr>
            <a:r>
              <a:rPr lang="zh-CN" altLang="en-US" sz="4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开始标志：</a:t>
            </a:r>
            <a:endParaRPr lang="zh-CN" altLang="en-US" sz="4000" b="1" noProof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3582035" y="1794510"/>
            <a:ext cx="6689090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1861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年，颁布废除农奴制法令。</a:t>
            </a:r>
            <a:endParaRPr lang="zh-CN" altLang="en-US" sz="36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2457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43" name="组合 1290242"/>
          <p:cNvGrpSpPr/>
          <p:nvPr/>
        </p:nvGrpSpPr>
        <p:grpSpPr>
          <a:xfrm>
            <a:off x="716280" y="1761913"/>
            <a:ext cx="3561927" cy="1779693"/>
            <a:chOff x="720" y="1398"/>
            <a:chExt cx="1440" cy="2280"/>
          </a:xfrm>
        </p:grpSpPr>
        <p:sp>
          <p:nvSpPr>
            <p:cNvPr id="1290244" name="圆角矩形 1290243"/>
            <p:cNvSpPr/>
            <p:nvPr/>
          </p:nvSpPr>
          <p:spPr>
            <a:xfrm>
              <a:off x="720" y="1398"/>
              <a:ext cx="1440" cy="228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sz="1795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90245" name="文本框 1290244"/>
            <p:cNvSpPr txBox="1"/>
            <p:nvPr/>
          </p:nvSpPr>
          <p:spPr>
            <a:xfrm>
              <a:off x="720" y="1671"/>
              <a:ext cx="1406" cy="1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00000"/>
                </a:lnSpc>
                <a:buFont typeface="Wingdings" panose="05000000000000000000" charset="0"/>
                <a:buNone/>
              </a:pPr>
              <a:r>
                <a:rPr lang="zh-CN" altLang="en-US" sz="2665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农奴获得</a:t>
              </a:r>
              <a:r>
                <a:rPr lang="zh-CN" altLang="en-US" sz="2665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人身自由</a:t>
              </a:r>
              <a:r>
                <a:rPr lang="zh-CN" altLang="en-US" sz="2665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，可以改变身份，自由转换职业；</a:t>
              </a:r>
              <a:endParaRPr lang="zh-CN" altLang="en-US" sz="266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1290246" name="任意多边形 1290245"/>
          <p:cNvSpPr/>
          <p:nvPr/>
        </p:nvSpPr>
        <p:spPr>
          <a:xfrm>
            <a:off x="4422297" y="1882909"/>
            <a:ext cx="901057" cy="1238360"/>
          </a:xfrm>
          <a:custGeom>
            <a:avLst/>
            <a:gdLst/>
            <a:ahLst/>
            <a:cxnLst/>
            <a:rect l="0" t="0" r="0" b="0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gamma/>
                  <a:tint val="63529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1290247" name="矩形 1290246"/>
          <p:cNvSpPr>
            <a:spLocks noChangeAspect="1" noTextEdit="1"/>
          </p:cNvSpPr>
          <p:nvPr/>
        </p:nvSpPr>
        <p:spPr>
          <a:xfrm flipH="1">
            <a:off x="6238884" y="1951708"/>
            <a:ext cx="907391" cy="124152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135"/>
          </a:p>
        </p:txBody>
      </p:sp>
      <p:grpSp>
        <p:nvGrpSpPr>
          <p:cNvPr id="1290248" name="组合 1290247"/>
          <p:cNvGrpSpPr/>
          <p:nvPr/>
        </p:nvGrpSpPr>
        <p:grpSpPr>
          <a:xfrm>
            <a:off x="4756652" y="653533"/>
            <a:ext cx="2188509" cy="988155"/>
            <a:chOff x="2131" y="942"/>
            <a:chExt cx="1382" cy="624"/>
          </a:xfrm>
        </p:grpSpPr>
        <p:sp>
          <p:nvSpPr>
            <p:cNvPr id="1290256" name="椭圆 1290255"/>
            <p:cNvSpPr/>
            <p:nvPr/>
          </p:nvSpPr>
          <p:spPr>
            <a:xfrm>
              <a:off x="2131" y="942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290257" name="文本框 1290256"/>
            <p:cNvSpPr txBox="1"/>
            <p:nvPr/>
          </p:nvSpPr>
          <p:spPr>
            <a:xfrm>
              <a:off x="2437" y="1002"/>
              <a:ext cx="789" cy="4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zh-CN" altLang="en-US" sz="4200" b="1">
                  <a:ln>
                    <a:noFill/>
                  </a:ln>
                  <a:solidFill>
                    <a:schemeClr val="tx1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4200" b="1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0258" name="组合 1290257"/>
          <p:cNvGrpSpPr/>
          <p:nvPr/>
        </p:nvGrpSpPr>
        <p:grpSpPr>
          <a:xfrm>
            <a:off x="7449820" y="1929436"/>
            <a:ext cx="3901440" cy="1444123"/>
            <a:chOff x="3504" y="1922"/>
            <a:chExt cx="1440" cy="912"/>
          </a:xfrm>
        </p:grpSpPr>
        <p:sp>
          <p:nvSpPr>
            <p:cNvPr id="1290259" name="圆角矩形 1290258"/>
            <p:cNvSpPr/>
            <p:nvPr/>
          </p:nvSpPr>
          <p:spPr>
            <a:xfrm>
              <a:off x="3504" y="1922"/>
              <a:ext cx="1440" cy="912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sz="1795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90260" name="文本框 1290259"/>
            <p:cNvSpPr txBox="1"/>
            <p:nvPr/>
          </p:nvSpPr>
          <p:spPr>
            <a:xfrm>
              <a:off x="3556" y="1951"/>
              <a:ext cx="1284" cy="8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 typeface="Wingdings" panose="05000000000000000000" charset="0"/>
              </a:pPr>
              <a:r>
                <a:rPr lang="zh-CN" altLang="en-US" sz="2665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农奴在获得解放的同时，可以获得一份</a:t>
              </a:r>
              <a:r>
                <a:rPr lang="zh-CN" altLang="en-US" sz="2665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土地</a:t>
              </a:r>
              <a:r>
                <a:rPr lang="zh-CN" altLang="en-US" sz="2665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，但必须</a:t>
              </a:r>
              <a:r>
                <a:rPr lang="zh-CN" altLang="en-US" sz="2665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高价</a:t>
              </a:r>
              <a:r>
                <a:rPr lang="zh-CN" altLang="en-US" sz="2665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赎买</a:t>
              </a:r>
              <a:endParaRPr lang="zh-CN" altLang="en-US" sz="266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1290261" name="任意多边形 1290260"/>
          <p:cNvSpPr/>
          <p:nvPr/>
        </p:nvSpPr>
        <p:spPr>
          <a:xfrm flipH="1">
            <a:off x="6480591" y="1929476"/>
            <a:ext cx="901056" cy="1238360"/>
          </a:xfrm>
          <a:custGeom>
            <a:avLst/>
            <a:gdLst/>
            <a:ahLst/>
            <a:cxnLst/>
            <a:rect l="0" t="0" r="0" b="0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tint val="31765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5" name="虚尾箭头 4"/>
          <p:cNvSpPr/>
          <p:nvPr/>
        </p:nvSpPr>
        <p:spPr>
          <a:xfrm rot="2040000">
            <a:off x="1672167" y="3983118"/>
            <a:ext cx="3129280" cy="1046531"/>
          </a:xfrm>
          <a:prstGeom prst="stripedRightArrow">
            <a:avLst/>
          </a:prstGeom>
          <a:solidFill>
            <a:srgbClr val="FFFFFF"/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66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提供</a:t>
            </a:r>
            <a:r>
              <a:rPr lang="zh-CN" altLang="en-US" sz="266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自由劳动力</a:t>
            </a:r>
            <a:endParaRPr kumimoji="0" lang="zh-CN" altLang="en-US" sz="2665" b="1" i="0" u="none" strike="noStrike" cap="none" spc="0" normalizeH="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62188" y="5303308"/>
            <a:ext cx="3554307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zh-CN" altLang="en-US" sz="4265" b="1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资本主义发展</a:t>
            </a:r>
            <a:endParaRPr lang="zh-CN" altLang="en-US" sz="4265" b="1">
              <a:solidFill>
                <a:srgbClr val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34820" name="Group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47" y="5185833"/>
          <a:ext cx="4143375" cy="1639570"/>
        </p:xfrm>
        <a:graphic>
          <a:graphicData uri="http://schemas.openxmlformats.org/drawingml/2006/table">
            <a:tbl>
              <a:tblPr/>
              <a:tblGrid>
                <a:gridCol w="1035050"/>
                <a:gridCol w="1037590"/>
                <a:gridCol w="993775"/>
                <a:gridCol w="1076960"/>
              </a:tblGrid>
              <a:tr h="819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时间（年） </a:t>
                      </a:r>
                      <a:endParaRPr kumimoji="0" lang="zh-CN" altLang="en-US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1865</a:t>
                      </a: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kumimoji="0" lang="zh-CN" altLang="en-US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1890</a:t>
                      </a: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kumimoji="0" lang="zh-CN" altLang="en-US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1898</a:t>
                      </a: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kumimoji="0" lang="zh-CN" altLang="en-US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数量（人） </a:t>
                      </a:r>
                      <a:endParaRPr kumimoji="0" lang="zh-CN" altLang="en-US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38.1</a:t>
                      </a: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kumimoji="0" lang="zh-CN" altLang="en-US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162</a:t>
                      </a:r>
                      <a:r>
                        <a:rPr kumimoji="0" lang="zh-CN" altLang="en-US" sz="199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kumimoji="0" lang="zh-CN" altLang="en-US" sz="199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300</a:t>
                      </a:r>
                      <a:r>
                        <a:rPr kumimoji="0" lang="zh-CN" altLang="en-US" sz="199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kumimoji="0" lang="zh-CN" altLang="en-US" sz="199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45" name="Group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94973" y="4987713"/>
          <a:ext cx="5022215" cy="1864995"/>
        </p:xfrm>
        <a:graphic>
          <a:graphicData uri="http://schemas.openxmlformats.org/drawingml/2006/table">
            <a:tbl>
              <a:tblPr/>
              <a:tblGrid>
                <a:gridCol w="1087120"/>
                <a:gridCol w="1207135"/>
                <a:gridCol w="1336040"/>
                <a:gridCol w="1391920"/>
              </a:tblGrid>
              <a:tr h="779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时间</a:t>
                      </a:r>
                      <a:endParaRPr kumimoji="0" lang="zh-CN" altLang="en-US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企业数</a:t>
                      </a: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家</a:t>
                      </a: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)</a:t>
                      </a:r>
                      <a:endParaRPr kumimoji="0" lang="en-US" altLang="zh-CN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工人数</a:t>
                      </a: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人</a:t>
                      </a: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)</a:t>
                      </a:r>
                      <a:endParaRPr kumimoji="0" lang="en-US" altLang="zh-CN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产值</a:t>
                      </a: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千卢布</a:t>
                      </a: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)</a:t>
                      </a:r>
                      <a:endParaRPr kumimoji="0" lang="en-US" altLang="zh-CN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1860</a:t>
                      </a:r>
                      <a:r>
                        <a:rPr kumimoji="0" lang="zh-CN" altLang="en-US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年</a:t>
                      </a:r>
                      <a:endParaRPr kumimoji="0" lang="zh-CN" altLang="en-US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99</a:t>
                      </a:r>
                      <a:endParaRPr kumimoji="0" lang="en-US" altLang="zh-CN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11600</a:t>
                      </a:r>
                      <a:endParaRPr kumimoji="0" lang="en-US" altLang="zh-CN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7954</a:t>
                      </a:r>
                      <a:endParaRPr kumimoji="0" lang="en-US" altLang="zh-CN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1879</a:t>
                      </a:r>
                      <a:r>
                        <a:rPr kumimoji="0" lang="zh-CN" altLang="en-US" sz="199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cs typeface="宋体" panose="02010600030101010101" pitchFamily="2" charset="-122"/>
                          <a:sym typeface="宋体" panose="02010600030101010101" pitchFamily="2" charset="-122"/>
                        </a:rPr>
                        <a:t>年</a:t>
                      </a:r>
                      <a:endParaRPr kumimoji="0" lang="zh-CN" altLang="en-US" sz="199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187</a:t>
                      </a:r>
                      <a:endParaRPr kumimoji="0" lang="en-US" altLang="zh-CN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42000</a:t>
                      </a:r>
                      <a:endParaRPr kumimoji="0" lang="en-US" altLang="zh-CN" sz="19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99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51937</a:t>
                      </a:r>
                      <a:endParaRPr kumimoji="0" lang="en-US" altLang="zh-CN" sz="199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213" marR="91213" marT="45606" marB="45606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 rot="360000">
            <a:off x="6816558" y="3801511"/>
            <a:ext cx="3129280" cy="1053304"/>
            <a:chOff x="8387" y="5006"/>
            <a:chExt cx="3696" cy="1244"/>
          </a:xfrm>
        </p:grpSpPr>
        <p:sp>
          <p:nvSpPr>
            <p:cNvPr id="12" name="虚尾箭头 11"/>
            <p:cNvSpPr/>
            <p:nvPr/>
          </p:nvSpPr>
          <p:spPr>
            <a:xfrm rot="8400000">
              <a:off x="8387" y="5006"/>
              <a:ext cx="3696" cy="1244"/>
            </a:xfrm>
            <a:prstGeom prst="stripedRightArrow">
              <a:avLst/>
            </a:prstGeom>
            <a:solidFill>
              <a:srgbClr val="FFFFFF"/>
            </a:solidFill>
            <a:ln w="12700" cap="flat">
              <a:solidFill>
                <a:srgbClr val="BBE0E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0958" tIns="60958" rIns="60958" bIns="60958" numCol="1" spcCol="38100" rtlCol="0" anchor="ctr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665" b="1" i="0" u="none" strike="noStrike" cap="none" spc="0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19200000">
              <a:off x="9464" y="5156"/>
              <a:ext cx="1827" cy="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665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提供</a:t>
              </a:r>
              <a:r>
                <a:rPr lang="zh-CN" altLang="en-US" sz="2665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资金</a:t>
              </a:r>
              <a:endParaRPr lang="zh-CN" altLang="en-US" sz="266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4093" y="4445847"/>
            <a:ext cx="280500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1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1861</a:t>
            </a:r>
            <a:r>
              <a:rPr lang="zh-CN" altLang="en-US" sz="21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年改革后俄国工人数量变化表</a:t>
            </a:r>
            <a:endParaRPr lang="zh-CN" altLang="en-US" sz="21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1445" y="15240"/>
            <a:ext cx="7247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三、亚历山大二世的改革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农奴制的废除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6035" y="867410"/>
            <a:ext cx="12191365" cy="30460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indent="457200" fontAlgn="auto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据统计,1861年后的30年间,俄国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粮食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产量增加了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三分之二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。到19世纪80年代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资本主义农业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逐渐成为俄国农业的主要成分。</a:t>
            </a:r>
            <a:endParaRPr lang="zh-CN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/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1860-1890年，俄国的生铁产量增加了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2倍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，钢产量和棉纺织业都增加了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3倍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，而煤炭产量增加超过了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19倍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，石油产量增加了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200多倍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。在此期间，俄国整个工业产量增加了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6倍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，铁路线增长了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35倍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多。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/>
      <p:bldP spid="12291" grpId="0" bldLvl="0" animBg="1"/>
      <p:bldP spid="10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21360" y="1279525"/>
            <a:ext cx="10749280" cy="1076325"/>
          </a:xfrm>
          <a:prstGeom prst="rect">
            <a:avLst/>
          </a:prstGeom>
          <a:solidFill>
            <a:schemeClr val="accent4"/>
          </a:solidFill>
        </p:spPr>
        <p:txBody>
          <a:bodyPr wrap="none" rtlCol="0" anchor="t">
            <a:spAutoFit/>
          </a:bodyPr>
          <a:p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①俄国历史上的一个重要转折点。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②废除了农奴制度，推动俄国走上了资本主义的发展道路。</a:t>
            </a:r>
            <a:endParaRPr lang="zh-CN" altLang="zh-CN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110" y="2747645"/>
            <a:ext cx="1170114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按改革法规定：农民获得一块份地，须向地主缴纳高于原价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2-3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的赎金，其中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25%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左右交现金，其余的要在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年内连本带息还清。据统计，至农民还清贷款时，政府和地主一共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掠夺了农民20亿卢布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的赎金。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列宁说：“农民获得自由的时候，已经被剥夺得一干二净了。”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9135" y="318770"/>
            <a:ext cx="8486775" cy="632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fontAlgn="auto">
              <a:lnSpc>
                <a:spcPct val="110000"/>
              </a:lnSpc>
              <a:defRPr/>
            </a:pPr>
            <a:r>
              <a:rPr lang="zh-CN" altLang="en-US" sz="3200" b="1" noProof="1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  <a:sym typeface="+mn-ea"/>
              </a:rPr>
              <a:t>改革性质：一场自上而下</a:t>
            </a:r>
            <a:r>
              <a:rPr lang="zh-CN" altLang="en-US" sz="32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  <a:sym typeface="+mn-ea"/>
              </a:rPr>
              <a:t>的资本主义性质改革</a:t>
            </a:r>
            <a:endParaRPr lang="zh-CN" altLang="en-US" sz="3200" b="1" noProof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333375" y="5270500"/>
            <a:ext cx="11580495" cy="632460"/>
          </a:xfrm>
          <a:prstGeom prst="rect">
            <a:avLst/>
          </a:prstGeom>
          <a:solidFill>
            <a:srgbClr val="FFBA55"/>
          </a:solidFill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10000"/>
              </a:lnSpc>
              <a:defRPr/>
            </a:pPr>
            <a:r>
              <a:rPr lang="zh-CN" altLang="en-US" sz="3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局限：农奴制的残余仍然存在</a:t>
            </a:r>
            <a:r>
              <a:rPr lang="zh-CN" altLang="zh-CN" sz="3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lang="zh-CN" altLang="zh-CN" sz="32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影响着俄国经济与社会的发展。</a:t>
            </a:r>
            <a:endParaRPr lang="zh-CN" altLang="zh-CN" sz="3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" name="文本框 5"/>
          <p:cNvSpPr txBox="1"/>
          <p:nvPr/>
        </p:nvSpPr>
        <p:spPr>
          <a:xfrm>
            <a:off x="118428" y="318453"/>
            <a:ext cx="42132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defRPr/>
            </a:pPr>
            <a:r>
              <a:rPr lang="zh-CN" altLang="en-US" sz="4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改革影响：</a:t>
            </a:r>
            <a:endParaRPr lang="zh-CN" altLang="en-US" sz="4000" b="1" noProof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721360" y="4562475"/>
            <a:ext cx="8046085" cy="598805"/>
          </a:xfrm>
          <a:prstGeom prst="rect">
            <a:avLst/>
          </a:prstGeom>
          <a:solidFill>
            <a:srgbClr val="FFBA55"/>
          </a:solidFill>
        </p:spPr>
        <p:txBody>
          <a:bodyPr wrap="square">
            <a:spAutoFit/>
          </a:bodyPr>
          <a:p>
            <a:pPr marR="0" defTabSz="914400" fontAlgn="auto">
              <a:buClrTx/>
              <a:buSzTx/>
              <a:buFontTx/>
              <a:defRPr/>
            </a:pPr>
            <a:r>
              <a:rPr kumimoji="0" lang="zh-CN" altLang="en-US" sz="3300" b="1" kern="1200" cap="none" spc="0" normalizeH="0" baseline="0" noProof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实质</a:t>
            </a:r>
            <a:r>
              <a:rPr kumimoji="0" lang="zh-CN" altLang="en-US" sz="3300" b="1" kern="1200" cap="none" spc="0" normalizeH="0" baseline="0" noProof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：地主阶级对农民的一次大规模掠夺。</a:t>
            </a:r>
            <a:endParaRPr kumimoji="0" lang="zh-CN" altLang="en-US" sz="3300" b="1" kern="1200" cap="none" spc="0" normalizeH="0" baseline="0" noProof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21" grpId="0" bldLvl="0" animBg="1"/>
      <p:bldP spid="4" grpId="0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04350" y="2075180"/>
            <a:ext cx="2802890" cy="13512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65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废除农奴制</a:t>
            </a:r>
            <a:endParaRPr kumimoji="0" lang="zh-CN" altLang="en-US" sz="2665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65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走上资本主义发展道路</a:t>
            </a:r>
            <a:endParaRPr kumimoji="0" lang="zh-CN" altLang="en-US" sz="2665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538" y="1246293"/>
            <a:ext cx="3933825" cy="50165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pPr marL="0" marR="0" algn="l" rtl="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66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资本主义制度的初步确立</a:t>
            </a:r>
            <a:endParaRPr kumimoji="0" lang="zh-CN" altLang="en-US" sz="2665" b="1" i="0" u="none" strike="noStrike" cap="none" spc="0" normalizeH="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55815" y="3512397"/>
            <a:ext cx="3857625" cy="583565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pPr marL="0" marR="0" algn="l" rtl="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资本主义制度的扩展</a:t>
            </a:r>
            <a:endParaRPr kumimoji="0" lang="zh-CN" altLang="en-US" sz="3200" b="1" i="0" u="none" strike="noStrike" cap="none" spc="0" normalizeH="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" y="724747"/>
            <a:ext cx="5013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8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17-18</a:t>
            </a:r>
            <a:r>
              <a:rPr lang="zh-CN" altLang="en-US" sz="28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世纪</a:t>
            </a:r>
            <a:r>
              <a:rPr lang="zh-CN" altLang="en-US" sz="28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英美法资产阶级革命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9602" y="2794635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工业革命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6662" y="4194387"/>
            <a:ext cx="3400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资本主义进一步增强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01578" y="1167342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俄国改革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66205" y="0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彼得一世改革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3455" y="2774527"/>
            <a:ext cx="291084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665" b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亚历山大二世改革</a:t>
            </a:r>
            <a:endParaRPr kumimoji="0" lang="zh-CN" altLang="en-US" sz="2665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46023" y="0"/>
            <a:ext cx="304292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实力增强</a:t>
            </a:r>
            <a:endParaRPr lang="zh-CN" altLang="en-US" sz="2800" b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成为军事强国</a:t>
            </a:r>
            <a:endParaRPr lang="zh-CN" altLang="en-US" sz="2800" b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农奴制进一步强化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7504853" y="466725"/>
            <a:ext cx="6773" cy="779780"/>
          </a:xfrm>
          <a:prstGeom prst="straightConnector1">
            <a:avLst/>
          </a:prstGeom>
          <a:noFill/>
          <a:ln w="34925" cap="flat">
            <a:solidFill>
              <a:srgbClr val="0070C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箭头连接符 20"/>
          <p:cNvCxnSpPr/>
          <p:nvPr/>
        </p:nvCxnSpPr>
        <p:spPr>
          <a:xfrm>
            <a:off x="7489402" y="1667087"/>
            <a:ext cx="16087" cy="1107440"/>
          </a:xfrm>
          <a:prstGeom prst="straightConnector1">
            <a:avLst/>
          </a:prstGeom>
          <a:noFill/>
          <a:ln w="34925" cap="flat">
            <a:solidFill>
              <a:srgbClr val="0070C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直接箭头连接符 21"/>
          <p:cNvCxnSpPr/>
          <p:nvPr/>
        </p:nvCxnSpPr>
        <p:spPr>
          <a:xfrm flipH="1">
            <a:off x="2244090" y="1917912"/>
            <a:ext cx="1693" cy="606213"/>
          </a:xfrm>
          <a:prstGeom prst="straightConnector1">
            <a:avLst/>
          </a:prstGeom>
          <a:noFill/>
          <a:ln w="34925" cap="flat">
            <a:solidFill>
              <a:srgbClr val="0070C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直接箭头连接符 26"/>
          <p:cNvCxnSpPr/>
          <p:nvPr/>
        </p:nvCxnSpPr>
        <p:spPr>
          <a:xfrm>
            <a:off x="4589357" y="3798993"/>
            <a:ext cx="2520527" cy="10160"/>
          </a:xfrm>
          <a:prstGeom prst="straightConnector1">
            <a:avLst/>
          </a:prstGeom>
          <a:noFill/>
          <a:ln w="47625" cap="flat">
            <a:solidFill>
              <a:srgbClr val="FF000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文本框 1"/>
          <p:cNvSpPr txBox="1"/>
          <p:nvPr/>
        </p:nvSpPr>
        <p:spPr>
          <a:xfrm>
            <a:off x="509058" y="3553248"/>
            <a:ext cx="4115435" cy="52197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p>
            <a:pPr marL="0" marR="0" algn="l" rtl="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资本主义制度的最终确立</a:t>
            </a:r>
            <a:endParaRPr kumimoji="0" lang="zh-CN" altLang="en-US" sz="2800" b="1" i="0" u="none" strike="noStrike" cap="none" spc="0" normalizeH="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右弧形箭头 2"/>
          <p:cNvSpPr/>
          <p:nvPr/>
        </p:nvSpPr>
        <p:spPr>
          <a:xfrm>
            <a:off x="8462010" y="803275"/>
            <a:ext cx="502285" cy="186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9" name="图片 28" descr="改革是强国之路"/>
          <p:cNvPicPr>
            <a:picLocks noChangeAspect="1"/>
          </p:cNvPicPr>
          <p:nvPr/>
        </p:nvPicPr>
        <p:blipFill>
          <a:blip r:embed="rId1"/>
          <a:srcRect r="4294"/>
          <a:stretch>
            <a:fillRect/>
          </a:stretch>
        </p:blipFill>
        <p:spPr>
          <a:xfrm>
            <a:off x="1747520" y="5419090"/>
            <a:ext cx="8696960" cy="1151890"/>
          </a:xfrm>
          <a:prstGeom prst="rect">
            <a:avLst/>
          </a:prstGeom>
        </p:spPr>
      </p:pic>
      <p:pic>
        <p:nvPicPr>
          <p:cNvPr id="30" name="图片 29" descr="因势而为"/>
          <p:cNvPicPr>
            <a:picLocks noChangeAspect="1"/>
          </p:cNvPicPr>
          <p:nvPr/>
        </p:nvPicPr>
        <p:blipFill>
          <a:blip r:embed="rId2"/>
          <a:srcRect r="3939"/>
          <a:stretch>
            <a:fillRect/>
          </a:stretch>
        </p:blipFill>
        <p:spPr>
          <a:xfrm>
            <a:off x="1264920" y="5243830"/>
            <a:ext cx="9662160" cy="132715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16205" y="15240"/>
            <a:ext cx="1616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课堂小结</a:t>
            </a:r>
            <a:endParaRPr 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0" grpId="0"/>
      <p:bldP spid="12" grpId="0"/>
      <p:bldP spid="13" grpId="0"/>
      <p:bldP spid="15" grpId="0"/>
      <p:bldP spid="2" grpId="0" bldLvl="0" animBg="1"/>
      <p:bldP spid="11" grpId="0"/>
      <p:bldP spid="3" grpId="0" animBg="1"/>
      <p:bldP spid="14" grpId="0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51840" y="102235"/>
          <a:ext cx="10622915" cy="35318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5130"/>
                <a:gridCol w="4402455"/>
                <a:gridCol w="4545330"/>
              </a:tblGrid>
              <a:tr h="60642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彼得一世改革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亚历山大二世改革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</a:t>
                      </a: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世纪初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1861</a:t>
                      </a: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106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政治、军事、经济、文化教育等，向西方学习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主要内容是废除农奴制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性质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封建性质的改革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资本主义性质的改革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增强国力，开启近代化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走上资本主义道路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 descr="改革是强国之路"/>
          <p:cNvPicPr>
            <a:picLocks noChangeAspect="1"/>
          </p:cNvPicPr>
          <p:nvPr/>
        </p:nvPicPr>
        <p:blipFill>
          <a:blip r:embed="rId2"/>
          <a:srcRect r="4294"/>
          <a:stretch>
            <a:fillRect/>
          </a:stretch>
        </p:blipFill>
        <p:spPr>
          <a:xfrm>
            <a:off x="1368425" y="3740785"/>
            <a:ext cx="9171940" cy="1198880"/>
          </a:xfrm>
          <a:prstGeom prst="rect">
            <a:avLst/>
          </a:prstGeom>
        </p:spPr>
      </p:pic>
      <p:pic>
        <p:nvPicPr>
          <p:cNvPr id="7" name="图片 6" descr="因势而为"/>
          <p:cNvPicPr>
            <a:picLocks noChangeAspect="1"/>
          </p:cNvPicPr>
          <p:nvPr/>
        </p:nvPicPr>
        <p:blipFill>
          <a:blip r:embed="rId3"/>
          <a:srcRect r="3939"/>
          <a:stretch>
            <a:fillRect/>
          </a:stretch>
        </p:blipFill>
        <p:spPr>
          <a:xfrm>
            <a:off x="940435" y="5445125"/>
            <a:ext cx="9662160" cy="1327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635" y="0"/>
            <a:ext cx="1219200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知识清单：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世纪初建立统一俄罗斯国家，伊凡四世执政时期采用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沙皇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称号，实行专制统治，农奴制度盛行。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、彼得一世改革    目的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富国强兵，巩固统治。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内容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政治、军事、经济、教育、社会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影响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俄国经济、军事实力大大增强，为对外扩张准备了条件；开启俄国近代化进程；局限是进一步强化了农奴制。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性质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自上而下的封建性质的改革。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、亚历山大二世改革（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1861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年农奴制改革）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根本原因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农奴制严重阻碍了俄国资本主义经济的发展。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直接原因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克里米亚战争的失败激化了俄国国内矛盾。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改革目的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——缓解阶级矛盾，摆脱农奴制危机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，巩固统治。</a:t>
            </a:r>
            <a:endParaRPr lang="en-US" altLang="zh-CN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改革内容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①农奴获得人身自由，可以改变身份，自由转换职业；②农奴通过高价赎买获得土地。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改革影响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是俄国历史上的重要转折点，废除了农奴制，推动俄国走上了发展资本主义的道路；局限是农奴制的残余仍然存在，影响着俄国经济与社会的发展。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5875" y="1999615"/>
            <a:ext cx="12207240" cy="2563495"/>
          </a:xfrm>
          <a:prstGeom prst="rect">
            <a:avLst/>
          </a:prstGeom>
          <a:solidFill>
            <a:srgbClr val="0211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课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8795" y="652780"/>
            <a:ext cx="8628380" cy="29241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矩形 6"/>
          <p:cNvSpPr/>
          <p:nvPr/>
        </p:nvSpPr>
        <p:spPr>
          <a:xfrm>
            <a:off x="-15240" y="4582795"/>
            <a:ext cx="12207240" cy="2275205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788795" y="4294505"/>
            <a:ext cx="8629015" cy="22453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本课学习任务：</a:t>
            </a:r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彼得一世改革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的时间、目的、主要内容及历史意义；</a:t>
            </a:r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②俄国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农奴制改革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的主要内容、性质、历史意义；</a:t>
            </a:r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/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③通对彼得一世改革和农奴制改革进行比较，理解改革对俄国发展的重要影响。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>
          <a:xfrm>
            <a:off x="140547" y="3307080"/>
            <a:ext cx="12045527" cy="63669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7" name="直接连接符 6"/>
          <p:cNvCxnSpPr>
            <a:stCxn id="6" idx="1"/>
          </p:cNvCxnSpPr>
          <p:nvPr/>
        </p:nvCxnSpPr>
        <p:spPr>
          <a:xfrm flipV="1">
            <a:off x="140547" y="3621193"/>
            <a:ext cx="11483340" cy="508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888153" y="3454400"/>
            <a:ext cx="367453" cy="341207"/>
          </a:xfrm>
          <a:prstGeom prst="ellipse">
            <a:avLst/>
          </a:prstGeom>
          <a:solidFill>
            <a:srgbClr val="663B7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1</a:t>
            </a:r>
            <a:endParaRPr lang="zh-CN" altLang="en-US" sz="213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21567" y="3454400"/>
            <a:ext cx="367453" cy="341207"/>
          </a:xfrm>
          <a:prstGeom prst="ellipse">
            <a:avLst/>
          </a:prstGeom>
          <a:solidFill>
            <a:srgbClr val="0092C7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2</a:t>
            </a:r>
            <a:endParaRPr lang="zh-CN" altLang="en-US" sz="213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54980" y="3454400"/>
            <a:ext cx="367453" cy="341207"/>
          </a:xfrm>
          <a:prstGeom prst="ellipse">
            <a:avLst/>
          </a:prstGeom>
          <a:solidFill>
            <a:srgbClr val="FAB8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sz="213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888393" y="3454400"/>
            <a:ext cx="367453" cy="341207"/>
          </a:xfrm>
          <a:prstGeom prst="ellipse">
            <a:avLst/>
          </a:prstGeom>
          <a:solidFill>
            <a:srgbClr val="00897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35" dirty="0">
                <a:solidFill>
                  <a:schemeClr val="bg1"/>
                </a:solidFill>
                <a:latin typeface="+mn-ea"/>
              </a:rPr>
              <a:t>4</a:t>
            </a:r>
            <a:endParaRPr lang="zh-CN" altLang="en-US" sz="213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53060" y="3138593"/>
            <a:ext cx="1700107" cy="315807"/>
          </a:xfrm>
          <a:prstGeom prst="roundRect">
            <a:avLst>
              <a:gd name="adj" fmla="val 31350"/>
            </a:avLst>
          </a:prstGeom>
          <a:noFill/>
          <a:ln>
            <a:solidFill>
              <a:srgbClr val="663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63B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2400" b="1" dirty="0">
                <a:solidFill>
                  <a:srgbClr val="663B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世纪晚期</a:t>
            </a:r>
            <a:endParaRPr lang="zh-CN" altLang="en-US" sz="2400" b="1" dirty="0">
              <a:solidFill>
                <a:srgbClr val="663B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4620" y="3875193"/>
            <a:ext cx="187367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663B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东斯拉夫人建立基辅罗斯公国</a:t>
            </a:r>
            <a:endParaRPr lang="zh-CN" altLang="en-US" sz="2400" b="1" dirty="0">
              <a:solidFill>
                <a:srgbClr val="663B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680373" y="3070860"/>
            <a:ext cx="2179320" cy="315807"/>
          </a:xfrm>
          <a:prstGeom prst="roundRect">
            <a:avLst>
              <a:gd name="adj" fmla="val 31350"/>
            </a:avLst>
          </a:prstGeom>
          <a:noFill/>
          <a:ln>
            <a:solidFill>
              <a:srgbClr val="FAB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AB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400" b="1" dirty="0">
                <a:solidFill>
                  <a:srgbClr val="FAB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世纪晚期</a:t>
            </a:r>
            <a:endParaRPr lang="zh-CN" altLang="en-US" sz="2400" b="1" dirty="0">
              <a:solidFill>
                <a:srgbClr val="FAB8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61535" y="3795395"/>
            <a:ext cx="2420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莫斯科公国崛起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443893" y="3943773"/>
            <a:ext cx="1258147" cy="315807"/>
          </a:xfrm>
          <a:prstGeom prst="roundRect">
            <a:avLst>
              <a:gd name="adj" fmla="val 31350"/>
            </a:avLst>
          </a:prstGeom>
          <a:noFill/>
          <a:ln>
            <a:solidFill>
              <a:srgbClr val="008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89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400" b="1">
                <a:solidFill>
                  <a:srgbClr val="0089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</a:t>
            </a:r>
            <a:endParaRPr lang="zh-CN" altLang="en-US" sz="2400" b="1" dirty="0">
              <a:solidFill>
                <a:srgbClr val="008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82155" y="2624455"/>
            <a:ext cx="42291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8972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建立统一的的俄罗斯国家。</a:t>
            </a:r>
            <a:endParaRPr lang="zh-CN" altLang="en-US" sz="2400" b="1" dirty="0">
              <a:solidFill>
                <a:srgbClr val="008972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 dirty="0">
                <a:solidFill>
                  <a:srgbClr val="008972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伊凡四世加冕称</a:t>
            </a:r>
            <a:r>
              <a:rPr lang="en-US" altLang="zh-CN" sz="2400" b="1" dirty="0">
                <a:solidFill>
                  <a:srgbClr val="008972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 dirty="0">
                <a:solidFill>
                  <a:srgbClr val="008972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沙皇</a:t>
            </a:r>
            <a:r>
              <a:rPr lang="en-US" altLang="zh-CN" sz="2400" b="1" dirty="0">
                <a:solidFill>
                  <a:srgbClr val="008972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400" b="1" dirty="0">
              <a:solidFill>
                <a:srgbClr val="008972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321560" y="3943773"/>
            <a:ext cx="2340187" cy="315807"/>
          </a:xfrm>
          <a:prstGeom prst="roundRect">
            <a:avLst>
              <a:gd name="adj" fmla="val 31350"/>
            </a:avLst>
          </a:prstGeom>
          <a:noFill/>
          <a:ln>
            <a:solidFill>
              <a:srgbClr val="009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92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</a:t>
            </a:r>
            <a:r>
              <a:rPr lang="zh-CN" altLang="en-US" sz="2400" b="1" dirty="0">
                <a:solidFill>
                  <a:srgbClr val="0092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世纪上半叶</a:t>
            </a:r>
            <a:endParaRPr lang="zh-CN" altLang="en-US" sz="2400" b="1" dirty="0">
              <a:solidFill>
                <a:srgbClr val="0092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84120" y="2963333"/>
            <a:ext cx="201506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92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被蒙古征服</a:t>
            </a:r>
            <a:endParaRPr lang="zh-CN" altLang="en-US" sz="2400" b="1" dirty="0">
              <a:solidFill>
                <a:srgbClr val="0092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7307" y="4361180"/>
            <a:ext cx="1668780" cy="2429087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rcRect l="6237" r="6337" b="8142"/>
          <a:stretch>
            <a:fillRect/>
          </a:stretch>
        </p:blipFill>
        <p:spPr>
          <a:xfrm>
            <a:off x="49107" y="359833"/>
            <a:ext cx="3656753" cy="271102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110" y="279400"/>
            <a:ext cx="4499187" cy="268393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287" y="4340860"/>
            <a:ext cx="3695700" cy="24494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48965" y="7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/>
              <a:t>一、俄国历史发展沿革及农奴制的起源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63990" y="5151755"/>
            <a:ext cx="3128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实行沙皇专制统治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8" grpId="0"/>
      <p:bldP spid="3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415" y="32455"/>
            <a:ext cx="10969200" cy="705600"/>
          </a:xfrm>
        </p:spPr>
        <p:txBody>
          <a:bodyPr/>
          <a:p>
            <a:r>
              <a:rPr lang="zh-CN" altLang="en-US"/>
              <a:t>一、俄国历史发展沿革及农奴制的起源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030720" y="856615"/>
            <a:ext cx="498538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“俄国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地广人稀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，劳动力缺乏，地主为了把农民束缚在土地上，竭力加强对他们人身控制。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——统编教科书《世界历史》九年级下册P6相关史事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俄罗斯地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7870"/>
            <a:ext cx="7030085" cy="3180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345" y="3918585"/>
            <a:ext cx="69373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/>
            <a:r>
              <a:rPr 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世纪俄国的疆域横跨亚欧大陆，其地势特点是东高西低，东部多是高原和山脉，西部以平原为主，地域辽阔。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620" y="5090795"/>
            <a:ext cx="119221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俄国广阔的土地上到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世纪末一共只有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个手工工场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工场的主要劳动力是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农奴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，自由劳动力很少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农奴劳动使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生产力十分低下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经济的落后也反映在文化政治方面，直到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世纪贵族中的多数还未受过教育，全国识字的人非常稀少。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/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吴于廑、齐世荣《世界史》近代史编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26680" y="3554730"/>
            <a:ext cx="302768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 b="1"/>
              <a:t>俄国实行农奴制</a:t>
            </a:r>
            <a:endParaRPr lang="zh-CN" altLang="en-US" sz="32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96875" y="0"/>
            <a:ext cx="11398250" cy="1782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8" tIns="60958" rIns="60958" bIns="60958" numCol="1" spcCol="38100" rtlCol="0" anchor="t" forceAA="0">
            <a:spAutoFit/>
          </a:bodyPr>
          <a:lstStyle/>
          <a:p>
            <a:pPr marL="0" marR="0" lvl="0" indent="4572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kern="120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此时，通过海外贸易和掠夺积累了大量财富、占有广阔市场的</a:t>
            </a:r>
            <a:r>
              <a:rPr lang="zh-CN" altLang="en-US" sz="24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英国</a:t>
            </a:r>
            <a:r>
              <a:rPr lang="zh-CN" altLang="en-US" sz="24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通过资产阶级革命确立起了</a:t>
            </a:r>
            <a:r>
              <a:rPr lang="zh-CN" altLang="en-US" sz="24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君主立宪制</a:t>
            </a:r>
            <a:r>
              <a:rPr lang="zh-CN" altLang="en-US" sz="2400" b="1" kern="120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，正在孕育工业革命；</a:t>
            </a:r>
            <a:r>
              <a:rPr lang="zh-CN" altLang="en-US" sz="24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法国</a:t>
            </a:r>
            <a:r>
              <a:rPr lang="zh-CN" altLang="en-US" sz="2400" b="1" kern="120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在路易十四的强权领导下，已发展为</a:t>
            </a:r>
            <a:r>
              <a:rPr lang="en-US" altLang="zh-CN" sz="2400" b="1" kern="120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17</a:t>
            </a:r>
            <a:r>
              <a:rPr lang="zh-CN" altLang="en-US" sz="2400" b="1" kern="120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世纪中叶的欧陆首强。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45742" y="1782233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“拖延就是死亡”</a:t>
            </a:r>
            <a:endParaRPr lang="zh-CN" altLang="en-US" sz="2800" b="1" dirty="0">
              <a:solidFill>
                <a:srgbClr val="00B0F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0133" y="1935957"/>
            <a:ext cx="2747387" cy="3318899"/>
            <a:chOff x="300613" y="728699"/>
            <a:chExt cx="2747387" cy="331889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0613" y="728699"/>
              <a:ext cx="2747387" cy="331889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00613" y="828342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 dirty="0">
                  <a:solidFill>
                    <a:schemeClr val="bg1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彼得一世</a:t>
              </a:r>
              <a:endParaRPr lang="zh-CN" altLang="en-US" sz="20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7945" y="5285740"/>
            <a:ext cx="324993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彼得一世又被称为“彼得大帝”（</a:t>
            </a:r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</a:rPr>
              <a:t>1682-1725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年在位），他敢想敢为，具有强烈的求知欲和冒险精神。后力推俄国的改革。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17875" y="2304415"/>
            <a:ext cx="8682355" cy="31076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457200" fontAlgn="auto"/>
            <a:r>
              <a:rPr lang="zh-CN" altLang="en-US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彼得大帝隐姓埋名组织使团出访西欧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，目睹了西欧的先进，他在英国造船厂工作过，在普鲁士学过设计。他走访工厂、学校、博物馆、军火库，甚至还旁听英国议会。他</a:t>
            </a:r>
            <a:r>
              <a:rPr lang="zh-CN" altLang="en-US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深入学习西方的科学技术，并聘请大批科技人员到俄国工作。</a:t>
            </a:r>
            <a:r>
              <a:rPr lang="en-US" altLang="zh-CN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1698</a:t>
            </a:r>
            <a:r>
              <a:rPr lang="zh-CN" altLang="en-US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年返回俄国，为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改变俄国落后面貌，实现富国强兵</a:t>
            </a:r>
            <a:r>
              <a:rPr lang="zh-CN" altLang="en-US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，开展了一系列大规模的改革，即彼得一世改革（时间：</a:t>
            </a:r>
            <a:r>
              <a:rPr lang="en-US" altLang="zh-CN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</a:t>
            </a:r>
            <a:r>
              <a:rPr lang="zh-CN" altLang="en-US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世纪初）</a:t>
            </a:r>
            <a:r>
              <a:rPr lang="zh-CN" altLang="en-US" sz="28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 </a:t>
            </a:r>
            <a:r>
              <a:rPr lang="zh-CN" altLang="en-US" sz="2000" b="0" i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　　 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91685" y="5839460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改革目的：富国强兵，巩固统治</a:t>
            </a:r>
            <a:endParaRPr lang="zh-CN" altLang="en-US" sz="28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849" y="91676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/>
          <p:cNvSpPr/>
          <p:nvPr/>
        </p:nvSpPr>
        <p:spPr>
          <a:xfrm>
            <a:off x="9860452" y="0"/>
            <a:ext cx="2331548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125" y="575310"/>
            <a:ext cx="7992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自学任务：据课本第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页，梳理彼得一世改革的具体措施。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445" y="15240"/>
            <a:ext cx="7312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二、彼得一世改革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农奴制的进一步强化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0" name="表格 5"/>
          <p:cNvGraphicFramePr/>
          <p:nvPr>
            <p:custDataLst>
              <p:tags r:id="rId1"/>
            </p:custDataLst>
          </p:nvPr>
        </p:nvGraphicFramePr>
        <p:xfrm>
          <a:off x="309316" y="1691094"/>
          <a:ext cx="10518775" cy="40728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7530"/>
                <a:gridCol w="8691245"/>
              </a:tblGrid>
              <a:tr h="624205"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spc="300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改革领域</a:t>
                      </a:r>
                      <a:endParaRPr lang="zh-CN" altLang="en-US" sz="2400" b="1" spc="300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spc="300" dirty="0">
                          <a:latin typeface="方正清刻本悦宋简体" panose="02000000000000000000" pitchFamily="2" charset="-122"/>
                          <a:ea typeface="方正清刻本悦宋简体" panose="02000000000000000000" pitchFamily="2" charset="-122"/>
                        </a:rPr>
                        <a:t>改革内容</a:t>
                      </a:r>
                      <a:endParaRPr lang="zh-CN" altLang="en-US" sz="2400" b="1" spc="300" dirty="0"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endParaRPr>
                    </a:p>
                  </a:txBody>
                  <a:tcPr marT="45710" marB="45710"/>
                </a:tc>
              </a:tr>
              <a:tr h="640080"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政治</a:t>
                      </a:r>
                      <a:endParaRPr lang="zh-CN" altLang="en-US" sz="2400" b="1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  <a:tr h="872490"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军事</a:t>
                      </a:r>
                      <a:endParaRPr lang="zh-CN" altLang="en-US" sz="2400" b="1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  <a:tr h="640080"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经济</a:t>
                      </a:r>
                      <a:endParaRPr lang="zh-CN" altLang="en-US" sz="2400" b="1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  <a:tr h="640080"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文教</a:t>
                      </a:r>
                      <a:endParaRPr lang="zh-CN" altLang="en-US" sz="2400" b="1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  <a:tr h="527050"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spc="300" dirty="0">
                          <a:latin typeface="仿宋" panose="02010609060101010101" charset="-122"/>
                          <a:ea typeface="仿宋" panose="02010609060101010101" charset="-122"/>
                        </a:rPr>
                        <a:t>社会</a:t>
                      </a:r>
                      <a:endParaRPr lang="zh-CN" altLang="en-US" sz="2400" b="1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spc="3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T="45710" marB="45710" anchor="ctr"/>
                </a:tc>
              </a:tr>
            </a:tbl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2450465" y="2409190"/>
            <a:ext cx="578040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改组行政机构，建立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中央集权的行政体制。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51075" y="3001010"/>
            <a:ext cx="795909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创建一支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纪律严明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新式常备军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；要求贵族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必须到军队或行政机构为国家服务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，按功劳和才能提拔人才。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51075" y="3952875"/>
            <a:ext cx="738187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鼓励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兴办手工工场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，准许工场主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购买整个村庄的农奴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58365" y="4537710"/>
            <a:ext cx="876046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派遣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留学生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，创办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科学院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，开办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，创办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报纸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，推行文化教育。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29143" y="5188004"/>
            <a:ext cx="547941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提倡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西方的礼节服饰与生活方式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59380" y="13462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" y="0"/>
            <a:ext cx="11933555" cy="658114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2500" b="1">
                <a:solidFill>
                  <a:schemeClr val="tx1"/>
                </a:solidFill>
              </a:rPr>
              <a:t>【合作探究】彼得一世改革的影响</a:t>
            </a:r>
            <a:endParaRPr lang="zh-CN" altLang="en-US" sz="25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500" b="1">
                <a:solidFill>
                  <a:schemeClr val="tx1"/>
                </a:solidFill>
              </a:rPr>
              <a:t>“从社会生活各个领域各个层面上看 ,彼得一世改革无疑开启了俄国向近代社会转型的大门。”</a:t>
            </a:r>
            <a:endParaRPr lang="zh-CN" altLang="en-US" sz="25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500" b="1">
                <a:solidFill>
                  <a:schemeClr val="tx1"/>
                </a:solidFill>
              </a:rPr>
              <a:t>“从社会转型的实质意义来看 ,彼得一世改革不是为了消灭农奴制,迈入资本主义,改革也没有完成从传统农业社会向近代社会的过渡式转型。”</a:t>
            </a:r>
            <a:endParaRPr lang="zh-CN" altLang="en-US" sz="2500" b="1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zh-CN" altLang="en-US" sz="2500" b="1">
                <a:solidFill>
                  <a:schemeClr val="tx1"/>
                </a:solidFill>
              </a:rPr>
              <a:t>——赵虹《俄国近代社会转型的先行者——彼得一世》</a:t>
            </a:r>
            <a:endParaRPr lang="zh-CN" altLang="en-US" sz="2500" b="1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zh-CN" altLang="en-US" sz="2500" b="1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zh-CN" altLang="en-US" sz="2500" b="1">
              <a:solidFill>
                <a:schemeClr val="tx1"/>
              </a:solidFill>
            </a:endParaRPr>
          </a:p>
          <a:p>
            <a:pPr algn="l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①彼得一世改革是否实现了其改革目标？理由？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②能否结合措施谈谈如何理解“开启了俄国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近代化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转型的大门”？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③如何理解彼得一世改革“不是为了消灭农奴制”（结合具体措施）？我们该如何定性彼得一世的改革？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改革措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8810"/>
            <a:ext cx="12063730" cy="362013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6990" y="4258945"/>
            <a:ext cx="12017375" cy="25260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zh-CN" sz="3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①俄国的</a:t>
            </a:r>
            <a:r>
              <a:rPr lang="zh-CN" altLang="zh-CN" sz="32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经济、军事</a:t>
            </a:r>
            <a:r>
              <a:rPr lang="zh-CN" altLang="zh-CN" sz="3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实力大大增强，一跃成为欧洲军事强国，为</a:t>
            </a:r>
            <a:r>
              <a:rPr lang="zh-CN" altLang="zh-CN" sz="32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对外扩张</a:t>
            </a:r>
            <a:r>
              <a:rPr lang="zh-CN" altLang="zh-CN" sz="3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准备了条件。（新首都的营建</a:t>
            </a:r>
            <a:r>
              <a:rPr lang="en-US" altLang="zh-CN" sz="3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圣彼得堡）</a:t>
            </a:r>
            <a:endParaRPr lang="en-US" altLang="zh-CN" sz="32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/>
            <a:r>
              <a:rPr lang="zh-CN" altLang="zh-CN" sz="3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②开启了俄国</a:t>
            </a:r>
            <a:r>
              <a:rPr lang="zh-CN" altLang="zh-CN" sz="32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近代化</a:t>
            </a:r>
            <a:r>
              <a:rPr lang="zh-CN" altLang="zh-CN" sz="3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的进程</a:t>
            </a:r>
            <a:endParaRPr lang="zh-CN" altLang="zh-CN" sz="32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l"/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32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农奴制进一步强化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，后来成为俄国社会发展的障碍。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性质：一场自上而下的</a:t>
            </a:r>
            <a:r>
              <a:rPr lang="zh-CN" altLang="en-US" sz="32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封建性质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的改革。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13750" y="638810"/>
            <a:ext cx="30276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加强了中央集权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5445" y="1530350"/>
            <a:ext cx="30276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增强了军事力量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85105" y="1768475"/>
            <a:ext cx="914400" cy="5308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559175" y="2489200"/>
            <a:ext cx="1725295" cy="5308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752090" y="3025140"/>
            <a:ext cx="1262380" cy="6254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41875" y="3072130"/>
            <a:ext cx="1247140" cy="5308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00070" y="3650615"/>
            <a:ext cx="1245870" cy="5308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038975" y="2548890"/>
            <a:ext cx="3321685" cy="523875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360660" y="2462530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经济发展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49250" y="3968750"/>
            <a:ext cx="4956175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defRPr/>
            </a:pPr>
            <a:r>
              <a:rPr lang="zh-CN" altLang="en-US" sz="2800" b="1" noProof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克里米亚战争</a:t>
            </a:r>
            <a:r>
              <a:rPr lang="zh-CN" altLang="en-US" sz="2800" noProof="1" smtClean="0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（</a:t>
            </a:r>
            <a:r>
              <a:rPr lang="en-US" altLang="zh-CN" sz="2800" b="1" noProof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1853-1856</a:t>
            </a:r>
            <a:r>
              <a:rPr lang="zh-CN" altLang="en-US" sz="2800" b="1" noProof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年</a:t>
            </a:r>
            <a:r>
              <a:rPr lang="zh-CN" altLang="en-US" sz="2800" noProof="1" smtClean="0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）</a:t>
            </a:r>
            <a:endParaRPr lang="zh-CN" altLang="en-US" sz="2800" noProof="1">
              <a:solidFill>
                <a:prstClr val="black"/>
              </a:solidFill>
              <a:effectLst>
                <a:outerShdw blurRad="38100" dist="38100" dir="2700000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2530" name="Picture 2" descr="QQ截图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677545"/>
            <a:ext cx="5386705" cy="3150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WordArt 3"/>
          <p:cNvSpPr>
            <a:spLocks noTextEdit="1"/>
          </p:cNvSpPr>
          <p:nvPr/>
        </p:nvSpPr>
        <p:spPr>
          <a:xfrm>
            <a:off x="1595438" y="3284538"/>
            <a:ext cx="2749550" cy="51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25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trike="noStrike" noProof="1" dirty="0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奥斯曼帝国</a:t>
            </a:r>
            <a:endParaRPr lang="zh-CN" altLang="en-US" sz="3600" b="1" strike="noStrike" noProof="1" dirty="0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0180" name="WordArt 4"/>
          <p:cNvSpPr>
            <a:spLocks noTextEdit="1"/>
          </p:cNvSpPr>
          <p:nvPr/>
        </p:nvSpPr>
        <p:spPr>
          <a:xfrm rot="2784962">
            <a:off x="3775075" y="1001713"/>
            <a:ext cx="1339850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trike="noStrike" noProof="1" dirty="0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俄国</a:t>
            </a:r>
            <a:endParaRPr lang="zh-CN" altLang="en-US" sz="3600" b="1" strike="noStrike" noProof="1" dirty="0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0181" name="WordArt 5"/>
          <p:cNvSpPr>
            <a:spLocks noTextEdit="1"/>
          </p:cNvSpPr>
          <p:nvPr/>
        </p:nvSpPr>
        <p:spPr>
          <a:xfrm>
            <a:off x="1822450" y="2205038"/>
            <a:ext cx="1512888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trike="noStrike" noProof="1">
                <a:ln w="1587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黑   海</a:t>
            </a:r>
            <a:endParaRPr lang="zh-CN" altLang="en-US" sz="3600" b="1" strike="noStrike" noProof="1">
              <a:ln w="158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prstClr val="white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2109788" y="1125538"/>
            <a:ext cx="939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600" b="1" dirty="0">
                <a:solidFill>
                  <a:srgbClr val="FF9900"/>
                </a:solidFill>
                <a:latin typeface="Calibri" panose="020F0502020204030204" charset="0"/>
                <a:ea typeface="黑体" panose="02010609060101010101" pitchFamily="49" charset="-122"/>
              </a:rPr>
              <a:t>克里米亚半岛</a:t>
            </a:r>
            <a:endParaRPr lang="zh-CN" altLang="en-US" sz="1600" b="1" dirty="0">
              <a:solidFill>
                <a:srgbClr val="FF9900"/>
              </a:solidFill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50183" name="WordArt 7"/>
          <p:cNvSpPr>
            <a:spLocks noTextEdit="1"/>
          </p:cNvSpPr>
          <p:nvPr/>
        </p:nvSpPr>
        <p:spPr>
          <a:xfrm rot="-2095856">
            <a:off x="415608" y="1031240"/>
            <a:ext cx="817563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trike="noStrike" noProof="1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欧洲</a:t>
            </a:r>
            <a:endParaRPr lang="zh-CN" altLang="en-US" sz="3600" b="1" strike="noStrike" noProof="1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84275" y="4491355"/>
            <a:ext cx="9620250" cy="952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buFontTx/>
              <a:buNone/>
            </a:pPr>
            <a:r>
              <a:rPr lang="en-US" altLang="zh-CN" sz="2800" b="1" strike="noStrike" noProof="1" dirty="0">
                <a:latin typeface="+mn-ea"/>
                <a:ea typeface="+mn-ea"/>
              </a:rPr>
              <a:t>“</a:t>
            </a:r>
            <a:r>
              <a:rPr lang="zh-CN" altLang="en-US" sz="2800" b="1" strike="noStrike" noProof="1" dirty="0">
                <a:latin typeface="+mn-ea"/>
                <a:ea typeface="+mn-ea"/>
              </a:rPr>
              <a:t>克里米亚战争的特点就是一个采用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+mn-ea"/>
                <a:ea typeface="+mn-ea"/>
              </a:rPr>
              <a:t>原始生产形式</a:t>
            </a:r>
            <a:r>
              <a:rPr lang="zh-CN" altLang="en-US" sz="2800" b="1" strike="noStrike" noProof="1" dirty="0">
                <a:latin typeface="+mn-ea"/>
                <a:ea typeface="+mn-ea"/>
              </a:rPr>
              <a:t>的民族对几个拥有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+mn-ea"/>
                <a:ea typeface="+mn-ea"/>
              </a:rPr>
              <a:t>现代生产</a:t>
            </a:r>
            <a:r>
              <a:rPr lang="zh-CN" altLang="en-US" sz="2800" b="1" strike="noStrike" noProof="1" dirty="0">
                <a:latin typeface="+mn-ea"/>
                <a:ea typeface="+mn-ea"/>
              </a:rPr>
              <a:t>的民族进行绝望的搏斗。” </a:t>
            </a:r>
            <a:r>
              <a:rPr lang="en-US" altLang="zh-CN" sz="2800" b="1" strike="noStrike" noProof="1" dirty="0">
                <a:latin typeface="+mn-ea"/>
                <a:ea typeface="+mn-ea"/>
              </a:rPr>
              <a:t>——</a:t>
            </a:r>
            <a:r>
              <a:rPr lang="zh-CN" altLang="en-US" sz="2800" b="1" strike="noStrike" noProof="1" dirty="0">
                <a:latin typeface="+mn-ea"/>
                <a:ea typeface="+mn-ea"/>
              </a:rPr>
              <a:t>恩格斯</a:t>
            </a:r>
            <a:endParaRPr lang="zh-CN" altLang="en-US" sz="2800" b="1" strike="noStrike" noProof="1" dirty="0">
              <a:latin typeface="+mn-ea"/>
              <a:ea typeface="+mn-ea"/>
            </a:endParaRPr>
          </a:p>
        </p:txBody>
      </p:sp>
      <p:pic>
        <p:nvPicPr>
          <p:cNvPr id="22540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198" y="699770"/>
            <a:ext cx="5375275" cy="3494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1445" y="15240"/>
            <a:ext cx="7247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三、亚历山大二世的改革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农奴制的废除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5483225"/>
            <a:ext cx="1217803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俄国在克里木战争中的失败，彻底暴露了</a:t>
            </a:r>
            <a:r>
              <a:rPr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农奴制的落后和腐朽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。……战争的失败使农奴制俄国的一切矛盾表面化，尖锐化了。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r"/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——刘宗绪主编《世界近代史》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799705" y="989330"/>
            <a:ext cx="43434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45720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18世纪俄国出现了资本主义萌芽。19世纪上半期，资本主义生产关系继续发展。但这时……封建农奴制生产关系仍占统治地位。</a:t>
            </a:r>
            <a:endParaRPr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——刘宗绪《世界近代史》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445" y="15240"/>
            <a:ext cx="7247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三、亚历山大二世的改革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农奴制的废除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2720" y="989013"/>
          <a:ext cx="7566025" cy="2820670"/>
        </p:xfrm>
        <a:graphic>
          <a:graphicData uri="http://schemas.openxmlformats.org/drawingml/2006/table">
            <a:tbl>
              <a:tblPr/>
              <a:tblGrid>
                <a:gridCol w="1275080"/>
                <a:gridCol w="1829435"/>
                <a:gridCol w="1356995"/>
                <a:gridCol w="1510665"/>
                <a:gridCol w="1593850"/>
              </a:tblGrid>
              <a:tr h="518160">
                <a:tc row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国别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人均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（卢布）</a:t>
                      </a: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铁（万吨）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rowSpan="2"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铁路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（公里）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1850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1860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45720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俄国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22.8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29.8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1600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英国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323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228.5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388.8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14603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法国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40.6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89.8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9160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1" name="文本框 99"/>
          <p:cNvSpPr txBox="1"/>
          <p:nvPr/>
        </p:nvSpPr>
        <p:spPr>
          <a:xfrm>
            <a:off x="437515" y="3988435"/>
            <a:ext cx="70059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457200" fontAlgn="auto"/>
            <a:r>
              <a:rPr lang="zh-CN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农民被束缚在土地上，无法满足工业对自由劳动力的需求。广大农民一贫如洗、无力购买工业品，严重地限制了国内市场的扩大。到19世纪中叶，农奴制已成为俄国本主义发展的最大障碍。</a:t>
            </a:r>
            <a:endParaRPr lang="zh-CN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/>
            <a:r>
              <a:rPr lang="zh-CN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——吴于廑、齐世荣《世界史・近代史编》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515" y="4451350"/>
            <a:ext cx="1905000" cy="455930"/>
          </a:xfrm>
          <a:prstGeom prst="rect">
            <a:avLst/>
          </a:prstGeom>
          <a:noFill/>
          <a:ln w="41275" cmpd="sng">
            <a:solidFill>
              <a:srgbClr val="FF0000"/>
            </a:solidFill>
            <a:prstDash val="solid"/>
          </a:ln>
        </p:spPr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6975" y="4892040"/>
            <a:ext cx="1825625" cy="455930"/>
          </a:xfrm>
          <a:prstGeom prst="rect">
            <a:avLst/>
          </a:prstGeom>
          <a:noFill/>
          <a:ln w="41275" cmpd="sng">
            <a:solidFill>
              <a:srgbClr val="FF0000"/>
            </a:solidFill>
            <a:prstDash val="solid"/>
          </a:ln>
        </p:spPr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496175" y="3810000"/>
            <a:ext cx="4695190" cy="3048000"/>
            <a:chOff x="11805" y="6000"/>
            <a:chExt cx="7394" cy="4800"/>
          </a:xfrm>
        </p:grpSpPr>
        <p:graphicFrame>
          <p:nvGraphicFramePr>
            <p:cNvPr id="10" name="对象 169989"/>
            <p:cNvGraphicFramePr>
              <a:graphicFrameLocks noChangeAspect="1"/>
            </p:cNvGraphicFramePr>
            <p:nvPr/>
          </p:nvGraphicFramePr>
          <p:xfrm>
            <a:off x="11805" y="6122"/>
            <a:ext cx="7395" cy="4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2" imgW="5746115" imgH="3836670" progId="MSGraph.Chart.8">
                    <p:embed/>
                  </p:oleObj>
                </mc:Choice>
                <mc:Fallback>
                  <p:oleObj name="" r:id="rId2" imgW="5746115" imgH="3836670" progId="MSGraph.Chart.8">
                    <p:embed/>
                    <p:pic>
                      <p:nvPicPr>
                        <p:cNvPr id="0" name="对象 1699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05" y="6122"/>
                          <a:ext cx="7395" cy="467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文本框 59"/>
            <p:cNvSpPr txBox="1"/>
            <p:nvPr/>
          </p:nvSpPr>
          <p:spPr>
            <a:xfrm>
              <a:off x="12559" y="6000"/>
              <a:ext cx="6288" cy="62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19</a:t>
              </a: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世纪俄国农奴暴动次数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160" name="Text Box 16"/>
          <p:cNvSpPr txBox="1"/>
          <p:nvPr/>
        </p:nvSpPr>
        <p:spPr>
          <a:xfrm>
            <a:off x="131445" y="582930"/>
            <a:ext cx="12011660" cy="13220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改革的根本原因：俄国农奴制严重阻碍了俄国资本主义经济的发展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改革的直接原因：克里米亚战争的失败加剧了俄国的社会矛盾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1" grpId="0" bldLvl="0" animBg="1"/>
      <p:bldP spid="20521" grpId="0"/>
      <p:bldP spid="6160" grpId="1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TABLE_BEAUTIFY" val="smartTable{8016a54e-6f18-43d1-95cd-a72997d818e5}"/>
  <p:tag name="TABLE_ENDDRAG_ORIGIN_RECT" val="828*325"/>
  <p:tag name="TABLE_ENDDRAG_RECT" val="21*80*828*325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TABLE_BEAUTIFY" val="smartTable{8b79a780-619e-4463-bc86-8be3c91417b5}"/>
  <p:tag name="TABLE_ENDDRAG_ORIGIN_RECT" val="595*222"/>
  <p:tag name="TABLE_ENDDRAG_RECT" val="13*77*595*222"/>
</p:tagLst>
</file>

<file path=ppt/tags/tag75.xml><?xml version="1.0" encoding="utf-8"?>
<p:tagLst xmlns:p="http://schemas.openxmlformats.org/presentationml/2006/main">
  <p:tag name="KSO_WM_TEMPLATE_CATEGORY" val="custom"/>
  <p:tag name="KSO_WM_TEMPLATE_INDEX" val="20204747"/>
</p:tagLst>
</file>

<file path=ppt/tags/tag76.xml><?xml version="1.0" encoding="utf-8"?>
<p:tagLst xmlns:p="http://schemas.openxmlformats.org/presentationml/2006/main">
  <p:tag name="KSO_WM_UNIT_TABLE_BEAUTIFY" val="smartTable{4e1ad6d0-56cc-436c-9592-4a5996c2e2c0}"/>
  <p:tag name="TABLE_ENDDRAG_ORIGIN_RECT" val="326*129"/>
  <p:tag name="TABLE_ENDDRAG_RECT" val="0*408*326*129"/>
</p:tagLst>
</file>

<file path=ppt/tags/tag77.xml><?xml version="1.0" encoding="utf-8"?>
<p:tagLst xmlns:p="http://schemas.openxmlformats.org/presentationml/2006/main">
  <p:tag name="KSO_WM_UNIT_TABLE_BEAUTIFY" val="smartTable{84541e6e-2970-47d5-8862-c6fb8f3316e7}"/>
</p:tagLst>
</file>

<file path=ppt/tags/tag78.xml><?xml version="1.0" encoding="utf-8"?>
<p:tagLst xmlns:p="http://schemas.openxmlformats.org/presentationml/2006/main">
  <p:tag name="KSO_WM_UNIT_TABLE_BEAUTIFY" val="smartTable{3539b9a5-e285-44a0-9dfc-f08de9289c96}"/>
  <p:tag name="TABLE_ENDDRAG_ORIGIN_RECT" val="836*230"/>
  <p:tag name="TABLE_ENDDRAG_RECT" val="57*21*836*23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3335</Words>
  <Application>WPS 演示</Application>
  <PresentationFormat>宽屏</PresentationFormat>
  <Paragraphs>363</Paragraphs>
  <Slides>15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Microsoft YaHei UI</vt:lpstr>
      <vt:lpstr>Calibri</vt:lpstr>
      <vt:lpstr>楷体</vt:lpstr>
      <vt:lpstr>Arial</vt:lpstr>
      <vt:lpstr>方正宋刻本秀楷简体</vt:lpstr>
      <vt:lpstr>仿宋</vt:lpstr>
      <vt:lpstr>华文中宋</vt:lpstr>
      <vt:lpstr>方正清刻本悦宋简体</vt:lpstr>
      <vt:lpstr>华文行楷</vt:lpstr>
      <vt:lpstr>黑体</vt:lpstr>
      <vt:lpstr>Times New Roman</vt:lpstr>
      <vt:lpstr>Verdana</vt:lpstr>
      <vt:lpstr>Arial Unicode MS</vt:lpstr>
      <vt:lpstr>MS PGothic</vt:lpstr>
      <vt:lpstr>Office 主题​​</vt:lpstr>
      <vt:lpstr>MSGraph.Chart.8</vt:lpstr>
      <vt:lpstr>PowerPoint 演示文稿</vt:lpstr>
      <vt:lpstr>PowerPoint 演示文稿</vt:lpstr>
      <vt:lpstr>PowerPoint 演示文稿</vt:lpstr>
      <vt:lpstr>一、俄国历史发展沿革及农奴制的起源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小乌龟1405068499</cp:lastModifiedBy>
  <cp:revision>172</cp:revision>
  <dcterms:created xsi:type="dcterms:W3CDTF">2019-06-19T02:08:00Z</dcterms:created>
  <dcterms:modified xsi:type="dcterms:W3CDTF">2020-12-10T11:42:45Z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