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8" r:id="rId3"/>
    <p:sldId id="281" r:id="rId5"/>
    <p:sldId id="257" r:id="rId6"/>
    <p:sldId id="365" r:id="rId7"/>
    <p:sldId id="366" r:id="rId8"/>
    <p:sldId id="258" r:id="rId9"/>
    <p:sldId id="348" r:id="rId10"/>
    <p:sldId id="282" r:id="rId11"/>
    <p:sldId id="369" r:id="rId12"/>
    <p:sldId id="367" r:id="rId13"/>
    <p:sldId id="370" r:id="rId14"/>
    <p:sldId id="333" r:id="rId15"/>
    <p:sldId id="285" r:id="rId16"/>
    <p:sldId id="372" r:id="rId17"/>
    <p:sldId id="371" r:id="rId18"/>
    <p:sldId id="283" r:id="rId19"/>
    <p:sldId id="286" r:id="rId20"/>
    <p:sldId id="273" r:id="rId21"/>
    <p:sldId id="373" r:id="rId22"/>
    <p:sldId id="334" r:id="rId23"/>
    <p:sldId id="274" r:id="rId24"/>
    <p:sldId id="278" r:id="rId25"/>
    <p:sldId id="335" r:id="rId26"/>
    <p:sldId id="306" r:id="rId27"/>
    <p:sldId id="305" r:id="rId28"/>
    <p:sldId id="270" r:id="rId29"/>
    <p:sldId id="290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2" clrIdx="0"/>
  <p:cmAuthor id="1" name="张 梦鸽" initials="张" lastIdx="1" clrIdx="0"/>
  <p:cmAuthor id="2" name="微软用户" initials="微" lastIdx="1" clrIdx="0"/>
  <p:cmAuthor id="3" name="新课标第一网" initials="新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9BA"/>
    <a:srgbClr val="D53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-7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D76233-2C52-45E9-94E8-FBDCAFC81AF1}" type="doc">
      <dgm:prSet loTypeId="urn:microsoft.com/office/officeart/2005/8/layout/radial6#1" loCatId="cycle" qsTypeId="urn:microsoft.com/office/officeart/2005/8/quickstyle/simple5#1" qsCatId="simple" csTypeId="urn:microsoft.com/office/officeart/2005/8/colors/accent2_2#1" csCatId="accent1" phldr="0"/>
      <dgm:spPr/>
      <dgm:t>
        <a:bodyPr/>
        <a:lstStyle/>
        <a:p>
          <a:endParaRPr lang="zh-CN" altLang="en-US"/>
        </a:p>
      </dgm:t>
    </dgm:pt>
    <dgm:pt modelId="{8E2A460B-45D3-4E20-A31D-4AFE676F0DD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大一统</a:t>
          </a:r>
        </a:p>
      </dgm:t>
    </dgm:pt>
    <dgm:pt modelId="{40722E6B-70D7-49DD-BCDB-C5F5A53BB946}" cxnId="{F7E21EB7-66C1-4435-AF2A-CD40C09B887B}" type="parTrans">
      <dgm:prSet/>
      <dgm:spPr/>
      <dgm:t>
        <a:bodyPr/>
        <a:lstStyle/>
        <a:p>
          <a:endParaRPr lang="zh-CN" altLang="en-US"/>
        </a:p>
      </dgm:t>
    </dgm:pt>
    <dgm:pt modelId="{AC66A5CC-387D-4D7B-8E90-1B8214C2F261}" cxnId="{F7E21EB7-66C1-4435-AF2A-CD40C09B887B}" type="sibTrans">
      <dgm:prSet/>
      <dgm:spPr/>
      <dgm:t>
        <a:bodyPr/>
        <a:lstStyle/>
        <a:p>
          <a:endParaRPr lang="zh-CN" altLang="en-US"/>
        </a:p>
      </dgm:t>
    </dgm:pt>
    <dgm:pt modelId="{ECE2948F-862B-4CC3-B6BC-3E6415C7F5DD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政治</a:t>
          </a:r>
        </a:p>
      </dgm:t>
    </dgm:pt>
    <dgm:pt modelId="{055F34F9-26B5-46B6-B947-B5718EF53A09}" cxnId="{AF9D2FF4-98CE-4B1D-9333-A768FA8B30E3}" type="parTrans">
      <dgm:prSet/>
      <dgm:spPr/>
      <dgm:t>
        <a:bodyPr/>
        <a:lstStyle/>
        <a:p>
          <a:endParaRPr lang="zh-CN" altLang="en-US"/>
        </a:p>
      </dgm:t>
    </dgm:pt>
    <dgm:pt modelId="{4116C939-0673-4613-8FA7-CB6FE7258301}" cxnId="{AF9D2FF4-98CE-4B1D-9333-A768FA8B30E3}" type="sibTrans">
      <dgm:prSet/>
      <dgm:spPr/>
      <dgm:t>
        <a:bodyPr/>
        <a:lstStyle/>
        <a:p>
          <a:endParaRPr lang="zh-CN" altLang="en-US"/>
        </a:p>
      </dgm:t>
    </dgm:pt>
    <dgm:pt modelId="{93AD1A72-F5BF-4683-88F1-FD8CA1C8E6DF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军事</a:t>
          </a:r>
        </a:p>
      </dgm:t>
    </dgm:pt>
    <dgm:pt modelId="{8CD581D1-A69B-4D51-A48C-9CDBEAC0BE0A}" cxnId="{6E69DE5E-1C34-46D8-A8C8-D4E5BC17886C}" type="parTrans">
      <dgm:prSet/>
      <dgm:spPr/>
    </dgm:pt>
    <dgm:pt modelId="{474D15A4-03DE-4AD3-B2E3-7760A8CD4841}" cxnId="{6E69DE5E-1C34-46D8-A8C8-D4E5BC17886C}" type="sibTrans">
      <dgm:prSet/>
      <dgm:spPr/>
    </dgm:pt>
    <dgm:pt modelId="{D34FE5D7-7525-4D59-ABC9-3998105E63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交通</a:t>
          </a:r>
        </a:p>
      </dgm:t>
    </dgm:pt>
    <dgm:pt modelId="{A96BE2DD-535A-47FD-A010-195BD3C076B9}" cxnId="{53083668-C899-48AD-BB74-510DDB212D07}" type="parTrans">
      <dgm:prSet/>
      <dgm:spPr/>
      <dgm:t>
        <a:bodyPr/>
        <a:lstStyle/>
        <a:p>
          <a:endParaRPr lang="zh-CN" altLang="en-US"/>
        </a:p>
      </dgm:t>
    </dgm:pt>
    <dgm:pt modelId="{75EA9321-EAFA-4AF6-8313-8107E8EB3526}" cxnId="{53083668-C899-48AD-BB74-510DDB212D07}" type="sibTrans">
      <dgm:prSet/>
      <dgm:spPr/>
      <dgm:t>
        <a:bodyPr/>
        <a:lstStyle/>
        <a:p>
          <a:endParaRPr lang="zh-CN" altLang="en-US"/>
        </a:p>
      </dgm:t>
    </dgm:pt>
    <dgm:pt modelId="{E17F1310-B4AD-4B57-8D9B-BF776721EA77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思想</a:t>
          </a:r>
        </a:p>
      </dgm:t>
    </dgm:pt>
    <dgm:pt modelId="{6BAC1755-6217-4715-99C2-D1422148265D}" cxnId="{58D55ECD-79B8-4AE7-8151-AEFD8DED02DA}" type="parTrans">
      <dgm:prSet/>
      <dgm:spPr/>
      <dgm:t>
        <a:bodyPr/>
        <a:lstStyle/>
        <a:p>
          <a:endParaRPr lang="zh-CN" altLang="en-US"/>
        </a:p>
      </dgm:t>
    </dgm:pt>
    <dgm:pt modelId="{925984A4-8E6F-4D28-B868-DBAB08F4BD28}" cxnId="{58D55ECD-79B8-4AE7-8151-AEFD8DED02DA}" type="sibTrans">
      <dgm:prSet/>
      <dgm:spPr/>
      <dgm:t>
        <a:bodyPr/>
        <a:lstStyle/>
        <a:p>
          <a:endParaRPr lang="zh-CN" altLang="en-US"/>
        </a:p>
      </dgm:t>
    </dgm:pt>
    <dgm:pt modelId="{468FA009-1E87-4539-85FA-5C28B78DD6E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经济</a:t>
          </a:r>
        </a:p>
      </dgm:t>
    </dgm:pt>
    <dgm:pt modelId="{F205FF88-2C9B-4658-BCAA-BEA6EB7393B2}" cxnId="{0147ECB1-2518-489B-9848-730AB2F02B12}" type="parTrans">
      <dgm:prSet/>
      <dgm:spPr/>
      <dgm:t>
        <a:bodyPr/>
        <a:lstStyle/>
        <a:p>
          <a:endParaRPr lang="zh-CN" altLang="en-US"/>
        </a:p>
      </dgm:t>
    </dgm:pt>
    <dgm:pt modelId="{B5C730DE-1181-420B-A78D-195E914DCCF5}" cxnId="{0147ECB1-2518-489B-9848-730AB2F02B12}" type="sibTrans">
      <dgm:prSet/>
      <dgm:spPr/>
      <dgm:t>
        <a:bodyPr/>
        <a:lstStyle/>
        <a:p>
          <a:endParaRPr lang="zh-CN" altLang="en-US"/>
        </a:p>
      </dgm:t>
    </dgm:pt>
    <dgm:pt modelId="{D5B7622F-17AC-467C-B10C-28C38C38C350}" type="pres">
      <dgm:prSet presAssocID="{37D76233-2C52-45E9-94E8-FBDCAFC81AF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DECBB5-37EA-4668-8A2F-BD2C2902F22A}" type="pres">
      <dgm:prSet presAssocID="{8E2A460B-45D3-4E20-A31D-4AFE676F0DDA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C2E7DEFD-0505-42BF-AE13-B6483BF86572}" type="pres">
      <dgm:prSet presAssocID="{ECE2948F-862B-4CC3-B6BC-3E6415C7F5D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046E67-FA41-4C32-9E33-BDDDFBBF1D6A}" type="pres">
      <dgm:prSet presAssocID="{ECE2948F-862B-4CC3-B6BC-3E6415C7F5DD}" presName="dummy" presStyleCnt="0"/>
      <dgm:spPr/>
    </dgm:pt>
    <dgm:pt modelId="{F3596884-C09F-4C70-900E-D61864BED5F1}" type="pres">
      <dgm:prSet presAssocID="{4116C939-0673-4613-8FA7-CB6FE7258301}" presName="sibTrans" presStyleLbl="sibTrans2D1" presStyleIdx="0" presStyleCnt="5"/>
      <dgm:spPr/>
      <dgm:t>
        <a:bodyPr/>
        <a:lstStyle/>
        <a:p>
          <a:endParaRPr lang="zh-CN" altLang="en-US"/>
        </a:p>
      </dgm:t>
    </dgm:pt>
    <dgm:pt modelId="{48CF532F-06DE-4D21-A142-F633252F915B}" type="pres">
      <dgm:prSet presAssocID="{93AD1A72-F5BF-4683-88F1-FD8CA1C8E6D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9020F8-D43E-4834-82D9-14D69D13484D}" type="pres">
      <dgm:prSet presAssocID="{93AD1A72-F5BF-4683-88F1-FD8CA1C8E6DF}" presName="dummy" presStyleCnt="0"/>
      <dgm:spPr/>
    </dgm:pt>
    <dgm:pt modelId="{C8CB9001-8B5B-45A9-B120-53435903CB7D}" type="pres">
      <dgm:prSet presAssocID="{474D15A4-03DE-4AD3-B2E3-7760A8CD4841}" presName="sibTrans" presStyleLbl="sibTrans2D1" presStyleIdx="1" presStyleCnt="5"/>
      <dgm:spPr/>
    </dgm:pt>
    <dgm:pt modelId="{44F31994-0027-4DC3-B39E-FEE01FB1A852}" type="pres">
      <dgm:prSet presAssocID="{D34FE5D7-7525-4D59-ABC9-3998105E634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A1073C-AEB6-41D2-8257-B02F52AE6460}" type="pres">
      <dgm:prSet presAssocID="{D34FE5D7-7525-4D59-ABC9-3998105E634C}" presName="dummy" presStyleCnt="0"/>
      <dgm:spPr/>
    </dgm:pt>
    <dgm:pt modelId="{15715456-3418-4DF0-AF3A-DA59307B110D}" type="pres">
      <dgm:prSet presAssocID="{75EA9321-EAFA-4AF6-8313-8107E8EB3526}" presName="sibTrans" presStyleLbl="sibTrans2D1" presStyleIdx="2" presStyleCnt="5"/>
      <dgm:spPr/>
      <dgm:t>
        <a:bodyPr/>
        <a:lstStyle/>
        <a:p>
          <a:endParaRPr lang="zh-CN" altLang="en-US"/>
        </a:p>
      </dgm:t>
    </dgm:pt>
    <dgm:pt modelId="{0DA4B7DF-BD6B-46E8-940A-69050C019BB3}" type="pres">
      <dgm:prSet presAssocID="{E17F1310-B4AD-4B57-8D9B-BF776721EA7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268D1C0-A139-4893-A300-CF509D15352B}" type="pres">
      <dgm:prSet presAssocID="{E17F1310-B4AD-4B57-8D9B-BF776721EA77}" presName="dummy" presStyleCnt="0"/>
      <dgm:spPr/>
    </dgm:pt>
    <dgm:pt modelId="{EBDCA107-8C73-4044-AC95-50DA28B759A8}" type="pres">
      <dgm:prSet presAssocID="{925984A4-8E6F-4D28-B868-DBAB08F4BD28}" presName="sibTrans" presStyleLbl="sibTrans2D1" presStyleIdx="3" presStyleCnt="5"/>
      <dgm:spPr/>
      <dgm:t>
        <a:bodyPr/>
        <a:lstStyle/>
        <a:p>
          <a:endParaRPr lang="zh-CN" altLang="en-US"/>
        </a:p>
      </dgm:t>
    </dgm:pt>
    <dgm:pt modelId="{F539A410-44AA-4A02-9F1B-997DD2B71E87}" type="pres">
      <dgm:prSet presAssocID="{468FA009-1E87-4539-85FA-5C28B78DD6E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016566-AAE3-46FD-A114-7C13E71734EF}" type="pres">
      <dgm:prSet presAssocID="{468FA009-1E87-4539-85FA-5C28B78DD6E9}" presName="dummy" presStyleCnt="0"/>
      <dgm:spPr/>
    </dgm:pt>
    <dgm:pt modelId="{B5FF6E04-452A-4146-97F4-3BC94EB5BB87}" type="pres">
      <dgm:prSet presAssocID="{B5C730DE-1181-420B-A78D-195E914DCCF5}" presName="sibTrans" presStyleLbl="sibTrans2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B028D47F-08A7-4FEE-B2D2-402CA75E0F67}" type="presOf" srcId="{E17F1310-B4AD-4B57-8D9B-BF776721EA77}" destId="{0DA4B7DF-BD6B-46E8-940A-69050C019BB3}" srcOrd="0" destOrd="0" presId="urn:microsoft.com/office/officeart/2005/8/layout/radial6#1"/>
    <dgm:cxn modelId="{6E69DE5E-1C34-46D8-A8C8-D4E5BC17886C}" srcId="{8E2A460B-45D3-4E20-A31D-4AFE676F0DDA}" destId="{93AD1A72-F5BF-4683-88F1-FD8CA1C8E6DF}" srcOrd="1" destOrd="0" parTransId="{8CD581D1-A69B-4D51-A48C-9CDBEAC0BE0A}" sibTransId="{474D15A4-03DE-4AD3-B2E3-7760A8CD4841}"/>
    <dgm:cxn modelId="{BFB4101F-2EF3-447B-90BD-4CF9716577CE}" type="presOf" srcId="{D34FE5D7-7525-4D59-ABC9-3998105E634C}" destId="{44F31994-0027-4DC3-B39E-FEE01FB1A852}" srcOrd="0" destOrd="0" presId="urn:microsoft.com/office/officeart/2005/8/layout/radial6#1"/>
    <dgm:cxn modelId="{53083668-C899-48AD-BB74-510DDB212D07}" srcId="{8E2A460B-45D3-4E20-A31D-4AFE676F0DDA}" destId="{D34FE5D7-7525-4D59-ABC9-3998105E634C}" srcOrd="2" destOrd="0" parTransId="{A96BE2DD-535A-47FD-A010-195BD3C076B9}" sibTransId="{75EA9321-EAFA-4AF6-8313-8107E8EB3526}"/>
    <dgm:cxn modelId="{7AA006BB-3E5A-4734-BE5C-91AFE47E5E90}" type="presOf" srcId="{4116C939-0673-4613-8FA7-CB6FE7258301}" destId="{F3596884-C09F-4C70-900E-D61864BED5F1}" srcOrd="0" destOrd="0" presId="urn:microsoft.com/office/officeart/2005/8/layout/radial6#1"/>
    <dgm:cxn modelId="{07565E2D-B816-46AD-B9BC-8417429DA1C3}" type="presOf" srcId="{93AD1A72-F5BF-4683-88F1-FD8CA1C8E6DF}" destId="{48CF532F-06DE-4D21-A142-F633252F915B}" srcOrd="0" destOrd="0" presId="urn:microsoft.com/office/officeart/2005/8/layout/radial6#1"/>
    <dgm:cxn modelId="{B52C8EF0-3948-47F0-B7A5-1CBA3EBF9763}" type="presOf" srcId="{925984A4-8E6F-4D28-B868-DBAB08F4BD28}" destId="{EBDCA107-8C73-4044-AC95-50DA28B759A8}" srcOrd="0" destOrd="0" presId="urn:microsoft.com/office/officeart/2005/8/layout/radial6#1"/>
    <dgm:cxn modelId="{C9B78DE7-B060-4444-A9D5-815283C8E848}" type="presOf" srcId="{75EA9321-EAFA-4AF6-8313-8107E8EB3526}" destId="{15715456-3418-4DF0-AF3A-DA59307B110D}" srcOrd="0" destOrd="0" presId="urn:microsoft.com/office/officeart/2005/8/layout/radial6#1"/>
    <dgm:cxn modelId="{7C362EC8-5FC7-423F-BB24-DD653392206B}" type="presOf" srcId="{474D15A4-03DE-4AD3-B2E3-7760A8CD4841}" destId="{C8CB9001-8B5B-45A9-B120-53435903CB7D}" srcOrd="0" destOrd="0" presId="urn:microsoft.com/office/officeart/2005/8/layout/radial6#1"/>
    <dgm:cxn modelId="{C5646976-E462-4477-91FF-A57812D51EC1}" type="presOf" srcId="{8E2A460B-45D3-4E20-A31D-4AFE676F0DDA}" destId="{BADECBB5-37EA-4668-8A2F-BD2C2902F22A}" srcOrd="0" destOrd="0" presId="urn:microsoft.com/office/officeart/2005/8/layout/radial6#1"/>
    <dgm:cxn modelId="{AF9D2FF4-98CE-4B1D-9333-A768FA8B30E3}" srcId="{8E2A460B-45D3-4E20-A31D-4AFE676F0DDA}" destId="{ECE2948F-862B-4CC3-B6BC-3E6415C7F5DD}" srcOrd="0" destOrd="0" parTransId="{055F34F9-26B5-46B6-B947-B5718EF53A09}" sibTransId="{4116C939-0673-4613-8FA7-CB6FE7258301}"/>
    <dgm:cxn modelId="{0147ECB1-2518-489B-9848-730AB2F02B12}" srcId="{8E2A460B-45D3-4E20-A31D-4AFE676F0DDA}" destId="{468FA009-1E87-4539-85FA-5C28B78DD6E9}" srcOrd="4" destOrd="0" parTransId="{F205FF88-2C9B-4658-BCAA-BEA6EB7393B2}" sibTransId="{B5C730DE-1181-420B-A78D-195E914DCCF5}"/>
    <dgm:cxn modelId="{073E1A3A-10F5-4619-95F1-37FB82E9A730}" type="presOf" srcId="{ECE2948F-862B-4CC3-B6BC-3E6415C7F5DD}" destId="{C2E7DEFD-0505-42BF-AE13-B6483BF86572}" srcOrd="0" destOrd="0" presId="urn:microsoft.com/office/officeart/2005/8/layout/radial6#1"/>
    <dgm:cxn modelId="{0CFCE12A-14BF-41E7-A555-6FC41751B16D}" type="presOf" srcId="{B5C730DE-1181-420B-A78D-195E914DCCF5}" destId="{B5FF6E04-452A-4146-97F4-3BC94EB5BB87}" srcOrd="0" destOrd="0" presId="urn:microsoft.com/office/officeart/2005/8/layout/radial6#1"/>
    <dgm:cxn modelId="{C6614C30-1721-429B-912E-C20B855A708B}" type="presOf" srcId="{37D76233-2C52-45E9-94E8-FBDCAFC81AF1}" destId="{D5B7622F-17AC-467C-B10C-28C38C38C350}" srcOrd="0" destOrd="0" presId="urn:microsoft.com/office/officeart/2005/8/layout/radial6#1"/>
    <dgm:cxn modelId="{58D55ECD-79B8-4AE7-8151-AEFD8DED02DA}" srcId="{8E2A460B-45D3-4E20-A31D-4AFE676F0DDA}" destId="{E17F1310-B4AD-4B57-8D9B-BF776721EA77}" srcOrd="3" destOrd="0" parTransId="{6BAC1755-6217-4715-99C2-D1422148265D}" sibTransId="{925984A4-8E6F-4D28-B868-DBAB08F4BD28}"/>
    <dgm:cxn modelId="{9C065C6F-37F7-4C48-9C4A-9A0F42A9DDE2}" type="presOf" srcId="{468FA009-1E87-4539-85FA-5C28B78DD6E9}" destId="{F539A410-44AA-4A02-9F1B-997DD2B71E87}" srcOrd="0" destOrd="0" presId="urn:microsoft.com/office/officeart/2005/8/layout/radial6#1"/>
    <dgm:cxn modelId="{F7E21EB7-66C1-4435-AF2A-CD40C09B887B}" srcId="{37D76233-2C52-45E9-94E8-FBDCAFC81AF1}" destId="{8E2A460B-45D3-4E20-A31D-4AFE676F0DDA}" srcOrd="0" destOrd="0" parTransId="{40722E6B-70D7-49DD-BCDB-C5F5A53BB946}" sibTransId="{AC66A5CC-387D-4D7B-8E90-1B8214C2F261}"/>
    <dgm:cxn modelId="{D0FA1DBD-983C-4607-BD31-91E364128609}" type="presParOf" srcId="{D5B7622F-17AC-467C-B10C-28C38C38C350}" destId="{BADECBB5-37EA-4668-8A2F-BD2C2902F22A}" srcOrd="0" destOrd="0" presId="urn:microsoft.com/office/officeart/2005/8/layout/radial6#1"/>
    <dgm:cxn modelId="{315ACCB0-7A50-4A22-9CE4-AB0A068AE058}" type="presParOf" srcId="{D5B7622F-17AC-467C-B10C-28C38C38C350}" destId="{C2E7DEFD-0505-42BF-AE13-B6483BF86572}" srcOrd="1" destOrd="0" presId="urn:microsoft.com/office/officeart/2005/8/layout/radial6#1"/>
    <dgm:cxn modelId="{6CF65C5B-471E-41E4-870A-9C5414CC0E2C}" type="presParOf" srcId="{D5B7622F-17AC-467C-B10C-28C38C38C350}" destId="{45046E67-FA41-4C32-9E33-BDDDFBBF1D6A}" srcOrd="2" destOrd="0" presId="urn:microsoft.com/office/officeart/2005/8/layout/radial6#1"/>
    <dgm:cxn modelId="{0D23A462-330C-48D3-B756-E6C5BE638D69}" type="presParOf" srcId="{D5B7622F-17AC-467C-B10C-28C38C38C350}" destId="{F3596884-C09F-4C70-900E-D61864BED5F1}" srcOrd="3" destOrd="0" presId="urn:microsoft.com/office/officeart/2005/8/layout/radial6#1"/>
    <dgm:cxn modelId="{79860E0F-1FCB-4984-BDC4-28A08C21B984}" type="presParOf" srcId="{D5B7622F-17AC-467C-B10C-28C38C38C350}" destId="{48CF532F-06DE-4D21-A142-F633252F915B}" srcOrd="4" destOrd="0" presId="urn:microsoft.com/office/officeart/2005/8/layout/radial6#1"/>
    <dgm:cxn modelId="{756EA0D1-D597-4D5D-8B13-7C2FD6F18DB6}" type="presParOf" srcId="{D5B7622F-17AC-467C-B10C-28C38C38C350}" destId="{209020F8-D43E-4834-82D9-14D69D13484D}" srcOrd="5" destOrd="0" presId="urn:microsoft.com/office/officeart/2005/8/layout/radial6#1"/>
    <dgm:cxn modelId="{6B6355E1-97F7-4C4E-9DCE-BE161D489AD4}" type="presParOf" srcId="{D5B7622F-17AC-467C-B10C-28C38C38C350}" destId="{C8CB9001-8B5B-45A9-B120-53435903CB7D}" srcOrd="6" destOrd="0" presId="urn:microsoft.com/office/officeart/2005/8/layout/radial6#1"/>
    <dgm:cxn modelId="{A213B64A-3C92-4127-8E18-C00652B019FE}" type="presParOf" srcId="{D5B7622F-17AC-467C-B10C-28C38C38C350}" destId="{44F31994-0027-4DC3-B39E-FEE01FB1A852}" srcOrd="7" destOrd="0" presId="urn:microsoft.com/office/officeart/2005/8/layout/radial6#1"/>
    <dgm:cxn modelId="{B9D71DA2-0DFF-4D01-90D3-A3CE03FBB107}" type="presParOf" srcId="{D5B7622F-17AC-467C-B10C-28C38C38C350}" destId="{C6A1073C-AEB6-41D2-8257-B02F52AE6460}" srcOrd="8" destOrd="0" presId="urn:microsoft.com/office/officeart/2005/8/layout/radial6#1"/>
    <dgm:cxn modelId="{9BF6E4B1-4FE9-4129-B686-A845C53AFD3A}" type="presParOf" srcId="{D5B7622F-17AC-467C-B10C-28C38C38C350}" destId="{15715456-3418-4DF0-AF3A-DA59307B110D}" srcOrd="9" destOrd="0" presId="urn:microsoft.com/office/officeart/2005/8/layout/radial6#1"/>
    <dgm:cxn modelId="{D13FBD6C-412E-4B32-995C-DB9CECC31D5A}" type="presParOf" srcId="{D5B7622F-17AC-467C-B10C-28C38C38C350}" destId="{0DA4B7DF-BD6B-46E8-940A-69050C019BB3}" srcOrd="10" destOrd="0" presId="urn:microsoft.com/office/officeart/2005/8/layout/radial6#1"/>
    <dgm:cxn modelId="{54422392-8FC0-49E8-97D8-B72AA8ED18E4}" type="presParOf" srcId="{D5B7622F-17AC-467C-B10C-28C38C38C350}" destId="{9268D1C0-A139-4893-A300-CF509D15352B}" srcOrd="11" destOrd="0" presId="urn:microsoft.com/office/officeart/2005/8/layout/radial6#1"/>
    <dgm:cxn modelId="{A0D9EA73-9C2C-44DD-9007-056C4F003C60}" type="presParOf" srcId="{D5B7622F-17AC-467C-B10C-28C38C38C350}" destId="{EBDCA107-8C73-4044-AC95-50DA28B759A8}" srcOrd="12" destOrd="0" presId="urn:microsoft.com/office/officeart/2005/8/layout/radial6#1"/>
    <dgm:cxn modelId="{BC21BDDC-3B63-4587-8B85-337869EF867A}" type="presParOf" srcId="{D5B7622F-17AC-467C-B10C-28C38C38C350}" destId="{F539A410-44AA-4A02-9F1B-997DD2B71E87}" srcOrd="13" destOrd="0" presId="urn:microsoft.com/office/officeart/2005/8/layout/radial6#1"/>
    <dgm:cxn modelId="{CA614D7B-0716-4613-BB02-A7F867019B87}" type="presParOf" srcId="{D5B7622F-17AC-467C-B10C-28C38C38C350}" destId="{2B016566-AAE3-46FD-A114-7C13E71734EF}" srcOrd="14" destOrd="0" presId="urn:microsoft.com/office/officeart/2005/8/layout/radial6#1"/>
    <dgm:cxn modelId="{1666A40B-0D48-47A4-927B-1BF6DBCD1F98}" type="presParOf" srcId="{D5B7622F-17AC-467C-B10C-28C38C38C350}" destId="{B5FF6E04-452A-4146-97F4-3BC94EB5BB87}" srcOrd="15" destOrd="0" presId="urn:microsoft.com/office/officeart/2005/8/layout/radial6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F6E04-452A-4146-97F4-3BC94EB5BB87}">
      <dsp:nvSpPr>
        <dsp:cNvPr id="0" name=""/>
        <dsp:cNvSpPr/>
      </dsp:nvSpPr>
      <dsp:spPr>
        <a:xfrm>
          <a:off x="505837" y="340488"/>
          <a:ext cx="2278260" cy="2278260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DCA107-8C73-4044-AC95-50DA28B759A8}">
      <dsp:nvSpPr>
        <dsp:cNvPr id="0" name=""/>
        <dsp:cNvSpPr/>
      </dsp:nvSpPr>
      <dsp:spPr>
        <a:xfrm>
          <a:off x="505837" y="340488"/>
          <a:ext cx="2278260" cy="2278260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5715456-3418-4DF0-AF3A-DA59307B110D}">
      <dsp:nvSpPr>
        <dsp:cNvPr id="0" name=""/>
        <dsp:cNvSpPr/>
      </dsp:nvSpPr>
      <dsp:spPr>
        <a:xfrm>
          <a:off x="505837" y="340488"/>
          <a:ext cx="2278260" cy="2278260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CB9001-8B5B-45A9-B120-53435903CB7D}">
      <dsp:nvSpPr>
        <dsp:cNvPr id="0" name=""/>
        <dsp:cNvSpPr/>
      </dsp:nvSpPr>
      <dsp:spPr>
        <a:xfrm>
          <a:off x="505837" y="340488"/>
          <a:ext cx="2278260" cy="2278260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596884-C09F-4C70-900E-D61864BED5F1}">
      <dsp:nvSpPr>
        <dsp:cNvPr id="0" name=""/>
        <dsp:cNvSpPr/>
      </dsp:nvSpPr>
      <dsp:spPr>
        <a:xfrm>
          <a:off x="505837" y="340488"/>
          <a:ext cx="2278260" cy="2278260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ADECBB5-37EA-4668-8A2F-BD2C2902F22A}">
      <dsp:nvSpPr>
        <dsp:cNvPr id="0" name=""/>
        <dsp:cNvSpPr/>
      </dsp:nvSpPr>
      <dsp:spPr>
        <a:xfrm>
          <a:off x="1121276" y="955928"/>
          <a:ext cx="1047381" cy="104738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/>
            <a:t>大一统</a:t>
          </a:r>
        </a:p>
      </dsp:txBody>
      <dsp:txXfrm>
        <a:off x="1274661" y="1109313"/>
        <a:ext cx="740611" cy="740611"/>
      </dsp:txXfrm>
    </dsp:sp>
    <dsp:sp modelId="{C2E7DEFD-0505-42BF-AE13-B6483BF86572}">
      <dsp:nvSpPr>
        <dsp:cNvPr id="0" name=""/>
        <dsp:cNvSpPr/>
      </dsp:nvSpPr>
      <dsp:spPr>
        <a:xfrm>
          <a:off x="1278383" y="299"/>
          <a:ext cx="733167" cy="7331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/>
            <a:t>政治</a:t>
          </a:r>
        </a:p>
      </dsp:txBody>
      <dsp:txXfrm>
        <a:off x="1385753" y="107669"/>
        <a:ext cx="518427" cy="518427"/>
      </dsp:txXfrm>
    </dsp:sp>
    <dsp:sp modelId="{48CF532F-06DE-4D21-A142-F633252F915B}">
      <dsp:nvSpPr>
        <dsp:cNvPr id="0" name=""/>
        <dsp:cNvSpPr/>
      </dsp:nvSpPr>
      <dsp:spPr>
        <a:xfrm>
          <a:off x="2336659" y="769181"/>
          <a:ext cx="733167" cy="7331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1800" kern="1200"/>
            <a:t>军事</a:t>
          </a:r>
        </a:p>
      </dsp:txBody>
      <dsp:txXfrm>
        <a:off x="2444029" y="876551"/>
        <a:ext cx="518427" cy="518427"/>
      </dsp:txXfrm>
    </dsp:sp>
    <dsp:sp modelId="{44F31994-0027-4DC3-B39E-FEE01FB1A852}">
      <dsp:nvSpPr>
        <dsp:cNvPr id="0" name=""/>
        <dsp:cNvSpPr/>
      </dsp:nvSpPr>
      <dsp:spPr>
        <a:xfrm>
          <a:off x="1932433" y="2013258"/>
          <a:ext cx="733167" cy="7331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/>
            <a:t>交通</a:t>
          </a:r>
        </a:p>
      </dsp:txBody>
      <dsp:txXfrm>
        <a:off x="2039803" y="2120628"/>
        <a:ext cx="518427" cy="518427"/>
      </dsp:txXfrm>
    </dsp:sp>
    <dsp:sp modelId="{0DA4B7DF-BD6B-46E8-940A-69050C019BB3}">
      <dsp:nvSpPr>
        <dsp:cNvPr id="0" name=""/>
        <dsp:cNvSpPr/>
      </dsp:nvSpPr>
      <dsp:spPr>
        <a:xfrm>
          <a:off x="624333" y="2013258"/>
          <a:ext cx="733167" cy="7331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/>
            <a:t>思想</a:t>
          </a:r>
        </a:p>
      </dsp:txBody>
      <dsp:txXfrm>
        <a:off x="731703" y="2120628"/>
        <a:ext cx="518427" cy="518427"/>
      </dsp:txXfrm>
    </dsp:sp>
    <dsp:sp modelId="{F539A410-44AA-4A02-9F1B-997DD2B71E87}">
      <dsp:nvSpPr>
        <dsp:cNvPr id="0" name=""/>
        <dsp:cNvSpPr/>
      </dsp:nvSpPr>
      <dsp:spPr>
        <a:xfrm>
          <a:off x="220108" y="769181"/>
          <a:ext cx="733167" cy="7331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/>
            <a:t>经济</a:t>
          </a:r>
        </a:p>
      </dsp:txBody>
      <dsp:txXfrm>
        <a:off x="327478" y="876551"/>
        <a:ext cx="518427" cy="518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#1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>
                <a:solidFill>
                  <a:schemeClr val="bg1"/>
                </a:solidFill>
                <a:sym typeface="+mn-ea"/>
              </a:rPr>
              <a:t>译文：匈奴人作战时距离远就用箭射，距离近就用刀砍，有利益就开打，没好处就毫无羞耻感的逃跑，一点军人的尊严都没有。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/>
              <a:t>1.</a:t>
            </a:r>
            <a:r>
              <a:rPr lang="zh-CN" altLang="en-US">
                <a:sym typeface="+mn-ea"/>
              </a:rPr>
              <a:t>公元前119年，即元狩四年，汉帝国经过与匈奴多次大战，终于迎来了决战的时刻。这一年，汉武帝决心彻底击败匈奴。本次作战方针是要穿越匈奴腹地，造成出其不意之势，沉重打击匈奴伊稚斜(yī zhì chá)单于精锐有生力量。当时决定由卫青与霍去病各领五万骑兵，分两路，为了这次远征，汉武帝几乎拿出了积累多年的全部家当。骑兵作战，在于后勤保障，帝国调动了数十万步兵，还有大量运送物资的人马跟随，以确保骑兵部队长期奔袭无后顾之忧。</a:t>
            </a:r>
            <a:r>
              <a:rPr lang="en-US" altLang="zh-CN"/>
              <a:t>2.不过在分配军力时，汉武帝确实有点私心。他对年轻冲力强的的霍去病极为喜爱，不仅将好的装备优先配给他，而且将一大批战力强大的果敢之士配属霍去病，言下之意是希望霍去病能遇上单于主力。因此出发时，卫青出代郡，而霍去病出定襄，根据情报，匈奴单于主力估计在西边，所以让霍去病从定襄出发捕捉单于。哪知情报又有了变化，当时抓获了几个匈奴俘虏，又说单于的主力已经东移，于是汉武帝又临时调换卫青与霍去病的攻击方向，让卫青出定襄，而霍去病出代郡。不过人算不如天算，两路大军出发后，卫青获得最新情报，单于主力并未东移，于是卫青的部队与单于相遇了。而匈奴最先的计划果然是以逸待劳，并对汉军坚壁清野，将粮草辎重全部运到千里之外，而主力部队在漠北等着汉军。3.而剽悍的霍去病从代郡出发后，没有正面遇到单于，只得攻杀其他匈奴部队，凡他所遇，基本一扫而尽。尤其是左贤王的军队，让霍去病追杀地惨不忍睹。所以霍去病的收获比卫青大。据史料所载，除了物质缴获，俘虏和杀死达到七万多人，匈奴遇到这般疯狂的魔王真是倒了八辈子霉。霍去病一路高歌猛进，直到狼居胥山祭天，才凯旋而归，霍将军真称得上是千古骁将，旷世豪杰呀！4.霍去病这一路速度快，虽未遇上单于，但战斗频度高，损失当在十分之三以上，加上卫青的损失，估计汉军死伤人数至少当在二万到四万之间。而出发时的马匹损失更大，十四万匹，只余下三万匹，骑兵都成步兵了。汉武帝精心组织的战役掏空了汉帝国的家底，此后十余年，汉对匈奴未发动大规模战争。5.不过发生在元狩四年的漠北之战，堪称汉匈之间百年难遇的巅峰对决，终归是我华夏占了上风，如果说有损失，那也是必要的代价。毕竟匈奴让汉帝国彻底压制了，而自汉初以来，长期被匈奴欺侮的局面终因此大战而获得改观。</a:t>
            </a:r>
            <a:endParaRPr lang="en-US" altLang="zh-CN"/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1.卫青和霍去病在与匈奴对战时，准备了两个兵种，一个是骑兵，一个是步兵。步兵负责射箭掩护骑兵，然后骑兵快速冲入对方军阵中，在马背上与匈奴展开白刃战，如此一来就极大的发挥中原士兵擅长贴身战的特点，并克服了机动性不足的巨大缺陷，为了增强马背上肉搏的击杀力量，中原军事集团还发明了一种武器叫戟，这种武器是长矛的前身，它与长矛不同之处在于在头部横向多出了一个横条，在山东孙家村出土的孝堂山石像就再现了当年战斗场景。</a:t>
            </a:r>
            <a:endParaRPr lang="en-US" altLang="zh-CN"/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武断乡曲：指凭借势力在民间横行霸道。</a:t>
            </a:r>
            <a:r>
              <a:rPr lang="en-US" altLang="zh-CN"/>
              <a:t>2.</a:t>
            </a:r>
            <a:r>
              <a:rPr lang="zh-CN" altLang="en-US"/>
              <a:t>依仗财富骄横过分（役使依仗，溢是过分），有的人甚至吞并土地结成一团的豪强，凭借势力在地方上主断是非曲直。（乡曲指地方或相间。富人豪强横行霸道，横行乡里。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武断乡曲：指凭借势力在民间横行霸道。</a:t>
            </a:r>
            <a:r>
              <a:rPr lang="en-US" altLang="zh-CN"/>
              <a:t>2.</a:t>
            </a:r>
            <a:r>
              <a:rPr lang="zh-CN" altLang="en-US"/>
              <a:t>依仗财富骄横过分（役使依仗，溢是过分），有的人甚至吞并土地结成一团的豪强，凭借势力在地方上主断是非曲直。（乡曲指地方或乡间。富人豪强横行霸道，横行乡里。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1.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主父偃，复姓主父，单名偃，自幼苦读《易经》《春秋》，深明纵横捭阖之道，学究百家学术之要。</a:t>
            </a:r>
            <a:endParaRPr lang="zh-CN" altLang="en-US">
              <a:solidFill>
                <a:schemeClr val="bg1"/>
              </a:solidFill>
            </a:endParaRP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677FD-7CFC-467A-BF06-A07378EB8A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1.xml"/><Relationship Id="rId8" Type="http://schemas.openxmlformats.org/officeDocument/2006/relationships/diagramQuickStyle" Target="../diagrams/quickStyle1.xml"/><Relationship Id="rId7" Type="http://schemas.openxmlformats.org/officeDocument/2006/relationships/diagramLayout" Target="../diagrams/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6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microsoft.com/office/2007/relationships/diagramDrawing" Target="../diagrams/drawin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3" Type="http://schemas.openxmlformats.org/officeDocument/2006/relationships/slide" Target="slide1.xml"/><Relationship Id="rId2" Type="http://schemas.openxmlformats.org/officeDocument/2006/relationships/image" Target="../media/image35.jpe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tags" Target="../tags/tag1.xml"/><Relationship Id="rId2" Type="http://schemas.openxmlformats.org/officeDocument/2006/relationships/image" Target="../media/image51.png"/><Relationship Id="rId14" Type="http://schemas.openxmlformats.org/officeDocument/2006/relationships/notesSlide" Target="../notesSlides/notesSlide12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60.png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1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3" Type="http://schemas.openxmlformats.org/officeDocument/2006/relationships/image" Target="../media/image20.png"/><Relationship Id="rId2" Type="http://schemas.openxmlformats.org/officeDocument/2006/relationships/image" Target="../media/image61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67.pn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34.png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69.png"/><Relationship Id="rId10" Type="http://schemas.openxmlformats.org/officeDocument/2006/relationships/image" Target="../media/image68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3" Type="http://schemas.openxmlformats.org/officeDocument/2006/relationships/image" Target="../media/image20.png"/><Relationship Id="rId2" Type="http://schemas.openxmlformats.org/officeDocument/2006/relationships/image" Target="../media/image70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44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82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97.png"/><Relationship Id="rId7" Type="http://schemas.openxmlformats.org/officeDocument/2006/relationships/image" Target="../media/image96.pn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93.png"/><Relationship Id="rId13" Type="http://schemas.openxmlformats.org/officeDocument/2006/relationships/notesSlide" Target="../notesSlides/notesSlide20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10" Type="http://schemas.microsoft.com/office/2007/relationships/media" Target="../media/media3.mp3"/><Relationship Id="rId1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tags" Target="../tags/tag3.xml"/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1905" y="4361180"/>
            <a:ext cx="12193905" cy="24968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10" y="80645"/>
            <a:ext cx="7550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谁开创了大一统中央集权制度？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10" y="4688205"/>
            <a:ext cx="7188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谁巩固了大一统中央集权制度？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8" name="图片 7" descr="C:/Users/Lenovo/AppData/Local/Temp/kaimatting_20191116171138/output_20191116171144..pngoutput_20191116171144.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9635" y="1795145"/>
            <a:ext cx="2741930" cy="2566035"/>
          </a:xfrm>
          <a:prstGeom prst="rect">
            <a:avLst/>
          </a:prstGeom>
        </p:spPr>
      </p:pic>
      <p:pic>
        <p:nvPicPr>
          <p:cNvPr id="16" name="图片 15" descr="C:/Users/Lenovo/AppData/Local/Temp/kaimatting_20191116172427/output_20191116172444..pngoutput_20191116172444.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26220" y="190500"/>
            <a:ext cx="2117090" cy="2433320"/>
          </a:xfrm>
          <a:prstGeom prst="ellipse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713085" y="894080"/>
            <a:ext cx="141986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秦始皇</a:t>
            </a:r>
            <a:endParaRPr lang="zh-CN" altLang="en-US" sz="24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07335" y="2376170"/>
            <a:ext cx="1419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汉武帝</a:t>
            </a:r>
            <a:endParaRPr lang="zh-CN" altLang="en-US" sz="24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3" name="图片 12" descr="门兽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05" y="5333365"/>
            <a:ext cx="1355090" cy="1605280"/>
          </a:xfrm>
          <a:prstGeom prst="rect">
            <a:avLst/>
          </a:prstGeom>
        </p:spPr>
      </p:pic>
      <p:graphicFrame>
        <p:nvGraphicFramePr>
          <p:cNvPr id="5" name="图示 4"/>
          <p:cNvGraphicFramePr/>
          <p:nvPr/>
        </p:nvGraphicFramePr>
        <p:xfrm>
          <a:off x="5909310" y="651510"/>
          <a:ext cx="3289935" cy="2762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韩磊 - 最后的倾诉 (慢四版)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200" y="631952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60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7" grpId="0"/>
      <p:bldP spid="9" grpId="0" bldLvl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0325"/>
            <a:ext cx="12192000" cy="69189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827020" y="26670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破地方之乱，布政治之新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9" name="组合 5"/>
          <p:cNvGrpSpPr/>
          <p:nvPr/>
        </p:nvGrpSpPr>
        <p:grpSpPr bwMode="auto">
          <a:xfrm>
            <a:off x="385445" y="1924050"/>
            <a:ext cx="5744845" cy="4452620"/>
            <a:chOff x="861693" y="119195"/>
            <a:chExt cx="5117649" cy="6456869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"/>
            <a:stretch>
              <a:fillRect/>
            </a:stretch>
          </p:blipFill>
          <p:spPr bwMode="auto">
            <a:xfrm>
              <a:off x="861693" y="146644"/>
              <a:ext cx="5069346" cy="64294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878374" y="119195"/>
              <a:ext cx="5100968" cy="7569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刘彻即位时郡国形势图</a:t>
              </a:r>
              <a:endParaRPr lang="zh-CN" alt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" name="组合 15"/>
          <p:cNvGrpSpPr/>
          <p:nvPr/>
        </p:nvGrpSpPr>
        <p:grpSpPr bwMode="auto">
          <a:xfrm>
            <a:off x="6071870" y="1929130"/>
            <a:ext cx="5666105" cy="4447540"/>
            <a:chOff x="-2847122" y="606442"/>
            <a:chExt cx="6713276" cy="6676071"/>
          </a:xfrm>
        </p:grpSpPr>
        <p:pic>
          <p:nvPicPr>
            <p:cNvPr id="14" name="Picture 5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777556" y="608744"/>
              <a:ext cx="6643710" cy="66737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5" name="TextBox 17"/>
            <p:cNvSpPr txBox="1">
              <a:spLocks noChangeArrowheads="1"/>
            </p:cNvSpPr>
            <p:nvPr/>
          </p:nvSpPr>
          <p:spPr bwMode="auto">
            <a:xfrm>
              <a:off x="-2847122" y="606442"/>
              <a:ext cx="6248958" cy="7835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刘彻晚年郡国形势图</a:t>
              </a:r>
              <a:endParaRPr lang="zh-CN" alt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03860" y="1129030"/>
            <a:ext cx="85623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结合地图综上分析推恩令的结果如何？</a:t>
            </a:r>
            <a:endParaRPr lang="zh-CN" alt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643235" y="-60325"/>
            <a:ext cx="1341120" cy="1868170"/>
          </a:xfrm>
          <a:prstGeom prst="rect">
            <a:avLst/>
          </a:prstGeom>
        </p:spPr>
      </p:pic>
      <p:pic>
        <p:nvPicPr>
          <p:cNvPr id="6" name="图片 5" descr="山川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345" y="26670"/>
            <a:ext cx="1749425" cy="1024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89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827020" y="26670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破地方之乱，布政治之新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24510" y="1369060"/>
            <a:ext cx="11044555" cy="1958975"/>
            <a:chOff x="826" y="2156"/>
            <a:chExt cx="17393" cy="2610"/>
          </a:xfrm>
        </p:grpSpPr>
        <p:sp>
          <p:nvSpPr>
            <p:cNvPr id="6" name="文本框 5"/>
            <p:cNvSpPr txBox="1"/>
            <p:nvPr/>
          </p:nvSpPr>
          <p:spPr>
            <a:xfrm>
              <a:off x="1136" y="2364"/>
              <a:ext cx="16818" cy="15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4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材料：强宗豪右（豪强），田宅逾制，以强凌弱，以众暴寡。二千石（官员）不奉诏，遵旧典，倍公问私，旁诏守利，侵渔百姓，聚敛为奸。  ——《汉仪》</a:t>
              </a:r>
              <a:endPara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26" y="2156"/>
              <a:ext cx="17393" cy="261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74040" y="3486150"/>
            <a:ext cx="10944860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28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阅读上述材料思考汉武帝在政治上还面临怎样的难题？如何解决？</a:t>
            </a:r>
            <a:endParaRPr lang="zh-CN" altLang="en-US" sz="28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355584" y="4296583"/>
            <a:ext cx="6859508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豪强势力强大、官员徇私枉法</a:t>
            </a:r>
            <a:endParaRPr lang="zh-CN" altLang="en-US" sz="3600" b="1" kern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360664" y="5034453"/>
            <a:ext cx="6859508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措施：建立刺史制度</a:t>
            </a:r>
            <a:endParaRPr lang="zh-CN" altLang="en-US" sz="3600" b="1" kern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/>
          <a:srcRect r="-386"/>
          <a:stretch>
            <a:fillRect/>
          </a:stretch>
        </p:blipFill>
        <p:spPr>
          <a:xfrm>
            <a:off x="6350" y="5437505"/>
            <a:ext cx="1807845" cy="1171575"/>
          </a:xfrm>
          <a:prstGeom prst="rect">
            <a:avLst/>
          </a:prstGeom>
        </p:spPr>
      </p:pic>
      <p:pic>
        <p:nvPicPr>
          <p:cNvPr id="14" name="图片 13" descr="山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275" y="5712460"/>
            <a:ext cx="1749425" cy="1024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ldLvl="0" animBg="1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716260" y="5093970"/>
            <a:ext cx="1475740" cy="1764030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>
            <a:off x="0" y="3256280"/>
            <a:ext cx="12211050" cy="635"/>
          </a:xfrm>
          <a:prstGeom prst="line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4927600" y="2995295"/>
            <a:ext cx="2536825" cy="52197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FF00"/>
                </a:solidFill>
              </a:rPr>
              <a:t> </a:t>
            </a:r>
            <a:r>
              <a:rPr lang="zh-CN" altLang="en-US" sz="2800" b="1">
                <a:solidFill>
                  <a:srgbClr val="FFFF00"/>
                </a:solidFill>
              </a:rPr>
              <a:t>豪强地主势力</a:t>
            </a:r>
            <a:endParaRPr lang="zh-CN" altLang="en-US" sz="2800" b="1">
              <a:solidFill>
                <a:srgbClr val="FFFF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113405" y="3025775"/>
            <a:ext cx="145859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</a:rPr>
              <a:t>刺史制度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35265" y="3025775"/>
            <a:ext cx="145859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</a:rPr>
              <a:t>刺史制度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grpSp>
        <p:nvGrpSpPr>
          <p:cNvPr id="29" name="组合 18"/>
          <p:cNvGrpSpPr/>
          <p:nvPr/>
        </p:nvGrpSpPr>
        <p:grpSpPr bwMode="auto">
          <a:xfrm>
            <a:off x="1223645" y="3840480"/>
            <a:ext cx="3579495" cy="2153285"/>
            <a:chOff x="0" y="0"/>
            <a:chExt cx="8557279" cy="7588431"/>
          </a:xfrm>
        </p:grpSpPr>
        <p:pic>
          <p:nvPicPr>
            <p:cNvPr id="30" name="Picture 2" descr="http://g.hiphotos.baidu.com/zhidao/pic/item/bd315c6034a85edffb09ec5349540923dd54753c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557279" cy="758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WordArt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408" y="1567349"/>
              <a:ext cx="1042416" cy="3486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4" name="矩形 1"/>
          <p:cNvSpPr>
            <a:spLocks noChangeArrowheads="1"/>
          </p:cNvSpPr>
          <p:nvPr/>
        </p:nvSpPr>
        <p:spPr bwMode="auto">
          <a:xfrm>
            <a:off x="586740" y="1318260"/>
            <a:ext cx="8566785" cy="1568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latinLnBrk="0" hangingPunct="1"/>
            <a:r>
              <a:rPr lang="zh-CN" altLang="en-US" dirty="0">
                <a:solidFill>
                  <a:schemeClr val="tx1"/>
                </a:solidFill>
              </a:rPr>
              <a:t> 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武帝元丰五年初置部刺史，掌奉诏条察州，秋六百石，员十三人。</a:t>
            </a:r>
            <a:endParaRPr lang="zh-CN" altLang="en-US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eaLnBrk="1" latinLnBrk="0" hangingPunct="1"/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                 </a:t>
            </a:r>
            <a:r>
              <a:rPr lang="en-US" altLang="zh-CN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——《</a:t>
            </a:r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汉书百官公卿表</a:t>
            </a:r>
            <a:r>
              <a:rPr lang="en-US" altLang="zh-CN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》</a:t>
            </a:r>
            <a:endParaRPr lang="en-US" altLang="zh-CN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8" name="图片 7" descr="C:/Users/Lenovo/AppData/Local/Temp/kaimatting_20191117121218/output_20191117121242..pngoutput_20191117121242.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3860" y="239395"/>
            <a:ext cx="2732405" cy="241363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874250" y="2653030"/>
            <a:ext cx="2212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汉武帝画像</a:t>
            </a:r>
            <a:endParaRPr lang="zh-CN" altLang="en-US" sz="24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9" name="图片 8" descr="白色长条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501015"/>
            <a:ext cx="2576830" cy="6889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8585" y="501015"/>
            <a:ext cx="2107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2">
                    <a:lumMod val="40000"/>
                    <a:lumOff val="60000"/>
                  </a:schemeClr>
                </a:solidFill>
              </a:rPr>
              <a:t>   </a:t>
            </a:r>
            <a:r>
              <a:rPr lang="zh-CN" altLang="en-US" sz="3200" b="1">
                <a:solidFill>
                  <a:schemeClr val="accent2">
                    <a:lumMod val="40000"/>
                    <a:lumOff val="60000"/>
                  </a:schemeClr>
                </a:solidFill>
              </a:rPr>
              <a:t>刺史制度</a:t>
            </a:r>
            <a:endParaRPr lang="zh-CN" altLang="en-US" sz="3200" b="1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48580" y="3886835"/>
            <a:ext cx="5902325" cy="2061210"/>
          </a:xfrm>
          <a:prstGeom prst="rect">
            <a:avLst/>
          </a:prstGeom>
          <a:noFill/>
          <a:ln w="12700">
            <a:solidFill>
              <a:srgbClr val="FFC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</a:t>
            </a:r>
            <a:r>
              <a:rPr lang="zh-CN" altLang="en-US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汉武帝把全国划分为</a:t>
            </a:r>
            <a:r>
              <a:rPr lang="en-US" altLang="zh-CN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13</a:t>
            </a:r>
            <a:r>
              <a:rPr lang="zh-CN" altLang="en-US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个州部，每个州派遣刺史</a:t>
            </a:r>
            <a:r>
              <a:rPr lang="en-US" altLang="zh-CN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人，代表朝廷监督地方官员和豪强地主，严禁他们为非作歹。</a:t>
            </a:r>
            <a:endParaRPr lang="zh-CN" altLang="en-US" sz="32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38145" y="680720"/>
            <a:ext cx="6215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r>
              <a:rPr lang="zh-CN" altLang="en-US" sz="2800" b="1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位卑权重，代表中央监察地方</a:t>
            </a:r>
            <a:endParaRPr lang="zh-CN" altLang="en-US" sz="2800" b="1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5" name="图片 54" descr="红色小梅花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19425"/>
            <a:ext cx="530225" cy="707390"/>
          </a:xfrm>
          <a:prstGeom prst="rect">
            <a:avLst/>
          </a:prstGeom>
        </p:spPr>
      </p:pic>
      <p:pic>
        <p:nvPicPr>
          <p:cNvPr id="13" name="图片 12" descr="红色小梅花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7000" y="3025775"/>
            <a:ext cx="530225" cy="7073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25700" y="-149860"/>
            <a:ext cx="67278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破地方之乱，布政治之新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6" grpId="0" animBg="1"/>
      <p:bldP spid="7" grpId="0" animBg="1"/>
      <p:bldP spid="20484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0325"/>
            <a:ext cx="12192000" cy="6918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164577" y="-135"/>
            <a:ext cx="1953456" cy="93021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776585" y="4929505"/>
            <a:ext cx="1341120" cy="1868170"/>
          </a:xfrm>
          <a:prstGeom prst="rect">
            <a:avLst/>
          </a:prstGeom>
        </p:spPr>
      </p:pic>
      <p:pic>
        <p:nvPicPr>
          <p:cNvPr id="3" name="图片 2" descr="山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35" y="5834380"/>
            <a:ext cx="1749425" cy="102425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40335" y="527050"/>
            <a:ext cx="2952750" cy="635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</a:rPr>
              <a:t>化解政治危机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15185" y="1162050"/>
            <a:ext cx="4341495" cy="1076325"/>
          </a:xfrm>
          <a:prstGeom prst="rect">
            <a:avLst/>
          </a:prstGeom>
          <a:noFill/>
          <a:ln w="15875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实施</a:t>
            </a:r>
            <a:r>
              <a:rPr lang="en-US" altLang="zh-CN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推恩令</a:t>
            </a:r>
            <a:r>
              <a:rPr lang="en-US" altLang="zh-CN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sz="32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诸侯王封地越来越小</a:t>
            </a:r>
            <a:endParaRPr lang="zh-CN" altLang="en-US" sz="32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15185" y="2487295"/>
            <a:ext cx="4342130" cy="1076325"/>
          </a:xfrm>
          <a:prstGeom prst="rect">
            <a:avLst/>
          </a:prstGeom>
          <a:noFill/>
          <a:ln w="15875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建立</a:t>
            </a:r>
            <a:r>
              <a:rPr lang="en-US" altLang="zh-CN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刺史制度</a:t>
            </a:r>
            <a:r>
              <a:rPr lang="en-US" altLang="zh-CN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sz="32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加强对地方的监察控制</a:t>
            </a:r>
            <a:endParaRPr lang="zh-CN" altLang="en-US" sz="32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8" name="右大括号 7"/>
          <p:cNvSpPr/>
          <p:nvPr/>
        </p:nvSpPr>
        <p:spPr>
          <a:xfrm>
            <a:off x="6456680" y="1625600"/>
            <a:ext cx="553720" cy="1471295"/>
          </a:xfrm>
          <a:prstGeom prst="rightBrace">
            <a:avLst>
              <a:gd name="adj1" fmla="val 0"/>
              <a:gd name="adj2" fmla="val 50000"/>
            </a:avLst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100570" y="1528445"/>
            <a:ext cx="3255010" cy="1568450"/>
          </a:xfrm>
          <a:prstGeom prst="rect">
            <a:avLst/>
          </a:prstGeom>
          <a:noFill/>
          <a:ln w="158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C000"/>
                </a:solidFill>
              </a:rPr>
              <a:t>  </a:t>
            </a:r>
            <a:r>
              <a:rPr lang="zh-CN" altLang="en-US" sz="3200" b="1">
                <a:solidFill>
                  <a:srgbClr val="FFC000"/>
                </a:solidFill>
              </a:rPr>
              <a:t>巩固中央集权</a:t>
            </a:r>
            <a:endParaRPr lang="zh-CN" altLang="en-US" sz="3200" b="1">
              <a:solidFill>
                <a:srgbClr val="FFC000"/>
              </a:solidFill>
            </a:endParaRPr>
          </a:p>
          <a:p>
            <a:r>
              <a:rPr lang="zh-CN" altLang="en-US" sz="3200" b="1">
                <a:solidFill>
                  <a:srgbClr val="FFC000"/>
                </a:solidFill>
              </a:rPr>
              <a:t>  维护国家统一</a:t>
            </a:r>
            <a:endParaRPr lang="zh-CN" altLang="en-US" sz="3200" b="1">
              <a:solidFill>
                <a:srgbClr val="FFC000"/>
              </a:solidFill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政治上的大一统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 sz="3200" b="1">
              <a:solidFill>
                <a:srgbClr val="FFC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25345" y="3872230"/>
            <a:ext cx="1878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※</a:t>
            </a:r>
            <a:r>
              <a:rPr lang="zh-CN" altLang="en-US" sz="3200">
                <a:solidFill>
                  <a:schemeClr val="bg1"/>
                </a:solidFill>
              </a:rPr>
              <a:t>意义：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03675" y="3872230"/>
            <a:ext cx="6050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中央对地方的控制大大加强。</a:t>
            </a:r>
            <a:endParaRPr lang="zh-CN" altLang="en-US" sz="32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72760" y="4848860"/>
            <a:ext cx="2321560" cy="5835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</a:rPr>
              <a:t>   </a:t>
            </a:r>
            <a:r>
              <a:rPr lang="zh-CN" altLang="en-US" sz="3200" b="1">
                <a:solidFill>
                  <a:schemeClr val="bg1"/>
                </a:solidFill>
              </a:rPr>
              <a:t>思想上？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25700" y="-149860"/>
            <a:ext cx="67278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破地方之乱，布政治之新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bldLvl="0" animBg="1"/>
      <p:bldP spid="10" grpId="0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0"/>
            <a:ext cx="1243203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-386"/>
          <a:stretch>
            <a:fillRect/>
          </a:stretch>
        </p:blipFill>
        <p:spPr>
          <a:xfrm>
            <a:off x="4662170" y="131445"/>
            <a:ext cx="3048635" cy="146304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/>
          <a:stretch>
            <a:fillRect/>
          </a:stretch>
        </p:blipFill>
        <p:spPr>
          <a:xfrm>
            <a:off x="1096387" y="1890245"/>
            <a:ext cx="381795" cy="40306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/>
          <a:stretch>
            <a:fillRect/>
          </a:stretch>
        </p:blipFill>
        <p:spPr>
          <a:xfrm rot="10800000">
            <a:off x="10702862" y="5361725"/>
            <a:ext cx="381795" cy="4030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21325" y="1769745"/>
            <a:ext cx="13817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3600" b="1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贰</a:t>
            </a:r>
            <a:endParaRPr lang="zh-CN" altLang="en-US" sz="3600" b="1">
              <a:solidFill>
                <a:schemeClr val="accent4"/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/>
          <a:stretch>
            <a:fillRect/>
          </a:stretch>
        </p:blipFill>
        <p:spPr>
          <a:xfrm rot="5400000">
            <a:off x="9195819" y="4118569"/>
            <a:ext cx="4983201" cy="14819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/>
          <a:stretch>
            <a:fillRect/>
          </a:stretch>
        </p:blipFill>
        <p:spPr>
          <a:xfrm rot="16200000">
            <a:off x="-1754121" y="1175979"/>
            <a:ext cx="4983201" cy="1481959"/>
          </a:xfrm>
          <a:prstGeom prst="rect">
            <a:avLst/>
          </a:prstGeom>
        </p:spPr>
      </p:pic>
      <p:pic>
        <p:nvPicPr>
          <p:cNvPr id="4" name="图片 3" descr="明月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12145" y="0"/>
            <a:ext cx="1263015" cy="1181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r="-937"/>
          <a:stretch>
            <a:fillRect/>
          </a:stretch>
        </p:blipFill>
        <p:spPr>
          <a:xfrm>
            <a:off x="-3810" y="5084445"/>
            <a:ext cx="1847215" cy="17735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71775" y="2828290"/>
            <a:ext cx="72390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破思想之弊，布文化之新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26670"/>
            <a:ext cx="1243203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827020" y="26670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破思想之弊，布文化之新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09600" y="1332865"/>
            <a:ext cx="11219815" cy="2112010"/>
            <a:chOff x="826" y="2156"/>
            <a:chExt cx="17669" cy="3326"/>
          </a:xfrm>
        </p:grpSpPr>
        <p:sp>
          <p:nvSpPr>
            <p:cNvPr id="6" name="文本框 5"/>
            <p:cNvSpPr txBox="1"/>
            <p:nvPr/>
          </p:nvSpPr>
          <p:spPr>
            <a:xfrm>
              <a:off x="1136" y="2364"/>
              <a:ext cx="16818" cy="276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24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  <a:r>
                <a:rPr lang="zh-CN" altLang="en-US" sz="24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材料：淮南王刘安，招用诸子百家几千人著书立说，编写《淮南子》，一些学派用自己的观点议论天子，宣扬和汉武帝不一样的治国策略。诸子百家的学者依附诸侯王，宣讲和汉武帝不一样的治国思想，对抗朝廷。</a:t>
              </a:r>
              <a:endPara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26" y="2156"/>
              <a:ext cx="17669" cy="3326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088390" y="3587115"/>
            <a:ext cx="10944860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28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阅读材料思考汉武帝面临的思想上难题是什么？</a:t>
            </a:r>
            <a:endParaRPr lang="zh-CN" altLang="en-US" sz="28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355584" y="4368338"/>
            <a:ext cx="6859508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问题：思想不统一，威胁中央统治</a:t>
            </a:r>
            <a:endParaRPr lang="zh-CN" altLang="en-US" b="1" kern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/>
          <a:stretch>
            <a:fillRect/>
          </a:stretch>
        </p:blipFill>
        <p:spPr>
          <a:xfrm rot="16200000">
            <a:off x="-1569720" y="4728210"/>
            <a:ext cx="4171315" cy="10382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/>
          <a:stretch>
            <a:fillRect/>
          </a:stretch>
        </p:blipFill>
        <p:spPr>
          <a:xfrm rot="5400000">
            <a:off x="9569450" y="4492625"/>
            <a:ext cx="4397375" cy="1321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山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0445"/>
            <a:ext cx="1397000" cy="81788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93675" y="641350"/>
            <a:ext cx="4635500" cy="107632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kumimoji="1" lang="zh-CN" altLang="en-US" sz="32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阅读教材概括西汉初年，</a:t>
            </a:r>
            <a:endParaRPr kumimoji="1" lang="zh-CN" altLang="en-US" sz="3200" b="1" dirty="0" smtClean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kumimoji="1" lang="zh-CN" altLang="en-US" sz="32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在思想上面临哪些问题？</a:t>
            </a:r>
            <a:endParaRPr kumimoji="1" lang="zh-CN" altLang="en-US" sz="3200" b="1" dirty="0" smtClean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5" name="图片 4" descr="标题框红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90445" y="3423285"/>
            <a:ext cx="6047105" cy="6705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0990" y="1717675"/>
            <a:ext cx="45637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1.</a:t>
            </a:r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统治者</a:t>
            </a:r>
            <a:r>
              <a:rPr lang="en-US" altLang="zh-CN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无为而治</a:t>
            </a:r>
            <a:r>
              <a:rPr lang="en-US" altLang="zh-CN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政策，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诸子百家学说得到流行。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5430" y="2670810"/>
            <a:ext cx="45637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2.</a:t>
            </a:r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士人依附诸侯王，批评皇帝，议论朝政。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13" name="图片 12" descr="方框立体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5" y="3623945"/>
            <a:ext cx="4292600" cy="32340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41805" y="4067175"/>
            <a:ext cx="1901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休养生息，</a:t>
            </a:r>
            <a:endParaRPr lang="zh-CN" altLang="en-US" sz="28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无为而治</a:t>
            </a:r>
            <a:endParaRPr lang="zh-CN" altLang="en-US" sz="28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51965" y="5468620"/>
            <a:ext cx="18815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施行仁政，</a:t>
            </a:r>
            <a:endParaRPr lang="zh-CN" altLang="en-US" sz="28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以德治国</a:t>
            </a:r>
            <a:endParaRPr lang="zh-CN" altLang="en-US" sz="28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6770" y="4980305"/>
            <a:ext cx="4152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C000"/>
                </a:solidFill>
                <a:latin typeface="华文中宋" panose="02010600040101010101" charset="-122"/>
                <a:ea typeface="华文中宋" panose="02010600040101010101" charset="-122"/>
              </a:rPr>
              <a:t>严刑律法，以法治国</a:t>
            </a:r>
            <a:endParaRPr lang="zh-CN" altLang="en-US" sz="2800">
              <a:solidFill>
                <a:srgbClr val="FFC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74590" y="2143125"/>
            <a:ext cx="675005" cy="3957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>
                <a:solidFill>
                  <a:srgbClr val="FFC000"/>
                </a:solidFill>
              </a:rPr>
              <a:t>罢黜百家  独尊儒术</a:t>
            </a:r>
            <a:endParaRPr lang="zh-CN" altLang="en-US" sz="3200" b="1">
              <a:solidFill>
                <a:srgbClr val="FFC000"/>
              </a:solidFill>
            </a:endParaRPr>
          </a:p>
        </p:txBody>
      </p:sp>
      <p:pic>
        <p:nvPicPr>
          <p:cNvPr id="55" name="图片 54" descr="红色小梅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035" y="825500"/>
            <a:ext cx="530225" cy="707390"/>
          </a:xfrm>
          <a:prstGeom prst="rect">
            <a:avLst/>
          </a:prstGeom>
        </p:spPr>
      </p:pic>
      <p:pic>
        <p:nvPicPr>
          <p:cNvPr id="15" name="图片 14" descr="红色小梅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885" y="6150610"/>
            <a:ext cx="530225" cy="7073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87890" y="593725"/>
            <a:ext cx="2039620" cy="1941830"/>
          </a:xfrm>
          <a:prstGeom prst="ellipse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573895" y="2535555"/>
            <a:ext cx="2467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</a:rPr>
              <a:t>        </a:t>
            </a:r>
            <a:r>
              <a:rPr lang="zh-CN" altLang="en-US" sz="2800">
                <a:solidFill>
                  <a:schemeClr val="bg1"/>
                </a:solidFill>
              </a:rPr>
              <a:t>董仲舒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 （前</a:t>
            </a:r>
            <a:r>
              <a:rPr lang="en-US" altLang="zh-CN" sz="2000">
                <a:solidFill>
                  <a:schemeClr val="bg1"/>
                </a:solidFill>
              </a:rPr>
              <a:t>179-</a:t>
            </a:r>
            <a:r>
              <a:rPr lang="zh-CN" altLang="en-US" sz="2000">
                <a:solidFill>
                  <a:schemeClr val="bg1"/>
                </a:solidFill>
              </a:rPr>
              <a:t>前</a:t>
            </a:r>
            <a:r>
              <a:rPr lang="en-US" altLang="zh-CN" sz="2000">
                <a:solidFill>
                  <a:schemeClr val="bg1"/>
                </a:solidFill>
              </a:rPr>
              <a:t>104</a:t>
            </a:r>
            <a:r>
              <a:rPr lang="zh-CN" altLang="en-US" sz="2000">
                <a:solidFill>
                  <a:schemeClr val="bg1"/>
                </a:solidFill>
              </a:rPr>
              <a:t>年）</a:t>
            </a:r>
            <a:endParaRPr lang="zh-CN" altLang="en-US" sz="24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3555" name="矩形 1"/>
          <p:cNvSpPr>
            <a:spLocks noChangeArrowheads="1"/>
          </p:cNvSpPr>
          <p:nvPr/>
        </p:nvSpPr>
        <p:spPr bwMode="auto">
          <a:xfrm>
            <a:off x="5708650" y="3411855"/>
            <a:ext cx="6247130" cy="1568450"/>
          </a:xfrm>
          <a:prstGeom prst="rect">
            <a:avLst/>
          </a:prstGeom>
          <a:noFill/>
          <a:ln w="15875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材料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</a:rPr>
              <a:t>一：</a:t>
            </a:r>
            <a:r>
              <a:rPr lang="zh-CN" altLang="en-US" sz="24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统一思想，归本儒家，便是要使全国人有一致的信仰，让大家在相同的目标下，致力于共同的利益，所以统一思想是有其必要的。           </a:t>
            </a:r>
            <a:r>
              <a:rPr lang="en-US" altLang="zh-CN" sz="24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——《</a:t>
            </a:r>
            <a:r>
              <a:rPr lang="zh-CN" altLang="en-US" sz="24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董仲舒与西汉学术</a:t>
            </a:r>
            <a:r>
              <a:rPr lang="en-US" altLang="zh-CN" sz="24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》</a:t>
            </a:r>
            <a:endParaRPr lang="en-US" altLang="zh-CN" sz="24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28995" y="735330"/>
            <a:ext cx="3439160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把</a:t>
            </a:r>
            <a:r>
              <a:rPr lang="zh-CN" altLang="en-US" sz="3200" b="1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</a:rPr>
              <a:t>儒家学说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立为</a:t>
            </a:r>
            <a:endParaRPr lang="zh-CN" altLang="en-US" sz="32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正统思想，使儒家</a:t>
            </a:r>
            <a:endParaRPr lang="zh-CN" altLang="en-US" sz="3200" b="1">
              <a:solidFill>
                <a:schemeClr val="accent2">
                  <a:lumMod val="60000"/>
                  <a:lumOff val="40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3200" b="1">
                <a:solidFill>
                  <a:schemeClr val="accent4"/>
                </a:solidFill>
                <a:latin typeface="华文中宋" panose="02010600040101010101" charset="-122"/>
                <a:ea typeface="华文中宋" panose="02010600040101010101" charset="-122"/>
              </a:rPr>
              <a:t>忠君守礼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的思想成</a:t>
            </a:r>
            <a:endParaRPr lang="zh-CN" altLang="en-US" sz="32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为大一统政权的精</a:t>
            </a:r>
            <a:endParaRPr lang="zh-CN" altLang="en-US" sz="32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神支柱。</a:t>
            </a:r>
            <a:endParaRPr lang="zh-CN" altLang="en-US" sz="32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23890" y="5102225"/>
            <a:ext cx="6418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accent2">
                    <a:lumMod val="60000"/>
                    <a:lumOff val="40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在长安兴办</a:t>
            </a:r>
            <a:r>
              <a:rPr lang="zh-CN" altLang="en-US" sz="3200" b="1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</a:rPr>
              <a:t>太学</a:t>
            </a:r>
            <a:r>
              <a:rPr lang="zh-CN" altLang="en-US" sz="3200" b="1">
                <a:solidFill>
                  <a:schemeClr val="accent2">
                    <a:lumMod val="60000"/>
                    <a:lumOff val="40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，培养儒学人才。</a:t>
            </a:r>
            <a:endParaRPr lang="zh-CN" altLang="en-US" sz="3200" b="1">
              <a:solidFill>
                <a:schemeClr val="accent2">
                  <a:lumMod val="60000"/>
                  <a:lumOff val="40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708650" y="5685790"/>
            <a:ext cx="6247130" cy="95313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                    </a:t>
            </a:r>
            <a:r>
              <a:rPr lang="zh-CN" altLang="en-US" sz="2800" b="1">
                <a:solidFill>
                  <a:schemeClr val="bg1"/>
                </a:solidFill>
              </a:rPr>
              <a:t>儒学居于主导地位，</a:t>
            </a:r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         为历代王朝所推崇，影响深远。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35605" y="-94615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破思想之弊，布文化之新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6" grpId="0"/>
      <p:bldP spid="8" grpId="0"/>
      <p:bldP spid="9" grpId="0"/>
      <p:bldP spid="10" grpId="0"/>
      <p:bldP spid="12" grpId="0"/>
      <p:bldP spid="14" grpId="0"/>
      <p:bldP spid="18" grpId="0"/>
      <p:bldP spid="23555" grpId="0" bldLvl="0" animBg="1"/>
      <p:bldP spid="19" grpId="0"/>
      <p:bldP spid="21" grpId="0"/>
      <p:bldP spid="2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0"/>
            <a:ext cx="12214225" cy="6858000"/>
          </a:xfrm>
          <a:prstGeom prst="rect">
            <a:avLst/>
          </a:prstGeom>
        </p:spPr>
      </p:pic>
      <p:pic>
        <p:nvPicPr>
          <p:cNvPr id="3" name="图片 2" descr="红牡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3615"/>
            <a:ext cx="1584325" cy="2064385"/>
          </a:xfrm>
          <a:prstGeom prst="rect">
            <a:avLst/>
          </a:prstGeom>
        </p:spPr>
      </p:pic>
      <p:graphicFrame>
        <p:nvGraphicFramePr>
          <p:cNvPr id="13" name="表格 12"/>
          <p:cNvGraphicFramePr/>
          <p:nvPr>
            <p:custDataLst>
              <p:tags r:id="rId3"/>
            </p:custDataLst>
          </p:nvPr>
        </p:nvGraphicFramePr>
        <p:xfrm>
          <a:off x="226695" y="735330"/>
          <a:ext cx="11781790" cy="2359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435"/>
                <a:gridCol w="1736090"/>
                <a:gridCol w="1800225"/>
                <a:gridCol w="1809115"/>
                <a:gridCol w="1818005"/>
                <a:gridCol w="1899920"/>
              </a:tblGrid>
              <a:tr h="18802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9050" cap="rnd">
                      <a:solidFill>
                        <a:srgbClr val="E34D4D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solidFill>
                      <a:srgbClr val="E34D4D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E34D4D"/>
                      </a:solidFill>
                      <a:prstDash val="solid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solidFill>
                      <a:srgbClr val="E34D4D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solidFill>
                      <a:srgbClr val="E34D4D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solidFill>
                      <a:srgbClr val="E34D4D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solidFill>
                      <a:srgbClr val="E34D4D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E34D4D"/>
                      </a:solidFill>
                      <a:prstDash val="solid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solidFill>
                      <a:srgbClr val="E34D4D"/>
                    </a:solidFill>
                  </a:tcPr>
                </a:tc>
              </a:tr>
              <a:tr h="47879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19050" cap="rnd">
                      <a:solidFill>
                        <a:srgbClr val="E34D4D"/>
                      </a:solidFill>
                      <a:prstDash val="solid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19050" cap="rnd">
                      <a:solidFill>
                        <a:srgbClr val="E34D4D"/>
                      </a:solidFill>
                      <a:prstDash val="solid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" y="735330"/>
            <a:ext cx="2529205" cy="18707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84195" y="735330"/>
            <a:ext cx="1648460" cy="18700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07915" y="734695"/>
            <a:ext cx="1631315" cy="1871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4490" y="735330"/>
            <a:ext cx="1537970" cy="1870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449945" y="734695"/>
            <a:ext cx="1612265" cy="18719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9695" y="735330"/>
            <a:ext cx="1591945" cy="18719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67360" y="2517775"/>
            <a:ext cx="2182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汉代讲学图</a:t>
            </a:r>
            <a:endParaRPr lang="zh-CN" altLang="en-US" sz="28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08630" y="2517775"/>
            <a:ext cx="1585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《诗经》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12360" y="2517775"/>
            <a:ext cx="1666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《尚书》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14490" y="2517775"/>
            <a:ext cx="1666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《礼记》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49945" y="2517775"/>
            <a:ext cx="1666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《易经》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341610" y="2517775"/>
            <a:ext cx="1666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《春秋》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0" y="3764264"/>
            <a:ext cx="5993633" cy="2147088"/>
            <a:chOff x="356" y="5040"/>
            <a:chExt cx="11026" cy="3194"/>
          </a:xfrm>
        </p:grpSpPr>
        <p:pic>
          <p:nvPicPr>
            <p:cNvPr id="21" name="图片 20" descr="长框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3314" y="2082"/>
              <a:ext cx="3195" cy="9110"/>
            </a:xfrm>
            <a:prstGeom prst="rect">
              <a:avLst/>
            </a:prstGeom>
          </p:spPr>
        </p:pic>
        <p:pic>
          <p:nvPicPr>
            <p:cNvPr id="22" name="图片 21" descr="长框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6896" y="3748"/>
              <a:ext cx="3195" cy="5778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326784" y="3844029"/>
            <a:ext cx="5347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“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罢黜百家，独尊儒术</a:t>
            </a:r>
            <a:r>
              <a:rPr lang="en-US" altLang="zh-CN" sz="3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实现了思想上的大一统，有利于中央集权</a:t>
            </a:r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的加强，但限制了文化的发展。</a:t>
            </a:r>
            <a:endParaRPr lang="zh-CN" altLang="en-US" sz="32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9" name="图片 18" descr="金属方框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4730" y="3458210"/>
            <a:ext cx="619760" cy="32969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094730" y="3265805"/>
            <a:ext cx="675005" cy="36569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solidFill>
                  <a:srgbClr val="FFC000"/>
                </a:solidFill>
              </a:rPr>
              <a:t>秦汉对儒家的态度</a:t>
            </a:r>
            <a:endParaRPr lang="zh-CN" altLang="en-US" sz="3200" b="1" dirty="0">
              <a:solidFill>
                <a:srgbClr val="FFC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961505" y="3690620"/>
            <a:ext cx="2670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•</a:t>
            </a:r>
            <a:r>
              <a:rPr lang="zh-CN" altLang="en-US" sz="2800" b="1">
                <a:solidFill>
                  <a:schemeClr val="bg1"/>
                </a:solidFill>
              </a:rPr>
              <a:t>态度不同：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580630" y="4397375"/>
            <a:ext cx="4271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焚书坑儒；独尊儒术</a:t>
            </a:r>
            <a:endParaRPr lang="zh-CN" altLang="en-US" sz="32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961505" y="4980940"/>
            <a:ext cx="2670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•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目的相同</a:t>
            </a:r>
            <a:r>
              <a:rPr lang="zh-CN" altLang="en-US" sz="2800" b="1">
                <a:solidFill>
                  <a:schemeClr val="bg1"/>
                </a:solidFill>
              </a:rPr>
              <a:t>：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580630" y="5687695"/>
            <a:ext cx="4271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巩固政权，控制思想。</a:t>
            </a:r>
            <a:endParaRPr lang="zh-CN" altLang="en-US" sz="32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3210" y="-94615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破思想不一，布文化之新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34086" y="3086248"/>
            <a:ext cx="257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1xi o</a:t>
            </a:r>
            <a:endParaRPr kumimoji="1" lang="zh-CN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414655" y="3239770"/>
            <a:ext cx="525907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小组讨论：你如何看待汉武帝在思想上采用的措施？</a:t>
            </a:r>
            <a:r>
              <a:rPr lang="zh-CN" altLang="zh-CN" dirty="0"/>
              <a:t>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15" grpId="0"/>
      <p:bldP spid="16" grpId="0"/>
      <p:bldP spid="17" grpId="0"/>
      <p:bldP spid="18" grpId="0"/>
      <p:bldP spid="20" grpId="0"/>
      <p:bldP spid="11" grpId="0"/>
      <p:bldP spid="24" grpId="0"/>
      <p:bldP spid="25" grpId="0"/>
      <p:bldP spid="26" grpId="0"/>
      <p:bldP spid="27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-386"/>
          <a:stretch>
            <a:fillRect/>
          </a:stretch>
        </p:blipFill>
        <p:spPr>
          <a:xfrm>
            <a:off x="4394200" y="4634230"/>
            <a:ext cx="4188460" cy="200977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/>
          <a:stretch>
            <a:fillRect/>
          </a:stretch>
        </p:blipFill>
        <p:spPr>
          <a:xfrm>
            <a:off x="1096387" y="1890245"/>
            <a:ext cx="381795" cy="40306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/>
          <a:stretch>
            <a:fillRect/>
          </a:stretch>
        </p:blipFill>
        <p:spPr>
          <a:xfrm rot="10800000">
            <a:off x="10702862" y="5361725"/>
            <a:ext cx="381795" cy="4030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/>
          <a:stretch>
            <a:fillRect/>
          </a:stretch>
        </p:blipFill>
        <p:spPr>
          <a:xfrm rot="5400000">
            <a:off x="8952614" y="4118569"/>
            <a:ext cx="4983201" cy="14819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/>
          <a:stretch>
            <a:fillRect/>
          </a:stretch>
        </p:blipFill>
        <p:spPr>
          <a:xfrm rot="16200000">
            <a:off x="-1754121" y="1258529"/>
            <a:ext cx="4983201" cy="1481959"/>
          </a:xfrm>
          <a:prstGeom prst="rect">
            <a:avLst/>
          </a:prstGeom>
        </p:spPr>
      </p:pic>
      <p:pic>
        <p:nvPicPr>
          <p:cNvPr id="4" name="图片 3" descr="明月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46105" y="-60325"/>
            <a:ext cx="1445895" cy="13519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73070" y="2913380"/>
            <a:ext cx="68230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破财政之难 布经济之新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128895" y="1734820"/>
            <a:ext cx="193357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叁</a:t>
            </a:r>
            <a:endParaRPr lang="zh-CN" altLang="en-US" sz="5400" b="1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2667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827020" y="26670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破财政之难，布经济之新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938486" y="-323240"/>
            <a:ext cx="0" cy="249464"/>
          </a:xfrm>
          <a:prstGeom prst="line">
            <a:avLst/>
          </a:prstGeom>
          <a:ln w="28575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Group 1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7705" y="2287270"/>
          <a:ext cx="4598035" cy="397192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383665"/>
                <a:gridCol w="1522095"/>
                <a:gridCol w="1692275"/>
              </a:tblGrid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名次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富豪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58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致富行业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58F33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第一名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四川卓氏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冶铁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F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第二名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四川程郑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冶铁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2F2F2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第三名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南阳孔氏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冶铁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F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第四名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山东曹邴氏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冶铁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2F2F2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第五名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山东刀闲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盐商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F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第六名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山东东郭氏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盐商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rgbClr val="F2F2F2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第七名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F58F33"/>
                      </a:solidFill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山西罗氏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F58F33"/>
                      </a:solidFill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905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盐商</a:t>
                      </a: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F58F33"/>
                      </a:solidFill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F"/>
                    </a:solidFill>
                  </a:tcPr>
                </a:tc>
              </a:tr>
              <a:tr h="4413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90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marL="85714" marR="85714" marT="44571" marB="44571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58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58F3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F58F3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cPr marL="85714" marR="85714" marT="44571" marB="44571" anchor="ctr" horzOverflow="overflow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F58F3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715826" y="5832243"/>
            <a:ext cx="361340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《史记》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6540" y="1201420"/>
            <a:ext cx="80479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根据以下材料思考汉武帝在经济上面临哪些问题？</a:t>
            </a:r>
            <a:endParaRPr kumimoji="1" lang="zh-CN" altLang="en-US" sz="28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24475" y="1723390"/>
            <a:ext cx="6419215" cy="1198880"/>
          </a:xfrm>
          <a:prstGeom prst="rect">
            <a:avLst/>
          </a:prstGeom>
          <a:noFill/>
          <a:ln w="28575" cmpd="sng">
            <a:solidFill>
              <a:schemeClr val="accent2"/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材料：讨匈奴，通西域，军费开支浩繁，加上天灾不断，百姓四处流亡，国库空虚。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328920" y="3272155"/>
            <a:ext cx="6457950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CN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地方财力雄厚，国库财政空虚</a:t>
            </a:r>
            <a:endParaRPr lang="zh-CN" altLang="en-US" b="1" kern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24475" y="4368800"/>
            <a:ext cx="68160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结合教材思考地方财力雄厚的原因有哪些？</a:t>
            </a:r>
            <a:endParaRPr kumimoji="1" lang="zh-CN" altLang="en-US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51805" y="5403850"/>
            <a:ext cx="6101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私人铸币、盐铁私营、唯利是图</a:t>
            </a:r>
            <a:endParaRPr lang="zh-CN" altLang="en-US" sz="2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" grpId="0" bldLvl="0" animBg="1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954385" y="5601970"/>
            <a:ext cx="1237615" cy="1356995"/>
          </a:xfrm>
          <a:prstGeom prst="rect">
            <a:avLst/>
          </a:prstGeom>
        </p:spPr>
      </p:pic>
      <p:pic>
        <p:nvPicPr>
          <p:cNvPr id="4" name="图片 3" descr="粉色一枝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00000">
            <a:off x="-52705" y="5905500"/>
            <a:ext cx="1057910" cy="1071880"/>
          </a:xfrm>
          <a:prstGeom prst="rect">
            <a:avLst/>
          </a:prstGeom>
        </p:spPr>
      </p:pic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99390"/>
            <a:ext cx="3641725" cy="47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4074160" y="199390"/>
            <a:ext cx="7264400" cy="2861310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 7</a:t>
            </a:r>
            <a:r>
              <a:rPr lang="zh-CN" altLang="en-US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岁被立为太子，</a:t>
            </a:r>
            <a:r>
              <a:rPr lang="en-US" altLang="zh-CN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16</a:t>
            </a:r>
            <a:r>
              <a:rPr lang="zh-CN" altLang="en-US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岁登基为帝，</a:t>
            </a:r>
            <a:r>
              <a:rPr lang="en-US" altLang="zh-CN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70</a:t>
            </a:r>
            <a:r>
              <a:rPr lang="zh-CN" altLang="en-US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岁驾崩，在位</a:t>
            </a:r>
            <a:r>
              <a:rPr lang="en-US" altLang="zh-CN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54</a:t>
            </a:r>
            <a:r>
              <a:rPr lang="zh-CN" altLang="en-US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年。</a:t>
            </a:r>
            <a:endParaRPr lang="zh-CN" altLang="en-US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eaLnBrk="1" fontAlgn="auto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 他创造了多项制度，进一步巩固了大一统的中央集权制度，把西汉王朝推向极盛。</a:t>
            </a:r>
            <a:endParaRPr lang="zh-CN" altLang="en-US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9385" y="5052060"/>
            <a:ext cx="3641090" cy="950595"/>
          </a:xfrm>
          <a:prstGeom prst="rect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l" fontAlgn="auto">
              <a:lnSpc>
                <a:spcPts val="2300"/>
              </a:lnSpc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汉武帝</a:t>
            </a:r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--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刘彻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algn="l" fontAlgn="auto">
              <a:lnSpc>
                <a:spcPts val="23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lang="zh-CN" altLang="en-US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（前</a:t>
            </a:r>
            <a:r>
              <a: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156-</a:t>
            </a:r>
            <a:r>
              <a:rPr lang="zh-CN" altLang="en-US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前</a:t>
            </a:r>
            <a:r>
              <a: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87</a:t>
            </a:r>
            <a:r>
              <a:rPr lang="zh-CN" altLang="en-US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年）</a:t>
            </a:r>
            <a:endParaRPr lang="zh-CN" altLang="en-US" sz="20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 fontAlgn="auto">
              <a:lnSpc>
                <a:spcPts val="21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死后葬于陕西</a:t>
            </a:r>
            <a:r>
              <a:rPr lang="zh-CN" altLang="en-US" sz="2000" b="1" dirty="0">
                <a:solidFill>
                  <a:schemeClr val="accent4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茂陵</a:t>
            </a:r>
            <a:r>
              <a:rPr lang="zh-CN" altLang="en-US" sz="2800" b="1" dirty="0">
                <a:solidFill>
                  <a:schemeClr val="accent4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endParaRPr lang="zh-CN" altLang="en-US" sz="2800" b="1" dirty="0">
              <a:solidFill>
                <a:schemeClr val="accent4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" name="图片 2" descr="红色吊花灯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81715" y="-307975"/>
            <a:ext cx="1010285" cy="15601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20490" y="3168015"/>
            <a:ext cx="8014970" cy="521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C000"/>
                </a:solidFill>
              </a:rPr>
              <a:t>     </a:t>
            </a:r>
            <a:r>
              <a:rPr lang="zh-CN" altLang="en-US" sz="2400">
                <a:solidFill>
                  <a:srgbClr val="FFC000"/>
                </a:solidFill>
              </a:rPr>
              <a:t>汉武帝始创</a:t>
            </a:r>
            <a:r>
              <a:rPr lang="zh-CN" altLang="en-US" sz="2800" b="1">
                <a:solidFill>
                  <a:srgbClr val="FFC000"/>
                </a:solidFill>
              </a:rPr>
              <a:t>年号</a:t>
            </a:r>
            <a:r>
              <a:rPr lang="zh-CN" altLang="en-US" sz="2400">
                <a:solidFill>
                  <a:srgbClr val="FFC000"/>
                </a:solidFill>
              </a:rPr>
              <a:t>，第一个年号是建元（前</a:t>
            </a:r>
            <a:r>
              <a:rPr lang="en-US" altLang="zh-CN" sz="2400">
                <a:solidFill>
                  <a:srgbClr val="FFC000"/>
                </a:solidFill>
              </a:rPr>
              <a:t>141-</a:t>
            </a:r>
            <a:r>
              <a:rPr lang="zh-CN" altLang="en-US" sz="2400">
                <a:solidFill>
                  <a:srgbClr val="FFC000"/>
                </a:solidFill>
              </a:rPr>
              <a:t>前</a:t>
            </a:r>
            <a:r>
              <a:rPr lang="en-US" altLang="zh-CN" sz="2400">
                <a:solidFill>
                  <a:srgbClr val="FFC000"/>
                </a:solidFill>
              </a:rPr>
              <a:t>87</a:t>
            </a:r>
            <a:r>
              <a:rPr lang="zh-CN" altLang="en-US" sz="2400">
                <a:solidFill>
                  <a:srgbClr val="FFC000"/>
                </a:solidFill>
              </a:rPr>
              <a:t>）</a:t>
            </a:r>
            <a:endParaRPr lang="zh-CN" altLang="en-US" sz="2400">
              <a:solidFill>
                <a:srgbClr val="FFC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74160" y="3794760"/>
            <a:ext cx="7861300" cy="2368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</a:t>
            </a:r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汉武帝活泼、天真、重感情，生性浪漫。他是军队的统帅，是文学家的朋友，还是神仙方士的信徒，在他宠爱的女人们面前也是一个最好的丈夫。而他最大的缺点就是</a:t>
            </a:r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穷兵黩武。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algn="l"/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           </a:t>
            </a:r>
            <a:r>
              <a:rPr lang="zh-CN" altLang="en-US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</a:t>
            </a:r>
            <a:r>
              <a:rPr lang="en-US" altLang="zh-CN" sz="3200" b="1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r>
              <a:rPr lang="zh-CN" altLang="en-US" sz="3200" b="1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翦伯赞</a:t>
            </a:r>
            <a:endParaRPr lang="zh-CN" altLang="en-US" sz="3200" b="1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1" grpId="0" bldLvl="0" animBg="1"/>
      <p:bldP spid="5" grpId="0" bldLvl="0" animBg="1"/>
      <p:bldP spid="7" grpId="0" bldLvl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26670"/>
            <a:ext cx="12192000" cy="6858000"/>
          </a:xfrm>
          <a:prstGeom prst="rect">
            <a:avLst/>
          </a:prstGeom>
        </p:spPr>
      </p:pic>
      <p:pic>
        <p:nvPicPr>
          <p:cNvPr id="3" name="图片 2" descr="红色吊花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31525" y="0"/>
            <a:ext cx="1260475" cy="13430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0" y="2434590"/>
            <a:ext cx="2544445" cy="1725930"/>
            <a:chOff x="775" y="3445"/>
            <a:chExt cx="4007" cy="2718"/>
          </a:xfrm>
        </p:grpSpPr>
        <p:pic>
          <p:nvPicPr>
            <p:cNvPr id="10" name="图片 9" descr="红色花纹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75" y="3445"/>
              <a:ext cx="3749" cy="921"/>
            </a:xfrm>
            <a:prstGeom prst="rect">
              <a:avLst/>
            </a:prstGeom>
          </p:spPr>
        </p:pic>
        <p:pic>
          <p:nvPicPr>
            <p:cNvPr id="11" name="图片 10" descr="红色花纹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6" y="5285"/>
              <a:ext cx="3748" cy="87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966" y="4366"/>
              <a:ext cx="381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rgbClr val="FFFF00"/>
                  </a:solidFill>
                </a:rPr>
                <a:t>盐 铁 专 卖</a:t>
              </a:r>
              <a:endParaRPr lang="zh-CN" altLang="en-US" sz="3200" b="1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146904" y="2495550"/>
            <a:ext cx="2252362" cy="1725930"/>
            <a:chOff x="923" y="3445"/>
            <a:chExt cx="2633" cy="2718"/>
          </a:xfrm>
        </p:grpSpPr>
        <p:pic>
          <p:nvPicPr>
            <p:cNvPr id="15" name="图片 14" descr="红色花纹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23" y="3445"/>
              <a:ext cx="2407" cy="921"/>
            </a:xfrm>
            <a:prstGeom prst="rect">
              <a:avLst/>
            </a:prstGeom>
          </p:spPr>
        </p:pic>
        <p:pic>
          <p:nvPicPr>
            <p:cNvPr id="16" name="图片 15" descr="红色花纹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64" y="5285"/>
              <a:ext cx="2464" cy="878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060" y="4366"/>
              <a:ext cx="24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FFFF00"/>
                  </a:solidFill>
                </a:rPr>
                <a:t>平 抑 物 价</a:t>
              </a:r>
              <a:endParaRPr lang="zh-CN" altLang="en-US" sz="2800" b="1">
                <a:solidFill>
                  <a:srgbClr val="FFFF00"/>
                </a:solidFill>
              </a:endParaRPr>
            </a:p>
          </p:txBody>
        </p:sp>
      </p:grpSp>
      <p:pic>
        <p:nvPicPr>
          <p:cNvPr id="19" name="图片 18" descr="红色格纹中国风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639310" y="4570095"/>
            <a:ext cx="4278630" cy="2984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49195" y="2710815"/>
            <a:ext cx="38722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新宋体" panose="02010609030101010101" charset="-122"/>
                <a:ea typeface="新宋体" panose="02010609030101010101" charset="-122"/>
                <a:cs typeface="华文中宋" panose="02010600040101010101" charset="-122"/>
              </a:rPr>
              <a:t>①</a:t>
            </a:r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把铸币权收归中央，  </a:t>
            </a:r>
            <a:endParaRPr lang="zh-CN" altLang="en-US" sz="28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统一铸造</a:t>
            </a:r>
            <a:r>
              <a:rPr lang="zh-CN" altLang="en-US" sz="2800" b="1">
                <a:solidFill>
                  <a:srgbClr val="FFC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五铢钱</a:t>
            </a:r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28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-106045" y="1117600"/>
            <a:ext cx="12312015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Lenovo/AppData/Local/Temp/kaimatting_20191117191221/output_20191117191224..pngoutput_20191117191224.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-5069"/>
          <a:stretch>
            <a:fillRect/>
          </a:stretch>
        </p:blipFill>
        <p:spPr>
          <a:xfrm>
            <a:off x="9730740" y="4281805"/>
            <a:ext cx="2273935" cy="2442845"/>
          </a:xfrm>
          <a:prstGeom prst="round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16215" y="5532120"/>
            <a:ext cx="1707515" cy="52197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汉代耧车</a:t>
            </a:r>
            <a:endParaRPr lang="zh-CN" altLang="en-US" sz="28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80615" y="3699510"/>
            <a:ext cx="4397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新宋体" panose="02010609030101010101" charset="-122"/>
                <a:ea typeface="新宋体" panose="02010609030101010101" charset="-122"/>
                <a:cs typeface="华文中宋" panose="02010600040101010101" charset="-122"/>
              </a:rPr>
              <a:t>②</a:t>
            </a:r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在各地设盐铁官，把煮</a:t>
            </a:r>
            <a:endParaRPr lang="zh-CN" altLang="en-US" sz="28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5215" y="4828540"/>
            <a:ext cx="1519555" cy="1474470"/>
          </a:xfrm>
          <a:prstGeom prst="rect">
            <a:avLst/>
          </a:prstGeom>
        </p:spPr>
      </p:pic>
      <p:pic>
        <p:nvPicPr>
          <p:cNvPr id="25" name="图片 24" descr="C:/Users/Lenovo/AppData/Local/Temp/kaimatting_20191117193930/output_20191117194007..pngoutput_20191117194007.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153025" y="4868545"/>
            <a:ext cx="1476375" cy="143446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493260" y="6202680"/>
            <a:ext cx="1707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五铢钱</a:t>
            </a:r>
            <a:endParaRPr lang="zh-CN" altLang="en-US" sz="28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761480" y="2710815"/>
            <a:ext cx="35026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新宋体" panose="02010609030101010101" charset="-122"/>
                <a:ea typeface="新宋体" panose="02010609030101010101" charset="-122"/>
                <a:cs typeface="华文中宋" panose="02010600040101010101" charset="-122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新宋体" panose="02010609030101010101" charset="-122"/>
                <a:ea typeface="新宋体" panose="02010609030101010101" charset="-122"/>
                <a:cs typeface="华文中宋" panose="02010600040101010101" charset="-122"/>
              </a:rPr>
              <a:t>③</a:t>
            </a:r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在全国范围内</a:t>
            </a:r>
            <a:endParaRPr lang="zh-CN" altLang="en-US" sz="28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统一调配物资，</a:t>
            </a:r>
            <a:endParaRPr lang="zh-CN" altLang="en-US" sz="28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平抑物价。</a:t>
            </a:r>
            <a:endParaRPr lang="zh-CN" altLang="en-US" sz="28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761480" y="4094480"/>
            <a:ext cx="35026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新宋体" panose="02010609030101010101" charset="-122"/>
                <a:ea typeface="新宋体" panose="02010609030101010101" charset="-122"/>
                <a:cs typeface="华文中宋" panose="02010600040101010101" charset="-122"/>
              </a:rPr>
              <a:t> ④</a:t>
            </a: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注重农业生产，   </a:t>
            </a:r>
            <a:endParaRPr lang="zh-CN" altLang="en-US" sz="28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重视兴修水利。</a:t>
            </a:r>
            <a:endParaRPr lang="zh-CN" altLang="en-US" sz="28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545070" y="6054090"/>
            <a:ext cx="2492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（播种工具）</a:t>
            </a:r>
            <a:endParaRPr lang="zh-CN" altLang="en-US" sz="2800" b="1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38760" y="4160520"/>
            <a:ext cx="65392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盐、冶铁经营权收归国有，实行盐铁官营、专卖。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3400" y="5224145"/>
            <a:ext cx="2948305" cy="829945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“铢”重量单位，</a:t>
            </a:r>
            <a:endParaRPr lang="zh-CN" altLang="en-US" sz="2400" b="1" dirty="0" smtClean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algn="l"/>
            <a:r>
              <a:rPr lang="zh-CN" altLang="en-US" sz="2400" b="1" dirty="0" smtClean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一两的</a:t>
            </a:r>
            <a:r>
              <a:rPr lang="en-US" altLang="zh-CN" sz="2400" b="1" dirty="0" smtClean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1/24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为一铢。</a:t>
            </a:r>
            <a:endParaRPr lang="zh-CN" altLang="en-US" sz="2400" b="1" dirty="0" smtClean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27020" y="26670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破财政之难，布经济之新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24" name="图片 23" descr="明月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8280" y="-234315"/>
            <a:ext cx="1445895" cy="135191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768475" y="203835"/>
            <a:ext cx="9060180" cy="913130"/>
            <a:chOff x="841" y="5040"/>
            <a:chExt cx="10542" cy="3195"/>
          </a:xfrm>
        </p:grpSpPr>
        <p:pic>
          <p:nvPicPr>
            <p:cNvPr id="33" name="图片 32" descr="长框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3798" y="2082"/>
              <a:ext cx="3195" cy="9110"/>
            </a:xfrm>
            <a:prstGeom prst="rect">
              <a:avLst/>
            </a:prstGeom>
          </p:spPr>
        </p:pic>
        <p:pic>
          <p:nvPicPr>
            <p:cNvPr id="34" name="图片 33" descr="长框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6896" y="3748"/>
              <a:ext cx="3195" cy="5778"/>
            </a:xfrm>
            <a:prstGeom prst="rect">
              <a:avLst/>
            </a:prstGeom>
          </p:spPr>
        </p:pic>
      </p:grpSp>
      <p:sp>
        <p:nvSpPr>
          <p:cNvPr id="38" name="文本框 37"/>
          <p:cNvSpPr txBox="1"/>
          <p:nvPr/>
        </p:nvSpPr>
        <p:spPr>
          <a:xfrm>
            <a:off x="1878965" y="1299210"/>
            <a:ext cx="89490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作用：这些措施，使国家的财政状况有了很大改善，为</a:t>
            </a:r>
            <a:endParaRPr lang="zh-CN" altLang="en-US" sz="28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汉武帝许多政策的推行奠定了</a:t>
            </a:r>
            <a:r>
              <a:rPr lang="zh-CN" altLang="en-US" sz="2800" b="1">
                <a:solidFill>
                  <a:schemeClr val="accent4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经济基础</a:t>
            </a:r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 bldLvl="0" animBg="1"/>
      <p:bldP spid="23" grpId="0"/>
      <p:bldP spid="27" grpId="0"/>
      <p:bldP spid="29" grpId="0"/>
      <p:bldP spid="30" grpId="0"/>
      <p:bldP spid="31" grpId="0"/>
      <p:bldP spid="32" grpId="0"/>
      <p:bldP spid="4" grpId="0" animBg="1"/>
      <p:bldP spid="38" grpId="0"/>
      <p:bldP spid="3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-386"/>
          <a:stretch>
            <a:fillRect/>
          </a:stretch>
        </p:blipFill>
        <p:spPr>
          <a:xfrm>
            <a:off x="4424680" y="4850130"/>
            <a:ext cx="3773170" cy="181038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/>
          <a:stretch>
            <a:fillRect/>
          </a:stretch>
        </p:blipFill>
        <p:spPr>
          <a:xfrm>
            <a:off x="1096387" y="1890245"/>
            <a:ext cx="381795" cy="40306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/>
          <a:stretch>
            <a:fillRect/>
          </a:stretch>
        </p:blipFill>
        <p:spPr>
          <a:xfrm rot="10800000">
            <a:off x="10702862" y="5361725"/>
            <a:ext cx="381795" cy="4030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76520" y="1141730"/>
            <a:ext cx="138176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肆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/>
          <a:stretch>
            <a:fillRect/>
          </a:stretch>
        </p:blipFill>
        <p:spPr>
          <a:xfrm rot="5400000">
            <a:off x="8952614" y="4118569"/>
            <a:ext cx="4983201" cy="14819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/>
          <a:stretch>
            <a:fillRect/>
          </a:stretch>
        </p:blipFill>
        <p:spPr>
          <a:xfrm rot="16200000">
            <a:off x="-1754121" y="1258529"/>
            <a:ext cx="4983201" cy="1481959"/>
          </a:xfrm>
          <a:prstGeom prst="rect">
            <a:avLst/>
          </a:prstGeom>
        </p:spPr>
      </p:pic>
      <p:pic>
        <p:nvPicPr>
          <p:cNvPr id="4" name="图片 3" descr="明月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46105" y="-60325"/>
            <a:ext cx="1445895" cy="13519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06015" y="2370455"/>
            <a:ext cx="7106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破边疆之困 布军事之新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040" y="820420"/>
            <a:ext cx="6776720" cy="4458335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  <p:pic>
        <p:nvPicPr>
          <p:cNvPr id="27" name="图片 26" descr="0130000032139212359159041402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083425" y="377190"/>
            <a:ext cx="4873625" cy="3107690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9339580" y="453390"/>
            <a:ext cx="1336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匈  奴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83425" y="3484880"/>
            <a:ext cx="49428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秦末汉初，匈奴族在</a:t>
            </a:r>
            <a:r>
              <a:rPr lang="zh-CN" altLang="en-US" sz="2800" b="1">
                <a:solidFill>
                  <a:schemeClr val="accent4"/>
                </a:solidFill>
                <a:latin typeface="华文中宋" panose="02010600040101010101" charset="-122"/>
                <a:ea typeface="华文中宋" panose="02010600040101010101" charset="-122"/>
              </a:rPr>
              <a:t>冒顿单于</a:t>
            </a:r>
            <a:endParaRPr lang="zh-CN" altLang="en-US" sz="28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领导下，统一了蒙古草原，并</a:t>
            </a:r>
            <a:endParaRPr lang="zh-CN" altLang="en-US" sz="28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不断南下袭扰。</a:t>
            </a:r>
            <a:endParaRPr lang="zh-CN" altLang="en-US" sz="28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74580" y="4411980"/>
            <a:ext cx="1982470" cy="2350135"/>
          </a:xfrm>
          <a:prstGeom prst="ellipse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8138795" y="5768340"/>
            <a:ext cx="2622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华文中宋" panose="02010600040101010101" charset="-122"/>
              </a:rPr>
              <a:t>    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华文中宋" panose="02010600040101010101" charset="-122"/>
              </a:rPr>
              <a:t>王昭君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华文中宋" panose="02010600040101010101" charset="-122"/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西汉元帝时和亲</a:t>
            </a:r>
            <a:endParaRPr lang="zh-CN" altLang="en-US" sz="20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3" name="图片 12" descr="细边小白框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>
            <a:off x="3238500" y="1833245"/>
            <a:ext cx="838200" cy="77292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17805" y="5436870"/>
            <a:ext cx="7570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2"/>
                </a:solidFill>
              </a:rPr>
              <a:t>面对强悍的匈奴，西汉采取了哪些措施？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2610" y="6116955"/>
            <a:ext cx="3037205" cy="6451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和亲</a:t>
            </a:r>
            <a:r>
              <a:rPr lang="en-US" altLang="zh-CN" sz="36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/</a:t>
            </a:r>
            <a:r>
              <a:rPr lang="zh-CN" altLang="en-US" sz="36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送粮布</a:t>
            </a:r>
            <a:endParaRPr lang="zh-CN" altLang="en-US" sz="36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58590" y="6116955"/>
            <a:ext cx="2301240" cy="6451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军事攻打</a:t>
            </a:r>
            <a:endParaRPr lang="zh-CN" altLang="en-US" sz="36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0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破边疆之困，布军事之新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15" grpId="0" bldLvl="0" animBg="1"/>
      <p:bldP spid="1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116955" y="753110"/>
            <a:ext cx="250190" cy="6076950"/>
            <a:chOff x="9890" y="1230"/>
            <a:chExt cx="394" cy="9570"/>
          </a:xfrm>
        </p:grpSpPr>
        <p:pic>
          <p:nvPicPr>
            <p:cNvPr id="5" name="图片 4" descr="竖圈线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9913" y="1230"/>
              <a:ext cx="371" cy="4596"/>
            </a:xfrm>
            <a:prstGeom prst="rect">
              <a:avLst/>
            </a:prstGeom>
          </p:spPr>
        </p:pic>
        <p:pic>
          <p:nvPicPr>
            <p:cNvPr id="6" name="图片 5" descr="竖圈线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0" y="5576"/>
              <a:ext cx="394" cy="5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-36830" y="6985"/>
            <a:ext cx="3160978" cy="688975"/>
            <a:chOff x="469" y="291"/>
            <a:chExt cx="5073" cy="1085"/>
          </a:xfrm>
        </p:grpSpPr>
        <p:pic>
          <p:nvPicPr>
            <p:cNvPr id="9" name="图片 8" descr="白色长条矿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" y="291"/>
              <a:ext cx="3613" cy="108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970" y="422"/>
              <a:ext cx="457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人物小传</a:t>
              </a:r>
              <a:endParaRPr lang="zh-CN" altLang="en-US" sz="2800" b="1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8" name="图片 7" descr="C:/Users/Lenovo/AppData/Local/Temp/kaimatting_20191118100003/output_20191118100035..pngoutput_20191118100035.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894715"/>
            <a:ext cx="1977390" cy="1629410"/>
          </a:xfrm>
          <a:prstGeom prst="ellipse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3820" y="2849880"/>
            <a:ext cx="2009775" cy="1198880"/>
          </a:xfrm>
          <a:prstGeom prst="rect">
            <a:avLst/>
          </a:prstGeom>
          <a:noFill/>
          <a:ln w="15875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accent4"/>
                </a:solidFill>
              </a:rPr>
              <a:t>     </a:t>
            </a:r>
            <a:r>
              <a:rPr lang="zh-CN" altLang="en-US" sz="2800" b="1">
                <a:solidFill>
                  <a:schemeClr val="accent4"/>
                </a:solidFill>
              </a:rPr>
              <a:t>卫  青</a:t>
            </a:r>
            <a:endParaRPr lang="zh-CN" altLang="en-US" sz="2800" b="1">
              <a:solidFill>
                <a:schemeClr val="accent4"/>
              </a:solidFill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西汉名将</a:t>
            </a:r>
            <a:endParaRPr lang="zh-CN" altLang="en-US" sz="24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（？</a:t>
            </a:r>
            <a:r>
              <a:rPr lang="en-US" altLang="zh-CN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-</a:t>
            </a:r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前</a:t>
            </a:r>
            <a:r>
              <a:rPr lang="en-US" altLang="zh-CN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106</a:t>
            </a:r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年）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10765" y="894715"/>
            <a:ext cx="38849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汉武帝在位时官至大司马大将军，封长平侯。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11705" y="2009140"/>
            <a:ext cx="4082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曾七战七胜，收复河朔、河套地区，击破单于，为北部疆域的开拓做出重大贡献。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232660" y="3888105"/>
            <a:ext cx="44589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元封五年卫青逝世，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algn="l"/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葬茂陵东北，谥号"烈"。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715" y="5174615"/>
            <a:ext cx="3063875" cy="147510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106160" y="4972050"/>
            <a:ext cx="613410" cy="1677670"/>
          </a:xfrm>
          <a:prstGeom prst="rect">
            <a:avLst/>
          </a:prstGeom>
          <a:solidFill>
            <a:schemeClr val="tx1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2800">
                <a:solidFill>
                  <a:srgbClr val="FFFF00"/>
                </a:solidFill>
              </a:rPr>
              <a:t>帝国双壁</a:t>
            </a:r>
            <a:endParaRPr lang="zh-CN" altLang="en-US" sz="2800">
              <a:solidFill>
                <a:srgbClr val="FFFF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32720" y="894715"/>
            <a:ext cx="1763395" cy="1891665"/>
          </a:xfrm>
          <a:prstGeom prst="ellipse">
            <a:avLst/>
          </a:prstGeom>
        </p:spPr>
      </p:pic>
      <p:pic>
        <p:nvPicPr>
          <p:cNvPr id="3" name="图片 2" descr="红色吊花灯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52135" y="2849880"/>
            <a:ext cx="1067435" cy="138493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0231755" y="2849880"/>
            <a:ext cx="1871345" cy="1137285"/>
          </a:xfrm>
          <a:prstGeom prst="rect">
            <a:avLst/>
          </a:prstGeom>
          <a:noFill/>
          <a:ln w="15875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accent4"/>
                </a:solidFill>
              </a:rPr>
              <a:t>     </a:t>
            </a:r>
            <a:r>
              <a:rPr lang="zh-CN" altLang="en-US" sz="2800" b="1">
                <a:solidFill>
                  <a:schemeClr val="accent4"/>
                </a:solidFill>
              </a:rPr>
              <a:t>霍去病</a:t>
            </a:r>
            <a:endParaRPr lang="zh-CN" altLang="en-US" sz="2800" b="1">
              <a:solidFill>
                <a:schemeClr val="accent4"/>
              </a:solidFill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西汉名将</a:t>
            </a:r>
            <a:r>
              <a:rPr lang="zh-CN" altLang="en-US" sz="16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（前</a:t>
            </a:r>
            <a:r>
              <a:rPr lang="en-US" altLang="zh-CN" sz="16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140-</a:t>
            </a:r>
            <a:r>
              <a:rPr lang="zh-CN" altLang="en-US" sz="16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前</a:t>
            </a:r>
            <a:r>
              <a:rPr lang="en-US" altLang="zh-CN" sz="16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117</a:t>
            </a:r>
            <a:r>
              <a:rPr lang="zh-CN" altLang="en-US" sz="16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）</a:t>
            </a:r>
            <a:endParaRPr lang="zh-CN" altLang="en-US" sz="16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479540" y="894715"/>
            <a:ext cx="3838575" cy="111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2660"/>
              </a:lnSpc>
            </a:pPr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霍去病</a:t>
            </a:r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是名将卫青的外甥，</a:t>
            </a:r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官至大司马骠骑将军，封</a:t>
            </a:r>
            <a:r>
              <a:rPr lang="zh-CN" altLang="en-US" sz="2800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冠军</a:t>
            </a:r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侯。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529705" y="2012950"/>
            <a:ext cx="37382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善骑射，用兵灵活，勇猛果断，善于长途奔袭、快速突袭和大迂回、</a:t>
            </a:r>
            <a:endParaRPr lang="zh-CN" altLang="en-US" sz="24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l"/>
            <a:r>
              <a:rPr lang="zh-CN" altLang="en-US" sz="24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大穿插作战。</a:t>
            </a:r>
            <a:endParaRPr lang="zh-CN" altLang="en-US" sz="24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691630" y="3888105"/>
            <a:ext cx="52641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元狩六年霍去病因病去世，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年仅23岁，追谥为景桓侯。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668385" y="6046470"/>
            <a:ext cx="2306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chemeClr val="accent2"/>
                </a:solidFill>
              </a:rPr>
              <a:t>西汉茂陵霍去病</a:t>
            </a:r>
            <a:endParaRPr lang="zh-CN" altLang="en-US" sz="2000">
              <a:solidFill>
                <a:schemeClr val="accent2"/>
              </a:solidFill>
            </a:endParaRPr>
          </a:p>
          <a:p>
            <a:pPr algn="l"/>
            <a:r>
              <a:rPr lang="zh-CN" altLang="en-US" sz="2000">
                <a:solidFill>
                  <a:schemeClr val="accent2"/>
                </a:solidFill>
              </a:rPr>
              <a:t>  墓前大型石刻</a:t>
            </a:r>
            <a:endParaRPr lang="zh-CN" altLang="en-US" sz="2000">
              <a:solidFill>
                <a:schemeClr val="accent2"/>
              </a:solidFill>
            </a:endParaRPr>
          </a:p>
        </p:txBody>
      </p:sp>
      <p:pic>
        <p:nvPicPr>
          <p:cNvPr id="29" name="图片 28" descr="C:/Users/Lenovo/AppData/Local/Temp/kaimatting_20191118105112/output_20191118105127..pngoutput_20191118105127.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46410" y="4923790"/>
            <a:ext cx="1669415" cy="1816735"/>
          </a:xfrm>
          <a:prstGeom prst="rect">
            <a:avLst/>
          </a:prstGeom>
        </p:spPr>
      </p:pic>
      <p:pic>
        <p:nvPicPr>
          <p:cNvPr id="4" name="图片 3" descr="C:/Users/Lenovo/AppData/Local/Temp/kaimatting_20191118113036/output_20191118113042..pngoutput_20191118113042.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1595" y="5015865"/>
            <a:ext cx="1644015" cy="16967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76855" y="0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破边疆之困，布军事之新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5" grpId="0"/>
      <p:bldP spid="17" grpId="0"/>
      <p:bldP spid="19" grpId="0"/>
      <p:bldP spid="23" grpId="0" bldLvl="0" animBg="1"/>
      <p:bldP spid="25" grpId="0"/>
      <p:bldP spid="26" grpId="0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00395" y="708660"/>
            <a:ext cx="6356350" cy="4838065"/>
          </a:xfrm>
          <a:prstGeom prst="rect">
            <a:avLst/>
          </a:prstGeom>
          <a:ln w="22225">
            <a:solidFill>
              <a:schemeClr val="accent4">
                <a:lumMod val="5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700395" y="5647690"/>
            <a:ext cx="6356350" cy="829945"/>
          </a:xfrm>
          <a:prstGeom prst="rect">
            <a:avLst/>
          </a:prstGeom>
          <a:noFill/>
          <a:ln w="15875">
            <a:solidFill>
              <a:schemeClr val="accent4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（匈奴）其长兵则弓矢，短兵则刀铤。</a:t>
            </a:r>
            <a:endParaRPr lang="zh-CN" altLang="en-US" sz="24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algn="l"/>
            <a:r>
              <a:rPr lang="zh-CN" altLang="en-US" sz="24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利则进，不利则退，不羞遁走。  </a:t>
            </a:r>
            <a:r>
              <a:rPr lang="en-US" altLang="zh-CN" sz="24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---</a:t>
            </a:r>
            <a:r>
              <a:rPr lang="zh-CN" altLang="en-US" sz="24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《史记》</a:t>
            </a:r>
            <a:endParaRPr lang="zh-CN" altLang="en-US" sz="24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7" name="图片 6" descr="C:/Users/Lenovo/AppData/Local/Temp/kaimatting_20191118113036/output_20191118113042..pngoutput_20191118113042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595" y="5015865"/>
            <a:ext cx="1644015" cy="169672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49225" y="538480"/>
            <a:ext cx="2166620" cy="57531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漠北战役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32025" y="591820"/>
            <a:ext cx="4885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前</a:t>
            </a:r>
            <a:r>
              <a:rPr lang="en-US" altLang="zh-CN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119</a:t>
            </a:r>
            <a:r>
              <a:rPr lang="zh-CN" altLang="en-US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年抗匈奴高潮</a:t>
            </a:r>
            <a:endParaRPr lang="zh-CN" altLang="en-US" sz="28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24135" y="1906270"/>
            <a:ext cx="1601470" cy="1847850"/>
          </a:xfrm>
          <a:prstGeom prst="ellipse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35295" y="3963670"/>
            <a:ext cx="1685925" cy="1684020"/>
          </a:xfrm>
          <a:prstGeom prst="ellipse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556250" y="4399280"/>
            <a:ext cx="551815" cy="8128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卫青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433810" y="1906270"/>
            <a:ext cx="551815" cy="11150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霍去病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16" name="图片 15" descr="金属方框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937385" y="1135380"/>
            <a:ext cx="1809115" cy="53860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94510" y="4824095"/>
            <a:ext cx="3520440" cy="165354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27025" y="2924175"/>
            <a:ext cx="507047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※</a:t>
            </a:r>
            <a:r>
              <a:rPr lang="zh-CN" altLang="en-US" sz="24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卫青出定襄，在漠北遭遇匈奴单于</a:t>
            </a:r>
            <a:endParaRPr lang="zh-CN" altLang="en-US" sz="24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主力，汉军大胜。</a:t>
            </a:r>
            <a:endParaRPr lang="zh-CN" altLang="en-US" sz="24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48590" y="1113790"/>
            <a:ext cx="5386070" cy="1809750"/>
            <a:chOff x="267" y="1319"/>
            <a:chExt cx="8482" cy="2850"/>
          </a:xfrm>
        </p:grpSpPr>
        <p:pic>
          <p:nvPicPr>
            <p:cNvPr id="15" name="图片 14" descr="金属方框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3083" y="-1497"/>
              <a:ext cx="2851" cy="848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450" y="1547"/>
              <a:ext cx="8116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ea"/>
                </a:rPr>
                <a:t>      </a:t>
              </a:r>
              <a:r>
                <a:rPr lang="zh-CN" altLang="en-US" sz="24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ea"/>
                </a:rPr>
                <a:t>作战方针是要穿越匈奴腹地，出其不意打击匈奴单于有生力量。由卫青与霍去病各领五万骑兵，分两路进攻。</a:t>
              </a:r>
              <a:endParaRPr lang="zh-CN" altLang="en-US" sz="24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07340" y="3754120"/>
            <a:ext cx="52279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※</a:t>
            </a:r>
            <a:r>
              <a:rPr lang="zh-CN" altLang="en-US" sz="24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霍去病出代郡，全力击杀左贤王军</a:t>
            </a:r>
            <a:endParaRPr lang="zh-CN" altLang="en-US" sz="24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algn="l"/>
            <a:r>
              <a:rPr lang="zh-CN" altLang="en-US" sz="24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队，</a:t>
            </a:r>
            <a:r>
              <a:rPr lang="en-US" altLang="zh-CN" sz="24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俘虏和杀死达到七万多人</a:t>
            </a:r>
            <a:r>
              <a:rPr lang="zh-CN" altLang="en-US" sz="24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  <a:endParaRPr lang="zh-CN" altLang="en-US" sz="24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48100" y="6158230"/>
            <a:ext cx="1466850" cy="4603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封狼居胥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487854" y="2738034"/>
            <a:ext cx="815975" cy="5207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054688" y="1379047"/>
            <a:ext cx="1097280" cy="5207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573020" y="-121285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破边疆之困，布军事之新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3" grpId="0" bldLvl="0" animBg="1"/>
      <p:bldP spid="14" grpId="0" bldLvl="0" animBg="1"/>
      <p:bldP spid="18" grpId="0"/>
      <p:bldP spid="20" grpId="0"/>
      <p:bldP spid="21" grpId="0" bldLvl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" y="227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020" y="3970020"/>
            <a:ext cx="2112010" cy="24917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775700" y="1878965"/>
            <a:ext cx="3416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chemeClr val="bg1"/>
                </a:solidFill>
              </a:rPr>
              <a:t>山东孙家村出土的孝堂山石像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 descr="C:/Users/Lenovo/AppData/Local/Temp/kaimatting_20191118122343/output_20191118122424..pngoutput_20191118122424.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56955" y="208280"/>
            <a:ext cx="3411220" cy="1670685"/>
          </a:xfrm>
          <a:prstGeom prst="rect">
            <a:avLst/>
          </a:prstGeom>
        </p:spPr>
      </p:pic>
      <p:pic>
        <p:nvPicPr>
          <p:cNvPr id="10" name="图片 9" descr="合拼的有玉方框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" y="542925"/>
            <a:ext cx="8430895" cy="20396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3380" y="644525"/>
            <a:ext cx="91166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>
                <a:solidFill>
                  <a:schemeClr val="bg1"/>
                </a:solidFill>
                <a:sym typeface="+mn-ea"/>
              </a:rPr>
              <a:t>            </a:t>
            </a:r>
            <a:r>
              <a:rPr lang="zh-CN" altLang="en-US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漠北战役中，</a:t>
            </a:r>
            <a:r>
              <a:rPr lang="en-US" altLang="zh-CN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步兵射箭掩护，骑兵快速冲入</a:t>
            </a:r>
            <a:r>
              <a:rPr lang="zh-CN" altLang="en-US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敌</a:t>
            </a:r>
            <a:r>
              <a:rPr lang="en-US" altLang="zh-CN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军，在</a:t>
            </a:r>
            <a:endParaRPr lang="en-US" altLang="zh-CN" sz="24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马背上与匈奴展开白刃战，极大的发挥中原士兵擅长贴身</a:t>
            </a:r>
            <a:endParaRPr lang="en-US" altLang="zh-CN" sz="24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战的特点，并克服了机动性不足的巨大缺陷</a:t>
            </a:r>
            <a:r>
              <a:rPr lang="zh-CN" altLang="en-US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r>
              <a:rPr lang="en-US" altLang="zh-CN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为增强击杀</a:t>
            </a:r>
            <a:endParaRPr lang="en-US" altLang="zh-CN" sz="24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力量发明武器——戟</a:t>
            </a:r>
            <a:r>
              <a:rPr lang="zh-CN" altLang="en-US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长矛的前身</a:t>
            </a:r>
            <a:r>
              <a:rPr lang="zh-CN" altLang="en-US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）。</a:t>
            </a:r>
            <a:r>
              <a:rPr lang="en-US" altLang="zh-CN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山东孙家村出土的</a:t>
            </a:r>
            <a:endParaRPr lang="en-US" altLang="zh-CN" sz="24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孝堂山石像就再现了当年战斗场景。</a:t>
            </a:r>
            <a:endParaRPr lang="en-US" altLang="zh-CN" sz="24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14" name="图片 13" descr="标题框红色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" y="2582545"/>
            <a:ext cx="11842115" cy="100266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52170" y="2632075"/>
            <a:ext cx="105898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</a:rPr>
              <a:t>漠北战役从根本上摧毁了匈奴实力，再无力与西汉对抗，部分匈奴人开始西迁。西汉收复失地且大大</a:t>
            </a:r>
            <a:r>
              <a:rPr lang="zh-CN" altLang="en-US" sz="2800">
                <a:solidFill>
                  <a:schemeClr val="accent4"/>
                </a:solidFill>
              </a:rPr>
              <a:t>拓展了疆域</a:t>
            </a:r>
            <a:r>
              <a:rPr lang="zh-CN" altLang="en-US" sz="2800">
                <a:solidFill>
                  <a:schemeClr val="bg1"/>
                </a:solidFill>
              </a:rPr>
              <a:t>。</a:t>
            </a:r>
            <a:endParaRPr lang="zh-CN" altLang="en-US" sz="2800">
              <a:solidFill>
                <a:schemeClr val="bg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816860" y="3784600"/>
            <a:ext cx="7698105" cy="2966004"/>
            <a:chOff x="4673" y="5545"/>
            <a:chExt cx="11886" cy="5160"/>
          </a:xfrm>
        </p:grpSpPr>
        <p:sp>
          <p:nvSpPr>
            <p:cNvPr id="20" name="Line 15"/>
            <p:cNvSpPr>
              <a:spLocks noChangeShapeType="1"/>
            </p:cNvSpPr>
            <p:nvPr/>
          </p:nvSpPr>
          <p:spPr bwMode="auto">
            <a:xfrm rot="19740000" flipH="1">
              <a:off x="11928" y="7961"/>
              <a:ext cx="120" cy="480"/>
            </a:xfrm>
            <a:prstGeom prst="line">
              <a:avLst/>
            </a:prstGeom>
            <a:noFill/>
            <a:ln w="31750">
              <a:solidFill>
                <a:schemeClr val="accent4"/>
              </a:solidFill>
              <a:round/>
              <a:tailEnd type="triangle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4673" y="5545"/>
              <a:ext cx="11886" cy="5160"/>
              <a:chOff x="5145" y="5545"/>
              <a:chExt cx="11886" cy="516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7625" y="5545"/>
                <a:ext cx="6480" cy="1539"/>
                <a:chOff x="4721" y="1694"/>
                <a:chExt cx="6480" cy="1539"/>
              </a:xfrm>
            </p:grpSpPr>
            <p:sp>
              <p:nvSpPr>
                <p:cNvPr id="116738" name="Oval 8"/>
                <p:cNvSpPr>
                  <a:spLocks noChangeArrowheads="1"/>
                </p:cNvSpPr>
                <p:nvPr/>
              </p:nvSpPr>
              <p:spPr bwMode="auto">
                <a:xfrm>
                  <a:off x="4721" y="1694"/>
                  <a:ext cx="6480" cy="903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pPr algn="ctr">
                    <a:buFont typeface="Arial" panose="020B0604020202020204" pitchFamily="34" charset="0"/>
                    <a:buNone/>
                  </a:pPr>
                  <a:r>
                    <a:rPr lang="zh-CN" altLang="en-US" sz="28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汉武帝的大一统</a:t>
                  </a:r>
                  <a:endParaRPr lang="zh-CN" altLang="en-US" sz="2800" b="1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16739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4931" y="2400"/>
                  <a:ext cx="315" cy="555"/>
                </a:xfrm>
                <a:prstGeom prst="line">
                  <a:avLst/>
                </a:prstGeom>
                <a:noFill/>
                <a:ln w="31750">
                  <a:solidFill>
                    <a:schemeClr val="accent4"/>
                  </a:solidFill>
                  <a:round/>
                  <a:tailEnd type="triangle" w="med" len="med"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zh-CN" altLang="en-US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6741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7152" y="2565"/>
                  <a:ext cx="265" cy="668"/>
                </a:xfrm>
                <a:prstGeom prst="line">
                  <a:avLst/>
                </a:prstGeom>
                <a:noFill/>
                <a:ln w="31750">
                  <a:solidFill>
                    <a:schemeClr val="accent4"/>
                  </a:solidFill>
                  <a:round/>
                  <a:tailEnd type="triangle" w="med" len="med"/>
                </a:ln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116747" name="Line 19"/>
                <p:cNvSpPr>
                  <a:spLocks noChangeShapeType="1"/>
                </p:cNvSpPr>
                <p:nvPr/>
              </p:nvSpPr>
              <p:spPr bwMode="auto">
                <a:xfrm rot="840000">
                  <a:off x="8968" y="2620"/>
                  <a:ext cx="257" cy="591"/>
                </a:xfrm>
                <a:prstGeom prst="line">
                  <a:avLst/>
                </a:prstGeom>
                <a:noFill/>
                <a:ln w="31750">
                  <a:solidFill>
                    <a:schemeClr val="accent4"/>
                  </a:solidFill>
                  <a:round/>
                  <a:tailEnd type="triangle" w="med" len="med"/>
                </a:ln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116758" name="Line 19"/>
                <p:cNvSpPr>
                  <a:spLocks noChangeShapeType="1"/>
                </p:cNvSpPr>
                <p:nvPr/>
              </p:nvSpPr>
              <p:spPr bwMode="auto">
                <a:xfrm>
                  <a:off x="10519" y="2400"/>
                  <a:ext cx="398" cy="555"/>
                </a:xfrm>
                <a:prstGeom prst="line">
                  <a:avLst/>
                </a:prstGeom>
                <a:noFill/>
                <a:ln w="31750">
                  <a:solidFill>
                    <a:schemeClr val="accent4"/>
                  </a:solidFill>
                  <a:round/>
                  <a:tailEnd type="triangle" w="med" len="med"/>
                </a:ln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5145" y="6765"/>
                <a:ext cx="3333" cy="2644"/>
                <a:chOff x="1035" y="4168"/>
                <a:chExt cx="3333" cy="2644"/>
              </a:xfrm>
            </p:grpSpPr>
            <p:sp>
              <p:nvSpPr>
                <p:cNvPr id="116740" name="Oval 10"/>
                <p:cNvSpPr>
                  <a:spLocks noChangeArrowheads="1"/>
                </p:cNvSpPr>
                <p:nvPr/>
              </p:nvSpPr>
              <p:spPr bwMode="auto">
                <a:xfrm rot="720000">
                  <a:off x="2717" y="4168"/>
                  <a:ext cx="1651" cy="916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pPr algn="ctr">
                    <a:buFont typeface="Arial" panose="020B0604020202020204" pitchFamily="34" charset="0"/>
                    <a:buNone/>
                  </a:pPr>
                  <a:r>
                    <a:rPr lang="zh-CN" altLang="en-US" sz="28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政治</a:t>
                  </a:r>
                  <a:endParaRPr lang="zh-CN" altLang="en-US" sz="2800" b="1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16743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974" y="5068"/>
                  <a:ext cx="330" cy="486"/>
                </a:xfrm>
                <a:prstGeom prst="line">
                  <a:avLst/>
                </a:prstGeom>
                <a:noFill/>
                <a:ln w="31750">
                  <a:solidFill>
                    <a:schemeClr val="accent4"/>
                  </a:solidFill>
                  <a:round/>
                  <a:tailEnd type="triangle" w="med" len="med"/>
                </a:ln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116744" name="Oval 14"/>
                <p:cNvSpPr>
                  <a:spLocks noChangeArrowheads="1"/>
                </p:cNvSpPr>
                <p:nvPr/>
              </p:nvSpPr>
              <p:spPr bwMode="auto">
                <a:xfrm rot="780000">
                  <a:off x="1035" y="5352"/>
                  <a:ext cx="2689" cy="14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pPr algn="ctr">
                    <a:buFont typeface="Arial" panose="020B0604020202020204" pitchFamily="34" charset="0"/>
                    <a:buNone/>
                  </a:pPr>
                  <a:r>
                    <a:rPr lang="zh-CN" altLang="en-US" sz="24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推</a:t>
                  </a:r>
                  <a:r>
                    <a:rPr lang="zh-CN" altLang="en-US" sz="2400" b="1" dirty="0" smtClean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恩令</a:t>
                  </a:r>
                  <a:endParaRPr lang="zh-CN" altLang="en-US" sz="2400" b="1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  <a:p>
                  <a:pPr algn="ctr">
                    <a:buFont typeface="Arial" panose="020B0604020202020204" pitchFamily="34" charset="0"/>
                    <a:buNone/>
                  </a:pPr>
                  <a:r>
                    <a:rPr lang="zh-CN" altLang="en-US" sz="24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设置刺史</a:t>
                  </a:r>
                  <a:endParaRPr lang="zh-CN" altLang="en-US" sz="2400" b="1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7938" y="7020"/>
                <a:ext cx="2779" cy="2905"/>
                <a:chOff x="2777" y="5054"/>
                <a:chExt cx="2779" cy="2905"/>
              </a:xfrm>
            </p:grpSpPr>
            <p:sp>
              <p:nvSpPr>
                <p:cNvPr id="116742" name="Oval 12"/>
                <p:cNvSpPr>
                  <a:spLocks noChangeArrowheads="1"/>
                </p:cNvSpPr>
                <p:nvPr/>
              </p:nvSpPr>
              <p:spPr bwMode="auto">
                <a:xfrm rot="960000">
                  <a:off x="3755" y="5054"/>
                  <a:ext cx="1685" cy="931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pPr algn="ctr">
                    <a:buFont typeface="Arial" panose="020B0604020202020204" pitchFamily="34" charset="0"/>
                    <a:buNone/>
                  </a:pPr>
                  <a:r>
                    <a:rPr lang="zh-CN" altLang="en-US" sz="2800" b="1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思想</a:t>
                  </a:r>
                  <a:endParaRPr lang="zh-CN" altLang="en-US" sz="2800" b="1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16745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4379" y="5991"/>
                  <a:ext cx="120" cy="480"/>
                </a:xfrm>
                <a:prstGeom prst="line">
                  <a:avLst/>
                </a:prstGeom>
                <a:noFill/>
                <a:ln w="31750">
                  <a:solidFill>
                    <a:schemeClr val="accent4"/>
                  </a:solidFill>
                  <a:round/>
                  <a:tailEnd type="triangle" w="med" len="med"/>
                </a:ln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116746" name="Oval 17"/>
                <p:cNvSpPr>
                  <a:spLocks noChangeArrowheads="1"/>
                </p:cNvSpPr>
                <p:nvPr/>
              </p:nvSpPr>
              <p:spPr bwMode="auto">
                <a:xfrm rot="900000">
                  <a:off x="2777" y="6413"/>
                  <a:ext cx="2779" cy="154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pPr algn="ctr">
                    <a:buFont typeface="Arial" panose="020B0604020202020204" pitchFamily="34" charset="0"/>
                    <a:buNone/>
                  </a:pPr>
                  <a:r>
                    <a:rPr lang="zh-CN" altLang="en-US" sz="2400" b="1" dirty="0">
                      <a:solidFill>
                        <a:schemeClr val="bg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罢黜百家</a:t>
                  </a:r>
                  <a:endParaRPr lang="zh-CN" altLang="en-US" sz="2400" b="1" dirty="0">
                    <a:solidFill>
                      <a:schemeClr val="bg1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  <a:p>
                  <a:pPr algn="ctr">
                    <a:buFont typeface="Arial" panose="020B0604020202020204" pitchFamily="34" charset="0"/>
                    <a:buNone/>
                  </a:pPr>
                  <a:r>
                    <a:rPr lang="zh-CN" altLang="en-US" sz="2400" b="1" dirty="0">
                      <a:solidFill>
                        <a:schemeClr val="bg1"/>
                      </a:solidFill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</a:rPr>
                    <a:t>独尊儒术</a:t>
                  </a:r>
                  <a:endParaRPr lang="zh-CN" altLang="en-US" sz="2400" b="1" dirty="0">
                    <a:solidFill>
                      <a:schemeClr val="bg1"/>
                    </a:solidFill>
                    <a:uFillTx/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10847" y="7031"/>
                <a:ext cx="3489" cy="3674"/>
                <a:chOff x="10847" y="7031"/>
                <a:chExt cx="3489" cy="3674"/>
              </a:xfrm>
            </p:grpSpPr>
            <p:sp>
              <p:nvSpPr>
                <p:cNvPr id="116754" name="Oval 10"/>
                <p:cNvSpPr>
                  <a:spLocks noChangeArrowheads="1"/>
                </p:cNvSpPr>
                <p:nvPr/>
              </p:nvSpPr>
              <p:spPr bwMode="auto">
                <a:xfrm>
                  <a:off x="11307" y="7031"/>
                  <a:ext cx="1640" cy="910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pPr algn="ctr">
                    <a:buFont typeface="Arial" panose="020B0604020202020204" pitchFamily="34" charset="0"/>
                    <a:buNone/>
                  </a:pPr>
                  <a:r>
                    <a:rPr lang="zh-CN" altLang="en-US" sz="2800" b="1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经济</a:t>
                  </a:r>
                  <a:endParaRPr lang="zh-CN" altLang="en-US" sz="2800" b="1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16755" name="Oval 17"/>
                <p:cNvSpPr>
                  <a:spLocks noChangeArrowheads="1"/>
                </p:cNvSpPr>
                <p:nvPr/>
              </p:nvSpPr>
              <p:spPr bwMode="auto">
                <a:xfrm rot="20880000">
                  <a:off x="10847" y="8088"/>
                  <a:ext cx="3489" cy="261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pPr algn="ctr">
                    <a:buFont typeface="Arial" panose="020B0604020202020204" pitchFamily="34" charset="0"/>
                    <a:buNone/>
                  </a:pPr>
                  <a:r>
                    <a:rPr lang="zh-CN" altLang="en-US" sz="24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盐铁专营</a:t>
                  </a:r>
                  <a:endParaRPr lang="zh-CN" altLang="en-US" sz="2400" b="1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  <a:p>
                  <a:pPr algn="ctr">
                    <a:buFont typeface="Arial" panose="020B0604020202020204" pitchFamily="34" charset="0"/>
                    <a:buNone/>
                  </a:pPr>
                  <a:r>
                    <a:rPr lang="zh-CN" altLang="en-US" sz="2400" b="1" dirty="0" smtClean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铸造五铢</a:t>
                  </a:r>
                  <a:endParaRPr lang="zh-CN" altLang="en-US" sz="2400" b="1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  <a:p>
                  <a:pPr algn="ctr">
                    <a:buFont typeface="Arial" panose="020B0604020202020204" pitchFamily="34" charset="0"/>
                    <a:buNone/>
                  </a:pPr>
                  <a:r>
                    <a:rPr lang="zh-CN" altLang="en-US" sz="2400" b="1" dirty="0" smtClean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平抑物价</a:t>
                  </a:r>
                  <a:endParaRPr lang="zh-CN" altLang="en-US" sz="2400" b="1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 rot="21060000">
                <a:off x="13363" y="6583"/>
                <a:ext cx="3668" cy="3002"/>
                <a:chOff x="13450" y="6416"/>
                <a:chExt cx="3668" cy="3002"/>
              </a:xfrm>
            </p:grpSpPr>
            <p:sp>
              <p:nvSpPr>
                <p:cNvPr id="116759" name="Oval 10"/>
                <p:cNvSpPr>
                  <a:spLocks noChangeArrowheads="1"/>
                </p:cNvSpPr>
                <p:nvPr/>
              </p:nvSpPr>
              <p:spPr bwMode="auto">
                <a:xfrm>
                  <a:off x="13450" y="6416"/>
                  <a:ext cx="1828" cy="829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pPr algn="ctr">
                    <a:buFont typeface="Arial" panose="020B0604020202020204" pitchFamily="34" charset="0"/>
                    <a:buNone/>
                  </a:pPr>
                  <a:r>
                    <a:rPr lang="zh-CN" altLang="en-US" sz="2800" b="1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军事</a:t>
                  </a:r>
                  <a:endParaRPr lang="zh-CN" altLang="en-US" sz="2800" b="1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grpSp>
              <p:nvGrpSpPr>
                <p:cNvPr id="22" name="组合 21"/>
                <p:cNvGrpSpPr/>
                <p:nvPr/>
              </p:nvGrpSpPr>
              <p:grpSpPr>
                <a:xfrm>
                  <a:off x="14323" y="7201"/>
                  <a:ext cx="2795" cy="2217"/>
                  <a:chOff x="14323" y="7201"/>
                  <a:chExt cx="2795" cy="2217"/>
                </a:xfrm>
              </p:grpSpPr>
              <p:sp>
                <p:nvSpPr>
                  <p:cNvPr id="116760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4323" y="7758"/>
                    <a:ext cx="2795" cy="1660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algn="ctr">
                      <a:buFont typeface="Arial" panose="020B0604020202020204" pitchFamily="34" charset="0"/>
                      <a:buNone/>
                    </a:pPr>
                    <a:r>
                      <a:rPr lang="zh-CN" altLang="en-US" sz="2400" b="1" dirty="0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t>反击匈奴</a:t>
                    </a:r>
                    <a:endParaRPr lang="zh-CN" altLang="en-US" sz="24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endParaRPr>
                  </a:p>
                  <a:p>
                    <a:pPr algn="ctr">
                      <a:buFont typeface="Arial" panose="020B0604020202020204" pitchFamily="34" charset="0"/>
                      <a:buNone/>
                    </a:pPr>
                    <a:r>
                      <a:rPr lang="zh-CN" altLang="en-US" sz="2400" b="1" dirty="0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t>开疆拓土</a:t>
                    </a:r>
                    <a:endParaRPr lang="zh-CN" altLang="en-US" sz="24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endParaRPr>
                  </a:p>
                </p:txBody>
              </p:sp>
              <p:sp>
                <p:nvSpPr>
                  <p:cNvPr id="116761" name="Line 19"/>
                  <p:cNvSpPr>
                    <a:spLocks noChangeShapeType="1"/>
                  </p:cNvSpPr>
                  <p:nvPr/>
                </p:nvSpPr>
                <p:spPr bwMode="auto">
                  <a:xfrm rot="360000">
                    <a:off x="14618" y="7201"/>
                    <a:ext cx="600" cy="600"/>
                  </a:xfrm>
                  <a:prstGeom prst="line">
                    <a:avLst/>
                  </a:prstGeom>
                  <a:noFill/>
                  <a:ln w="31750">
                    <a:solidFill>
                      <a:schemeClr val="accent4"/>
                    </a:solidFill>
                    <a:round/>
                    <a:tailEnd type="triangle" w="med" len="med"/>
                  </a:ln>
                </p:spPr>
                <p:txBody>
                  <a:bodyPr wrap="none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sp>
        <p:nvSpPr>
          <p:cNvPr id="24" name="圆角矩形 23"/>
          <p:cNvSpPr/>
          <p:nvPr/>
        </p:nvSpPr>
        <p:spPr>
          <a:xfrm>
            <a:off x="11348213" y="2998534"/>
            <a:ext cx="670317" cy="3859466"/>
          </a:xfrm>
          <a:prstGeom prst="roundRect">
            <a:avLst/>
          </a:prstGeom>
          <a:solidFill>
            <a:srgbClr val="D53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/>
              <a:t>鼎</a:t>
            </a:r>
            <a:endParaRPr lang="zh-CN" altLang="en-US" sz="3600" dirty="0"/>
          </a:p>
          <a:p>
            <a:pPr algn="ctr"/>
            <a:r>
              <a:rPr lang="zh-CN" altLang="en-US" sz="3600" dirty="0"/>
              <a:t>盛</a:t>
            </a:r>
            <a:endParaRPr lang="zh-CN" altLang="en-US" sz="3600" dirty="0"/>
          </a:p>
          <a:p>
            <a:pPr algn="ctr"/>
            <a:r>
              <a:rPr lang="zh-CN" altLang="en-US" sz="3600" dirty="0"/>
              <a:t>时</a:t>
            </a:r>
            <a:endParaRPr lang="zh-CN" altLang="en-US" sz="3600" dirty="0"/>
          </a:p>
          <a:p>
            <a:pPr algn="ctr"/>
            <a:r>
              <a:rPr lang="zh-CN" altLang="en-US" sz="3600" dirty="0"/>
              <a:t>期</a:t>
            </a:r>
            <a:endParaRPr lang="zh-CN" altLang="en-US" sz="3600" dirty="0"/>
          </a:p>
        </p:txBody>
      </p:sp>
      <p:sp>
        <p:nvSpPr>
          <p:cNvPr id="25" name="文本框 24"/>
          <p:cNvSpPr txBox="1"/>
          <p:nvPr/>
        </p:nvSpPr>
        <p:spPr>
          <a:xfrm>
            <a:off x="669925" y="6256020"/>
            <a:ext cx="1198880" cy="4603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汉武帝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-185420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破边疆之困，布军事之新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/>
      <p:bldP spid="24" grpId="0" bldLvl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-386"/>
          <a:stretch>
            <a:fillRect/>
          </a:stretch>
        </p:blipFill>
        <p:spPr>
          <a:xfrm>
            <a:off x="4686285" y="3226872"/>
            <a:ext cx="7566739" cy="363112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/>
          <a:srcRect l="-2054"/>
          <a:stretch>
            <a:fillRect/>
          </a:stretch>
        </p:blipFill>
        <p:spPr>
          <a:xfrm rot="10800000" flipH="1">
            <a:off x="-121285" y="5777865"/>
            <a:ext cx="3072765" cy="10801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/>
          <a:srcRect l="-2054"/>
          <a:stretch>
            <a:fillRect/>
          </a:stretch>
        </p:blipFill>
        <p:spPr>
          <a:xfrm>
            <a:off x="9376410" y="0"/>
            <a:ext cx="3072765" cy="10801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20620" y="354330"/>
            <a:ext cx="1536700" cy="33591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zh-CN" altLang="en-US" sz="8800" b="1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3" name="图片 2" descr="明月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553845" cy="14528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2440" y="558165"/>
            <a:ext cx="73425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800" b="1" dirty="0" smtClean="0">
                <a:solidFill>
                  <a:schemeClr val="accent4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结合本课所学，你对汉武帝有怎样的认识？</a:t>
            </a:r>
            <a:endParaRPr kumimoji="1" lang="zh-CN" altLang="en-US" sz="2800" b="1" dirty="0" smtClean="0">
              <a:solidFill>
                <a:schemeClr val="accent4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63272"/>
          <a:stretch>
            <a:fillRect/>
          </a:stretch>
        </p:blipFill>
        <p:spPr>
          <a:xfrm>
            <a:off x="1742440" y="1194435"/>
            <a:ext cx="3428365" cy="10191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63061"/>
          <a:stretch>
            <a:fillRect/>
          </a:stretch>
        </p:blipFill>
        <p:spPr>
          <a:xfrm>
            <a:off x="6273800" y="1194435"/>
            <a:ext cx="3448050" cy="1019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62102"/>
          <a:stretch>
            <a:fillRect/>
          </a:stretch>
        </p:blipFill>
        <p:spPr>
          <a:xfrm>
            <a:off x="1823720" y="2378710"/>
            <a:ext cx="3537585" cy="10191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62497"/>
          <a:stretch>
            <a:fillRect/>
          </a:stretch>
        </p:blipFill>
        <p:spPr>
          <a:xfrm>
            <a:off x="6221095" y="2378710"/>
            <a:ext cx="3500755" cy="1019175"/>
          </a:xfrm>
          <a:prstGeom prst="rect">
            <a:avLst/>
          </a:prstGeom>
        </p:spPr>
      </p:pic>
      <p:pic>
        <p:nvPicPr>
          <p:cNvPr id="5" name="韩磊 - 向天再借五百年 (Live)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72875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0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238872" y="-80780"/>
            <a:ext cx="1953456" cy="930217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70815" y="40640"/>
            <a:ext cx="4647105" cy="688975"/>
            <a:chOff x="469" y="291"/>
            <a:chExt cx="7149" cy="1085"/>
          </a:xfrm>
        </p:grpSpPr>
        <p:pic>
          <p:nvPicPr>
            <p:cNvPr id="9" name="图片 8" descr="白色长条矿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" y="291"/>
              <a:ext cx="5617" cy="108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248" y="422"/>
              <a:ext cx="637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秦皇汉武的比较</a:t>
              </a:r>
              <a:endParaRPr lang="zh-CN" altLang="en-US" sz="2800" b="1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graphicFrame>
        <p:nvGraphicFramePr>
          <p:cNvPr id="4" name="表格 3"/>
          <p:cNvGraphicFramePr/>
          <p:nvPr>
            <p:custDataLst>
              <p:tags r:id="rId4"/>
            </p:custDataLst>
          </p:nvPr>
        </p:nvGraphicFramePr>
        <p:xfrm>
          <a:off x="471170" y="849630"/>
          <a:ext cx="11308080" cy="5146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825"/>
                <a:gridCol w="1591310"/>
                <a:gridCol w="1481455"/>
                <a:gridCol w="1553845"/>
                <a:gridCol w="1578610"/>
                <a:gridCol w="1591310"/>
                <a:gridCol w="2752725"/>
              </a:tblGrid>
              <a:tr h="690245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9050" cap="rnd">
                      <a:solidFill>
                        <a:srgbClr val="E34D4D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chemeClr val="bg2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solidFill>
                      <a:srgbClr val="E34D4D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solidFill>
                      <a:srgbClr val="E34D4D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solidFill>
                      <a:srgbClr val="E34D4D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solidFill>
                      <a:srgbClr val="E34D4D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solidFill>
                      <a:srgbClr val="E34D4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E34D4D"/>
                      </a:solidFill>
                      <a:prstDash val="solid"/>
                    </a:lnR>
                    <a:lnT w="19050" cap="rnd">
                      <a:solidFill>
                        <a:srgbClr val="E34D4D"/>
                      </a:solidFill>
                      <a:prstDash val="solid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E34D4D"/>
                    </a:solidFill>
                  </a:tcPr>
                </a:tc>
              </a:tr>
              <a:tr h="775970">
                <a:tc vMerge="1">
                  <a:tcPr>
                    <a:lnL w="19050" cap="rnd">
                      <a:solidFill>
                        <a:srgbClr val="E34D4D"/>
                      </a:solidFill>
                      <a:prstDash val="solid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 vMerge="1"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19050" cap="rnd">
                      <a:solidFill>
                        <a:srgbClr val="E34D4D"/>
                      </a:solidFill>
                      <a:prstDash val="solid"/>
                    </a:lnR>
                    <a:lnT w="19050">
                      <a:solidFill>
                        <a:srgbClr val="E34D4D"/>
                      </a:solidFill>
                      <a:prstDash val="solid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171767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19050" cap="rnd">
                      <a:solidFill>
                        <a:srgbClr val="E34D4D"/>
                      </a:solidFill>
                      <a:prstDash val="solid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19050" cap="rnd">
                      <a:solidFill>
                        <a:srgbClr val="E34D4D"/>
                      </a:solidFill>
                      <a:prstDash val="solid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3175">
                      <a:solidFill>
                        <a:srgbClr val="E34D4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196278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19050" cap="rnd">
                      <a:solidFill>
                        <a:srgbClr val="E34D4D"/>
                      </a:solidFill>
                      <a:prstDash val="solid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3175">
                      <a:solidFill>
                        <a:srgbClr val="E34D4D"/>
                      </a:solidFill>
                      <a:prstDash val="dot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E34D4D"/>
                      </a:solidFill>
                      <a:prstDash val="dot"/>
                    </a:lnL>
                    <a:lnR w="19050" cap="rnd">
                      <a:solidFill>
                        <a:srgbClr val="E34D4D"/>
                      </a:solidFill>
                      <a:prstDash val="solid"/>
                    </a:lnR>
                    <a:lnT w="3175">
                      <a:solidFill>
                        <a:srgbClr val="E34D4D"/>
                      </a:solidFill>
                      <a:prstDash val="dot"/>
                    </a:lnT>
                    <a:lnB w="19050" cap="rnd">
                      <a:solidFill>
                        <a:srgbClr val="E34D4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586105" y="1028700"/>
            <a:ext cx="5384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人</a:t>
            </a:r>
            <a:endParaRPr lang="zh-CN" altLang="en-US" sz="2800" b="1"/>
          </a:p>
          <a:p>
            <a:r>
              <a:rPr lang="zh-CN" altLang="en-US" sz="2800" b="1"/>
              <a:t>物</a:t>
            </a:r>
            <a:endParaRPr lang="zh-CN" altLang="en-US" sz="2800" b="1"/>
          </a:p>
        </p:txBody>
      </p:sp>
      <p:sp>
        <p:nvSpPr>
          <p:cNvPr id="6" name="文本框 5"/>
          <p:cNvSpPr txBox="1"/>
          <p:nvPr/>
        </p:nvSpPr>
        <p:spPr>
          <a:xfrm>
            <a:off x="586105" y="2507615"/>
            <a:ext cx="5384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秦始皇</a:t>
            </a:r>
            <a:endParaRPr lang="zh-CN" altLang="en-US" sz="2800" b="1"/>
          </a:p>
        </p:txBody>
      </p:sp>
      <p:sp>
        <p:nvSpPr>
          <p:cNvPr id="8" name="文本框 7"/>
          <p:cNvSpPr txBox="1"/>
          <p:nvPr/>
        </p:nvSpPr>
        <p:spPr>
          <a:xfrm>
            <a:off x="586105" y="4185285"/>
            <a:ext cx="5384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汉武帝</a:t>
            </a:r>
            <a:endParaRPr lang="zh-CN" altLang="en-US" sz="2800" b="1"/>
          </a:p>
        </p:txBody>
      </p:sp>
      <p:sp>
        <p:nvSpPr>
          <p:cNvPr id="12" name="文本框 11"/>
          <p:cNvSpPr txBox="1"/>
          <p:nvPr/>
        </p:nvSpPr>
        <p:spPr>
          <a:xfrm>
            <a:off x="9418955" y="1139825"/>
            <a:ext cx="2030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/>
              <a:t>主要贡献</a:t>
            </a:r>
            <a:endParaRPr lang="zh-CN" altLang="en-US" sz="3200" b="1"/>
          </a:p>
        </p:txBody>
      </p:sp>
      <p:sp>
        <p:nvSpPr>
          <p:cNvPr id="13" name="文本框 12"/>
          <p:cNvSpPr txBox="1"/>
          <p:nvPr/>
        </p:nvSpPr>
        <p:spPr>
          <a:xfrm>
            <a:off x="4509135" y="922655"/>
            <a:ext cx="2030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/>
              <a:t>措  施</a:t>
            </a:r>
            <a:endParaRPr lang="zh-CN" altLang="en-US" sz="3200" b="1"/>
          </a:p>
        </p:txBody>
      </p:sp>
      <p:sp>
        <p:nvSpPr>
          <p:cNvPr id="14" name="文本框 13"/>
          <p:cNvSpPr txBox="1"/>
          <p:nvPr/>
        </p:nvSpPr>
        <p:spPr>
          <a:xfrm>
            <a:off x="1458595" y="1595755"/>
            <a:ext cx="1333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政治</a:t>
            </a:r>
            <a:endParaRPr lang="zh-CN" altLang="en-US" sz="3200" b="1">
              <a:solidFill>
                <a:schemeClr val="accent6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05455" y="1595755"/>
            <a:ext cx="122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经济</a:t>
            </a:r>
            <a:endParaRPr lang="zh-CN" altLang="en-US" sz="3200" b="1">
              <a:solidFill>
                <a:schemeClr val="accent6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09135" y="1595755"/>
            <a:ext cx="1210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思想</a:t>
            </a:r>
            <a:endParaRPr lang="zh-CN" altLang="en-US" sz="3200" b="1">
              <a:solidFill>
                <a:schemeClr val="accent6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88380" y="1595755"/>
            <a:ext cx="1346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文化</a:t>
            </a:r>
            <a:endParaRPr lang="zh-CN" altLang="en-US" sz="3200" b="1">
              <a:solidFill>
                <a:schemeClr val="accent6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606030" y="1595755"/>
            <a:ext cx="1431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军事</a:t>
            </a:r>
            <a:endParaRPr lang="zh-CN" altLang="en-US" sz="3200" b="1">
              <a:solidFill>
                <a:schemeClr val="accent6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330325" y="2599690"/>
            <a:ext cx="14617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创立大一统中央集权制度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65555" y="4093210"/>
            <a:ext cx="14617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颁布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</a:rPr>
              <a:t>“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推恩令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</a:rPr>
              <a:t>”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巩固大一统政权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886075" y="2783840"/>
            <a:ext cx="14617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统一货币度量衡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886075" y="4185285"/>
            <a:ext cx="14617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铸造五铢钱，盐铁专卖，平抑物价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347845" y="2783840"/>
            <a:ext cx="14617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</a:rPr>
              <a:t>“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焚书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   坑儒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</a:rPr>
              <a:t>”</a:t>
            </a:r>
            <a:endParaRPr lang="en-US" altLang="zh-CN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384040" y="4462145"/>
            <a:ext cx="14617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罢黜百家独尊儒术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45810" y="2968625"/>
            <a:ext cx="1589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统一文字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845810" y="4462780"/>
            <a:ext cx="1589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兴办太学，推行儒学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435215" y="2507615"/>
            <a:ext cx="14617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蒙恬北击匈奴修长城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435215" y="4058285"/>
            <a:ext cx="14624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卫青霍去病三次反击匈奴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（漠北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   战役）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037955" y="2507615"/>
            <a:ext cx="27406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建立起我国历史上第一个统一的多民族的封建国家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063990" y="4370070"/>
            <a:ext cx="27406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巩固了大一统，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使西汉进入鼎盛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时期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32" name="图片 31" descr="红牡丹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88560"/>
            <a:ext cx="1434465" cy="186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227179" y="1456885"/>
            <a:ext cx="1162785" cy="4161412"/>
            <a:chOff x="8472482" y="4024208"/>
            <a:chExt cx="1025017" cy="383990"/>
          </a:xfrm>
        </p:grpSpPr>
        <p:sp>
          <p:nvSpPr>
            <p:cNvPr id="15" name="文本框 14"/>
            <p:cNvSpPr txBox="1"/>
            <p:nvPr/>
          </p:nvSpPr>
          <p:spPr>
            <a:xfrm>
              <a:off x="8472482" y="4024208"/>
              <a:ext cx="542622" cy="38399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0B222E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—</a:t>
              </a:r>
              <a:r>
                <a:rPr lang="zh-CN" altLang="en-US" sz="2800" dirty="0">
                  <a:solidFill>
                    <a:srgbClr val="0B222E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中国风活动策划模板</a:t>
              </a:r>
              <a:r>
                <a:rPr lang="en-US" altLang="zh-CN" sz="2800" dirty="0">
                  <a:solidFill>
                    <a:srgbClr val="0B222E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—</a:t>
              </a:r>
              <a:endParaRPr lang="zh-CN" altLang="en-US" sz="2800" dirty="0">
                <a:solidFill>
                  <a:srgbClr val="0B222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954877" y="4096514"/>
              <a:ext cx="542622" cy="2536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0B222E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汇报人 可爱包</a:t>
              </a:r>
              <a:endParaRPr lang="zh-CN" altLang="en-US" sz="2800" dirty="0">
                <a:solidFill>
                  <a:srgbClr val="0B222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454515" y="3474085"/>
            <a:ext cx="2737485" cy="33839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r="-937"/>
          <a:stretch>
            <a:fillRect/>
          </a:stretch>
        </p:blipFill>
        <p:spPr>
          <a:xfrm>
            <a:off x="113665" y="3474085"/>
            <a:ext cx="2844800" cy="338391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3667760" y="261675"/>
            <a:ext cx="5077134" cy="6205443"/>
            <a:chOff x="6220" y="41"/>
            <a:chExt cx="7995" cy="1017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l="-2054"/>
            <a:stretch>
              <a:fillRect/>
            </a:stretch>
          </p:blipFill>
          <p:spPr>
            <a:xfrm rot="16200000" flipH="1">
              <a:off x="10845" y="6848"/>
              <a:ext cx="5040" cy="1701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4"/>
            <a:srcRect l="-2054"/>
            <a:stretch>
              <a:fillRect/>
            </a:stretch>
          </p:blipFill>
          <p:spPr>
            <a:xfrm rot="5400000">
              <a:off x="4551" y="1710"/>
              <a:ext cx="5040" cy="1701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7921" y="478"/>
              <a:ext cx="4593" cy="9057"/>
            </a:xfrm>
            <a:prstGeom prst="rect">
              <a:avLst/>
            </a:prstGeom>
            <a:noFill/>
            <a:ln w="12700">
              <a:solidFill>
                <a:srgbClr val="CC945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988560" y="629920"/>
            <a:ext cx="2214245" cy="54203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b="1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汉武帝巩固</a:t>
            </a:r>
            <a:endParaRPr lang="zh-CN" altLang="en-US" sz="6600" b="1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r>
              <a:rPr lang="zh-CN" altLang="en-US" sz="6600" b="1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 大一统王朝</a:t>
            </a:r>
            <a:endParaRPr lang="zh-CN" altLang="en-US" sz="6600" b="1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741285" y="996315"/>
            <a:ext cx="741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12</a:t>
            </a:r>
            <a:endParaRPr lang="en-US" altLang="zh-CN" sz="24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835900" y="528320"/>
            <a:ext cx="551815" cy="17119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     课</a:t>
            </a:r>
            <a:endParaRPr lang="zh-CN" altLang="en-US" sz="24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3" name="图片 2" descr="明月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46105" y="-60325"/>
            <a:ext cx="1445895" cy="1351915"/>
          </a:xfrm>
          <a:prstGeom prst="rect">
            <a:avLst/>
          </a:prstGeom>
        </p:spPr>
      </p:pic>
      <p:pic>
        <p:nvPicPr>
          <p:cNvPr id="29" name="图片 28" descr="t01390f418f67832d4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202805" y="4988560"/>
            <a:ext cx="538480" cy="1024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215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295255" y="2172335"/>
            <a:ext cx="1827530" cy="1029335"/>
          </a:xfrm>
          <a:prstGeom prst="rect">
            <a:avLst/>
          </a:prstGeom>
          <a:noFill/>
          <a:ln w="28575" cmpd="sng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295255" y="3249295"/>
            <a:ext cx="1861185" cy="981075"/>
          </a:xfrm>
          <a:prstGeom prst="rect">
            <a:avLst/>
          </a:prstGeom>
          <a:noFill/>
          <a:ln w="28575" cmpd="sng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168255" y="2226310"/>
            <a:ext cx="202438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5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内忧</a:t>
            </a:r>
            <a:endParaRPr lang="zh-CN" altLang="en-US" sz="5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051415" y="3308350"/>
            <a:ext cx="225742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5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外患</a:t>
            </a:r>
            <a:endParaRPr lang="zh-CN" altLang="en-US" sz="5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383520" y="0"/>
            <a:ext cx="1739265" cy="5782945"/>
          </a:xfrm>
          <a:prstGeom prst="roundRect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200" b="1">
                <a:latin typeface="黑体" panose="02010609060101010101" pitchFamily="49" charset="-122"/>
                <a:ea typeface="黑体" panose="02010609060101010101" pitchFamily="49" charset="-122"/>
              </a:rPr>
              <a:t>破旧布新</a:t>
            </a:r>
            <a:endParaRPr lang="zh-CN" altLang="en-US" sz="7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918825" y="5501005"/>
            <a:ext cx="1237615" cy="1356995"/>
          </a:xfrm>
          <a:prstGeom prst="rect">
            <a:avLst/>
          </a:prstGeom>
        </p:spPr>
      </p:pic>
      <p:pic>
        <p:nvPicPr>
          <p:cNvPr id="3" name="20201104_072702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215" y="635"/>
            <a:ext cx="1045210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4" grpId="0"/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285365" y="1711960"/>
            <a:ext cx="763397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ctr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6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破地方之乱，布政治之新</a:t>
            </a:r>
            <a:endParaRPr lang="zh-CN" altLang="en-US" sz="36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ctr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6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破思想之</a:t>
            </a:r>
            <a:r>
              <a:rPr lang="zh-CN" altLang="en-US" sz="36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弊</a:t>
            </a:r>
            <a:r>
              <a:rPr lang="zh-CN" altLang="en-US" sz="36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，布文化之新</a:t>
            </a:r>
            <a:endParaRPr lang="zh-CN" altLang="en-US" sz="36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ctr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6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破财政之难，布经济之新</a:t>
            </a:r>
            <a:endParaRPr lang="zh-CN" altLang="en-US" sz="36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ctr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6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破边疆之困，布军事之新</a:t>
            </a:r>
            <a:endParaRPr lang="zh-CN" altLang="en-US" sz="36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grayscl/>
          </a:blip>
          <a:srcRect l="21603" t="20542" r="22301" b="16716"/>
          <a:stretch>
            <a:fillRect/>
          </a:stretch>
        </p:blipFill>
        <p:spPr>
          <a:xfrm>
            <a:off x="222250" y="90170"/>
            <a:ext cx="2061210" cy="2305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80915" y="822325"/>
            <a:ext cx="264287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endParaRPr lang="en-US" altLang="zh-CN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/>
          <a:stretch>
            <a:fillRect/>
          </a:stretch>
        </p:blipFill>
        <p:spPr>
          <a:xfrm rot="16200000">
            <a:off x="-1528061" y="3321644"/>
            <a:ext cx="4983201" cy="14819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/>
          <a:stretch>
            <a:fillRect/>
          </a:stretch>
        </p:blipFill>
        <p:spPr>
          <a:xfrm rot="5400000">
            <a:off x="8959599" y="3251159"/>
            <a:ext cx="4983201" cy="1481959"/>
          </a:xfrm>
          <a:prstGeom prst="rect">
            <a:avLst/>
          </a:prstGeom>
        </p:spPr>
      </p:pic>
      <p:pic>
        <p:nvPicPr>
          <p:cNvPr id="7" name="图片 6" descr="红色吊花灯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81715" y="0"/>
            <a:ext cx="1010285" cy="1560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0"/>
            <a:ext cx="1243203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-386"/>
          <a:stretch>
            <a:fillRect/>
          </a:stretch>
        </p:blipFill>
        <p:spPr>
          <a:xfrm>
            <a:off x="4662170" y="131445"/>
            <a:ext cx="3048635" cy="146304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/>
          <a:stretch>
            <a:fillRect/>
          </a:stretch>
        </p:blipFill>
        <p:spPr>
          <a:xfrm>
            <a:off x="1096387" y="1890245"/>
            <a:ext cx="381795" cy="40306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/>
          <a:stretch>
            <a:fillRect/>
          </a:stretch>
        </p:blipFill>
        <p:spPr>
          <a:xfrm rot="10800000">
            <a:off x="10702862" y="5361725"/>
            <a:ext cx="381795" cy="4030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54980" y="1722755"/>
            <a:ext cx="138176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4800" b="1">
                <a:solidFill>
                  <a:schemeClr val="accent4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壹</a:t>
            </a:r>
            <a:endParaRPr lang="zh-CN" altLang="en-US" sz="4800" b="1">
              <a:solidFill>
                <a:schemeClr val="accent4"/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/>
          <a:stretch>
            <a:fillRect/>
          </a:stretch>
        </p:blipFill>
        <p:spPr>
          <a:xfrm rot="5400000">
            <a:off x="9195819" y="4118569"/>
            <a:ext cx="4983201" cy="14819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/>
          <a:stretch>
            <a:fillRect/>
          </a:stretch>
        </p:blipFill>
        <p:spPr>
          <a:xfrm rot="16200000">
            <a:off x="-1754121" y="1175979"/>
            <a:ext cx="4983201" cy="1481959"/>
          </a:xfrm>
          <a:prstGeom prst="rect">
            <a:avLst/>
          </a:prstGeom>
        </p:spPr>
      </p:pic>
      <p:pic>
        <p:nvPicPr>
          <p:cNvPr id="4" name="图片 3" descr="明月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12145" y="0"/>
            <a:ext cx="1263015" cy="1181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r="-937"/>
          <a:stretch>
            <a:fillRect/>
          </a:stretch>
        </p:blipFill>
        <p:spPr>
          <a:xfrm>
            <a:off x="-3810" y="5084445"/>
            <a:ext cx="1847215" cy="17735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71775" y="2828290"/>
            <a:ext cx="7239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破地方之</a:t>
            </a:r>
            <a:r>
              <a:rPr lang="zh-CN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乱</a:t>
            </a:r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  布政治之新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954385" y="5601970"/>
            <a:ext cx="1237615" cy="135699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368925" y="1651635"/>
            <a:ext cx="2891790" cy="3554095"/>
            <a:chOff x="6140" y="4056"/>
            <a:chExt cx="4958" cy="6083"/>
          </a:xfrm>
        </p:grpSpPr>
        <p:pic>
          <p:nvPicPr>
            <p:cNvPr id="6" name="图片 5" descr="640.webp (3)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DFE">
                    <a:alpha val="100000"/>
                  </a:srgbClr>
                </a:clrFrom>
                <a:clrTo>
                  <a:srgbClr val="FFFDFE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6140" y="4056"/>
              <a:ext cx="4958" cy="608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文本框 7"/>
            <p:cNvSpPr txBox="1"/>
            <p:nvPr/>
          </p:nvSpPr>
          <p:spPr>
            <a:xfrm>
              <a:off x="10046" y="4194"/>
              <a:ext cx="1052" cy="273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/>
                <a:t>郡国制</a:t>
              </a:r>
              <a:endParaRPr lang="zh-CN" altLang="en-US" sz="2800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394200" y="5601970"/>
            <a:ext cx="2892425" cy="52197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</a:rPr>
              <a:t>  </a:t>
            </a:r>
            <a:r>
              <a:rPr lang="zh-CN" altLang="en-US" sz="2800">
                <a:solidFill>
                  <a:srgbClr val="FF0000"/>
                </a:solidFill>
              </a:rPr>
              <a:t>诸侯王势力</a:t>
            </a:r>
            <a:r>
              <a:rPr lang="zh-CN" altLang="en-US" sz="2800">
                <a:solidFill>
                  <a:schemeClr val="tx1"/>
                </a:solidFill>
              </a:rPr>
              <a:t>强大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/>
          <a:srcRect r="-937"/>
          <a:stretch>
            <a:fillRect/>
          </a:stretch>
        </p:blipFill>
        <p:spPr>
          <a:xfrm>
            <a:off x="0" y="5601970"/>
            <a:ext cx="979805" cy="11658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81885" y="0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破地方之乱，布政治之新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1651635"/>
            <a:ext cx="5368290" cy="35553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320" y="930910"/>
            <a:ext cx="985964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buFont typeface="Arial" panose="020B0604020202020204" pitchFamily="34" charset="0"/>
            </a:pPr>
            <a:r>
              <a:rPr lang="zh-CN" altLang="en-US" sz="3600" b="1" dirty="0">
                <a:solidFill>
                  <a:schemeClr val="accent4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根据以下材料分析汉武帝时期地方有怎样的弊病？</a:t>
            </a:r>
            <a:endParaRPr lang="zh-CN" altLang="en-US" sz="3600" b="1" dirty="0">
              <a:solidFill>
                <a:schemeClr val="accent4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261350" y="1651635"/>
            <a:ext cx="3930650" cy="3727860"/>
            <a:chOff x="10218" y="2639"/>
            <a:chExt cx="8689" cy="7175"/>
          </a:xfrm>
        </p:grpSpPr>
        <p:pic>
          <p:nvPicPr>
            <p:cNvPr id="324" name="Picture 16" descr="http://pic12.huitu.com/res/20130831/448_20130831064216523115_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00" b="18001"/>
            <a:stretch>
              <a:fillRect/>
            </a:stretch>
          </p:blipFill>
          <p:spPr bwMode="auto">
            <a:xfrm>
              <a:off x="10218" y="2639"/>
              <a:ext cx="8689" cy="2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文本框 22"/>
            <p:cNvSpPr txBox="1"/>
            <p:nvPr/>
          </p:nvSpPr>
          <p:spPr>
            <a:xfrm>
              <a:off x="10452" y="5195"/>
              <a:ext cx="8388" cy="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>
                  <a:solidFill>
                    <a:schemeClr val="bg1"/>
                  </a:solidFill>
                </a:rPr>
                <a:t>     </a:t>
              </a:r>
              <a:r>
                <a:rPr lang="zh-CN" altLang="en-US" sz="20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上图为金缕玉衣，以金丝玉片编制而成，这件玉衣出土于汉代诸侯王墓，共用近</a:t>
              </a:r>
              <a:r>
                <a:rPr lang="en-US" altLang="zh-CN" sz="20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2500</a:t>
              </a:r>
              <a:r>
                <a:rPr lang="zh-CN" altLang="en-US" sz="20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块玉片，金丝重</a:t>
              </a:r>
              <a:r>
                <a:rPr lang="en-US" altLang="zh-CN" sz="20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1100</a:t>
              </a:r>
              <a:r>
                <a:rPr lang="zh-CN" altLang="en-US" sz="20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克，其制作耗费了大量的人力和财力。</a:t>
              </a:r>
              <a:endParaRPr lang="zh-CN" altLang="en-US" sz="2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0320"/>
            <a:ext cx="12192000" cy="6899275"/>
          </a:xfrm>
          <a:prstGeom prst="rect">
            <a:avLst/>
          </a:prstGeom>
        </p:spPr>
      </p:pic>
      <p:pic>
        <p:nvPicPr>
          <p:cNvPr id="22" name="图片 21" descr="C:/Users/Lenovo/AppData/Local/Temp/kaimatting_20191117111651/output_20191117111705..pngoutput_20191117111705.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01295" y="3489960"/>
            <a:ext cx="3060065" cy="3051810"/>
          </a:xfrm>
          <a:prstGeom prst="roundRect">
            <a:avLst/>
          </a:prstGeom>
        </p:spPr>
      </p:pic>
      <p:pic>
        <p:nvPicPr>
          <p:cNvPr id="23" name="图片 22" descr="C:/Users/Lenovo/AppData/Local/Temp/kaimatting_20191117112238/output_20191117112243..pngoutput_20191117112243.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914140" y="3478530"/>
            <a:ext cx="1864995" cy="1626870"/>
          </a:xfrm>
          <a:prstGeom prst="round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>
            <a:off x="0" y="3256280"/>
            <a:ext cx="12211050" cy="635"/>
          </a:xfrm>
          <a:prstGeom prst="line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4030345" y="2987040"/>
            <a:ext cx="114617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</a:rPr>
              <a:t>推恩令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pic>
        <p:nvPicPr>
          <p:cNvPr id="28" name="图片 27" descr="C:/Users/Lenovo/AppData/Local/Temp/kaimatting_20191117112238/output_20191117112243..pngoutput_20191117112243.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960495" y="5195570"/>
            <a:ext cx="1818640" cy="1064895"/>
          </a:xfrm>
          <a:prstGeom prst="roundRect">
            <a:avLst/>
          </a:prstGeom>
        </p:spPr>
      </p:pic>
      <p:pic>
        <p:nvPicPr>
          <p:cNvPr id="29" name="图片 28" descr="C:/Users/Lenovo/AppData/Local/Temp/kaimatting_20191117112238/output_20191117112243..pngoutput_20191117112243.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928360" y="3489960"/>
            <a:ext cx="1492250" cy="1604010"/>
          </a:xfrm>
          <a:prstGeom prst="roundRect">
            <a:avLst/>
          </a:prstGeom>
        </p:spPr>
      </p:pic>
      <p:pic>
        <p:nvPicPr>
          <p:cNvPr id="30" name="图片 29" descr="C:/Users/Lenovo/AppData/Local/Temp/kaimatting_20191117112238/output_20191117112243..pngoutput_20191117112243.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929630" y="5172075"/>
            <a:ext cx="1490980" cy="1088390"/>
          </a:xfrm>
          <a:prstGeom prst="round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7583170" y="3018155"/>
            <a:ext cx="114617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</a:rPr>
              <a:t>推恩令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32" name="右箭头 31"/>
          <p:cNvSpPr/>
          <p:nvPr/>
        </p:nvSpPr>
        <p:spPr>
          <a:xfrm>
            <a:off x="3261360" y="5093970"/>
            <a:ext cx="836930" cy="32258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5318760" y="2956560"/>
            <a:ext cx="2103120" cy="52197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FF00"/>
                </a:solidFill>
              </a:rPr>
              <a:t> </a:t>
            </a:r>
            <a:r>
              <a:rPr lang="zh-CN" altLang="en-US" sz="2800" b="1">
                <a:solidFill>
                  <a:srgbClr val="FFFF00"/>
                </a:solidFill>
              </a:rPr>
              <a:t>诸侯王势力</a:t>
            </a:r>
            <a:endParaRPr lang="zh-CN" altLang="en-US" sz="2800" b="1">
              <a:solidFill>
                <a:srgbClr val="FFFF00"/>
              </a:solidFill>
            </a:endParaRPr>
          </a:p>
        </p:txBody>
      </p:sp>
      <p:sp>
        <p:nvSpPr>
          <p:cNvPr id="65540" name="AutoShape 8"/>
          <p:cNvSpPr/>
          <p:nvPr/>
        </p:nvSpPr>
        <p:spPr>
          <a:xfrm>
            <a:off x="8825865" y="4069715"/>
            <a:ext cx="1506220" cy="57658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诸侯王</a:t>
            </a:r>
            <a:endParaRPr lang="zh-CN" alt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5557" name="Line 28"/>
          <p:cNvSpPr/>
          <p:nvPr/>
        </p:nvSpPr>
        <p:spPr>
          <a:xfrm>
            <a:off x="9641840" y="4590415"/>
            <a:ext cx="4445" cy="1017270"/>
          </a:xfrm>
          <a:prstGeom prst="line">
            <a:avLst/>
          </a:prstGeom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65565" name="AutoShape 36"/>
          <p:cNvCxnSpPr>
            <a:stCxn id="65539" idx="1"/>
          </p:cNvCxnSpPr>
          <p:nvPr/>
        </p:nvCxnSpPr>
        <p:spPr>
          <a:xfrm rot="10800000" flipV="1">
            <a:off x="6117590" y="3723005"/>
            <a:ext cx="2959100" cy="71755"/>
          </a:xfrm>
          <a:prstGeom prst="bentConnector2">
            <a:avLst/>
          </a:prstGeom>
          <a:ln w="571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5" name="Oval 17"/>
          <p:cNvSpPr/>
          <p:nvPr/>
        </p:nvSpPr>
        <p:spPr>
          <a:xfrm>
            <a:off x="9357320" y="5702300"/>
            <a:ext cx="573306" cy="503555"/>
          </a:xfrm>
          <a:prstGeom prst="ellipse">
            <a:avLst/>
          </a:prstGeom>
          <a:solidFill>
            <a:srgbClr val="00B05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侯</a:t>
            </a:r>
            <a:endParaRPr lang="zh-CN" altLang="en-US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6" name="Oval 17"/>
          <p:cNvSpPr/>
          <p:nvPr/>
        </p:nvSpPr>
        <p:spPr>
          <a:xfrm>
            <a:off x="10081220" y="5685790"/>
            <a:ext cx="573306" cy="503555"/>
          </a:xfrm>
          <a:prstGeom prst="ellipse">
            <a:avLst/>
          </a:prstGeom>
          <a:solidFill>
            <a:srgbClr val="00B05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侯</a:t>
            </a:r>
            <a:endParaRPr lang="zh-CN" altLang="en-US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1" name="Line 28"/>
          <p:cNvSpPr/>
          <p:nvPr/>
        </p:nvSpPr>
        <p:spPr>
          <a:xfrm flipH="1">
            <a:off x="8956675" y="4574540"/>
            <a:ext cx="274955" cy="1033145"/>
          </a:xfrm>
          <a:prstGeom prst="line">
            <a:avLst/>
          </a:prstGeom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42" name="Line 28"/>
          <p:cNvSpPr/>
          <p:nvPr/>
        </p:nvSpPr>
        <p:spPr>
          <a:xfrm>
            <a:off x="9930765" y="4574540"/>
            <a:ext cx="401320" cy="1016635"/>
          </a:xfrm>
          <a:prstGeom prst="line">
            <a:avLst/>
          </a:prstGeom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47" name="直接连接符 46"/>
          <p:cNvCxnSpPr/>
          <p:nvPr/>
        </p:nvCxnSpPr>
        <p:spPr>
          <a:xfrm flipH="1">
            <a:off x="8156575" y="3689985"/>
            <a:ext cx="3810" cy="307975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7" name="Oval 17"/>
          <p:cNvSpPr/>
          <p:nvPr/>
        </p:nvSpPr>
        <p:spPr>
          <a:xfrm>
            <a:off x="8658225" y="5702300"/>
            <a:ext cx="573405" cy="503555"/>
          </a:xfrm>
          <a:prstGeom prst="ellipse">
            <a:avLst/>
          </a:prstGeom>
          <a:solidFill>
            <a:srgbClr val="00B05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侯</a:t>
            </a:r>
            <a:endParaRPr lang="zh-CN" altLang="en-US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49" name="直接连接符 48"/>
          <p:cNvCxnSpPr/>
          <p:nvPr/>
        </p:nvCxnSpPr>
        <p:spPr>
          <a:xfrm flipH="1">
            <a:off x="11111865" y="3679825"/>
            <a:ext cx="3810" cy="307975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组合 52"/>
          <p:cNvGrpSpPr/>
          <p:nvPr/>
        </p:nvGrpSpPr>
        <p:grpSpPr>
          <a:xfrm>
            <a:off x="7880350" y="3447415"/>
            <a:ext cx="3550920" cy="2693035"/>
            <a:chOff x="12410" y="5429"/>
            <a:chExt cx="5592" cy="4241"/>
          </a:xfrm>
        </p:grpSpPr>
        <p:grpSp>
          <p:nvGrpSpPr>
            <p:cNvPr id="40" name="组合 39"/>
            <p:cNvGrpSpPr/>
            <p:nvPr/>
          </p:nvGrpSpPr>
          <p:grpSpPr>
            <a:xfrm>
              <a:off x="12820" y="5429"/>
              <a:ext cx="4679" cy="867"/>
              <a:chOff x="13156" y="5429"/>
              <a:chExt cx="4679" cy="867"/>
            </a:xfrm>
          </p:grpSpPr>
          <p:sp>
            <p:nvSpPr>
              <p:cNvPr id="65539" name="AutoShape 7"/>
              <p:cNvSpPr/>
              <p:nvPr/>
            </p:nvSpPr>
            <p:spPr>
              <a:xfrm>
                <a:off x="14630" y="5429"/>
                <a:ext cx="1582" cy="867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/>
                <a:r>
                  <a:rPr lang="zh-CN" altLang="en-US" sz="2800" b="1" dirty="0">
                    <a:latin typeface="微软雅黑" panose="020B0503020204020204" charset="-122"/>
                    <a:ea typeface="微软雅黑" panose="020B0503020204020204" charset="-122"/>
                  </a:rPr>
                  <a:t>皇帝</a:t>
                </a:r>
                <a:endParaRPr lang="zh-CN" altLang="en-US" sz="2800" b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>
                <a:off x="13156" y="5795"/>
                <a:ext cx="1474" cy="1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16212" y="5807"/>
                <a:ext cx="1623" cy="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组合 51"/>
            <p:cNvGrpSpPr/>
            <p:nvPr/>
          </p:nvGrpSpPr>
          <p:grpSpPr>
            <a:xfrm>
              <a:off x="12410" y="6288"/>
              <a:ext cx="5593" cy="3383"/>
              <a:chOff x="12410" y="6288"/>
              <a:chExt cx="5593" cy="3383"/>
            </a:xfrm>
          </p:grpSpPr>
          <p:sp>
            <p:nvSpPr>
              <p:cNvPr id="65544" name="Text Box 14"/>
              <p:cNvSpPr txBox="1"/>
              <p:nvPr/>
            </p:nvSpPr>
            <p:spPr>
              <a:xfrm>
                <a:off x="12410" y="6296"/>
                <a:ext cx="869" cy="3063"/>
              </a:xfrm>
              <a:prstGeom prst="rect">
                <a:avLst/>
              </a:prstGeom>
              <a:noFill/>
              <a:ln w="158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vert="eaVert" wrap="square"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中央统辖的郡</a:t>
                </a:r>
                <a:endParaRPr lang="zh-CN" altLang="en-US" sz="2400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Text Box 14"/>
              <p:cNvSpPr txBox="1"/>
              <p:nvPr/>
            </p:nvSpPr>
            <p:spPr>
              <a:xfrm>
                <a:off x="17135" y="6288"/>
                <a:ext cx="869" cy="3071"/>
              </a:xfrm>
              <a:prstGeom prst="rect">
                <a:avLst/>
              </a:prstGeom>
              <a:noFill/>
              <a:ln w="158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vert="eaVert" wrap="square"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rgbClr val="FFFF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中央统辖的郡</a:t>
                </a:r>
                <a:endParaRPr lang="zh-CN" altLang="en-US" sz="2400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 flipH="1">
                <a:off x="12836" y="9411"/>
                <a:ext cx="15" cy="26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>
                <a:endCxn id="65547" idx="3"/>
              </p:cNvCxnSpPr>
              <p:nvPr/>
            </p:nvCxnSpPr>
            <p:spPr>
              <a:xfrm flipV="1">
                <a:off x="12851" y="9657"/>
                <a:ext cx="916" cy="1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H="1">
                <a:off x="17562" y="9396"/>
                <a:ext cx="15" cy="26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 flipV="1">
                <a:off x="16661" y="9657"/>
                <a:ext cx="916" cy="1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5" name="图片 54" descr="红色小梅花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19425"/>
            <a:ext cx="530225" cy="707390"/>
          </a:xfrm>
          <a:prstGeom prst="rect">
            <a:avLst/>
          </a:prstGeom>
        </p:spPr>
      </p:pic>
      <p:pic>
        <p:nvPicPr>
          <p:cNvPr id="56" name="图片 55" descr="红色小梅花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3190" y="3015615"/>
            <a:ext cx="530225" cy="7073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38400" y="-193040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破地方之乱，布政治之新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225" y="533400"/>
            <a:ext cx="8691245" cy="52197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accent4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结合教材思考汉武帝是如何解决地方弊病的？</a:t>
            </a:r>
            <a:endParaRPr lang="zh-CN" altLang="en-US" sz="2800" b="1" dirty="0">
              <a:solidFill>
                <a:schemeClr val="accent4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457702" y="334645"/>
            <a:ext cx="2194021" cy="2218164"/>
            <a:chOff x="2409" y="3385"/>
            <a:chExt cx="7392" cy="89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10" y="3587"/>
              <a:ext cx="5127" cy="6375"/>
            </a:xfrm>
            <a:prstGeom prst="ellipse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2409" y="3385"/>
              <a:ext cx="7392" cy="8917"/>
              <a:chOff x="3595" y="3915"/>
              <a:chExt cx="7392" cy="8917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547" y="3915"/>
                <a:ext cx="5770" cy="7322"/>
              </a:xfrm>
              <a:prstGeom prst="rect">
                <a:avLst/>
              </a:prstGeom>
              <a:solidFill>
                <a:schemeClr val="accent4">
                  <a:lumMod val="50000"/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3595" y="10981"/>
                <a:ext cx="7392" cy="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主父偃</a:t>
                </a:r>
                <a:endParaRPr lang="en-US" altLang="zh-CN" sz="2400">
                  <a:solidFill>
                    <a:schemeClr val="accent4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292100" y="953135"/>
            <a:ext cx="86645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《史记•平津侯主父列传》：偃说上曰：“愿陛下令诸侯得推恩分子弟，以地侯之。彼人人喜得所愿，上以德施，实分其国，不削而稍弱矣。”</a:t>
            </a:r>
            <a:endParaRPr lang="zh-CN" altLang="en-US" sz="2000" b="1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——《史记•平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津侯主父列传》</a:t>
            </a:r>
            <a:endParaRPr lang="en-US" altLang="zh-CN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 animBg="1"/>
      <p:bldP spid="33" grpId="0" animBg="1"/>
      <p:bldP spid="65540" grpId="0" animBg="1"/>
      <p:bldP spid="35" grpId="0" animBg="1"/>
      <p:bldP spid="36" grpId="0" animBg="1"/>
      <p:bldP spid="655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-60325"/>
            <a:ext cx="12192000" cy="69189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827020" y="26670"/>
            <a:ext cx="66382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破地方之乱，布政治之新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endParaRPr lang="en-US" altLang="zh-CN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555" y="1455420"/>
            <a:ext cx="5761990" cy="52019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1454785"/>
            <a:ext cx="5060315" cy="52025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22445" y="871855"/>
            <a:ext cx="2642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※推恩令内涵</a:t>
            </a:r>
            <a:endParaRPr lang="zh-CN" altLang="en-US" sz="32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descr="明月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46105" y="-60325"/>
            <a:ext cx="1445895" cy="1351915"/>
          </a:xfrm>
          <a:prstGeom prst="rect">
            <a:avLst/>
          </a:prstGeom>
        </p:spPr>
      </p:pic>
      <p:pic>
        <p:nvPicPr>
          <p:cNvPr id="7" name="图片 6" descr="红色吊花灯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565" y="112395"/>
            <a:ext cx="1260475" cy="1343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e1a05bc2-3980-4c08-9a21-b8d412e2f2dd}"/>
  <p:tag name="TABLE_SKINIDX" val="0"/>
  <p:tag name="TABLE_ENCOLOR" val="#E2776F"/>
</p:tagLst>
</file>

<file path=ppt/tags/tag2.xml><?xml version="1.0" encoding="utf-8"?>
<p:tagLst xmlns:p="http://schemas.openxmlformats.org/presentationml/2006/main">
  <p:tag name="KSO_WM_UNIT_TABLE_BEAUTIFY" val="smartTable{38bf791d-2f12-4425-9902-9190087bd1c9}"/>
  <p:tag name="TABLE_SKINIDX" val="1"/>
  <p:tag name="TABLE_ENCOLOR" val="#F38636"/>
</p:tagLst>
</file>

<file path=ppt/tags/tag3.xml><?xml version="1.0" encoding="utf-8"?>
<p:tagLst xmlns:p="http://schemas.openxmlformats.org/presentationml/2006/main">
  <p:tag name="KSO_WM_UNIT_TABLE_BEAUTIFY" val="smartTable{3fd00911-32dd-42c8-9d84-a322412c2a7d}"/>
  <p:tag name="TABLE_SKINIDX" val="0"/>
  <p:tag name="TABLE_ENCOLOR" val="#E2776F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3282</Words>
  <Application>WPS 演示</Application>
  <PresentationFormat>自定义</PresentationFormat>
  <Paragraphs>495</Paragraphs>
  <Slides>27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华文中宋</vt:lpstr>
      <vt:lpstr>黑体</vt:lpstr>
      <vt:lpstr>华文新魏</vt:lpstr>
      <vt:lpstr>字魂36号-正文宋楷</vt:lpstr>
      <vt:lpstr>隶书</vt:lpstr>
      <vt:lpstr>楷体</vt:lpstr>
      <vt:lpstr>微软雅黑</vt:lpstr>
      <vt:lpstr>Wingdings</vt:lpstr>
      <vt:lpstr>Verdana</vt:lpstr>
      <vt:lpstr>Calibri</vt:lpstr>
      <vt:lpstr>Arial Unicode MS</vt:lpstr>
      <vt:lpstr>华文隶书</vt:lpstr>
      <vt:lpstr>新宋体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刘华明</cp:lastModifiedBy>
  <cp:revision>88</cp:revision>
  <dcterms:created xsi:type="dcterms:W3CDTF">2019-10-15T09:26:00Z</dcterms:created>
  <dcterms:modified xsi:type="dcterms:W3CDTF">2020-11-10T12:46:11Z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