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30" r:id="rId4"/>
    <p:sldId id="495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9" r:id="rId13"/>
    <p:sldId id="630" r:id="rId14"/>
    <p:sldId id="631" r:id="rId15"/>
    <p:sldId id="632" r:id="rId16"/>
    <p:sldId id="634" r:id="rId17"/>
    <p:sldId id="635" r:id="rId18"/>
    <p:sldId id="288" r:id="rId19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96"/>
      </p:cViewPr>
      <p:guideLst>
        <p:guide orient="horz" pos="21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3895" y="2132330"/>
            <a:ext cx="80987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5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班级学风不浓，怎么办？</a:t>
            </a:r>
            <a:endParaRPr kumimoji="0" lang="zh-CN" altLang="en-US" sz="55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729" y="5815965"/>
            <a:ext cx="5580380" cy="5530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5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武进区卞英才、姜敏丽名班主任工作室</a:t>
            </a:r>
            <a:endParaRPr kumimoji="0" lang="zh-CN" sz="25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5436" y="3613785"/>
            <a:ext cx="3089910" cy="675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主讲：卞英才</a:t>
            </a:r>
            <a:endParaRPr lang="zh-CN" altLang="en-US" sz="3800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成功体验，增强学习内动力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825" y="1372235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200" b="1">
                <a:ea typeface="宋体" panose="02010600030101010101" pitchFamily="2" charset="-122"/>
              </a:rPr>
              <a:t>（三）点燃战斗力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200" b="1">
                <a:ea typeface="宋体" panose="02010600030101010101" pitchFamily="2" charset="-122"/>
              </a:rPr>
              <a:t>良性</a:t>
            </a:r>
            <a:r>
              <a:rPr lang="en-US" altLang="zh-CN" sz="2200" b="1">
                <a:ea typeface="宋体" panose="02010600030101010101" pitchFamily="2" charset="-122"/>
              </a:rPr>
              <a:t>“</a:t>
            </a:r>
            <a:r>
              <a:rPr lang="zh-CN" altLang="en-US" sz="2200" b="1">
                <a:ea typeface="宋体" panose="02010600030101010101" pitchFamily="2" charset="-122"/>
              </a:rPr>
              <a:t>竞争</a:t>
            </a:r>
            <a:r>
              <a:rPr lang="en-US" altLang="zh-CN" sz="2200" b="1">
                <a:ea typeface="宋体" panose="02010600030101010101" pitchFamily="2" charset="-122"/>
              </a:rPr>
              <a:t>”</a:t>
            </a:r>
            <a:r>
              <a:rPr lang="zh-CN" altLang="en-US" sz="2200" b="1">
                <a:ea typeface="宋体" panose="02010600030101010101" pitchFamily="2" charset="-122"/>
              </a:rPr>
              <a:t>，正向评价</a:t>
            </a:r>
            <a:endParaRPr lang="zh-CN" altLang="en-US" sz="2200" b="1"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74395" y="2058035"/>
            <a:ext cx="7081520" cy="3354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为了避免学生产生消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极情绪，我更多是让学生实现自身学习过程的纵向对比，不和“别人家的孩子”论短长，而是和学期初的自己争高下。</a:t>
            </a:r>
            <a:endParaRPr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我会有意收集整理学生周测、月考、期中考试、期末考试的各科成绩，并利用Excel软件生成每门学科的成绩折线图。</a:t>
            </a:r>
            <a:endParaRPr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一个学期下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来，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我对学生的评价和表彰涉及面会比较广，有“学有所长”“全能之星”</a:t>
            </a: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潜力之星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”“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进步之星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等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榜样示范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，推动学生共成长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190" y="1393190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200" b="1">
                <a:ea typeface="宋体" panose="02010600030101010101" pitchFamily="2" charset="-122"/>
              </a:rPr>
              <a:t>       </a:t>
            </a:r>
            <a:r>
              <a:rPr lang="zh-CN" altLang="en-US" sz="2200" b="1">
                <a:ea typeface="宋体" panose="02010600030101010101" pitchFamily="2" charset="-122"/>
              </a:rPr>
              <a:t>我先，你们跟上</a:t>
            </a:r>
            <a:endParaRPr lang="zh-CN" altLang="en-US" sz="2200" b="1">
              <a:ea typeface="宋体" panose="02010600030101010101" pitchFamily="2" charset="-122"/>
            </a:endParaRPr>
          </a:p>
        </p:txBody>
      </p:sp>
      <p:sp>
        <p:nvSpPr>
          <p:cNvPr id="12" name="下箭头标注 11"/>
          <p:cNvSpPr/>
          <p:nvPr/>
        </p:nvSpPr>
        <p:spPr>
          <a:xfrm>
            <a:off x="3489325" y="2299335"/>
            <a:ext cx="1750060" cy="7759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约定</a:t>
            </a:r>
            <a:endParaRPr lang="zh-CN" altLang="en-US" sz="2000" b="1"/>
          </a:p>
        </p:txBody>
      </p:sp>
      <p:sp>
        <p:nvSpPr>
          <p:cNvPr id="13" name="下箭头标注 12"/>
          <p:cNvSpPr/>
          <p:nvPr/>
        </p:nvSpPr>
        <p:spPr>
          <a:xfrm>
            <a:off x="3503295" y="3343275"/>
            <a:ext cx="1750060" cy="7759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读书</a:t>
            </a:r>
            <a:endParaRPr lang="zh-CN" altLang="en-US" sz="2000" b="1"/>
          </a:p>
        </p:txBody>
      </p:sp>
      <p:sp>
        <p:nvSpPr>
          <p:cNvPr id="14" name="矩形 13"/>
          <p:cNvSpPr/>
          <p:nvPr/>
        </p:nvSpPr>
        <p:spPr>
          <a:xfrm>
            <a:off x="3528695" y="4345305"/>
            <a:ext cx="1820545" cy="607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写作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榜同伴互助，营造学习好风气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190" y="1393190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200" b="1">
                <a:ea typeface="宋体" panose="02010600030101010101" pitchFamily="2" charset="-122"/>
              </a:rPr>
              <a:t>  </a:t>
            </a:r>
            <a:r>
              <a:rPr lang="zh-CN" altLang="en-US" sz="2200" b="1">
                <a:ea typeface="宋体" panose="02010600030101010101" pitchFamily="2" charset="-122"/>
              </a:rPr>
              <a:t>（一）居家学习，我们一起抱团成长</a:t>
            </a:r>
            <a:endParaRPr lang="zh-CN" altLang="en-US" sz="2200" b="1">
              <a:ea typeface="宋体" panose="02010600030101010101" pitchFamily="2" charset="-122"/>
            </a:endParaRPr>
          </a:p>
        </p:txBody>
      </p:sp>
      <p:sp>
        <p:nvSpPr>
          <p:cNvPr id="12" name="下箭头标注 11"/>
          <p:cNvSpPr/>
          <p:nvPr/>
        </p:nvSpPr>
        <p:spPr>
          <a:xfrm>
            <a:off x="2336165" y="2722245"/>
            <a:ext cx="4205605" cy="1016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缘起：一个学生的每日学习坚持</a:t>
            </a:r>
            <a:endParaRPr lang="zh-CN" altLang="en-US" sz="2000" b="1"/>
          </a:p>
        </p:txBody>
      </p:sp>
      <p:sp>
        <p:nvSpPr>
          <p:cNvPr id="14" name="矩形 13"/>
          <p:cNvSpPr/>
          <p:nvPr/>
        </p:nvSpPr>
        <p:spPr>
          <a:xfrm>
            <a:off x="2364105" y="3996055"/>
            <a:ext cx="4206240" cy="607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ym typeface="+mn-ea"/>
              </a:rPr>
              <a:t>推广：多个学习型组织齐头并进</a:t>
            </a:r>
            <a:endParaRPr lang="zh-CN" altLang="en-US" sz="2000" b="1"/>
          </a:p>
        </p:txBody>
      </p:sp>
      <p:grpSp>
        <p:nvGrpSpPr>
          <p:cNvPr id="15" name="组合 14"/>
          <p:cNvGrpSpPr/>
          <p:nvPr/>
        </p:nvGrpSpPr>
        <p:grpSpPr>
          <a:xfrm>
            <a:off x="2626360" y="4868545"/>
            <a:ext cx="3698240" cy="488950"/>
            <a:chOff x="4136" y="7667"/>
            <a:chExt cx="5824" cy="770"/>
          </a:xfrm>
        </p:grpSpPr>
        <p:sp>
          <p:nvSpPr>
            <p:cNvPr id="3" name="文本框 2"/>
            <p:cNvSpPr txBox="1"/>
            <p:nvPr/>
          </p:nvSpPr>
          <p:spPr>
            <a:xfrm>
              <a:off x="4136" y="7689"/>
              <a:ext cx="2798" cy="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500" b="1"/>
                <a:t>英语尖刀团</a:t>
              </a:r>
              <a:endParaRPr lang="zh-CN" altLang="en-US" sz="2500" b="1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62" y="7667"/>
              <a:ext cx="2798" cy="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500" b="1"/>
                <a:t>朝阳突击队</a:t>
              </a:r>
              <a:endParaRPr lang="zh-CN" altLang="en-US" sz="25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榜同伴互助，营造学习好风气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190" y="1393190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200" b="1">
                <a:ea typeface="宋体" panose="02010600030101010101" pitchFamily="2" charset="-122"/>
              </a:rPr>
              <a:t>  </a:t>
            </a:r>
            <a:r>
              <a:rPr lang="zh-CN" altLang="en-US" sz="2200" b="1">
                <a:ea typeface="宋体" panose="02010600030101010101" pitchFamily="2" charset="-122"/>
              </a:rPr>
              <a:t>（二）</a:t>
            </a:r>
            <a:r>
              <a:rPr lang="en-US" altLang="zh-CN" sz="2200" b="1">
                <a:ea typeface="宋体" panose="02010600030101010101" pitchFamily="2" charset="-122"/>
              </a:rPr>
              <a:t>“</a:t>
            </a:r>
            <a:r>
              <a:rPr lang="zh-CN" altLang="en-US" sz="2200" b="1">
                <a:ea typeface="宋体" panose="02010600030101010101" pitchFamily="2" charset="-122"/>
              </a:rPr>
              <a:t>自救成长营</a:t>
            </a:r>
            <a:r>
              <a:rPr lang="en-US" altLang="zh-CN" sz="2200" b="1">
                <a:ea typeface="宋体" panose="02010600030101010101" pitchFamily="2" charset="-122"/>
              </a:rPr>
              <a:t>”</a:t>
            </a:r>
            <a:r>
              <a:rPr lang="zh-CN" altLang="en-US" sz="2200" b="1">
                <a:ea typeface="宋体" panose="02010600030101010101" pitchFamily="2" charset="-122"/>
              </a:rPr>
              <a:t>，让学风浓起来</a:t>
            </a:r>
            <a:endParaRPr lang="zh-CN" altLang="en-US" sz="2200" b="1">
              <a:ea typeface="宋体" panose="02010600030101010101" pitchFamily="2" charset="-122"/>
            </a:endParaRPr>
          </a:p>
        </p:txBody>
      </p:sp>
      <p:sp>
        <p:nvSpPr>
          <p:cNvPr id="12" name="下箭头标注 11"/>
          <p:cNvSpPr/>
          <p:nvPr/>
        </p:nvSpPr>
        <p:spPr>
          <a:xfrm>
            <a:off x="2336165" y="2018665"/>
            <a:ext cx="4205605" cy="8610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一、自我觉醒，成长自救燃激情</a:t>
            </a:r>
            <a:endParaRPr lang="zh-CN" altLang="en-US" sz="2000" b="1"/>
          </a:p>
        </p:txBody>
      </p:sp>
      <p:sp>
        <p:nvSpPr>
          <p:cNvPr id="14" name="矩形 13"/>
          <p:cNvSpPr/>
          <p:nvPr/>
        </p:nvSpPr>
        <p:spPr>
          <a:xfrm>
            <a:off x="2365375" y="4884420"/>
            <a:ext cx="4206240" cy="607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ym typeface="+mn-ea"/>
              </a:rPr>
              <a:t>四、主动求变，自我拯救气象新</a:t>
            </a:r>
            <a:endParaRPr lang="zh-CN" altLang="en-US" sz="2000" b="1"/>
          </a:p>
        </p:txBody>
      </p:sp>
      <p:sp>
        <p:nvSpPr>
          <p:cNvPr id="3" name="下箭头标注 2"/>
          <p:cNvSpPr/>
          <p:nvPr/>
        </p:nvSpPr>
        <p:spPr>
          <a:xfrm>
            <a:off x="2337435" y="2941955"/>
            <a:ext cx="4205605" cy="8610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二、审视自我，注重仪式表决心</a:t>
            </a:r>
            <a:endParaRPr lang="zh-CN" altLang="en-US" sz="2000" b="1"/>
          </a:p>
        </p:txBody>
      </p:sp>
      <p:sp>
        <p:nvSpPr>
          <p:cNvPr id="13" name="下箭头标注 12"/>
          <p:cNvSpPr/>
          <p:nvPr/>
        </p:nvSpPr>
        <p:spPr>
          <a:xfrm>
            <a:off x="2352675" y="3907155"/>
            <a:ext cx="4205605" cy="8610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三、自主思考，自我管理有目标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系统推进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，让班级学风浓起来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190" y="1393190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200" b="1">
                <a:ea typeface="宋体" panose="02010600030101010101" pitchFamily="2" charset="-122"/>
              </a:rPr>
              <a:t>  </a:t>
            </a:r>
            <a:r>
              <a:rPr lang="zh-CN" sz="2200" b="1">
                <a:ea typeface="宋体" panose="02010600030101010101" pitchFamily="2" charset="-122"/>
              </a:rPr>
              <a:t>巧借心理效应，增强班级学风</a:t>
            </a:r>
            <a:endParaRPr lang="zh-CN" sz="2200" b="1">
              <a:ea typeface="宋体" panose="02010600030101010101" pitchFamily="2" charset="-122"/>
            </a:endParaRPr>
          </a:p>
        </p:txBody>
      </p:sp>
      <p:sp>
        <p:nvSpPr>
          <p:cNvPr id="12" name="下箭头标注 11"/>
          <p:cNvSpPr/>
          <p:nvPr/>
        </p:nvSpPr>
        <p:spPr>
          <a:xfrm>
            <a:off x="2336165" y="2018665"/>
            <a:ext cx="4205605" cy="8610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hlinkClick r:id="rId1" tooltip="" action="ppaction://hlinksldjump"/>
              </a:rPr>
              <a:t>一、狄德罗效应，激发集体潜能</a:t>
            </a:r>
            <a:endParaRPr lang="zh-CN" altLang="en-US" sz="2000" b="1"/>
          </a:p>
        </p:txBody>
      </p:sp>
      <p:sp>
        <p:nvSpPr>
          <p:cNvPr id="14" name="矩形 13"/>
          <p:cNvSpPr/>
          <p:nvPr/>
        </p:nvSpPr>
        <p:spPr>
          <a:xfrm>
            <a:off x="2365375" y="4884420"/>
            <a:ext cx="4206240" cy="607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ym typeface="+mn-ea"/>
                <a:hlinkClick r:id="rId2" tooltip="" action="ppaction://hlinksldjump"/>
              </a:rPr>
              <a:t>四、共情心理，联盟家长力量</a:t>
            </a:r>
            <a:endParaRPr lang="zh-CN" altLang="en-US" sz="2000" b="1"/>
          </a:p>
        </p:txBody>
      </p:sp>
      <p:sp>
        <p:nvSpPr>
          <p:cNvPr id="3" name="下箭头标注 2"/>
          <p:cNvSpPr/>
          <p:nvPr/>
        </p:nvSpPr>
        <p:spPr>
          <a:xfrm>
            <a:off x="2337435" y="2941955"/>
            <a:ext cx="4205605" cy="8610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hlinkClick r:id="rId3" tooltip="" action="ppaction://hlinksldjump"/>
              </a:rPr>
              <a:t>二、鲶鱼效应，树立目标意识</a:t>
            </a:r>
            <a:endParaRPr lang="zh-CN" altLang="en-US" sz="2000" b="1"/>
          </a:p>
        </p:txBody>
      </p:sp>
      <p:sp>
        <p:nvSpPr>
          <p:cNvPr id="13" name="下箭头标注 12"/>
          <p:cNvSpPr/>
          <p:nvPr/>
        </p:nvSpPr>
        <p:spPr>
          <a:xfrm>
            <a:off x="2352675" y="3907155"/>
            <a:ext cx="4205605" cy="8610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三、事实性描述，唤醒边缘学生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4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系统推进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，让班级学风浓起来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190" y="1393190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200" b="1">
                <a:ea typeface="宋体" panose="02010600030101010101" pitchFamily="2" charset="-122"/>
              </a:rPr>
              <a:t>  </a:t>
            </a:r>
            <a:r>
              <a:rPr lang="zh-CN" altLang="en-US" sz="2200" b="1">
                <a:ea typeface="宋体" panose="02010600030101010101" pitchFamily="2" charset="-122"/>
              </a:rPr>
              <a:t>狄德罗</a:t>
            </a:r>
            <a:r>
              <a:rPr lang="zh-CN" sz="2200" b="1">
                <a:ea typeface="宋体" panose="02010600030101010101" pitchFamily="2" charset="-122"/>
              </a:rPr>
              <a:t>效应</a:t>
            </a:r>
            <a:endParaRPr lang="zh-CN" sz="2200" b="1"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9030" y="2073910"/>
            <a:ext cx="654113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000"/>
              <a:t>        </a:t>
            </a:r>
            <a:r>
              <a:rPr sz="2000" b="1"/>
              <a:t>18世纪法国有个哲学家叫丹尼斯·狄德罗。有一天，朋友送他一件质地精良、做工考究的睡袍，狄德罗非常喜欢。可他穿着华贵的睡袍在书房走来走去时，总觉得家具不是破旧不堪，就是风格不对，地毯的针脚也粗得吓人。于是，为了与睡袍配套，旧的东西先后更新，书房终于跟上了睡袍的档次，可他却觉得很不舒服，因为“自己居然被一件睡袍胁迫了”</a:t>
            </a:r>
            <a:r>
              <a:rPr lang="zh-CN" sz="2000" b="1"/>
              <a:t>。</a:t>
            </a:r>
            <a:endParaRPr lang="zh-CN" sz="2000" b="1"/>
          </a:p>
        </p:txBody>
      </p:sp>
      <p:sp>
        <p:nvSpPr>
          <p:cNvPr id="16" name="动作按钮: 上一张 15">
            <a:hlinkClick r:id="rId1" action="ppaction://hlinksldjump"/>
          </p:cNvPr>
          <p:cNvSpPr/>
          <p:nvPr/>
        </p:nvSpPr>
        <p:spPr>
          <a:xfrm>
            <a:off x="6847205" y="5842635"/>
            <a:ext cx="521970" cy="50673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系统推进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，让班级学风浓起来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190" y="1393190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200" b="1">
                <a:ea typeface="宋体" panose="02010600030101010101" pitchFamily="2" charset="-122"/>
              </a:rPr>
              <a:t>  </a:t>
            </a:r>
            <a:r>
              <a:rPr lang="zh-CN" sz="2200" b="1">
                <a:ea typeface="宋体" panose="02010600030101010101" pitchFamily="2" charset="-122"/>
              </a:rPr>
              <a:t>鲶鱼效应</a:t>
            </a:r>
            <a:endParaRPr lang="zh-CN" sz="2200" b="1"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9030" y="2073910"/>
            <a:ext cx="654113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000"/>
              <a:t>        </a:t>
            </a:r>
            <a:r>
              <a:rPr lang="en-US" altLang="zh-CN" sz="2000" b="1"/>
              <a:t> </a:t>
            </a:r>
            <a:r>
              <a:rPr lang="zh-CN" altLang="en-US" sz="2000" b="1"/>
              <a:t>挪威人喜欢吃沙丁鱼，尤其是活鱼。市场上活鱼的价格要比死鱼高许多，所以渔民总是千方百计想办法带活沙丁鱼回港。虽经种种努力，可大部分沙丁鱼还是会在中途窒息而死。后来，有人在装沙丁鱼的鱼槽里放进了一条以鱼为主要食物的鲶鱼。沙丁鱼见了鲶鱼四处躲避，这样一来缺氧的问题得到解决，大多数活蹦乱跳地回到了渔港。这就是著名的“鲶鱼效应”</a:t>
            </a:r>
            <a:endParaRPr lang="zh-CN" altLang="en-US" sz="2000" b="1"/>
          </a:p>
        </p:txBody>
      </p:sp>
      <p:sp>
        <p:nvSpPr>
          <p:cNvPr id="16" name="动作按钮: 上一张 15">
            <a:hlinkClick r:id="rId1" action="ppaction://hlinksldjump"/>
          </p:cNvPr>
          <p:cNvSpPr/>
          <p:nvPr/>
        </p:nvSpPr>
        <p:spPr>
          <a:xfrm>
            <a:off x="6847205" y="5842635"/>
            <a:ext cx="521970" cy="50673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/>
          <p:cNvGraphicFramePr/>
          <p:nvPr/>
        </p:nvGraphicFramePr>
        <p:xfrm>
          <a:off x="-17145" y="52070"/>
          <a:ext cx="9184005" cy="681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2814300" imgH="9156700" progId="">
                  <p:embed/>
                </p:oleObj>
              </mc:Choice>
              <mc:Fallback>
                <p:oleObj name="" r:id="rId1" imgW="12814300" imgH="9156700" progId="">
                  <p:embed/>
                  <p:pic>
                    <p:nvPicPr>
                      <p:cNvPr id="0" name="图片 1024" descr="image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7145" y="52070"/>
                        <a:ext cx="9184005" cy="68148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WordArt 2"/>
          <p:cNvSpPr>
            <a:spLocks noTextEdit="1"/>
          </p:cNvSpPr>
          <p:nvPr/>
        </p:nvSpPr>
        <p:spPr>
          <a:xfrm>
            <a:off x="608330" y="578104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53882" dir="2699999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 !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53882" dir="2699999" algn="ctr" rotWithShape="0">
                  <a:schemeClr val="tx1">
                    <a:alpha val="5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subTitle" idx="1"/>
          </p:nvPr>
        </p:nvSpPr>
        <p:spPr>
          <a:xfrm>
            <a:off x="762000" y="5562600"/>
            <a:ext cx="3132138" cy="361950"/>
          </a:xfrm>
        </p:spPr>
        <p:txBody>
          <a:bodyPr vert="horz" wrap="square" lIns="91440" tIns="45720" rIns="91440" bIns="45720" anchor="t"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</a:pPr>
            <a:endParaRPr lang="zh-CN" altLang="en-US" i="0" dirty="0">
              <a:latin typeface="+mn-lt"/>
              <a:ea typeface="宋体" panose="02010600030101010101" pitchFamily="2" charset="-122"/>
              <a:cs typeface="+mn-cs"/>
            </a:endParaRPr>
          </a:p>
          <a:p>
            <a:pPr eaLnBrk="1" hangingPunct="1">
              <a:buFont typeface="Wingdings" panose="05000000000000000000" pitchFamily="2" charset="2"/>
            </a:pPr>
            <a:endParaRPr lang="zh-CN" altLang="en-US" i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8" name="WordArt 6"/>
          <p:cNvSpPr>
            <a:spLocks noTextEdit="1"/>
          </p:cNvSpPr>
          <p:nvPr/>
        </p:nvSpPr>
        <p:spPr>
          <a:xfrm>
            <a:off x="1256030" y="4295775"/>
            <a:ext cx="3048000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algn="ctr" eaLnBrk="0" hangingPunct="0"/>
            <a:r>
              <a:rPr lang="zh-CN" altLang="en-US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CC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</a:t>
            </a:r>
            <a:endParaRPr lang="zh-CN" altLang="en-US" sz="9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CC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5135" y="959838"/>
            <a:ext cx="8013080" cy="4533305"/>
            <a:chOff x="990" y="1923"/>
            <a:chExt cx="12330" cy="671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01" y="1923"/>
              <a:ext cx="12313" cy="671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algn="ctr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005" y="8280"/>
              <a:ext cx="123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990" y="8295"/>
              <a:ext cx="123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4" name="Rectangle 3"/>
          <p:cNvSpPr>
            <a:spLocks noGrp="1"/>
          </p:cNvSpPr>
          <p:nvPr/>
        </p:nvSpPr>
        <p:spPr>
          <a:xfrm>
            <a:off x="732155" y="1235710"/>
            <a:ext cx="7595870" cy="37871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今年我接手了一个</a:t>
            </a: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班级</a:t>
            </a:r>
            <a:r>
              <a:rPr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，班里学生学习状态普遍比较散漫:缺乏学习主动性，上课精力不集中、发言不积极，课堂气氛非常沉闷</a:t>
            </a: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课下不爱读书，不认真完成作业，抄袭作业、不交作业者大有人在.....很多任课老师跟我抱怨，这个班学风不浓，不好教。为了改变这一一现状，我尝试过谈话、奖励、惩罚、家访等多种措施，但都收效甚微。面对这种情况，我该怎么办呢?              (浙江 李宇芳)</a:t>
            </a:r>
            <a:endParaRPr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zh-CN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目标引领，激发学习积极性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104" name="Rectangle 3"/>
          <p:cNvSpPr>
            <a:spLocks noGrp="1"/>
          </p:cNvSpPr>
          <p:nvPr/>
        </p:nvSpPr>
        <p:spPr>
          <a:xfrm>
            <a:off x="869315" y="2078990"/>
            <a:ext cx="6983095" cy="685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目标引领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引导学生追求梦想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825" y="1372235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200" b="1">
                <a:ea typeface="宋体" panose="02010600030101010101" pitchFamily="2" charset="-122"/>
              </a:rPr>
              <a:t>（一）制定目标实施体系，营造浓厚学风</a:t>
            </a:r>
            <a:endParaRPr lang="zh-CN" altLang="zh-CN" sz="2200" b="1"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84555" y="2820670"/>
            <a:ext cx="6983095" cy="23793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每逢新学年到来，我都会带着学生们以一种独特的方式庆祝新起点</a:t>
            </a: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给未来的自己设计-张</a:t>
            </a:r>
            <a:r>
              <a:rPr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名片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，在上面呈现自己未来的职业、工作单位、职务、荣誉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称号等，我让学生们依次上台讲解，在大家面前清晰呈现一个个美丽的未来图景。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zh-CN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目标引领，激发学习积极性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104" name="Rectangle 3"/>
          <p:cNvSpPr>
            <a:spLocks noGrp="1"/>
          </p:cNvSpPr>
          <p:nvPr/>
        </p:nvSpPr>
        <p:spPr>
          <a:xfrm>
            <a:off x="869315" y="2078990"/>
            <a:ext cx="6983095" cy="685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2.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小步慢走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引导学生重燃自信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825" y="1372235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200" b="1">
                <a:ea typeface="宋体" panose="02010600030101010101" pitchFamily="2" charset="-122"/>
              </a:rPr>
              <a:t>（一）制定目标实施体系，营造浓厚学风</a:t>
            </a:r>
            <a:endParaRPr lang="zh-CN" altLang="zh-CN" sz="2200" b="1"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69315" y="2776220"/>
            <a:ext cx="7081520" cy="24784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卡罗尔.德韦克在《终身成长》中所说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“我们的工作就是帮助他们茁壮成长，而不是去寻找他们不能成长的原因。”</a:t>
            </a:r>
            <a:endParaRPr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每个人的能力不同，所以目标的设定也要因人而异。对那些跑得慢甚至要放弃的学生，我们更要耐心陪伴与引导，用小步慢走帮助他们找到自信。</a:t>
            </a:r>
            <a:endParaRPr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zh-CN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目标引领，激发学习积极性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104" name="Rectangle 3"/>
          <p:cNvSpPr>
            <a:spLocks noGrp="1"/>
          </p:cNvSpPr>
          <p:nvPr/>
        </p:nvSpPr>
        <p:spPr>
          <a:xfrm>
            <a:off x="869315" y="2078990"/>
            <a:ext cx="6983095" cy="685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3.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激励评价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引导学生主动学习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825" y="1372235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200" b="1">
                <a:ea typeface="宋体" panose="02010600030101010101" pitchFamily="2" charset="-122"/>
              </a:rPr>
              <a:t>（一）制定目标实施体系，营造浓厚学风</a:t>
            </a:r>
            <a:endParaRPr lang="zh-CN" altLang="zh-CN" sz="2200" b="1"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69315" y="2776220"/>
            <a:ext cx="7081520" cy="21405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除了语言上的正面激励性评价，我还将评价与信用考核结合起来，形成我们]班独特的班级信用考核机制。当学生的信用等级达到A级时，便可用自己的信用分到学校的信用超市换取生活用品。</a:t>
            </a:r>
            <a:endParaRPr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5135" y="959838"/>
            <a:ext cx="8013080" cy="4533305"/>
            <a:chOff x="990" y="1923"/>
            <a:chExt cx="12330" cy="671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01" y="1923"/>
              <a:ext cx="12313" cy="671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algn="ctr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005" y="8280"/>
              <a:ext cx="123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990" y="8295"/>
              <a:ext cx="123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4" name="Rectangle 3"/>
          <p:cNvSpPr>
            <a:spLocks noGrp="1"/>
          </p:cNvSpPr>
          <p:nvPr/>
        </p:nvSpPr>
        <p:spPr>
          <a:xfrm>
            <a:off x="704215" y="1361440"/>
            <a:ext cx="7595870" cy="37871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学生刚升入初一，我就召开了“新生活、新起点、新目标”主题班会，让他们回顾与分享自己在小学阶段最有成就感以及最遗憾的事情，同时为自己的初中生活定下目标。我将学生的目标收集起来，并告诉学生，会在初三毕业时发给他们，让他们对自己的成果进行检验。</a:t>
            </a:r>
            <a:r>
              <a:rPr sz="2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收上来之后，我发现大部分学生的日标比较笼统，如我要好好学习，取得好成绩，或是交到一些好朋友等。</a:t>
            </a:r>
            <a:endParaRPr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615" y="337820"/>
            <a:ext cx="159512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500" b="1">
                <a:solidFill>
                  <a:srgbClr val="FF0000"/>
                </a:solidFill>
              </a:rPr>
              <a:t>观点跟帖：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5135" y="959838"/>
            <a:ext cx="8013080" cy="4533305"/>
            <a:chOff x="990" y="1923"/>
            <a:chExt cx="12330" cy="671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01" y="1923"/>
              <a:ext cx="12313" cy="671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algn="ctr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005" y="8280"/>
              <a:ext cx="123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990" y="8295"/>
              <a:ext cx="123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4" name="Rectangle 3"/>
          <p:cNvSpPr>
            <a:spLocks noGrp="1"/>
          </p:cNvSpPr>
          <p:nvPr/>
        </p:nvSpPr>
        <p:spPr>
          <a:xfrm>
            <a:off x="732155" y="1235710"/>
            <a:ext cx="7595870" cy="37871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我在后续教育中加入了一系列“</a:t>
            </a:r>
            <a:r>
              <a:rPr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细化目标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的活动，如在每次期中和期末考试前，召开班会或进行个人访谈，分析学生这段时间的学习情况，并将目标细化到每一个学科，甚至是某一个知识点;考试之后，和学生一起分析，自己是否达成相应的目标，如果达成，应给子学生相应的肯定和鼓励。同时，除了个人目标，我还会结合学校、班级量化评比活动，为班级和</a:t>
            </a:r>
            <a:r>
              <a:rPr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学习小组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设立一定的目标并进行激励强化。这样不仅能督促学生学习，更能增强学生的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。这样不仅能督促学生学习，更能增强学生的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集体荣誉感。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615" y="337820"/>
            <a:ext cx="159512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500" b="1">
                <a:solidFill>
                  <a:srgbClr val="FF0000"/>
                </a:solidFill>
              </a:rPr>
              <a:t>观点跟帖：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成功体验，增强学习内动力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825" y="1372235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200" b="1">
                <a:ea typeface="宋体" panose="02010600030101010101" pitchFamily="2" charset="-122"/>
              </a:rPr>
              <a:t>（一）提供原动力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200" b="1">
                <a:ea typeface="宋体" panose="02010600030101010101" pitchFamily="2" charset="-122"/>
              </a:rPr>
              <a:t>聚焦当下，播种目标</a:t>
            </a:r>
            <a:endParaRPr lang="zh-CN" altLang="en-US" sz="2200" b="1"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60425" y="2141855"/>
            <a:ext cx="7081520" cy="3354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在教室墙面设计张贴“愿望实现树”，让学生将自已的阶段性目标粘贴在树上。学生制定的目标和努力方向都契合个人实际并有针对性，有的可能是某学科提高5~10分，有的可能是增加认真听讲的时长，有的甚至是减少不交作业的次数。如果学生的目标达成，便取下胜利果实，继续播种下一个目标。这种播种和收获的喜悦在很大程度上能帮助学生提高成就感，增强学习动力。</a:t>
            </a:r>
            <a:endParaRPr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7540" y="1292860"/>
            <a:ext cx="7591425" cy="4300220"/>
            <a:chOff x="1004" y="2300"/>
            <a:chExt cx="11564" cy="6550"/>
          </a:xfrm>
        </p:grpSpPr>
        <p:grpSp>
          <p:nvGrpSpPr>
            <p:cNvPr id="4" name="组合 3"/>
            <p:cNvGrpSpPr/>
            <p:nvPr/>
          </p:nvGrpSpPr>
          <p:grpSpPr>
            <a:xfrm>
              <a:off x="1004" y="2300"/>
              <a:ext cx="11565" cy="6551"/>
              <a:chOff x="1004" y="2180"/>
              <a:chExt cx="11565" cy="6551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004" y="2611"/>
                <a:ext cx="11551" cy="61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algn="ctr">
                <a:solidFill>
                  <a:schemeClr val="bg2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AutoShape 2"/>
              <p:cNvSpPr/>
              <p:nvPr/>
            </p:nvSpPr>
            <p:spPr>
              <a:xfrm>
                <a:off x="1019" y="2180"/>
                <a:ext cx="11550" cy="96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</p:grpSp>
        <p:cxnSp>
          <p:nvCxnSpPr>
            <p:cNvPr id="2" name="直接连接符 1"/>
            <p:cNvCxnSpPr/>
            <p:nvPr/>
          </p:nvCxnSpPr>
          <p:spPr>
            <a:xfrm>
              <a:off x="1005" y="3225"/>
              <a:ext cx="1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8" name="组合 18"/>
          <p:cNvGrpSpPr/>
          <p:nvPr/>
        </p:nvGrpSpPr>
        <p:grpSpPr>
          <a:xfrm>
            <a:off x="549275" y="371475"/>
            <a:ext cx="7969885" cy="665480"/>
            <a:chOff x="609600" y="371475"/>
            <a:chExt cx="4191000" cy="93345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143043" y="381000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914596" y="381000"/>
              <a:ext cx="3657557" cy="923925"/>
            </a:xfrm>
            <a:prstGeom prst="homePlate">
              <a:avLst>
                <a:gd name="adj" fmla="val 33673"/>
              </a:avLst>
            </a:prstGeom>
            <a:solidFill>
              <a:schemeClr val="bg1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09600" y="371475"/>
              <a:ext cx="3657557" cy="923925"/>
            </a:xfrm>
            <a:prstGeom prst="homePlate">
              <a:avLst>
                <a:gd name="adj" fmla="val 3367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/>
          </p:cNvSpPr>
          <p:nvPr/>
        </p:nvSpPr>
        <p:spPr>
          <a:xfrm>
            <a:off x="687705" y="289560"/>
            <a:ext cx="5850890" cy="868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</a:t>
            </a:r>
            <a:r>
              <a:rPr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500" i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成功体验，增强学习内动力</a:t>
            </a:r>
            <a:endParaRPr lang="zh-CN" sz="2500" i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8825" y="1372235"/>
            <a:ext cx="578040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200" b="1">
                <a:ea typeface="宋体" panose="02010600030101010101" pitchFamily="2" charset="-122"/>
              </a:rPr>
              <a:t>（二）补足推进力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200" b="1">
                <a:ea typeface="宋体" panose="02010600030101010101" pitchFamily="2" charset="-122"/>
              </a:rPr>
              <a:t>打磨学法</a:t>
            </a:r>
            <a:r>
              <a:rPr lang="zh-CN" altLang="en-US" sz="2200" b="1">
                <a:ea typeface="宋体" panose="02010600030101010101" pitchFamily="2" charset="-122"/>
              </a:rPr>
              <a:t>，培养习惯</a:t>
            </a:r>
            <a:endParaRPr lang="zh-CN" altLang="en-US" sz="2200" b="1"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60425" y="2183765"/>
            <a:ext cx="7081520" cy="33547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学习成长日记：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学生每周对自己课前学习时间、课上互动过程、课后延伸巩固、自主学习内容安排等方面进行记录，并结合周测成绩进行学习过程的自我评估和学习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结果反思。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“21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天形成好习惯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打卡自励行动：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让学生将决定要养成的好习惯写下来，张贴在教室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中，每天坚持完成任务后在上面打卡。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WPS 演示</Application>
  <PresentationFormat>全屏显示(4:3)</PresentationFormat>
  <Paragraphs>199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方正粗黑宋简体</vt:lpstr>
      <vt:lpstr>黑体</vt:lpstr>
      <vt:lpstr>Times New Roman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英才</cp:lastModifiedBy>
  <cp:revision>144</cp:revision>
  <dcterms:created xsi:type="dcterms:W3CDTF">2017-10-09T09:46:00Z</dcterms:created>
  <dcterms:modified xsi:type="dcterms:W3CDTF">2020-12-28T02:26:19Z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