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42" r:id="rId3"/>
    <p:sldId id="258" r:id="rId4"/>
    <p:sldId id="358" r:id="rId5"/>
    <p:sldId id="432" r:id="rId6"/>
    <p:sldId id="431" r:id="rId7"/>
    <p:sldId id="310" r:id="rId8"/>
    <p:sldId id="337" r:id="rId9"/>
    <p:sldId id="314" r:id="rId10"/>
    <p:sldId id="332" r:id="rId11"/>
    <p:sldId id="344" r:id="rId12"/>
    <p:sldId id="355" r:id="rId13"/>
    <p:sldId id="356" r:id="rId15"/>
    <p:sldId id="433" r:id="rId16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3D3D3D"/>
    <a:srgbClr val="545454"/>
    <a:srgbClr val="666666"/>
    <a:srgbClr val="000066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5"/>
    <p:restoredTop sz="97217" autoAdjust="0"/>
  </p:normalViewPr>
  <p:slideViewPr>
    <p:cSldViewPr showGuides="1">
      <p:cViewPr>
        <p:scale>
          <a:sx n="75" d="100"/>
          <a:sy n="75" d="100"/>
        </p:scale>
        <p:origin x="-1356" y="-336"/>
      </p:cViewPr>
      <p:guideLst>
        <p:guide orient="horz" pos="2176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41ED-A43F-4B4A-896F-3A87788111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91625-BC55-411C-91D2-B4F54E83C3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media" Target="file:///H:\&#20108;&#19978;&#27873;&#27873;&#31958;\QQHD&#35270;&#39057;_20191013132851.mp4" TargetMode="External"/><Relationship Id="rId1" Type="http://schemas.openxmlformats.org/officeDocument/2006/relationships/video" Target="file:///H:\&#20108;&#19978;&#27873;&#27873;&#31958;\QQHD&#35270;&#39057;_20191013132851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7.GIF"/><Relationship Id="rId7" Type="http://schemas.openxmlformats.org/officeDocument/2006/relationships/image" Target="../media/image16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GIF"/><Relationship Id="rId2" Type="http://schemas.openxmlformats.org/officeDocument/2006/relationships/image" Target="../media/image14.wmf"/><Relationship Id="rId1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4"/>
          <p:cNvGraphicFramePr/>
          <p:nvPr/>
        </p:nvGraphicFramePr>
        <p:xfrm>
          <a:off x="428596" y="3143248"/>
          <a:ext cx="82248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32207000" imgH="25488900" progId="">
                  <p:embed/>
                </p:oleObj>
              </mc:Choice>
              <mc:Fallback>
                <p:oleObj name="" r:id="rId1" imgW="132207000" imgH="25488900" progId="">
                  <p:embed/>
                  <p:pic>
                    <p:nvPicPr>
                      <p:cNvPr id="0" name="图片 3072" descr="image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8596" y="3143248"/>
                        <a:ext cx="8224838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1928794" y="2801931"/>
            <a:ext cx="3338512" cy="792162"/>
            <a:chOff x="1928794" y="2801931"/>
            <a:chExt cx="3338512" cy="792162"/>
          </a:xfrm>
        </p:grpSpPr>
        <p:sp>
          <p:nvSpPr>
            <p:cNvPr id="277508" name="Line 4"/>
            <p:cNvSpPr/>
            <p:nvPr/>
          </p:nvSpPr>
          <p:spPr>
            <a:xfrm>
              <a:off x="1938319" y="3017831"/>
              <a:ext cx="3328987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7509" name="Line 5"/>
            <p:cNvSpPr/>
            <p:nvPr/>
          </p:nvSpPr>
          <p:spPr>
            <a:xfrm flipV="1">
              <a:off x="1928794" y="2801931"/>
              <a:ext cx="0" cy="792162"/>
            </a:xfrm>
            <a:prstGeom prst="line">
              <a:avLst/>
            </a:prstGeom>
            <a:ln w="28575" cap="flat" cmpd="sng">
              <a:solidFill>
                <a:srgbClr val="CC0099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77510" name="Line 6"/>
            <p:cNvSpPr/>
            <p:nvPr/>
          </p:nvSpPr>
          <p:spPr>
            <a:xfrm flipV="1">
              <a:off x="5259369" y="2801931"/>
              <a:ext cx="0" cy="792162"/>
            </a:xfrm>
            <a:prstGeom prst="line">
              <a:avLst/>
            </a:prstGeom>
            <a:ln w="28575" cap="flat" cmpd="sng">
              <a:solidFill>
                <a:srgbClr val="CC0099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277511" name="Text Box 7"/>
          <p:cNvSpPr txBox="1"/>
          <p:nvPr/>
        </p:nvSpPr>
        <p:spPr>
          <a:xfrm>
            <a:off x="3089256" y="2500306"/>
            <a:ext cx="1008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dirty="0">
              <a:solidFill>
                <a:srgbClr val="80008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5" name="Picture 8" descr="888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142984"/>
            <a:ext cx="1370013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6" name="AutoShape 29"/>
          <p:cNvSpPr/>
          <p:nvPr/>
        </p:nvSpPr>
        <p:spPr>
          <a:xfrm>
            <a:off x="1142976" y="381000"/>
            <a:ext cx="5429288" cy="1442085"/>
          </a:xfrm>
          <a:prstGeom prst="cloudCallout">
            <a:avLst>
              <a:gd name="adj1" fmla="val 68685"/>
              <a:gd name="adj2" fmla="val 34190"/>
            </a:avLst>
          </a:prstGeom>
          <a:gradFill rotWithShape="0">
            <a:gsLst>
              <a:gs pos="0">
                <a:schemeClr val="bg1"/>
              </a:gs>
              <a:gs pos="100000">
                <a:srgbClr val="FFFF7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l"/>
            <a:r>
              <a:rPr lang="zh-CN" altLang="en-US" sz="3200" dirty="0" smtClean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你还能在尺上找到其他的几厘米吗</a:t>
            </a:r>
            <a:r>
              <a:rPr lang="zh-CN" altLang="zh-CN" sz="3200" dirty="0" smtClean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zh-CN" sz="3200" dirty="0">
              <a:solidFill>
                <a:srgbClr val="80008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899" y="4753302"/>
            <a:ext cx="73386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我找到</a:t>
            </a:r>
            <a:r>
              <a:rPr lang="en-US" altLang="zh-CN" sz="28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厘米</a:t>
            </a:r>
            <a:r>
              <a:rPr lang="zh-CN" altLang="en-US" sz="28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28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</a:t>
            </a:r>
            <a:r>
              <a:rPr lang="en-US" altLang="zh-CN" sz="28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到</a:t>
            </a:r>
            <a:r>
              <a:rPr lang="en-US" altLang="zh-CN" sz="28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28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，有</a:t>
            </a:r>
            <a:r>
              <a:rPr lang="en-US" altLang="zh-CN" sz="28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个</a:t>
            </a:r>
            <a:r>
              <a:rPr lang="en-US" altLang="zh-CN" sz="28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厘米就是</a:t>
            </a:r>
            <a:r>
              <a:rPr lang="en-US" altLang="zh-CN" sz="28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厘米</a:t>
            </a:r>
            <a:endParaRPr lang="zh-CN" altLang="en-US" sz="2800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1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hp\Desktop\AFB673647F219A4B29126B75B531CA28.pngAFB673647F219A4B29126B75B531CA2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91680" y="5040487"/>
            <a:ext cx="4857752" cy="1517015"/>
          </a:xfrm>
          <a:prstGeom prst="rect">
            <a:avLst/>
          </a:prstGeom>
        </p:spPr>
      </p:pic>
      <p:pic>
        <p:nvPicPr>
          <p:cNvPr id="5" name="图片 4" descr="IMG_20191012_135806.jpg"/>
          <p:cNvPicPr>
            <a:picLocks noChangeAspect="1"/>
          </p:cNvPicPr>
          <p:nvPr/>
        </p:nvPicPr>
        <p:blipFill>
          <a:blip r:embed="rId2" cstate="print"/>
          <a:srcRect l="13840" t="28346" r="1371" b="30091"/>
          <a:stretch>
            <a:fillRect/>
          </a:stretch>
        </p:blipFill>
        <p:spPr>
          <a:xfrm>
            <a:off x="1691680" y="3068960"/>
            <a:ext cx="4857784" cy="1785950"/>
          </a:xfrm>
          <a:prstGeom prst="rect">
            <a:avLst/>
          </a:prstGeom>
        </p:spPr>
      </p:pic>
      <p:pic>
        <p:nvPicPr>
          <p:cNvPr id="6" name="图片 5" descr="IMG_20191012_135742.jpg"/>
          <p:cNvPicPr>
            <a:picLocks noChangeAspect="1"/>
          </p:cNvPicPr>
          <p:nvPr/>
        </p:nvPicPr>
        <p:blipFill>
          <a:blip r:embed="rId3" cstate="print"/>
          <a:srcRect l="11222" t="33250" r="3989" b="26849"/>
          <a:stretch>
            <a:fillRect/>
          </a:stretch>
        </p:blipFill>
        <p:spPr>
          <a:xfrm>
            <a:off x="1691680" y="1124744"/>
            <a:ext cx="4857784" cy="1714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1499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429000"/>
            <a:ext cx="1499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499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1340768"/>
            <a:ext cx="747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0" dirty="0" smtClean="0">
                <a:solidFill>
                  <a:srgbClr val="FF0000"/>
                </a:solidFill>
              </a:rPr>
              <a:t>√</a:t>
            </a:r>
            <a:endParaRPr lang="zh-CN" altLang="en-US" sz="8000" b="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3284984"/>
            <a:ext cx="1210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0" dirty="0" smtClean="0">
                <a:solidFill>
                  <a:srgbClr val="FF0000"/>
                </a:solidFill>
              </a:rPr>
              <a:t>×</a:t>
            </a:r>
            <a:endParaRPr lang="zh-CN" altLang="en-US" sz="8000" b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5157192"/>
            <a:ext cx="1210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0" dirty="0" smtClean="0">
                <a:solidFill>
                  <a:srgbClr val="FF0000"/>
                </a:solidFill>
              </a:rPr>
              <a:t>×</a:t>
            </a:r>
            <a:endParaRPr lang="zh-CN" altLang="en-US" sz="8000" b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60648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量得对吗？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ZWD08$IPU3KKWLVBNG~VUYK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313"/>
          <a:stretch>
            <a:fillRect/>
          </a:stretch>
        </p:blipFill>
        <p:spPr>
          <a:xfrm>
            <a:off x="571472" y="2928934"/>
            <a:ext cx="7921625" cy="87469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07" name="Group 5"/>
          <p:cNvGrpSpPr/>
          <p:nvPr/>
        </p:nvGrpSpPr>
        <p:grpSpPr>
          <a:xfrm>
            <a:off x="1357290" y="2786058"/>
            <a:ext cx="1800225" cy="158750"/>
            <a:chOff x="2381" y="2450"/>
            <a:chExt cx="1542" cy="136"/>
          </a:xfrm>
        </p:grpSpPr>
        <p:sp>
          <p:nvSpPr>
            <p:cNvPr id="47120" name="Line 10"/>
            <p:cNvSpPr/>
            <p:nvPr/>
          </p:nvSpPr>
          <p:spPr>
            <a:xfrm>
              <a:off x="2381" y="2568"/>
              <a:ext cx="1541" cy="0"/>
            </a:xfrm>
            <a:prstGeom prst="line">
              <a:avLst/>
            </a:prstGeom>
            <a:ln w="666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1" name="Line 11"/>
            <p:cNvSpPr/>
            <p:nvPr/>
          </p:nvSpPr>
          <p:spPr>
            <a:xfrm flipH="1">
              <a:off x="2381" y="2450"/>
              <a:ext cx="0" cy="1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2" name="Line 12"/>
            <p:cNvSpPr/>
            <p:nvPr/>
          </p:nvSpPr>
          <p:spPr>
            <a:xfrm flipH="1">
              <a:off x="3923" y="2451"/>
              <a:ext cx="0" cy="13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7108" name="Group 9"/>
          <p:cNvGrpSpPr/>
          <p:nvPr/>
        </p:nvGrpSpPr>
        <p:grpSpPr>
          <a:xfrm>
            <a:off x="4429124" y="2786058"/>
            <a:ext cx="3600450" cy="144463"/>
            <a:chOff x="2381" y="2450"/>
            <a:chExt cx="1542" cy="136"/>
          </a:xfrm>
        </p:grpSpPr>
        <p:sp>
          <p:nvSpPr>
            <p:cNvPr id="47117" name="Line 10"/>
            <p:cNvSpPr/>
            <p:nvPr/>
          </p:nvSpPr>
          <p:spPr>
            <a:xfrm>
              <a:off x="2381" y="2568"/>
              <a:ext cx="1541" cy="0"/>
            </a:xfrm>
            <a:prstGeom prst="line">
              <a:avLst/>
            </a:prstGeom>
            <a:ln w="66675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8" name="Line 11"/>
            <p:cNvSpPr/>
            <p:nvPr/>
          </p:nvSpPr>
          <p:spPr>
            <a:xfrm flipH="1">
              <a:off x="2381" y="2450"/>
              <a:ext cx="0" cy="136"/>
            </a:xfrm>
            <a:prstGeom prst="line">
              <a:avLst/>
            </a:prstGeom>
            <a:ln w="381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9" name="Line 12"/>
            <p:cNvSpPr/>
            <p:nvPr/>
          </p:nvSpPr>
          <p:spPr>
            <a:xfrm flipH="1">
              <a:off x="3923" y="2451"/>
              <a:ext cx="0" cy="135"/>
            </a:xfrm>
            <a:prstGeom prst="line">
              <a:avLst/>
            </a:prstGeom>
            <a:ln w="381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7109" name="Group 13"/>
          <p:cNvGrpSpPr/>
          <p:nvPr/>
        </p:nvGrpSpPr>
        <p:grpSpPr>
          <a:xfrm>
            <a:off x="2571736" y="2714620"/>
            <a:ext cx="4824412" cy="215900"/>
            <a:chOff x="2381" y="2450"/>
            <a:chExt cx="1542" cy="136"/>
          </a:xfrm>
        </p:grpSpPr>
        <p:sp>
          <p:nvSpPr>
            <p:cNvPr id="47114" name="Line 10"/>
            <p:cNvSpPr/>
            <p:nvPr/>
          </p:nvSpPr>
          <p:spPr>
            <a:xfrm>
              <a:off x="2381" y="2568"/>
              <a:ext cx="1541" cy="0"/>
            </a:xfrm>
            <a:prstGeom prst="line">
              <a:avLst/>
            </a:prstGeom>
            <a:ln w="66675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5" name="Line 11"/>
            <p:cNvSpPr/>
            <p:nvPr/>
          </p:nvSpPr>
          <p:spPr>
            <a:xfrm flipH="1">
              <a:off x="2381" y="2450"/>
              <a:ext cx="0" cy="136"/>
            </a:xfrm>
            <a:prstGeom prst="line">
              <a:avLst/>
            </a:prstGeom>
            <a:ln w="3810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6" name="Line 12"/>
            <p:cNvSpPr/>
            <p:nvPr/>
          </p:nvSpPr>
          <p:spPr>
            <a:xfrm flipH="1">
              <a:off x="3923" y="2451"/>
              <a:ext cx="0" cy="135"/>
            </a:xfrm>
            <a:prstGeom prst="line">
              <a:avLst/>
            </a:prstGeom>
            <a:ln w="3810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3" name="Rectangle 11"/>
          <p:cNvSpPr/>
          <p:nvPr/>
        </p:nvSpPr>
        <p:spPr>
          <a:xfrm>
            <a:off x="285720" y="500042"/>
            <a:ext cx="5000660" cy="57626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l"/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线段各长多少厘米？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Group 5"/>
          <p:cNvGrpSpPr/>
          <p:nvPr/>
        </p:nvGrpSpPr>
        <p:grpSpPr>
          <a:xfrm>
            <a:off x="785786" y="2714620"/>
            <a:ext cx="3000396" cy="264585"/>
            <a:chOff x="2381" y="2450"/>
            <a:chExt cx="1542" cy="136"/>
          </a:xfrm>
        </p:grpSpPr>
        <p:sp>
          <p:nvSpPr>
            <p:cNvPr id="24" name="Line 10"/>
            <p:cNvSpPr/>
            <p:nvPr/>
          </p:nvSpPr>
          <p:spPr>
            <a:xfrm>
              <a:off x="2381" y="2568"/>
              <a:ext cx="1541" cy="0"/>
            </a:xfrm>
            <a:prstGeom prst="line">
              <a:avLst/>
            </a:prstGeom>
            <a:ln w="6667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" name="Line 11"/>
            <p:cNvSpPr/>
            <p:nvPr/>
          </p:nvSpPr>
          <p:spPr>
            <a:xfrm flipH="1">
              <a:off x="2381" y="2450"/>
              <a:ext cx="0" cy="136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" name="Line 12"/>
            <p:cNvSpPr/>
            <p:nvPr/>
          </p:nvSpPr>
          <p:spPr>
            <a:xfrm flipH="1">
              <a:off x="3923" y="2451"/>
              <a:ext cx="0" cy="135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7" name="Group 5"/>
          <p:cNvGrpSpPr/>
          <p:nvPr/>
        </p:nvGrpSpPr>
        <p:grpSpPr>
          <a:xfrm>
            <a:off x="2000232" y="2784988"/>
            <a:ext cx="4786346" cy="208836"/>
            <a:chOff x="2381" y="2505"/>
            <a:chExt cx="1542" cy="81"/>
          </a:xfrm>
        </p:grpSpPr>
        <p:sp>
          <p:nvSpPr>
            <p:cNvPr id="28" name="Line 10"/>
            <p:cNvSpPr/>
            <p:nvPr/>
          </p:nvSpPr>
          <p:spPr>
            <a:xfrm>
              <a:off x="2381" y="2568"/>
              <a:ext cx="1541" cy="0"/>
            </a:xfrm>
            <a:prstGeom prst="line">
              <a:avLst/>
            </a:prstGeom>
            <a:ln w="66675" cap="flat" cmpd="sng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" name="Line 11"/>
            <p:cNvSpPr/>
            <p:nvPr/>
          </p:nvSpPr>
          <p:spPr>
            <a:xfrm flipH="1">
              <a:off x="2381" y="2505"/>
              <a:ext cx="0" cy="81"/>
            </a:xfrm>
            <a:prstGeom prst="line">
              <a:avLst/>
            </a:prstGeom>
            <a:ln w="38100" cap="flat" cmpd="sng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" name="Line 12"/>
            <p:cNvSpPr/>
            <p:nvPr/>
          </p:nvSpPr>
          <p:spPr>
            <a:xfrm flipH="1">
              <a:off x="3923" y="2505"/>
              <a:ext cx="0" cy="81"/>
            </a:xfrm>
            <a:prstGeom prst="line">
              <a:avLst/>
            </a:prstGeom>
            <a:ln w="38100" cap="flat" cmpd="sng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1" name="Group 5"/>
          <p:cNvGrpSpPr/>
          <p:nvPr/>
        </p:nvGrpSpPr>
        <p:grpSpPr>
          <a:xfrm>
            <a:off x="1357290" y="2786058"/>
            <a:ext cx="6643734" cy="158750"/>
            <a:chOff x="2381" y="2450"/>
            <a:chExt cx="1542" cy="136"/>
          </a:xfrm>
        </p:grpSpPr>
        <p:sp>
          <p:nvSpPr>
            <p:cNvPr id="32" name="Line 10"/>
            <p:cNvSpPr/>
            <p:nvPr/>
          </p:nvSpPr>
          <p:spPr>
            <a:xfrm>
              <a:off x="2381" y="2568"/>
              <a:ext cx="1541" cy="0"/>
            </a:xfrm>
            <a:prstGeom prst="line">
              <a:avLst/>
            </a:prstGeom>
            <a:ln w="66675" cap="flat" cmpd="sng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Line 11"/>
            <p:cNvSpPr/>
            <p:nvPr/>
          </p:nvSpPr>
          <p:spPr>
            <a:xfrm flipH="1">
              <a:off x="2381" y="2450"/>
              <a:ext cx="0" cy="136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" name="Line 12"/>
            <p:cNvSpPr/>
            <p:nvPr/>
          </p:nvSpPr>
          <p:spPr>
            <a:xfrm flipH="1">
              <a:off x="3923" y="2451"/>
              <a:ext cx="0" cy="135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蓝猫的烦恼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4348" y="500042"/>
            <a:ext cx="1581150" cy="1252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AutoShape 6"/>
          <p:cNvSpPr/>
          <p:nvPr/>
        </p:nvSpPr>
        <p:spPr>
          <a:xfrm flipH="1">
            <a:off x="2285984" y="357166"/>
            <a:ext cx="4908570" cy="1285860"/>
          </a:xfrm>
          <a:prstGeom prst="cloudCallout">
            <a:avLst>
              <a:gd name="adj1" fmla="val 55741"/>
              <a:gd name="adj2" fmla="val -3898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画一条</a:t>
            </a:r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的线段。 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IMG_4842"/>
          <p:cNvPicPr>
            <a:picLocks noChangeAspect="1"/>
          </p:cNvPicPr>
          <p:nvPr/>
        </p:nvPicPr>
        <p:blipFill>
          <a:blip r:embed="rId2"/>
          <a:srcRect l="36832" r="24435"/>
          <a:stretch>
            <a:fillRect/>
          </a:stretch>
        </p:blipFill>
        <p:spPr>
          <a:xfrm rot="16200000">
            <a:off x="3728720" y="-183515"/>
            <a:ext cx="1685290" cy="5803265"/>
          </a:xfrm>
          <a:prstGeom prst="rect">
            <a:avLst/>
          </a:prstGeom>
        </p:spPr>
      </p:pic>
      <p:pic>
        <p:nvPicPr>
          <p:cNvPr id="4" name="图片 3" descr="IMG_4844"/>
          <p:cNvPicPr>
            <a:picLocks noChangeAspect="1"/>
          </p:cNvPicPr>
          <p:nvPr/>
        </p:nvPicPr>
        <p:blipFill>
          <a:blip r:embed="rId3"/>
          <a:srcRect l="33793" r="21825"/>
          <a:stretch>
            <a:fillRect/>
          </a:stretch>
        </p:blipFill>
        <p:spPr>
          <a:xfrm rot="16200000">
            <a:off x="3602990" y="1902460"/>
            <a:ext cx="1887220" cy="566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14282" y="0"/>
            <a:ext cx="6326197" cy="1412875"/>
            <a:chOff x="214282" y="0"/>
            <a:chExt cx="6326197" cy="1412875"/>
          </a:xfrm>
        </p:grpSpPr>
        <p:sp>
          <p:nvSpPr>
            <p:cNvPr id="15365" name="AutoShape 43"/>
            <p:cNvSpPr/>
            <p:nvPr/>
          </p:nvSpPr>
          <p:spPr>
            <a:xfrm>
              <a:off x="1714480" y="285728"/>
              <a:ext cx="4824413" cy="936625"/>
            </a:xfrm>
            <a:prstGeom prst="cloudCallout">
              <a:avLst>
                <a:gd name="adj1" fmla="val -55000"/>
                <a:gd name="adj2" fmla="val 2356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 sz="1800" b="0" dirty="0">
                <a:latin typeface="Arial" panose="020B0604020202020204" pitchFamily="34" charset="0"/>
              </a:endParaRPr>
            </a:p>
          </p:txBody>
        </p:sp>
        <p:pic>
          <p:nvPicPr>
            <p:cNvPr id="15366" name="Picture 46" descr="未标题-2 拷贝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2" y="0"/>
              <a:ext cx="1336675" cy="14128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7" name="Text Box 53"/>
            <p:cNvSpPr txBox="1"/>
            <p:nvPr/>
          </p:nvSpPr>
          <p:spPr>
            <a:xfrm>
              <a:off x="1571604" y="500042"/>
              <a:ext cx="4968875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rgbClr val="000066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量一量课桌有多长。</a:t>
              </a:r>
              <a:endParaRPr lang="zh-CN" altLang="en-US" sz="2800" dirty="0">
                <a:solidFill>
                  <a:srgbClr val="000066"/>
                </a:solidFill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pic>
        <p:nvPicPr>
          <p:cNvPr id="6" name="图片 5" descr="u=1451565274,832534564&amp;fm=26&amp;gp=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94" t="17000" r="19694" b="42500"/>
          <a:stretch>
            <a:fillRect/>
          </a:stretch>
        </p:blipFill>
        <p:spPr>
          <a:xfrm>
            <a:off x="1235075" y="2567940"/>
            <a:ext cx="6164580" cy="431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QHD视频_20191013132851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739827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888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1188" y="3068638"/>
            <a:ext cx="1370012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AutoShape 29"/>
          <p:cNvSpPr/>
          <p:nvPr/>
        </p:nvSpPr>
        <p:spPr>
          <a:xfrm>
            <a:off x="2627313" y="1773238"/>
            <a:ext cx="4465637" cy="1943100"/>
          </a:xfrm>
          <a:prstGeom prst="cloudCallout">
            <a:avLst>
              <a:gd name="adj1" fmla="val -63190"/>
              <a:gd name="adj2" fmla="val 54167"/>
            </a:avLst>
          </a:prstGeom>
          <a:gradFill rotWithShape="0">
            <a:gsLst>
              <a:gs pos="0">
                <a:schemeClr val="bg1"/>
              </a:gs>
              <a:gs pos="100000">
                <a:srgbClr val="FFFF7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3600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尺是测量长</a:t>
            </a:r>
            <a:endParaRPr lang="zh-CN" altLang="en-US" sz="3600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度的工具。</a:t>
            </a:r>
            <a:endParaRPr lang="zh-CN" altLang="zh-CN" sz="3600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d2041bf76785aade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42" b="5598"/>
          <a:stretch>
            <a:fillRect/>
          </a:stretch>
        </p:blipFill>
        <p:spPr>
          <a:xfrm>
            <a:off x="928662" y="285728"/>
            <a:ext cx="3030583" cy="2071702"/>
          </a:xfrm>
          <a:prstGeom prst="rect">
            <a:avLst/>
          </a:prstGeom>
        </p:spPr>
      </p:pic>
      <p:pic>
        <p:nvPicPr>
          <p:cNvPr id="3" name="图片 2" descr="u=2994839621,2145231644&amp;fm=26&amp;gp=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357562"/>
            <a:ext cx="2214578" cy="2214578"/>
          </a:xfrm>
          <a:prstGeom prst="rect">
            <a:avLst/>
          </a:prstGeom>
        </p:spPr>
      </p:pic>
      <p:pic>
        <p:nvPicPr>
          <p:cNvPr id="4" name="图片 3" descr="u=1943472671,2921144820&amp;fm=26&amp;gp=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1400" y="53340"/>
            <a:ext cx="2960686" cy="2960686"/>
          </a:xfrm>
          <a:prstGeom prst="rect">
            <a:avLst/>
          </a:prstGeom>
        </p:spPr>
      </p:pic>
      <p:pic>
        <p:nvPicPr>
          <p:cNvPr id="5" name="图片 4" descr="2014090309115950595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9F1F4"/>
              </a:clrFrom>
              <a:clrTo>
                <a:srgbClr val="E9F1F4">
                  <a:alpha val="0"/>
                </a:srgbClr>
              </a:clrTo>
            </a:clrChange>
          </a:blip>
          <a:srcRect t="31859" b="33628"/>
          <a:stretch>
            <a:fillRect/>
          </a:stretch>
        </p:blipFill>
        <p:spPr>
          <a:xfrm rot="21021268">
            <a:off x="3912996" y="3695603"/>
            <a:ext cx="4120151" cy="1008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2428868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卷尺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5286388"/>
            <a:ext cx="100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皮尺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2214554"/>
            <a:ext cx="100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米尺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4929198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学生尺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338" y="3065463"/>
            <a:ext cx="8856662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9" name="Picture 9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88" y="3616325"/>
            <a:ext cx="8237537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5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115888"/>
            <a:ext cx="820737" cy="96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AutoShape 59"/>
          <p:cNvSpPr/>
          <p:nvPr/>
        </p:nvSpPr>
        <p:spPr>
          <a:xfrm>
            <a:off x="3203575" y="188913"/>
            <a:ext cx="5545138" cy="576262"/>
          </a:xfrm>
          <a:prstGeom prst="wedgeRoundRectCallout">
            <a:avLst>
              <a:gd name="adj1" fmla="val -68236"/>
              <a:gd name="adj2" fmla="val 35949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3200" dirty="0">
                <a:solidFill>
                  <a:srgbClr val="1136E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仔细观察，尺上有什么？</a:t>
            </a:r>
            <a:endParaRPr lang="zh-CN" altLang="en-US" sz="3200" dirty="0">
              <a:solidFill>
                <a:srgbClr val="1136E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87411" name="Line 19"/>
          <p:cNvSpPr/>
          <p:nvPr/>
        </p:nvSpPr>
        <p:spPr>
          <a:xfrm flipH="1" flipV="1">
            <a:off x="439738" y="1841500"/>
            <a:ext cx="0" cy="1154113"/>
          </a:xfrm>
          <a:prstGeom prst="line">
            <a:avLst/>
          </a:prstGeom>
          <a:ln w="19050" cap="flat" cmpd="sng">
            <a:solidFill>
              <a:srgbClr val="0000CC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439" name="Text Box 60"/>
          <p:cNvSpPr txBox="1"/>
          <p:nvPr/>
        </p:nvSpPr>
        <p:spPr>
          <a:xfrm>
            <a:off x="7769225" y="2924175"/>
            <a:ext cx="1403350" cy="45720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2400" dirty="0">
              <a:solidFill>
                <a:srgbClr val="6600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99" name="AutoShape 79"/>
          <p:cNvSpPr/>
          <p:nvPr/>
        </p:nvSpPr>
        <p:spPr>
          <a:xfrm>
            <a:off x="395288" y="3068638"/>
            <a:ext cx="8748712" cy="576262"/>
          </a:xfrm>
          <a:prstGeom prst="wedgeRoundRectCallout">
            <a:avLst>
              <a:gd name="adj1" fmla="val 36426"/>
              <a:gd name="adj2" fmla="val -102343"/>
              <a:gd name="adj3" fmla="val 16667"/>
            </a:avLst>
          </a:prstGeom>
          <a:solidFill>
            <a:srgbClr val="F7C64B">
              <a:alpha val="67058"/>
            </a:srgbClr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65893" name="Text Box 5"/>
          <p:cNvSpPr txBox="1"/>
          <p:nvPr/>
        </p:nvSpPr>
        <p:spPr>
          <a:xfrm>
            <a:off x="1619250" y="2276475"/>
            <a:ext cx="8610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>
                <a:solidFill>
                  <a:srgbClr val="003399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直尺上的长短不一的竖线叫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刻度线</a:t>
            </a:r>
            <a:r>
              <a:rPr lang="zh-CN" altLang="en-US" sz="3200" dirty="0">
                <a:solidFill>
                  <a:srgbClr val="000099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。</a:t>
            </a:r>
            <a:endParaRPr lang="zh-CN" altLang="en-US" sz="3200" dirty="0">
              <a:solidFill>
                <a:srgbClr val="000099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grpSp>
        <p:nvGrpSpPr>
          <p:cNvPr id="235614" name="Group 94"/>
          <p:cNvGrpSpPr/>
          <p:nvPr/>
        </p:nvGrpSpPr>
        <p:grpSpPr>
          <a:xfrm>
            <a:off x="395288" y="3630613"/>
            <a:ext cx="9144000" cy="762000"/>
            <a:chOff x="204" y="1525"/>
            <a:chExt cx="5760" cy="529"/>
          </a:xfrm>
        </p:grpSpPr>
        <p:sp>
          <p:nvSpPr>
            <p:cNvPr id="18451" name="AutoShape 81"/>
            <p:cNvSpPr/>
            <p:nvPr/>
          </p:nvSpPr>
          <p:spPr>
            <a:xfrm>
              <a:off x="204" y="1525"/>
              <a:ext cx="5760" cy="172"/>
            </a:xfrm>
            <a:prstGeom prst="wedgeRoundRectCallout">
              <a:avLst>
                <a:gd name="adj1" fmla="val 33333"/>
                <a:gd name="adj2" fmla="val 128486"/>
                <a:gd name="adj3" fmla="val 16667"/>
              </a:avLst>
            </a:prstGeom>
            <a:solidFill>
              <a:srgbClr val="00FF00">
                <a:alpha val="38823"/>
              </a:srgbClr>
            </a:solidFill>
            <a:ln w="1905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8452" name="Text Box 56"/>
            <p:cNvSpPr txBox="1"/>
            <p:nvPr/>
          </p:nvSpPr>
          <p:spPr>
            <a:xfrm>
              <a:off x="4649" y="1525"/>
              <a:ext cx="1245" cy="529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endParaRPr lang="zh-CN" altLang="zh-CN" sz="4400" dirty="0">
                <a:latin typeface="宋体" panose="02010600030101010101" pitchFamily="2" charset="-122"/>
              </a:endParaRPr>
            </a:p>
          </p:txBody>
        </p:sp>
      </p:grpSp>
      <p:sp>
        <p:nvSpPr>
          <p:cNvPr id="165894" name="Text Box 6"/>
          <p:cNvSpPr txBox="1"/>
          <p:nvPr/>
        </p:nvSpPr>
        <p:spPr>
          <a:xfrm>
            <a:off x="1835150" y="3860800"/>
            <a:ext cx="868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>
                <a:solidFill>
                  <a:srgbClr val="003399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按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从小到大</a:t>
            </a:r>
            <a:r>
              <a:rPr lang="zh-CN" altLang="en-US" sz="3200" dirty="0">
                <a:solidFill>
                  <a:srgbClr val="003399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顺序排列的数叫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刻度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65896" name="Text Box 8"/>
          <p:cNvSpPr txBox="1"/>
          <p:nvPr/>
        </p:nvSpPr>
        <p:spPr>
          <a:xfrm>
            <a:off x="322263" y="5634038"/>
            <a:ext cx="79216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厘米可以用字母“</a:t>
            </a:r>
            <a:r>
              <a:rPr lang="en-US" altLang="zh-CN" sz="3200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cm”</a:t>
            </a:r>
            <a:r>
              <a:rPr lang="zh-CN" altLang="en-US" sz="3200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endParaRPr lang="zh-CN" altLang="en-US" sz="3200" dirty="0">
              <a:solidFill>
                <a:srgbClr val="80008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70" name="Line 50"/>
          <p:cNvSpPr/>
          <p:nvPr/>
        </p:nvSpPr>
        <p:spPr>
          <a:xfrm>
            <a:off x="441325" y="3065463"/>
            <a:ext cx="0" cy="504825"/>
          </a:xfrm>
          <a:prstGeom prst="line">
            <a:avLst/>
          </a:prstGeom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Line 19"/>
          <p:cNvSpPr/>
          <p:nvPr/>
        </p:nvSpPr>
        <p:spPr>
          <a:xfrm flipH="1">
            <a:off x="827088" y="3933825"/>
            <a:ext cx="0" cy="1008063"/>
          </a:xfrm>
          <a:prstGeom prst="line">
            <a:avLst/>
          </a:prstGeom>
          <a:ln w="19050" cap="flat" cmpd="sng">
            <a:solidFill>
              <a:srgbClr val="0000CC"/>
            </a:solidFill>
            <a:prstDash val="solid"/>
            <a:headEnd type="triangle" w="med" len="med"/>
            <a:tailEnd type="none" w="med" len="med"/>
          </a:ln>
        </p:spPr>
      </p:sp>
      <p:pic>
        <p:nvPicPr>
          <p:cNvPr id="235622" name="Picture 1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88" y="3108325"/>
            <a:ext cx="9648825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5" name="Oval 105"/>
          <p:cNvSpPr/>
          <p:nvPr/>
        </p:nvSpPr>
        <p:spPr>
          <a:xfrm>
            <a:off x="468313" y="3500438"/>
            <a:ext cx="574675" cy="4318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26" name="Text Box 106"/>
          <p:cNvSpPr txBox="1"/>
          <p:nvPr/>
        </p:nvSpPr>
        <p:spPr>
          <a:xfrm>
            <a:off x="319088" y="4951413"/>
            <a:ext cx="6629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厘米是常用的长度单位。 </a:t>
            </a:r>
            <a:endParaRPr lang="zh-CN" altLang="en-US" sz="3200" dirty="0">
              <a:solidFill>
                <a:srgbClr val="80008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5895" name="Rectangle 7"/>
          <p:cNvSpPr/>
          <p:nvPr/>
        </p:nvSpPr>
        <p:spPr>
          <a:xfrm>
            <a:off x="0" y="1339215"/>
            <a:ext cx="3100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</a:t>
            </a:r>
            <a:r>
              <a:rPr lang="en-US" altLang="zh-CN" sz="3200" dirty="0" smtClean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0—</a:t>
            </a:r>
            <a:r>
              <a:rPr lang="zh-CN" altLang="en-US" sz="3200" dirty="0" smtClean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起点</a:t>
            </a:r>
            <a:endParaRPr lang="zh-CN" altLang="en-US" sz="3200" dirty="0" smtClean="0">
              <a:solidFill>
                <a:srgbClr val="80008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3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3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3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9" grpId="0" animBg="1"/>
      <p:bldP spid="165893" grpId="0"/>
      <p:bldP spid="165894" grpId="0"/>
      <p:bldP spid="165896" grpId="0"/>
      <p:bldP spid="235625" grpId="0" animBg="1"/>
      <p:bldP spid="235626" grpId="0"/>
      <p:bldP spid="1658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/>
          <p:nvPr/>
        </p:nvGraphicFramePr>
        <p:xfrm>
          <a:off x="387350" y="1901825"/>
          <a:ext cx="8153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32207000" imgH="25488900" progId="">
                  <p:embed/>
                </p:oleObj>
              </mc:Choice>
              <mc:Fallback>
                <p:oleObj name="" r:id="rId2" imgW="132207000" imgH="25488900" progId="">
                  <p:embed/>
                  <p:pic>
                    <p:nvPicPr>
                      <p:cNvPr id="0" name="图片 1024" descr="image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901825"/>
                        <a:ext cx="8153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/>
          <p:nvPr/>
        </p:nvGraphicFramePr>
        <p:xfrm>
          <a:off x="995363" y="2273300"/>
          <a:ext cx="1447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23517225" imgH="34404300" progId="">
                  <p:embed/>
                </p:oleObj>
              </mc:Choice>
              <mc:Fallback>
                <p:oleObj name="" r:id="rId4" imgW="23517225" imgH="34404300" progId="">
                  <p:embed/>
                  <p:pic>
                    <p:nvPicPr>
                      <p:cNvPr id="0" name="图片 1025" descr="image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363" y="2273300"/>
                        <a:ext cx="1447800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/>
          <p:nvPr/>
        </p:nvGraphicFramePr>
        <p:xfrm>
          <a:off x="104775" y="2341563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6" imgW="23517225" imgH="28289250" progId="">
                  <p:embed/>
                </p:oleObj>
              </mc:Choice>
              <mc:Fallback>
                <p:oleObj name="" r:id="rId6" imgW="23517225" imgH="28289250" progId="">
                  <p:embed/>
                  <p:pic>
                    <p:nvPicPr>
                      <p:cNvPr id="0" name="图片 1026" descr="image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775" y="2341563"/>
                        <a:ext cx="1447800" cy="144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7" name="Line 15"/>
          <p:cNvSpPr/>
          <p:nvPr/>
        </p:nvSpPr>
        <p:spPr>
          <a:xfrm>
            <a:off x="7153275" y="1900238"/>
            <a:ext cx="6858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1510" name="Picture 28" descr="AG00317_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5913" y="260350"/>
            <a:ext cx="1208087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AutoShape 29"/>
          <p:cNvSpPr/>
          <p:nvPr/>
        </p:nvSpPr>
        <p:spPr>
          <a:xfrm>
            <a:off x="611188" y="333375"/>
            <a:ext cx="6243637" cy="792163"/>
          </a:xfrm>
          <a:prstGeom prst="cloudCallout">
            <a:avLst>
              <a:gd name="adj1" fmla="val 70190"/>
              <a:gd name="adj2" fmla="val 20741"/>
            </a:avLst>
          </a:prstGeom>
          <a:gradFill rotWithShape="0">
            <a:gsLst>
              <a:gs pos="0">
                <a:schemeClr val="bg1"/>
              </a:gs>
              <a:gs pos="100000">
                <a:srgbClr val="FFFF7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 sz="3600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6942" name="Rectangle 30"/>
          <p:cNvSpPr/>
          <p:nvPr/>
        </p:nvSpPr>
        <p:spPr>
          <a:xfrm>
            <a:off x="1763713" y="404813"/>
            <a:ext cx="42497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600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你能找出</a:t>
            </a:r>
            <a:r>
              <a:rPr lang="en-US" altLang="zh-CN" sz="3600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厘米吗？</a:t>
            </a:r>
            <a:endParaRPr lang="zh-CN" altLang="en-US" sz="3600" dirty="0">
              <a:solidFill>
                <a:srgbClr val="00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6926" name="Line 14"/>
          <p:cNvSpPr/>
          <p:nvPr/>
        </p:nvSpPr>
        <p:spPr>
          <a:xfrm>
            <a:off x="6508750" y="1900238"/>
            <a:ext cx="685800" cy="0"/>
          </a:xfrm>
          <a:prstGeom prst="line">
            <a:avLst/>
          </a:prstGeom>
          <a:ln w="5715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6925" name="Line 13"/>
          <p:cNvSpPr/>
          <p:nvPr/>
        </p:nvSpPr>
        <p:spPr>
          <a:xfrm>
            <a:off x="5835650" y="1901825"/>
            <a:ext cx="6858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6924" name="Line 12"/>
          <p:cNvSpPr/>
          <p:nvPr/>
        </p:nvSpPr>
        <p:spPr>
          <a:xfrm>
            <a:off x="5165725" y="1900238"/>
            <a:ext cx="685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6923" name="Line 11"/>
          <p:cNvSpPr/>
          <p:nvPr/>
        </p:nvSpPr>
        <p:spPr>
          <a:xfrm>
            <a:off x="4502150" y="1900238"/>
            <a:ext cx="685800" cy="0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6922" name="Line 10"/>
          <p:cNvSpPr/>
          <p:nvPr/>
        </p:nvSpPr>
        <p:spPr>
          <a:xfrm>
            <a:off x="3849688" y="1900238"/>
            <a:ext cx="669925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6921" name="Line 9"/>
          <p:cNvSpPr/>
          <p:nvPr/>
        </p:nvSpPr>
        <p:spPr>
          <a:xfrm>
            <a:off x="3173413" y="1900238"/>
            <a:ext cx="684212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6920" name="Line 8"/>
          <p:cNvSpPr/>
          <p:nvPr/>
        </p:nvSpPr>
        <p:spPr>
          <a:xfrm>
            <a:off x="2509838" y="1900238"/>
            <a:ext cx="685800" cy="0"/>
          </a:xfrm>
          <a:prstGeom prst="line">
            <a:avLst/>
          </a:prstGeom>
          <a:ln w="57150" cap="flat" cmpd="sng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6919" name="Line 7"/>
          <p:cNvSpPr/>
          <p:nvPr/>
        </p:nvSpPr>
        <p:spPr>
          <a:xfrm>
            <a:off x="1852613" y="1895475"/>
            <a:ext cx="685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9346" name="Rectangle 34"/>
          <p:cNvSpPr/>
          <p:nvPr/>
        </p:nvSpPr>
        <p:spPr>
          <a:xfrm>
            <a:off x="571472" y="4929198"/>
            <a:ext cx="8297862" cy="608013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r>
              <a:rPr lang="zh-CN" altLang="en-US" sz="32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相邻两</a:t>
            </a:r>
            <a:r>
              <a:rPr lang="zh-CN" altLang="en-US" sz="3200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个数之间一大格的</a:t>
            </a:r>
            <a:r>
              <a:rPr lang="zh-CN" altLang="en-US" sz="32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长度都是</a:t>
            </a:r>
            <a:r>
              <a:rPr lang="en-US" altLang="zh-CN" sz="32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 </a:t>
            </a:r>
            <a:endParaRPr lang="zh-CN" altLang="en-US" sz="3200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Rectangle 34"/>
          <p:cNvSpPr/>
          <p:nvPr/>
        </p:nvSpPr>
        <p:spPr>
          <a:xfrm>
            <a:off x="571472" y="5786454"/>
            <a:ext cx="8297862" cy="584775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r>
              <a:rPr lang="zh-CN" altLang="en-US" sz="3200" dirty="0" smtClean="0">
                <a:solidFill>
                  <a:srgbClr val="6600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量比较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短</a:t>
            </a:r>
            <a:r>
              <a:rPr lang="zh-CN" altLang="en-US" sz="3200" dirty="0" smtClean="0">
                <a:solidFill>
                  <a:srgbClr val="6600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的物体的长度，可以用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zh-CN" altLang="en-US" sz="3200" dirty="0" smtClean="0">
                <a:solidFill>
                  <a:srgbClr val="6600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做单位。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42" grpId="0"/>
      <p:bldP spid="26934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2071678"/>
            <a:ext cx="8188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生活中的许多物体上也藏着</a:t>
            </a:r>
            <a:r>
              <a:rPr lang="en-US" altLang="zh-CN" dirty="0" smtClean="0"/>
              <a:t>1</a:t>
            </a:r>
            <a:r>
              <a:rPr lang="zh-CN" altLang="en-US" dirty="0" smtClean="0"/>
              <a:t>厘米，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请你到学具框里找一找！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/>
          <p:nvPr/>
        </p:nvGraphicFramePr>
        <p:xfrm>
          <a:off x="539750" y="3573463"/>
          <a:ext cx="8153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32207000" imgH="25488900" progId="">
                  <p:embed/>
                </p:oleObj>
              </mc:Choice>
              <mc:Fallback>
                <p:oleObj name="" r:id="rId1" imgW="132207000" imgH="25488900" progId="">
                  <p:embed/>
                  <p:pic>
                    <p:nvPicPr>
                      <p:cNvPr id="0" name="图片 2048" descr="image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750" y="3573463"/>
                        <a:ext cx="8153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7" name="Line 9"/>
          <p:cNvSpPr/>
          <p:nvPr/>
        </p:nvSpPr>
        <p:spPr>
          <a:xfrm>
            <a:off x="669925" y="3500438"/>
            <a:ext cx="134937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3178" name="Line 10"/>
          <p:cNvSpPr/>
          <p:nvPr/>
        </p:nvSpPr>
        <p:spPr>
          <a:xfrm flipV="1">
            <a:off x="684213" y="3284538"/>
            <a:ext cx="0" cy="792162"/>
          </a:xfrm>
          <a:prstGeom prst="line">
            <a:avLst/>
          </a:prstGeom>
          <a:ln w="28575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63181" name="Line 13"/>
          <p:cNvSpPr/>
          <p:nvPr/>
        </p:nvSpPr>
        <p:spPr>
          <a:xfrm flipV="1">
            <a:off x="2022475" y="3284538"/>
            <a:ext cx="0" cy="792162"/>
          </a:xfrm>
          <a:prstGeom prst="line">
            <a:avLst/>
          </a:prstGeom>
          <a:ln w="28575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63182" name="Text Box 14"/>
          <p:cNvSpPr txBox="1"/>
          <p:nvPr/>
        </p:nvSpPr>
        <p:spPr>
          <a:xfrm>
            <a:off x="900113" y="2997200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dirty="0">
              <a:solidFill>
                <a:srgbClr val="00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583" name="Group 27"/>
          <p:cNvGrpSpPr/>
          <p:nvPr/>
        </p:nvGrpSpPr>
        <p:grpSpPr>
          <a:xfrm>
            <a:off x="4140200" y="549275"/>
            <a:ext cx="5003800" cy="1943100"/>
            <a:chOff x="3936" y="3504"/>
            <a:chExt cx="1824" cy="816"/>
          </a:xfrm>
        </p:grpSpPr>
        <p:pic>
          <p:nvPicPr>
            <p:cNvPr id="24585" name="Picture 28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9" y="3600"/>
              <a:ext cx="561" cy="7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6" name="AutoShape 29"/>
            <p:cNvSpPr/>
            <p:nvPr/>
          </p:nvSpPr>
          <p:spPr>
            <a:xfrm>
              <a:off x="3936" y="3504"/>
              <a:ext cx="1056" cy="624"/>
            </a:xfrm>
            <a:prstGeom prst="cloudCallout">
              <a:avLst>
                <a:gd name="adj1" fmla="val 77366"/>
                <a:gd name="adj2" fmla="val 3509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A3FFA3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rgbClr val="3399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 sz="2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1" name="Rectangle 30"/>
          <p:cNvSpPr/>
          <p:nvPr/>
        </p:nvSpPr>
        <p:spPr>
          <a:xfrm>
            <a:off x="4512627" y="778174"/>
            <a:ext cx="2303462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你还能找到</a:t>
            </a:r>
            <a:r>
              <a:rPr lang="en-US" altLang="zh-CN" sz="3200" dirty="0" smtClean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rgbClr val="800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厘米吗？</a:t>
            </a:r>
            <a:endParaRPr lang="zh-CN" altLang="en-US" sz="3200" dirty="0">
              <a:solidFill>
                <a:srgbClr val="80008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669925" y="3972560"/>
            <a:ext cx="676275" cy="889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346200" y="3963670"/>
            <a:ext cx="676275" cy="889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2" grpId="0"/>
      <p:bldP spid="263182" grpId="1"/>
      <p:bldP spid="11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WPS 演示</Application>
  <PresentationFormat>全屏显示(4:3)</PresentationFormat>
  <Paragraphs>62</Paragraphs>
  <Slides>13</Slides>
  <Notes>3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楷体</vt:lpstr>
      <vt:lpstr>隶书</vt:lpstr>
      <vt:lpstr>仿宋</vt:lpstr>
      <vt:lpstr>微软雅黑</vt:lpstr>
      <vt:lpstr>Arial Unicode MS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</dc:description>
  <dc:subject>第一PPT模板网-WWW.1PPT.COM</dc:subject>
  <cp:category>第一PPT模板网-WWW.1PPT.COM第一PPT模板网-WWW.1PPT.COM</cp:category>
  <cp:lastModifiedBy>hp</cp:lastModifiedBy>
  <cp:revision>601</cp:revision>
  <dcterms:created xsi:type="dcterms:W3CDTF">2007-01-17T00:08:00Z</dcterms:created>
  <dcterms:modified xsi:type="dcterms:W3CDTF">2019-10-29T23:27:48Z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