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5300271" r:id="rId2"/>
    <p:sldId id="338" r:id="rId3"/>
    <p:sldId id="5300265" r:id="rId4"/>
    <p:sldId id="5300294" r:id="rId5"/>
    <p:sldId id="5300292" r:id="rId6"/>
    <p:sldId id="262" r:id="rId7"/>
    <p:sldId id="260" r:id="rId8"/>
  </p:sldIdLst>
  <p:sldSz cx="12192000" cy="6858000"/>
  <p:notesSz cx="6858000" cy="9144000"/>
  <p:embeddedFontLst>
    <p:embeddedFont>
      <p:font typeface="汉仪行楷简" panose="02010600030101010101" charset="-122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icrosoft JhengHei UI" panose="020B0604030504040204" pitchFamily="34" charset="-120"/>
      <p:regular r:id="rId15"/>
      <p:bold r:id="rId16"/>
    </p:embeddedFont>
    <p:embeddedFont>
      <p:font typeface="等线" panose="02010600030101010101" pitchFamily="2" charset="-122"/>
      <p:regular r:id="rId17"/>
      <p:bold r:id="rId18"/>
    </p:embeddedFont>
    <p:embeddedFont>
      <p:font typeface="仿宋" panose="02010609060101010101" pitchFamily="49" charset="-122"/>
      <p:regular r:id="rId19"/>
    </p:embeddedFont>
    <p:embeddedFont>
      <p:font typeface="楷体" panose="02010609060101010101" pitchFamily="49" charset="-122"/>
      <p:regular r:id="rId20"/>
    </p:embeddedFont>
    <p:embeddedFont>
      <p:font typeface="微软雅黑" panose="020B0503020204020204" pitchFamily="34" charset="-122"/>
      <p:regular r:id="rId21"/>
      <p:bold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C6B"/>
    <a:srgbClr val="FF7D99"/>
    <a:srgbClr val="404040"/>
    <a:srgbClr val="2271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87450" autoAdjust="0"/>
  </p:normalViewPr>
  <p:slideViewPr>
    <p:cSldViewPr snapToGrid="0" showGuides="1">
      <p:cViewPr varScale="1">
        <p:scale>
          <a:sx n="68" d="100"/>
          <a:sy n="68" d="100"/>
        </p:scale>
        <p:origin x="675" y="54"/>
      </p:cViewPr>
      <p:guideLst>
        <p:guide orient="horz" pos="215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gs" Target="tags/tag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693A2-DDC0-4096-8B2B-404DD45C591E}" type="datetimeFigureOut">
              <a:rPr lang="zh-CN" altLang="en-US" smtClean="0"/>
              <a:t>2019/12/18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D60C7-5BAD-4FC9-AA25-F151FA3AED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14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D60C7-5BAD-4FC9-AA25-F151FA3AEDC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D60C7-5BAD-4FC9-AA25-F151FA3AEDC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D60C7-5BAD-4FC9-AA25-F151FA3AEDC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D60C7-5BAD-4FC9-AA25-F151FA3AEDC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D60C7-5BAD-4FC9-AA25-F151FA3AEDC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D60C7-5BAD-4FC9-AA25-F151FA3AEDC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3" t="41095" r="52035"/>
          <a:stretch>
            <a:fillRect/>
          </a:stretch>
        </p:blipFill>
        <p:spPr>
          <a:xfrm>
            <a:off x="-1" y="0"/>
            <a:ext cx="4702629" cy="30412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5" t="33585" r="9654" b="9910"/>
          <a:stretch>
            <a:fillRect/>
          </a:stretch>
        </p:blipFill>
        <p:spPr>
          <a:xfrm>
            <a:off x="7489374" y="0"/>
            <a:ext cx="4702626" cy="2917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48CDE-9573-4399-BF30-C0D97D235891}" type="datetimeFigureOut">
              <a:rPr lang="zh-CN" altLang="en-US" smtClean="0"/>
              <a:t>2019/12/18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4255-948F-42DF-8C9C-5CEBC13235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760345" y="2022475"/>
            <a:ext cx="1198245" cy="38938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行楷简" panose="02010600000101010101" charset="-122"/>
                <a:ea typeface="汉仪行楷简" panose="02010600000101010101" charset="-122"/>
              </a:rPr>
              <a:t>女娲造人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671" y="283396"/>
            <a:ext cx="2449005" cy="2065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245" y="4584472"/>
            <a:ext cx="2734871" cy="18904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50" y="3081343"/>
            <a:ext cx="3239134" cy="2915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79" y="1377425"/>
            <a:ext cx="2112962" cy="2112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102" y="1176972"/>
            <a:ext cx="2189638" cy="1465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310515" y="6106795"/>
            <a:ext cx="4234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--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常州市实验初级中学天宁分校 蒋彦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--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文本框 175"/>
          <p:cNvSpPr txBox="1"/>
          <p:nvPr/>
        </p:nvSpPr>
        <p:spPr>
          <a:xfrm>
            <a:off x="5695950" y="1175385"/>
            <a:ext cx="3101975" cy="9220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FF7D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预习检测</a:t>
            </a:r>
          </a:p>
        </p:txBody>
      </p:sp>
      <p:pic>
        <p:nvPicPr>
          <p:cNvPr id="178" name="图片 177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6047284" y="854312"/>
            <a:ext cx="720000" cy="477163"/>
          </a:xfrm>
          <a:prstGeom prst="rect">
            <a:avLst/>
          </a:prstGeom>
        </p:spPr>
      </p:pic>
      <p:pic>
        <p:nvPicPr>
          <p:cNvPr id="179" name="图片 178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 flipH="1">
            <a:off x="8077705" y="854312"/>
            <a:ext cx="720000" cy="4771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363" y="2291888"/>
            <a:ext cx="3704833" cy="4631041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456570" y="2493645"/>
            <a:ext cx="9880797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、语基过关</a:t>
            </a:r>
            <a:endParaRPr lang="zh-CN" sz="3200" b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女</a:t>
            </a:r>
            <a:r>
              <a:rPr lang="zh-CN" sz="3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娲</a:t>
            </a:r>
            <a:r>
              <a:rPr lang="zh-CN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en-US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莽莽榛</a:t>
            </a:r>
            <a:r>
              <a:rPr lang="zh-CN" sz="3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榛</a:t>
            </a:r>
            <a:r>
              <a:rPr lang="zh-CN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en-US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sz="3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抟</a:t>
            </a:r>
            <a:r>
              <a:rPr lang="zh-CN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en-US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  <a:p>
            <a:pPr indent="0"/>
            <a:r>
              <a:rPr lang="zh-CN" sz="3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澄</a:t>
            </a:r>
            <a:r>
              <a:rPr lang="zh-CN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澈（</a:t>
            </a:r>
            <a:r>
              <a:rPr lang="en-US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en-US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气</a:t>
            </a:r>
            <a:r>
              <a:rPr lang="zh-CN" sz="3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概</a:t>
            </a:r>
            <a:r>
              <a:rPr lang="zh-CN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zh-CN" sz="3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掺和</a:t>
            </a:r>
            <a:r>
              <a:rPr lang="zh-CN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）（</a:t>
            </a:r>
            <a:r>
              <a:rPr lang="en-US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en-US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寂mò（  ）力不xiá供（  ）jué起</a:t>
            </a:r>
            <a:r>
              <a:rPr lang="zh-CN" altLang="en-US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一团泥</a:t>
            </a:r>
            <a:r>
              <a:rPr lang="zh-CN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   ）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38442" y="2903855"/>
            <a:ext cx="690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wā</a:t>
            </a:r>
            <a:endParaRPr lang="en-US" altLang="zh-CN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23338" y="2903855"/>
            <a:ext cx="11798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zhēn</a:t>
            </a:r>
            <a:endParaRPr lang="en-US" altLang="zh-CN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85167" y="2903855"/>
            <a:ext cx="11798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tuán</a:t>
            </a:r>
            <a:endParaRPr lang="en-US" altLang="zh-CN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28242" y="3454400"/>
            <a:ext cx="1415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chéng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36651" y="3392805"/>
            <a:ext cx="974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latin typeface="Microsoft JhengHei UI" panose="020B0604030504040204" charset="-120"/>
                <a:ea typeface="Microsoft JhengHei UI" panose="020B0604030504040204" charset="-120"/>
              </a:rPr>
              <a:t>g</a:t>
            </a:r>
            <a:r>
              <a:rPr lang="en-US" altLang="zh-CN" sz="36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ài</a:t>
            </a:r>
            <a:endParaRPr lang="en-US" altLang="zh-CN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88364" y="3392805"/>
            <a:ext cx="11798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ch</a:t>
            </a:r>
            <a:r>
              <a:rPr lang="en-US" altLang="zh-CN" sz="3600" b="1" dirty="0" err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ā</a:t>
            </a:r>
            <a:r>
              <a:rPr lang="en-US" altLang="zh-CN" sz="36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endParaRPr lang="en-US" altLang="zh-CN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341749" y="3392805"/>
            <a:ext cx="906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huo</a:t>
            </a:r>
            <a:endParaRPr lang="en-US" altLang="zh-CN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34525" y="3909695"/>
            <a:ext cx="632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寞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113511" y="3930797"/>
            <a:ext cx="632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暇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875891" y="3909695"/>
            <a:ext cx="632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490423" y="5006975"/>
            <a:ext cx="9516351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2、请按照“天地无人──黄泥捏人──创造许多人──分为男女，延续后代”的思路复述故事。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27810" y="1367790"/>
            <a:ext cx="880618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俗说天地开辟，未有人民，女娲抟（tuán）黄土作人。剧务，力不暇供，乃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引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绳于泥中，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举以为人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。故富贵者，黄土人；贫贱凡庸者，絙（gēng）人也。</a:t>
            </a:r>
          </a:p>
          <a:p>
            <a:pPr indent="457200" fontAlgn="auto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女娲祷神祠，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祈而为女媒，因置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婚姻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  <a:p>
            <a:pPr indent="457200" algn="r" fontAlgn="auto"/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《风俗通》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615440" y="3726180"/>
            <a:ext cx="85344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596390" y="4035425"/>
            <a:ext cx="8737600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>
                <a:latin typeface="仿宋" panose="02010609060101010101" charset="-122"/>
                <a:ea typeface="仿宋" panose="02010609060101010101" charset="-122"/>
              </a:rPr>
              <a:t>[</a:t>
            </a:r>
            <a:r>
              <a:rPr lang="zh-CN" altLang="en-US" sz="2600" b="1">
                <a:latin typeface="仿宋" panose="02010609060101010101" charset="-122"/>
                <a:ea typeface="仿宋" panose="02010609060101010101" charset="-122"/>
                <a:sym typeface="+mn-ea"/>
              </a:rPr>
              <a:t>注释</a:t>
            </a:r>
            <a:r>
              <a:rPr lang="en-US" altLang="zh-CN" sz="2600" b="1">
                <a:latin typeface="仿宋" panose="02010609060101010101" charset="-122"/>
                <a:ea typeface="仿宋" panose="02010609060101010101" charset="-122"/>
              </a:rPr>
              <a:t>]</a:t>
            </a:r>
            <a:endParaRPr lang="zh-CN" altLang="en-US" sz="2600" b="1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sz="2600" b="1">
                <a:latin typeface="仿宋" panose="02010609060101010101" charset="-122"/>
                <a:ea typeface="仿宋" panose="02010609060101010101" charset="-122"/>
              </a:rPr>
              <a:t>举以为人：</a:t>
            </a:r>
            <a:r>
              <a:rPr kumimoji="1" lang="zh-CN" altLang="en-US" sz="2600" b="1" dirty="0">
                <a:latin typeface="仿宋" panose="02010609060101010101" charset="-122"/>
                <a:ea typeface="仿宋" panose="02010609060101010101" charset="-122"/>
                <a:cs typeface="STFangsong" charset="-122"/>
                <a:sym typeface="+mn-ea"/>
              </a:rPr>
              <a:t>绳子一甩，泥浆洒落在地上，变成一个个人。</a:t>
            </a:r>
          </a:p>
          <a:p>
            <a:r>
              <a:rPr lang="zh-CN" altLang="en-US" sz="2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祈而为女媒：祈求神任命她做女媒。</a:t>
            </a:r>
          </a:p>
          <a:p>
            <a:r>
              <a:rPr lang="zh-CN" altLang="en-US" sz="2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因：于是。</a:t>
            </a:r>
          </a:p>
          <a:p>
            <a:r>
              <a:rPr lang="zh-CN" altLang="en-US" sz="2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置：</a:t>
            </a:r>
            <a:r>
              <a:rPr lang="zh-CN" altLang="en-US" sz="2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安排。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315" y="4858385"/>
            <a:ext cx="2092325" cy="1491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: 圆角 3"/>
          <p:cNvSpPr/>
          <p:nvPr/>
        </p:nvSpPr>
        <p:spPr>
          <a:xfrm>
            <a:off x="4942205" y="381635"/>
            <a:ext cx="2045970" cy="617855"/>
          </a:xfrm>
          <a:prstGeom prst="roundRect">
            <a:avLst/>
          </a:prstGeom>
          <a:solidFill>
            <a:srgbClr val="DC5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神话之源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3"/>
          <p:cNvSpPr/>
          <p:nvPr/>
        </p:nvSpPr>
        <p:spPr>
          <a:xfrm>
            <a:off x="750570" y="239395"/>
            <a:ext cx="2045970" cy="617855"/>
          </a:xfrm>
          <a:prstGeom prst="roundRect">
            <a:avLst/>
          </a:prstGeom>
          <a:solidFill>
            <a:srgbClr val="DC5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神话之思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9870" y="933450"/>
            <a:ext cx="8290560" cy="15557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indent="0" fontAlgn="auto">
              <a:lnSpc>
                <a:spcPct val="170000"/>
              </a:lnSpc>
              <a:buFont typeface="Wingdings" panose="05000000000000000000" charset="0"/>
              <a:buNone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女娲在作者笔下是个怎样的形象？请结合相关语句分析。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33450" y="2700655"/>
            <a:ext cx="1143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神性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33450" y="3791585"/>
            <a:ext cx="1143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人性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94050" y="2700655"/>
            <a:ext cx="2070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神通广大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148965" y="3853815"/>
            <a:ext cx="537781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活泼、调皮、充满孩子气</a:t>
            </a:r>
          </a:p>
          <a:p>
            <a:pPr algn="l">
              <a:buClrTx/>
              <a:buSzTx/>
              <a:buFontTx/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聪明、勤劳、富有创造力</a:t>
            </a:r>
          </a:p>
          <a:p>
            <a:pPr algn="l">
              <a:buClrTx/>
              <a:buSzTx/>
              <a:buFontTx/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既是纯真的孩子</a:t>
            </a:r>
          </a:p>
          <a:p>
            <a:pPr algn="l">
              <a:buClrTx/>
              <a:buSzTx/>
              <a:buFontTx/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也是考虑周全、疼爱孩子的母亲</a:t>
            </a:r>
          </a:p>
        </p:txBody>
      </p:sp>
      <p:sp>
        <p:nvSpPr>
          <p:cNvPr id="12" name="左箭头 11"/>
          <p:cNvSpPr/>
          <p:nvPr/>
        </p:nvSpPr>
        <p:spPr>
          <a:xfrm>
            <a:off x="2219960" y="2965450"/>
            <a:ext cx="709295" cy="160655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左箭头 12"/>
          <p:cNvSpPr/>
          <p:nvPr/>
        </p:nvSpPr>
        <p:spPr>
          <a:xfrm>
            <a:off x="2219960" y="4077335"/>
            <a:ext cx="709295" cy="160655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581e89711818457097530ba759388553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490" y="1972945"/>
            <a:ext cx="3890010" cy="2747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/>
      <p:bldP spid="4" grpId="0"/>
      <p:bldP spid="9" grpId="0"/>
      <p:bldP spid="11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文本框 175"/>
          <p:cNvSpPr txBox="1"/>
          <p:nvPr/>
        </p:nvSpPr>
        <p:spPr>
          <a:xfrm>
            <a:off x="1297940" y="3664585"/>
            <a:ext cx="8470265" cy="22148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indent="457200" algn="l" fontAlgn="auto"/>
            <a:r>
              <a:rPr lang="zh-CN" altLang="en-US" sz="5400" b="1" dirty="0">
                <a:solidFill>
                  <a:srgbClr val="DC5C6B"/>
                </a:solidFill>
                <a:latin typeface="汉仪行楷简" panose="02010600000101010101" charset="-122"/>
                <a:ea typeface="汉仪行楷简" panose="02010600000101010101" charset="-122"/>
              </a:rPr>
              <a:t>大胆想象：</a:t>
            </a:r>
          </a:p>
          <a:p>
            <a:pPr algn="l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当女娲创造的第一个孩子来到世间，他们之间会展开怎样的对话？请大家展开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丰富的</a:t>
            </a:r>
            <a:r>
              <a:rPr lang="zh-CN" altLang="en-US" sz="2800" u="sng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想象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，同桌合作，一人扮演女娲，一人扮演孩子，进行</a:t>
            </a:r>
            <a:r>
              <a:rPr lang="en-US" altLang="zh-CN" sz="2800" u="sng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3-5</a:t>
            </a:r>
            <a:r>
              <a:rPr lang="zh-CN" altLang="en-US" sz="2800" u="sng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组</a:t>
            </a:r>
            <a:r>
              <a:rPr lang="zh-CN" altLang="en-US" sz="2800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对话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50645" y="2146300"/>
            <a:ext cx="804926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朗读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6-10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小节，体会女娲的喜悦。</a:t>
            </a:r>
          </a:p>
          <a:p>
            <a:pPr indent="457200" fontAlgn="auto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女娲对诞生的第一个人的称呼经历了怎样的变化？为什么会有这样的变化？</a:t>
            </a:r>
          </a:p>
          <a:p>
            <a:pPr indent="457200" fontAlgn="auto"/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 descr="2594611010107687431_320x32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205" y="1820545"/>
            <a:ext cx="2258060" cy="3000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3"/>
          <p:cNvSpPr/>
          <p:nvPr/>
        </p:nvSpPr>
        <p:spPr>
          <a:xfrm>
            <a:off x="750570" y="239395"/>
            <a:ext cx="2045970" cy="617855"/>
          </a:xfrm>
          <a:prstGeom prst="roundRect">
            <a:avLst/>
          </a:prstGeom>
          <a:solidFill>
            <a:srgbClr val="DC5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神话之思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94054" y="1865338"/>
            <a:ext cx="7265090" cy="3222998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为什么像《女娲造人》这样的神话故事在科技发达的现代依然有绵绵不绝的生命力呢？</a:t>
            </a:r>
            <a:endParaRPr lang="en-US" altLang="zh-CN" sz="2800" dirty="0">
              <a:latin typeface="楷体" pitchFamily="49" charset="-122"/>
              <a:ea typeface="楷体" pitchFamily="49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请你结合本文，并联想你知道的其它神话故事及这些神话给你的启发，四人小组展开讨论，谈谈你们的探究结果。</a:t>
            </a:r>
            <a:endParaRPr lang="en-US" altLang="zh-CN" sz="28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335" y="77274"/>
            <a:ext cx="2614862" cy="162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25"/>
          <a:stretch/>
        </p:blipFill>
        <p:spPr bwMode="auto">
          <a:xfrm>
            <a:off x="9468118" y="1709458"/>
            <a:ext cx="2614862" cy="158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12" y="4893375"/>
            <a:ext cx="2614862" cy="151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335" y="3308910"/>
            <a:ext cx="2674511" cy="157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A9569AF-EDB7-4364-9AE7-AC5F485FB626}"/>
              </a:ext>
            </a:extLst>
          </p:cNvPr>
          <p:cNvSpPr/>
          <p:nvPr/>
        </p:nvSpPr>
        <p:spPr>
          <a:xfrm>
            <a:off x="11044145" y="97861"/>
            <a:ext cx="492443" cy="161198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zh-CN" sz="2000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盘古开天辟地</a:t>
            </a:r>
            <a:endParaRPr lang="zh-CN" altLang="en-US" sz="20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A1B2E1F-F9ED-4C40-9C6B-9DAD7F65C35B}"/>
              </a:ext>
            </a:extLst>
          </p:cNvPr>
          <p:cNvSpPr/>
          <p:nvPr/>
        </p:nvSpPr>
        <p:spPr>
          <a:xfrm>
            <a:off x="8887669" y="1950028"/>
            <a:ext cx="492443" cy="110543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zh-CN" sz="2000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精卫填海</a:t>
            </a:r>
            <a:endParaRPr lang="zh-CN" altLang="en-US" sz="20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B236DDA-6990-47D2-8F8B-8CAD71FBFD01}"/>
              </a:ext>
            </a:extLst>
          </p:cNvPr>
          <p:cNvSpPr/>
          <p:nvPr/>
        </p:nvSpPr>
        <p:spPr>
          <a:xfrm>
            <a:off x="11044145" y="3591110"/>
            <a:ext cx="492443" cy="110543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zh-CN" sz="2000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夸父逐日</a:t>
            </a:r>
            <a:endParaRPr lang="zh-CN" altLang="en-US" sz="20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5C12D7D-3D5B-4CF1-8D49-07D3571ABBAB}"/>
              </a:ext>
            </a:extLst>
          </p:cNvPr>
          <p:cNvSpPr/>
          <p:nvPr/>
        </p:nvSpPr>
        <p:spPr>
          <a:xfrm>
            <a:off x="8887668" y="5133947"/>
            <a:ext cx="492443" cy="110543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zh-CN" sz="2000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女娲补天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20945" y="925830"/>
            <a:ext cx="6901815" cy="5511165"/>
          </a:xfrm>
          <a:prstGeom prst="rect">
            <a:avLst/>
          </a:prstGeom>
          <a:solidFill>
            <a:srgbClr val="EBE1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</a:p>
          <a:p>
            <a:endParaRPr lang="en-US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 fontAlgn="auto"/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女娲祷神祠，祈而为女媒，因置婚姻。</a:t>
            </a:r>
          </a:p>
          <a:p>
            <a:pPr indent="457200" fontAlgn="auto"/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457200" algn="r" fontAlgn="auto"/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《风俗通》</a:t>
            </a:r>
            <a:endParaRPr lang="zh-CN" altLang="en-US" sz="2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457200" fontAlgn="auto"/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457200" fontAlgn="auto"/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请你展开大胆奇特而又合情合理的想象，学习袁珂的写法，扩写以上内容，不少于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200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字。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288290" y="141605"/>
            <a:ext cx="2086610" cy="617855"/>
          </a:xfrm>
          <a:prstGeom prst="roundRect">
            <a:avLst/>
          </a:prstGeom>
          <a:solidFill>
            <a:srgbClr val="DC5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神话之创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descr="6ccf83dde137131a36d5c2bf33fe402a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65" y="925830"/>
            <a:ext cx="4094480" cy="5511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99ppt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中国风">
      <a:majorFont>
        <a:latin typeface="Calibri"/>
        <a:ea typeface="方正清刻本悦宋简体"/>
        <a:cs typeface=""/>
      </a:majorFont>
      <a:minorFont>
        <a:latin typeface="Calibri"/>
        <a:ea typeface="方正北魏楷书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457</Words>
  <Application>Microsoft Office PowerPoint</Application>
  <PresentationFormat>宽屏</PresentationFormat>
  <Paragraphs>60</Paragraphs>
  <Slides>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Microsoft JhengHei UI</vt:lpstr>
      <vt:lpstr>Wingdings</vt:lpstr>
      <vt:lpstr>汉仪行楷简</vt:lpstr>
      <vt:lpstr>Calibri</vt:lpstr>
      <vt:lpstr>宋体</vt:lpstr>
      <vt:lpstr>微软雅黑</vt:lpstr>
      <vt:lpstr>仿宋</vt:lpstr>
      <vt:lpstr>楷体</vt:lpstr>
      <vt:lpstr>Arial</vt:lpstr>
      <vt:lpstr>等线</vt:lpstr>
      <vt:lpstr>www.99ppt.com​​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蒋 彦</cp:lastModifiedBy>
  <cp:revision>8</cp:revision>
  <dcterms:created xsi:type="dcterms:W3CDTF">2019-12-15T07:15:00Z</dcterms:created>
  <dcterms:modified xsi:type="dcterms:W3CDTF">2019-12-18T01:45:21Z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