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6" r:id="rId4"/>
    <p:sldId id="258" r:id="rId5"/>
    <p:sldId id="259" r:id="rId6"/>
    <p:sldId id="260" r:id="rId7"/>
    <p:sldId id="261" r:id="rId8"/>
    <p:sldId id="262" r:id="rId9"/>
    <p:sldId id="263" r:id="rId10"/>
    <p:sldId id="264" r:id="rId11"/>
    <p:sldId id="265" r:id="rId12"/>
    <p:sldId id="266" r:id="rId13"/>
    <p:sldId id="267" r:id="rId14"/>
    <p:sldId id="268" r:id="rId15"/>
    <p:sldId id="270" r:id="rId16"/>
    <p:sldId id="269" r:id="rId17"/>
    <p:sldId id="271" r:id="rId18"/>
    <p:sldId id="272" r:id="rId19"/>
    <p:sldId id="273" r:id="rId20"/>
    <p:sldId id="276" r:id="rId21"/>
    <p:sldId id="274" r:id="rId22"/>
    <p:sldId id="278" r:id="rId2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Ref idx="1001">
        <a:schemeClr val="bg1"/>
      </p:bgRef>
    </p:bg>
    <p:spTree>
      <p:nvGrpSpPr>
        <p:cNvPr id="1" name=""/>
        <p:cNvGrpSpPr/>
        <p:nvPr/>
      </p:nvGrpSpPr>
      <p:grpSpPr>
        <a:xfrm>
          <a:off x="0" y="0"/>
          <a:ext cx="0" cy="0"/>
          <a:chOff x="0" y="0"/>
          <a:chExt cx="0" cy="0"/>
        </a:xfrm>
      </p:grpSpPr>
      <p:sp>
        <p:nvSpPr>
          <p:cNvPr id="8" name="标题 7"/>
          <p:cNvSpPr>
            <a:spLocks noGrp="1"/>
          </p:cNvSpPr>
          <p:nvPr>
            <p:ph type="ctrTitle"/>
          </p:nvPr>
        </p:nvSpPr>
        <p:spPr>
          <a:xfrm>
            <a:off x="2286000" y="3124200"/>
            <a:ext cx="6172200" cy="1894362"/>
          </a:xfrm>
        </p:spPr>
        <p:txBody>
          <a:bodyPr/>
          <a:lstStyle>
            <a:lvl1pPr>
              <a:defRPr b="1"/>
            </a:lvl1pPr>
          </a:lstStyle>
          <a:p>
            <a:r>
              <a:rPr kumimoji="0" lang="zh-CN" altLang="en-US" smtClean="0"/>
              <a:t>单击此处编辑母版标题样式</a:t>
            </a:r>
            <a:endParaRPr kumimoji="0" lang="en-US"/>
          </a:p>
        </p:txBody>
      </p:sp>
      <p:sp>
        <p:nvSpPr>
          <p:cNvPr id="9" name="副标题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28" name="日期占位符 27"/>
          <p:cNvSpPr>
            <a:spLocks noGrp="1"/>
          </p:cNvSpPr>
          <p:nvPr>
            <p:ph type="dt" sz="half" idx="10"/>
          </p:nvPr>
        </p:nvSpPr>
        <p:spPr bwMode="auto">
          <a:xfrm rot="5400000">
            <a:off x="7764621" y="1174097"/>
            <a:ext cx="2286000" cy="381000"/>
          </a:xfrm>
        </p:spPr>
        <p:txBody>
          <a:bodyPr/>
          <a:lstStyle/>
          <a:p>
            <a:fld id="{530820CF-B880-4189-942D-D702A7CBA730}" type="datetimeFigureOut">
              <a:rPr lang="zh-CN" altLang="en-US" smtClean="0"/>
            </a:fld>
            <a:endParaRPr lang="zh-CN" altLang="en-US"/>
          </a:p>
        </p:txBody>
      </p:sp>
      <p:sp>
        <p:nvSpPr>
          <p:cNvPr id="17" name="页脚占位符 16"/>
          <p:cNvSpPr>
            <a:spLocks noGrp="1"/>
          </p:cNvSpPr>
          <p:nvPr>
            <p:ph type="ftr" sz="quarter" idx="11"/>
          </p:nvPr>
        </p:nvSpPr>
        <p:spPr bwMode="auto">
          <a:xfrm rot="5400000">
            <a:off x="7077269" y="4181669"/>
            <a:ext cx="3657600" cy="384048"/>
          </a:xfrm>
        </p:spPr>
        <p:txBody>
          <a:bodyPr/>
          <a:lstStyle/>
          <a:p>
            <a:endParaRPr lang="zh-CN" altLang="en-US"/>
          </a:p>
        </p:txBody>
      </p:sp>
      <p:sp>
        <p:nvSpPr>
          <p:cNvPr id="10" name="矩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矩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矩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接连接符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接连接符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接连接符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接连接符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接连接符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接连接符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矩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椭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椭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椭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椭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椭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灯片编号占位符 28"/>
          <p:cNvSpPr>
            <a:spLocks noGrp="1"/>
          </p:cNvSpPr>
          <p:nvPr>
            <p:ph type="sldNum" sz="quarter" idx="12"/>
          </p:nvPr>
        </p:nvSpPr>
        <p:spPr bwMode="auto">
          <a:xfrm>
            <a:off x="1325544" y="4928702"/>
            <a:ext cx="609600" cy="517524"/>
          </a:xfrm>
        </p:spPr>
        <p:txBody>
          <a:bodyPr/>
          <a:lstStyle/>
          <a:p>
            <a:fld id="{0C913308-F349-4B6D-A68A-DD1791B4A57B}"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9"/>
            <a:ext cx="167640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8"/>
            <a:ext cx="6019800" cy="5851525"/>
          </a:xfrm>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8" name="内容占位符 7"/>
          <p:cNvSpPr>
            <a:spLocks noGrp="1"/>
          </p:cNvSpPr>
          <p:nvPr>
            <p:ph sz="quarter" idx="1"/>
          </p:nvPr>
        </p:nvSpPr>
        <p:spPr>
          <a:xfrm>
            <a:off x="457200" y="1600200"/>
            <a:ext cx="7467600" cy="4873752"/>
          </a:xfrm>
        </p:spPr>
        <p:txBody>
          <a:body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7" name="日期占位符 6"/>
          <p:cNvSpPr>
            <a:spLocks noGrp="1"/>
          </p:cNvSpPr>
          <p:nvPr>
            <p:ph type="dt" sz="half" idx="14"/>
          </p:nvPr>
        </p:nvSpPr>
        <p:spPr/>
        <p:txBody>
          <a:bodyPr rtlCol="0"/>
          <a:lstStyle/>
          <a:p>
            <a:fld id="{530820CF-B880-4189-942D-D702A7CBA730}" type="datetimeFigureOut">
              <a:rPr lang="zh-CN" altLang="en-US" smtClean="0"/>
            </a:fld>
            <a:endParaRPr lang="zh-CN" altLang="en-US"/>
          </a:p>
        </p:txBody>
      </p:sp>
      <p:sp>
        <p:nvSpPr>
          <p:cNvPr id="9" name="灯片编号占位符 8"/>
          <p:cNvSpPr>
            <a:spLocks noGrp="1"/>
          </p:cNvSpPr>
          <p:nvPr>
            <p:ph type="sldNum" sz="quarter" idx="15"/>
          </p:nvPr>
        </p:nvSpPr>
        <p:spPr/>
        <p:txBody>
          <a:bodyPr rtlCol="0"/>
          <a:lstStyle/>
          <a:p>
            <a:fld id="{0C913308-F349-4B6D-A68A-DD1791B4A57B}" type="slidenum">
              <a:rPr lang="zh-CN" altLang="en-US" smtClean="0"/>
            </a:fld>
            <a:endParaRPr lang="zh-CN" altLang="en-US"/>
          </a:p>
        </p:txBody>
      </p:sp>
      <p:sp>
        <p:nvSpPr>
          <p:cNvPr id="10" name="页脚占位符 9"/>
          <p:cNvSpPr>
            <a:spLocks noGrp="1"/>
          </p:cNvSpPr>
          <p:nvPr>
            <p:ph type="ftr" sz="quarter" idx="16"/>
          </p:nvPr>
        </p:nvSpPr>
        <p:spPr/>
        <p:txBody>
          <a:bodyPr rtlCol="0"/>
          <a:lstStyle/>
          <a:p>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bg>
      <p:bgRef idx="1001">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2286000" y="2895600"/>
            <a:ext cx="6172200" cy="2053590"/>
          </a:xfrm>
        </p:spPr>
        <p:txBody>
          <a:bodyPr/>
          <a:lstStyle>
            <a:lvl1pPr algn="l">
              <a:buNone/>
              <a:defRPr sz="3000" b="1" cap="small" baseline="0"/>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endParaRPr kumimoji="0" lang="zh-CN" altLang="en-US" smtClean="0"/>
          </a:p>
        </p:txBody>
      </p:sp>
      <p:sp>
        <p:nvSpPr>
          <p:cNvPr id="4" name="日期占位符 3"/>
          <p:cNvSpPr>
            <a:spLocks noGrp="1"/>
          </p:cNvSpPr>
          <p:nvPr>
            <p:ph type="dt" sz="half" idx="10"/>
          </p:nvPr>
        </p:nvSpPr>
        <p:spPr bwMode="auto">
          <a:xfrm rot="5400000">
            <a:off x="7763256" y="1170432"/>
            <a:ext cx="2286000" cy="381000"/>
          </a:xfrm>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bwMode="auto">
          <a:xfrm rot="5400000">
            <a:off x="7077456" y="4178808"/>
            <a:ext cx="3657600" cy="384048"/>
          </a:xfrm>
        </p:spPr>
        <p:txBody>
          <a:bodyPr/>
          <a:lstStyle/>
          <a:p>
            <a:endParaRPr lang="zh-CN" altLang="en-US"/>
          </a:p>
        </p:txBody>
      </p:sp>
      <p:sp>
        <p:nvSpPr>
          <p:cNvPr id="9" name="矩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接连接符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接连接符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接连接符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接连接符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接连接符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矩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椭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椭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椭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椭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椭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接连接符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灯片编号占位符 5"/>
          <p:cNvSpPr>
            <a:spLocks noGrp="1"/>
          </p:cNvSpPr>
          <p:nvPr>
            <p:ph type="sldNum" sz="quarter" idx="12"/>
          </p:nvPr>
        </p:nvSpPr>
        <p:spPr bwMode="auto">
          <a:xfrm>
            <a:off x="1340616" y="4928702"/>
            <a:ext cx="609600" cy="517524"/>
          </a:xfrm>
        </p:spPr>
        <p:txBody>
          <a:bodyPr/>
          <a:lstStyle/>
          <a:p>
            <a:fld id="{0C913308-F349-4B6D-A68A-DD1791B4A57B}" type="slidenum">
              <a:rPr lang="zh-CN" altLang="en-US" smtClean="0"/>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9" name="内容占位符 8"/>
          <p:cNvSpPr>
            <a:spLocks noGrp="1"/>
          </p:cNvSpPr>
          <p:nvPr>
            <p:ph sz="quarter" idx="1"/>
          </p:nvPr>
        </p:nvSpPr>
        <p:spPr>
          <a:xfrm>
            <a:off x="457200" y="1600200"/>
            <a:ext cx="3657600" cy="4572000"/>
          </a:xfrm>
        </p:spPr>
        <p:txBody>
          <a:body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11" name="内容占位符 10"/>
          <p:cNvSpPr>
            <a:spLocks noGrp="1"/>
          </p:cNvSpPr>
          <p:nvPr>
            <p:ph sz="quarter" idx="2"/>
          </p:nvPr>
        </p:nvSpPr>
        <p:spPr>
          <a:xfrm>
            <a:off x="4270248" y="1600200"/>
            <a:ext cx="3657600" cy="4572000"/>
          </a:xfrm>
        </p:spPr>
        <p:txBody>
          <a:body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7543800" cy="1143000"/>
          </a:xfrm>
        </p:spPr>
        <p:txBody>
          <a:bodyPr anchor="b"/>
          <a:lstStyle>
            <a:lvl1pPr>
              <a:defRPr/>
            </a:lvl1pPr>
          </a:lstStyle>
          <a:p>
            <a:r>
              <a:rPr kumimoji="0" lang="zh-CN" altLang="en-US" smtClean="0"/>
              <a:t>单击此处编辑母版标题样式</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11" name="内容占位符 10"/>
          <p:cNvSpPr>
            <a:spLocks noGrp="1"/>
          </p:cNvSpPr>
          <p:nvPr>
            <p:ph sz="quarter" idx="2"/>
          </p:nvPr>
        </p:nvSpPr>
        <p:spPr>
          <a:xfrm>
            <a:off x="457200" y="2362200"/>
            <a:ext cx="3657600" cy="3886200"/>
          </a:xfrm>
        </p:spPr>
        <p:txBody>
          <a:body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13" name="内容占位符 12"/>
          <p:cNvSpPr>
            <a:spLocks noGrp="1"/>
          </p:cNvSpPr>
          <p:nvPr>
            <p:ph sz="quarter" idx="4"/>
          </p:nvPr>
        </p:nvSpPr>
        <p:spPr>
          <a:xfrm>
            <a:off x="4371975" y="2362200"/>
            <a:ext cx="3657600" cy="3886200"/>
          </a:xfrm>
        </p:spPr>
        <p:txBody>
          <a:body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12" name="文本占位符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CN" altLang="en-US" smtClean="0"/>
              <a:t>单击此处编辑母版文本样式</a:t>
            </a:r>
            <a:endParaRPr kumimoji="0" lang="zh-CN" altLang="en-US" smtClean="0"/>
          </a:p>
        </p:txBody>
      </p:sp>
      <p:sp>
        <p:nvSpPr>
          <p:cNvPr id="14" name="文本占位符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CN" altLang="en-US" smtClean="0"/>
              <a:t>单击此处编辑母版文本样式</a:t>
            </a:r>
            <a:endParaRPr kumimoji="0" lang="zh-CN" altLang="en-US" smtClean="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6" name="日期占位符 5"/>
          <p:cNvSpPr>
            <a:spLocks noGrp="1"/>
          </p:cNvSpPr>
          <p:nvPr>
            <p:ph type="dt" sz="half" idx="10"/>
          </p:nvPr>
        </p:nvSpPr>
        <p:spPr/>
        <p:txBody>
          <a:bodyPr rtlCol="0"/>
          <a:lstStyle/>
          <a:p>
            <a:fld id="{530820CF-B880-4189-942D-D702A7CBA730}" type="datetimeFigureOut">
              <a:rPr lang="zh-CN" altLang="en-US" smtClean="0"/>
            </a:fld>
            <a:endParaRPr lang="zh-CN" altLang="en-US"/>
          </a:p>
        </p:txBody>
      </p:sp>
      <p:sp>
        <p:nvSpPr>
          <p:cNvPr id="7" name="灯片编号占位符 6"/>
          <p:cNvSpPr>
            <a:spLocks noGrp="1"/>
          </p:cNvSpPr>
          <p:nvPr>
            <p:ph type="sldNum" sz="quarter" idx="11"/>
          </p:nvPr>
        </p:nvSpPr>
        <p:spPr/>
        <p:txBody>
          <a:bodyPr rtlCol="0"/>
          <a:lstStyle/>
          <a:p>
            <a:fld id="{0C913308-F349-4B6D-A68A-DD1791B4A57B}" type="slidenum">
              <a:rPr lang="zh-CN" altLang="en-US" smtClean="0"/>
            </a:fld>
            <a:endParaRPr lang="zh-CN" altLang="en-US"/>
          </a:p>
        </p:txBody>
      </p:sp>
      <p:sp>
        <p:nvSpPr>
          <p:cNvPr id="8" name="页脚占位符 7"/>
          <p:cNvSpPr>
            <a:spLocks noGrp="1"/>
          </p:cNvSpPr>
          <p:nvPr>
            <p:ph type="ftr" sz="quarter" idx="12"/>
          </p:nvPr>
        </p:nvSpPr>
        <p:spPr/>
        <p:txBody>
          <a:bodyPr rtlCol="0"/>
          <a:lstStyle/>
          <a:p>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bg>
      <p:bgRef idx="1001">
        <a:schemeClr val="bg1"/>
      </p:bgRef>
    </p:bg>
    <p:spTree>
      <p:nvGrpSpPr>
        <p:cNvPr id="1" name=""/>
        <p:cNvGrpSpPr/>
        <p:nvPr/>
      </p:nvGrpSpPr>
      <p:grpSpPr>
        <a:xfrm>
          <a:off x="0" y="0"/>
          <a:ext cx="0" cy="0"/>
          <a:chOff x="0" y="0"/>
          <a:chExt cx="0" cy="0"/>
        </a:xfrm>
      </p:grpSpPr>
      <p:sp>
        <p:nvSpPr>
          <p:cNvPr id="10" name="直接连接符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标题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endParaRPr kumimoji="0" lang="zh-CN" altLang="en-US" smtClean="0"/>
          </a:p>
        </p:txBody>
      </p:sp>
      <p:sp>
        <p:nvSpPr>
          <p:cNvPr id="8" name="直接连接符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接连接符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接连接符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矩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接连接符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椭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内容占位符 17"/>
          <p:cNvSpPr>
            <a:spLocks noGrp="1"/>
          </p:cNvSpPr>
          <p:nvPr>
            <p:ph sz="quarter" idx="1"/>
          </p:nvPr>
        </p:nvSpPr>
        <p:spPr>
          <a:xfrm>
            <a:off x="304800" y="274320"/>
            <a:ext cx="5638800" cy="6327648"/>
          </a:xfrm>
        </p:spPr>
        <p:txBody>
          <a:body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21" name="日期占位符 20"/>
          <p:cNvSpPr>
            <a:spLocks noGrp="1"/>
          </p:cNvSpPr>
          <p:nvPr>
            <p:ph type="dt" sz="half" idx="14"/>
          </p:nvPr>
        </p:nvSpPr>
        <p:spPr/>
        <p:txBody>
          <a:bodyPr rtlCol="0"/>
          <a:lstStyle/>
          <a:p>
            <a:fld id="{530820CF-B880-4189-942D-D702A7CBA730}" type="datetimeFigureOut">
              <a:rPr lang="zh-CN" altLang="en-US" smtClean="0"/>
            </a:fld>
            <a:endParaRPr lang="zh-CN" altLang="en-US"/>
          </a:p>
        </p:txBody>
      </p:sp>
      <p:sp>
        <p:nvSpPr>
          <p:cNvPr id="22" name="灯片编号占位符 21"/>
          <p:cNvSpPr>
            <a:spLocks noGrp="1"/>
          </p:cNvSpPr>
          <p:nvPr>
            <p:ph type="sldNum" sz="quarter" idx="15"/>
          </p:nvPr>
        </p:nvSpPr>
        <p:spPr/>
        <p:txBody>
          <a:bodyPr rtlCol="0"/>
          <a:lstStyle/>
          <a:p>
            <a:fld id="{0C913308-F349-4B6D-A68A-DD1791B4A57B}" type="slidenum">
              <a:rPr lang="zh-CN" altLang="en-US" smtClean="0"/>
            </a:fld>
            <a:endParaRPr lang="zh-CN" altLang="en-US"/>
          </a:p>
        </p:txBody>
      </p:sp>
      <p:sp>
        <p:nvSpPr>
          <p:cNvPr id="23" name="页脚占位符 22"/>
          <p:cNvSpPr>
            <a:spLocks noGrp="1"/>
          </p:cNvSpPr>
          <p:nvPr>
            <p:ph type="ftr" sz="quarter" idx="16"/>
          </p:nvPr>
        </p:nvSpPr>
        <p:spPr/>
        <p:txBody>
          <a:bodyPr rtlCol="0"/>
          <a:lstStyle/>
          <a:p>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9" name="直接连接符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椭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标题 1"/>
          <p:cNvSpPr>
            <a:spLocks noGrp="1"/>
          </p:cNvSpPr>
          <p:nvPr>
            <p:ph type="title"/>
          </p:nvPr>
        </p:nvSpPr>
        <p:spPr>
          <a:xfrm rot="5400000">
            <a:off x="3350133" y="3200400"/>
            <a:ext cx="6309360" cy="457200"/>
          </a:xfrm>
        </p:spPr>
        <p:txBody>
          <a:bodyPr anchor="b"/>
          <a:lstStyle>
            <a:lvl1pPr algn="l">
              <a:buNone/>
              <a:defRPr sz="2000" b="1"/>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zh-CN" altLang="en-US" smtClean="0"/>
              <a:t>单击图标添加图片</a:t>
            </a:r>
            <a:endParaRPr kumimoji="0" lang="en-US" dirty="0"/>
          </a:p>
        </p:txBody>
      </p:sp>
      <p:sp>
        <p:nvSpPr>
          <p:cNvPr id="4" name="文本占位符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endParaRPr kumimoji="0" lang="zh-CN" altLang="en-US" smtClean="0"/>
          </a:p>
        </p:txBody>
      </p:sp>
      <p:sp>
        <p:nvSpPr>
          <p:cNvPr id="10" name="直接连接符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矩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接连接符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接连接符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接连接符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期占位符 16"/>
          <p:cNvSpPr>
            <a:spLocks noGrp="1"/>
          </p:cNvSpPr>
          <p:nvPr>
            <p:ph type="dt" sz="half" idx="10"/>
          </p:nvPr>
        </p:nvSpPr>
        <p:spPr/>
        <p:txBody>
          <a:bodyPr rtlCol="0"/>
          <a:lstStyle/>
          <a:p>
            <a:fld id="{530820CF-B880-4189-942D-D702A7CBA730}" type="datetimeFigureOut">
              <a:rPr lang="zh-CN" altLang="en-US" smtClean="0"/>
            </a:fld>
            <a:endParaRPr lang="zh-CN" altLang="en-US"/>
          </a:p>
        </p:txBody>
      </p:sp>
      <p:sp>
        <p:nvSpPr>
          <p:cNvPr id="18" name="灯片编号占位符 17"/>
          <p:cNvSpPr>
            <a:spLocks noGrp="1"/>
          </p:cNvSpPr>
          <p:nvPr>
            <p:ph type="sldNum" sz="quarter" idx="11"/>
          </p:nvPr>
        </p:nvSpPr>
        <p:spPr/>
        <p:txBody>
          <a:bodyPr rtlCol="0"/>
          <a:lstStyle/>
          <a:p>
            <a:fld id="{0C913308-F349-4B6D-A68A-DD1791B4A57B}" type="slidenum">
              <a:rPr lang="zh-CN" altLang="en-US" smtClean="0"/>
            </a:fld>
            <a:endParaRPr lang="zh-CN" altLang="en-US"/>
          </a:p>
        </p:txBody>
      </p:sp>
      <p:sp>
        <p:nvSpPr>
          <p:cNvPr id="21" name="页脚占位符 20"/>
          <p:cNvSpPr>
            <a:spLocks noGrp="1"/>
          </p:cNvSpPr>
          <p:nvPr>
            <p:ph type="ftr" sz="quarter" idx="12"/>
          </p:nvPr>
        </p:nvSpPr>
        <p:spPr/>
        <p:txBody>
          <a:bodyPr rtlCol="0"/>
          <a:lstStyle/>
          <a:p>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接连接符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标题占位符 21"/>
          <p:cNvSpPr>
            <a:spLocks noGrp="1"/>
          </p:cNvSpPr>
          <p:nvPr>
            <p:ph type="title"/>
          </p:nvPr>
        </p:nvSpPr>
        <p:spPr>
          <a:xfrm>
            <a:off x="457200" y="274638"/>
            <a:ext cx="7467600" cy="1143000"/>
          </a:xfrm>
          <a:prstGeom prst="rect">
            <a:avLst/>
          </a:prstGeom>
        </p:spPr>
        <p:txBody>
          <a:bodyPr vert="horz" anchor="b">
            <a:normAutofit/>
          </a:body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zh-CN" altLang="en-US" smtClean="0"/>
              <a:t>单击此处编辑母版文本样式</a:t>
            </a:r>
            <a:endParaRPr kumimoji="0" lang="zh-CN" altLang="en-US" smtClean="0"/>
          </a:p>
          <a:p>
            <a:pPr lvl="1" eaLnBrk="1" latinLnBrk="0" hangingPunct="1"/>
            <a:r>
              <a:rPr kumimoji="0" lang="zh-CN" altLang="en-US" smtClean="0"/>
              <a:t>第二级</a:t>
            </a:r>
            <a:endParaRPr kumimoji="0" lang="zh-CN" altLang="en-US" smtClean="0"/>
          </a:p>
          <a:p>
            <a:pPr lvl="2" eaLnBrk="1" latinLnBrk="0" hangingPunct="1"/>
            <a:r>
              <a:rPr kumimoji="0" lang="zh-CN" altLang="en-US" smtClean="0"/>
              <a:t>第三级</a:t>
            </a:r>
            <a:endParaRPr kumimoji="0" lang="zh-CN" altLang="en-US" smtClean="0"/>
          </a:p>
          <a:p>
            <a:pPr lvl="3" eaLnBrk="1" latinLnBrk="0" hangingPunct="1"/>
            <a:r>
              <a:rPr kumimoji="0" lang="zh-CN" altLang="en-US" smtClean="0"/>
              <a:t>第四级</a:t>
            </a:r>
            <a:endParaRPr kumimoji="0" lang="zh-CN" altLang="en-US" smtClean="0"/>
          </a:p>
          <a:p>
            <a:pPr lvl="4" eaLnBrk="1" latinLnBrk="0" hangingPunct="1"/>
            <a:r>
              <a:rPr kumimoji="0" lang="zh-CN" altLang="en-US" smtClean="0"/>
              <a:t>第五级</a:t>
            </a:r>
            <a:endParaRPr kumimoji="0" lang="en-US"/>
          </a:p>
        </p:txBody>
      </p:sp>
      <p:sp>
        <p:nvSpPr>
          <p:cNvPr id="14" name="日期占位符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30820CF-B880-4189-942D-D702A7CBA730}" type="datetimeFigureOut">
              <a:rPr lang="zh-CN" altLang="en-US" smtClean="0"/>
            </a:fld>
            <a:endParaRPr lang="zh-CN" altLang="en-US"/>
          </a:p>
        </p:txBody>
      </p:sp>
      <p:sp>
        <p:nvSpPr>
          <p:cNvPr id="3" name="页脚占位符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zh-CN" altLang="en-US"/>
          </a:p>
        </p:txBody>
      </p:sp>
      <p:sp>
        <p:nvSpPr>
          <p:cNvPr id="7" name="直接连接符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接连接符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矩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接连接符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椭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灯片编号占位符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C913308-F349-4B6D-A68A-DD1791B4A57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panose="05000000000000000000"/>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panose="05000000000000000000"/>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panose="05000000000000000000"/>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panose="05000000000000000000"/>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437342" y="476672"/>
            <a:ext cx="9228809" cy="2677656"/>
          </a:xfrm>
          <a:prstGeom prst="rect">
            <a:avLst/>
          </a:prstGeom>
          <a:noFill/>
        </p:spPr>
        <p:txBody>
          <a:bodyPr wrap="none">
            <a:spAutoFit/>
            <a:scene3d>
              <a:camera prst="orthographicFront"/>
              <a:lightRig rig="flat" dir="tl">
                <a:rot lat="0" lon="0" rev="6600000"/>
              </a:lightRig>
            </a:scene3d>
            <a:sp3d extrusionH="25400" contourW="8890">
              <a:bevelT w="38100" h="31750" prst="softRound"/>
              <a:contourClr>
                <a:schemeClr val="accent2">
                  <a:shade val="75000"/>
                </a:schemeClr>
              </a:contourClr>
            </a:sp3d>
          </a:bodyPr>
          <a:lstStyle/>
          <a:p>
            <a:pPr algn="ctr" eaLnBrk="0" hangingPunct="0">
              <a:defRPr/>
            </a:pPr>
            <a:r>
              <a:rPr lang="en-US" altLang="zh-CN" sz="5400" b="1" dirty="0" smtClean="0">
                <a:ln w="11430"/>
                <a:solidFill>
                  <a:srgbClr val="FF0000"/>
                </a:solidFill>
                <a:effectLst>
                  <a:outerShdw blurRad="50800" dist="39000" dir="5460000" algn="tl">
                    <a:srgbClr val="000000">
                      <a:alpha val="38000"/>
                    </a:srgbClr>
                  </a:outerShdw>
                </a:effectLst>
                <a:latin typeface="Arial" panose="020B0604020202020204" pitchFamily="34" charset="0"/>
                <a:ea typeface="+mn-ea"/>
              </a:rPr>
              <a:t>《</a:t>
            </a:r>
            <a:r>
              <a:rPr lang="zh-CN" altLang="en-US" sz="5400" b="1" dirty="0" smtClean="0">
                <a:ln w="11430"/>
                <a:solidFill>
                  <a:srgbClr val="FF0000"/>
                </a:solidFill>
                <a:effectLst>
                  <a:outerShdw blurRad="50800" dist="39000" dir="5460000" algn="tl">
                    <a:srgbClr val="000000">
                      <a:alpha val="38000"/>
                    </a:srgbClr>
                  </a:outerShdw>
                </a:effectLst>
                <a:latin typeface="Arial" panose="020B0604020202020204" pitchFamily="34" charset="0"/>
                <a:ea typeface="+mn-ea"/>
              </a:rPr>
              <a:t>物理</a:t>
            </a:r>
            <a:r>
              <a:rPr lang="zh-CN" altLang="en-US" sz="5400" b="1" dirty="0">
                <a:ln w="11430"/>
                <a:solidFill>
                  <a:srgbClr val="FF0000"/>
                </a:solidFill>
                <a:effectLst>
                  <a:outerShdw blurRad="50800" dist="39000" dir="5460000" algn="tl">
                    <a:srgbClr val="000000">
                      <a:alpha val="38000"/>
                    </a:srgbClr>
                  </a:outerShdw>
                </a:effectLst>
                <a:latin typeface="Arial" panose="020B0604020202020204" pitchFamily="34" charset="0"/>
                <a:ea typeface="+mn-ea"/>
              </a:rPr>
              <a:t>教学中培养学生读图、</a:t>
            </a:r>
            <a:endParaRPr lang="en-US" altLang="zh-CN" sz="5400" b="1" dirty="0">
              <a:ln w="11430"/>
              <a:solidFill>
                <a:srgbClr val="FF0000"/>
              </a:solidFill>
              <a:effectLst>
                <a:outerShdw blurRad="50800" dist="39000" dir="5460000" algn="tl">
                  <a:srgbClr val="000000">
                    <a:alpha val="38000"/>
                  </a:srgbClr>
                </a:outerShdw>
              </a:effectLst>
              <a:latin typeface="Arial" panose="020B0604020202020204" pitchFamily="34" charset="0"/>
              <a:ea typeface="+mn-ea"/>
            </a:endParaRPr>
          </a:p>
          <a:p>
            <a:pPr algn="ctr" eaLnBrk="0" hangingPunct="0">
              <a:defRPr/>
            </a:pPr>
            <a:r>
              <a:rPr lang="zh-CN" altLang="en-US" sz="5400" b="1" dirty="0">
                <a:ln w="11430"/>
                <a:solidFill>
                  <a:srgbClr val="FF0000"/>
                </a:solidFill>
                <a:effectLst>
                  <a:outerShdw blurRad="50800" dist="39000" dir="5460000" algn="tl">
                    <a:srgbClr val="000000">
                      <a:alpha val="38000"/>
                    </a:srgbClr>
                  </a:outerShdw>
                </a:effectLst>
                <a:latin typeface="Arial" panose="020B0604020202020204" pitchFamily="34" charset="0"/>
                <a:ea typeface="+mn-ea"/>
              </a:rPr>
              <a:t>制图能力的研</a:t>
            </a:r>
            <a:r>
              <a:rPr lang="zh-CN" altLang="en-US" sz="5400" b="1" dirty="0" smtClean="0">
                <a:ln w="11430"/>
                <a:solidFill>
                  <a:srgbClr val="FF0000"/>
                </a:solidFill>
                <a:effectLst>
                  <a:outerShdw blurRad="50800" dist="39000" dir="5460000" algn="tl">
                    <a:srgbClr val="000000">
                      <a:alpha val="38000"/>
                    </a:srgbClr>
                  </a:outerShdw>
                </a:effectLst>
                <a:latin typeface="Arial" panose="020B0604020202020204" pitchFamily="34" charset="0"/>
                <a:ea typeface="+mn-ea"/>
              </a:rPr>
              <a:t>究</a:t>
            </a:r>
            <a:r>
              <a:rPr lang="en-US" altLang="zh-CN" sz="5400" b="1" dirty="0" smtClean="0">
                <a:ln w="11430"/>
                <a:solidFill>
                  <a:srgbClr val="FF0000"/>
                </a:solidFill>
                <a:effectLst>
                  <a:outerShdw blurRad="50800" dist="39000" dir="5460000" algn="tl">
                    <a:srgbClr val="000000">
                      <a:alpha val="38000"/>
                    </a:srgbClr>
                  </a:outerShdw>
                </a:effectLst>
                <a:latin typeface="Arial" panose="020B0604020202020204" pitchFamily="34" charset="0"/>
                <a:ea typeface="+mn-ea"/>
              </a:rPr>
              <a:t>》</a:t>
            </a:r>
            <a:endParaRPr lang="en-US" altLang="zh-CN" sz="5400" b="1" dirty="0">
              <a:ln w="11430"/>
              <a:solidFill>
                <a:srgbClr val="FF0000"/>
              </a:solidFill>
              <a:effectLst>
                <a:outerShdw blurRad="50800" dist="39000" dir="5460000" algn="tl">
                  <a:srgbClr val="000000">
                    <a:alpha val="38000"/>
                  </a:srgbClr>
                </a:outerShdw>
              </a:effectLst>
              <a:latin typeface="Arial" panose="020B0604020202020204" pitchFamily="34" charset="0"/>
            </a:endParaRPr>
          </a:p>
          <a:p>
            <a:pPr algn="ctr" eaLnBrk="0" hangingPunct="0">
              <a:defRPr/>
            </a:pPr>
            <a:r>
              <a:rPr lang="zh-CN" altLang="en-US" sz="6000" b="1" dirty="0" smtClean="0">
                <a:ln w="11430"/>
                <a:solidFill>
                  <a:srgbClr val="FF0000"/>
                </a:solidFill>
                <a:effectLst>
                  <a:outerShdw blurRad="50800" dist="39000" dir="5460000" algn="tl">
                    <a:srgbClr val="000000">
                      <a:alpha val="38000"/>
                    </a:srgbClr>
                  </a:outerShdw>
                </a:effectLst>
                <a:latin typeface="Arial" panose="020B0604020202020204" pitchFamily="34" charset="0"/>
                <a:ea typeface="+mn-ea"/>
              </a:rPr>
              <a:t>结题报告</a:t>
            </a:r>
            <a:endParaRPr lang="en-US" altLang="zh-CN" sz="6000" b="1" dirty="0">
              <a:ln w="11430"/>
              <a:solidFill>
                <a:srgbClr val="FF0000"/>
              </a:solidFill>
              <a:effectLst>
                <a:outerShdw blurRad="50800" dist="39000" dir="5460000" algn="tl">
                  <a:srgbClr val="000000">
                    <a:alpha val="38000"/>
                  </a:srgbClr>
                </a:outerShdw>
              </a:effectLst>
              <a:latin typeface="Arial" panose="020B0604020202020204" pitchFamily="34" charset="0"/>
              <a:ea typeface="+mn-ea"/>
            </a:endParaRPr>
          </a:p>
        </p:txBody>
      </p:sp>
      <p:sp>
        <p:nvSpPr>
          <p:cNvPr id="5123" name="TextBox 13"/>
          <p:cNvSpPr txBox="1">
            <a:spLocks noChangeArrowheads="1"/>
          </p:cNvSpPr>
          <p:nvPr/>
        </p:nvSpPr>
        <p:spPr bwMode="auto">
          <a:xfrm>
            <a:off x="3131840" y="4797152"/>
            <a:ext cx="5257800" cy="584200"/>
          </a:xfrm>
          <a:prstGeom prst="rect">
            <a:avLst/>
          </a:prstGeom>
          <a:noFill/>
          <a:ln w="9525">
            <a:noFill/>
            <a:miter lim="800000"/>
          </a:ln>
        </p:spPr>
        <p:txBody>
          <a:bodyPr>
            <a:spAutoFit/>
          </a:bodyPr>
          <a:lstStyle/>
          <a:p>
            <a:pPr eaLnBrk="0" hangingPunct="0"/>
            <a:r>
              <a:rPr lang="zh-CN" altLang="en-US" sz="3200" dirty="0">
                <a:latin typeface="宋体" panose="02010600030101010101" pitchFamily="2" charset="-122"/>
              </a:rPr>
              <a:t>常州市郑陆实验学校物理组</a:t>
            </a:r>
            <a:endParaRPr lang="zh-CN" altLang="en-US" sz="3200" dirty="0">
              <a:latin typeface="宋体" panose="02010600030101010101" pitchFamily="2" charset="-122"/>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a:t>
            </a:r>
            <a:r>
              <a:rPr lang="zh-CN" altLang="zh-CN" b="1" dirty="0" smtClean="0">
                <a:solidFill>
                  <a:schemeClr val="tx1"/>
                </a:solidFill>
              </a:rPr>
              <a:t>二）节点事件的回顾</a:t>
            </a:r>
            <a:br>
              <a:rPr lang="zh-CN" altLang="zh-CN" dirty="0" smtClean="0"/>
            </a:br>
            <a:endParaRPr lang="zh-CN" altLang="en-US" dirty="0"/>
          </a:p>
        </p:txBody>
      </p:sp>
      <p:sp>
        <p:nvSpPr>
          <p:cNvPr id="3" name="内容占位符 2"/>
          <p:cNvSpPr>
            <a:spLocks noGrp="1"/>
          </p:cNvSpPr>
          <p:nvPr>
            <p:ph sz="quarter" idx="1"/>
          </p:nvPr>
        </p:nvSpPr>
        <p:spPr/>
        <p:txBody>
          <a:bodyPr/>
          <a:lstStyle/>
          <a:p>
            <a:r>
              <a:rPr lang="en-US" altLang="zh-CN" sz="2800" dirty="0" smtClean="0"/>
              <a:t>1</a:t>
            </a:r>
            <a:r>
              <a:rPr lang="zh-CN" altLang="zh-CN" sz="2800" dirty="0" smtClean="0"/>
              <a:t>、认真参加开题论证会</a:t>
            </a:r>
            <a:endParaRPr lang="zh-CN" altLang="zh-CN" sz="2800" dirty="0" smtClean="0"/>
          </a:p>
          <a:p>
            <a:r>
              <a:rPr lang="en-US" altLang="zh-CN" sz="2800" dirty="0" smtClean="0"/>
              <a:t>2</a:t>
            </a:r>
            <a:r>
              <a:rPr lang="zh-CN" altLang="zh-CN" sz="2800" dirty="0" smtClean="0"/>
              <a:t>、开展教学研讨活动</a:t>
            </a:r>
            <a:endParaRPr lang="zh-CN" altLang="zh-CN" sz="2800" dirty="0" smtClean="0"/>
          </a:p>
          <a:p>
            <a:r>
              <a:rPr lang="en-US" altLang="zh-CN" sz="2800" dirty="0" smtClean="0"/>
              <a:t>3</a:t>
            </a:r>
            <a:r>
              <a:rPr lang="zh-CN" altLang="zh-CN" sz="2800" dirty="0" smtClean="0"/>
              <a:t>、学校举行作图竞赛</a:t>
            </a:r>
            <a:endParaRPr lang="zh-CN" altLang="zh-CN" sz="2800" dirty="0" smtClean="0"/>
          </a:p>
          <a:p>
            <a:r>
              <a:rPr lang="en-US" altLang="zh-CN" sz="2800" dirty="0" smtClean="0"/>
              <a:t>4</a:t>
            </a:r>
            <a:r>
              <a:rPr lang="zh-CN" altLang="zh-CN" sz="2800" dirty="0" smtClean="0"/>
              <a:t>、顺利通过中期评估</a:t>
            </a:r>
            <a:endParaRPr lang="zh-CN" altLang="zh-CN" sz="2800" dirty="0" smtClean="0"/>
          </a:p>
          <a:p>
            <a:r>
              <a:rPr lang="en-US" altLang="zh-CN" sz="2800" dirty="0" smtClean="0"/>
              <a:t>5</a:t>
            </a:r>
            <a:r>
              <a:rPr lang="zh-CN" altLang="zh-CN" sz="2800" dirty="0" smtClean="0"/>
              <a:t>、专家进行指导</a:t>
            </a:r>
            <a:endParaRPr lang="zh-CN" altLang="zh-CN" sz="2800" dirty="0" smtClean="0"/>
          </a:p>
          <a:p>
            <a:r>
              <a:rPr lang="en-US" altLang="zh-CN" sz="2800" dirty="0" smtClean="0"/>
              <a:t>6</a:t>
            </a:r>
            <a:r>
              <a:rPr lang="zh-CN" altLang="zh-CN" sz="2800" dirty="0" smtClean="0"/>
              <a:t>、天宁区物理教师作图专项研讨</a:t>
            </a:r>
            <a:endParaRPr lang="zh-CN" altLang="zh-CN" sz="2800" dirty="0" smtClean="0"/>
          </a:p>
          <a:p>
            <a:r>
              <a:rPr lang="en-US" altLang="zh-CN" sz="2800" dirty="0" smtClean="0"/>
              <a:t>7</a:t>
            </a:r>
            <a:r>
              <a:rPr lang="zh-CN" altLang="zh-CN" sz="2800" dirty="0" smtClean="0"/>
              <a:t>、开展组内教学沙龙</a:t>
            </a:r>
            <a:endParaRPr lang="zh-CN" altLang="zh-CN" sz="2800" dirty="0" smtClean="0"/>
          </a:p>
          <a:p>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b="1" dirty="0" smtClean="0"/>
              <a:t>（三）研究内容的展开</a:t>
            </a:r>
            <a:br>
              <a:rPr lang="zh-CN" altLang="zh-CN" dirty="0" smtClean="0"/>
            </a:br>
            <a:endParaRPr lang="zh-CN" altLang="en-US" dirty="0"/>
          </a:p>
        </p:txBody>
      </p:sp>
      <p:sp>
        <p:nvSpPr>
          <p:cNvPr id="3" name="内容占位符 2"/>
          <p:cNvSpPr>
            <a:spLocks noGrp="1"/>
          </p:cNvSpPr>
          <p:nvPr>
            <p:ph sz="quarter" idx="1"/>
          </p:nvPr>
        </p:nvSpPr>
        <p:spPr/>
        <p:txBody>
          <a:bodyPr/>
          <a:lstStyle/>
          <a:p>
            <a:r>
              <a:rPr lang="en-US" altLang="zh-CN" b="1" dirty="0" smtClean="0"/>
              <a:t>1</a:t>
            </a:r>
            <a:r>
              <a:rPr lang="zh-CN" altLang="zh-CN" b="1" dirty="0" smtClean="0"/>
              <a:t>、物理教学中读图、制图的价值研究</a:t>
            </a:r>
            <a:endParaRPr lang="zh-CN" altLang="zh-CN" dirty="0" smtClean="0"/>
          </a:p>
          <a:p>
            <a:r>
              <a:rPr lang="zh-CN" altLang="zh-CN" dirty="0" smtClean="0"/>
              <a:t>在分析文献资料的基础上，我们课题组组织研讨，并结合教学实践，总结发现：（</a:t>
            </a:r>
            <a:r>
              <a:rPr lang="en-US" altLang="zh-CN" dirty="0" smtClean="0"/>
              <a:t>1</a:t>
            </a:r>
            <a:r>
              <a:rPr lang="zh-CN" altLang="zh-CN" dirty="0" smtClean="0"/>
              <a:t>）国内外一些学校虽然对读图、制图进行了一定的研究，但研究的内容还不够全面，有的方面研究的还不够具体和深入。缺少生动的教学案例的积累，缺少规范的教学范式的构建。（</a:t>
            </a:r>
            <a:r>
              <a:rPr lang="en-US" altLang="zh-CN" dirty="0" smtClean="0"/>
              <a:t>2</a:t>
            </a:r>
            <a:r>
              <a:rPr lang="zh-CN" altLang="zh-CN" dirty="0" smtClean="0"/>
              <a:t>）通过读图、制图训练教师更加准确、深刻、全面地理解教材，提高教学的实效性。（</a:t>
            </a:r>
            <a:r>
              <a:rPr lang="en-US" altLang="zh-CN" dirty="0" smtClean="0"/>
              <a:t>3</a:t>
            </a:r>
            <a:r>
              <a:rPr lang="zh-CN" altLang="zh-CN" dirty="0" smtClean="0"/>
              <a:t>）读图、制图能帮助学生理清物理知识，理解物理概念和规律，用物理的角度去思考问题。提高学生的物理核心素养。基于以上几点，我们认为培养学生的读图、制图能力很有必要。</a:t>
            </a:r>
            <a:endParaRPr lang="zh-CN" altLang="zh-CN" dirty="0" smtClean="0"/>
          </a:p>
          <a:p>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2</a:t>
            </a:r>
            <a:r>
              <a:rPr lang="zh-CN" altLang="zh-CN" b="1" dirty="0" smtClean="0"/>
              <a:t>、培养学生读图、制图能力的策略研究</a:t>
            </a:r>
            <a:endParaRPr lang="zh-CN" altLang="zh-CN" dirty="0"/>
          </a:p>
        </p:txBody>
      </p:sp>
      <p:sp>
        <p:nvSpPr>
          <p:cNvPr id="3" name="内容占位符 2"/>
          <p:cNvSpPr>
            <a:spLocks noGrp="1"/>
          </p:cNvSpPr>
          <p:nvPr>
            <p:ph sz="quarter" idx="1"/>
          </p:nvPr>
        </p:nvSpPr>
        <p:spPr/>
        <p:txBody>
          <a:bodyPr/>
          <a:lstStyle/>
          <a:p>
            <a:r>
              <a:rPr lang="en-US" altLang="zh-CN" dirty="0" smtClean="0"/>
              <a:t>(1)</a:t>
            </a:r>
            <a:r>
              <a:rPr lang="zh-CN" altLang="zh-CN" b="1" dirty="0" smtClean="0"/>
              <a:t>图的分类</a:t>
            </a:r>
            <a:endParaRPr lang="zh-CN" altLang="zh-CN" dirty="0" smtClean="0"/>
          </a:p>
          <a:p>
            <a:r>
              <a:rPr lang="zh-CN" altLang="zh-CN" b="1" dirty="0" smtClean="0"/>
              <a:t> 按类型分</a:t>
            </a:r>
            <a:r>
              <a:rPr lang="en-US" altLang="zh-CN" b="1" dirty="0" smtClean="0"/>
              <a:t>:</a:t>
            </a:r>
            <a:endParaRPr lang="zh-CN" altLang="zh-CN" dirty="0" smtClean="0"/>
          </a:p>
          <a:p>
            <a:r>
              <a:rPr lang="zh-CN" altLang="zh-CN" dirty="0" smtClean="0"/>
              <a:t>◆情境图</a:t>
            </a:r>
            <a:endParaRPr lang="zh-CN" altLang="zh-CN" dirty="0" smtClean="0"/>
          </a:p>
          <a:p>
            <a:r>
              <a:rPr lang="zh-CN" altLang="zh-CN" dirty="0" smtClean="0"/>
              <a:t>◆实验装置图</a:t>
            </a:r>
            <a:endParaRPr lang="zh-CN" altLang="zh-CN" dirty="0" smtClean="0"/>
          </a:p>
          <a:p>
            <a:r>
              <a:rPr lang="zh-CN" altLang="zh-CN" dirty="0" smtClean="0"/>
              <a:t>◆概念图</a:t>
            </a:r>
            <a:endParaRPr lang="zh-CN" altLang="zh-CN" dirty="0" smtClean="0"/>
          </a:p>
          <a:p>
            <a:r>
              <a:rPr lang="zh-CN" altLang="zh-CN" dirty="0" smtClean="0"/>
              <a:t>◆物理模型</a:t>
            </a:r>
            <a:r>
              <a:rPr lang="zh-CN" altLang="zh-CN" dirty="0" smtClean="0"/>
              <a:t>图</a:t>
            </a:r>
            <a:endParaRPr lang="en-US" altLang="zh-CN" dirty="0" smtClean="0"/>
          </a:p>
          <a:p>
            <a:r>
              <a:rPr lang="zh-CN" altLang="zh-CN" dirty="0" smtClean="0"/>
              <a:t>◆图像</a:t>
            </a:r>
            <a:endParaRPr lang="zh-CN" altLang="zh-CN" dirty="0" smtClean="0"/>
          </a:p>
          <a:p>
            <a:r>
              <a:rPr lang="zh-CN" altLang="zh-CN" dirty="0" smtClean="0"/>
              <a:t>◆思维导图</a:t>
            </a:r>
            <a:endParaRPr lang="zh-CN" altLang="zh-CN" dirty="0" smtClean="0"/>
          </a:p>
          <a:p>
            <a:endParaRPr lang="zh-CN" altLang="zh-C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sz="quarter" idx="1"/>
          </p:nvPr>
        </p:nvSpPr>
        <p:spPr/>
        <p:txBody>
          <a:bodyPr/>
          <a:lstStyle/>
          <a:p>
            <a:r>
              <a:rPr lang="zh-CN" altLang="zh-CN" dirty="0" smtClean="0"/>
              <a:t>按内容分</a:t>
            </a:r>
            <a:r>
              <a:rPr lang="zh-CN" altLang="zh-CN" dirty="0" smtClean="0"/>
              <a:t>：</a:t>
            </a:r>
            <a:endParaRPr lang="en-US" altLang="zh-CN" dirty="0" smtClean="0"/>
          </a:p>
          <a:p>
            <a:r>
              <a:rPr lang="zh-CN" altLang="zh-CN" dirty="0" smtClean="0"/>
              <a:t>◆光学图</a:t>
            </a:r>
            <a:endParaRPr lang="zh-CN" altLang="zh-CN" dirty="0" smtClean="0"/>
          </a:p>
          <a:p>
            <a:r>
              <a:rPr lang="zh-CN" altLang="zh-CN" dirty="0" smtClean="0"/>
              <a:t>◆力学图</a:t>
            </a:r>
            <a:endParaRPr lang="zh-CN" altLang="zh-CN" dirty="0" smtClean="0"/>
          </a:p>
          <a:p>
            <a:r>
              <a:rPr lang="zh-CN" altLang="zh-CN" dirty="0" smtClean="0"/>
              <a:t>◆电学图</a:t>
            </a:r>
            <a:endParaRPr lang="zh-CN" altLang="zh-CN" dirty="0" smtClean="0"/>
          </a:p>
          <a:p>
            <a:endParaRPr lang="zh-CN" altLang="zh-CN" dirty="0" smtClean="0"/>
          </a:p>
          <a:p>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1187624" y="908720"/>
            <a:ext cx="4572085" cy="830997"/>
          </a:xfrm>
          <a:prstGeom prst="rect">
            <a:avLst/>
          </a:prstGeom>
          <a:noFill/>
          <a:ln w="9525" cmpd="sng">
            <a:noFill/>
            <a:miter lim="800000"/>
          </a:ln>
          <a:effectLst/>
        </p:spPr>
        <p:txBody>
          <a:bodyPr vert="horz" wrap="none" lIns="91440" tIns="45720" rIns="91440" bIns="45720" numCol="1" anchor="ctr" anchorCtr="0" compatLnSpc="1">
            <a:spAutoFit/>
          </a:bodyPr>
          <a:lstStyle/>
          <a:p>
            <a:pPr marL="0" marR="0" lvl="0" indent="336550" algn="l"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dirty="0">
                <a:ln>
                  <a:noFill/>
                </a:ln>
                <a:solidFill>
                  <a:srgbClr val="000000"/>
                </a:solidFill>
                <a:effectLst/>
                <a:latin typeface="宋体" panose="02010600030101010101" pitchFamily="2" charset="-122"/>
                <a:ea typeface="宋体" panose="02010600030101010101" pitchFamily="2" charset="-122"/>
                <a:cs typeface="宋体" panose="02010600030101010101" pitchFamily="2" charset="-122"/>
              </a:rPr>
              <a:t>1</a:t>
            </a:r>
            <a:r>
              <a:rPr kumimoji="0" lang="zh-CN" altLang="en-US" sz="2400" b="1" i="0" u="none" strike="noStrike" cap="none" normalizeH="0" baseline="0" dirty="0">
                <a:ln>
                  <a:noFill/>
                </a:ln>
                <a:solidFill>
                  <a:srgbClr val="000000"/>
                </a:solidFill>
                <a:effectLst/>
                <a:latin typeface="宋体" panose="02010600030101010101" pitchFamily="2" charset="-122"/>
                <a:ea typeface="宋体" panose="02010600030101010101" pitchFamily="2" charset="-122"/>
                <a:cs typeface="宋体" panose="02010600030101010101" pitchFamily="2" charset="-122"/>
              </a:rPr>
              <a:t>、新授课：</a:t>
            </a:r>
            <a:endParaRPr kumimoji="0" lang="zh-CN" altLang="en-US" sz="2400" b="1" i="0" u="none" strike="noStrike" cap="none" normalizeH="0" baseline="0" dirty="0">
              <a:ln>
                <a:noFill/>
              </a:ln>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a:p>
            <a:pPr marL="0" marR="0" lvl="0" indent="336550" algn="l" defTabSz="914400" rtl="0" eaLnBrk="0" fontAlgn="base" latinLnBrk="0" hangingPunct="0">
              <a:lnSpc>
                <a:spcPct val="100000"/>
              </a:lnSpc>
              <a:spcBef>
                <a:spcPct val="0"/>
              </a:spcBef>
              <a:spcAft>
                <a:spcPct val="0"/>
              </a:spcAft>
              <a:buClrTx/>
              <a:buSzTx/>
              <a:buFontTx/>
              <a:buNone/>
            </a:pPr>
            <a:r>
              <a:rPr kumimoji="0" lang="zh-CN" altLang="en-US" sz="2400" b="1" i="0" u="none" strike="noStrike" cap="none" normalizeH="0" baseline="0" dirty="0">
                <a:ln>
                  <a:noFill/>
                </a:ln>
                <a:solidFill>
                  <a:srgbClr val="000000"/>
                </a:solidFill>
                <a:effectLst/>
                <a:latin typeface="Arial" panose="020B0604020202020204" pitchFamily="34" charset="0"/>
                <a:ea typeface="宋体" panose="02010600030101010101" pitchFamily="2" charset="-122"/>
                <a:cs typeface="宋体" panose="02010600030101010101" pitchFamily="2" charset="-122"/>
              </a:rPr>
              <a:t>（</a:t>
            </a:r>
            <a:r>
              <a:rPr kumimoji="0" lang="en-US" altLang="zh-CN" sz="2400" b="1" i="0" u="none" strike="noStrike" cap="none" normalizeH="0" baseline="0" dirty="0">
                <a:ln>
                  <a:noFill/>
                </a:ln>
                <a:solidFill>
                  <a:srgbClr val="000000"/>
                </a:solidFill>
                <a:effectLst/>
                <a:latin typeface="Arial" panose="020B0604020202020204" pitchFamily="34" charset="0"/>
                <a:ea typeface="宋体" panose="02010600030101010101" pitchFamily="2" charset="-122"/>
                <a:cs typeface="宋体" panose="02010600030101010101" pitchFamily="2" charset="-122"/>
              </a:rPr>
              <a:t>1</a:t>
            </a:r>
            <a:r>
              <a:rPr kumimoji="0" lang="zh-CN" altLang="en-US" sz="2400" b="1" i="0" u="none" strike="noStrike" cap="none" normalizeH="0" baseline="0" dirty="0">
                <a:ln>
                  <a:noFill/>
                </a:ln>
                <a:solidFill>
                  <a:srgbClr val="000000"/>
                </a:solidFill>
                <a:effectLst/>
                <a:latin typeface="Arial" panose="020B0604020202020204" pitchFamily="34" charset="0"/>
                <a:ea typeface="宋体" panose="02010600030101010101" pitchFamily="2" charset="-122"/>
                <a:cs typeface="宋体" panose="02010600030101010101" pitchFamily="2" charset="-122"/>
              </a:rPr>
              <a:t>）提供情境图来引入课题</a:t>
            </a:r>
            <a:r>
              <a:rPr kumimoji="0" lang="zh-CN" altLang="en-US" sz="1200" b="1" i="0" u="none" strike="noStrike" cap="none" normalizeH="0" baseline="0" dirty="0">
                <a:ln>
                  <a:noFill/>
                </a:ln>
                <a:solidFill>
                  <a:srgbClr val="000000"/>
                </a:solidFill>
                <a:effectLst/>
                <a:latin typeface="Arial" panose="020B0604020202020204" pitchFamily="34" charset="0"/>
                <a:ea typeface="宋体" panose="02010600030101010101" pitchFamily="2" charset="-122"/>
                <a:cs typeface="宋体" panose="02010600030101010101" pitchFamily="2" charset="-122"/>
              </a:rPr>
              <a:t>。</a:t>
            </a:r>
            <a:r>
              <a:rPr kumimoji="0" lang="zh-CN" altLang="en-US" sz="800" b="1" i="0" u="none" strike="noStrike" cap="none" normalizeH="0" baseline="0" dirty="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en-US" sz="1800" b="1" i="0" u="none" strike="noStrike" cap="none" normalizeH="0" baseline="0" dirty="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3" name="矩形 2"/>
          <p:cNvSpPr/>
          <p:nvPr/>
        </p:nvSpPr>
        <p:spPr>
          <a:xfrm>
            <a:off x="1493404" y="1680484"/>
            <a:ext cx="4661854" cy="461665"/>
          </a:xfrm>
          <a:prstGeom prst="rect">
            <a:avLst/>
          </a:prstGeom>
        </p:spPr>
        <p:txBody>
          <a:bodyPr wrap="none">
            <a:spAutoFit/>
          </a:bodyPr>
          <a:lstStyle/>
          <a:p>
            <a:r>
              <a:rPr lang="zh-CN" altLang="zh-CN" sz="2400" b="1" dirty="0">
                <a:latin typeface="宋体" panose="02010600030101010101" pitchFamily="2" charset="-122"/>
                <a:ea typeface="宋体" panose="02010600030101010101" pitchFamily="2" charset="-122"/>
              </a:rPr>
              <a:t>（</a:t>
            </a:r>
            <a:r>
              <a:rPr lang="en-US" altLang="zh-CN" sz="2400" b="1" dirty="0">
                <a:latin typeface="宋体" panose="02010600030101010101" pitchFamily="2" charset="-122"/>
                <a:ea typeface="宋体" panose="02010600030101010101" pitchFamily="2" charset="-122"/>
              </a:rPr>
              <a:t>2</a:t>
            </a:r>
            <a:r>
              <a:rPr lang="zh-CN" altLang="zh-CN" sz="2400" b="1" dirty="0">
                <a:latin typeface="宋体" panose="02010600030101010101" pitchFamily="2" charset="-122"/>
                <a:ea typeface="宋体" panose="02010600030101010101" pitchFamily="2" charset="-122"/>
              </a:rPr>
              <a:t>）利用图片来完成课堂巩固。</a:t>
            </a:r>
            <a:endParaRPr lang="zh-CN" altLang="en-US" sz="2400" b="1" dirty="0">
              <a:latin typeface="宋体" panose="02010600030101010101" pitchFamily="2" charset="-122"/>
              <a:ea typeface="宋体" panose="02010600030101010101" pitchFamily="2" charset="-122"/>
            </a:endParaRPr>
          </a:p>
        </p:txBody>
      </p:sp>
      <p:sp>
        <p:nvSpPr>
          <p:cNvPr id="49155" name="Rectangle 3"/>
          <p:cNvSpPr>
            <a:spLocks noChangeArrowheads="1"/>
          </p:cNvSpPr>
          <p:nvPr/>
        </p:nvSpPr>
        <p:spPr bwMode="auto">
          <a:xfrm>
            <a:off x="1259632" y="2129083"/>
            <a:ext cx="7272808" cy="1569660"/>
          </a:xfrm>
          <a:prstGeom prst="rect">
            <a:avLst/>
          </a:prstGeom>
          <a:noFill/>
          <a:ln w="9525" cmpd="sng">
            <a:noFill/>
            <a:miter lim="800000"/>
          </a:ln>
          <a:effectLst/>
        </p:spPr>
        <p:txBody>
          <a:bodyPr vert="horz" wrap="square" lIns="91440" tIns="45720" rIns="91440" bIns="45720" numCol="1" anchor="ctr" anchorCtr="0" compatLnSpc="1">
            <a:spAutoFit/>
          </a:bodyPr>
          <a:lstStyle/>
          <a:p>
            <a:pPr marL="0" marR="0" lvl="0" indent="304800" algn="l"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dirty="0">
                <a:ln>
                  <a:noFill/>
                </a:ln>
                <a:solidFill>
                  <a:srgbClr val="000000"/>
                </a:solidFill>
                <a:effectLst/>
                <a:latin typeface="宋体" panose="02010600030101010101" pitchFamily="2" charset="-122"/>
                <a:ea typeface="宋体" panose="02010600030101010101" pitchFamily="2" charset="-122"/>
                <a:cs typeface="宋体" panose="02010600030101010101" pitchFamily="2" charset="-122"/>
              </a:rPr>
              <a:t>2</a:t>
            </a:r>
            <a:r>
              <a:rPr kumimoji="0" lang="zh-CN" altLang="en-US" sz="2400" b="1" i="0" u="none" strike="noStrike" cap="none" normalizeH="0" baseline="0" dirty="0">
                <a:ln>
                  <a:noFill/>
                </a:ln>
                <a:solidFill>
                  <a:srgbClr val="000000"/>
                </a:solidFill>
                <a:effectLst/>
                <a:latin typeface="宋体" panose="02010600030101010101" pitchFamily="2" charset="-122"/>
                <a:ea typeface="宋体" panose="02010600030101010101" pitchFamily="2" charset="-122"/>
                <a:cs typeface="宋体" panose="02010600030101010101" pitchFamily="2" charset="-122"/>
              </a:rPr>
              <a:t>、习题课：</a:t>
            </a:r>
            <a:endParaRPr kumimoji="0" lang="zh-CN" altLang="en-US" sz="2400"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宋体" panose="02010600030101010101" pitchFamily="2" charset="-122"/>
            </a:endParaRPr>
          </a:p>
          <a:p>
            <a:pPr lvl="0" indent="304800" eaLnBrk="0" fontAlgn="base" hangingPunct="0">
              <a:spcBef>
                <a:spcPct val="0"/>
              </a:spcBef>
              <a:spcAft>
                <a:spcPct val="0"/>
              </a:spcAft>
            </a:pPr>
            <a:r>
              <a:rPr kumimoji="0" lang="zh-CN" altLang="en-US" sz="2400" b="0" i="0" u="none" strike="noStrike" cap="none" normalizeH="0" baseline="0" dirty="0">
                <a:ln>
                  <a:noFill/>
                </a:ln>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kumimoji="0" lang="en-US" altLang="zh-CN" sz="2400" b="0" i="0" u="none" strike="noStrike" cap="none" normalizeH="0" baseline="0" dirty="0">
                <a:ln>
                  <a:noFill/>
                </a:ln>
                <a:solidFill>
                  <a:srgbClr val="000000"/>
                </a:solidFill>
                <a:effectLst/>
                <a:latin typeface="宋体" panose="02010600030101010101" pitchFamily="2" charset="-122"/>
                <a:ea typeface="宋体" panose="02010600030101010101" pitchFamily="2" charset="-122"/>
                <a:cs typeface="宋体" panose="02010600030101010101" pitchFamily="2" charset="-122"/>
              </a:rPr>
              <a:t>1</a:t>
            </a:r>
            <a:r>
              <a:rPr kumimoji="0" lang="zh-CN" altLang="en-US" sz="2400" b="0" i="0" u="none" strike="noStrike" cap="none" normalizeH="0" baseline="0" dirty="0">
                <a:ln>
                  <a:noFill/>
                </a:ln>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400" dirty="0"/>
              <a:t>读取习题中的情景图。</a:t>
            </a:r>
            <a:endParaRPr lang="en-US" altLang="zh-CN" sz="2400" dirty="0"/>
          </a:p>
          <a:p>
            <a:pPr lvl="0" indent="304800" eaLnBrk="0" fontAlgn="base" hangingPunct="0">
              <a:spcBef>
                <a:spcPct val="0"/>
              </a:spcBef>
              <a:spcAft>
                <a:spcPct val="0"/>
              </a:spcAft>
            </a:pPr>
            <a:r>
              <a:rPr lang="zh-CN" altLang="zh-CN" sz="2400" dirty="0">
                <a:latin typeface="宋体" panose="02010600030101010101" pitchFamily="2" charset="-122"/>
                <a:ea typeface="宋体" panose="02010600030101010101" pitchFamily="2" charset="-122"/>
              </a:rPr>
              <a:t>（</a:t>
            </a:r>
            <a:r>
              <a:rPr lang="en-US" altLang="zh-CN" sz="2400" dirty="0">
                <a:latin typeface="宋体" panose="02010600030101010101" pitchFamily="2" charset="-122"/>
                <a:ea typeface="宋体" panose="02010600030101010101" pitchFamily="2" charset="-122"/>
              </a:rPr>
              <a:t>2</a:t>
            </a:r>
            <a:r>
              <a:rPr lang="zh-CN" altLang="zh-CN" sz="2400" dirty="0">
                <a:latin typeface="宋体" panose="02010600030101010101" pitchFamily="2" charset="-122"/>
                <a:ea typeface="宋体" panose="02010600030101010101" pitchFamily="2" charset="-122"/>
              </a:rPr>
              <a:t>）</a:t>
            </a:r>
            <a:r>
              <a:rPr lang="zh-CN" altLang="zh-CN" sz="2400" dirty="0"/>
              <a:t>文字信息图形化，利用图形建模。</a:t>
            </a:r>
            <a:endParaRPr lang="en-US" altLang="zh-CN" sz="2400" dirty="0"/>
          </a:p>
          <a:p>
            <a:pPr lvl="0" indent="304800" eaLnBrk="0" fontAlgn="base" hangingPunct="0">
              <a:spcBef>
                <a:spcPct val="0"/>
              </a:spcBef>
              <a:spcAft>
                <a:spcPct val="0"/>
              </a:spcAft>
            </a:pPr>
            <a:r>
              <a:rPr lang="zh-CN" altLang="zh-CN" sz="2400" dirty="0">
                <a:latin typeface="宋体" panose="02010600030101010101" pitchFamily="2" charset="-122"/>
                <a:ea typeface="宋体" panose="02010600030101010101" pitchFamily="2" charset="-122"/>
              </a:rPr>
              <a:t>（</a:t>
            </a:r>
            <a:r>
              <a:rPr lang="en-US" altLang="zh-CN" sz="2400" dirty="0">
                <a:latin typeface="宋体" panose="02010600030101010101" pitchFamily="2" charset="-122"/>
                <a:ea typeface="宋体" panose="02010600030101010101" pitchFamily="2" charset="-122"/>
              </a:rPr>
              <a:t>3</a:t>
            </a:r>
            <a:r>
              <a:rPr lang="zh-CN" altLang="zh-CN" sz="2400" dirty="0">
                <a:latin typeface="宋体" panose="02010600030101010101" pitchFamily="2" charset="-122"/>
                <a:ea typeface="宋体" panose="02010600030101010101" pitchFamily="2" charset="-122"/>
              </a:rPr>
              <a:t>）</a:t>
            </a:r>
            <a:r>
              <a:rPr lang="zh-CN" altLang="zh-CN" sz="2400" dirty="0"/>
              <a:t>根据实验数据制作图像。</a:t>
            </a:r>
            <a:endParaRPr kumimoji="0" lang="zh-CN" altLang="en-US" sz="2400"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宋体" panose="02010600030101010101" pitchFamily="2" charset="-122"/>
            </a:endParaRPr>
          </a:p>
        </p:txBody>
      </p:sp>
      <p:sp>
        <p:nvSpPr>
          <p:cNvPr id="49156" name="Rectangle 4"/>
          <p:cNvSpPr>
            <a:spLocks noChangeArrowheads="1"/>
          </p:cNvSpPr>
          <p:nvPr/>
        </p:nvSpPr>
        <p:spPr bwMode="auto">
          <a:xfrm>
            <a:off x="1259632" y="3603793"/>
            <a:ext cx="467544" cy="400110"/>
          </a:xfrm>
          <a:prstGeom prst="rect">
            <a:avLst/>
          </a:prstGeom>
          <a:noFill/>
          <a:ln w="9525" cmpd="sng">
            <a:noFill/>
            <a:miter lim="800000"/>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altLang="zh-CN" sz="1200" b="0" i="0" u="none" strike="noStrike" cap="none" normalizeH="0" baseline="0" dirty="0">
              <a:ln>
                <a:noFill/>
              </a:ln>
              <a:solidFill>
                <a:srgbClr val="000000"/>
              </a:solidFill>
              <a:effectLst/>
              <a:latin typeface="Arial" panose="020B0604020202020204" pitchFamily="34" charset="0"/>
              <a:ea typeface="宋体" panose="02010600030101010101" pitchFamily="2" charset="-122"/>
              <a:cs typeface="宋体" panose="02010600030101010101" pitchFamily="2" charset="-122"/>
            </a:endParaRPr>
          </a:p>
          <a:p>
            <a:pPr marL="0" marR="0" lvl="0" indent="0" algn="l" defTabSz="914400" rtl="0" eaLnBrk="0" fontAlgn="base" latinLnBrk="0" hangingPunct="0">
              <a:lnSpc>
                <a:spcPct val="100000"/>
              </a:lnSpc>
              <a:spcBef>
                <a:spcPct val="0"/>
              </a:spcBef>
              <a:spcAft>
                <a:spcPct val="0"/>
              </a:spcAft>
              <a:buClrTx/>
              <a:buSzTx/>
              <a:buFontTx/>
              <a:buNone/>
            </a:pPr>
            <a:r>
              <a:rPr kumimoji="0" lang="zh-CN" altLang="en-US" sz="800" b="0" i="0" u="none" strike="noStrike" cap="none" normalizeH="0" baseline="0" dirty="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en-US" sz="1800" b="0" i="0" u="none" strike="noStrike" cap="none" normalizeH="0" baseline="0" dirty="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7" name="矩形 6"/>
          <p:cNvSpPr/>
          <p:nvPr/>
        </p:nvSpPr>
        <p:spPr>
          <a:xfrm>
            <a:off x="1619672" y="3846238"/>
            <a:ext cx="4031873" cy="1846659"/>
          </a:xfrm>
          <a:prstGeom prst="rect">
            <a:avLst/>
          </a:prstGeom>
        </p:spPr>
        <p:txBody>
          <a:bodyPr wrap="square">
            <a:spAutoFit/>
          </a:bodyPr>
          <a:lstStyle/>
          <a:p>
            <a:r>
              <a:rPr lang="en-US" altLang="zh-CN" sz="2400" b="1" dirty="0">
                <a:latin typeface="宋体" panose="02010600030101010101" pitchFamily="2" charset="-122"/>
                <a:ea typeface="宋体" panose="02010600030101010101" pitchFamily="2" charset="-122"/>
              </a:rPr>
              <a:t>3</a:t>
            </a:r>
            <a:r>
              <a:rPr lang="zh-CN" altLang="zh-CN" sz="2400" b="1" dirty="0">
                <a:latin typeface="宋体" panose="02010600030101010101" pitchFamily="2" charset="-122"/>
                <a:ea typeface="宋体" panose="02010600030101010101" pitchFamily="2" charset="-122"/>
              </a:rPr>
              <a:t>、实验课：</a:t>
            </a:r>
            <a:endParaRPr lang="en-US" altLang="zh-CN" sz="2400" b="1" dirty="0">
              <a:latin typeface="宋体" panose="02010600030101010101" pitchFamily="2" charset="-122"/>
              <a:ea typeface="宋体" panose="02010600030101010101" pitchFamily="2" charset="-122"/>
            </a:endParaRPr>
          </a:p>
          <a:p>
            <a:r>
              <a:rPr lang="zh-CN" altLang="zh-CN" sz="2400" b="1" dirty="0">
                <a:latin typeface="宋体" panose="02010600030101010101" pitchFamily="2" charset="-122"/>
                <a:ea typeface="宋体" panose="02010600030101010101" pitchFamily="2" charset="-122"/>
              </a:rPr>
              <a:t>（</a:t>
            </a:r>
            <a:r>
              <a:rPr lang="en-US" altLang="zh-CN" sz="2400" b="1" dirty="0">
                <a:latin typeface="宋体" panose="02010600030101010101" pitchFamily="2" charset="-122"/>
                <a:ea typeface="宋体" panose="02010600030101010101" pitchFamily="2" charset="-122"/>
              </a:rPr>
              <a:t>1</a:t>
            </a:r>
            <a:r>
              <a:rPr lang="zh-CN" altLang="zh-CN" sz="2400" b="1" dirty="0">
                <a:latin typeface="宋体" panose="02010600030101010101" pitchFamily="2" charset="-122"/>
                <a:ea typeface="宋体" panose="02010600030101010101" pitchFamily="2" charset="-122"/>
              </a:rPr>
              <a:t>）设计实验装置图。</a:t>
            </a:r>
            <a:endParaRPr lang="en-US" altLang="zh-CN" sz="2400" b="1" dirty="0">
              <a:latin typeface="宋体" panose="02010600030101010101" pitchFamily="2" charset="-122"/>
              <a:ea typeface="宋体" panose="02010600030101010101" pitchFamily="2" charset="-122"/>
            </a:endParaRPr>
          </a:p>
          <a:p>
            <a:r>
              <a:rPr lang="zh-CN" altLang="zh-CN" sz="2400" b="1" dirty="0">
                <a:latin typeface="宋体" panose="02010600030101010101" pitchFamily="2" charset="-122"/>
                <a:ea typeface="宋体" panose="02010600030101010101" pitchFamily="2" charset="-122"/>
              </a:rPr>
              <a:t>（</a:t>
            </a:r>
            <a:r>
              <a:rPr lang="en-US" altLang="zh-CN" sz="2400" b="1" dirty="0">
                <a:latin typeface="宋体" panose="02010600030101010101" pitchFamily="2" charset="-122"/>
                <a:ea typeface="宋体" panose="02010600030101010101" pitchFamily="2" charset="-122"/>
              </a:rPr>
              <a:t>2</a:t>
            </a:r>
            <a:r>
              <a:rPr lang="zh-CN" altLang="zh-CN" sz="2400" b="1" dirty="0">
                <a:latin typeface="宋体" panose="02010600030101010101" pitchFamily="2" charset="-122"/>
                <a:ea typeface="宋体" panose="02010600030101010101" pitchFamily="2" charset="-122"/>
              </a:rPr>
              <a:t>）设计实验图表。</a:t>
            </a:r>
            <a:endParaRPr lang="en-US" altLang="zh-CN" sz="2400" b="1" dirty="0">
              <a:latin typeface="宋体" panose="02010600030101010101" pitchFamily="2" charset="-122"/>
              <a:ea typeface="宋体" panose="02010600030101010101" pitchFamily="2" charset="-122"/>
            </a:endParaRPr>
          </a:p>
          <a:p>
            <a:r>
              <a:rPr lang="en-US" altLang="zh-CN" sz="2400" b="1" dirty="0">
                <a:latin typeface="宋体" panose="02010600030101010101" pitchFamily="2" charset="-122"/>
                <a:ea typeface="宋体" panose="02010600030101010101" pitchFamily="2" charset="-122"/>
              </a:rPr>
              <a:t>(3)</a:t>
            </a:r>
            <a:r>
              <a:rPr lang="zh-CN" altLang="zh-CN" sz="2400" b="1" dirty="0">
                <a:latin typeface="宋体" panose="02010600030101010101" pitchFamily="2" charset="-122"/>
                <a:ea typeface="宋体" panose="02010600030101010101" pitchFamily="2" charset="-122"/>
              </a:rPr>
              <a:t>根据表格数据画出图像。</a:t>
            </a:r>
            <a:endParaRPr lang="en-US" altLang="zh-CN" b="1" dirty="0"/>
          </a:p>
          <a:p>
            <a:endParaRPr lang="zh-CN" altLang="en-US" dirty="0"/>
          </a:p>
        </p:txBody>
      </p:sp>
      <p:sp>
        <p:nvSpPr>
          <p:cNvPr id="8" name="TextBox 7"/>
          <p:cNvSpPr txBox="1"/>
          <p:nvPr/>
        </p:nvSpPr>
        <p:spPr>
          <a:xfrm>
            <a:off x="1547664" y="5805264"/>
            <a:ext cx="3816424" cy="461665"/>
          </a:xfrm>
          <a:prstGeom prst="rect">
            <a:avLst/>
          </a:prstGeom>
          <a:noFill/>
        </p:spPr>
        <p:txBody>
          <a:bodyPr wrap="square" rtlCol="0">
            <a:spAutoFit/>
          </a:bodyPr>
          <a:lstStyle/>
          <a:p>
            <a:r>
              <a:rPr lang="en-US" altLang="zh-CN" sz="2400" dirty="0">
                <a:latin typeface="宋体" panose="02010600030101010101" pitchFamily="2" charset="-122"/>
                <a:ea typeface="宋体" panose="02010600030101010101" pitchFamily="2" charset="-122"/>
              </a:rPr>
              <a:t>4</a:t>
            </a:r>
            <a:r>
              <a:rPr lang="zh-CN" altLang="zh-CN" sz="2400" dirty="0">
                <a:latin typeface="宋体" panose="02010600030101010101" pitchFamily="2" charset="-122"/>
                <a:ea typeface="宋体" panose="02010600030101010101" pitchFamily="2" charset="-122"/>
              </a:rPr>
              <a:t>、单元复习课：</a:t>
            </a:r>
            <a:endParaRPr lang="zh-CN" altLang="en-US" sz="2400" dirty="0"/>
          </a:p>
        </p:txBody>
      </p:sp>
      <p:sp>
        <p:nvSpPr>
          <p:cNvPr id="9" name="标题 1"/>
          <p:cNvSpPr txBox="1"/>
          <p:nvPr/>
        </p:nvSpPr>
        <p:spPr>
          <a:xfrm>
            <a:off x="457200" y="274638"/>
            <a:ext cx="7467600" cy="1143000"/>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en-US" altLang="zh-CN" sz="3000" b="1" i="0" u="none" strike="noStrike" kern="1200" cap="small" spc="0" normalizeH="0" baseline="0" noProof="0" smtClean="0">
                <a:ln>
                  <a:noFill/>
                </a:ln>
                <a:solidFill>
                  <a:schemeClr val="tx2"/>
                </a:solidFill>
                <a:effectLst/>
                <a:uLnTx/>
                <a:uFillTx/>
                <a:latin typeface="+mj-lt"/>
                <a:ea typeface="+mj-ea"/>
                <a:cs typeface="+mj-cs"/>
              </a:rPr>
              <a:t>(2)</a:t>
            </a:r>
            <a:r>
              <a:rPr kumimoji="0" lang="zh-CN" altLang="zh-CN" sz="3000" b="1" i="0" u="none" strike="noStrike" kern="1200" cap="small" spc="0" normalizeH="0" baseline="0" noProof="0" smtClean="0">
                <a:ln>
                  <a:noFill/>
                </a:ln>
                <a:solidFill>
                  <a:schemeClr val="tx2"/>
                </a:solidFill>
                <a:effectLst/>
                <a:uLnTx/>
                <a:uFillTx/>
                <a:latin typeface="+mj-lt"/>
                <a:ea typeface="+mj-ea"/>
                <a:cs typeface="+mj-cs"/>
              </a:rPr>
              <a:t>在不同课型中培养学生读图能力</a:t>
            </a:r>
            <a:br>
              <a:rPr kumimoji="0" lang="zh-CN" altLang="zh-CN" sz="3000" b="0" i="0" u="none" strike="noStrike" kern="1200" cap="small" spc="0" normalizeH="0" baseline="0" noProof="0" smtClean="0">
                <a:ln>
                  <a:noFill/>
                </a:ln>
                <a:solidFill>
                  <a:schemeClr val="tx2"/>
                </a:solidFill>
                <a:effectLst/>
                <a:uLnTx/>
                <a:uFillTx/>
                <a:latin typeface="+mj-lt"/>
                <a:ea typeface="+mj-ea"/>
                <a:cs typeface="+mj-cs"/>
              </a:rPr>
            </a:br>
            <a:endParaRPr kumimoji="0" lang="zh-CN" altLang="en-US" sz="3000" b="0" i="0" u="none" strike="noStrike" kern="1200" cap="small" spc="0" normalizeH="0" baseline="0" noProof="0" dirty="0">
              <a:ln>
                <a:noFill/>
              </a:ln>
              <a:solidFill>
                <a:schemeClr val="tx2"/>
              </a:solidFill>
              <a:effectLst/>
              <a:uLnTx/>
              <a:uFillTx/>
              <a:latin typeface="+mj-lt"/>
              <a:ea typeface="+mj-ea"/>
              <a:cs typeface="+mj-cs"/>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p:txBody>
          <a:bodyPr/>
          <a:lstStyle/>
          <a:p>
            <a:r>
              <a:rPr lang="zh-CN" altLang="zh-CN" sz="2800" dirty="0" smtClean="0"/>
              <a:t>通过研究，初步制订了《课堂教学观察表》，在教学中，我们课题组根据教学目标和教学内容，制订了关于读图、制图的课堂教学观察表。该表从教师和学生两个角度对课堂培养读图、制图能力进行了观察与评价。意图使教师转变教学观念，提高读图、制图的教学能力。使学生能在课堂上切实有效的培养读图、制图的能力。</a:t>
            </a:r>
            <a:endParaRPr lang="zh-CN" altLang="zh-CN" sz="2800" dirty="0" smtClean="0"/>
          </a:p>
          <a:p>
            <a:endParaRPr lang="zh-CN" altLang="en-US" dirty="0"/>
          </a:p>
        </p:txBody>
      </p:sp>
      <p:sp>
        <p:nvSpPr>
          <p:cNvPr id="4" name="标题 3"/>
          <p:cNvSpPr>
            <a:spLocks noGrp="1"/>
          </p:cNvSpPr>
          <p:nvPr>
            <p:ph type="title"/>
          </p:nvPr>
        </p:nvSpPr>
        <p:spPr/>
        <p:txBody>
          <a:bodyPr/>
          <a:lstStyle/>
          <a:p>
            <a:r>
              <a:rPr lang="en-US" altLang="zh-CN" b="1" dirty="0" smtClean="0"/>
              <a:t>3</a:t>
            </a:r>
            <a:r>
              <a:rPr lang="zh-CN" altLang="zh-CN" b="1" dirty="0" smtClean="0"/>
              <a:t>、对学生读图、制图观察评价体系的研究</a:t>
            </a:r>
            <a:br>
              <a:rPr lang="zh-CN" altLang="zh-CN" dirty="0" smtClean="0"/>
            </a:b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3600" b="1" dirty="0" smtClean="0">
                <a:solidFill>
                  <a:srgbClr val="FF0000"/>
                </a:solidFill>
              </a:rPr>
              <a:t>六．收获与成果：</a:t>
            </a:r>
            <a:br>
              <a:rPr lang="zh-CN" altLang="zh-CN" dirty="0" smtClean="0"/>
            </a:br>
            <a:endParaRPr lang="zh-CN" altLang="en-US" dirty="0"/>
          </a:p>
        </p:txBody>
      </p:sp>
      <p:sp>
        <p:nvSpPr>
          <p:cNvPr id="3" name="内容占位符 2"/>
          <p:cNvSpPr>
            <a:spLocks noGrp="1"/>
          </p:cNvSpPr>
          <p:nvPr>
            <p:ph sz="quarter" idx="1"/>
          </p:nvPr>
        </p:nvSpPr>
        <p:spPr/>
        <p:txBody>
          <a:bodyPr>
            <a:normAutofit lnSpcReduction="10000"/>
          </a:bodyPr>
          <a:lstStyle/>
          <a:p>
            <a:r>
              <a:rPr lang="en-US" altLang="zh-CN" b="1" dirty="0" smtClean="0"/>
              <a:t>1</a:t>
            </a:r>
            <a:r>
              <a:rPr lang="zh-CN" altLang="zh-CN" b="1" dirty="0" smtClean="0"/>
              <a:t>．提高了学生学习物理的兴趣，提升了学生物理素养</a:t>
            </a:r>
            <a:endParaRPr lang="zh-CN" altLang="zh-CN" dirty="0" smtClean="0"/>
          </a:p>
          <a:p>
            <a:r>
              <a:rPr lang="zh-CN" altLang="zh-CN" dirty="0" smtClean="0"/>
              <a:t>通过课题研究，课题组成员积极探索物理教学中培养读图、制图能力的能力的实施策略，帮助学生改进了学习方法，提高了学生的学习物理兴趣。当学生看到图时，原来可能不太重视甚至时忽视图的存在，但现在学生看到书本的或是习题上的图，就会思考如何利用图，图与哪个或哪些物理知识有关，甚至学生在看到一些生活的场景也会思考如何用物理知识来解释这个现象。通过制图训练，会把抽象的物理思维直观的体现出来，做到思维的可视化，大大减小了理解知识和物理过程的难度。从而提升学生的物理素养。</a:t>
            </a:r>
            <a:endParaRPr lang="zh-CN" altLang="zh-CN" dirty="0" smtClean="0"/>
          </a:p>
          <a:p>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3600" b="1" dirty="0" smtClean="0">
                <a:solidFill>
                  <a:srgbClr val="FF0000"/>
                </a:solidFill>
                <a:sym typeface="+mn-ea"/>
              </a:rPr>
              <a:t>六．收获与成果：</a:t>
            </a:r>
            <a:endParaRPr lang="zh-CN" altLang="en-US" sz="3600"/>
          </a:p>
        </p:txBody>
      </p:sp>
      <p:sp>
        <p:nvSpPr>
          <p:cNvPr id="3" name="内容占位符 2"/>
          <p:cNvSpPr>
            <a:spLocks noGrp="1"/>
          </p:cNvSpPr>
          <p:nvPr>
            <p:ph sz="quarter" idx="1"/>
          </p:nvPr>
        </p:nvSpPr>
        <p:spPr/>
        <p:txBody>
          <a:bodyPr/>
          <a:lstStyle/>
          <a:p>
            <a:r>
              <a:rPr lang="en-US" altLang="zh-CN" b="1" dirty="0" smtClean="0"/>
              <a:t>2</a:t>
            </a:r>
            <a:r>
              <a:rPr lang="zh-CN" altLang="zh-CN" b="1" dirty="0" smtClean="0"/>
              <a:t>．转变了教师的角色，增强了教师自我提高的意识</a:t>
            </a:r>
            <a:endParaRPr lang="zh-CN" altLang="zh-CN" dirty="0" smtClean="0"/>
          </a:p>
          <a:p>
            <a:r>
              <a:rPr lang="zh-CN" altLang="zh-CN" dirty="0" smtClean="0"/>
              <a:t>在课题研究中，实验教师对图更加重视，看到图就会从不同的角度来思考图的类别、知识点等信息。过去，教师在上课时往往制注重概念的识记，规律的理解，不注重图的应用，在课题研究中教师能注重利用各种图来激发学生的兴趣，在各种课型中重视培养学生的读图、制图能力，促使教师增强了自我提高的意识。</a:t>
            </a:r>
            <a:endParaRPr lang="zh-CN" altLang="zh-CN" dirty="0" smtClean="0"/>
          </a:p>
          <a:p>
            <a:r>
              <a:rPr lang="en-US" altLang="zh-CN" b="1" dirty="0" smtClean="0"/>
              <a:t>3.</a:t>
            </a:r>
            <a:r>
              <a:rPr lang="zh-CN" altLang="zh-CN" b="1" dirty="0" smtClean="0"/>
              <a:t>图片资源库</a:t>
            </a:r>
            <a:endParaRPr lang="zh-CN" altLang="zh-CN" dirty="0" smtClean="0"/>
          </a:p>
          <a:p>
            <a:r>
              <a:rPr lang="zh-CN" altLang="zh-CN" dirty="0" smtClean="0"/>
              <a:t>在课题研究中，我们课题组分工收集各种图片资源，形成了图片资源库。而且对不同知识板块的内容进行了分类与归纳。</a:t>
            </a:r>
            <a:endParaRPr lang="zh-CN" altLang="zh-CN" dirty="0" smtClean="0"/>
          </a:p>
          <a:p>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3600" b="1" dirty="0" smtClean="0">
                <a:solidFill>
                  <a:srgbClr val="FF0000"/>
                </a:solidFill>
                <a:sym typeface="+mn-ea"/>
              </a:rPr>
              <a:t>六．收获与成果：</a:t>
            </a:r>
            <a:endParaRPr lang="zh-CN" altLang="en-US" sz="3600"/>
          </a:p>
        </p:txBody>
      </p:sp>
      <p:sp>
        <p:nvSpPr>
          <p:cNvPr id="3" name="内容占位符 2"/>
          <p:cNvSpPr>
            <a:spLocks noGrp="1"/>
          </p:cNvSpPr>
          <p:nvPr>
            <p:ph sz="quarter" idx="1"/>
          </p:nvPr>
        </p:nvSpPr>
        <p:spPr/>
        <p:txBody>
          <a:bodyPr>
            <a:normAutofit lnSpcReduction="10000"/>
          </a:bodyPr>
          <a:lstStyle/>
          <a:p>
            <a:r>
              <a:rPr lang="en-US" altLang="zh-CN" b="1" dirty="0" smtClean="0"/>
              <a:t>4.</a:t>
            </a:r>
            <a:r>
              <a:rPr lang="zh-CN" altLang="zh-CN" b="1" dirty="0" smtClean="0"/>
              <a:t>教学案例</a:t>
            </a:r>
            <a:endParaRPr lang="zh-CN" altLang="zh-CN" dirty="0" smtClean="0"/>
          </a:p>
          <a:p>
            <a:r>
              <a:rPr lang="zh-CN" altLang="zh-CN" dirty="0" smtClean="0"/>
              <a:t>在区里的公开课上和学校的研究课上，课题组精心设计，讨论修改，形成了一个个的教学案例。这些教学案例凝聚着我们课题组的心血。在这些案例中，有各种类型课的示例，为课堂提供了一个个范本。</a:t>
            </a:r>
            <a:endParaRPr lang="zh-CN" altLang="zh-CN" dirty="0" smtClean="0"/>
          </a:p>
          <a:p>
            <a:r>
              <a:rPr lang="en-US" altLang="zh-CN" b="1" dirty="0" smtClean="0"/>
              <a:t>5.</a:t>
            </a:r>
            <a:r>
              <a:rPr lang="zh-CN" altLang="zh-CN" b="1" dirty="0" smtClean="0"/>
              <a:t>总结了培养学生读图、制图能力的方法，提高教学有效性</a:t>
            </a:r>
            <a:endParaRPr lang="zh-CN" altLang="zh-CN" dirty="0" smtClean="0"/>
          </a:p>
          <a:p>
            <a:r>
              <a:rPr lang="zh-CN" altLang="zh-CN" dirty="0" smtClean="0"/>
              <a:t>通过读图制图训练，改变了学生学习物理的视角，让学生通过图更加直观的理解物理知识，提高了学生学习物理的积极性，也提高了习得知识的效率。在不同的课型中，总结提炼了这样一些培养读图、制图能力的方法，意在提升学生的物理素养。</a:t>
            </a:r>
            <a:endParaRPr lang="zh-CN" altLang="zh-CN"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sz="quarter" idx="1"/>
          </p:nvPr>
        </p:nvSpPr>
        <p:spPr/>
        <p:txBody>
          <a:bodyPr/>
          <a:p>
            <a:r>
              <a:rPr lang="zh-CN" altLang="en-US"/>
              <a:t>在具体的各个教学内容中，课题组通过研究总结了一些教学建议，意在有针对性的培养学生的读图、制图能力。</a:t>
            </a:r>
            <a:endParaRPr lang="zh-CN" altLang="en-US"/>
          </a:p>
          <a:p>
            <a:r>
              <a:rPr lang="en-US" altLang="zh-CN" b="1" dirty="0" smtClean="0">
                <a:sym typeface="+mn-ea"/>
              </a:rPr>
              <a:t>6.</a:t>
            </a:r>
            <a:r>
              <a:rPr lang="zh-CN" altLang="zh-CN" b="1" dirty="0" smtClean="0">
                <a:sym typeface="+mn-ea"/>
              </a:rPr>
              <a:t>提高了教师的课题意识和教科研水平</a:t>
            </a:r>
            <a:endParaRPr lang="zh-CN" altLang="zh-CN" dirty="0" smtClean="0"/>
          </a:p>
          <a:p>
            <a:r>
              <a:rPr lang="zh-CN" altLang="zh-CN" dirty="0" smtClean="0">
                <a:sym typeface="+mn-ea"/>
              </a:rPr>
              <a:t>两年来，课题组成员积极开展课题研究，边实践边总结，勤于笔耕，不断撰写教育教学论文、教学案例，至今本课题组成员已有多篇课题研究论文在报刊上发表或各级论文评比中获奖。</a:t>
            </a:r>
            <a:endParaRPr lang="zh-CN" altLang="zh-CN" dirty="0" smtClean="0"/>
          </a:p>
          <a:p>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755576" y="332656"/>
            <a:ext cx="6172200" cy="1894362"/>
          </a:xfrm>
        </p:spPr>
        <p:txBody>
          <a:bodyPr/>
          <a:lstStyle/>
          <a:p>
            <a:r>
              <a:rPr lang="zh-CN" altLang="zh-CN" sz="4800" dirty="0" smtClean="0">
                <a:solidFill>
                  <a:srgbClr val="FF0000"/>
                </a:solidFill>
              </a:rPr>
              <a:t>一、研究基本情况</a:t>
            </a:r>
            <a:br>
              <a:rPr lang="zh-CN" altLang="zh-CN" dirty="0" smtClean="0"/>
            </a:br>
            <a:br>
              <a:rPr lang="zh-CN" altLang="zh-CN" dirty="0" smtClean="0"/>
            </a:br>
            <a:endParaRPr lang="zh-CN" altLang="en-US" dirty="0"/>
          </a:p>
        </p:txBody>
      </p:sp>
      <p:sp>
        <p:nvSpPr>
          <p:cNvPr id="3" name="副标题 2"/>
          <p:cNvSpPr>
            <a:spLocks noGrp="1"/>
          </p:cNvSpPr>
          <p:nvPr>
            <p:ph type="subTitle" idx="1"/>
          </p:nvPr>
        </p:nvSpPr>
        <p:spPr>
          <a:xfrm>
            <a:off x="1043608" y="2132856"/>
            <a:ext cx="7056784" cy="2664296"/>
          </a:xfrm>
        </p:spPr>
        <p:txBody>
          <a:bodyPr>
            <a:noAutofit/>
          </a:bodyPr>
          <a:lstStyle/>
          <a:p>
            <a:pPr>
              <a:lnSpc>
                <a:spcPts val="6000"/>
              </a:lnSpc>
            </a:pPr>
            <a:r>
              <a:rPr lang="en-US" altLang="zh-CN" sz="4000" dirty="0" smtClean="0"/>
              <a:t>1</a:t>
            </a:r>
            <a:r>
              <a:rPr lang="zh-CN" altLang="zh-CN" sz="4000" dirty="0" smtClean="0"/>
              <a:t>、国内外研究现</a:t>
            </a:r>
            <a:r>
              <a:rPr lang="zh-CN" altLang="zh-CN" sz="4000" dirty="0" smtClean="0"/>
              <a:t>状</a:t>
            </a:r>
            <a:endParaRPr lang="en-US" altLang="zh-CN" sz="4000" dirty="0" smtClean="0"/>
          </a:p>
          <a:p>
            <a:pPr>
              <a:lnSpc>
                <a:spcPts val="6000"/>
              </a:lnSpc>
            </a:pPr>
            <a:r>
              <a:rPr lang="en-US" altLang="zh-CN" sz="4000" dirty="0" smtClean="0"/>
              <a:t>2</a:t>
            </a:r>
            <a:r>
              <a:rPr lang="zh-CN" altLang="zh-CN" sz="4000" dirty="0" smtClean="0"/>
              <a:t>、基于学生发展的需</a:t>
            </a:r>
            <a:r>
              <a:rPr lang="zh-CN" altLang="zh-CN" sz="4000" dirty="0" smtClean="0"/>
              <a:t>要</a:t>
            </a:r>
            <a:endParaRPr lang="en-US" altLang="zh-CN" sz="4000" dirty="0" smtClean="0"/>
          </a:p>
          <a:p>
            <a:pPr>
              <a:lnSpc>
                <a:spcPts val="6000"/>
              </a:lnSpc>
            </a:pPr>
            <a:r>
              <a:rPr lang="en-US" altLang="zh-CN" sz="4000" dirty="0" smtClean="0"/>
              <a:t>3</a:t>
            </a:r>
            <a:r>
              <a:rPr lang="zh-CN" altLang="zh-CN" sz="4000" dirty="0" smtClean="0"/>
              <a:t>、基于教师专业发展的需要</a:t>
            </a:r>
            <a:endParaRPr lang="zh-CN" altLang="zh-CN" sz="4000" dirty="0" smtClean="0"/>
          </a:p>
          <a:p>
            <a:endParaRPr lang="zh-CN" altLang="zh-CN" sz="4000" dirty="0" smtClean="0"/>
          </a:p>
          <a:p>
            <a:endParaRPr lang="zh-CN" altLang="en-US" sz="4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467600" cy="706090"/>
          </a:xfrm>
        </p:spPr>
        <p:txBody>
          <a:bodyPr/>
          <a:lstStyle/>
          <a:p>
            <a:endParaRPr lang="zh-CN" altLang="en-US" dirty="0"/>
          </a:p>
        </p:txBody>
      </p:sp>
      <p:sp>
        <p:nvSpPr>
          <p:cNvPr id="3" name="内容占位符 2"/>
          <p:cNvSpPr>
            <a:spLocks noGrp="1"/>
          </p:cNvSpPr>
          <p:nvPr>
            <p:ph sz="quarter" idx="1"/>
          </p:nvPr>
        </p:nvSpPr>
        <p:spPr>
          <a:xfrm>
            <a:off x="323528" y="1268760"/>
            <a:ext cx="7601272" cy="5205192"/>
          </a:xfrm>
        </p:spPr>
        <p:txBody>
          <a:bodyPr>
            <a:normAutofit/>
          </a:bodyPr>
          <a:lstStyle/>
          <a:p>
            <a:r>
              <a:rPr lang="zh-CN" altLang="zh-CN" dirty="0" smtClean="0"/>
              <a:t>邵一锋老师的论文《物理习题教学中培养学生的读图、制图能力》发表于《教育学文摘》。</a:t>
            </a:r>
            <a:endParaRPr lang="zh-CN" altLang="zh-CN" dirty="0" smtClean="0"/>
          </a:p>
          <a:p>
            <a:r>
              <a:rPr lang="zh-CN" altLang="zh-CN" dirty="0" smtClean="0"/>
              <a:t>李晓兰老师的论文《有图有真相的时代——图形应用于物理课堂教学》获得</a:t>
            </a:r>
            <a:r>
              <a:rPr lang="en-US" altLang="zh-CN" dirty="0" smtClean="0"/>
              <a:t>2018</a:t>
            </a:r>
            <a:r>
              <a:rPr lang="zh-CN" altLang="zh-CN" dirty="0" smtClean="0"/>
              <a:t>年常州市年会论文一等奖。</a:t>
            </a:r>
            <a:endParaRPr lang="zh-CN" altLang="zh-CN" dirty="0" smtClean="0"/>
          </a:p>
          <a:p>
            <a:r>
              <a:rPr lang="zh-CN" altLang="zh-CN" dirty="0" smtClean="0"/>
              <a:t>李晓兰老师的论文《利用必备神器，让学生成为合格的“小电工”》获得</a:t>
            </a:r>
            <a:r>
              <a:rPr lang="en-US" altLang="zh-CN" dirty="0" smtClean="0"/>
              <a:t>2019</a:t>
            </a:r>
            <a:r>
              <a:rPr lang="zh-CN" altLang="zh-CN" dirty="0" smtClean="0"/>
              <a:t>年常州市年会论文二等奖。</a:t>
            </a:r>
            <a:endParaRPr lang="zh-CN" altLang="zh-CN" dirty="0" smtClean="0"/>
          </a:p>
          <a:p>
            <a:r>
              <a:rPr lang="zh-CN" altLang="zh-CN" dirty="0" smtClean="0"/>
              <a:t>沈玉宇老师的论文《破译图像的密码，善于建立图像模型解决物理问题》获得</a:t>
            </a:r>
            <a:r>
              <a:rPr lang="en-US" altLang="zh-CN" dirty="0" smtClean="0"/>
              <a:t>2019</a:t>
            </a:r>
            <a:r>
              <a:rPr lang="zh-CN" altLang="zh-CN" dirty="0" smtClean="0"/>
              <a:t>年常州市年会论文三等奖。</a:t>
            </a:r>
            <a:endParaRPr lang="zh-CN" altLang="zh-CN" dirty="0" smtClean="0"/>
          </a:p>
          <a:p>
            <a:r>
              <a:rPr lang="zh-CN" altLang="zh-CN" dirty="0" smtClean="0"/>
              <a:t>冯炼老师的论文《数理图形结合</a:t>
            </a:r>
            <a:r>
              <a:rPr lang="en-US" altLang="zh-CN" dirty="0" smtClean="0"/>
              <a:t>  </a:t>
            </a:r>
            <a:r>
              <a:rPr lang="zh-CN" altLang="zh-CN" dirty="0" smtClean="0"/>
              <a:t>解读物理图像》获得</a:t>
            </a:r>
            <a:r>
              <a:rPr lang="en-US" altLang="zh-CN" dirty="0" smtClean="0"/>
              <a:t>2019</a:t>
            </a:r>
            <a:r>
              <a:rPr lang="zh-CN" altLang="zh-CN" dirty="0" smtClean="0"/>
              <a:t>年常州市年会论文三等奖。</a:t>
            </a:r>
            <a:endParaRPr lang="zh-CN" altLang="zh-CN" dirty="0" smtClean="0"/>
          </a:p>
          <a:p>
            <a:endParaRPr lang="zh-CN"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1016635" y="949325"/>
            <a:ext cx="6651625" cy="3661410"/>
          </a:xfrm>
          <a:prstGeom prst="rect">
            <a:avLst/>
          </a:prstGeom>
          <a:noFill/>
        </p:spPr>
        <p:txBody>
          <a:bodyPr wrap="square" rtlCol="0">
            <a:spAutoFit/>
          </a:bodyPr>
          <a:p>
            <a:r>
              <a:rPr lang="zh-CN" altLang="en-US" sz="3600">
                <a:solidFill>
                  <a:srgbClr val="FF0000"/>
                </a:solidFill>
              </a:rPr>
              <a:t>七、问题与展望</a:t>
            </a:r>
            <a:endParaRPr lang="zh-CN" altLang="en-US" sz="3600">
              <a:solidFill>
                <a:srgbClr val="FF0000"/>
              </a:solidFill>
            </a:endParaRPr>
          </a:p>
          <a:p>
            <a:r>
              <a:rPr lang="zh-CN" altLang="en-US" sz="2800"/>
              <a:t>通过课题研究，我们已经获得了一定的研究成果，但在某些方面研究的深度和广度还有所欠缺，还需进一步研究。</a:t>
            </a:r>
            <a:endParaRPr lang="zh-CN" altLang="en-US" sz="2800"/>
          </a:p>
          <a:p>
            <a:r>
              <a:rPr lang="zh-CN" altLang="en-US" sz="2800"/>
              <a:t>1.有些图不能跟上时代的发展，有些图比较特殊。</a:t>
            </a:r>
            <a:endParaRPr lang="zh-CN" altLang="en-US" sz="2800"/>
          </a:p>
          <a:p>
            <a:r>
              <a:rPr lang="zh-CN" altLang="en-US" sz="2800"/>
              <a:t>2.对读图、制图的评价体系还未健全</a:t>
            </a:r>
            <a:endParaRPr lang="zh-CN" altLang="en-US" sz="2800"/>
          </a:p>
          <a:p>
            <a:endParaRPr lang="zh-CN" altLang="en-US" sz="2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3600" b="1" dirty="0" smtClean="0">
                <a:solidFill>
                  <a:srgbClr val="FF0000"/>
                </a:solidFill>
              </a:rPr>
              <a:t>二、课题的核心概念及其界定</a:t>
            </a:r>
            <a:br>
              <a:rPr lang="zh-CN" altLang="zh-CN" dirty="0" smtClean="0"/>
            </a:br>
            <a:endParaRPr lang="zh-CN" altLang="en-US" dirty="0"/>
          </a:p>
        </p:txBody>
      </p:sp>
      <p:sp>
        <p:nvSpPr>
          <p:cNvPr id="3" name="内容占位符 2"/>
          <p:cNvSpPr>
            <a:spLocks noGrp="1"/>
          </p:cNvSpPr>
          <p:nvPr>
            <p:ph sz="quarter" idx="1"/>
          </p:nvPr>
        </p:nvSpPr>
        <p:spPr/>
        <p:txBody>
          <a:bodyPr>
            <a:normAutofit lnSpcReduction="10000"/>
          </a:bodyPr>
          <a:lstStyle/>
          <a:p>
            <a:r>
              <a:rPr lang="zh-CN" altLang="zh-CN" dirty="0" smtClean="0"/>
              <a:t>图：是一种信息，用来反映客观事物状态和运动特征的一种普遍形式，是呈现科学情境的重要形式。客观世界中大量地存在、产生和传递着以这些方式表示出来的各种各样的信息。图具有形象、直观、易懂、有趣的特点。在物理课程中图主要包括：光学图、力学图、电学图、电磁联系图、理想模型图等。</a:t>
            </a:r>
            <a:endParaRPr lang="zh-CN" altLang="zh-CN" dirty="0" smtClean="0"/>
          </a:p>
          <a:p>
            <a:r>
              <a:rPr lang="zh-CN" altLang="zh-CN" dirty="0" smtClean="0"/>
              <a:t>读图能力：读图是对信息的收集、处理和分析，是学习物理的重要途径。读图能力属于阅读能力的范畴。阅读能力是个体通过阅读方式进行学习的行为表现，以实现心理任务完成的状态。读图能力是物理基本技能的一种，从图中阅读信息、综合物理信息的技能。包含有观察、收集、记忆、联想、分析等多项能力。</a:t>
            </a:r>
            <a:endParaRPr lang="zh-CN" altLang="zh-CN" dirty="0" smtClean="0"/>
          </a:p>
          <a:p>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p:txBody>
          <a:bodyPr/>
          <a:lstStyle/>
          <a:p>
            <a:r>
              <a:rPr lang="zh-CN" altLang="zh-CN" dirty="0" smtClean="0"/>
              <a:t>制图能力：制图是对信息的理解与运用，是解决物理问题的重要手段。制图能力属于理解、运用能力的范畴。理解能力是衡量学习效益的重要指标。理解能力有三级水平，低级水平的理解是指知觉水平的理解，就是能辨认和识别对象，知道它“是什么”；中级水平的理解是在知觉水平理解的基础上，对事物的本质与内在联系的揭露，知道它是“怎么样”；高级水平的理解属于间接理解，是指在概念理解的基础上，进一步达到系统化和具体化，重新建立或者调整认知结构，达到知识的融会贯通，并使知识得到广泛的迁移，知道它是“为什么”。制图能力属于高级水平的理解。</a:t>
            </a:r>
            <a:endParaRPr lang="zh-CN" altLang="zh-CN" dirty="0" smtClean="0"/>
          </a:p>
          <a:p>
            <a:endParaRPr lang="zh-CN" altLang="en-US" dirty="0"/>
          </a:p>
        </p:txBody>
      </p:sp>
      <p:sp>
        <p:nvSpPr>
          <p:cNvPr id="5" name="标题 1"/>
          <p:cNvSpPr>
            <a:spLocks noGrp="1"/>
          </p:cNvSpPr>
          <p:nvPr>
            <p:ph type="title"/>
          </p:nvPr>
        </p:nvSpPr>
        <p:spPr>
          <a:xfrm>
            <a:off x="457200" y="274638"/>
            <a:ext cx="7467600" cy="1143000"/>
          </a:xfrm>
        </p:spPr>
        <p:txBody>
          <a:bodyPr/>
          <a:lstStyle/>
          <a:p>
            <a:r>
              <a:rPr lang="zh-CN" altLang="zh-CN" sz="3600" b="1" dirty="0" smtClean="0">
                <a:solidFill>
                  <a:srgbClr val="FF0000"/>
                </a:solidFill>
              </a:rPr>
              <a:t>二、课题的核心概念及其界定</a:t>
            </a:r>
            <a:br>
              <a:rPr lang="zh-CN" altLang="zh-CN" dirty="0" smtClean="0"/>
            </a:br>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sz="3600" b="1" dirty="0" smtClean="0">
                <a:solidFill>
                  <a:srgbClr val="FF0000"/>
                </a:solidFill>
              </a:rPr>
              <a:t>三、课题研究的目标和内容</a:t>
            </a:r>
            <a:endParaRPr lang="zh-CN" altLang="zh-CN" sz="3600" dirty="0">
              <a:solidFill>
                <a:srgbClr val="FF0000"/>
              </a:solidFill>
            </a:endParaRPr>
          </a:p>
        </p:txBody>
      </p:sp>
      <p:sp>
        <p:nvSpPr>
          <p:cNvPr id="4" name="TextBox 2"/>
          <p:cNvSpPr txBox="1">
            <a:spLocks noGrp="1" noChangeArrowheads="1"/>
          </p:cNvSpPr>
          <p:nvPr>
            <p:ph sz="quarter" idx="1"/>
          </p:nvPr>
        </p:nvSpPr>
        <p:spPr bwMode="auto">
          <a:prstGeom prst="rect">
            <a:avLst/>
          </a:prstGeom>
          <a:noFill/>
          <a:ln w="9525">
            <a:noFill/>
            <a:miter lim="800000"/>
          </a:ln>
        </p:spPr>
        <p:txBody>
          <a:bodyPr>
            <a:spAutoFit/>
          </a:bodyPr>
          <a:lstStyle/>
          <a:p>
            <a:pPr eaLnBrk="0" hangingPunct="0">
              <a:lnSpc>
                <a:spcPts val="3600"/>
              </a:lnSpc>
            </a:pPr>
            <a:r>
              <a:rPr lang="en-US" altLang="zh-CN" sz="2400" dirty="0">
                <a:ea typeface="华文新魏" pitchFamily="2" charset="-122"/>
              </a:rPr>
              <a:t>1</a:t>
            </a:r>
            <a:r>
              <a:rPr lang="zh-CN" altLang="zh-CN" sz="2400" dirty="0">
                <a:ea typeface="华文新魏" pitchFamily="2" charset="-122"/>
              </a:rPr>
              <a:t>、在教学过程中，充分利用课本插图、教学挂图、物理实验装置、物理模型、黑板略图、课件、网络等创设情境，培养学生读图、制图的兴趣。</a:t>
            </a:r>
            <a:endParaRPr lang="zh-CN" altLang="zh-CN" sz="2400" dirty="0">
              <a:ea typeface="华文新魏" pitchFamily="2" charset="-122"/>
            </a:endParaRPr>
          </a:p>
          <a:p>
            <a:pPr eaLnBrk="0" hangingPunct="0">
              <a:lnSpc>
                <a:spcPts val="3600"/>
              </a:lnSpc>
            </a:pPr>
            <a:r>
              <a:rPr lang="en-US" altLang="zh-CN" sz="2400" dirty="0">
                <a:ea typeface="华文新魏" pitchFamily="2" charset="-122"/>
              </a:rPr>
              <a:t>2</a:t>
            </a:r>
            <a:r>
              <a:rPr lang="zh-CN" altLang="zh-CN" sz="2400" dirty="0">
                <a:ea typeface="华文新魏" pitchFamily="2" charset="-122"/>
              </a:rPr>
              <a:t>、物理教师要关注科技的发展，重视图片信息的收集，要引导学生收集有效信息，合作共享，建立和完善物理图片信息资源库。培养学生具有初步的图片收集能力。</a:t>
            </a:r>
            <a:endParaRPr lang="zh-CN" altLang="zh-CN" sz="2400" dirty="0">
              <a:ea typeface="华文新魏" pitchFamily="2" charset="-122"/>
            </a:endParaRPr>
          </a:p>
          <a:p>
            <a:pPr eaLnBrk="0" hangingPunct="0">
              <a:lnSpc>
                <a:spcPts val="3600"/>
              </a:lnSpc>
            </a:pPr>
            <a:r>
              <a:rPr lang="en-US" altLang="zh-CN" sz="2400" dirty="0">
                <a:ea typeface="华文新魏" pitchFamily="2" charset="-122"/>
              </a:rPr>
              <a:t>3</a:t>
            </a:r>
            <a:r>
              <a:rPr lang="zh-CN" altLang="zh-CN" sz="2400" dirty="0">
                <a:ea typeface="华文新魏" pitchFamily="2" charset="-122"/>
              </a:rPr>
              <a:t>、在教学过程中，充分发挥课本插图的作用，让学生多看图，多分析图，不断培养学生的分析概况能力和综合读图能力。</a:t>
            </a:r>
            <a:endParaRPr lang="zh-CN" altLang="zh-CN" sz="2400" dirty="0">
              <a:ea typeface="华文新魏" pitchFamily="2" charset="-122"/>
            </a:endParaRPr>
          </a:p>
          <a:p>
            <a:pPr eaLnBrk="0" hangingPunct="0"/>
            <a:endParaRPr lang="zh-CN" altLang="en-US" dirty="0">
              <a:ea typeface="华文新魏" pitchFamily="2"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
          <p:cNvSpPr txBox="1">
            <a:spLocks noGrp="1" noChangeArrowheads="1"/>
          </p:cNvSpPr>
          <p:nvPr>
            <p:ph sz="quarter" idx="1"/>
          </p:nvPr>
        </p:nvSpPr>
        <p:spPr bwMode="auto">
          <a:prstGeom prst="rect">
            <a:avLst/>
          </a:prstGeom>
          <a:noFill/>
          <a:ln w="9525">
            <a:noFill/>
            <a:miter lim="800000"/>
          </a:ln>
        </p:spPr>
        <p:txBody>
          <a:bodyPr>
            <a:spAutoFit/>
          </a:bodyPr>
          <a:lstStyle/>
          <a:p>
            <a:pPr eaLnBrk="0" hangingPunct="0">
              <a:lnSpc>
                <a:spcPts val="3300"/>
              </a:lnSpc>
            </a:pPr>
            <a:r>
              <a:rPr lang="en-US" altLang="zh-CN" sz="2400" dirty="0">
                <a:ea typeface="华文新魏" pitchFamily="2" charset="-122"/>
              </a:rPr>
              <a:t>4</a:t>
            </a:r>
            <a:r>
              <a:rPr lang="zh-CN" altLang="zh-CN" sz="2400" dirty="0">
                <a:ea typeface="华文新魏" pitchFamily="2" charset="-122"/>
              </a:rPr>
              <a:t>、用多图并用的指导和训练，制作图形或图表，拓展学生的思维，不断培养学生的制图能力，并能与他人交流，有自我反思和听取意见的意识，具有初步的信息交流能力。</a:t>
            </a:r>
            <a:endParaRPr lang="zh-CN" altLang="zh-CN" sz="2400" dirty="0">
              <a:ea typeface="华文新魏" pitchFamily="2" charset="-122"/>
            </a:endParaRPr>
          </a:p>
          <a:p>
            <a:pPr eaLnBrk="0" hangingPunct="0">
              <a:lnSpc>
                <a:spcPts val="3300"/>
              </a:lnSpc>
            </a:pPr>
            <a:r>
              <a:rPr lang="en-US" altLang="zh-CN" sz="2400" dirty="0">
                <a:ea typeface="华文新魏" pitchFamily="2" charset="-122"/>
              </a:rPr>
              <a:t>5</a:t>
            </a:r>
            <a:r>
              <a:rPr lang="zh-CN" altLang="zh-CN" sz="2400" dirty="0">
                <a:ea typeface="华文新魏" pitchFamily="2" charset="-122"/>
              </a:rPr>
              <a:t>、在教学过程中，运用思维导图创新教学模式，培养学生思维能力。</a:t>
            </a:r>
            <a:endParaRPr lang="zh-CN" altLang="zh-CN" sz="2400" dirty="0">
              <a:ea typeface="华文新魏" pitchFamily="2" charset="-122"/>
            </a:endParaRPr>
          </a:p>
          <a:p>
            <a:pPr eaLnBrk="0" hangingPunct="0">
              <a:lnSpc>
                <a:spcPts val="3300"/>
              </a:lnSpc>
            </a:pPr>
            <a:r>
              <a:rPr lang="en-US" altLang="zh-CN" sz="2400" dirty="0">
                <a:ea typeface="华文新魏" pitchFamily="2" charset="-122"/>
              </a:rPr>
              <a:t>6</a:t>
            </a:r>
            <a:r>
              <a:rPr lang="zh-CN" altLang="zh-CN" sz="2400" dirty="0">
                <a:ea typeface="华文新魏" pitchFamily="2" charset="-122"/>
              </a:rPr>
              <a:t>、通过课题研究，形成培养学生读图、制图能力的方法、步骤、策略和具体措施。建立学生读图、制图的观察评价体系。</a:t>
            </a:r>
            <a:endParaRPr lang="zh-CN" altLang="zh-CN" sz="2400" dirty="0">
              <a:ea typeface="华文新魏" pitchFamily="2" charset="-122"/>
            </a:endParaRPr>
          </a:p>
        </p:txBody>
      </p:sp>
      <p:sp>
        <p:nvSpPr>
          <p:cNvPr id="5" name="标题 1"/>
          <p:cNvSpPr>
            <a:spLocks noGrp="1"/>
          </p:cNvSpPr>
          <p:nvPr>
            <p:ph type="title"/>
          </p:nvPr>
        </p:nvSpPr>
        <p:spPr/>
        <p:txBody>
          <a:bodyPr>
            <a:normAutofit/>
          </a:bodyPr>
          <a:lstStyle/>
          <a:p>
            <a:r>
              <a:rPr lang="zh-CN" altLang="zh-CN" sz="3600" b="1" dirty="0" smtClean="0">
                <a:solidFill>
                  <a:srgbClr val="FF0000"/>
                </a:solidFill>
              </a:rPr>
              <a:t>三、课题研究的目标和内容</a:t>
            </a:r>
            <a:endParaRPr lang="zh-CN" altLang="zh-CN" sz="3600"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3600" b="1" dirty="0" smtClean="0">
                <a:solidFill>
                  <a:srgbClr val="FF0000"/>
                </a:solidFill>
              </a:rPr>
              <a:t>四、课题研究的方法</a:t>
            </a:r>
            <a:br>
              <a:rPr lang="zh-CN" altLang="zh-CN" dirty="0" smtClean="0"/>
            </a:br>
            <a:endParaRPr lang="zh-CN" altLang="en-US" dirty="0"/>
          </a:p>
        </p:txBody>
      </p:sp>
      <p:sp>
        <p:nvSpPr>
          <p:cNvPr id="3" name="内容占位符 2"/>
          <p:cNvSpPr>
            <a:spLocks noGrp="1"/>
          </p:cNvSpPr>
          <p:nvPr>
            <p:ph sz="quarter" idx="1"/>
          </p:nvPr>
        </p:nvSpPr>
        <p:spPr/>
        <p:txBody>
          <a:bodyPr/>
          <a:lstStyle/>
          <a:p>
            <a:r>
              <a:rPr lang="en-US" altLang="zh-CN" dirty="0" smtClean="0"/>
              <a:t>1</a:t>
            </a:r>
            <a:r>
              <a:rPr lang="zh-CN" altLang="zh-CN" dirty="0" smtClean="0"/>
              <a:t>、调查研究法：围绕研究专题，对活动开展进行观察、座谈、收集、综合、分类，以此概括出具有代表意义的观点和经验。</a:t>
            </a:r>
            <a:endParaRPr lang="zh-CN" altLang="zh-CN" dirty="0" smtClean="0"/>
          </a:p>
          <a:p>
            <a:r>
              <a:rPr lang="en-US" altLang="zh-CN" dirty="0" smtClean="0"/>
              <a:t>2</a:t>
            </a:r>
            <a:r>
              <a:rPr lang="zh-CN" altLang="zh-CN" dirty="0" smtClean="0"/>
              <a:t>、经验总结法：从实践和研究中获取良好的实际效果，并注意总结具有一定的创新意义的经验和理论。</a:t>
            </a:r>
            <a:endParaRPr lang="zh-CN" altLang="zh-CN" dirty="0" smtClean="0"/>
          </a:p>
          <a:p>
            <a:r>
              <a:rPr lang="en-US" altLang="zh-CN" dirty="0" smtClean="0"/>
              <a:t>3</a:t>
            </a:r>
            <a:r>
              <a:rPr lang="zh-CN" altLang="zh-CN" dirty="0" smtClean="0"/>
              <a:t>、行动研究法：在研究过程中认真观察活动现象，仔细分析形成现象的原因，提出假设，通过论证，提炼出有益的经验。</a:t>
            </a:r>
            <a:endParaRPr lang="zh-CN" altLang="zh-CN" dirty="0" smtClean="0"/>
          </a:p>
          <a:p>
            <a:r>
              <a:rPr lang="en-US" altLang="zh-CN" dirty="0" smtClean="0"/>
              <a:t>4</a:t>
            </a:r>
            <a:r>
              <a:rPr lang="zh-CN" altLang="zh-CN" dirty="0" smtClean="0"/>
              <a:t>、个案研究法：有组织、有目的地根据研究目的、对象、内容的不同，采取跟踪、了解、分析和指导等方法。对活动的个别案例进行深入地研究。</a:t>
            </a:r>
            <a:endParaRPr lang="zh-CN" altLang="zh-CN" dirty="0" smtClean="0"/>
          </a:p>
          <a:p>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3600" b="1" dirty="0" smtClean="0">
                <a:solidFill>
                  <a:srgbClr val="FF0000"/>
                </a:solidFill>
              </a:rPr>
              <a:t>五、研究过程与内容</a:t>
            </a:r>
            <a:br>
              <a:rPr lang="zh-CN" altLang="zh-CN" dirty="0" smtClean="0"/>
            </a:br>
            <a:endParaRPr lang="zh-CN" altLang="en-US" dirty="0"/>
          </a:p>
        </p:txBody>
      </p:sp>
      <p:sp>
        <p:nvSpPr>
          <p:cNvPr id="3" name="内容占位符 2"/>
          <p:cNvSpPr>
            <a:spLocks noGrp="1"/>
          </p:cNvSpPr>
          <p:nvPr>
            <p:ph sz="quarter" idx="1"/>
          </p:nvPr>
        </p:nvSpPr>
        <p:spPr>
          <a:xfrm>
            <a:off x="323528" y="1628800"/>
            <a:ext cx="8280920" cy="4752528"/>
          </a:xfrm>
        </p:spPr>
        <p:txBody>
          <a:bodyPr>
            <a:normAutofit/>
          </a:bodyPr>
          <a:lstStyle/>
          <a:p>
            <a:pPr>
              <a:buNone/>
            </a:pPr>
            <a:r>
              <a:rPr lang="zh-CN" altLang="zh-CN" dirty="0" smtClean="0"/>
              <a:t>第</a:t>
            </a:r>
            <a:r>
              <a:rPr lang="zh-CN" altLang="zh-CN" dirty="0" smtClean="0"/>
              <a:t>一阶段：启动课题（</a:t>
            </a:r>
            <a:r>
              <a:rPr lang="en-US" altLang="zh-CN" dirty="0" smtClean="0"/>
              <a:t>2018.1-2018.4</a:t>
            </a:r>
            <a:r>
              <a:rPr lang="zh-CN" altLang="zh-CN" dirty="0" smtClean="0"/>
              <a:t>）</a:t>
            </a:r>
            <a:endParaRPr lang="zh-CN" altLang="zh-CN" dirty="0" smtClean="0"/>
          </a:p>
          <a:p>
            <a:pPr>
              <a:buNone/>
            </a:pPr>
            <a:r>
              <a:rPr lang="zh-CN" altLang="zh-CN" dirty="0" smtClean="0"/>
              <a:t>（</a:t>
            </a:r>
            <a:r>
              <a:rPr lang="en-US" altLang="zh-CN" dirty="0" smtClean="0"/>
              <a:t>1</a:t>
            </a:r>
            <a:r>
              <a:rPr lang="zh-CN" altLang="zh-CN" dirty="0" smtClean="0"/>
              <a:t>）确定成员，成立课题组。</a:t>
            </a:r>
            <a:endParaRPr lang="zh-CN" altLang="zh-CN" dirty="0" smtClean="0"/>
          </a:p>
          <a:p>
            <a:pPr>
              <a:buNone/>
            </a:pPr>
            <a:r>
              <a:rPr lang="zh-CN" altLang="zh-CN" dirty="0" smtClean="0"/>
              <a:t>（</a:t>
            </a:r>
            <a:r>
              <a:rPr lang="en-US" altLang="zh-CN" dirty="0" smtClean="0"/>
              <a:t>2</a:t>
            </a:r>
            <a:r>
              <a:rPr lang="zh-CN" altLang="zh-CN" dirty="0" smtClean="0"/>
              <a:t>）理论学习，提升自我。</a:t>
            </a:r>
            <a:endParaRPr lang="zh-CN" altLang="zh-CN" dirty="0" smtClean="0"/>
          </a:p>
          <a:p>
            <a:pPr>
              <a:buNone/>
            </a:pPr>
            <a:r>
              <a:rPr lang="zh-CN" altLang="zh-CN" dirty="0" smtClean="0"/>
              <a:t>（</a:t>
            </a:r>
            <a:r>
              <a:rPr lang="en-US" altLang="zh-CN" dirty="0" smtClean="0"/>
              <a:t>3</a:t>
            </a:r>
            <a:r>
              <a:rPr lang="zh-CN" altLang="zh-CN" dirty="0" smtClean="0"/>
              <a:t>）完成课题研究方案，确定目标。</a:t>
            </a:r>
            <a:endParaRPr lang="zh-CN" altLang="zh-CN" dirty="0" smtClean="0"/>
          </a:p>
          <a:p>
            <a:pPr>
              <a:buNone/>
            </a:pPr>
            <a:r>
              <a:rPr lang="zh-CN" altLang="zh-CN" dirty="0" smtClean="0"/>
              <a:t>（</a:t>
            </a:r>
            <a:r>
              <a:rPr lang="en-US" altLang="zh-CN" dirty="0" smtClean="0"/>
              <a:t>4</a:t>
            </a:r>
            <a:r>
              <a:rPr lang="zh-CN" altLang="zh-CN" dirty="0" smtClean="0"/>
              <a:t>）完成读图制图的调查报告。</a:t>
            </a:r>
            <a:endParaRPr lang="zh-CN" altLang="zh-CN" dirty="0" smtClean="0"/>
          </a:p>
          <a:p>
            <a:pPr>
              <a:buNone/>
            </a:pPr>
            <a:r>
              <a:rPr lang="zh-CN" altLang="zh-CN" dirty="0" smtClean="0"/>
              <a:t>第二阶段：实施课题</a:t>
            </a:r>
            <a:r>
              <a:rPr lang="en-US" altLang="zh-CN" dirty="0" smtClean="0"/>
              <a:t>(2018.5-2019.12)</a:t>
            </a:r>
            <a:endParaRPr lang="zh-CN" altLang="zh-CN" dirty="0" smtClean="0"/>
          </a:p>
          <a:p>
            <a:pPr>
              <a:buNone/>
            </a:pPr>
            <a:r>
              <a:rPr lang="zh-CN" altLang="zh-CN" dirty="0" smtClean="0"/>
              <a:t>（</a:t>
            </a:r>
            <a:r>
              <a:rPr lang="en-US" altLang="zh-CN" dirty="0" smtClean="0"/>
              <a:t>1</a:t>
            </a:r>
            <a:r>
              <a:rPr lang="zh-CN" altLang="zh-CN" dirty="0" smtClean="0"/>
              <a:t>）开展外出培训、专家指导、理论学习、反思交流等活动。</a:t>
            </a:r>
            <a:endParaRPr lang="zh-CN" altLang="zh-CN" dirty="0" smtClean="0"/>
          </a:p>
          <a:p>
            <a:pPr>
              <a:buNone/>
            </a:pPr>
            <a:r>
              <a:rPr lang="zh-CN" altLang="zh-CN" dirty="0" smtClean="0"/>
              <a:t>（</a:t>
            </a:r>
            <a:r>
              <a:rPr lang="en-US" altLang="zh-CN" dirty="0" smtClean="0"/>
              <a:t>2</a:t>
            </a:r>
            <a:r>
              <a:rPr lang="zh-CN" altLang="zh-CN" dirty="0" smtClean="0"/>
              <a:t>）边研究边调整行动方案。</a:t>
            </a:r>
            <a:endParaRPr lang="zh-CN" altLang="zh-CN" dirty="0" smtClean="0"/>
          </a:p>
          <a:p>
            <a:pPr>
              <a:buNone/>
            </a:pPr>
            <a:r>
              <a:rPr lang="zh-CN" altLang="zh-CN" dirty="0" smtClean="0"/>
              <a:t>（</a:t>
            </a:r>
            <a:r>
              <a:rPr lang="en-US" altLang="zh-CN" dirty="0" smtClean="0"/>
              <a:t>3</a:t>
            </a:r>
            <a:r>
              <a:rPr lang="zh-CN" altLang="zh-CN" dirty="0" smtClean="0"/>
              <a:t>）结合主题开展活动，组织区级公开课和校内研究课，细化研究，形成案例集。</a:t>
            </a:r>
            <a:endParaRPr lang="zh-CN" altLang="zh-CN" dirty="0" smtClean="0"/>
          </a:p>
          <a:p>
            <a:endParaRPr lang="zh-CN" altLang="en-US" dirty="0"/>
          </a:p>
        </p:txBody>
      </p:sp>
      <p:sp>
        <p:nvSpPr>
          <p:cNvPr id="4" name="TextBox 3"/>
          <p:cNvSpPr txBox="1"/>
          <p:nvPr/>
        </p:nvSpPr>
        <p:spPr>
          <a:xfrm>
            <a:off x="467544" y="980728"/>
            <a:ext cx="6552728" cy="1076325"/>
          </a:xfrm>
          <a:prstGeom prst="rect">
            <a:avLst/>
          </a:prstGeom>
          <a:noFill/>
        </p:spPr>
        <p:txBody>
          <a:bodyPr wrap="square" rtlCol="0">
            <a:spAutoFit/>
          </a:bodyPr>
          <a:lstStyle/>
          <a:p>
            <a:r>
              <a:rPr lang="en-US" altLang="zh-CN" sz="3200" b="1" dirty="0" smtClean="0"/>
              <a:t>(</a:t>
            </a:r>
            <a:r>
              <a:rPr lang="zh-CN" altLang="zh-CN" sz="3200" b="1" dirty="0" smtClean="0"/>
              <a:t>一</a:t>
            </a:r>
            <a:r>
              <a:rPr lang="en-US" altLang="zh-CN" sz="3200" b="1" dirty="0" smtClean="0"/>
              <a:t>)</a:t>
            </a:r>
            <a:r>
              <a:rPr lang="zh-CN" altLang="zh-CN" sz="3200" b="1" dirty="0" smtClean="0"/>
              <a:t>研究历程概述：</a:t>
            </a:r>
            <a:endParaRPr lang="zh-CN" altLang="zh-CN" sz="3200" dirty="0" smtClean="0"/>
          </a:p>
          <a:p>
            <a:endParaRPr lang="zh-CN" altLang="en-US"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3600" b="1" dirty="0" smtClean="0">
                <a:solidFill>
                  <a:srgbClr val="FF0000"/>
                </a:solidFill>
              </a:rPr>
              <a:t>五、研究过程与内容</a:t>
            </a:r>
            <a:endParaRPr lang="zh-CN" altLang="zh-CN" sz="3600" b="1" dirty="0" smtClean="0">
              <a:solidFill>
                <a:srgbClr val="FF0000"/>
              </a:solidFill>
            </a:endParaRPr>
          </a:p>
        </p:txBody>
      </p:sp>
      <p:sp>
        <p:nvSpPr>
          <p:cNvPr id="3" name="内容占位符 2"/>
          <p:cNvSpPr>
            <a:spLocks noGrp="1"/>
          </p:cNvSpPr>
          <p:nvPr>
            <p:ph sz="quarter" idx="1"/>
          </p:nvPr>
        </p:nvSpPr>
        <p:spPr/>
        <p:txBody>
          <a:bodyPr/>
          <a:lstStyle/>
          <a:p>
            <a:pPr>
              <a:buNone/>
            </a:pPr>
            <a:r>
              <a:rPr lang="zh-CN" altLang="zh-CN" dirty="0" smtClean="0"/>
              <a:t>第三阶段——结题活动（</a:t>
            </a:r>
            <a:r>
              <a:rPr lang="en-US" altLang="zh-CN" dirty="0" smtClean="0"/>
              <a:t>2020.1-2020.12</a:t>
            </a:r>
            <a:r>
              <a:rPr lang="zh-CN" altLang="zh-CN" dirty="0" smtClean="0"/>
              <a:t>）</a:t>
            </a:r>
            <a:endParaRPr lang="zh-CN" altLang="zh-CN" dirty="0" smtClean="0"/>
          </a:p>
          <a:p>
            <a:pPr>
              <a:buNone/>
            </a:pPr>
            <a:r>
              <a:rPr lang="zh-CN" altLang="zh-CN" dirty="0" smtClean="0"/>
              <a:t>（</a:t>
            </a:r>
            <a:r>
              <a:rPr lang="en-US" altLang="zh-CN" dirty="0" smtClean="0"/>
              <a:t>1</a:t>
            </a:r>
            <a:r>
              <a:rPr lang="zh-CN" altLang="zh-CN" dirty="0" smtClean="0"/>
              <a:t>）撰写研究报告。</a:t>
            </a:r>
            <a:endParaRPr lang="zh-CN" altLang="zh-CN" dirty="0" smtClean="0"/>
          </a:p>
          <a:p>
            <a:pPr>
              <a:buNone/>
            </a:pPr>
            <a:r>
              <a:rPr lang="zh-CN" altLang="zh-CN" dirty="0" smtClean="0"/>
              <a:t>（</a:t>
            </a:r>
            <a:r>
              <a:rPr lang="en-US" altLang="zh-CN" dirty="0" smtClean="0"/>
              <a:t>2</a:t>
            </a:r>
            <a:r>
              <a:rPr lang="zh-CN" altLang="zh-CN" dirty="0" smtClean="0"/>
              <a:t>）整理研究的过程性资料，接受结题评估。</a:t>
            </a:r>
            <a:endParaRPr lang="zh-CN" altLang="zh-CN" dirty="0" smtClean="0"/>
          </a:p>
          <a:p>
            <a:endParaRPr lang="zh-CN"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凸显">
  <a:themeElements>
    <a:clrScheme name="凸显">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凸显">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凸显">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0</TotalTime>
  <Words>3461</Words>
  <Application>WPS 演示</Application>
  <PresentationFormat>全屏显示(4:3)</PresentationFormat>
  <Paragraphs>171</Paragraphs>
  <Slides>21</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21</vt:i4>
      </vt:variant>
    </vt:vector>
  </HeadingPairs>
  <TitlesOfParts>
    <vt:vector size="35" baseType="lpstr">
      <vt:lpstr>Arial</vt:lpstr>
      <vt:lpstr>宋体</vt:lpstr>
      <vt:lpstr>Wingdings</vt:lpstr>
      <vt:lpstr>Wingdings</vt:lpstr>
      <vt:lpstr>Wingdings 2</vt:lpstr>
      <vt:lpstr>华文新魏</vt:lpstr>
      <vt:lpstr>Century Schoolbook</vt:lpstr>
      <vt:lpstr>Segoe Print</vt:lpstr>
      <vt:lpstr>微软雅黑</vt:lpstr>
      <vt:lpstr>Arial Unicode MS</vt:lpstr>
      <vt:lpstr>华文楷体</vt:lpstr>
      <vt:lpstr>Calibri</vt:lpstr>
      <vt:lpstr>Wingdings</vt:lpstr>
      <vt:lpstr>凸显</vt:lpstr>
      <vt:lpstr>PowerPoint 演示文稿</vt:lpstr>
      <vt:lpstr>一、研究基本情况  </vt:lpstr>
      <vt:lpstr>二、课题的核心概念及其界定 </vt:lpstr>
      <vt:lpstr>二、课题的核心概念及其界定 </vt:lpstr>
      <vt:lpstr>三、课题研究的目标和内容</vt:lpstr>
      <vt:lpstr>三、课题研究的目标和内容</vt:lpstr>
      <vt:lpstr>四、课题研究的方法 </vt:lpstr>
      <vt:lpstr>五、研究过程与内容 </vt:lpstr>
      <vt:lpstr>五、研究过程与内容</vt:lpstr>
      <vt:lpstr>（二）节点事件的回顾 </vt:lpstr>
      <vt:lpstr>（三）研究内容的展开 </vt:lpstr>
      <vt:lpstr>2、培养学生读图、制图能力的策略研究</vt:lpstr>
      <vt:lpstr>PowerPoint 演示文稿</vt:lpstr>
      <vt:lpstr>PowerPoint 演示文稿</vt:lpstr>
      <vt:lpstr>3、对学生读图、制图观察评价体系的研究 </vt:lpstr>
      <vt:lpstr>六．收获与成果： </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海啸</cp:lastModifiedBy>
  <cp:revision>3</cp:revision>
  <dcterms:created xsi:type="dcterms:W3CDTF">2020-07-01T08:00:00Z</dcterms:created>
  <dcterms:modified xsi:type="dcterms:W3CDTF">2020-12-22T12:41:09Z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2052-11.3.0.9228</vt:lpwstr>
  </property>
</Properties>
</file>