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6" r:id="rId3"/>
    <p:sldId id="415" r:id="rId5"/>
    <p:sldId id="419" r:id="rId6"/>
    <p:sldId id="433" r:id="rId7"/>
    <p:sldId id="417" r:id="rId8"/>
    <p:sldId id="450" r:id="rId9"/>
    <p:sldId id="420" r:id="rId10"/>
    <p:sldId id="451" r:id="rId11"/>
    <p:sldId id="396" r:id="rId12"/>
    <p:sldId id="407" r:id="rId13"/>
    <p:sldId id="298" r:id="rId14"/>
  </p:sldIdLst>
  <p:sldSz cx="9144000" cy="5715000"/>
  <p:notesSz cx="6815455" cy="9942830"/>
  <p:custShowLst>
    <p:custShow name="自定义放映 1" id="0">
      <p:sldLst>
        <p:sld r:id="rId3"/>
        <p:sld r:id="rId12"/>
        <p:sld r:id="rId13"/>
        <p:sld r:id="rId6"/>
        <p:sld r:id="rId8"/>
        <p:sld r:id="rId5"/>
        <p:sld r:id="rId10"/>
        <p:sld r:id="rId7"/>
        <p:sld r:id="rId14"/>
      </p:sldLst>
    </p:custShow>
  </p:custShow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FF33"/>
    <a:srgbClr val="FF6600"/>
    <a:srgbClr val="810505"/>
    <a:srgbClr val="911D84"/>
    <a:srgbClr val="460E76"/>
    <a:srgbClr val="942BD7"/>
    <a:srgbClr val="3F216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0"/>
    <p:restoredTop sz="94660"/>
  </p:normalViewPr>
  <p:slideViewPr>
    <p:cSldViewPr snapToObjects="1" showGuides="1">
      <p:cViewPr varScale="1">
        <p:scale>
          <a:sx n="115" d="100"/>
          <a:sy n="115" d="100"/>
        </p:scale>
        <p:origin x="-282" y="-96"/>
      </p:cViewPr>
      <p:guideLst>
        <p:guide orient="horz" pos="1509"/>
        <p:guide pos="294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sldImg" idx="2"/>
          </p:nvPr>
        </p:nvSpPr>
        <p:spPr>
          <a:xfrm>
            <a:off x="452438" y="819150"/>
            <a:ext cx="5727700" cy="35814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770438"/>
            <a:ext cx="57451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i="0" dirty="0"/>
            </a:fld>
            <a:endParaRPr lang="zh-CN" altLang="en-US" sz="12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xfrm>
            <a:off x="533400" y="4770438"/>
            <a:ext cx="5745163" cy="4297362"/>
          </a:xfrm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9213" y="9445625"/>
            <a:ext cx="2955925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7175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75" y="1189038"/>
            <a:ext cx="9144000" cy="452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13" y="120650"/>
            <a:ext cx="6911975" cy="296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0288" y="-1951037"/>
            <a:ext cx="2633662" cy="48244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comb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media" Target="file:///E:\PPT\&#32032;&#26448;\Through%20the%20Arbor%20(1)&#36890;&#29992;.mp3" TargetMode="External"/><Relationship Id="rId3" Type="http://schemas.openxmlformats.org/officeDocument/2006/relationships/audio" Target="file:///E:\PPT\&#32032;&#26448;\Through%20the%20Arbor%20(1)&#36890;&#29992;.mp3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38" y="-393700"/>
            <a:ext cx="3719512" cy="634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7"/>
          <p:cNvSpPr/>
          <p:nvPr/>
        </p:nvSpPr>
        <p:spPr>
          <a:xfrm>
            <a:off x="2015490" y="2430780"/>
            <a:ext cx="60159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0" hangingPunct="0"/>
            <a:r>
              <a:rPr lang="zh-CN" altLang="en-US" sz="4800" i="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微软雅黑" panose="020B0503020204020204" pitchFamily="34" charset="-122"/>
              </a:rPr>
              <a:t>师身正   不令而生行</a:t>
            </a:r>
            <a:endParaRPr lang="zh-CN" altLang="en-US" sz="4800" i="0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微软雅黑" panose="020B0503020204020204" pitchFamily="34" charset="-122"/>
            </a:endParaRPr>
          </a:p>
        </p:txBody>
      </p:sp>
      <p:pic>
        <p:nvPicPr>
          <p:cNvPr id="25" name="Through the Arbor (1)通用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288" y="3260725"/>
            <a:ext cx="71437" cy="7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2773363"/>
            <a:ext cx="2865438" cy="303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9" descr="09"/>
          <p:cNvPicPr>
            <a:picLocks noChangeAspect="1"/>
          </p:cNvPicPr>
          <p:nvPr/>
        </p:nvPicPr>
        <p:blipFill>
          <a:blip r:embed="rId7">
            <a:lum bright="-14001" contrast="14000"/>
          </a:blip>
          <a:stretch>
            <a:fillRect/>
          </a:stretch>
        </p:blipFill>
        <p:spPr>
          <a:xfrm>
            <a:off x="3071813" y="3895725"/>
            <a:ext cx="3444875" cy="205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8"/>
          <p:cNvSpPr/>
          <p:nvPr/>
        </p:nvSpPr>
        <p:spPr>
          <a:xfrm>
            <a:off x="5497513" y="3786823"/>
            <a:ext cx="37433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i="0" u="sng" dirty="0">
                <a:latin typeface="Arial" panose="020B0604020202020204" pitchFamily="34" charset="0"/>
                <a:ea typeface="方正黑体简体" pitchFamily="2" charset="-122"/>
              </a:rPr>
              <a:t>孟河中心小学  恽蝶</a:t>
            </a:r>
            <a:endParaRPr lang="zh-CN" altLang="en-US" i="0" u="sng" dirty="0">
              <a:latin typeface="Arial" panose="020B0604020202020204" pitchFamily="34" charset="0"/>
              <a:ea typeface="方正黑体简体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bldLvl="0"/>
      <p:bldP spid="4" grpId="1"/>
      <p:bldP spid="5" grpId="0" bldLvl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"/>
            <a:ext cx="5076825" cy="571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744913" y="1250950"/>
            <a:ext cx="4813300" cy="40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方正黑体简体" pitchFamily="2" charset="-122"/>
                <a:cs typeface="+mn-cs"/>
              </a:rPr>
              <a:t>踏上三尺讲台，也就意味着踏上了艰巨而漫长的育人之旅。我们应该经常思考的不仅是怎样才能做一名好教师，关键是要思考怎样才能成为一名能够教出底气、品位和尊严来的好教师。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方正黑体简体" pitchFamily="2" charset="-122"/>
              <a:cs typeface="+mn-cs"/>
            </a:endParaRPr>
          </a:p>
        </p:txBody>
      </p:sp>
      <p:sp>
        <p:nvSpPr>
          <p:cNvPr id="24" name="Rektangel 76"/>
          <p:cNvSpPr/>
          <p:nvPr/>
        </p:nvSpPr>
        <p:spPr>
          <a:xfrm>
            <a:off x="5353050" y="1671638"/>
            <a:ext cx="2435225" cy="26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Aft>
                <a:spcPts val="600"/>
              </a:spcAft>
            </a:pPr>
            <a:r>
              <a:rPr lang="en-US" altLang="zh-CN" sz="11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 text</a:t>
            </a:r>
            <a:endParaRPr lang="en-US" altLang="zh-CN" sz="1100" b="1" dirty="0">
              <a:solidFill>
                <a:srgbClr val="FFFF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22525" y="2136775"/>
            <a:ext cx="36718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谢 谢 观 赏</a:t>
            </a:r>
            <a:endParaRPr kumimoji="0" lang="zh-CN" altLang="en-US" sz="5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38" y="-393700"/>
            <a:ext cx="3719512" cy="634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2773363"/>
            <a:ext cx="2865438" cy="303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39" descr="09"/>
          <p:cNvPicPr>
            <a:picLocks noChangeAspect="1"/>
          </p:cNvPicPr>
          <p:nvPr/>
        </p:nvPicPr>
        <p:blipFill>
          <a:blip r:embed="rId4">
            <a:lum bright="-14001" contrast="14000"/>
          </a:blip>
          <a:stretch>
            <a:fillRect/>
          </a:stretch>
        </p:blipFill>
        <p:spPr>
          <a:xfrm>
            <a:off x="3071813" y="3895725"/>
            <a:ext cx="3444875" cy="205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6350"/>
            <a:ext cx="3514725" cy="571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27" name="Text Box 34"/>
          <p:cNvSpPr txBox="1">
            <a:spLocks noChangeArrowheads="1"/>
          </p:cNvSpPr>
          <p:nvPr/>
        </p:nvSpPr>
        <p:spPr bwMode="auto">
          <a:xfrm>
            <a:off x="2935288" y="499745"/>
            <a:ext cx="48133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方正黑体简体" pitchFamily="2" charset="-122"/>
                <a:cs typeface="+mn-cs"/>
              </a:rPr>
              <a:t>何为师？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方正黑体简体" pitchFamily="2" charset="-122"/>
              <a:cs typeface="+mn-cs"/>
            </a:endParaRPr>
          </a:p>
        </p:txBody>
      </p:sp>
      <p:pic>
        <p:nvPicPr>
          <p:cNvPr id="29" name="Picture 271" descr="21"/>
          <p:cNvPicPr>
            <a:picLocks noChangeAspect="1"/>
          </p:cNvPicPr>
          <p:nvPr/>
        </p:nvPicPr>
        <p:blipFill>
          <a:blip r:embed="rId2">
            <a:lum contrast="-32001"/>
          </a:blip>
          <a:stretch>
            <a:fillRect/>
          </a:stretch>
        </p:blipFill>
        <p:spPr>
          <a:xfrm>
            <a:off x="2060575" y="1243330"/>
            <a:ext cx="7319010" cy="1557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89" descr="21"/>
          <p:cNvPicPr>
            <a:picLocks noChangeAspect="1"/>
          </p:cNvPicPr>
          <p:nvPr/>
        </p:nvPicPr>
        <p:blipFill>
          <a:blip r:embed="rId2">
            <a:lum contrast="-32001"/>
          </a:blip>
          <a:stretch>
            <a:fillRect/>
          </a:stretch>
        </p:blipFill>
        <p:spPr>
          <a:xfrm>
            <a:off x="2762250" y="2570480"/>
            <a:ext cx="6502400" cy="1398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Rectangle 117"/>
          <p:cNvSpPr/>
          <p:nvPr/>
        </p:nvSpPr>
        <p:spPr>
          <a:xfrm>
            <a:off x="3048635" y="1722755"/>
            <a:ext cx="4308475" cy="59753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师者，人之模范也”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117"/>
          <p:cNvSpPr/>
          <p:nvPr/>
        </p:nvSpPr>
        <p:spPr>
          <a:xfrm>
            <a:off x="3201670" y="3044825"/>
            <a:ext cx="4547235" cy="45021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师者为师亦为范，学高为师，德高为范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2" name="Picture 23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332163"/>
            <a:ext cx="1144588" cy="2386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bldLvl="0" animBg="1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6" name="Group 187"/>
          <p:cNvGrpSpPr/>
          <p:nvPr/>
        </p:nvGrpSpPr>
        <p:grpSpPr>
          <a:xfrm>
            <a:off x="5673090" y="0"/>
            <a:ext cx="1674813" cy="4859338"/>
            <a:chOff x="4225" y="672"/>
            <a:chExt cx="1055" cy="4080"/>
          </a:xfrm>
        </p:grpSpPr>
        <p:pic>
          <p:nvPicPr>
            <p:cNvPr id="4109" name="Picture 188" descr="6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25" y="864"/>
              <a:ext cx="1055" cy="3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189" descr="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0" y="672"/>
              <a:ext cx="935" cy="106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9" name="Text Box 190"/>
          <p:cNvSpPr txBox="1"/>
          <p:nvPr/>
        </p:nvSpPr>
        <p:spPr>
          <a:xfrm>
            <a:off x="6205538" y="544830"/>
            <a:ext cx="609600" cy="2204720"/>
          </a:xfrm>
          <a:prstGeom prst="rect">
            <a:avLst/>
          </a:prstGeom>
          <a:noFill/>
          <a:ln w="9525">
            <a:noFill/>
          </a:ln>
        </p:spPr>
        <p:txBody>
          <a:bodyPr lIns="81640" tIns="40820" rIns="81640" bIns="40820">
            <a:spAutoFit/>
          </a:bodyPr>
          <a:p>
            <a:pPr defTabSz="815975">
              <a:spcBef>
                <a:spcPct val="50000"/>
              </a:spcBef>
            </a:pPr>
            <a:r>
              <a:rPr lang="zh-CN" alt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何为师德师风？</a:t>
            </a:r>
            <a:endParaRPr lang="zh-CN" altLang="en-US" sz="23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grpSp>
        <p:nvGrpSpPr>
          <p:cNvPr id="4102" name="Group 208"/>
          <p:cNvGrpSpPr/>
          <p:nvPr/>
        </p:nvGrpSpPr>
        <p:grpSpPr>
          <a:xfrm>
            <a:off x="-2097087" y="1582738"/>
            <a:ext cx="0" cy="3103562"/>
            <a:chOff x="3312" y="754"/>
            <a:chExt cx="722" cy="2606"/>
          </a:xfrm>
        </p:grpSpPr>
        <p:sp>
          <p:nvSpPr>
            <p:cNvPr id="61" name="Line 192"/>
            <p:cNvSpPr>
              <a:spLocks noChangeShapeType="1"/>
            </p:cNvSpPr>
            <p:nvPr/>
          </p:nvSpPr>
          <p:spPr bwMode="auto">
            <a:xfrm>
              <a:off x="-2097088" y="3399345"/>
              <a:ext cx="0" cy="2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wordArtVertRtl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Line 193"/>
            <p:cNvSpPr>
              <a:spLocks noChangeShapeType="1"/>
            </p:cNvSpPr>
            <p:nvPr/>
          </p:nvSpPr>
          <p:spPr bwMode="auto">
            <a:xfrm>
              <a:off x="-2097088" y="3399345"/>
              <a:ext cx="0" cy="2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wordArtVertRtl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Line 194"/>
            <p:cNvSpPr>
              <a:spLocks noChangeShapeType="1"/>
            </p:cNvSpPr>
            <p:nvPr/>
          </p:nvSpPr>
          <p:spPr bwMode="auto">
            <a:xfrm>
              <a:off x="-2097088" y="3399345"/>
              <a:ext cx="0" cy="2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wordArtVertRtl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Rectangle 205"/>
            <p:cNvSpPr>
              <a:spLocks noChangeArrowheads="1"/>
            </p:cNvSpPr>
            <p:nvPr/>
          </p:nvSpPr>
          <p:spPr bwMode="auto">
            <a:xfrm>
              <a:off x="0" y="754"/>
              <a:ext cx="0" cy="2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wordArtVertRtl" lIns="81640" tIns="40820" rIns="81640" bIns="40820" anchor="ctr">
              <a:spAutoFit/>
            </a:bodyPr>
            <a:lstStyle/>
            <a:p>
              <a:pPr marL="0" marR="0" lvl="0" indent="0" algn="l" defTabSz="815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点击添加相关的文字内</a:t>
              </a:r>
              <a:endPara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405" y="1085533"/>
            <a:ext cx="540067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39433" y="1085533"/>
            <a:ext cx="5168900" cy="29527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l" defTabSz="815975">
              <a:lnSpc>
                <a:spcPct val="150000"/>
              </a:lnSpc>
            </a:pPr>
            <a:r>
              <a:rPr lang="zh-CN" altLang="en-US" sz="3600" i="0" u="sng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三尺讲台，</a:t>
            </a:r>
            <a:endParaRPr lang="zh-CN" altLang="en-US" sz="3600" i="0" u="sng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algn="l" defTabSz="815975">
              <a:lnSpc>
                <a:spcPct val="150000"/>
              </a:lnSpc>
            </a:pPr>
            <a:r>
              <a:rPr lang="zh-CN" altLang="en-US" sz="3600" i="0" u="sng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走上去，</a:t>
            </a:r>
            <a:endParaRPr lang="zh-CN" altLang="en-US" sz="3600" i="0" u="sng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algn="l" defTabSz="815975">
              <a:lnSpc>
                <a:spcPct val="150000"/>
              </a:lnSpc>
            </a:pPr>
            <a:r>
              <a:rPr lang="zh-CN" altLang="en-US" sz="3600" i="0" u="sng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教书育人；</a:t>
            </a:r>
            <a:endParaRPr lang="zh-CN" altLang="en-US" sz="3600" i="0" u="sng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algn="l" defTabSz="815975">
              <a:lnSpc>
                <a:spcPct val="150000"/>
              </a:lnSpc>
            </a:pPr>
            <a:r>
              <a:rPr lang="zh-CN" altLang="en-US" sz="3600" i="0" u="sng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走下来，</a:t>
            </a:r>
            <a:endParaRPr lang="zh-CN" altLang="en-US" sz="3600" i="0" u="sng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algn="l" defTabSz="815975">
              <a:lnSpc>
                <a:spcPct val="150000"/>
              </a:lnSpc>
            </a:pPr>
            <a:r>
              <a:rPr lang="zh-CN" altLang="en-US" sz="3600" i="0" u="sng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为人师表。</a:t>
            </a:r>
            <a:endParaRPr lang="zh-CN" altLang="en-US" sz="3600" i="0" u="sng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algn="dist" defTabSz="815975">
              <a:lnSpc>
                <a:spcPct val="150000"/>
              </a:lnSpc>
            </a:pPr>
            <a:endParaRPr lang="en-US" altLang="zh-CN" sz="3600" i="0" u="sng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Picture 199" descr="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" y="109220"/>
            <a:ext cx="8602980" cy="280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00" descr="荷花212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088" y="1377633"/>
            <a:ext cx="1524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201"/>
          <p:cNvSpPr txBox="1"/>
          <p:nvPr/>
        </p:nvSpPr>
        <p:spPr>
          <a:xfrm>
            <a:off x="3705225" y="839470"/>
            <a:ext cx="2760980" cy="1188720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>
            <a:spAutoFit/>
          </a:bodyPr>
          <a:p>
            <a:pPr algn="ctr" defTabSz="815975">
              <a:spcBef>
                <a:spcPct val="50000"/>
              </a:spcBef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师德不仅需要培养和教化，更需要每位教师的自我修养。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23" name="Picture 209" descr="30"/>
          <p:cNvPicPr>
            <a:picLocks noChangeAspect="1"/>
          </p:cNvPicPr>
          <p:nvPr/>
        </p:nvPicPr>
        <p:blipFill>
          <a:blip r:embed="rId3">
            <a:lum bright="-17999" contrast="18000"/>
          </a:blip>
          <a:stretch>
            <a:fillRect/>
          </a:stretch>
        </p:blipFill>
        <p:spPr>
          <a:xfrm rot="1227045">
            <a:off x="285750" y="2757805"/>
            <a:ext cx="3133725" cy="220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Line 211"/>
          <p:cNvSpPr/>
          <p:nvPr/>
        </p:nvSpPr>
        <p:spPr>
          <a:xfrm flipV="1">
            <a:off x="2795588" y="2396490"/>
            <a:ext cx="609600" cy="514350"/>
          </a:xfrm>
          <a:prstGeom prst="line">
            <a:avLst/>
          </a:prstGeom>
          <a:ln w="15875" cap="flat" cmpd="sng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" y="626745"/>
            <a:ext cx="1697038" cy="247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12"/>
          <p:cNvSpPr/>
          <p:nvPr/>
        </p:nvSpPr>
        <p:spPr>
          <a:xfrm>
            <a:off x="981710" y="3447733"/>
            <a:ext cx="1903730" cy="81978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教师应该有高尚的个人品格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99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99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99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Picture 51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7560" y="1675765"/>
            <a:ext cx="1018540" cy="959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61"/>
          <p:cNvSpPr txBox="1"/>
          <p:nvPr/>
        </p:nvSpPr>
        <p:spPr>
          <a:xfrm>
            <a:off x="2012950" y="1802765"/>
            <a:ext cx="5778500" cy="161988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>
            <a:spAutoFit/>
          </a:bodyPr>
          <a:p>
            <a:pPr defTabSz="815975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“其身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正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,不令而行；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defTabSz="815975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其身不正，虽令不从。”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775" y="2889250"/>
            <a:ext cx="4968875" cy="306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Picture 208" descr="30"/>
          <p:cNvPicPr>
            <a:picLocks noChangeAspect="1"/>
          </p:cNvPicPr>
          <p:nvPr/>
        </p:nvPicPr>
        <p:blipFill>
          <a:blip r:embed="rId1">
            <a:lum bright="-17999" contrast="18000"/>
          </a:blip>
          <a:stretch>
            <a:fillRect/>
          </a:stretch>
        </p:blipFill>
        <p:spPr>
          <a:xfrm rot="1227045">
            <a:off x="3127375" y="2885440"/>
            <a:ext cx="2853055" cy="2105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99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109220"/>
            <a:ext cx="8602980" cy="280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00" descr="荷花212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88" y="1377633"/>
            <a:ext cx="1524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201"/>
          <p:cNvSpPr txBox="1"/>
          <p:nvPr/>
        </p:nvSpPr>
        <p:spPr>
          <a:xfrm>
            <a:off x="3705225" y="839470"/>
            <a:ext cx="2760980" cy="1188720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>
            <a:spAutoFit/>
          </a:bodyPr>
          <a:p>
            <a:pPr algn="ctr" defTabSz="815975">
              <a:spcBef>
                <a:spcPct val="50000"/>
              </a:spcBef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师德不仅需要培养和教化，更需要每位教师的自我修养。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1" name="Line 202"/>
          <p:cNvSpPr/>
          <p:nvPr/>
        </p:nvSpPr>
        <p:spPr>
          <a:xfrm flipV="1">
            <a:off x="4598988" y="2453640"/>
            <a:ext cx="0" cy="457200"/>
          </a:xfrm>
          <a:prstGeom prst="line">
            <a:avLst/>
          </a:prstGeom>
          <a:ln w="15875" cap="flat" cmpd="sng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</p:sp>
      <p:pic>
        <p:nvPicPr>
          <p:cNvPr id="23" name="Picture 209" descr="30"/>
          <p:cNvPicPr>
            <a:picLocks noChangeAspect="1"/>
          </p:cNvPicPr>
          <p:nvPr/>
        </p:nvPicPr>
        <p:blipFill>
          <a:blip r:embed="rId1">
            <a:lum bright="-17999" contrast="18000"/>
          </a:blip>
          <a:stretch>
            <a:fillRect/>
          </a:stretch>
        </p:blipFill>
        <p:spPr>
          <a:xfrm rot="1227045">
            <a:off x="285750" y="2757805"/>
            <a:ext cx="3133725" cy="220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Line 211"/>
          <p:cNvSpPr/>
          <p:nvPr/>
        </p:nvSpPr>
        <p:spPr>
          <a:xfrm flipV="1">
            <a:off x="2795588" y="2396490"/>
            <a:ext cx="609600" cy="514350"/>
          </a:xfrm>
          <a:prstGeom prst="line">
            <a:avLst/>
          </a:prstGeom>
          <a:ln w="15875" cap="flat" cmpd="sng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7" name="Rectangle 213"/>
          <p:cNvSpPr/>
          <p:nvPr/>
        </p:nvSpPr>
        <p:spPr>
          <a:xfrm>
            <a:off x="3705225" y="3448050"/>
            <a:ext cx="1927225" cy="107759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教师的别名应该是爱，是良师更是益友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" y="626745"/>
            <a:ext cx="1697038" cy="247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12"/>
          <p:cNvSpPr/>
          <p:nvPr/>
        </p:nvSpPr>
        <p:spPr>
          <a:xfrm>
            <a:off x="981710" y="3447733"/>
            <a:ext cx="1903730" cy="81978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教师应该有高尚的个人品格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42950"/>
            <a:ext cx="6913563" cy="497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126105" y="2051050"/>
            <a:ext cx="535813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方正黑体简体" pitchFamily="2" charset="-122"/>
                <a:cs typeface="+mn-cs"/>
              </a:rPr>
              <a:t>“爱在左，责任在右，走在生命之路的两旁，随时撒种，随时开花，将这一径长途点缀得花香弥漫，使穿枝拂叶的莘莘学子，踏着荆棘，不觉得痛苦，有泪可流，却觉得幸福。”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方正黑体简体" pitchFamily="2" charset="-122"/>
              <a:cs typeface="+mn-cs"/>
            </a:endParaRPr>
          </a:p>
        </p:txBody>
      </p:sp>
      <p:pic>
        <p:nvPicPr>
          <p:cNvPr id="23" name="Picture 12" descr="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2614613"/>
            <a:ext cx="3309938" cy="231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Picture 208" descr="30"/>
          <p:cNvPicPr>
            <a:picLocks noChangeAspect="1"/>
          </p:cNvPicPr>
          <p:nvPr/>
        </p:nvPicPr>
        <p:blipFill>
          <a:blip r:embed="rId1">
            <a:lum bright="-17999" contrast="18000"/>
          </a:blip>
          <a:stretch>
            <a:fillRect/>
          </a:stretch>
        </p:blipFill>
        <p:spPr>
          <a:xfrm rot="1227045">
            <a:off x="3127375" y="2885440"/>
            <a:ext cx="2853055" cy="2105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99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109220"/>
            <a:ext cx="8602980" cy="280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00" descr="荷花212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88" y="1377633"/>
            <a:ext cx="1524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201"/>
          <p:cNvSpPr txBox="1"/>
          <p:nvPr/>
        </p:nvSpPr>
        <p:spPr>
          <a:xfrm>
            <a:off x="3705225" y="839470"/>
            <a:ext cx="2760980" cy="1188720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>
            <a:spAutoFit/>
          </a:bodyPr>
          <a:p>
            <a:pPr algn="ctr" defTabSz="815975">
              <a:spcBef>
                <a:spcPct val="50000"/>
              </a:spcBef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师德不仅需要培养和教化，更需要每位教师的自我修养。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1" name="Line 202"/>
          <p:cNvSpPr/>
          <p:nvPr/>
        </p:nvSpPr>
        <p:spPr>
          <a:xfrm flipV="1">
            <a:off x="4598988" y="2453640"/>
            <a:ext cx="0" cy="457200"/>
          </a:xfrm>
          <a:prstGeom prst="line">
            <a:avLst/>
          </a:prstGeom>
          <a:ln w="15875" cap="flat" cmpd="sng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</p:sp>
      <p:pic>
        <p:nvPicPr>
          <p:cNvPr id="22" name="Picture 207" descr="30"/>
          <p:cNvPicPr>
            <a:picLocks noChangeAspect="1"/>
          </p:cNvPicPr>
          <p:nvPr/>
        </p:nvPicPr>
        <p:blipFill>
          <a:blip r:embed="rId4">
            <a:lum bright="-17999" contrast="18000"/>
          </a:blip>
          <a:stretch>
            <a:fillRect/>
          </a:stretch>
        </p:blipFill>
        <p:spPr>
          <a:xfrm rot="1227045">
            <a:off x="5883275" y="2741295"/>
            <a:ext cx="3120390" cy="2491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09" descr="30"/>
          <p:cNvPicPr>
            <a:picLocks noChangeAspect="1"/>
          </p:cNvPicPr>
          <p:nvPr/>
        </p:nvPicPr>
        <p:blipFill>
          <a:blip r:embed="rId1">
            <a:lum bright="-17999" contrast="18000"/>
          </a:blip>
          <a:stretch>
            <a:fillRect/>
          </a:stretch>
        </p:blipFill>
        <p:spPr>
          <a:xfrm rot="1227045">
            <a:off x="285750" y="2757805"/>
            <a:ext cx="3133725" cy="220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Line 210"/>
          <p:cNvSpPr/>
          <p:nvPr/>
        </p:nvSpPr>
        <p:spPr>
          <a:xfrm flipH="1" flipV="1">
            <a:off x="6257608" y="2453640"/>
            <a:ext cx="685800" cy="514350"/>
          </a:xfrm>
          <a:prstGeom prst="line">
            <a:avLst/>
          </a:prstGeom>
          <a:ln w="15875" cap="flat" cmpd="sng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5" name="Line 211"/>
          <p:cNvSpPr/>
          <p:nvPr/>
        </p:nvSpPr>
        <p:spPr>
          <a:xfrm flipV="1">
            <a:off x="2795588" y="2396490"/>
            <a:ext cx="609600" cy="514350"/>
          </a:xfrm>
          <a:prstGeom prst="line">
            <a:avLst/>
          </a:prstGeom>
          <a:ln w="15875" cap="flat" cmpd="sng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7" name="Rectangle 213"/>
          <p:cNvSpPr/>
          <p:nvPr/>
        </p:nvSpPr>
        <p:spPr>
          <a:xfrm>
            <a:off x="3705225" y="3448050"/>
            <a:ext cx="1927225" cy="107759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教师的别名应该是爱，是良师更是益友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14"/>
          <p:cNvSpPr/>
          <p:nvPr/>
        </p:nvSpPr>
        <p:spPr>
          <a:xfrm>
            <a:off x="6466205" y="3448050"/>
            <a:ext cx="2108200" cy="107759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教师也应保持做学生的心态，经常换位思考。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" y="626745"/>
            <a:ext cx="1697038" cy="247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12"/>
          <p:cNvSpPr/>
          <p:nvPr/>
        </p:nvSpPr>
        <p:spPr>
          <a:xfrm>
            <a:off x="981710" y="3447733"/>
            <a:ext cx="1903730" cy="81978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 anchor="ctr">
            <a:spAutoFit/>
          </a:bodyPr>
          <a:p>
            <a:pPr defTabSz="815975">
              <a:lnSpc>
                <a:spcPct val="12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教师应该有高尚的个人品格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0930" y="2171700"/>
            <a:ext cx="3260090" cy="3543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2" name="Group 20"/>
          <p:cNvGrpSpPr/>
          <p:nvPr/>
        </p:nvGrpSpPr>
        <p:grpSpPr>
          <a:xfrm>
            <a:off x="-133350" y="1262380"/>
            <a:ext cx="9277350" cy="2400300"/>
            <a:chOff x="720" y="2998"/>
            <a:chExt cx="4734" cy="1130"/>
          </a:xfrm>
        </p:grpSpPr>
        <p:pic>
          <p:nvPicPr>
            <p:cNvPr id="11279" name="Picture 19" descr="64"/>
            <p:cNvPicPr>
              <a:picLocks noChangeAspect="1"/>
            </p:cNvPicPr>
            <p:nvPr/>
          </p:nvPicPr>
          <p:blipFill>
            <a:blip r:embed="rId2">
              <a:lum bright="-100000" contrast="-100000"/>
            </a:blip>
            <a:stretch>
              <a:fillRect/>
            </a:stretch>
          </p:blipFill>
          <p:spPr>
            <a:xfrm>
              <a:off x="720" y="2998"/>
              <a:ext cx="4734" cy="11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0" name="Picture 14" descr="64"/>
            <p:cNvPicPr>
              <a:picLocks noChangeAspect="1"/>
            </p:cNvPicPr>
            <p:nvPr/>
          </p:nvPicPr>
          <p:blipFill>
            <a:blip r:embed="rId2">
              <a:lum bright="-100000" contrast="-100000"/>
            </a:blip>
            <a:stretch>
              <a:fillRect/>
            </a:stretch>
          </p:blipFill>
          <p:spPr>
            <a:xfrm>
              <a:off x="720" y="2998"/>
              <a:ext cx="4734" cy="11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8" name="Text Box 18"/>
          <p:cNvSpPr txBox="1"/>
          <p:nvPr/>
        </p:nvSpPr>
        <p:spPr>
          <a:xfrm>
            <a:off x="654050" y="2082165"/>
            <a:ext cx="6732270" cy="573405"/>
          </a:xfrm>
          <a:prstGeom prst="rect">
            <a:avLst/>
          </a:prstGeom>
          <a:noFill/>
          <a:ln w="9525">
            <a:noFill/>
          </a:ln>
        </p:spPr>
        <p:txBody>
          <a:bodyPr wrap="square" lIns="81640" tIns="40820" rIns="81640" bIns="40820">
            <a:spAutoFit/>
          </a:bodyPr>
          <a:p>
            <a:pPr defTabSz="815975">
              <a:spcBef>
                <a:spcPct val="50000"/>
              </a:spcBef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教育是一个逐步发现自己无知的过程。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紫色科技演示模板">
  <a:themeElements>
    <a:clrScheme name="紫色科技演示模板 1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33CCCC"/>
      </a:accent1>
      <a:accent2>
        <a:srgbClr val="5B94E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6CC"/>
      </a:accent6>
      <a:hlink>
        <a:srgbClr val="CCCCFF"/>
      </a:hlink>
      <a:folHlink>
        <a:srgbClr val="CCECFF"/>
      </a:folHlink>
    </a:clrScheme>
    <a:fontScheme name="紫色科技演示模板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紫色科技演示模板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33CCCC"/>
        </a:accent1>
        <a:accent2>
          <a:srgbClr val="5B94E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6CC"/>
        </a:accent6>
        <a:hlink>
          <a:srgbClr val="CC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科技演示模板 2">
        <a:dk1>
          <a:srgbClr val="000000"/>
        </a:dk1>
        <a:lt1>
          <a:srgbClr val="FFFFFF"/>
        </a:lt1>
        <a:dk2>
          <a:srgbClr val="004644"/>
        </a:dk2>
        <a:lt2>
          <a:srgbClr val="969696"/>
        </a:lt2>
        <a:accent1>
          <a:srgbClr val="CCCC00"/>
        </a:accent1>
        <a:accent2>
          <a:srgbClr val="4B9191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438383"/>
        </a:accent6>
        <a:hlink>
          <a:srgbClr val="B1C9C9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科技演示模板 3">
        <a:dk1>
          <a:srgbClr val="000000"/>
        </a:dk1>
        <a:lt1>
          <a:srgbClr val="FFFFFF"/>
        </a:lt1>
        <a:dk2>
          <a:srgbClr val="32147E"/>
        </a:dk2>
        <a:lt2>
          <a:srgbClr val="969696"/>
        </a:lt2>
        <a:accent1>
          <a:srgbClr val="99CC00"/>
        </a:accent1>
        <a:accent2>
          <a:srgbClr val="836CF8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7661E1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33CCCC"/>
      </a:accent1>
      <a:accent2>
        <a:srgbClr val="5B94E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6CC"/>
      </a:accent6>
      <a:hlink>
        <a:srgbClr val="CCCCFF"/>
      </a:hlink>
      <a:folHlink>
        <a:srgbClr val="CCE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>全屏显示(16:10)</PresentationFormat>
  <Paragraphs>52</Paragraphs>
  <Slides>11</Slides>
  <Notes>20</Notes>
  <HiddenSlides>0</HiddenSlides>
  <MMClips>1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1</vt:i4>
      </vt:variant>
    </vt:vector>
  </HeadingPairs>
  <TitlesOfParts>
    <vt:vector size="23" baseType="lpstr">
      <vt:lpstr>Arial</vt:lpstr>
      <vt:lpstr>宋体</vt:lpstr>
      <vt:lpstr>Wingdings</vt:lpstr>
      <vt:lpstr>Verdana</vt:lpstr>
      <vt:lpstr>微软雅黑</vt:lpstr>
      <vt:lpstr>华文隶书</vt:lpstr>
      <vt:lpstr>方正黑体简体</vt:lpstr>
      <vt:lpstr>Arial Unicode MS</vt:lpstr>
      <vt:lpstr>楷体</vt:lpstr>
      <vt:lpstr>Calibri</vt:lpstr>
      <vt:lpstr>紫色科技演示模板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wangjunwei</dc:creator>
  <cp:lastModifiedBy>hp</cp:lastModifiedBy>
  <cp:revision>174</cp:revision>
  <dcterms:created xsi:type="dcterms:W3CDTF">2012-07-31T01:40:00Z</dcterms:created>
  <dcterms:modified xsi:type="dcterms:W3CDTF">2020-09-18T04:53:01Z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