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svg" ContentType="image/svg+xml"/>
  <Override PartName="/ppt/media/image2.svg" ContentType="image/svg+xml"/>
  <Override PartName="/ppt/media/image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0" r:id="rId3"/>
    <p:sldId id="271" r:id="rId4"/>
    <p:sldId id="272" r:id="rId5"/>
    <p:sldId id="273" r:id="rId6"/>
    <p:sldId id="295" r:id="rId7"/>
    <p:sldId id="296" r:id="rId8"/>
    <p:sldId id="275" r:id="rId9"/>
    <p:sldId id="277" r:id="rId10"/>
    <p:sldId id="311" r:id="rId11"/>
    <p:sldId id="312" r:id="rId12"/>
    <p:sldId id="313" r:id="rId13"/>
    <p:sldId id="314" r:id="rId14"/>
    <p:sldId id="315" r:id="rId15"/>
    <p:sldId id="279" r:id="rId16"/>
    <p:sldId id="316" r:id="rId17"/>
    <p:sldId id="284" r:id="rId18"/>
    <p:sldId id="317" r:id="rId19"/>
    <p:sldId id="285" r:id="rId20"/>
    <p:sldId id="318" r:id="rId21"/>
    <p:sldId id="319" r:id="rId22"/>
    <p:sldId id="320" r:id="rId23"/>
    <p:sldId id="286" r:id="rId24"/>
    <p:sldId id="321" r:id="rId25"/>
    <p:sldId id="322" r:id="rId26"/>
    <p:sldId id="278" r:id="rId27"/>
  </p:sldIdLst>
  <p:sldSz cx="12192000" cy="6858000"/>
  <p:notesSz cx="6858000" cy="9144000"/>
  <p:embeddedFontLst>
    <p:embeddedFont>
      <p:font typeface="汉仪中圆简" panose="02010609000101010101" pitchFamily="49" charset="-122"/>
      <p:regular r:id="rId31"/>
    </p:embeddedFont>
    <p:embeddedFont>
      <p:font typeface="华文琥珀" panose="02010800040101010101" charset="-122"/>
      <p:regular r:id="rId32"/>
    </p:embeddedFont>
    <p:embeddedFont>
      <p:font typeface="黑体" panose="02010609060101010101" pitchFamily="49" charset="-122"/>
      <p:regular r:id="rId33"/>
    </p:embeddedFont>
    <p:embeddedFont>
      <p:font typeface="微软雅黑" panose="020B0503020204020204" charset="-122"/>
      <p:regular r:id="rId34"/>
    </p:embeddedFont>
    <p:embeddedFont>
      <p:font typeface="Calibri" panose="020F0502020204030204" pitchFamily="34" charset="0"/>
      <p:regular r:id="rId35"/>
      <p:bold r:id="rId36"/>
      <p:italic r:id="rId37"/>
      <p:boldItalic r:id="rId38"/>
    </p:embeddedFont>
    <p:embeddedFont>
      <p:font typeface="等线" panose="02010600030101010101" charset="0"/>
      <p:regular r:id="rId39"/>
      <p:bold r:id="rId40"/>
    </p:embeddedFont>
    <p:embeddedFont>
      <p:font typeface="等线 Light" panose="02010600030101010101" charset="0"/>
      <p:regular r:id="rId41"/>
    </p:embeddedFont>
    <p:embeddedFont>
      <p:font typeface="楷体" panose="02010609060101010101" charset="-122"/>
      <p:regular r:id="rId42"/>
    </p:embeddedFont>
    <p:embeddedFont>
      <p:font typeface="Calibri" panose="020F0502020204030204"/>
      <p:regular r:id="rId43"/>
      <p:bold r:id="rId44"/>
      <p:italic r:id="rId45"/>
      <p:boldItalic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AD91"/>
    <a:srgbClr val="EA6A68"/>
    <a:srgbClr val="FFAFAB"/>
    <a:srgbClr val="FFFFFF"/>
    <a:srgbClr val="FFE2E1"/>
    <a:srgbClr val="F9F2EF"/>
    <a:srgbClr val="D8E5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8" d="100"/>
          <a:sy n="108" d="100"/>
        </p:scale>
        <p:origin x="678" y="96"/>
      </p:cViewPr>
      <p:guideLst>
        <p:guide orient="horz" pos="2159"/>
        <p:guide pos="381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F07658A-51C0-4DA2-9D23-53E8AA7606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ABDEC3-6943-40FE-A618-2D2CAD891A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2E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7658A-51C0-4DA2-9D23-53E8AA76060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BDEC3-6943-40FE-A618-2D2CAD891A1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50"/>
    </mc:Choice>
    <mc:Fallback>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svg"/><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jpeg"/><Relationship Id="rId7" Type="http://schemas.openxmlformats.org/officeDocument/2006/relationships/image" Target="../media/image32.jpe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2.xml"/><Relationship Id="rId11" Type="http://schemas.openxmlformats.org/officeDocument/2006/relationships/image" Target="../media/image38.png"/><Relationship Id="rId10" Type="http://schemas.openxmlformats.org/officeDocument/2006/relationships/image" Target="../media/image37.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jpeg"/><Relationship Id="rId7" Type="http://schemas.openxmlformats.org/officeDocument/2006/relationships/image" Target="../media/image41.jpe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3.emf"/><Relationship Id="rId6"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png"/><Relationship Id="rId7" Type="http://schemas.openxmlformats.org/officeDocument/2006/relationships/image" Target="../media/image49.jpe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2.emf"/><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3.emf"/><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4.png"/><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5.jpe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svg"/><Relationship Id="rId2" Type="http://schemas.openxmlformats.org/officeDocument/2006/relationships/image" Target="../media/image56.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2.xml"/><Relationship Id="rId12" Type="http://schemas.openxmlformats.org/officeDocument/2006/relationships/image" Target="../media/image17.png"/><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jpeg"/><Relationship Id="rId7" Type="http://schemas.openxmlformats.org/officeDocument/2006/relationships/image" Target="../media/image19.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24.jpeg"/><Relationship Id="rId7"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2.xml"/><Relationship Id="rId11" Type="http://schemas.openxmlformats.org/officeDocument/2006/relationships/image" Target="../media/image25.png"/><Relationship Id="rId10" Type="http://schemas.openxmlformats.org/officeDocument/2006/relationships/tags" Target="../tags/tag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image" Target="../media/image28.png"/><Relationship Id="rId8" Type="http://schemas.microsoft.com/office/2007/relationships/hdphoto" Target="../media/image27.png"/><Relationship Id="rId7" Type="http://schemas.openxmlformats.org/officeDocument/2006/relationships/image" Target="../media/image26.png"/><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2.xml"/><Relationship Id="rId12" Type="http://schemas.openxmlformats.org/officeDocument/2006/relationships/image" Target="../media/image31.jpeg"/><Relationship Id="rId11" Type="http://schemas.openxmlformats.org/officeDocument/2006/relationships/image" Target="../media/image30.jpeg"/><Relationship Id="rId10" Type="http://schemas.openxmlformats.org/officeDocument/2006/relationships/image" Target="../media/image29.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图形 9"/>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1002665"/>
            <a:ext cx="12192000" cy="5753099"/>
          </a:xfrm>
          <a:prstGeom prst="rect">
            <a:avLst/>
          </a:prstGeom>
        </p:spPr>
      </p:pic>
      <p:pic>
        <p:nvPicPr>
          <p:cNvPr id="18" name="图形 17"/>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28990" y="5544457"/>
            <a:ext cx="1056395" cy="1313543"/>
          </a:xfrm>
          <a:prstGeom prst="rect">
            <a:avLst/>
          </a:prstGeom>
        </p:spPr>
      </p:pic>
      <p:grpSp>
        <p:nvGrpSpPr>
          <p:cNvPr id="26" name="组合 25"/>
          <p:cNvGrpSpPr/>
          <p:nvPr/>
        </p:nvGrpSpPr>
        <p:grpSpPr>
          <a:xfrm>
            <a:off x="5423964" y="4781047"/>
            <a:ext cx="5182700" cy="418081"/>
            <a:chOff x="3627416" y="4062730"/>
            <a:chExt cx="5182700" cy="418081"/>
          </a:xfrm>
        </p:grpSpPr>
        <p:grpSp>
          <p:nvGrpSpPr>
            <p:cNvPr id="27" name="组合 26"/>
            <p:cNvGrpSpPr/>
            <p:nvPr/>
          </p:nvGrpSpPr>
          <p:grpSpPr>
            <a:xfrm>
              <a:off x="3627416" y="4062730"/>
              <a:ext cx="1899674" cy="418081"/>
              <a:chOff x="9072896" y="4111701"/>
              <a:chExt cx="1899674" cy="418081"/>
            </a:xfrm>
          </p:grpSpPr>
          <p:sp>
            <p:nvSpPr>
              <p:cNvPr id="31" name="文本框 30"/>
              <p:cNvSpPr txBox="1"/>
              <p:nvPr/>
            </p:nvSpPr>
            <p:spPr>
              <a:xfrm>
                <a:off x="9072896" y="4166852"/>
                <a:ext cx="1888132" cy="306705"/>
              </a:xfrm>
              <a:prstGeom prst="rect">
                <a:avLst/>
              </a:prstGeom>
              <a:noFill/>
            </p:spPr>
            <p:txBody>
              <a:bodyPr wrap="square" rtlCol="0">
                <a:spAutoFit/>
              </a:bodyPr>
              <a:lstStyle/>
              <a:p>
                <a:pPr algn="ctr"/>
                <a:r>
                  <a:rPr lang="zh-CN" altLang="en-US" sz="1400" b="1" dirty="0">
                    <a:solidFill>
                      <a:srgbClr val="EA6A68"/>
                    </a:solidFill>
                    <a:latin typeface="汉仪中圆简" panose="02010609000101010101" pitchFamily="49" charset="-122"/>
                    <a:ea typeface="汉仪中圆简" panose="02010609000101010101" pitchFamily="49" charset="-122"/>
                  </a:rPr>
                  <a:t>薛家镇中心幼儿园</a:t>
                </a:r>
                <a:endParaRPr lang="zh-CN" altLang="en-US" sz="1400" b="1" dirty="0">
                  <a:solidFill>
                    <a:srgbClr val="EA6A68"/>
                  </a:solidFill>
                  <a:latin typeface="汉仪中圆简" panose="02010609000101010101" pitchFamily="49" charset="-122"/>
                  <a:ea typeface="汉仪中圆简" panose="02010609000101010101" pitchFamily="49" charset="-122"/>
                </a:endParaRPr>
              </a:p>
            </p:txBody>
          </p:sp>
          <p:sp>
            <p:nvSpPr>
              <p:cNvPr id="32" name="矩形: 圆角 45"/>
              <p:cNvSpPr/>
              <p:nvPr/>
            </p:nvSpPr>
            <p:spPr>
              <a:xfrm>
                <a:off x="9084439" y="4111701"/>
                <a:ext cx="1888131" cy="418081"/>
              </a:xfrm>
              <a:custGeom>
                <a:avLst/>
                <a:gdLst>
                  <a:gd name="connsiteX0" fmla="*/ 0 w 1888131"/>
                  <a:gd name="connsiteY0" fmla="*/ 155710 h 418081"/>
                  <a:gd name="connsiteX1" fmla="*/ 155710 w 1888131"/>
                  <a:gd name="connsiteY1" fmla="*/ 0 h 418081"/>
                  <a:gd name="connsiteX2" fmla="*/ 665513 w 1888131"/>
                  <a:gd name="connsiteY2" fmla="*/ 0 h 418081"/>
                  <a:gd name="connsiteX3" fmla="*/ 1191084 w 1888131"/>
                  <a:gd name="connsiteY3" fmla="*/ 0 h 418081"/>
                  <a:gd name="connsiteX4" fmla="*/ 1732421 w 1888131"/>
                  <a:gd name="connsiteY4" fmla="*/ 0 h 418081"/>
                  <a:gd name="connsiteX5" fmla="*/ 1888131 w 1888131"/>
                  <a:gd name="connsiteY5" fmla="*/ 155710 h 418081"/>
                  <a:gd name="connsiteX6" fmla="*/ 1888131 w 1888131"/>
                  <a:gd name="connsiteY6" fmla="*/ 262371 h 418081"/>
                  <a:gd name="connsiteX7" fmla="*/ 1732421 w 1888131"/>
                  <a:gd name="connsiteY7" fmla="*/ 418081 h 418081"/>
                  <a:gd name="connsiteX8" fmla="*/ 1254152 w 1888131"/>
                  <a:gd name="connsiteY8" fmla="*/ 418081 h 418081"/>
                  <a:gd name="connsiteX9" fmla="*/ 697047 w 1888131"/>
                  <a:gd name="connsiteY9" fmla="*/ 418081 h 418081"/>
                  <a:gd name="connsiteX10" fmla="*/ 155710 w 1888131"/>
                  <a:gd name="connsiteY10" fmla="*/ 418081 h 418081"/>
                  <a:gd name="connsiteX11" fmla="*/ 0 w 1888131"/>
                  <a:gd name="connsiteY11" fmla="*/ 262371 h 418081"/>
                  <a:gd name="connsiteX12" fmla="*/ 0 w 1888131"/>
                  <a:gd name="connsiteY12" fmla="*/ 155710 h 4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131" h="418081" extrusionOk="0">
                    <a:moveTo>
                      <a:pt x="0" y="155710"/>
                    </a:moveTo>
                    <a:cubicBezTo>
                      <a:pt x="9346" y="81217"/>
                      <a:pt x="68582" y="12778"/>
                      <a:pt x="155710" y="0"/>
                    </a:cubicBezTo>
                    <a:cubicBezTo>
                      <a:pt x="279351" y="-21406"/>
                      <a:pt x="462755" y="22543"/>
                      <a:pt x="665513" y="0"/>
                    </a:cubicBezTo>
                    <a:cubicBezTo>
                      <a:pt x="868271" y="-22543"/>
                      <a:pt x="1037491" y="-8793"/>
                      <a:pt x="1191084" y="0"/>
                    </a:cubicBezTo>
                    <a:cubicBezTo>
                      <a:pt x="1344677" y="8793"/>
                      <a:pt x="1524101" y="-24527"/>
                      <a:pt x="1732421" y="0"/>
                    </a:cubicBezTo>
                    <a:cubicBezTo>
                      <a:pt x="1807384" y="11702"/>
                      <a:pt x="1887961" y="64663"/>
                      <a:pt x="1888131" y="155710"/>
                    </a:cubicBezTo>
                    <a:cubicBezTo>
                      <a:pt x="1889481" y="207914"/>
                      <a:pt x="1889798" y="238859"/>
                      <a:pt x="1888131" y="262371"/>
                    </a:cubicBezTo>
                    <a:cubicBezTo>
                      <a:pt x="1893881" y="367786"/>
                      <a:pt x="1819831" y="412414"/>
                      <a:pt x="1732421" y="418081"/>
                    </a:cubicBezTo>
                    <a:cubicBezTo>
                      <a:pt x="1570285" y="414202"/>
                      <a:pt x="1479227" y="424456"/>
                      <a:pt x="1254152" y="418081"/>
                    </a:cubicBezTo>
                    <a:cubicBezTo>
                      <a:pt x="1029077" y="411706"/>
                      <a:pt x="819163" y="419603"/>
                      <a:pt x="697047" y="418081"/>
                    </a:cubicBezTo>
                    <a:cubicBezTo>
                      <a:pt x="574931" y="416559"/>
                      <a:pt x="297006" y="441006"/>
                      <a:pt x="155710" y="418081"/>
                    </a:cubicBezTo>
                    <a:cubicBezTo>
                      <a:pt x="55406" y="415549"/>
                      <a:pt x="5900" y="341766"/>
                      <a:pt x="0" y="262371"/>
                    </a:cubicBezTo>
                    <a:cubicBezTo>
                      <a:pt x="-2012" y="217342"/>
                      <a:pt x="5176" y="198692"/>
                      <a:pt x="0" y="155710"/>
                    </a:cubicBezTo>
                    <a:close/>
                  </a:path>
                </a:pathLst>
              </a:custGeom>
              <a:noFill/>
              <a:ln w="19050">
                <a:solidFill>
                  <a:srgbClr val="EA6A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grpSp>
          <p:nvGrpSpPr>
            <p:cNvPr id="28" name="组合 27"/>
            <p:cNvGrpSpPr/>
            <p:nvPr/>
          </p:nvGrpSpPr>
          <p:grpSpPr>
            <a:xfrm>
              <a:off x="6914085" y="4062730"/>
              <a:ext cx="1896031" cy="418081"/>
              <a:chOff x="9084439" y="4111701"/>
              <a:chExt cx="1896031" cy="418081"/>
            </a:xfrm>
          </p:grpSpPr>
          <p:sp>
            <p:nvSpPr>
              <p:cNvPr id="29" name="文本框 28"/>
              <p:cNvSpPr txBox="1"/>
              <p:nvPr/>
            </p:nvSpPr>
            <p:spPr>
              <a:xfrm>
                <a:off x="9092338" y="4164350"/>
                <a:ext cx="1888132" cy="306705"/>
              </a:xfrm>
              <a:prstGeom prst="rect">
                <a:avLst/>
              </a:prstGeom>
              <a:noFill/>
            </p:spPr>
            <p:txBody>
              <a:bodyPr wrap="square" rtlCol="0">
                <a:spAutoFit/>
              </a:bodyPr>
              <a:lstStyle/>
              <a:p>
                <a:pPr algn="ctr"/>
                <a:r>
                  <a:rPr lang="zh-CN" altLang="en-US" sz="1400" b="1" dirty="0">
                    <a:solidFill>
                      <a:srgbClr val="EA6A68"/>
                    </a:solidFill>
                    <a:latin typeface="汉仪中圆简" panose="02010609000101010101" pitchFamily="49" charset="-122"/>
                    <a:ea typeface="汉仪中圆简" panose="02010609000101010101" pitchFamily="49" charset="-122"/>
                  </a:rPr>
                  <a:t>鲁进红</a:t>
                </a:r>
                <a:endParaRPr lang="zh-CN" altLang="en-US" sz="1400" b="1" dirty="0">
                  <a:solidFill>
                    <a:srgbClr val="EA6A68"/>
                  </a:solidFill>
                  <a:latin typeface="汉仪中圆简" panose="02010609000101010101" pitchFamily="49" charset="-122"/>
                  <a:ea typeface="汉仪中圆简" panose="02010609000101010101" pitchFamily="49" charset="-122"/>
                </a:endParaRPr>
              </a:p>
            </p:txBody>
          </p:sp>
          <p:sp>
            <p:nvSpPr>
              <p:cNvPr id="30" name="矩形: 圆角 45"/>
              <p:cNvSpPr/>
              <p:nvPr/>
            </p:nvSpPr>
            <p:spPr>
              <a:xfrm>
                <a:off x="9084439" y="4111701"/>
                <a:ext cx="1888131" cy="418081"/>
              </a:xfrm>
              <a:custGeom>
                <a:avLst/>
                <a:gdLst>
                  <a:gd name="connsiteX0" fmla="*/ 0 w 1888131"/>
                  <a:gd name="connsiteY0" fmla="*/ 155710 h 418081"/>
                  <a:gd name="connsiteX1" fmla="*/ 155710 w 1888131"/>
                  <a:gd name="connsiteY1" fmla="*/ 0 h 418081"/>
                  <a:gd name="connsiteX2" fmla="*/ 665513 w 1888131"/>
                  <a:gd name="connsiteY2" fmla="*/ 0 h 418081"/>
                  <a:gd name="connsiteX3" fmla="*/ 1191084 w 1888131"/>
                  <a:gd name="connsiteY3" fmla="*/ 0 h 418081"/>
                  <a:gd name="connsiteX4" fmla="*/ 1732421 w 1888131"/>
                  <a:gd name="connsiteY4" fmla="*/ 0 h 418081"/>
                  <a:gd name="connsiteX5" fmla="*/ 1888131 w 1888131"/>
                  <a:gd name="connsiteY5" fmla="*/ 155710 h 418081"/>
                  <a:gd name="connsiteX6" fmla="*/ 1888131 w 1888131"/>
                  <a:gd name="connsiteY6" fmla="*/ 262371 h 418081"/>
                  <a:gd name="connsiteX7" fmla="*/ 1732421 w 1888131"/>
                  <a:gd name="connsiteY7" fmla="*/ 418081 h 418081"/>
                  <a:gd name="connsiteX8" fmla="*/ 1254152 w 1888131"/>
                  <a:gd name="connsiteY8" fmla="*/ 418081 h 418081"/>
                  <a:gd name="connsiteX9" fmla="*/ 697047 w 1888131"/>
                  <a:gd name="connsiteY9" fmla="*/ 418081 h 418081"/>
                  <a:gd name="connsiteX10" fmla="*/ 155710 w 1888131"/>
                  <a:gd name="connsiteY10" fmla="*/ 418081 h 418081"/>
                  <a:gd name="connsiteX11" fmla="*/ 0 w 1888131"/>
                  <a:gd name="connsiteY11" fmla="*/ 262371 h 418081"/>
                  <a:gd name="connsiteX12" fmla="*/ 0 w 1888131"/>
                  <a:gd name="connsiteY12" fmla="*/ 155710 h 41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8131" h="418081" extrusionOk="0">
                    <a:moveTo>
                      <a:pt x="0" y="155710"/>
                    </a:moveTo>
                    <a:cubicBezTo>
                      <a:pt x="9346" y="81217"/>
                      <a:pt x="68582" y="12778"/>
                      <a:pt x="155710" y="0"/>
                    </a:cubicBezTo>
                    <a:cubicBezTo>
                      <a:pt x="279351" y="-21406"/>
                      <a:pt x="462755" y="22543"/>
                      <a:pt x="665513" y="0"/>
                    </a:cubicBezTo>
                    <a:cubicBezTo>
                      <a:pt x="868271" y="-22543"/>
                      <a:pt x="1037491" y="-8793"/>
                      <a:pt x="1191084" y="0"/>
                    </a:cubicBezTo>
                    <a:cubicBezTo>
                      <a:pt x="1344677" y="8793"/>
                      <a:pt x="1524101" y="-24527"/>
                      <a:pt x="1732421" y="0"/>
                    </a:cubicBezTo>
                    <a:cubicBezTo>
                      <a:pt x="1807384" y="11702"/>
                      <a:pt x="1887961" y="64663"/>
                      <a:pt x="1888131" y="155710"/>
                    </a:cubicBezTo>
                    <a:cubicBezTo>
                      <a:pt x="1889481" y="207914"/>
                      <a:pt x="1889798" y="238859"/>
                      <a:pt x="1888131" y="262371"/>
                    </a:cubicBezTo>
                    <a:cubicBezTo>
                      <a:pt x="1893881" y="367786"/>
                      <a:pt x="1819831" y="412414"/>
                      <a:pt x="1732421" y="418081"/>
                    </a:cubicBezTo>
                    <a:cubicBezTo>
                      <a:pt x="1570285" y="414202"/>
                      <a:pt x="1479227" y="424456"/>
                      <a:pt x="1254152" y="418081"/>
                    </a:cubicBezTo>
                    <a:cubicBezTo>
                      <a:pt x="1029077" y="411706"/>
                      <a:pt x="819163" y="419603"/>
                      <a:pt x="697047" y="418081"/>
                    </a:cubicBezTo>
                    <a:cubicBezTo>
                      <a:pt x="574931" y="416559"/>
                      <a:pt x="297006" y="441006"/>
                      <a:pt x="155710" y="418081"/>
                    </a:cubicBezTo>
                    <a:cubicBezTo>
                      <a:pt x="55406" y="415549"/>
                      <a:pt x="5900" y="341766"/>
                      <a:pt x="0" y="262371"/>
                    </a:cubicBezTo>
                    <a:cubicBezTo>
                      <a:pt x="-2012" y="217342"/>
                      <a:pt x="5176" y="198692"/>
                      <a:pt x="0" y="155710"/>
                    </a:cubicBezTo>
                    <a:close/>
                  </a:path>
                </a:pathLst>
              </a:custGeom>
              <a:noFill/>
              <a:ln w="19050">
                <a:solidFill>
                  <a:srgbClr val="EA6A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grpSp>
      <p:sp>
        <p:nvSpPr>
          <p:cNvPr id="35" name="文本框 34"/>
          <p:cNvSpPr txBox="1"/>
          <p:nvPr/>
        </p:nvSpPr>
        <p:spPr>
          <a:xfrm>
            <a:off x="3526790" y="1747520"/>
            <a:ext cx="7302500" cy="2445385"/>
          </a:xfrm>
          <a:prstGeom prst="rect">
            <a:avLst/>
          </a:prstGeom>
          <a:noFill/>
        </p:spPr>
        <p:txBody>
          <a:bodyPr wrap="square" rtlCol="0">
            <a:spAutoFit/>
          </a:bodyPr>
          <a:lstStyle/>
          <a:p>
            <a:pPr algn="dist" fontAlgn="auto">
              <a:lnSpc>
                <a:spcPct val="150000"/>
              </a:lnSpc>
            </a:pPr>
            <a:r>
              <a:rPr lang="zh-CN" altLang="en-US" sz="6600" dirty="0">
                <a:solidFill>
                  <a:srgbClr val="EA6A68"/>
                </a:solidFill>
                <a:latin typeface="华文琥珀" panose="02010800040101010101" charset="-122"/>
                <a:ea typeface="华文琥珀" panose="02010800040101010101" charset="-122"/>
              </a:rPr>
              <a:t>我的书包，我做主</a:t>
            </a:r>
            <a:endParaRPr lang="zh-CN" altLang="en-US" sz="11800" dirty="0">
              <a:solidFill>
                <a:srgbClr val="EA6A68"/>
              </a:solidFill>
              <a:latin typeface="华文琥珀" panose="02010800040101010101" charset="-122"/>
              <a:ea typeface="华文琥珀" panose="02010800040101010101" charset="-122"/>
            </a:endParaRPr>
          </a:p>
          <a:p>
            <a:pPr algn="r" fontAlgn="auto">
              <a:lnSpc>
                <a:spcPct val="150000"/>
              </a:lnSpc>
            </a:pPr>
            <a:r>
              <a:rPr lang="en-US" altLang="zh-CN" sz="3600" dirty="0">
                <a:solidFill>
                  <a:srgbClr val="EA6A68"/>
                </a:solidFill>
                <a:latin typeface="华文琥珀" panose="02010800040101010101" charset="-122"/>
                <a:ea typeface="华文琥珀" panose="02010800040101010101" charset="-122"/>
              </a:rPr>
              <a:t>——</a:t>
            </a:r>
            <a:r>
              <a:rPr lang="zh-CN" altLang="en-US" sz="3600" dirty="0">
                <a:solidFill>
                  <a:srgbClr val="EA6A68"/>
                </a:solidFill>
                <a:latin typeface="华文琥珀" panose="02010800040101010101" charset="-122"/>
                <a:ea typeface="华文琥珀" panose="02010800040101010101" charset="-122"/>
              </a:rPr>
              <a:t>大班</a:t>
            </a:r>
            <a:r>
              <a:rPr lang="en-US" altLang="zh-CN" sz="3600" dirty="0">
                <a:solidFill>
                  <a:srgbClr val="EA6A68"/>
                </a:solidFill>
                <a:latin typeface="华文琥珀" panose="02010800040101010101" charset="-122"/>
                <a:ea typeface="华文琥珀" panose="02010800040101010101" charset="-122"/>
              </a:rPr>
              <a:t>“</a:t>
            </a:r>
            <a:r>
              <a:rPr lang="zh-CN" altLang="en-US" sz="3600" dirty="0">
                <a:solidFill>
                  <a:srgbClr val="EA6A68"/>
                </a:solidFill>
                <a:latin typeface="华文琥珀" panose="02010800040101010101" charset="-122"/>
                <a:ea typeface="华文琥珀" panose="02010800040101010101" charset="-122"/>
              </a:rPr>
              <a:t>探秘书包</a:t>
            </a:r>
            <a:r>
              <a:rPr lang="en-US" altLang="zh-CN" sz="3600" dirty="0">
                <a:solidFill>
                  <a:srgbClr val="EA6A68"/>
                </a:solidFill>
                <a:latin typeface="华文琥珀" panose="02010800040101010101" charset="-122"/>
                <a:ea typeface="华文琥珀" panose="02010800040101010101" charset="-122"/>
              </a:rPr>
              <a:t>”</a:t>
            </a:r>
            <a:r>
              <a:rPr lang="zh-CN" altLang="en-US" sz="3600" dirty="0">
                <a:solidFill>
                  <a:srgbClr val="EA6A68"/>
                </a:solidFill>
                <a:latin typeface="华文琥珀" panose="02010800040101010101" charset="-122"/>
                <a:ea typeface="华文琥珀" panose="02010800040101010101" charset="-122"/>
              </a:rPr>
              <a:t>课程</a:t>
            </a:r>
            <a:r>
              <a:rPr lang="zh-CN" altLang="en-US" sz="3600" dirty="0">
                <a:solidFill>
                  <a:srgbClr val="EA6A68"/>
                </a:solidFill>
                <a:latin typeface="华文琥珀" panose="02010800040101010101" charset="-122"/>
                <a:ea typeface="华文琥珀" panose="02010800040101010101" charset="-122"/>
              </a:rPr>
              <a:t>活动</a:t>
            </a:r>
            <a:endParaRPr lang="zh-CN" altLang="en-US" sz="3600" dirty="0">
              <a:solidFill>
                <a:srgbClr val="EA6A68"/>
              </a:solidFill>
              <a:latin typeface="华文琥珀" panose="02010800040101010101" charset="-122"/>
              <a:ea typeface="华文琥珀" panose="02010800040101010101" charset="-122"/>
            </a:endParaRPr>
          </a:p>
        </p:txBody>
      </p:sp>
      <p:grpSp>
        <p:nvGrpSpPr>
          <p:cNvPr id="2" name="组合 1"/>
          <p:cNvGrpSpPr/>
          <p:nvPr/>
        </p:nvGrpSpPr>
        <p:grpSpPr>
          <a:xfrm>
            <a:off x="215900" y="2853055"/>
            <a:ext cx="4189730" cy="3700145"/>
            <a:chOff x="843" y="1718"/>
            <a:chExt cx="10320" cy="8100"/>
          </a:xfrm>
        </p:grpSpPr>
        <p:pic>
          <p:nvPicPr>
            <p:cNvPr id="3" name="图片 2"/>
            <p:cNvPicPr>
              <a:picLocks noChangeAspect="1"/>
            </p:cNvPicPr>
            <p:nvPr/>
          </p:nvPicPr>
          <p:blipFill>
            <a:blip r:embed="rId5">
              <a:duotone>
                <a:schemeClr val="accent1">
                  <a:shade val="45000"/>
                  <a:satMod val="135000"/>
                </a:schemeClr>
                <a:prstClr val="white"/>
              </a:duotone>
            </a:blip>
            <a:stretch>
              <a:fillRect/>
            </a:stretch>
          </p:blipFill>
          <p:spPr>
            <a:xfrm>
              <a:off x="843" y="1718"/>
              <a:ext cx="10320" cy="8100"/>
            </a:xfrm>
            <a:prstGeom prst="rect">
              <a:avLst/>
            </a:prstGeom>
          </p:spPr>
        </p:pic>
        <p:pic>
          <p:nvPicPr>
            <p:cNvPr id="4" name="图片 3"/>
            <p:cNvPicPr>
              <a:picLocks noChangeAspect="1"/>
            </p:cNvPicPr>
            <p:nvPr/>
          </p:nvPicPr>
          <p:blipFill>
            <a:blip r:embed="rId6"/>
            <a:stretch>
              <a:fillRect/>
            </a:stretch>
          </p:blipFill>
          <p:spPr>
            <a:xfrm>
              <a:off x="3319" y="2605"/>
              <a:ext cx="6228" cy="701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探索一：书包如何整理？</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3964305" y="585724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推进策略二：开展比赛，学习运用整理经验</a:t>
            </a:r>
            <a:endParaRPr lang="zh-CN" altLang="en-US" sz="1600"/>
          </a:p>
        </p:txBody>
      </p:sp>
      <p:grpSp>
        <p:nvGrpSpPr>
          <p:cNvPr id="185" name="组合 185"/>
          <p:cNvGrpSpPr/>
          <p:nvPr/>
        </p:nvGrpSpPr>
        <p:grpSpPr>
          <a:xfrm>
            <a:off x="1714500" y="2273300"/>
            <a:ext cx="8280400" cy="2870200"/>
            <a:chOff x="5707" y="61846"/>
            <a:chExt cx="7750" cy="2082"/>
          </a:xfrm>
        </p:grpSpPr>
        <p:pic>
          <p:nvPicPr>
            <p:cNvPr id="291" name="图片 14" descr="IMG_1498(1)"/>
            <p:cNvPicPr>
              <a:picLocks noChangeAspect="1"/>
            </p:cNvPicPr>
            <p:nvPr/>
          </p:nvPicPr>
          <p:blipFill>
            <a:blip r:embed="rId7"/>
            <a:srcRect t="41019" r="8273" b="8043"/>
            <a:stretch>
              <a:fillRect/>
            </a:stretch>
          </p:blipFill>
          <p:spPr>
            <a:xfrm>
              <a:off x="11010" y="61846"/>
              <a:ext cx="2447" cy="2082"/>
            </a:xfrm>
            <a:prstGeom prst="rect">
              <a:avLst/>
            </a:prstGeom>
            <a:noFill/>
            <a:ln>
              <a:noFill/>
            </a:ln>
          </p:spPr>
        </p:pic>
        <p:pic>
          <p:nvPicPr>
            <p:cNvPr id="88" name="图片 13" descr="IMG_1490"/>
            <p:cNvPicPr>
              <a:picLocks noChangeAspect="1"/>
            </p:cNvPicPr>
            <p:nvPr/>
          </p:nvPicPr>
          <p:blipFill>
            <a:blip r:embed="rId8"/>
            <a:stretch>
              <a:fillRect/>
            </a:stretch>
          </p:blipFill>
          <p:spPr>
            <a:xfrm>
              <a:off x="8371" y="61846"/>
              <a:ext cx="2460" cy="2079"/>
            </a:xfrm>
            <a:prstGeom prst="rect">
              <a:avLst/>
            </a:prstGeom>
            <a:noFill/>
            <a:ln>
              <a:noFill/>
            </a:ln>
          </p:spPr>
        </p:pic>
        <p:pic>
          <p:nvPicPr>
            <p:cNvPr id="87" name="图片 12"/>
            <p:cNvPicPr>
              <a:picLocks noChangeAspect="1"/>
            </p:cNvPicPr>
            <p:nvPr/>
          </p:nvPicPr>
          <p:blipFill>
            <a:blip r:embed="rId9"/>
            <a:stretch>
              <a:fillRect/>
            </a:stretch>
          </p:blipFill>
          <p:spPr>
            <a:xfrm>
              <a:off x="5707" y="61866"/>
              <a:ext cx="2566" cy="2060"/>
            </a:xfrm>
            <a:prstGeom prst="rect">
              <a:avLst/>
            </a:prstGeom>
            <a:noFill/>
            <a:ln w="50800" cap="flat" cmpd="sng">
              <a:solidFill>
                <a:srgbClr val="FFFFFF"/>
              </a:solidFill>
              <a:prstDash val="solid"/>
              <a:round/>
              <a:headEnd type="none" w="med" len="med"/>
              <a:tailEnd type="none" w="med" len="med"/>
            </a:ln>
          </p:spPr>
        </p:pic>
      </p:grpSp>
      <p:sp>
        <p:nvSpPr>
          <p:cNvPr id="6" name="文本框 5"/>
          <p:cNvSpPr txBox="1"/>
          <p:nvPr/>
        </p:nvSpPr>
        <p:spPr>
          <a:xfrm>
            <a:off x="1892300" y="5139055"/>
            <a:ext cx="31750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书包整理心得交流现场 </a:t>
            </a:r>
            <a:endParaRPr lang="zh-CN" altLang="en-US" sz="1600">
              <a:latin typeface="微软雅黑" panose="020B0503020204020204" charset="-122"/>
              <a:ea typeface="微软雅黑" panose="020B0503020204020204" charset="-122"/>
            </a:endParaRPr>
          </a:p>
        </p:txBody>
      </p:sp>
      <p:sp>
        <p:nvSpPr>
          <p:cNvPr id="7" name="文本框 6"/>
          <p:cNvSpPr txBox="1"/>
          <p:nvPr/>
        </p:nvSpPr>
        <p:spPr>
          <a:xfrm>
            <a:off x="5992495" y="5143500"/>
            <a:ext cx="35306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幼儿充分利用书包空隙进行整理</a:t>
            </a:r>
            <a:endParaRPr lang="zh-CN" altLang="en-US" sz="16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anim calcmode="lin" valueType="num">
                                      <p:cBhvr>
                                        <p:cTn id="19" dur="1000" fill="hold"/>
                                        <p:tgtEl>
                                          <p:spTgt spid="185"/>
                                        </p:tgtEl>
                                        <p:attrNameLst>
                                          <p:attrName>ppt_w</p:attrName>
                                        </p:attrNameLst>
                                      </p:cBhvr>
                                      <p:tavLst>
                                        <p:tav tm="0">
                                          <p:val>
                                            <p:strVal val="#ppt_w*0.70"/>
                                          </p:val>
                                        </p:tav>
                                        <p:tav tm="100000">
                                          <p:val>
                                            <p:strVal val="#ppt_w"/>
                                          </p:val>
                                        </p:tav>
                                      </p:tavLst>
                                    </p:anim>
                                    <p:anim calcmode="lin" valueType="num">
                                      <p:cBhvr>
                                        <p:cTn id="20" dur="1000" fill="hold"/>
                                        <p:tgtEl>
                                          <p:spTgt spid="185"/>
                                        </p:tgtEl>
                                        <p:attrNameLst>
                                          <p:attrName>ppt_h</p:attrName>
                                        </p:attrNameLst>
                                      </p:cBhvr>
                                      <p:tavLst>
                                        <p:tav tm="0">
                                          <p:val>
                                            <p:strVal val="#ppt_h"/>
                                          </p:val>
                                        </p:tav>
                                        <p:tav tm="100000">
                                          <p:val>
                                            <p:strVal val="#ppt_h"/>
                                          </p:val>
                                        </p:tav>
                                      </p:tavLst>
                                    </p:anim>
                                    <p:animEffect transition="in" filter="fade">
                                      <p:cBhvr>
                                        <p:cTn id="21" dur="1000"/>
                                        <p:tgtEl>
                                          <p:spTgt spid="185"/>
                                        </p:tgtEl>
                                      </p:cBhvr>
                                    </p:animEffect>
                                  </p:childTnLst>
                                </p:cTn>
                              </p:par>
                              <p:par>
                                <p:cTn id="22" presetID="55" presetClass="entr" presetSubtype="0" fill="hold" grpId="2"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grpId="2"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P spid="6" grpId="1"/>
      <p:bldP spid="7" grpId="1"/>
      <p:bldP spid="6" grpId="2"/>
      <p:bldP spid="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探索一：书包如何整理？</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1054735" y="544957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推进策略三：区域游戏支持，总结提升整理经验</a:t>
            </a:r>
            <a:endParaRPr lang="zh-CN" sz="1600" b="1">
              <a:latin typeface="Calibri" panose="020F0502020204030204" pitchFamily="34" charset="0"/>
              <a:ea typeface="宋体" panose="02010600030101010101" pitchFamily="2" charset="-122"/>
            </a:endParaRPr>
          </a:p>
        </p:txBody>
      </p:sp>
      <p:sp>
        <p:nvSpPr>
          <p:cNvPr id="7" name="文本框 6"/>
          <p:cNvSpPr txBox="1"/>
          <p:nvPr/>
        </p:nvSpPr>
        <p:spPr>
          <a:xfrm>
            <a:off x="1974215" y="4892675"/>
            <a:ext cx="35306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儿歌：《书包整理歌》</a:t>
            </a:r>
            <a:endParaRPr lang="zh-CN" altLang="en-US" sz="1600">
              <a:latin typeface="微软雅黑" panose="020B0503020204020204" charset="-122"/>
              <a:ea typeface="微软雅黑" panose="020B0503020204020204" charset="-122"/>
            </a:endParaRPr>
          </a:p>
        </p:txBody>
      </p:sp>
      <p:graphicFrame>
        <p:nvGraphicFramePr>
          <p:cNvPr id="5" name="表格 4"/>
          <p:cNvGraphicFramePr/>
          <p:nvPr>
            <p:custDataLst>
              <p:tags r:id="rId7"/>
            </p:custDataLst>
          </p:nvPr>
        </p:nvGraphicFramePr>
        <p:xfrm>
          <a:off x="1436370" y="1812925"/>
          <a:ext cx="5154295" cy="3022600"/>
        </p:xfrm>
        <a:graphic>
          <a:graphicData uri="http://schemas.openxmlformats.org/drawingml/2006/table">
            <a:tbl>
              <a:tblPr firstRow="1" bandRow="1">
                <a:tableStyleId>{5940675A-B579-460E-94D1-54222C63F5DA}</a:tableStyleId>
              </a:tblPr>
              <a:tblGrid>
                <a:gridCol w="1335405"/>
                <a:gridCol w="3819208"/>
              </a:tblGrid>
              <a:tr h="762000">
                <a:tc>
                  <a:txBody>
                    <a:bodyPr/>
                    <a:p>
                      <a:pPr indent="0" algn="ctr">
                        <a:buNone/>
                      </a:pPr>
                      <a:endParaRPr lang="en-US" altLang="en-US" sz="1000" b="0">
                        <a:solidFill>
                          <a:srgbClr val="E29A9A"/>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buNone/>
                      </a:pPr>
                      <a:r>
                        <a:rPr lang="en-US" sz="1400" b="0">
                          <a:solidFill>
                            <a:schemeClr val="tx1"/>
                          </a:solidFill>
                          <a:latin typeface="楷体" panose="02010609060101010101" charset="-122"/>
                          <a:ea typeface="楷体" panose="02010609060101010101" charset="-122"/>
                          <a:cs typeface="楷体" panose="02010609060101010101" charset="-122"/>
                        </a:rPr>
                        <a:t>大嘴巴，先张开，书本铅笔放进区。</a:t>
                      </a:r>
                      <a:endParaRPr lang="en-US" altLang="en-US" sz="1400" b="0">
                        <a:solidFill>
                          <a:schemeClr val="tx1"/>
                        </a:solidFill>
                        <a:latin typeface="楷体" panose="02010609060101010101" charset="-122"/>
                        <a:ea typeface="楷体" panose="02010609060101010101" charset="-122"/>
                        <a:cs typeface="楷体" panose="02010609060101010101" charset="-122"/>
                      </a:endParaRPr>
                    </a:p>
                  </a:txBody>
                  <a:tcPr marL="68580" marR="68580" marT="0" marB="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r h="749300">
                <a:tc>
                  <a:txBody>
                    <a:bodyPr/>
                    <a:p>
                      <a:pPr indent="0" algn="ctr">
                        <a:buNone/>
                      </a:pPr>
                      <a:r>
                        <a:rPr lang="en-US" sz="1000" b="0">
                          <a:solidFill>
                            <a:srgbClr val="E29A9A"/>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E29A9A"/>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buNone/>
                      </a:pPr>
                      <a:r>
                        <a:rPr lang="en-US" sz="1400" b="0">
                          <a:solidFill>
                            <a:srgbClr val="404040"/>
                          </a:solidFill>
                          <a:latin typeface="楷体" panose="02010609060101010101" charset="-122"/>
                          <a:ea typeface="楷体" panose="02010609060101010101" charset="-122"/>
                          <a:cs typeface="楷体" panose="02010609060101010101" charset="-122"/>
                        </a:rPr>
                        <a:t>叠一叠，理一理，从大到小放进去。</a:t>
                      </a:r>
                      <a:endParaRPr lang="en-US" altLang="en-US" sz="14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r h="749300">
                <a:tc>
                  <a:txBody>
                    <a:bodyPr/>
                    <a:p>
                      <a:pPr indent="0" algn="ctr">
                        <a:buNone/>
                      </a:pPr>
                      <a:r>
                        <a:rPr lang="en-US" sz="1000" b="0">
                          <a:solidFill>
                            <a:srgbClr val="E29A9A"/>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E29A9A"/>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buNone/>
                      </a:pPr>
                      <a:r>
                        <a:rPr lang="en-US" sz="1400" b="0">
                          <a:solidFill>
                            <a:srgbClr val="404040"/>
                          </a:solidFill>
                          <a:latin typeface="楷体" panose="02010609060101010101" charset="-122"/>
                          <a:ea typeface="楷体" panose="02010609060101010101" charset="-122"/>
                          <a:cs typeface="楷体" panose="02010609060101010101" charset="-122"/>
                        </a:rPr>
                        <a:t>小嘴巴，再张开，跳绳水杯放进去。</a:t>
                      </a:r>
                      <a:endParaRPr lang="en-US" altLang="en-US" sz="14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r h="762000">
                <a:tc>
                  <a:txBody>
                    <a:bodyPr/>
                    <a:p>
                      <a:pPr indent="0" algn="ctr">
                        <a:buNone/>
                      </a:pPr>
                      <a:r>
                        <a:rPr lang="en-US" sz="1000" b="0">
                          <a:solidFill>
                            <a:srgbClr val="E29A9A"/>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E29A9A"/>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buNone/>
                      </a:pPr>
                      <a:r>
                        <a:rPr lang="en-US" sz="1400" b="0">
                          <a:solidFill>
                            <a:srgbClr val="404040"/>
                          </a:solidFill>
                          <a:latin typeface="楷体" panose="02010609060101010101" charset="-122"/>
                          <a:ea typeface="楷体" panose="02010609060101010101" charset="-122"/>
                          <a:cs typeface="楷体" panose="02010609060101010101" charset="-122"/>
                        </a:rPr>
                        <a:t>小拉链，拉拉好。整理书包得第一。</a:t>
                      </a:r>
                      <a:endParaRPr lang="en-US" altLang="en-US" sz="14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bl>
          </a:graphicData>
        </a:graphic>
      </p:graphicFrame>
      <p:pic>
        <p:nvPicPr>
          <p:cNvPr id="11" name="图片 10"/>
          <p:cNvPicPr/>
          <p:nvPr/>
        </p:nvPicPr>
        <p:blipFill>
          <a:blip r:embed="rId8"/>
          <a:stretch>
            <a:fillRect/>
          </a:stretch>
        </p:blipFill>
        <p:spPr>
          <a:xfrm>
            <a:off x="1677035" y="1812925"/>
            <a:ext cx="904875" cy="676275"/>
          </a:xfrm>
          <a:prstGeom prst="rect">
            <a:avLst/>
          </a:prstGeom>
          <a:noFill/>
          <a:ln w="9525">
            <a:noFill/>
          </a:ln>
        </p:spPr>
      </p:pic>
      <p:pic>
        <p:nvPicPr>
          <p:cNvPr id="13" name="图片 12"/>
          <p:cNvPicPr/>
          <p:nvPr/>
        </p:nvPicPr>
        <p:blipFill>
          <a:blip r:embed="rId9"/>
          <a:stretch>
            <a:fillRect/>
          </a:stretch>
        </p:blipFill>
        <p:spPr>
          <a:xfrm>
            <a:off x="1677035" y="2574925"/>
            <a:ext cx="962025" cy="723900"/>
          </a:xfrm>
          <a:prstGeom prst="rect">
            <a:avLst/>
          </a:prstGeom>
          <a:noFill/>
          <a:ln w="9525">
            <a:noFill/>
          </a:ln>
        </p:spPr>
      </p:pic>
      <p:pic>
        <p:nvPicPr>
          <p:cNvPr id="16" name="图片 15"/>
          <p:cNvPicPr/>
          <p:nvPr/>
        </p:nvPicPr>
        <p:blipFill>
          <a:blip r:embed="rId10"/>
          <a:stretch>
            <a:fillRect/>
          </a:stretch>
        </p:blipFill>
        <p:spPr>
          <a:xfrm>
            <a:off x="1677035" y="3324225"/>
            <a:ext cx="990600" cy="742950"/>
          </a:xfrm>
          <a:prstGeom prst="rect">
            <a:avLst/>
          </a:prstGeom>
          <a:noFill/>
          <a:ln w="9525">
            <a:noFill/>
          </a:ln>
        </p:spPr>
      </p:pic>
      <p:pic>
        <p:nvPicPr>
          <p:cNvPr id="18" name="图片 17"/>
          <p:cNvPicPr/>
          <p:nvPr/>
        </p:nvPicPr>
        <p:blipFill>
          <a:blip r:embed="rId11"/>
          <a:stretch>
            <a:fillRect/>
          </a:stretch>
        </p:blipFill>
        <p:spPr>
          <a:xfrm>
            <a:off x="1677035" y="4073525"/>
            <a:ext cx="952500" cy="714375"/>
          </a:xfrm>
          <a:prstGeom prst="rect">
            <a:avLst/>
          </a:prstGeom>
          <a:noFill/>
          <a:ln w="9525">
            <a:noFill/>
          </a:ln>
        </p:spPr>
      </p:pic>
      <p:sp>
        <p:nvSpPr>
          <p:cNvPr id="19" name="文本框 18"/>
          <p:cNvSpPr txBox="1"/>
          <p:nvPr/>
        </p:nvSpPr>
        <p:spPr>
          <a:xfrm>
            <a:off x="7295515" y="2657475"/>
            <a:ext cx="3530600" cy="255333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我们的认识：</a:t>
            </a:r>
            <a:endParaRPr lang="zh-CN" altLang="en-US" sz="1600">
              <a:latin typeface="微软雅黑" panose="020B0503020204020204" charset="-122"/>
              <a:ea typeface="微软雅黑" panose="020B0503020204020204" charset="-122"/>
            </a:endParaRPr>
          </a:p>
          <a:p>
            <a:pPr indent="267970"/>
            <a:r>
              <a:rPr lang="zh-CN" altLang="en-US" sz="1600">
                <a:latin typeface="微软雅黑" panose="020B0503020204020204" charset="-122"/>
                <a:ea typeface="微软雅黑" panose="020B0503020204020204" charset="-122"/>
              </a:rPr>
              <a:t>这一阶段整理课程开展中，孩子们经历从一开始的无序——学习整理——总结经验的过程。孩子们通过直接感知、亲身体验和实际操作中逐步积累经验。同时教师基于孩子整理经验的积累，不断创设更多操作体验的机会。尊重了幼儿课程主体的地位，满足兴趣与需要，激发自主解决问题的意识和愿望。</a:t>
            </a:r>
            <a:endParaRPr lang="zh-CN" altLang="en-US" sz="160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grpId="2"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par>
                                <p:cTn id="32" presetID="55"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000" fill="hold"/>
                                        <p:tgtEl>
                                          <p:spTgt spid="13"/>
                                        </p:tgtEl>
                                        <p:attrNameLst>
                                          <p:attrName>ppt_w</p:attrName>
                                        </p:attrNameLst>
                                      </p:cBhvr>
                                      <p:tavLst>
                                        <p:tav tm="0">
                                          <p:val>
                                            <p:strVal val="#ppt_w*0.70"/>
                                          </p:val>
                                        </p:tav>
                                        <p:tav tm="100000">
                                          <p:val>
                                            <p:strVal val="#ppt_w"/>
                                          </p:val>
                                        </p:tav>
                                      </p:tavLst>
                                    </p:anim>
                                    <p:anim calcmode="lin" valueType="num">
                                      <p:cBhvr>
                                        <p:cTn id="35" dur="1000" fill="hold"/>
                                        <p:tgtEl>
                                          <p:spTgt spid="13"/>
                                        </p:tgtEl>
                                        <p:attrNameLst>
                                          <p:attrName>ppt_h</p:attrName>
                                        </p:attrNameLst>
                                      </p:cBhvr>
                                      <p:tavLst>
                                        <p:tav tm="0">
                                          <p:val>
                                            <p:strVal val="#ppt_h"/>
                                          </p:val>
                                        </p:tav>
                                        <p:tav tm="100000">
                                          <p:val>
                                            <p:strVal val="#ppt_h"/>
                                          </p:val>
                                        </p:tav>
                                      </p:tavLst>
                                    </p:anim>
                                    <p:animEffect transition="in" filter="fade">
                                      <p:cBhvr>
                                        <p:cTn id="36" dur="1000"/>
                                        <p:tgtEl>
                                          <p:spTgt spid="13"/>
                                        </p:tgtEl>
                                      </p:cBhvr>
                                    </p:animEffect>
                                  </p:childTnLst>
                                </p:cTn>
                              </p:par>
                              <p:par>
                                <p:cTn id="37" presetID="55"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strVal val="#ppt_w*0.70"/>
                                          </p:val>
                                        </p:tav>
                                        <p:tav tm="100000">
                                          <p:val>
                                            <p:strVal val="#ppt_w"/>
                                          </p:val>
                                        </p:tav>
                                      </p:tavLst>
                                    </p:anim>
                                    <p:anim calcmode="lin" valueType="num">
                                      <p:cBhvr>
                                        <p:cTn id="40" dur="1000" fill="hold"/>
                                        <p:tgtEl>
                                          <p:spTgt spid="16"/>
                                        </p:tgtEl>
                                        <p:attrNameLst>
                                          <p:attrName>ppt_h</p:attrName>
                                        </p:attrNameLst>
                                      </p:cBhvr>
                                      <p:tavLst>
                                        <p:tav tm="0">
                                          <p:val>
                                            <p:strVal val="#ppt_h"/>
                                          </p:val>
                                        </p:tav>
                                        <p:tav tm="100000">
                                          <p:val>
                                            <p:strVal val="#ppt_h"/>
                                          </p:val>
                                        </p:tav>
                                      </p:tavLst>
                                    </p:anim>
                                    <p:animEffect transition="in" filter="fade">
                                      <p:cBhvr>
                                        <p:cTn id="41" dur="1000"/>
                                        <p:tgtEl>
                                          <p:spTgt spid="16"/>
                                        </p:tgtEl>
                                      </p:cBhvr>
                                    </p:animEffect>
                                  </p:childTnLst>
                                </p:cTn>
                              </p:par>
                              <p:par>
                                <p:cTn id="42" presetID="55"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strVal val="#ppt_w*0.70"/>
                                          </p:val>
                                        </p:tav>
                                        <p:tav tm="100000">
                                          <p:val>
                                            <p:strVal val="#ppt_w"/>
                                          </p:val>
                                        </p:tav>
                                      </p:tavLst>
                                    </p:anim>
                                    <p:anim calcmode="lin" valueType="num">
                                      <p:cBhvr>
                                        <p:cTn id="45" dur="1000" fill="hold"/>
                                        <p:tgtEl>
                                          <p:spTgt spid="18"/>
                                        </p:tgtEl>
                                        <p:attrNameLst>
                                          <p:attrName>ppt_h</p:attrName>
                                        </p:attrNameLst>
                                      </p:cBhvr>
                                      <p:tavLst>
                                        <p:tav tm="0">
                                          <p:val>
                                            <p:strVal val="#ppt_h"/>
                                          </p:val>
                                        </p:tav>
                                        <p:tav tm="100000">
                                          <p:val>
                                            <p:strVal val="#ppt_h"/>
                                          </p:val>
                                        </p:tav>
                                      </p:tavLst>
                                    </p:anim>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2"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1000" fill="hold"/>
                                        <p:tgtEl>
                                          <p:spTgt spid="19"/>
                                        </p:tgtEl>
                                        <p:attrNameLst>
                                          <p:attrName>ppt_w</p:attrName>
                                        </p:attrNameLst>
                                      </p:cBhvr>
                                      <p:tavLst>
                                        <p:tav tm="0">
                                          <p:val>
                                            <p:strVal val="#ppt_w*0.70"/>
                                          </p:val>
                                        </p:tav>
                                        <p:tav tm="100000">
                                          <p:val>
                                            <p:strVal val="#ppt_w"/>
                                          </p:val>
                                        </p:tav>
                                      </p:tavLst>
                                    </p:anim>
                                    <p:anim calcmode="lin" valueType="num">
                                      <p:cBhvr>
                                        <p:cTn id="52" dur="1000" fill="hold"/>
                                        <p:tgtEl>
                                          <p:spTgt spid="19"/>
                                        </p:tgtEl>
                                        <p:attrNameLst>
                                          <p:attrName>ppt_h</p:attrName>
                                        </p:attrNameLst>
                                      </p:cBhvr>
                                      <p:tavLst>
                                        <p:tav tm="0">
                                          <p:val>
                                            <p:strVal val="#ppt_h"/>
                                          </p:val>
                                        </p:tav>
                                        <p:tav tm="100000">
                                          <p:val>
                                            <p:strVal val="#ppt_h"/>
                                          </p:val>
                                        </p:tav>
                                      </p:tavLst>
                                    </p:anim>
                                    <p:animEffect transition="in" filter="fade">
                                      <p:cBhvr>
                                        <p:cTn id="5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P spid="7" grpId="1"/>
      <p:bldP spid="19" grpId="1"/>
      <p:bldP spid="19" grpId="2"/>
      <p:bldP spid="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探索二：书包里还可以带什么？</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231005" y="567690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活动一：谈话活动《书包里带什么》</a:t>
            </a:r>
            <a:endParaRPr lang="zh-CN" sz="1600" b="1">
              <a:latin typeface="Calibri" panose="020F0502020204030204" pitchFamily="34" charset="0"/>
              <a:ea typeface="宋体" panose="02010600030101010101" pitchFamily="2" charset="-122"/>
            </a:endParaRPr>
          </a:p>
        </p:txBody>
      </p:sp>
      <p:pic>
        <p:nvPicPr>
          <p:cNvPr id="206" name="图片 19"/>
          <p:cNvPicPr>
            <a:picLocks noChangeAspect="1"/>
          </p:cNvPicPr>
          <p:nvPr/>
        </p:nvPicPr>
        <p:blipFill>
          <a:blip r:embed="rId7"/>
          <a:srcRect r="917" b="26794"/>
          <a:stretch>
            <a:fillRect/>
          </a:stretch>
        </p:blipFill>
        <p:spPr>
          <a:xfrm>
            <a:off x="2022475" y="2065020"/>
            <a:ext cx="4095750" cy="2867025"/>
          </a:xfrm>
          <a:prstGeom prst="rect">
            <a:avLst/>
          </a:prstGeom>
          <a:noFill/>
          <a:ln>
            <a:noFill/>
          </a:ln>
        </p:spPr>
      </p:pic>
      <p:pic>
        <p:nvPicPr>
          <p:cNvPr id="192" name="图片 20"/>
          <p:cNvPicPr>
            <a:picLocks noChangeAspect="1"/>
          </p:cNvPicPr>
          <p:nvPr/>
        </p:nvPicPr>
        <p:blipFill>
          <a:blip r:embed="rId8"/>
          <a:srcRect r="751" b="33054"/>
          <a:stretch>
            <a:fillRect/>
          </a:stretch>
        </p:blipFill>
        <p:spPr>
          <a:xfrm>
            <a:off x="6426200" y="2098675"/>
            <a:ext cx="4081145" cy="2834005"/>
          </a:xfrm>
          <a:prstGeom prst="rect">
            <a:avLst/>
          </a:prstGeom>
          <a:noFill/>
          <a:ln>
            <a:noFill/>
          </a:ln>
        </p:spPr>
      </p:pic>
      <p:sp>
        <p:nvSpPr>
          <p:cNvPr id="6" name="文本框 5"/>
          <p:cNvSpPr txBox="1"/>
          <p:nvPr/>
        </p:nvSpPr>
        <p:spPr>
          <a:xfrm>
            <a:off x="3670300" y="5038725"/>
            <a:ext cx="5791200" cy="337185"/>
          </a:xfrm>
          <a:prstGeom prst="rect">
            <a:avLst/>
          </a:prstGeom>
          <a:noFill/>
          <a:ln w="9525">
            <a:noFill/>
          </a:ln>
        </p:spPr>
        <p:txBody>
          <a:bodyPr wrap="square">
            <a:spAutoFit/>
          </a:bodyPr>
          <a:p>
            <a:pPr indent="0"/>
            <a:r>
              <a:rPr lang="zh-CN" sz="1600" b="0">
                <a:latin typeface="微软雅黑" panose="020B0503020204020204" charset="-122"/>
                <a:ea typeface="微软雅黑" panose="020B0503020204020204" charset="-122"/>
                <a:cs typeface="微软雅黑" panose="020B0503020204020204" charset="-122"/>
              </a:rPr>
              <a:t>带了很多零食的茂茂</a:t>
            </a:r>
            <a:r>
              <a:rPr lang="en-US" sz="1600" b="0">
                <a:latin typeface="微软雅黑" panose="020B0503020204020204" charset="-122"/>
                <a:ea typeface="微软雅黑" panose="020B0503020204020204" charset="-122"/>
                <a:cs typeface="微软雅黑" panose="020B0503020204020204" charset="-122"/>
              </a:rPr>
              <a:t>                          </a:t>
            </a:r>
            <a:r>
              <a:rPr lang="zh-CN" sz="1600" b="0">
                <a:latin typeface="微软雅黑" panose="020B0503020204020204" charset="-122"/>
                <a:ea typeface="微软雅黑" panose="020B0503020204020204" charset="-122"/>
                <a:cs typeface="微软雅黑" panose="020B0503020204020204" charset="-122"/>
              </a:rPr>
              <a:t>什么都没带的开开</a:t>
            </a:r>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探索二：书包里还可以带什么？</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活动故事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231005" y="567690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活动生成：书包里带什么辩论会</a:t>
            </a:r>
            <a:endParaRPr lang="zh-CN" sz="1600" b="1">
              <a:latin typeface="Calibri" panose="020F0502020204030204" pitchFamily="34" charset="0"/>
              <a:ea typeface="宋体" panose="02010600030101010101" pitchFamily="2" charset="-122"/>
            </a:endParaRPr>
          </a:p>
        </p:txBody>
      </p:sp>
      <p:grpSp>
        <p:nvGrpSpPr>
          <p:cNvPr id="5" name="组合 12"/>
          <p:cNvGrpSpPr/>
          <p:nvPr/>
        </p:nvGrpSpPr>
        <p:grpSpPr>
          <a:xfrm>
            <a:off x="2189480" y="1812925"/>
            <a:ext cx="8047990" cy="3606800"/>
            <a:chOff x="6024" y="87220"/>
            <a:chExt cx="6774" cy="2500"/>
          </a:xfrm>
        </p:grpSpPr>
        <p:pic>
          <p:nvPicPr>
            <p:cNvPr id="177" name="图片 22" descr="IMG_1549(20200618-150239)"/>
            <p:cNvPicPr>
              <a:picLocks noChangeAspect="1"/>
            </p:cNvPicPr>
            <p:nvPr/>
          </p:nvPicPr>
          <p:blipFill>
            <a:blip r:embed="rId7"/>
            <a:stretch>
              <a:fillRect/>
            </a:stretch>
          </p:blipFill>
          <p:spPr>
            <a:xfrm>
              <a:off x="6024" y="87241"/>
              <a:ext cx="3359" cy="2468"/>
            </a:xfrm>
            <a:prstGeom prst="rect">
              <a:avLst/>
            </a:prstGeom>
            <a:noFill/>
            <a:ln>
              <a:noFill/>
            </a:ln>
          </p:spPr>
        </p:pic>
        <p:pic>
          <p:nvPicPr>
            <p:cNvPr id="179" name="图片 21" descr="IMG_1550(20200618-150243)"/>
            <p:cNvPicPr>
              <a:picLocks noChangeAspect="1"/>
            </p:cNvPicPr>
            <p:nvPr/>
          </p:nvPicPr>
          <p:blipFill>
            <a:blip r:embed="rId8"/>
            <a:stretch>
              <a:fillRect/>
            </a:stretch>
          </p:blipFill>
          <p:spPr>
            <a:xfrm>
              <a:off x="9564" y="87220"/>
              <a:ext cx="3234" cy="2501"/>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stretch>
            <a:fillRect/>
          </a:stretch>
        </p:blipFill>
        <p:spPr>
          <a:xfrm>
            <a:off x="0" y="30480"/>
            <a:ext cx="12192635" cy="6690360"/>
          </a:xfrm>
          <a:prstGeom prst="rect">
            <a:avLst/>
          </a:prstGeom>
        </p:spPr>
      </p:pic>
      <p:grpSp>
        <p:nvGrpSpPr>
          <p:cNvPr id="47" name="组合 46"/>
          <p:cNvGrpSpPr/>
          <p:nvPr/>
        </p:nvGrpSpPr>
        <p:grpSpPr>
          <a:xfrm>
            <a:off x="130629" y="5676901"/>
            <a:ext cx="1761596" cy="1059090"/>
            <a:chOff x="130629" y="5962650"/>
            <a:chExt cx="1428892" cy="859065"/>
          </a:xfrm>
        </p:grpSpPr>
        <p:pic>
          <p:nvPicPr>
            <p:cNvPr id="48" name="图片 47"/>
            <p:cNvPicPr>
              <a:picLocks noChangeAspect="1"/>
            </p:cNvPicPr>
            <p:nvPr/>
          </p:nvPicPr>
          <p:blipFill>
            <a:blip r:embed="rId2"/>
            <a:stretch>
              <a:fillRect/>
            </a:stretch>
          </p:blipFill>
          <p:spPr>
            <a:xfrm>
              <a:off x="130629" y="5962650"/>
              <a:ext cx="584895" cy="859065"/>
            </a:xfrm>
            <a:prstGeom prst="rect">
              <a:avLst/>
            </a:prstGeom>
          </p:spPr>
        </p:pic>
        <p:pic>
          <p:nvPicPr>
            <p:cNvPr id="49" name="图片 48"/>
            <p:cNvPicPr>
              <a:picLocks noChangeAspect="1"/>
            </p:cNvPicPr>
            <p:nvPr/>
          </p:nvPicPr>
          <p:blipFill>
            <a:blip r:embed="rId3"/>
            <a:stretch>
              <a:fillRect/>
            </a:stretch>
          </p:blipFill>
          <p:spPr>
            <a:xfrm>
              <a:off x="761094" y="6108700"/>
              <a:ext cx="279026" cy="483280"/>
            </a:xfrm>
            <a:prstGeom prst="rect">
              <a:avLst/>
            </a:prstGeom>
          </p:spPr>
        </p:pic>
        <p:pic>
          <p:nvPicPr>
            <p:cNvPr id="50" name="图片 49"/>
            <p:cNvPicPr>
              <a:picLocks noChangeAspect="1"/>
            </p:cNvPicPr>
            <p:nvPr/>
          </p:nvPicPr>
          <p:blipFill>
            <a:blip r:embed="rId4"/>
            <a:stretch>
              <a:fillRect/>
            </a:stretch>
          </p:blipFill>
          <p:spPr>
            <a:xfrm>
              <a:off x="786039" y="6725716"/>
              <a:ext cx="773482" cy="95999"/>
            </a:xfrm>
            <a:prstGeom prst="rect">
              <a:avLst/>
            </a:prstGeom>
          </p:spPr>
        </p:pic>
        <p:pic>
          <p:nvPicPr>
            <p:cNvPr id="51" name="图片 50"/>
            <p:cNvPicPr>
              <a:picLocks noChangeAspect="1"/>
            </p:cNvPicPr>
            <p:nvPr/>
          </p:nvPicPr>
          <p:blipFill>
            <a:blip r:embed="rId5"/>
            <a:stretch>
              <a:fillRect/>
            </a:stretch>
          </p:blipFill>
          <p:spPr>
            <a:xfrm>
              <a:off x="715524" y="6588573"/>
              <a:ext cx="433273" cy="233142"/>
            </a:xfrm>
            <a:prstGeom prst="rect">
              <a:avLst/>
            </a:prstGeom>
          </p:spPr>
        </p:pic>
      </p:grpSp>
      <p:graphicFrame>
        <p:nvGraphicFramePr>
          <p:cNvPr id="2" name="表格 1"/>
          <p:cNvGraphicFramePr/>
          <p:nvPr>
            <p:custDataLst>
              <p:tags r:id="rId6"/>
            </p:custDataLst>
          </p:nvPr>
        </p:nvGraphicFramePr>
        <p:xfrm>
          <a:off x="558800" y="721995"/>
          <a:ext cx="4775835" cy="5307330"/>
        </p:xfrm>
        <a:graphic>
          <a:graphicData uri="http://schemas.openxmlformats.org/drawingml/2006/table">
            <a:tbl>
              <a:tblPr firstRow="1" bandRow="1">
                <a:tableStyleId>{5940675A-B579-460E-94D1-54222C63F5DA}</a:tableStyleId>
              </a:tblPr>
              <a:tblGrid>
                <a:gridCol w="2446020"/>
                <a:gridCol w="2329815"/>
              </a:tblGrid>
              <a:tr h="684530">
                <a:tc gridSpan="2">
                  <a:txBody>
                    <a:bodyPr/>
                    <a:p>
                      <a:pPr indent="0" algn="ctr">
                        <a:lnSpc>
                          <a:spcPct val="120000"/>
                        </a:lnSpc>
                        <a:spcBef>
                          <a:spcPts val="0"/>
                        </a:spcBef>
                        <a:spcAft>
                          <a:spcPts val="0"/>
                        </a:spcAft>
                        <a:buNone/>
                      </a:pPr>
                      <a:r>
                        <a:rPr lang="zh-CN" altLang="en-US" sz="1800" b="1" spc="130">
                          <a:solidFill>
                            <a:srgbClr val="404040"/>
                          </a:solidFill>
                          <a:latin typeface="微软雅黑" panose="020B0503020204020204" charset="-122"/>
                          <a:ea typeface="微软雅黑" panose="020B0503020204020204" charset="-122"/>
                          <a:cs typeface="微软雅黑" panose="020B0503020204020204" charset="-122"/>
                        </a:rPr>
                        <a:t>辩论</a:t>
                      </a:r>
                      <a:r>
                        <a:rPr lang="en-US" sz="1800" b="1" spc="130">
                          <a:solidFill>
                            <a:srgbClr val="404040"/>
                          </a:solidFill>
                          <a:latin typeface="微软雅黑" panose="020B0503020204020204" charset="-122"/>
                          <a:ea typeface="微软雅黑" panose="020B0503020204020204" charset="-122"/>
                          <a:cs typeface="微软雅黑" panose="020B0503020204020204" charset="-122"/>
                        </a:rPr>
                        <a:t>话题</a:t>
                      </a:r>
                      <a:r>
                        <a:rPr lang="zh-CN" altLang="en-US" sz="1800" b="1" spc="130">
                          <a:solidFill>
                            <a:srgbClr val="404040"/>
                          </a:solidFill>
                          <a:latin typeface="微软雅黑" panose="020B0503020204020204" charset="-122"/>
                          <a:ea typeface="微软雅黑" panose="020B0503020204020204" charset="-122"/>
                          <a:cs typeface="微软雅黑" panose="020B0503020204020204" charset="-122"/>
                        </a:rPr>
                        <a:t>一</a:t>
                      </a:r>
                      <a:r>
                        <a:rPr lang="en-US" sz="1800" b="1" spc="130">
                          <a:solidFill>
                            <a:srgbClr val="404040"/>
                          </a:solidFill>
                          <a:latin typeface="微软雅黑" panose="020B0503020204020204" charset="-122"/>
                          <a:ea typeface="微软雅黑" panose="020B0503020204020204" charset="-122"/>
                          <a:cs typeface="微软雅黑" panose="020B0503020204020204" charset="-122"/>
                        </a:rPr>
                        <a:t>:玩具可以带吗？</a:t>
                      </a:r>
                      <a:endParaRPr lang="en-US" sz="1800" b="1" spc="130">
                        <a:solidFill>
                          <a:srgbClr val="404040"/>
                        </a:solidFill>
                        <a:latin typeface="微软雅黑" panose="020B0503020204020204" charset="-122"/>
                        <a:ea typeface="微软雅黑" panose="020B0503020204020204" charset="-122"/>
                        <a:cs typeface="微软雅黑" panose="020B0503020204020204" charset="-122"/>
                      </a:endParaRPr>
                    </a:p>
                  </a:txBody>
                  <a:tcPr marL="254000" marR="254000" marT="177800" marB="177800" vert="horz" anchor="ctr">
                    <a:lnL>
                      <a:noFill/>
                    </a:lnL>
                    <a:lnR>
                      <a:noFill/>
                    </a:lnR>
                    <a:lnT w="19050">
                      <a:solidFill>
                        <a:srgbClr val="595959"/>
                      </a:solidFill>
                      <a:prstDash val="solid"/>
                    </a:lnT>
                    <a:lnB>
                      <a:noFill/>
                    </a:lnB>
                    <a:lnTlToBr>
                      <a:noFill/>
                    </a:lnTlToBr>
                    <a:lnBlToTr>
                      <a:noFill/>
                    </a:lnBlToTr>
                    <a:solidFill>
                      <a:srgbClr val="FFFFFF"/>
                    </a:solidFill>
                  </a:tcPr>
                </a:tc>
                <a:tc hMerge="1">
                  <a:tcPr>
                    <a:lnR>
                      <a:noFill/>
                    </a:lnR>
                    <a:lnT w="19050">
                      <a:solidFill>
                        <a:srgbClr val="595959"/>
                      </a:solidFill>
                      <a:prstDash val="solid"/>
                    </a:lnT>
                    <a:lnB>
                      <a:noFill/>
                    </a:lnB>
                  </a:tcPr>
                </a:tc>
              </a:tr>
              <a:tr h="684530">
                <a:tc>
                  <a:txBody>
                    <a:bodyPr/>
                    <a:p>
                      <a:pPr indent="0" algn="ctr">
                        <a:lnSpc>
                          <a:spcPct val="120000"/>
                        </a:lnSpc>
                        <a:spcBef>
                          <a:spcPts val="0"/>
                        </a:spcBef>
                        <a:spcAft>
                          <a:spcPts val="0"/>
                        </a:spcAft>
                        <a:buNone/>
                      </a:pPr>
                      <a:r>
                        <a:rPr lang="en-US" sz="1800" b="1" spc="130">
                          <a:solidFill>
                            <a:srgbClr val="FFFFFF"/>
                          </a:solidFill>
                          <a:latin typeface="微软雅黑" panose="020B0503020204020204" charset="-122"/>
                          <a:ea typeface="微软雅黑" panose="020B0503020204020204" charset="-122"/>
                        </a:rPr>
                        <a:t>带</a:t>
                      </a:r>
                      <a:endParaRPr lang="en-US" sz="1800" b="1" spc="130">
                        <a:solidFill>
                          <a:srgbClr val="FFFFFF"/>
                        </a:solidFill>
                        <a:latin typeface="微软雅黑" panose="020B0503020204020204" charset="-122"/>
                        <a:ea typeface="微软雅黑" panose="020B0503020204020204" charset="-122"/>
                      </a:endParaRPr>
                    </a:p>
                  </a:txBody>
                  <a:tcPr marL="254000" marR="254000" marT="177800" marB="177800" vert="horz" anchor="ctr">
                    <a:lnL>
                      <a:noFill/>
                    </a:lnL>
                    <a:lnR>
                      <a:noFill/>
                    </a:lnR>
                    <a:lnT>
                      <a:noFill/>
                    </a:lnT>
                    <a:lnB>
                      <a:noFill/>
                    </a:lnB>
                    <a:lnTlToBr>
                      <a:noFill/>
                    </a:lnTlToBr>
                    <a:lnBlToTr>
                      <a:noFill/>
                    </a:lnBlToTr>
                    <a:solidFill>
                      <a:srgbClr val="E29A9A"/>
                    </a:solidFill>
                  </a:tcPr>
                </a:tc>
                <a:tc>
                  <a:txBody>
                    <a:bodyPr/>
                    <a:p>
                      <a:pPr indent="0" algn="ctr">
                        <a:lnSpc>
                          <a:spcPct val="120000"/>
                        </a:lnSpc>
                        <a:spcBef>
                          <a:spcPts val="0"/>
                        </a:spcBef>
                        <a:spcAft>
                          <a:spcPts val="0"/>
                        </a:spcAft>
                        <a:buNone/>
                      </a:pPr>
                      <a:r>
                        <a:rPr lang="en-US" sz="1800" b="1" spc="130">
                          <a:solidFill>
                            <a:srgbClr val="FFFFFF"/>
                          </a:solidFill>
                          <a:latin typeface="微软雅黑" panose="020B0503020204020204" charset="-122"/>
                          <a:ea typeface="微软雅黑" panose="020B0503020204020204" charset="-122"/>
                        </a:rPr>
                        <a:t>不带</a:t>
                      </a:r>
                      <a:endParaRPr lang="en-US" sz="1800" b="1" spc="130">
                        <a:solidFill>
                          <a:srgbClr val="FFFFFF"/>
                        </a:solidFill>
                        <a:latin typeface="微软雅黑" panose="020B0503020204020204" charset="-122"/>
                        <a:ea typeface="微软雅黑" panose="020B0503020204020204" charset="-122"/>
                      </a:endParaRPr>
                    </a:p>
                  </a:txBody>
                  <a:tcPr marL="254000" marR="254000" marT="177800" marB="177800" vert="horz" anchor="ctr">
                    <a:lnL>
                      <a:noFill/>
                    </a:lnL>
                    <a:lnR>
                      <a:noFill/>
                    </a:lnR>
                    <a:lnT>
                      <a:noFill/>
                    </a:lnT>
                    <a:lnB>
                      <a:noFill/>
                    </a:lnB>
                    <a:lnTlToBr>
                      <a:noFill/>
                    </a:lnTlToBr>
                    <a:lnBlToTr>
                      <a:noFill/>
                    </a:lnBlToTr>
                    <a:solidFill>
                      <a:srgbClr val="DFBBB3"/>
                    </a:solidFill>
                  </a:tcPr>
                </a:tc>
              </a:tr>
              <a:tr h="3938270">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旭旭：“学校的玩具我们都玩过了，可以从家里带些没玩过的来玩啊。”欣欣：“家里带来的玩具还能跟小朋友一起分享。”尧尧：“现在天热了我们又不好出去散步，可以吃过饭玩自己带的玩具啊。”浩浩：“有的玩具它不只是玩的，还能学到本领的，那种玩具可以带的。”</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254000" marR="254000" marT="177800" marB="177800" vert="horz" anchor="ctr">
                    <a:lnL>
                      <a:noFill/>
                    </a:lnL>
                    <a:lnR w="12700">
                      <a:solidFill>
                        <a:srgbClr val="D9D9D9"/>
                      </a:solidFill>
                      <a:prstDash val="solid"/>
                    </a:lnR>
                    <a:lnT>
                      <a:noFill/>
                    </a:lnT>
                    <a:lnB w="19050">
                      <a:solidFill>
                        <a:srgbClr val="595959"/>
                      </a:solidFill>
                      <a:prstDash val="solid"/>
                    </a:lnB>
                    <a:lnTlToBr>
                      <a:noFill/>
                    </a:lnTlToBr>
                    <a:lnBlToTr>
                      <a:noFill/>
                    </a:lnBlToTr>
                    <a:solidFill>
                      <a:srgbClr val="FFFFFF"/>
                    </a:solidFill>
                  </a:tcPr>
                </a:tc>
                <a:tc>
                  <a:txBody>
                    <a:bodyPr/>
                    <a:p>
                      <a:pPr indent="0" algn="l">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cs typeface="微软雅黑" panose="020B0503020204020204" charset="-122"/>
                        </a:rPr>
                        <a:t>芊芊：“学校里有这么多玩具，根本不需要从家里带。”恒恒：“你可以邀请别人去你家里的时候分享你的玩具，学校是学本领的地方，而且我们是大班小朋友了。”琪琪；“那万一，上课的时候你还一直想着你书包里的玩具不好好上课呢？”朵朵：“带了玩具书包就放不下其他书本了。”</a:t>
                      </a:r>
                      <a:endParaRPr 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254000" marR="254000" marT="177800" marB="177800" vert="horz" anchor="ctr">
                    <a:lnL w="12700">
                      <a:solidFill>
                        <a:srgbClr val="D9D9D9"/>
                      </a:solidFill>
                      <a:prstDash val="solid"/>
                    </a:lnL>
                    <a:lnR>
                      <a:noFill/>
                    </a:lnR>
                    <a:lnT>
                      <a:noFill/>
                    </a:lnT>
                    <a:lnB w="19050">
                      <a:solidFill>
                        <a:srgbClr val="595959"/>
                      </a:solidFill>
                      <a:prstDash val="solid"/>
                    </a:lnB>
                    <a:lnTlToBr>
                      <a:noFill/>
                    </a:lnTlToBr>
                    <a:lnBlToTr>
                      <a:noFill/>
                    </a:lnBlToTr>
                    <a:solidFill>
                      <a:srgbClr val="FFFFFF"/>
                    </a:solidFill>
                  </a:tcPr>
                </a:tc>
              </a:tr>
            </a:tbl>
          </a:graphicData>
        </a:graphic>
      </p:graphicFrame>
      <p:pic>
        <p:nvPicPr>
          <p:cNvPr id="30" name="图片 29"/>
          <p:cNvPicPr>
            <a:picLocks noChangeAspect="1"/>
          </p:cNvPicPr>
          <p:nvPr/>
        </p:nvPicPr>
        <p:blipFill>
          <a:blip r:embed="rId7"/>
          <a:srcRect r="18404" b="5628"/>
          <a:stretch>
            <a:fillRect/>
          </a:stretch>
        </p:blipFill>
        <p:spPr>
          <a:xfrm>
            <a:off x="5537835" y="1205230"/>
            <a:ext cx="6339840" cy="4340225"/>
          </a:xfrm>
          <a:prstGeom prst="rect">
            <a:avLst/>
          </a:prstGeom>
        </p:spPr>
      </p:pic>
      <p:sp>
        <p:nvSpPr>
          <p:cNvPr id="100" name="文本框 99"/>
          <p:cNvSpPr txBox="1"/>
          <p:nvPr/>
        </p:nvSpPr>
        <p:spPr>
          <a:xfrm>
            <a:off x="5994400" y="5676900"/>
            <a:ext cx="5080000" cy="337185"/>
          </a:xfrm>
          <a:prstGeom prst="rect">
            <a:avLst/>
          </a:prstGeom>
          <a:noFill/>
          <a:ln w="9525">
            <a:noFill/>
          </a:ln>
        </p:spPr>
        <p:txBody>
          <a:bodyPr>
            <a:spAutoFit/>
          </a:bodyPr>
          <a:p>
            <a:pPr indent="266700" algn="ctr"/>
            <a:r>
              <a:rPr lang="zh-CN" sz="1600" b="1">
                <a:ea typeface="宋体" panose="02010600030101010101" pitchFamily="2" charset="-122"/>
              </a:rPr>
              <a:t>“必须带、可以带、禁止带”梳理图</a:t>
            </a:r>
            <a:endParaRPr lang="zh-CN" altLang="en-US" sz="1600" b="1"/>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1000" fill="hold"/>
                                        <p:tgtEl>
                                          <p:spTgt spid="30"/>
                                        </p:tgtEl>
                                        <p:attrNameLst>
                                          <p:attrName>ppt_w</p:attrName>
                                        </p:attrNameLst>
                                      </p:cBhvr>
                                      <p:tavLst>
                                        <p:tav tm="0">
                                          <p:val>
                                            <p:strVal val="#ppt_w*0.70"/>
                                          </p:val>
                                        </p:tav>
                                        <p:tav tm="100000">
                                          <p:val>
                                            <p:strVal val="#ppt_w"/>
                                          </p:val>
                                        </p:tav>
                                      </p:tavLst>
                                    </p:anim>
                                    <p:anim calcmode="lin" valueType="num">
                                      <p:cBhvr>
                                        <p:cTn id="15" dur="1000" fill="hold"/>
                                        <p:tgtEl>
                                          <p:spTgt spid="30"/>
                                        </p:tgtEl>
                                        <p:attrNameLst>
                                          <p:attrName>ppt_h</p:attrName>
                                        </p:attrNameLst>
                                      </p:cBhvr>
                                      <p:tavLst>
                                        <p:tav tm="0">
                                          <p:val>
                                            <p:strVal val="#ppt_h"/>
                                          </p:val>
                                        </p:tav>
                                        <p:tav tm="100000">
                                          <p:val>
                                            <p:strVal val="#ppt_h"/>
                                          </p:val>
                                        </p:tav>
                                      </p:tavLst>
                                    </p:anim>
                                    <p:animEffect transition="in" filter="fade">
                                      <p:cBhvr>
                                        <p:cTn id="16" dur="1000"/>
                                        <p:tgtEl>
                                          <p:spTgt spid="3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1000" fill="hold"/>
                                        <p:tgtEl>
                                          <p:spTgt spid="100"/>
                                        </p:tgtEl>
                                        <p:attrNameLst>
                                          <p:attrName>ppt_w</p:attrName>
                                        </p:attrNameLst>
                                      </p:cBhvr>
                                      <p:tavLst>
                                        <p:tav tm="0">
                                          <p:val>
                                            <p:strVal val="#ppt_w*0.70"/>
                                          </p:val>
                                        </p:tav>
                                        <p:tav tm="100000">
                                          <p:val>
                                            <p:strVal val="#ppt_w"/>
                                          </p:val>
                                        </p:tav>
                                      </p:tavLst>
                                    </p:anim>
                                    <p:anim calcmode="lin" valueType="num">
                                      <p:cBhvr>
                                        <p:cTn id="20" dur="1000" fill="hold"/>
                                        <p:tgtEl>
                                          <p:spTgt spid="100"/>
                                        </p:tgtEl>
                                        <p:attrNameLst>
                                          <p:attrName>ppt_h</p:attrName>
                                        </p:attrNameLst>
                                      </p:cBhvr>
                                      <p:tavLst>
                                        <p:tav tm="0">
                                          <p:val>
                                            <p:strVal val="#ppt_h"/>
                                          </p:val>
                                        </p:tav>
                                        <p:tav tm="100000">
                                          <p:val>
                                            <p:strVal val="#ppt_h"/>
                                          </p:val>
                                        </p:tav>
                                      </p:tavLst>
                                    </p:anim>
                                    <p:animEffect transition="in" filter="fade">
                                      <p:cBhvr>
                                        <p:cTn id="21"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2309" y="129889"/>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探索二：书包里还可以带什么？</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231005" y="567690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活动二：我们怎么管理个人物品</a:t>
            </a:r>
            <a:endParaRPr lang="zh-CN" sz="1600" b="1">
              <a:latin typeface="Calibri" panose="020F0502020204030204" pitchFamily="34" charset="0"/>
              <a:ea typeface="宋体" panose="02010600030101010101" pitchFamily="2" charset="-122"/>
            </a:endParaRPr>
          </a:p>
        </p:txBody>
      </p:sp>
      <p:sp>
        <p:nvSpPr>
          <p:cNvPr id="6" name="文本框 5"/>
          <p:cNvSpPr txBox="1"/>
          <p:nvPr/>
        </p:nvSpPr>
        <p:spPr>
          <a:xfrm>
            <a:off x="3670300" y="5038725"/>
            <a:ext cx="5791200" cy="337185"/>
          </a:xfrm>
          <a:prstGeom prst="rect">
            <a:avLst/>
          </a:prstGeom>
          <a:noFill/>
          <a:ln w="9525">
            <a:noFill/>
          </a:ln>
        </p:spPr>
        <p:txBody>
          <a:bodyPr wrap="square">
            <a:spAutoFit/>
          </a:bodyPr>
          <a:p>
            <a:pPr indent="0"/>
            <a:r>
              <a:rPr lang="zh-CN" altLang="en-US" sz="1600" b="0">
                <a:latin typeface="微软雅黑" panose="020B0503020204020204" charset="-122"/>
                <a:ea typeface="微软雅黑" panose="020B0503020204020204" charset="-122"/>
                <a:cs typeface="微软雅黑" panose="020B0503020204020204" charset="-122"/>
              </a:rPr>
              <a:t>表格式                                        </a:t>
            </a:r>
            <a:r>
              <a:rPr lang="en-US" sz="1600" b="0">
                <a:latin typeface="微软雅黑" panose="020B0503020204020204" charset="-122"/>
                <a:ea typeface="微软雅黑" panose="020B0503020204020204" charset="-122"/>
                <a:cs typeface="微软雅黑" panose="020B0503020204020204" charset="-122"/>
              </a:rPr>
              <a:t>                       </a:t>
            </a:r>
            <a:r>
              <a:rPr lang="zh-CN" altLang="en-US" sz="1600" b="0">
                <a:latin typeface="微软雅黑" panose="020B0503020204020204" charset="-122"/>
                <a:ea typeface="微软雅黑" panose="020B0503020204020204" charset="-122"/>
                <a:cs typeface="微软雅黑" panose="020B0503020204020204" charset="-122"/>
              </a:rPr>
              <a:t>导图式</a:t>
            </a:r>
            <a:endParaRPr lang="zh-CN" altLang="en-US" sz="1600" b="0">
              <a:latin typeface="微软雅黑" panose="020B0503020204020204" charset="-122"/>
              <a:ea typeface="微软雅黑" panose="020B0503020204020204" charset="-122"/>
              <a:cs typeface="微软雅黑" panose="020B0503020204020204" charset="-122"/>
            </a:endParaRPr>
          </a:p>
        </p:txBody>
      </p:sp>
      <p:pic>
        <p:nvPicPr>
          <p:cNvPr id="200" name="图片 46"/>
          <p:cNvPicPr>
            <a:picLocks noChangeAspect="1"/>
          </p:cNvPicPr>
          <p:nvPr/>
        </p:nvPicPr>
        <p:blipFill>
          <a:blip r:embed="rId7"/>
          <a:srcRect t="10710"/>
          <a:stretch>
            <a:fillRect/>
          </a:stretch>
        </p:blipFill>
        <p:spPr>
          <a:xfrm rot="5400000">
            <a:off x="2628900" y="1219835"/>
            <a:ext cx="2722245" cy="4404360"/>
          </a:xfrm>
          <a:prstGeom prst="rect">
            <a:avLst/>
          </a:prstGeom>
          <a:noFill/>
          <a:ln w="50800" cap="flat" cmpd="sng">
            <a:solidFill>
              <a:srgbClr val="FFFFFF"/>
            </a:solidFill>
            <a:prstDash val="solid"/>
            <a:round/>
            <a:headEnd type="none" w="med" len="med"/>
            <a:tailEnd type="none" w="med" len="med"/>
          </a:ln>
        </p:spPr>
      </p:pic>
      <p:pic>
        <p:nvPicPr>
          <p:cNvPr id="163" name="图片 47"/>
          <p:cNvPicPr>
            <a:picLocks noChangeAspect="1"/>
          </p:cNvPicPr>
          <p:nvPr/>
        </p:nvPicPr>
        <p:blipFill>
          <a:blip r:embed="rId8"/>
          <a:srcRect t="14587" b="3719"/>
          <a:stretch>
            <a:fillRect/>
          </a:stretch>
        </p:blipFill>
        <p:spPr>
          <a:xfrm rot="5400000">
            <a:off x="7450455" y="1331595"/>
            <a:ext cx="2722245" cy="4180840"/>
          </a:xfrm>
          <a:prstGeom prst="rect">
            <a:avLst/>
          </a:prstGeom>
          <a:noFill/>
          <a:ln w="50800" cap="flat" cmpd="sng">
            <a:solidFill>
              <a:srgbClr val="FFFFFF"/>
            </a:solidFill>
            <a:prstDash val="solid"/>
            <a:round/>
            <a:headEnd type="none" w="med" len="med"/>
            <a:tailEnd type="none" w="med" len="med"/>
          </a:ln>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stretch>
            <a:fillRect/>
          </a:stretch>
        </p:blipFill>
        <p:spPr>
          <a:xfrm>
            <a:off x="190564" y="136874"/>
            <a:ext cx="11827265" cy="6584251"/>
          </a:xfrm>
          <a:prstGeom prst="rect">
            <a:avLst/>
          </a:prstGeom>
        </p:spPr>
      </p:pic>
      <p:grpSp>
        <p:nvGrpSpPr>
          <p:cNvPr id="47" name="组合 46"/>
          <p:cNvGrpSpPr/>
          <p:nvPr/>
        </p:nvGrpSpPr>
        <p:grpSpPr>
          <a:xfrm>
            <a:off x="130629" y="5676901"/>
            <a:ext cx="1761596" cy="1059090"/>
            <a:chOff x="130629" y="5962650"/>
            <a:chExt cx="1428892" cy="859065"/>
          </a:xfrm>
        </p:grpSpPr>
        <p:pic>
          <p:nvPicPr>
            <p:cNvPr id="48" name="图片 47"/>
            <p:cNvPicPr>
              <a:picLocks noChangeAspect="1"/>
            </p:cNvPicPr>
            <p:nvPr/>
          </p:nvPicPr>
          <p:blipFill>
            <a:blip r:embed="rId2"/>
            <a:stretch>
              <a:fillRect/>
            </a:stretch>
          </p:blipFill>
          <p:spPr>
            <a:xfrm>
              <a:off x="130629" y="5962650"/>
              <a:ext cx="584895" cy="859065"/>
            </a:xfrm>
            <a:prstGeom prst="rect">
              <a:avLst/>
            </a:prstGeom>
          </p:spPr>
        </p:pic>
        <p:pic>
          <p:nvPicPr>
            <p:cNvPr id="49" name="图片 48"/>
            <p:cNvPicPr>
              <a:picLocks noChangeAspect="1"/>
            </p:cNvPicPr>
            <p:nvPr/>
          </p:nvPicPr>
          <p:blipFill>
            <a:blip r:embed="rId3"/>
            <a:stretch>
              <a:fillRect/>
            </a:stretch>
          </p:blipFill>
          <p:spPr>
            <a:xfrm>
              <a:off x="761094" y="6108700"/>
              <a:ext cx="279026" cy="483280"/>
            </a:xfrm>
            <a:prstGeom prst="rect">
              <a:avLst/>
            </a:prstGeom>
          </p:spPr>
        </p:pic>
        <p:pic>
          <p:nvPicPr>
            <p:cNvPr id="50" name="图片 49"/>
            <p:cNvPicPr>
              <a:picLocks noChangeAspect="1"/>
            </p:cNvPicPr>
            <p:nvPr/>
          </p:nvPicPr>
          <p:blipFill>
            <a:blip r:embed="rId4"/>
            <a:stretch>
              <a:fillRect/>
            </a:stretch>
          </p:blipFill>
          <p:spPr>
            <a:xfrm>
              <a:off x="786039" y="6725716"/>
              <a:ext cx="773482" cy="95999"/>
            </a:xfrm>
            <a:prstGeom prst="rect">
              <a:avLst/>
            </a:prstGeom>
          </p:spPr>
        </p:pic>
        <p:pic>
          <p:nvPicPr>
            <p:cNvPr id="51" name="图片 50"/>
            <p:cNvPicPr>
              <a:picLocks noChangeAspect="1"/>
            </p:cNvPicPr>
            <p:nvPr/>
          </p:nvPicPr>
          <p:blipFill>
            <a:blip r:embed="rId5"/>
            <a:stretch>
              <a:fillRect/>
            </a:stretch>
          </p:blipFill>
          <p:spPr>
            <a:xfrm>
              <a:off x="715524" y="6588573"/>
              <a:ext cx="433273" cy="233142"/>
            </a:xfrm>
            <a:prstGeom prst="rect">
              <a:avLst/>
            </a:prstGeom>
          </p:spPr>
        </p:pic>
      </p:grpSp>
      <p:pic>
        <p:nvPicPr>
          <p:cNvPr id="2" name="图片 1"/>
          <p:cNvPicPr>
            <a:picLocks noChangeAspect="1"/>
          </p:cNvPicPr>
          <p:nvPr/>
        </p:nvPicPr>
        <p:blipFill>
          <a:blip r:embed="rId6"/>
          <a:srcRect r="10830"/>
          <a:stretch>
            <a:fillRect/>
          </a:stretch>
        </p:blipFill>
        <p:spPr>
          <a:xfrm>
            <a:off x="2263775" y="1198245"/>
            <a:ext cx="8559165" cy="4281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stretch>
            <a:fillRect/>
          </a:stretch>
        </p:blipFill>
        <p:spPr>
          <a:xfrm>
            <a:off x="190564" y="136874"/>
            <a:ext cx="11827265" cy="6584251"/>
          </a:xfrm>
          <a:prstGeom prst="rect">
            <a:avLst/>
          </a:prstGeom>
        </p:spPr>
      </p:pic>
      <p:grpSp>
        <p:nvGrpSpPr>
          <p:cNvPr id="47" name="组合 46"/>
          <p:cNvGrpSpPr/>
          <p:nvPr/>
        </p:nvGrpSpPr>
        <p:grpSpPr>
          <a:xfrm>
            <a:off x="130629" y="5676901"/>
            <a:ext cx="1761596" cy="1059090"/>
            <a:chOff x="130629" y="5962650"/>
            <a:chExt cx="1428892" cy="859065"/>
          </a:xfrm>
        </p:grpSpPr>
        <p:pic>
          <p:nvPicPr>
            <p:cNvPr id="48" name="图片 47"/>
            <p:cNvPicPr>
              <a:picLocks noChangeAspect="1"/>
            </p:cNvPicPr>
            <p:nvPr/>
          </p:nvPicPr>
          <p:blipFill>
            <a:blip r:embed="rId2"/>
            <a:stretch>
              <a:fillRect/>
            </a:stretch>
          </p:blipFill>
          <p:spPr>
            <a:xfrm>
              <a:off x="130629" y="5962650"/>
              <a:ext cx="584895" cy="859065"/>
            </a:xfrm>
            <a:prstGeom prst="rect">
              <a:avLst/>
            </a:prstGeom>
          </p:spPr>
        </p:pic>
        <p:pic>
          <p:nvPicPr>
            <p:cNvPr id="49" name="图片 48"/>
            <p:cNvPicPr>
              <a:picLocks noChangeAspect="1"/>
            </p:cNvPicPr>
            <p:nvPr/>
          </p:nvPicPr>
          <p:blipFill>
            <a:blip r:embed="rId3"/>
            <a:stretch>
              <a:fillRect/>
            </a:stretch>
          </p:blipFill>
          <p:spPr>
            <a:xfrm>
              <a:off x="761094" y="6108700"/>
              <a:ext cx="279026" cy="483280"/>
            </a:xfrm>
            <a:prstGeom prst="rect">
              <a:avLst/>
            </a:prstGeom>
          </p:spPr>
        </p:pic>
        <p:pic>
          <p:nvPicPr>
            <p:cNvPr id="50" name="图片 49"/>
            <p:cNvPicPr>
              <a:picLocks noChangeAspect="1"/>
            </p:cNvPicPr>
            <p:nvPr/>
          </p:nvPicPr>
          <p:blipFill>
            <a:blip r:embed="rId4"/>
            <a:stretch>
              <a:fillRect/>
            </a:stretch>
          </p:blipFill>
          <p:spPr>
            <a:xfrm>
              <a:off x="786039" y="6725716"/>
              <a:ext cx="773482" cy="95999"/>
            </a:xfrm>
            <a:prstGeom prst="rect">
              <a:avLst/>
            </a:prstGeom>
          </p:spPr>
        </p:pic>
        <p:pic>
          <p:nvPicPr>
            <p:cNvPr id="51" name="图片 50"/>
            <p:cNvPicPr>
              <a:picLocks noChangeAspect="1"/>
            </p:cNvPicPr>
            <p:nvPr/>
          </p:nvPicPr>
          <p:blipFill>
            <a:blip r:embed="rId5"/>
            <a:stretch>
              <a:fillRect/>
            </a:stretch>
          </p:blipFill>
          <p:spPr>
            <a:xfrm>
              <a:off x="715524" y="6588573"/>
              <a:ext cx="433273" cy="233142"/>
            </a:xfrm>
            <a:prstGeom prst="rect">
              <a:avLst/>
            </a:prstGeom>
          </p:spPr>
        </p:pic>
      </p:grpSp>
      <p:pic>
        <p:nvPicPr>
          <p:cNvPr id="6" name="图片 5"/>
          <p:cNvPicPr>
            <a:picLocks noChangeAspect="1"/>
          </p:cNvPicPr>
          <p:nvPr/>
        </p:nvPicPr>
        <p:blipFill>
          <a:blip r:embed="rId6"/>
          <a:srcRect r="18404" b="8011"/>
          <a:stretch>
            <a:fillRect/>
          </a:stretch>
        </p:blipFill>
        <p:spPr>
          <a:xfrm>
            <a:off x="1252220" y="1602105"/>
            <a:ext cx="9875520" cy="3653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stretch>
            <a:fillRect/>
          </a:stretch>
        </p:blipFill>
        <p:spPr>
          <a:xfrm>
            <a:off x="190564" y="136874"/>
            <a:ext cx="11827265" cy="6584251"/>
          </a:xfrm>
          <a:prstGeom prst="rect">
            <a:avLst/>
          </a:prstGeom>
        </p:spPr>
      </p:pic>
      <p:grpSp>
        <p:nvGrpSpPr>
          <p:cNvPr id="47" name="组合 46"/>
          <p:cNvGrpSpPr/>
          <p:nvPr/>
        </p:nvGrpSpPr>
        <p:grpSpPr>
          <a:xfrm>
            <a:off x="130629" y="5676901"/>
            <a:ext cx="1761596" cy="1059090"/>
            <a:chOff x="130629" y="5962650"/>
            <a:chExt cx="1428892" cy="859065"/>
          </a:xfrm>
        </p:grpSpPr>
        <p:pic>
          <p:nvPicPr>
            <p:cNvPr id="48" name="图片 47"/>
            <p:cNvPicPr>
              <a:picLocks noChangeAspect="1"/>
            </p:cNvPicPr>
            <p:nvPr/>
          </p:nvPicPr>
          <p:blipFill>
            <a:blip r:embed="rId2"/>
            <a:stretch>
              <a:fillRect/>
            </a:stretch>
          </p:blipFill>
          <p:spPr>
            <a:xfrm>
              <a:off x="130629" y="5962650"/>
              <a:ext cx="584895" cy="859065"/>
            </a:xfrm>
            <a:prstGeom prst="rect">
              <a:avLst/>
            </a:prstGeom>
          </p:spPr>
        </p:pic>
        <p:pic>
          <p:nvPicPr>
            <p:cNvPr id="49" name="图片 48"/>
            <p:cNvPicPr>
              <a:picLocks noChangeAspect="1"/>
            </p:cNvPicPr>
            <p:nvPr/>
          </p:nvPicPr>
          <p:blipFill>
            <a:blip r:embed="rId3"/>
            <a:stretch>
              <a:fillRect/>
            </a:stretch>
          </p:blipFill>
          <p:spPr>
            <a:xfrm>
              <a:off x="761094" y="6108700"/>
              <a:ext cx="279026" cy="483280"/>
            </a:xfrm>
            <a:prstGeom prst="rect">
              <a:avLst/>
            </a:prstGeom>
          </p:spPr>
        </p:pic>
        <p:pic>
          <p:nvPicPr>
            <p:cNvPr id="50" name="图片 49"/>
            <p:cNvPicPr>
              <a:picLocks noChangeAspect="1"/>
            </p:cNvPicPr>
            <p:nvPr/>
          </p:nvPicPr>
          <p:blipFill>
            <a:blip r:embed="rId4"/>
            <a:stretch>
              <a:fillRect/>
            </a:stretch>
          </p:blipFill>
          <p:spPr>
            <a:xfrm>
              <a:off x="786039" y="6725716"/>
              <a:ext cx="773482" cy="95999"/>
            </a:xfrm>
            <a:prstGeom prst="rect">
              <a:avLst/>
            </a:prstGeom>
          </p:spPr>
        </p:pic>
        <p:pic>
          <p:nvPicPr>
            <p:cNvPr id="51" name="图片 50"/>
            <p:cNvPicPr>
              <a:picLocks noChangeAspect="1"/>
            </p:cNvPicPr>
            <p:nvPr/>
          </p:nvPicPr>
          <p:blipFill>
            <a:blip r:embed="rId5"/>
            <a:stretch>
              <a:fillRect/>
            </a:stretch>
          </p:blipFill>
          <p:spPr>
            <a:xfrm>
              <a:off x="715524" y="6588573"/>
              <a:ext cx="433273" cy="233142"/>
            </a:xfrm>
            <a:prstGeom prst="rect">
              <a:avLst/>
            </a:prstGeom>
          </p:spPr>
        </p:pic>
      </p:grpSp>
      <p:grpSp>
        <p:nvGrpSpPr>
          <p:cNvPr id="45" name="组合 44"/>
          <p:cNvGrpSpPr/>
          <p:nvPr/>
        </p:nvGrpSpPr>
        <p:grpSpPr>
          <a:xfrm>
            <a:off x="722946" y="711763"/>
            <a:ext cx="4178104" cy="1091279"/>
            <a:chOff x="723899" y="822310"/>
            <a:chExt cx="4178104" cy="1091279"/>
          </a:xfrm>
        </p:grpSpPr>
        <p:sp>
          <p:nvSpPr>
            <p:cNvPr id="52" name="文本框 51"/>
            <p:cNvSpPr txBox="1"/>
            <p:nvPr/>
          </p:nvSpPr>
          <p:spPr>
            <a:xfrm>
              <a:off x="1659205" y="1129829"/>
              <a:ext cx="3242798" cy="691515"/>
            </a:xfrm>
            <a:prstGeom prst="rect">
              <a:avLst/>
            </a:prstGeom>
            <a:noFill/>
          </p:spPr>
          <p:txBody>
            <a:bodyPr wrap="square" rtlCol="0">
              <a:spAutoFit/>
            </a:bodyPr>
            <a:lstStyle/>
            <a:p>
              <a:pPr>
                <a:lnSpc>
                  <a:spcPct val="150000"/>
                </a:lnSpc>
              </a:pPr>
              <a:r>
                <a:rPr lang="zh-CN" altLang="en-US" sz="2600" b="1" dirty="0">
                  <a:solidFill>
                    <a:schemeClr val="tx1">
                      <a:lumMod val="85000"/>
                      <a:lumOff val="15000"/>
                    </a:schemeClr>
                  </a:solidFill>
                  <a:latin typeface="黑体" panose="02010609060101010101" pitchFamily="49" charset="-122"/>
                  <a:ea typeface="黑体" panose="02010609060101010101" pitchFamily="49" charset="-122"/>
                </a:rPr>
                <a:t>我们的认识</a:t>
              </a:r>
              <a:endParaRPr lang="zh-CN" altLang="en-US" sz="2600" b="1"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53" name="图片 52"/>
            <p:cNvPicPr>
              <a:picLocks noChangeAspect="1"/>
            </p:cNvPicPr>
            <p:nvPr/>
          </p:nvPicPr>
          <p:blipFill>
            <a:blip r:embed="rId6"/>
            <a:stretch>
              <a:fillRect/>
            </a:stretch>
          </p:blipFill>
          <p:spPr>
            <a:xfrm>
              <a:off x="723899" y="822310"/>
              <a:ext cx="1079086" cy="1091279"/>
            </a:xfrm>
            <a:prstGeom prst="rect">
              <a:avLst/>
            </a:prstGeom>
          </p:spPr>
        </p:pic>
      </p:grpSp>
      <p:graphicFrame>
        <p:nvGraphicFramePr>
          <p:cNvPr id="2" name="表格 1"/>
          <p:cNvGraphicFramePr/>
          <p:nvPr>
            <p:custDataLst>
              <p:tags r:id="rId7"/>
            </p:custDataLst>
          </p:nvPr>
        </p:nvGraphicFramePr>
        <p:xfrm>
          <a:off x="1385570" y="1832610"/>
          <a:ext cx="9880600" cy="4024630"/>
        </p:xfrm>
        <a:graphic>
          <a:graphicData uri="http://schemas.openxmlformats.org/drawingml/2006/table">
            <a:tbl>
              <a:tblPr firstRow="1" bandRow="1">
                <a:tableStyleId>{5940675A-B579-460E-94D1-54222C63F5DA}</a:tableStyleId>
              </a:tblPr>
              <a:tblGrid>
                <a:gridCol w="2249170"/>
                <a:gridCol w="7631430"/>
              </a:tblGrid>
              <a:tr h="684530">
                <a:tc>
                  <a:txBody>
                    <a:bodyPr/>
                    <a:p>
                      <a:pPr indent="0" algn="ctr">
                        <a:lnSpc>
                          <a:spcPct val="120000"/>
                        </a:lnSpc>
                        <a:spcBef>
                          <a:spcPts val="0"/>
                        </a:spcBef>
                        <a:spcAft>
                          <a:spcPts val="0"/>
                        </a:spcAft>
                        <a:buNone/>
                      </a:pPr>
                      <a:r>
                        <a:rPr lang="en-US" sz="1800" b="1" spc="130">
                          <a:solidFill>
                            <a:srgbClr val="E29A9A"/>
                          </a:solidFill>
                          <a:latin typeface="微软雅黑" panose="020B0503020204020204" charset="-122"/>
                          <a:ea typeface="微软雅黑" panose="020B0503020204020204" charset="-122"/>
                        </a:rPr>
                        <a:t>关键活动</a:t>
                      </a:r>
                      <a:endParaRPr lang="en-US" sz="1800" b="1" spc="130">
                        <a:solidFill>
                          <a:srgbClr val="E29A9A"/>
                        </a:solidFill>
                        <a:latin typeface="微软雅黑" panose="020B0503020204020204" charset="-122"/>
                        <a:ea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800" b="1" spc="130">
                          <a:solidFill>
                            <a:srgbClr val="E29A9A"/>
                          </a:solidFill>
                          <a:latin typeface="微软雅黑" panose="020B0503020204020204" charset="-122"/>
                          <a:ea typeface="微软雅黑" panose="020B0503020204020204" charset="-122"/>
                        </a:rPr>
                        <a:t>关键经验获得</a:t>
                      </a:r>
                      <a:endParaRPr lang="en-US" sz="1800" b="1" spc="130">
                        <a:solidFill>
                          <a:srgbClr val="E29A9A"/>
                        </a:solidFill>
                        <a:latin typeface="微软雅黑" panose="020B0503020204020204" charset="-122"/>
                        <a:ea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r h="1524000">
                <a:tc>
                  <a:txBody>
                    <a:bodyPr/>
                    <a:p>
                      <a:pPr indent="0" algn="l">
                        <a:lnSpc>
                          <a:spcPct val="120000"/>
                        </a:lnSpc>
                        <a:spcBef>
                          <a:spcPts val="0"/>
                        </a:spcBef>
                        <a:spcAft>
                          <a:spcPts val="0"/>
                        </a:spcAft>
                        <a:buNone/>
                      </a:pPr>
                      <a:r>
                        <a:rPr lang="en-US" sz="1600" b="0" spc="120">
                          <a:solidFill>
                            <a:srgbClr val="E29A9A"/>
                          </a:solidFill>
                          <a:latin typeface="微软雅黑" panose="020B0503020204020204" charset="-122"/>
                          <a:ea typeface="微软雅黑" panose="020B0503020204020204" charset="-122"/>
                        </a:rPr>
                        <a:t>介绍自己带的物品分享自己的整理经验辨析活动</a:t>
                      </a:r>
                      <a:endParaRPr lang="en-US" sz="1600" b="0" spc="120">
                        <a:solidFill>
                          <a:srgbClr val="E29A9A"/>
                        </a:solidFill>
                        <a:latin typeface="微软雅黑" panose="020B0503020204020204" charset="-122"/>
                        <a:ea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0" spc="120">
                          <a:solidFill>
                            <a:srgbClr val="404040"/>
                          </a:solidFill>
                          <a:latin typeface="微软雅黑" panose="020B0503020204020204" charset="-122"/>
                          <a:ea typeface="微软雅黑" panose="020B0503020204020204" charset="-122"/>
                          <a:cs typeface="微软雅黑" panose="020B0503020204020204" charset="-122"/>
                        </a:rPr>
                        <a:t>语言领域：说明性讲述：在有凭借物书包的情况下，独立构思介绍自己所带的物品、如何整理，并在集体面前讲述。从客观的角度表述“这件物品到底要不要带”的理由，提出观点。科学领域：科学思考能力：根据过去的经验或逻辑推断，对“为什么不能带这件东西”进行解释和预测。</a:t>
                      </a:r>
                      <a:endParaRPr lang="en-US" sz="1600" b="0" spc="120">
                        <a:solidFill>
                          <a:srgbClr val="404040"/>
                        </a:solidFill>
                        <a:latin typeface="微软雅黑" panose="020B0503020204020204" charset="-122"/>
                        <a:ea typeface="微软雅黑" panose="020B0503020204020204" charset="-122"/>
                        <a:cs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r h="1816100">
                <a:tc>
                  <a:txBody>
                    <a:bodyPr/>
                    <a:p>
                      <a:pPr indent="0" algn="l">
                        <a:lnSpc>
                          <a:spcPct val="120000"/>
                        </a:lnSpc>
                        <a:spcBef>
                          <a:spcPts val="0"/>
                        </a:spcBef>
                        <a:spcAft>
                          <a:spcPts val="0"/>
                        </a:spcAft>
                        <a:buNone/>
                      </a:pPr>
                      <a:r>
                        <a:rPr lang="en-US" sz="1600" b="0" spc="120">
                          <a:solidFill>
                            <a:srgbClr val="E29A9A"/>
                          </a:solidFill>
                          <a:latin typeface="微软雅黑" panose="020B0503020204020204" charset="-122"/>
                          <a:ea typeface="微软雅黑" panose="020B0503020204020204" charset="-122"/>
                          <a:cs typeface="微软雅黑" panose="020B0503020204020204" charset="-122"/>
                        </a:rPr>
                        <a:t>设计“个人物品管理计划”执行“个人物品管理计划”</a:t>
                      </a:r>
                      <a:endParaRPr lang="en-US" sz="1600" b="0" spc="120">
                        <a:solidFill>
                          <a:srgbClr val="E29A9A"/>
                        </a:solidFill>
                        <a:latin typeface="微软雅黑" panose="020B0503020204020204" charset="-122"/>
                        <a:ea typeface="微软雅黑" panose="020B0503020204020204" charset="-122"/>
                        <a:cs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600" b="0" spc="120">
                          <a:solidFill>
                            <a:srgbClr val="404040"/>
                          </a:solidFill>
                          <a:latin typeface="微软雅黑" panose="020B0503020204020204" charset="-122"/>
                          <a:ea typeface="微软雅黑" panose="020B0503020204020204" charset="-122"/>
                        </a:rPr>
                        <a:t>科学领域：数学（空间概念）：学会看计划，知道横向、纵向及标识的含义。科学探究能力（设计制作能力）：怎么设计计划？健康领域：生活习惯与生活能力（具有基本的生活自理能力）：根据自己的计划执行整理书包的行为。社会领域：人际交往（关心尊重他人）：据计划带来水果、创可贴、防蚊贴等物品的分享行为。</a:t>
                      </a:r>
                      <a:endParaRPr lang="en-US" sz="1600" b="0" spc="120">
                        <a:solidFill>
                          <a:srgbClr val="404040"/>
                        </a:solidFill>
                        <a:latin typeface="微软雅黑" panose="020B0503020204020204" charset="-122"/>
                        <a:ea typeface="微软雅黑" panose="020B0503020204020204" charset="-122"/>
                      </a:endParaRPr>
                    </a:p>
                  </a:txBody>
                  <a:tcPr marL="254000" marR="254000" marT="177800" marB="177800" vert="horz"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探索三：小学书包和幼儿园书包有什么不同？</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活动故事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591685" y="585724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活动一：小书包，大不同</a:t>
            </a:r>
            <a:endParaRPr lang="zh-CN" sz="1600" b="1">
              <a:latin typeface="Calibri" panose="020F0502020204030204" pitchFamily="34" charset="0"/>
              <a:ea typeface="宋体" panose="02010600030101010101" pitchFamily="2" charset="-122"/>
            </a:endParaRPr>
          </a:p>
        </p:txBody>
      </p:sp>
      <p:grpSp>
        <p:nvGrpSpPr>
          <p:cNvPr id="85" name="组合 85"/>
          <p:cNvGrpSpPr/>
          <p:nvPr/>
        </p:nvGrpSpPr>
        <p:grpSpPr>
          <a:xfrm>
            <a:off x="2641600" y="1897380"/>
            <a:ext cx="8117840" cy="3359785"/>
            <a:chOff x="5409" y="132373"/>
            <a:chExt cx="6392" cy="2340"/>
          </a:xfrm>
        </p:grpSpPr>
        <p:pic>
          <p:nvPicPr>
            <p:cNvPr id="212" name="图片 57" descr="IMG_1366(1)"/>
            <p:cNvPicPr>
              <a:picLocks noChangeAspect="1"/>
            </p:cNvPicPr>
            <p:nvPr/>
          </p:nvPicPr>
          <p:blipFill>
            <a:blip r:embed="rId7"/>
            <a:srcRect t="2603"/>
            <a:stretch>
              <a:fillRect/>
            </a:stretch>
          </p:blipFill>
          <p:spPr>
            <a:xfrm>
              <a:off x="7794" y="132373"/>
              <a:ext cx="1741" cy="2299"/>
            </a:xfrm>
            <a:prstGeom prst="rect">
              <a:avLst/>
            </a:prstGeom>
            <a:noFill/>
            <a:ln>
              <a:noFill/>
            </a:ln>
          </p:spPr>
        </p:pic>
        <p:pic>
          <p:nvPicPr>
            <p:cNvPr id="110" name="图片 56"/>
            <p:cNvPicPr/>
            <p:nvPr/>
          </p:nvPicPr>
          <p:blipFill>
            <a:blip r:embed="rId8"/>
            <a:stretch>
              <a:fillRect/>
            </a:stretch>
          </p:blipFill>
          <p:spPr>
            <a:xfrm>
              <a:off x="5409" y="132423"/>
              <a:ext cx="1815" cy="2235"/>
            </a:xfrm>
            <a:prstGeom prst="rect">
              <a:avLst/>
            </a:prstGeom>
            <a:noFill/>
            <a:ln>
              <a:noFill/>
            </a:ln>
          </p:spPr>
        </p:pic>
        <p:pic>
          <p:nvPicPr>
            <p:cNvPr id="217" name="图片 58" descr="IMG_1364(1)"/>
            <p:cNvPicPr>
              <a:picLocks noChangeAspect="1"/>
            </p:cNvPicPr>
            <p:nvPr/>
          </p:nvPicPr>
          <p:blipFill>
            <a:blip r:embed="rId9"/>
            <a:srcRect t="3676"/>
            <a:stretch>
              <a:fillRect/>
            </a:stretch>
          </p:blipFill>
          <p:spPr>
            <a:xfrm>
              <a:off x="10059" y="132403"/>
              <a:ext cx="1743" cy="2310"/>
            </a:xfrm>
            <a:prstGeom prst="rect">
              <a:avLst/>
            </a:prstGeom>
            <a:noFill/>
            <a:ln>
              <a:noFill/>
            </a:ln>
          </p:spPr>
        </p:pic>
      </p:grpSp>
      <p:sp>
        <p:nvSpPr>
          <p:cNvPr id="6" name="文本框 5"/>
          <p:cNvSpPr txBox="1"/>
          <p:nvPr/>
        </p:nvSpPr>
        <p:spPr>
          <a:xfrm>
            <a:off x="2966720" y="5339715"/>
            <a:ext cx="6704965" cy="337185"/>
          </a:xfrm>
          <a:prstGeom prst="rect">
            <a:avLst/>
          </a:prstGeom>
          <a:noFill/>
          <a:ln w="9525">
            <a:noFill/>
          </a:ln>
        </p:spPr>
        <p:txBody>
          <a:bodyPr wrap="square">
            <a:spAutoFit/>
          </a:bodyPr>
          <a:p>
            <a:pPr indent="0"/>
            <a:r>
              <a:rPr sz="1600" b="0">
                <a:latin typeface="微软雅黑" panose="020B0503020204020204" charset="-122"/>
                <a:ea typeface="微软雅黑" panose="020B0503020204020204" charset="-122"/>
                <a:cs typeface="微软雅黑" panose="020B0503020204020204" charset="-122"/>
              </a:rPr>
              <a:t>小学生视频介绍</a:t>
            </a:r>
            <a:r>
              <a:rPr lang="zh-CN" sz="1600" b="0">
                <a:latin typeface="微软雅黑" panose="020B0503020204020204" charset="-122"/>
                <a:ea typeface="微软雅黑" panose="020B0503020204020204" charset="-122"/>
                <a:cs typeface="微软雅黑" panose="020B0503020204020204" charset="-122"/>
              </a:rPr>
              <a:t>书包                          </a:t>
            </a:r>
            <a:r>
              <a:rPr sz="1600" b="0">
                <a:latin typeface="微软雅黑" panose="020B0503020204020204" charset="-122"/>
                <a:ea typeface="微软雅黑" panose="020B0503020204020204" charset="-122"/>
                <a:cs typeface="微软雅黑" panose="020B0503020204020204" charset="-122"/>
              </a:rPr>
              <a:t>        小学生书包与幼儿园书包对比</a:t>
            </a:r>
            <a:endParaRPr sz="1600" b="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500"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strVal val="#ppt_w*0.70"/>
                                          </p:val>
                                        </p:tav>
                                        <p:tav tm="100000">
                                          <p:val>
                                            <p:strVal val="#ppt_w"/>
                                          </p:val>
                                        </p:tav>
                                      </p:tavLst>
                                    </p:anim>
                                    <p:anim calcmode="lin" valueType="num">
                                      <p:cBhvr>
                                        <p:cTn id="13" dur="500" fill="hold"/>
                                        <p:tgtEl>
                                          <p:spTgt spid="100"/>
                                        </p:tgtEl>
                                        <p:attrNameLst>
                                          <p:attrName>ppt_h</p:attrName>
                                        </p:attrNameLst>
                                      </p:cBhvr>
                                      <p:tavLst>
                                        <p:tav tm="0">
                                          <p:val>
                                            <p:strVal val="#ppt_h"/>
                                          </p:val>
                                        </p:tav>
                                        <p:tav tm="100000">
                                          <p:val>
                                            <p:strVal val="#ppt_h"/>
                                          </p:val>
                                        </p:tav>
                                      </p:tavLst>
                                    </p:anim>
                                    <p:animEffect transition="in" filter="fade">
                                      <p:cBhvr>
                                        <p:cTn id="14" dur="500"/>
                                        <p:tgtEl>
                                          <p:spTgt spid="100"/>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grpSp>
        <p:nvGrpSpPr>
          <p:cNvPr id="18" name="组合 17"/>
          <p:cNvGrpSpPr/>
          <p:nvPr/>
        </p:nvGrpSpPr>
        <p:grpSpPr>
          <a:xfrm>
            <a:off x="1102470" y="703425"/>
            <a:ext cx="6795135" cy="1619590"/>
            <a:chOff x="3615165" y="911891"/>
            <a:chExt cx="6795135" cy="1619590"/>
          </a:xfrm>
        </p:grpSpPr>
        <p:pic>
          <p:nvPicPr>
            <p:cNvPr id="19" name="图片 18" descr="图片包含 红色, 停止, 标志,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15165" y="911891"/>
              <a:ext cx="1619590" cy="1619590"/>
            </a:xfrm>
            <a:prstGeom prst="rect">
              <a:avLst/>
            </a:prstGeom>
          </p:spPr>
        </p:pic>
        <p:sp>
          <p:nvSpPr>
            <p:cNvPr id="20" name="文本框 19"/>
            <p:cNvSpPr txBox="1"/>
            <p:nvPr/>
          </p:nvSpPr>
          <p:spPr>
            <a:xfrm>
              <a:off x="5034390" y="1360201"/>
              <a:ext cx="5375910" cy="675640"/>
            </a:xfrm>
            <a:prstGeom prst="rect">
              <a:avLst/>
            </a:prstGeom>
            <a:noFill/>
          </p:spPr>
          <p:txBody>
            <a:bodyPr wrap="square" rtlCol="0">
              <a:spAutoFit/>
            </a:bodyPr>
            <a:lstStyle/>
            <a:p>
              <a:pPr algn="l"/>
              <a:r>
                <a:rPr lang="en-US" altLang="zh-CN" sz="3800" dirty="0">
                  <a:solidFill>
                    <a:srgbClr val="DE1E1E"/>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3800" dirty="0">
                  <a:solidFill>
                    <a:srgbClr val="DE1E1E"/>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3800" dirty="0">
                  <a:solidFill>
                    <a:srgbClr val="DE1E1E"/>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3800" dirty="0">
                  <a:solidFill>
                    <a:srgbClr val="DE1E1E"/>
                  </a:solidFill>
                  <a:latin typeface="黑体" panose="02010609060101010101" pitchFamily="49" charset="-122"/>
                  <a:ea typeface="黑体" panose="02010609060101010101" pitchFamily="49" charset="-122"/>
                  <a:cs typeface="文泉驿等宽微米黑" panose="020B0606030804020204" pitchFamily="34" charset="-122"/>
                </a:rPr>
                <a:t>开篇</a:t>
              </a:r>
              <a:endParaRPr lang="zh-CN" altLang="en-US" sz="3800" dirty="0">
                <a:solidFill>
                  <a:srgbClr val="DE1E1E"/>
                </a:solidFill>
                <a:latin typeface="黑体" panose="02010609060101010101" pitchFamily="49" charset="-122"/>
                <a:ea typeface="黑体" panose="02010609060101010101" pitchFamily="49" charset="-122"/>
                <a:cs typeface="文泉驿等宽微米黑" panose="020B0606030804020204" pitchFamily="34" charset="-122"/>
              </a:endParaRPr>
            </a:p>
          </p:txBody>
        </p:sp>
      </p:grpSp>
      <p:sp>
        <p:nvSpPr>
          <p:cNvPr id="21" name="文本框 20"/>
          <p:cNvSpPr txBox="1"/>
          <p:nvPr/>
        </p:nvSpPr>
        <p:spPr>
          <a:xfrm>
            <a:off x="1252490" y="2123455"/>
            <a:ext cx="10017647" cy="3553460"/>
          </a:xfrm>
          <a:prstGeom prst="rect">
            <a:avLst/>
          </a:prstGeom>
          <a:noFill/>
        </p:spPr>
        <p:txBody>
          <a:bodyPr wrap="square" rtlCol="0">
            <a:spAutoFit/>
          </a:bodyPr>
          <a:lstStyle>
            <a:defPPr>
              <a:defRPr lang="zh-CN"/>
            </a:defPPr>
            <a:lvl1pPr marL="514350" indent="-514350">
              <a:lnSpc>
                <a:spcPct val="150000"/>
              </a:lnSpc>
              <a:buFont typeface="+mj-lt"/>
              <a:buAutoNum type="arabicPeriod"/>
              <a:defRPr sz="2500">
                <a:latin typeface="黑体" panose="02010609060101010101" pitchFamily="49" charset="-122"/>
                <a:ea typeface="黑体" panose="02010609060101010101" pitchFamily="49" charset="-122"/>
                <a:cs typeface="文泉驿等宽微米黑" panose="020B0606030804020204" pitchFamily="34" charset="-122"/>
              </a:defRPr>
            </a:lvl1pPr>
          </a:lstStyle>
          <a:p>
            <a:pPr marL="0" indent="635000" fontAlgn="auto">
              <a:buNone/>
              <a:extLst>
                <a:ext uri="{35155182-B16C-46BC-9424-99874614C6A1}">
                  <wpsdc:indentchars xmlns:wpsdc="http://www.wps.cn/officeDocument/2017/drawingmlCustomData" val="200" checksum="1170532397"/>
                </a:ext>
              </a:extLst>
            </a:pPr>
            <a:r>
              <a:rPr dirty="0"/>
              <a:t>幼儿园是孩子良好行为习惯养成的重要时期，整理习惯是幼儿良好习惯培养的重要内容之一。《3-6岁儿童学习与发展指南》中指出：良好的生活习惯、基本的生活能力是幼儿身心健康的重要标志，也是其它领域学习与发展的基础。因此拥有良好的学习与生活习惯，善于整理个人学习物品，建立科学的整理思维，对于即将升入小学的大班孩子们来说是至关重要的。</a:t>
            </a:r>
            <a:endParaRPr dirty="0"/>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探索三：小学书包和幼儿园书包有什么不同？</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591685" y="585724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活动二：探秘课程表</a:t>
            </a:r>
            <a:endParaRPr lang="zh-CN" sz="1600" b="1">
              <a:latin typeface="Calibri" panose="020F0502020204030204" pitchFamily="34" charset="0"/>
              <a:ea typeface="宋体" panose="02010600030101010101" pitchFamily="2" charset="-122"/>
            </a:endParaRPr>
          </a:p>
        </p:txBody>
      </p:sp>
      <p:pic>
        <p:nvPicPr>
          <p:cNvPr id="5" name="图片 4"/>
          <p:cNvPicPr>
            <a:picLocks noChangeAspect="1"/>
          </p:cNvPicPr>
          <p:nvPr/>
        </p:nvPicPr>
        <p:blipFill>
          <a:blip r:embed="rId7"/>
          <a:srcRect r="12346"/>
          <a:stretch>
            <a:fillRect/>
          </a:stretch>
        </p:blipFill>
        <p:spPr>
          <a:xfrm>
            <a:off x="1296035" y="2088515"/>
            <a:ext cx="9566275" cy="32029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500"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strVal val="#ppt_w*0.70"/>
                                          </p:val>
                                        </p:tav>
                                        <p:tav tm="100000">
                                          <p:val>
                                            <p:strVal val="#ppt_w"/>
                                          </p:val>
                                        </p:tav>
                                      </p:tavLst>
                                    </p:anim>
                                    <p:anim calcmode="lin" valueType="num">
                                      <p:cBhvr>
                                        <p:cTn id="13" dur="500" fill="hold"/>
                                        <p:tgtEl>
                                          <p:spTgt spid="100"/>
                                        </p:tgtEl>
                                        <p:attrNameLst>
                                          <p:attrName>ppt_h</p:attrName>
                                        </p:attrNameLst>
                                      </p:cBhvr>
                                      <p:tavLst>
                                        <p:tav tm="0">
                                          <p:val>
                                            <p:strVal val="#ppt_h"/>
                                          </p:val>
                                        </p:tav>
                                        <p:tav tm="100000">
                                          <p:val>
                                            <p:strVal val="#ppt_h"/>
                                          </p:val>
                                        </p:tav>
                                      </p:tavLst>
                                    </p:anim>
                                    <p:animEffect transition="in" filter="fade">
                                      <p:cBhvr>
                                        <p:cTn id="14" dur="500"/>
                                        <p:tgtEl>
                                          <p:spTgt spid="100"/>
                                        </p:tgtEl>
                                      </p:cBhvr>
                                    </p:animEffec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探索三：小学书包和幼儿园书包有什么不同？</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活动故事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4591685" y="5857240"/>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活动二：探秘课程表</a:t>
            </a:r>
            <a:endParaRPr lang="zh-CN" sz="1600" b="1">
              <a:latin typeface="Calibri" panose="020F0502020204030204" pitchFamily="34" charset="0"/>
              <a:ea typeface="宋体" panose="02010600030101010101" pitchFamily="2" charset="-122"/>
            </a:endParaRPr>
          </a:p>
        </p:txBody>
      </p:sp>
      <p:pic>
        <p:nvPicPr>
          <p:cNvPr id="6" name="图片 5"/>
          <p:cNvPicPr>
            <a:picLocks noChangeAspect="1"/>
          </p:cNvPicPr>
          <p:nvPr/>
        </p:nvPicPr>
        <p:blipFill>
          <a:blip r:embed="rId7"/>
          <a:srcRect r="23932"/>
          <a:stretch>
            <a:fillRect/>
          </a:stretch>
        </p:blipFill>
        <p:spPr>
          <a:xfrm>
            <a:off x="938530" y="1920875"/>
            <a:ext cx="9978390" cy="37560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500"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strVal val="#ppt_w*0.70"/>
                                          </p:val>
                                        </p:tav>
                                        <p:tav tm="100000">
                                          <p:val>
                                            <p:strVal val="#ppt_w"/>
                                          </p:val>
                                        </p:tav>
                                      </p:tavLst>
                                    </p:anim>
                                    <p:anim calcmode="lin" valueType="num">
                                      <p:cBhvr>
                                        <p:cTn id="13" dur="500" fill="hold"/>
                                        <p:tgtEl>
                                          <p:spTgt spid="100"/>
                                        </p:tgtEl>
                                        <p:attrNameLst>
                                          <p:attrName>ppt_h</p:attrName>
                                        </p:attrNameLst>
                                      </p:cBhvr>
                                      <p:tavLst>
                                        <p:tav tm="0">
                                          <p:val>
                                            <p:strVal val="#ppt_h"/>
                                          </p:val>
                                        </p:tav>
                                        <p:tav tm="100000">
                                          <p:val>
                                            <p:strVal val="#ppt_h"/>
                                          </p:val>
                                        </p:tav>
                                      </p:tavLst>
                                    </p:anim>
                                    <p:animEffect transition="in" filter="fade">
                                      <p:cBhvr>
                                        <p:cTn id="14" dur="500"/>
                                        <p:tgtEl>
                                          <p:spTgt spid="100"/>
                                        </p:tgtEl>
                                      </p:cBhvr>
                                    </p:animEffec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1"/>
          <a:stretch>
            <a:fillRect/>
          </a:stretch>
        </p:blipFill>
        <p:spPr>
          <a:xfrm>
            <a:off x="190564" y="136874"/>
            <a:ext cx="11827265" cy="6584251"/>
          </a:xfrm>
          <a:prstGeom prst="rect">
            <a:avLst/>
          </a:prstGeom>
        </p:spPr>
      </p:pic>
      <p:grpSp>
        <p:nvGrpSpPr>
          <p:cNvPr id="47" name="组合 46"/>
          <p:cNvGrpSpPr/>
          <p:nvPr/>
        </p:nvGrpSpPr>
        <p:grpSpPr>
          <a:xfrm>
            <a:off x="130629" y="5676901"/>
            <a:ext cx="1761596" cy="1059090"/>
            <a:chOff x="130629" y="5962650"/>
            <a:chExt cx="1428892" cy="859065"/>
          </a:xfrm>
        </p:grpSpPr>
        <p:pic>
          <p:nvPicPr>
            <p:cNvPr id="48" name="图片 47"/>
            <p:cNvPicPr>
              <a:picLocks noChangeAspect="1"/>
            </p:cNvPicPr>
            <p:nvPr/>
          </p:nvPicPr>
          <p:blipFill>
            <a:blip r:embed="rId2"/>
            <a:stretch>
              <a:fillRect/>
            </a:stretch>
          </p:blipFill>
          <p:spPr>
            <a:xfrm>
              <a:off x="130629" y="5962650"/>
              <a:ext cx="584895" cy="859065"/>
            </a:xfrm>
            <a:prstGeom prst="rect">
              <a:avLst/>
            </a:prstGeom>
          </p:spPr>
        </p:pic>
        <p:pic>
          <p:nvPicPr>
            <p:cNvPr id="49" name="图片 48"/>
            <p:cNvPicPr>
              <a:picLocks noChangeAspect="1"/>
            </p:cNvPicPr>
            <p:nvPr/>
          </p:nvPicPr>
          <p:blipFill>
            <a:blip r:embed="rId3"/>
            <a:stretch>
              <a:fillRect/>
            </a:stretch>
          </p:blipFill>
          <p:spPr>
            <a:xfrm>
              <a:off x="761094" y="6108700"/>
              <a:ext cx="279026" cy="483280"/>
            </a:xfrm>
            <a:prstGeom prst="rect">
              <a:avLst/>
            </a:prstGeom>
          </p:spPr>
        </p:pic>
        <p:pic>
          <p:nvPicPr>
            <p:cNvPr id="50" name="图片 49"/>
            <p:cNvPicPr>
              <a:picLocks noChangeAspect="1"/>
            </p:cNvPicPr>
            <p:nvPr/>
          </p:nvPicPr>
          <p:blipFill>
            <a:blip r:embed="rId4"/>
            <a:stretch>
              <a:fillRect/>
            </a:stretch>
          </p:blipFill>
          <p:spPr>
            <a:xfrm>
              <a:off x="786039" y="6725716"/>
              <a:ext cx="773482" cy="95999"/>
            </a:xfrm>
            <a:prstGeom prst="rect">
              <a:avLst/>
            </a:prstGeom>
          </p:spPr>
        </p:pic>
        <p:pic>
          <p:nvPicPr>
            <p:cNvPr id="51" name="图片 50"/>
            <p:cNvPicPr>
              <a:picLocks noChangeAspect="1"/>
            </p:cNvPicPr>
            <p:nvPr/>
          </p:nvPicPr>
          <p:blipFill>
            <a:blip r:embed="rId5"/>
            <a:stretch>
              <a:fillRect/>
            </a:stretch>
          </p:blipFill>
          <p:spPr>
            <a:xfrm>
              <a:off x="715524" y="6588573"/>
              <a:ext cx="433273" cy="233142"/>
            </a:xfrm>
            <a:prstGeom prst="rect">
              <a:avLst/>
            </a:prstGeom>
          </p:spPr>
        </p:pic>
      </p:grpSp>
      <p:grpSp>
        <p:nvGrpSpPr>
          <p:cNvPr id="45" name="组合 44"/>
          <p:cNvGrpSpPr/>
          <p:nvPr/>
        </p:nvGrpSpPr>
        <p:grpSpPr>
          <a:xfrm>
            <a:off x="710246" y="495863"/>
            <a:ext cx="4178104" cy="1091279"/>
            <a:chOff x="723899" y="822310"/>
            <a:chExt cx="4178104" cy="1091279"/>
          </a:xfrm>
        </p:grpSpPr>
        <p:sp>
          <p:nvSpPr>
            <p:cNvPr id="52" name="文本框 51"/>
            <p:cNvSpPr txBox="1"/>
            <p:nvPr/>
          </p:nvSpPr>
          <p:spPr>
            <a:xfrm>
              <a:off x="1659205" y="1129829"/>
              <a:ext cx="3242798" cy="691515"/>
            </a:xfrm>
            <a:prstGeom prst="rect">
              <a:avLst/>
            </a:prstGeom>
            <a:noFill/>
          </p:spPr>
          <p:txBody>
            <a:bodyPr wrap="square" rtlCol="0">
              <a:spAutoFit/>
            </a:bodyPr>
            <a:lstStyle/>
            <a:p>
              <a:pPr>
                <a:lnSpc>
                  <a:spcPct val="150000"/>
                </a:lnSpc>
              </a:pPr>
              <a:r>
                <a:rPr lang="zh-CN" altLang="en-US" sz="2600" b="1" dirty="0">
                  <a:solidFill>
                    <a:schemeClr val="tx1">
                      <a:lumMod val="85000"/>
                      <a:lumOff val="15000"/>
                    </a:schemeClr>
                  </a:solidFill>
                  <a:latin typeface="黑体" panose="02010609060101010101" pitchFamily="49" charset="-122"/>
                  <a:ea typeface="黑体" panose="02010609060101010101" pitchFamily="49" charset="-122"/>
                </a:rPr>
                <a:t>我们的思考</a:t>
              </a:r>
              <a:endParaRPr lang="zh-CN" altLang="en-US" sz="2600" b="1"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53" name="图片 52"/>
            <p:cNvPicPr>
              <a:picLocks noChangeAspect="1"/>
            </p:cNvPicPr>
            <p:nvPr/>
          </p:nvPicPr>
          <p:blipFill>
            <a:blip r:embed="rId6"/>
            <a:stretch>
              <a:fillRect/>
            </a:stretch>
          </p:blipFill>
          <p:spPr>
            <a:xfrm>
              <a:off x="723899" y="822310"/>
              <a:ext cx="1079086" cy="1091279"/>
            </a:xfrm>
            <a:prstGeom prst="rect">
              <a:avLst/>
            </a:prstGeom>
          </p:spPr>
        </p:pic>
      </p:grpSp>
      <p:sp>
        <p:nvSpPr>
          <p:cNvPr id="56" name="文本框 55"/>
          <p:cNvSpPr txBox="1"/>
          <p:nvPr/>
        </p:nvSpPr>
        <p:spPr>
          <a:xfrm>
            <a:off x="1471930" y="1494790"/>
            <a:ext cx="9751060" cy="1476375"/>
          </a:xfrm>
          <a:prstGeom prst="rect">
            <a:avLst/>
          </a:prstGeom>
          <a:noFill/>
        </p:spPr>
        <p:txBody>
          <a:bodyPr wrap="square" rtlCol="0">
            <a:spAutoFit/>
          </a:bodyPr>
          <a:lstStyle/>
          <a:p>
            <a:pPr indent="508000" fontAlgn="auto">
              <a:lnSpc>
                <a:spcPct val="150000"/>
              </a:lnSpc>
              <a:extLst>
                <a:ext uri="{35155182-B16C-46BC-9424-99874614C6A1}">
                  <wpsdc:indentchars xmlns:wpsdc="http://www.wps.cn/officeDocument/2017/drawingmlCustomData" val="200" checksum="282533468"/>
                </a:ext>
              </a:extLst>
            </a:pPr>
            <a:r>
              <a:rPr lang="zh-CN" altLang="en-US" sz="2000" dirty="0">
                <a:latin typeface="黑体" panose="02010609060101010101" pitchFamily="49" charset="-122"/>
                <a:ea typeface="黑体" panose="02010609060101010101" pitchFamily="49" charset="-122"/>
              </a:rPr>
              <a:t>回顾小书包的整理活动中，我们始终基于观察幼儿的现场，了解幼儿当下的问题、兴趣和能力需要，我们主要经历了三次探索。并梳理出了“个人书包整理”实施网络图。</a:t>
            </a:r>
            <a:endParaRPr lang="zh-CN" altLang="en-US" sz="2000" dirty="0">
              <a:latin typeface="黑体" panose="02010609060101010101" pitchFamily="49" charset="-122"/>
              <a:ea typeface="黑体" panose="02010609060101010101" pitchFamily="49" charset="-122"/>
            </a:endParaRPr>
          </a:p>
        </p:txBody>
      </p:sp>
      <p:pic>
        <p:nvPicPr>
          <p:cNvPr id="249" name="图片 249" descr="2"/>
          <p:cNvPicPr>
            <a:picLocks noChangeAspect="1"/>
          </p:cNvPicPr>
          <p:nvPr/>
        </p:nvPicPr>
        <p:blipFill>
          <a:blip r:embed="rId7"/>
          <a:stretch>
            <a:fillRect/>
          </a:stretch>
        </p:blipFill>
        <p:spPr>
          <a:xfrm>
            <a:off x="2935605" y="2588895"/>
            <a:ext cx="7179310" cy="40284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wipe(up)">
                                      <p:cBhvr>
                                        <p:cTn id="7" dur="5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2309" y="136239"/>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探索四：书包柜的管理</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grpSp>
        <p:nvGrpSpPr>
          <p:cNvPr id="32" name="组合 32"/>
          <p:cNvGrpSpPr/>
          <p:nvPr/>
        </p:nvGrpSpPr>
        <p:grpSpPr>
          <a:xfrm>
            <a:off x="2400300" y="1918970"/>
            <a:ext cx="8203565" cy="3938723"/>
            <a:chOff x="3315" y="1785"/>
            <a:chExt cx="9720" cy="6302"/>
          </a:xfrm>
          <a:gradFill>
            <a:gsLst>
              <a:gs pos="50000">
                <a:srgbClr val="ECCFCB"/>
              </a:gs>
              <a:gs pos="0">
                <a:srgbClr val="F2DFDC"/>
              </a:gs>
              <a:gs pos="100000">
                <a:srgbClr val="E5BEB9"/>
              </a:gs>
            </a:gsLst>
            <a:lin scaled="1"/>
          </a:gradFill>
        </p:grpSpPr>
        <p:cxnSp>
          <p:nvCxnSpPr>
            <p:cNvPr id="5" name="直接箭头连接符 8"/>
            <p:cNvCxnSpPr/>
            <p:nvPr/>
          </p:nvCxnSpPr>
          <p:spPr>
            <a:xfrm flipV="1">
              <a:off x="5103" y="2130"/>
              <a:ext cx="567" cy="8"/>
            </a:xfrm>
            <a:prstGeom prst="straightConnector1">
              <a:avLst/>
            </a:prstGeom>
            <a:grpFill/>
            <a:ln>
              <a:tailEnd type="arrow" w="med" len="med"/>
            </a:ln>
          </p:spPr>
          <p:style>
            <a:lnRef idx="3">
              <a:schemeClr val="dk1"/>
            </a:lnRef>
            <a:fillRef idx="0">
              <a:schemeClr val="dk1"/>
            </a:fillRef>
            <a:effectRef idx="2">
              <a:schemeClr val="dk1"/>
            </a:effectRef>
            <a:fontRef idx="minor">
              <a:schemeClr val="tx1"/>
            </a:fontRef>
          </p:style>
        </p:cxnSp>
        <p:cxnSp>
          <p:nvCxnSpPr>
            <p:cNvPr id="7" name="直接箭头连接符 9"/>
            <p:cNvCxnSpPr/>
            <p:nvPr/>
          </p:nvCxnSpPr>
          <p:spPr>
            <a:xfrm flipV="1">
              <a:off x="7488" y="2160"/>
              <a:ext cx="567" cy="8"/>
            </a:xfrm>
            <a:prstGeom prst="straightConnector1">
              <a:avLst/>
            </a:prstGeom>
            <a:grpFill/>
            <a:ln>
              <a:tailEnd type="arrow" w="med" len="med"/>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flipV="1">
              <a:off x="9873" y="2145"/>
              <a:ext cx="567" cy="8"/>
            </a:xfrm>
            <a:prstGeom prst="straightConnector1">
              <a:avLst/>
            </a:prstGeom>
            <a:grpFill/>
            <a:ln>
              <a:tailEnd type="arrow" w="med" len="med"/>
            </a:ln>
          </p:spPr>
          <p:style>
            <a:lnRef idx="3">
              <a:schemeClr val="dk1"/>
            </a:lnRef>
            <a:fillRef idx="0">
              <a:schemeClr val="dk1"/>
            </a:fillRef>
            <a:effectRef idx="2">
              <a:schemeClr val="dk1"/>
            </a:effectRef>
            <a:fontRef idx="minor">
              <a:schemeClr val="tx1"/>
            </a:fontRef>
          </p:style>
        </p:cxnSp>
        <p:sp>
          <p:nvSpPr>
            <p:cNvPr id="16" name="文本框 11"/>
            <p:cNvSpPr txBox="1"/>
            <p:nvPr/>
          </p:nvSpPr>
          <p:spPr>
            <a:xfrm>
              <a:off x="3315" y="3270"/>
              <a:ext cx="2040" cy="1110"/>
            </a:xfrm>
            <a:prstGeom prst="rect">
              <a:avLst/>
            </a:prstGeom>
            <a:solidFill>
              <a:srgbClr val="FFAFAB"/>
            </a:solid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问题：柜子不够长，放不下所有孩子的书包。</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13" name="文本框 12"/>
            <p:cNvSpPr txBox="1"/>
            <p:nvPr/>
          </p:nvSpPr>
          <p:spPr>
            <a:xfrm>
              <a:off x="3375" y="1815"/>
              <a:ext cx="1711" cy="759"/>
            </a:xfrm>
            <a:prstGeom prst="rect">
              <a:avLst/>
            </a:prstGeom>
            <a:gradFill>
              <a:gsLst>
                <a:gs pos="50000">
                  <a:srgbClr val="DC7183"/>
                </a:gs>
                <a:gs pos="0">
                  <a:srgbClr val="E8A0AC"/>
                </a:gs>
                <a:gs pos="100000">
                  <a:srgbClr val="D04159"/>
                </a:gs>
              </a:gsLst>
              <a:lin scaled="1"/>
            </a:gra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100" kern="100">
                  <a:ln w="9525">
                    <a:solidFill>
                      <a:srgbClr val="FFFFFF"/>
                    </a:solidFill>
                    <a:prstDash val="solid"/>
                    <a:round/>
                  </a:ln>
                  <a:solidFill>
                    <a:schemeClr val="tx1"/>
                  </a:solidFill>
                  <a:effectLst>
                    <a:glow>
                      <a:srgbClr val="000000"/>
                    </a:glow>
                    <a:outerShdw blurRad="12700" dist="38100" dir="2700000" algn="tl">
                      <a:srgbClr val="7F7F7F"/>
                    </a:outerShdw>
                    <a:reflection stA="0" endPos="0" fadeDir="0" sx="0" sy="0"/>
                  </a:effectLst>
                  <a:latin typeface="微软雅黑" panose="020B0503020204020204" charset="-122"/>
                  <a:ea typeface="微软雅黑" panose="020B0503020204020204" charset="-122"/>
                  <a:cs typeface="Times New Roman" panose="02020603050405020304"/>
                  <a:sym typeface="Times New Roman" panose="02020603050405020304"/>
                </a:rPr>
                <a:t>阶段一：</a:t>
              </a:r>
              <a:endParaRPr lang="en-US" altLang="zh-CN" sz="1100" kern="100">
                <a:ln w="9525">
                  <a:solidFill>
                    <a:srgbClr val="FFFFFF"/>
                  </a:solidFill>
                  <a:prstDash val="solid"/>
                  <a:round/>
                </a:ln>
                <a:solidFill>
                  <a:schemeClr val="tx1"/>
                </a:solidFill>
                <a:effectLst>
                  <a:glow>
                    <a:srgbClr val="000000"/>
                  </a:glow>
                  <a:outerShdw blurRad="12700" dist="38100" dir="2700000" algn="tl">
                    <a:srgbClr val="7F7F7F"/>
                  </a:outerShdw>
                  <a:reflection stA="0" endPos="0" fadeDir="0" sx="0" sy="0"/>
                </a:effectLst>
                <a:latin typeface="微软雅黑" panose="020B0503020204020204" charset="-122"/>
                <a:ea typeface="微软雅黑" panose="020B0503020204020204" charset="-122"/>
                <a:cs typeface="Times New Roman" panose="02020603050405020304"/>
                <a:sym typeface="Times New Roman" panose="02020603050405020304"/>
              </a:endParaRPr>
            </a:p>
            <a:p>
              <a:pPr algn="just"/>
              <a:r>
                <a:rPr lang="en-US" altLang="zh-CN" sz="1100" kern="100">
                  <a:ln w="9525">
                    <a:solidFill>
                      <a:srgbClr val="FFFFFF"/>
                    </a:solidFill>
                    <a:prstDash val="solid"/>
                    <a:round/>
                  </a:ln>
                  <a:solidFill>
                    <a:schemeClr val="tx1"/>
                  </a:solidFill>
                  <a:effectLst>
                    <a:glow>
                      <a:srgbClr val="000000"/>
                    </a:glow>
                    <a:outerShdw blurRad="12700" dist="38100" dir="2700000" algn="tl">
                      <a:srgbClr val="7F7F7F"/>
                    </a:outerShdw>
                    <a:reflection stA="0" endPos="0" fadeDir="0" sx="0" sy="0"/>
                  </a:effectLst>
                  <a:latin typeface="微软雅黑" panose="020B0503020204020204" charset="-122"/>
                  <a:ea typeface="微软雅黑" panose="020B0503020204020204" charset="-122"/>
                  <a:cs typeface="Times New Roman" panose="02020603050405020304"/>
                  <a:sym typeface="Times New Roman" panose="02020603050405020304"/>
                </a:rPr>
                <a:t>书包柜初建</a:t>
              </a:r>
              <a:endParaRPr lang="en-US" altLang="zh-CN" sz="1100" kern="100">
                <a:ln w="9525">
                  <a:solidFill>
                    <a:srgbClr val="FFFFFF"/>
                  </a:solidFill>
                  <a:prstDash val="solid"/>
                  <a:round/>
                </a:ln>
                <a:solidFill>
                  <a:schemeClr val="tx1"/>
                </a:solidFill>
                <a:effectLst>
                  <a:glow>
                    <a:srgbClr val="000000"/>
                  </a:glow>
                  <a:outerShdw blurRad="12700" dist="38100" dir="2700000" algn="tl">
                    <a:srgbClr val="7F7F7F"/>
                  </a:outerShdw>
                  <a:reflection stA="0" endPos="0" fadeDir="0" sx="0" sy="0"/>
                </a:effectLst>
                <a:latin typeface="微软雅黑" panose="020B0503020204020204" charset="-122"/>
                <a:ea typeface="微软雅黑" panose="020B0503020204020204" charset="-122"/>
                <a:cs typeface="Times New Roman" panose="02020603050405020304"/>
                <a:sym typeface="Times New Roman" panose="02020603050405020304"/>
              </a:endParaRPr>
            </a:p>
          </p:txBody>
        </p:sp>
        <p:cxnSp>
          <p:nvCxnSpPr>
            <p:cNvPr id="18" name="直接箭头连接符 13"/>
            <p:cNvCxnSpPr/>
            <p:nvPr/>
          </p:nvCxnSpPr>
          <p:spPr>
            <a:xfrm flipH="1">
              <a:off x="4290" y="2528"/>
              <a:ext cx="3" cy="697"/>
            </a:xfrm>
            <a:prstGeom prst="straightConnector1">
              <a:avLst/>
            </a:prstGeom>
            <a:grpFill/>
            <a:ln w="38100">
              <a:tailEnd type="arrow" w="med" len="med"/>
            </a:ln>
          </p:spPr>
          <p:style>
            <a:lnRef idx="3">
              <a:schemeClr val="accent6"/>
            </a:lnRef>
            <a:fillRef idx="0">
              <a:schemeClr val="accent6"/>
            </a:fillRef>
            <a:effectRef idx="2">
              <a:schemeClr val="accent6"/>
            </a:effectRef>
            <a:fontRef idx="minor">
              <a:schemeClr val="tx1"/>
            </a:fontRef>
          </p:style>
        </p:cxnSp>
        <p:cxnSp>
          <p:nvCxnSpPr>
            <p:cNvPr id="19" name="直接箭头连接符 14"/>
            <p:cNvCxnSpPr/>
            <p:nvPr/>
          </p:nvCxnSpPr>
          <p:spPr>
            <a:xfrm flipH="1">
              <a:off x="6600" y="2573"/>
              <a:ext cx="3" cy="697"/>
            </a:xfrm>
            <a:prstGeom prst="straightConnector1">
              <a:avLst/>
            </a:prstGeom>
            <a:grpFill/>
            <a:ln w="38100">
              <a:tailEnd type="arrow" w="med" len="med"/>
            </a:ln>
          </p:spPr>
          <p:style>
            <a:lnRef idx="3">
              <a:schemeClr val="accent6"/>
            </a:lnRef>
            <a:fillRef idx="0">
              <a:schemeClr val="accent6"/>
            </a:fillRef>
            <a:effectRef idx="2">
              <a:schemeClr val="accent6"/>
            </a:effectRef>
            <a:fontRef idx="minor">
              <a:schemeClr val="tx1"/>
            </a:fontRef>
          </p:style>
        </p:cxnSp>
        <p:cxnSp>
          <p:nvCxnSpPr>
            <p:cNvPr id="20" name="直接箭头连接符 15"/>
            <p:cNvCxnSpPr/>
            <p:nvPr/>
          </p:nvCxnSpPr>
          <p:spPr>
            <a:xfrm flipH="1">
              <a:off x="9015" y="2513"/>
              <a:ext cx="3" cy="697"/>
            </a:xfrm>
            <a:prstGeom prst="straightConnector1">
              <a:avLst/>
            </a:prstGeom>
            <a:grpFill/>
            <a:ln w="38100">
              <a:tailEnd type="arrow" w="med" len="med"/>
            </a:ln>
          </p:spPr>
          <p:style>
            <a:lnRef idx="3">
              <a:schemeClr val="accent6"/>
            </a:lnRef>
            <a:fillRef idx="0">
              <a:schemeClr val="accent6"/>
            </a:fillRef>
            <a:effectRef idx="2">
              <a:schemeClr val="accent6"/>
            </a:effectRef>
            <a:fontRef idx="minor">
              <a:schemeClr val="tx1"/>
            </a:fontRef>
          </p:style>
        </p:cxnSp>
        <p:cxnSp>
          <p:nvCxnSpPr>
            <p:cNvPr id="21" name="直接箭头连接符 16"/>
            <p:cNvCxnSpPr/>
            <p:nvPr/>
          </p:nvCxnSpPr>
          <p:spPr>
            <a:xfrm flipH="1">
              <a:off x="11310" y="2513"/>
              <a:ext cx="3" cy="697"/>
            </a:xfrm>
            <a:prstGeom prst="straightConnector1">
              <a:avLst/>
            </a:prstGeom>
            <a:grpFill/>
            <a:ln w="38100">
              <a:tailEnd type="arrow" w="med" len="med"/>
            </a:ln>
          </p:spPr>
          <p:style>
            <a:lnRef idx="3">
              <a:schemeClr val="accent6"/>
            </a:lnRef>
            <a:fillRef idx="0">
              <a:schemeClr val="accent6"/>
            </a:fillRef>
            <a:effectRef idx="2">
              <a:schemeClr val="accent6"/>
            </a:effectRef>
            <a:fontRef idx="minor">
              <a:schemeClr val="tx1"/>
            </a:fontRef>
          </p:style>
        </p:cxnSp>
        <p:sp>
          <p:nvSpPr>
            <p:cNvPr id="23" name="文本框 17"/>
            <p:cNvSpPr txBox="1"/>
            <p:nvPr/>
          </p:nvSpPr>
          <p:spPr>
            <a:xfrm>
              <a:off x="5738" y="3284"/>
              <a:ext cx="2040" cy="1110"/>
            </a:xfrm>
            <a:prstGeom prst="rect">
              <a:avLst/>
            </a:prstGeom>
            <a:solidFill>
              <a:srgbClr val="FFAFAB"/>
            </a:solid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问题：怎样摆放书包，书包柜才能整齐？</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4" name="文本框 18"/>
            <p:cNvSpPr txBox="1"/>
            <p:nvPr/>
          </p:nvSpPr>
          <p:spPr>
            <a:xfrm>
              <a:off x="8310" y="3225"/>
              <a:ext cx="2040" cy="1110"/>
            </a:xfrm>
            <a:prstGeom prst="rect">
              <a:avLst/>
            </a:prstGeom>
            <a:solidFill>
              <a:srgbClr val="FFAFAB"/>
            </a:solid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问题：竖着摆放的书包整齐了，拿取不方便，怎么办？</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5" name="文本框 19"/>
            <p:cNvSpPr txBox="1"/>
            <p:nvPr/>
          </p:nvSpPr>
          <p:spPr>
            <a:xfrm>
              <a:off x="10635" y="3270"/>
              <a:ext cx="2399" cy="1110"/>
            </a:xfrm>
            <a:prstGeom prst="rect">
              <a:avLst/>
            </a:prstGeom>
            <a:solidFill>
              <a:srgbClr val="FFAFAB"/>
            </a:solid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问题：如何让书包柜一直很整齐呢？</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29" name="文本框 20"/>
            <p:cNvSpPr txBox="1"/>
            <p:nvPr/>
          </p:nvSpPr>
          <p:spPr>
            <a:xfrm>
              <a:off x="5865" y="1785"/>
              <a:ext cx="1786" cy="787"/>
            </a:xfrm>
            <a:prstGeom prst="rect">
              <a:avLst/>
            </a:prstGeom>
            <a:gradFill>
              <a:gsLst>
                <a:gs pos="50000">
                  <a:srgbClr val="DC7183"/>
                </a:gs>
                <a:gs pos="0">
                  <a:srgbClr val="E8A0AC"/>
                </a:gs>
                <a:gs pos="100000">
                  <a:srgbClr val="D04159"/>
                </a:gs>
              </a:gsLst>
              <a:lin scaled="1"/>
            </a:gra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阶段二：</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书包柜初探</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0" name="文本框 21"/>
            <p:cNvSpPr txBox="1"/>
            <p:nvPr/>
          </p:nvSpPr>
          <p:spPr>
            <a:xfrm>
              <a:off x="8310" y="1845"/>
              <a:ext cx="1786" cy="729"/>
            </a:xfrm>
            <a:prstGeom prst="rect">
              <a:avLst/>
            </a:prstGeom>
            <a:gradFill>
              <a:gsLst>
                <a:gs pos="50000">
                  <a:srgbClr val="DC7183"/>
                </a:gs>
                <a:gs pos="0">
                  <a:srgbClr val="E8A0AC"/>
                </a:gs>
                <a:gs pos="100000">
                  <a:srgbClr val="D04159"/>
                </a:gs>
              </a:gsLst>
              <a:lin scaled="1"/>
            </a:gra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阶段三：</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书包柜再建</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1" name="文本框 22"/>
            <p:cNvSpPr txBox="1"/>
            <p:nvPr/>
          </p:nvSpPr>
          <p:spPr>
            <a:xfrm>
              <a:off x="10635" y="1785"/>
              <a:ext cx="2400" cy="789"/>
            </a:xfrm>
            <a:prstGeom prst="rect">
              <a:avLst/>
            </a:prstGeom>
            <a:gradFill>
              <a:gsLst>
                <a:gs pos="50000">
                  <a:srgbClr val="DC7183"/>
                </a:gs>
                <a:gs pos="0">
                  <a:srgbClr val="E8A0AC"/>
                </a:gs>
                <a:gs pos="100000">
                  <a:srgbClr val="D04159"/>
                </a:gs>
              </a:gsLst>
              <a:lin scaled="1"/>
            </a:gradFill>
            <a:ln w="6350">
              <a:no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阶段四：</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rPr>
                <a:t>书包柜再管理</a:t>
              </a:r>
              <a:endParaRPr lang="en-US" altLang="zh-CN" sz="1100" kern="100">
                <a:ln w="9525">
                  <a:solidFill>
                    <a:srgbClr val="FFFFFF"/>
                  </a:solidFill>
                  <a:prstDash val="solid"/>
                  <a:round/>
                </a:ln>
                <a:solidFill>
                  <a:srgbClr val="000000"/>
                </a:solidFill>
                <a:effectLst>
                  <a:glow>
                    <a:srgbClr val="000000"/>
                  </a:glow>
                  <a:outerShdw blurRad="12700" dist="38100" dir="2700000" algn="tl">
                    <a:srgbClr val="7F7F7F"/>
                  </a:outerShdw>
                  <a:reflection stA="0" endPos="0" fadeDir="0" sx="0" sy="0"/>
                </a:effectLst>
                <a:latin typeface="Calibri" panose="020F0502020204030204"/>
                <a:ea typeface="宋体" panose="02010600030101010101" pitchFamily="2" charset="-122"/>
                <a:cs typeface="Times New Roman" panose="02020603050405020304"/>
                <a:sym typeface="Times New Roman" panose="02020603050405020304"/>
              </a:endParaRPr>
            </a:p>
          </p:txBody>
        </p:sp>
        <p:cxnSp>
          <p:nvCxnSpPr>
            <p:cNvPr id="33" name="直接箭头连接符 23"/>
            <p:cNvCxnSpPr/>
            <p:nvPr/>
          </p:nvCxnSpPr>
          <p:spPr>
            <a:xfrm flipH="1">
              <a:off x="4305" y="4418"/>
              <a:ext cx="3" cy="642"/>
            </a:xfrm>
            <a:prstGeom prst="straightConnector1">
              <a:avLst/>
            </a:prstGeom>
            <a:grpFill/>
            <a:ln>
              <a:prstDash val="dash"/>
              <a:tailEnd type="arrow" w="med" len="med"/>
            </a:ln>
          </p:spPr>
          <p:style>
            <a:lnRef idx="3">
              <a:schemeClr val="dk1"/>
            </a:lnRef>
            <a:fillRef idx="0">
              <a:schemeClr val="dk1"/>
            </a:fillRef>
            <a:effectRef idx="2">
              <a:schemeClr val="dk1"/>
            </a:effectRef>
            <a:fontRef idx="minor">
              <a:schemeClr val="tx1"/>
            </a:fontRef>
          </p:style>
        </p:cxnSp>
        <p:cxnSp>
          <p:nvCxnSpPr>
            <p:cNvPr id="34" name="直接箭头连接符 24"/>
            <p:cNvCxnSpPr/>
            <p:nvPr/>
          </p:nvCxnSpPr>
          <p:spPr>
            <a:xfrm flipH="1">
              <a:off x="6600" y="4403"/>
              <a:ext cx="3" cy="642"/>
            </a:xfrm>
            <a:prstGeom prst="straightConnector1">
              <a:avLst/>
            </a:prstGeom>
            <a:grpFill/>
            <a:ln>
              <a:prstDash val="dash"/>
              <a:tailEnd type="arrow" w="med" len="med"/>
            </a:ln>
          </p:spPr>
          <p:style>
            <a:lnRef idx="3">
              <a:schemeClr val="dk1"/>
            </a:lnRef>
            <a:fillRef idx="0">
              <a:schemeClr val="dk1"/>
            </a:fillRef>
            <a:effectRef idx="2">
              <a:schemeClr val="dk1"/>
            </a:effectRef>
            <a:fontRef idx="minor">
              <a:schemeClr val="tx1"/>
            </a:fontRef>
          </p:style>
        </p:cxnSp>
        <p:cxnSp>
          <p:nvCxnSpPr>
            <p:cNvPr id="22" name="直接箭头连接符 25"/>
            <p:cNvCxnSpPr/>
            <p:nvPr/>
          </p:nvCxnSpPr>
          <p:spPr>
            <a:xfrm flipH="1">
              <a:off x="9015" y="4433"/>
              <a:ext cx="3" cy="642"/>
            </a:xfrm>
            <a:prstGeom prst="straightConnector1">
              <a:avLst/>
            </a:prstGeom>
            <a:grpFill/>
            <a:ln>
              <a:prstDash val="dash"/>
              <a:tailEnd type="arrow" w="med" len="med"/>
            </a:ln>
          </p:spPr>
          <p:style>
            <a:lnRef idx="3">
              <a:schemeClr val="dk1"/>
            </a:lnRef>
            <a:fillRef idx="0">
              <a:schemeClr val="dk1"/>
            </a:fillRef>
            <a:effectRef idx="2">
              <a:schemeClr val="dk1"/>
            </a:effectRef>
            <a:fontRef idx="minor">
              <a:schemeClr val="tx1"/>
            </a:fontRef>
          </p:style>
        </p:cxnSp>
        <p:cxnSp>
          <p:nvCxnSpPr>
            <p:cNvPr id="36" name="直接箭头连接符 26"/>
            <p:cNvCxnSpPr/>
            <p:nvPr/>
          </p:nvCxnSpPr>
          <p:spPr>
            <a:xfrm flipH="1">
              <a:off x="11325" y="4418"/>
              <a:ext cx="3" cy="642"/>
            </a:xfrm>
            <a:prstGeom prst="straightConnector1">
              <a:avLst/>
            </a:prstGeom>
            <a:grpFill/>
            <a:ln>
              <a:prstDash val="dash"/>
              <a:tailEnd type="arrow" w="med" len="med"/>
            </a:ln>
          </p:spPr>
          <p:style>
            <a:lnRef idx="3">
              <a:schemeClr val="dk1"/>
            </a:lnRef>
            <a:fillRef idx="0">
              <a:schemeClr val="dk1"/>
            </a:fillRef>
            <a:effectRef idx="2">
              <a:schemeClr val="dk1"/>
            </a:effectRef>
            <a:fontRef idx="minor">
              <a:schemeClr val="tx1"/>
            </a:fontRef>
          </p:style>
        </p:cxnSp>
        <p:sp>
          <p:nvSpPr>
            <p:cNvPr id="38" name="文本框 28"/>
            <p:cNvSpPr txBox="1"/>
            <p:nvPr/>
          </p:nvSpPr>
          <p:spPr>
            <a:xfrm>
              <a:off x="3345" y="5145"/>
              <a:ext cx="2040" cy="2941"/>
            </a:xfrm>
            <a:prstGeom prst="rect">
              <a:avLst/>
            </a:prstGeom>
            <a:grp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支持活动1：探寻教室中适宜放书包的柜子。</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半圆形材料柜</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普通材料柜</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自制材料柜（长）</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39" name="文本框 29"/>
            <p:cNvSpPr txBox="1"/>
            <p:nvPr/>
          </p:nvSpPr>
          <p:spPr>
            <a:xfrm>
              <a:off x="5670" y="5129"/>
              <a:ext cx="2040" cy="2958"/>
            </a:xfrm>
            <a:prstGeom prst="rect">
              <a:avLst/>
            </a:prstGeom>
            <a:grp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支持活动1：根据书包的特征，设计标签，对书包进行分类摆放。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按男女摆放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按大小摆放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按高矮摆放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按同色系摆放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marL="342900" lvl="0" indent="-342900" algn="just">
                <a:buChar char=""/>
              </a:pPr>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按渐变色摆放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0" name="文本框 30"/>
            <p:cNvSpPr txBox="1"/>
            <p:nvPr/>
          </p:nvSpPr>
          <p:spPr>
            <a:xfrm>
              <a:off x="8183" y="5145"/>
              <a:ext cx="2040" cy="2940"/>
            </a:xfrm>
            <a:prstGeom prst="rect">
              <a:avLst/>
            </a:prstGeom>
            <a:grp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支持活动1：再次出发，寻找一格格的柜子。</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支持活动2：统计班级孩子人数和柜子格数。</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支持活动3：运用工具测量适宜放三个人书包的柜子。</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支持活动4：设计个性化标签。</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sp>
          <p:nvSpPr>
            <p:cNvPr id="46" name="文本框 31"/>
            <p:cNvSpPr txBox="1"/>
            <p:nvPr/>
          </p:nvSpPr>
          <p:spPr>
            <a:xfrm>
              <a:off x="10635" y="5161"/>
              <a:ext cx="2399" cy="2924"/>
            </a:xfrm>
            <a:prstGeom prst="rect">
              <a:avLst/>
            </a:prstGeom>
            <a:grpFill/>
            <a:ln w="190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支持活动1：管理什么？——讨论“我们的约定”。</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支持活动2：谁来管理？——设计个性化排班表。</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a:p>
              <a:pPr algn="just"/>
              <a:r>
                <a:rPr lang="en-US" altLang="zh-CN" sz="1050" kern="100">
                  <a:latin typeface="Calibri" panose="020F0502020204030204"/>
                  <a:ea typeface="宋体" panose="02010600030101010101" pitchFamily="2" charset="-122"/>
                  <a:cs typeface="Times New Roman" panose="02020603050405020304"/>
                  <a:sym typeface="Times New Roman" panose="02020603050405020304"/>
                </a:rPr>
                <a:t>支持活动3：怎样管理？——相互评价。</a:t>
              </a:r>
              <a:endParaRPr lang="en-US" altLang="zh-CN" sz="1050" kern="100">
                <a:latin typeface="Calibri" panose="020F0502020204030204"/>
                <a:ea typeface="宋体" panose="02010600030101010101" pitchFamily="2" charset="-122"/>
                <a:cs typeface="Times New Roman" panose="02020603050405020304"/>
                <a:sym typeface="Times New Roman" panose="02020603050405020304"/>
              </a:endParaRPr>
            </a:p>
          </p:txBody>
        </p:sp>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strVal val="#ppt_w*0.70"/>
                                          </p:val>
                                        </p:tav>
                                        <p:tav tm="100000">
                                          <p:val>
                                            <p:strVal val="#ppt_w"/>
                                          </p:val>
                                        </p:tav>
                                      </p:tavLst>
                                    </p:anim>
                                    <p:anim calcmode="lin" valueType="num">
                                      <p:cBhvr>
                                        <p:cTn id="13" dur="1000" fill="hold"/>
                                        <p:tgtEl>
                                          <p:spTgt spid="32"/>
                                        </p:tgtEl>
                                        <p:attrNameLst>
                                          <p:attrName>ppt_h</p:attrName>
                                        </p:attrNameLst>
                                      </p:cBhvr>
                                      <p:tavLst>
                                        <p:tav tm="0">
                                          <p:val>
                                            <p:strVal val="#ppt_h"/>
                                          </p:val>
                                        </p:tav>
                                        <p:tav tm="100000">
                                          <p:val>
                                            <p:strVal val="#ppt_h"/>
                                          </p:val>
                                        </p:tav>
                                      </p:tavLst>
                                    </p:anim>
                                    <p:animEffect transition="in" filter="fade">
                                      <p:cBhvr>
                                        <p:cTn id="1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2309" y="136239"/>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三、</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收获</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1498600" y="1408430"/>
            <a:ext cx="9194800" cy="1568450"/>
          </a:xfrm>
          <a:prstGeom prst="rect">
            <a:avLst/>
          </a:prstGeom>
          <a:noFill/>
          <a:ln w="9525">
            <a:noFill/>
          </a:ln>
        </p:spPr>
        <p:txBody>
          <a:bodyPr wrap="square">
            <a:spAutoFit/>
          </a:bodyPr>
          <a:p>
            <a:pPr indent="266700"/>
            <a:r>
              <a:rPr lang="zh-CN" sz="1600" b="0">
                <a:latin typeface="微软雅黑" panose="020B0503020204020204" charset="-122"/>
                <a:ea typeface="微软雅黑" panose="020B0503020204020204" charset="-122"/>
                <a:cs typeface="微软雅黑" panose="020B0503020204020204" charset="-122"/>
              </a:rPr>
              <a:t>在《书包整理》课程实施活动中，孩子们基于自己的小问题不断引发出新的探究资源。通过探究，孩子们的各方面都有所提高。在认知方面，孩子们认识了书包的结构、了解了书包的作用；在能力方面，孩子们掌握了整理书包的方法，积累了整理的经验；在情感方面，孩子们较之前更乐于整理，喜欢劳动；在活动中他们更加的自信</a:t>
            </a:r>
            <a:r>
              <a:rPr lang="en-US" sz="1600" b="0">
                <a:latin typeface="微软雅黑" panose="020B0503020204020204" charset="-122"/>
                <a:ea typeface="微软雅黑" panose="020B0503020204020204" charset="-122"/>
                <a:cs typeface="微软雅黑" panose="020B0503020204020204" charset="-122"/>
              </a:rPr>
              <a:t>......</a:t>
            </a:r>
            <a:r>
              <a:rPr lang="zh-CN" sz="1600" b="0">
                <a:latin typeface="微软雅黑" panose="020B0503020204020204" charset="-122"/>
                <a:ea typeface="微软雅黑" panose="020B0503020204020204" charset="-122"/>
                <a:cs typeface="微软雅黑" panose="020B0503020204020204" charset="-122"/>
              </a:rPr>
              <a:t>小小的书包，大大的作用。小书包在幼儿园和小学之间建立了一座桥梁，通过书包整理活动，让孩子们养成了良好的学习习惯、生活能力和初步的任务意识，尽可能地缩小了“幼小衔接”的缝隙。</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303" name="图片 1"/>
          <p:cNvPicPr>
            <a:picLocks noChangeAspect="1"/>
          </p:cNvPicPr>
          <p:nvPr/>
        </p:nvPicPr>
        <p:blipFill>
          <a:blip r:embed="rId7"/>
          <a:stretch>
            <a:fillRect/>
          </a:stretch>
        </p:blipFill>
        <p:spPr>
          <a:xfrm>
            <a:off x="2969260" y="2976245"/>
            <a:ext cx="6202680" cy="34766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 calcmode="lin" valueType="num">
                                      <p:cBhvr>
                                        <p:cTn id="7" dur="1000" fill="hold"/>
                                        <p:tgtEl>
                                          <p:spTgt spid="303"/>
                                        </p:tgtEl>
                                        <p:attrNameLst>
                                          <p:attrName>ppt_w</p:attrName>
                                        </p:attrNameLst>
                                      </p:cBhvr>
                                      <p:tavLst>
                                        <p:tav tm="0">
                                          <p:val>
                                            <p:strVal val="#ppt_w*0.70"/>
                                          </p:val>
                                        </p:tav>
                                        <p:tav tm="100000">
                                          <p:val>
                                            <p:strVal val="#ppt_w"/>
                                          </p:val>
                                        </p:tav>
                                      </p:tavLst>
                                    </p:anim>
                                    <p:anim calcmode="lin" valueType="num">
                                      <p:cBhvr>
                                        <p:cTn id="8" dur="1000" fill="hold"/>
                                        <p:tgtEl>
                                          <p:spTgt spid="303"/>
                                        </p:tgtEl>
                                        <p:attrNameLst>
                                          <p:attrName>ppt_h</p:attrName>
                                        </p:attrNameLst>
                                      </p:cBhvr>
                                      <p:tavLst>
                                        <p:tav tm="0">
                                          <p:val>
                                            <p:strVal val="#ppt_h"/>
                                          </p:val>
                                        </p:tav>
                                        <p:tav tm="100000">
                                          <p:val>
                                            <p:strVal val="#ppt_h"/>
                                          </p:val>
                                        </p:tav>
                                      </p:tavLst>
                                    </p:anim>
                                    <p:animEffect transition="in" filter="fade">
                                      <p:cBhvr>
                                        <p:cTn id="9"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形 9"/>
          <p:cNvPicPr>
            <a:picLocks noChangeAspect="1"/>
          </p:cNvPicPr>
          <p:nvPr/>
        </p:nvPicPr>
        <p:blipFill>
          <a:blip r:embed="rId1"/>
          <a:stretch>
            <a:fillRect/>
          </a:stretch>
        </p:blipFill>
        <p:spPr>
          <a:xfrm>
            <a:off x="0" y="1397000"/>
            <a:ext cx="12192000" cy="5753099"/>
          </a:xfrm>
          <a:prstGeom prst="rect">
            <a:avLst/>
          </a:prstGeom>
        </p:spPr>
      </p:pic>
      <p:pic>
        <p:nvPicPr>
          <p:cNvPr id="17" name="图形 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3703145"/>
            <a:ext cx="5762170" cy="3154853"/>
          </a:xfrm>
          <a:prstGeom prst="rect">
            <a:avLst/>
          </a:prstGeom>
        </p:spPr>
      </p:pic>
      <p:pic>
        <p:nvPicPr>
          <p:cNvPr id="18" name="图形 17"/>
          <p:cNvPicPr>
            <a:picLocks noChangeAspect="1"/>
          </p:cNvPicPr>
          <p:nvPr/>
        </p:nvPicPr>
        <p:blipFill>
          <a:blip r:embed="rId4"/>
          <a:stretch>
            <a:fillRect/>
          </a:stretch>
        </p:blipFill>
        <p:spPr>
          <a:xfrm>
            <a:off x="10828990" y="5544457"/>
            <a:ext cx="1056395" cy="1313543"/>
          </a:xfrm>
          <a:prstGeom prst="rect">
            <a:avLst/>
          </a:prstGeom>
        </p:spPr>
      </p:pic>
      <p:sp>
        <p:nvSpPr>
          <p:cNvPr id="35" name="文本框 34"/>
          <p:cNvSpPr txBox="1"/>
          <p:nvPr/>
        </p:nvSpPr>
        <p:spPr>
          <a:xfrm>
            <a:off x="5015230" y="1397000"/>
            <a:ext cx="5596255" cy="4154170"/>
          </a:xfrm>
          <a:prstGeom prst="rect">
            <a:avLst/>
          </a:prstGeom>
          <a:noFill/>
        </p:spPr>
        <p:txBody>
          <a:bodyPr wrap="square" rtlCol="0">
            <a:spAutoFit/>
          </a:bodyPr>
          <a:lstStyle>
            <a:defPPr>
              <a:defRPr lang="zh-CN"/>
            </a:defPPr>
            <a:lvl1pPr algn="dist">
              <a:defRPr sz="8800">
                <a:solidFill>
                  <a:srgbClr val="FFAFAB"/>
                </a:solidFill>
                <a:latin typeface="汉仪超级战甲简" panose="00020600040101010101" pitchFamily="18" charset="-122"/>
                <a:ea typeface="汉仪超级战甲简" panose="00020600040101010101" pitchFamily="18" charset="-122"/>
              </a:defRPr>
            </a:lvl1pPr>
          </a:lstStyle>
          <a:p>
            <a:endParaRPr lang="en-US" altLang="zh-CN" dirty="0">
              <a:solidFill>
                <a:srgbClr val="EA6A68"/>
              </a:solidFill>
            </a:endParaRPr>
          </a:p>
          <a:p>
            <a:r>
              <a:rPr lang="zh-CN" altLang="en-US" dirty="0">
                <a:solidFill>
                  <a:srgbClr val="EA6A68"/>
                </a:solidFill>
                <a:latin typeface="华文琥珀" panose="02010800040101010101" charset="-122"/>
                <a:ea typeface="华文琥珀" panose="02010800040101010101" charset="-122"/>
              </a:rPr>
              <a:t>感谢聆听</a:t>
            </a:r>
            <a:endParaRPr lang="zh-CN" altLang="en-US" dirty="0">
              <a:solidFill>
                <a:srgbClr val="EA6A68"/>
              </a:solidFill>
              <a:latin typeface="华文琥珀" panose="02010800040101010101" charset="-122"/>
              <a:ea typeface="华文琥珀" panose="02010800040101010101" charset="-122"/>
            </a:endParaRPr>
          </a:p>
          <a:p>
            <a:r>
              <a:rPr lang="zh-CN" altLang="en-US" dirty="0">
                <a:solidFill>
                  <a:srgbClr val="EA6A68"/>
                </a:solidFill>
                <a:latin typeface="华文琥珀" panose="02010800040101010101" charset="-122"/>
                <a:ea typeface="华文琥珀" panose="02010800040101010101" charset="-122"/>
              </a:rPr>
              <a:t>恳请指教</a:t>
            </a:r>
            <a:endParaRPr lang="zh-CN" altLang="en-US" dirty="0">
              <a:solidFill>
                <a:srgbClr val="EA6A68"/>
              </a:solidFill>
              <a:latin typeface="华文琥珀" panose="02010800040101010101" charset="-122"/>
              <a:ea typeface="华文琥珀"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2309" y="136239"/>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grpSp>
        <p:nvGrpSpPr>
          <p:cNvPr id="11" name="组合 10"/>
          <p:cNvGrpSpPr/>
          <p:nvPr/>
        </p:nvGrpSpPr>
        <p:grpSpPr>
          <a:xfrm>
            <a:off x="2644140" y="722630"/>
            <a:ext cx="7174230" cy="791805"/>
            <a:chOff x="431432" y="767083"/>
            <a:chExt cx="3241407" cy="791652"/>
          </a:xfrm>
        </p:grpSpPr>
        <p:sp>
          <p:nvSpPr>
            <p:cNvPr id="13" name="文本框 12"/>
            <p:cNvSpPr txBox="1"/>
            <p:nvPr/>
          </p:nvSpPr>
          <p:spPr>
            <a:xfrm>
              <a:off x="1721817" y="821642"/>
              <a:ext cx="1951022" cy="737093"/>
            </a:xfrm>
            <a:prstGeom prst="rect">
              <a:avLst/>
            </a:prstGeom>
            <a:noFill/>
          </p:spPr>
          <p:txBody>
            <a:bodyPr wrap="square" rtlCol="0">
              <a:spAutoFit/>
            </a:bodyPr>
            <a:lstStyle>
              <a:defPPr>
                <a:defRPr lang="zh-CN"/>
              </a:defPPr>
              <a:lvl1pPr>
                <a:lnSpc>
                  <a:spcPct val="150000"/>
                </a:lnSpc>
                <a:defRPr sz="2300" b="1">
                  <a:solidFill>
                    <a:schemeClr val="tx1">
                      <a:lumMod val="75000"/>
                      <a:lumOff val="25000"/>
                    </a:schemeClr>
                  </a:solidFill>
                  <a:latin typeface="方正稚艺简体" panose="03000509000000000000" pitchFamily="65" charset="-122"/>
                  <a:ea typeface="方正稚艺简体" panose="03000509000000000000" pitchFamily="65" charset="-122"/>
                  <a:cs typeface="文泉驿等宽微米黑" panose="020B0606030804020204" pitchFamily="34" charset="-122"/>
                </a:defRPr>
              </a:lvl1pPr>
            </a:lstStyle>
            <a:p>
              <a:pPr algn="ct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探秘书包</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课程</a:t>
              </a:r>
              <a:r>
                <a:rPr lang="zh-CN" altLang="en-US" sz="2800" dirty="0">
                  <a:latin typeface="黑体" panose="02010609060101010101" pitchFamily="49" charset="-122"/>
                  <a:ea typeface="黑体" panose="02010609060101010101" pitchFamily="49" charset="-122"/>
                </a:rPr>
                <a:t>活动</a:t>
              </a:r>
              <a:endParaRPr lang="zh-CN" altLang="en-US" sz="2800" dirty="0">
                <a:latin typeface="黑体" panose="02010609060101010101" pitchFamily="49" charset="-122"/>
                <a:ea typeface="黑体" panose="02010609060101010101" pitchFamily="49" charset="-122"/>
              </a:endParaRPr>
            </a:p>
          </p:txBody>
        </p:sp>
        <p:pic>
          <p:nvPicPr>
            <p:cNvPr id="16" name="图片 15"/>
            <p:cNvPicPr>
              <a:picLocks noChangeAspect="1"/>
            </p:cNvPicPr>
            <p:nvPr/>
          </p:nvPicPr>
          <p:blipFill>
            <a:blip r:embed="rId6"/>
            <a:stretch>
              <a:fillRect/>
            </a:stretch>
          </p:blipFill>
          <p:spPr>
            <a:xfrm>
              <a:off x="431432" y="767083"/>
              <a:ext cx="1290385" cy="741735"/>
            </a:xfrm>
            <a:prstGeom prst="rect">
              <a:avLst/>
            </a:prstGeom>
          </p:spPr>
        </p:pic>
      </p:grpSp>
      <p:pic>
        <p:nvPicPr>
          <p:cNvPr id="24" name="图片 23"/>
          <p:cNvPicPr>
            <a:picLocks noChangeAspect="1"/>
          </p:cNvPicPr>
          <p:nvPr/>
        </p:nvPicPr>
        <p:blipFill>
          <a:blip r:embed="rId7"/>
          <a:stretch>
            <a:fillRect/>
          </a:stretch>
        </p:blipFill>
        <p:spPr>
          <a:xfrm>
            <a:off x="10436860" y="5438140"/>
            <a:ext cx="551180" cy="840740"/>
          </a:xfrm>
          <a:prstGeom prst="rect">
            <a:avLst/>
          </a:prstGeom>
        </p:spPr>
      </p:pic>
      <p:pic>
        <p:nvPicPr>
          <p:cNvPr id="2" name="图片 1"/>
          <p:cNvPicPr>
            <a:picLocks noChangeAspect="1"/>
          </p:cNvPicPr>
          <p:nvPr/>
        </p:nvPicPr>
        <p:blipFill>
          <a:blip r:embed="rId8"/>
          <a:stretch>
            <a:fillRect/>
          </a:stretch>
        </p:blipFill>
        <p:spPr>
          <a:xfrm>
            <a:off x="1743710" y="5582920"/>
            <a:ext cx="691515" cy="783590"/>
          </a:xfrm>
          <a:prstGeom prst="rect">
            <a:avLst/>
          </a:prstGeom>
        </p:spPr>
      </p:pic>
      <p:pic>
        <p:nvPicPr>
          <p:cNvPr id="3" name="图片 2"/>
          <p:cNvPicPr>
            <a:picLocks noChangeAspect="1"/>
          </p:cNvPicPr>
          <p:nvPr/>
        </p:nvPicPr>
        <p:blipFill>
          <a:blip r:embed="rId9"/>
          <a:stretch>
            <a:fillRect/>
          </a:stretch>
        </p:blipFill>
        <p:spPr>
          <a:xfrm>
            <a:off x="3552190" y="5522595"/>
            <a:ext cx="784225" cy="403860"/>
          </a:xfrm>
          <a:prstGeom prst="rect">
            <a:avLst/>
          </a:prstGeom>
        </p:spPr>
      </p:pic>
      <p:pic>
        <p:nvPicPr>
          <p:cNvPr id="4" name="图片 3"/>
          <p:cNvPicPr>
            <a:picLocks noChangeAspect="1"/>
          </p:cNvPicPr>
          <p:nvPr/>
        </p:nvPicPr>
        <p:blipFill>
          <a:blip r:embed="rId10"/>
          <a:stretch>
            <a:fillRect/>
          </a:stretch>
        </p:blipFill>
        <p:spPr>
          <a:xfrm>
            <a:off x="5510530" y="5438775"/>
            <a:ext cx="586105" cy="685165"/>
          </a:xfrm>
          <a:prstGeom prst="rect">
            <a:avLst/>
          </a:prstGeom>
        </p:spPr>
      </p:pic>
      <p:pic>
        <p:nvPicPr>
          <p:cNvPr id="5" name="图片 4"/>
          <p:cNvPicPr>
            <a:picLocks noChangeAspect="1"/>
          </p:cNvPicPr>
          <p:nvPr/>
        </p:nvPicPr>
        <p:blipFill>
          <a:blip r:embed="rId11"/>
          <a:stretch>
            <a:fillRect/>
          </a:stretch>
        </p:blipFill>
        <p:spPr>
          <a:xfrm>
            <a:off x="7148830" y="5399405"/>
            <a:ext cx="467360" cy="783590"/>
          </a:xfrm>
          <a:prstGeom prst="rect">
            <a:avLst/>
          </a:prstGeom>
        </p:spPr>
      </p:pic>
      <p:pic>
        <p:nvPicPr>
          <p:cNvPr id="6" name="图片 5"/>
          <p:cNvPicPr>
            <a:picLocks noChangeAspect="1"/>
          </p:cNvPicPr>
          <p:nvPr/>
        </p:nvPicPr>
        <p:blipFill>
          <a:blip r:embed="rId12"/>
          <a:stretch>
            <a:fillRect/>
          </a:stretch>
        </p:blipFill>
        <p:spPr>
          <a:xfrm>
            <a:off x="8778875" y="5438775"/>
            <a:ext cx="372745" cy="631825"/>
          </a:xfrm>
          <a:prstGeom prst="rect">
            <a:avLst/>
          </a:prstGeom>
        </p:spPr>
      </p:pic>
      <p:sp>
        <p:nvSpPr>
          <p:cNvPr id="101" name="文本框 100"/>
          <p:cNvSpPr txBox="1"/>
          <p:nvPr/>
        </p:nvSpPr>
        <p:spPr>
          <a:xfrm>
            <a:off x="1892300" y="2153920"/>
            <a:ext cx="5335270" cy="460375"/>
          </a:xfrm>
          <a:prstGeom prst="rect">
            <a:avLst/>
          </a:prstGeom>
          <a:gradFill>
            <a:gsLst>
              <a:gs pos="50000">
                <a:srgbClr val="ECCFCB"/>
              </a:gs>
              <a:gs pos="0">
                <a:srgbClr val="F2DFDC"/>
              </a:gs>
              <a:gs pos="100000">
                <a:srgbClr val="E5BEB9"/>
              </a:gs>
            </a:gsLst>
            <a:lin scaled="1"/>
          </a:gradFill>
        </p:spPr>
        <p:txBody>
          <a:bodyPr wrap="square" rtlCol="0">
            <a:spAutoFit/>
          </a:bodyPr>
          <a:p>
            <a:r>
              <a:rPr lang="zh-CN" altLang="en-US" sz="2400" dirty="0">
                <a:solidFill>
                  <a:schemeClr val="tx1"/>
                </a:solidFill>
                <a:latin typeface="微软雅黑" panose="020B0503020204020204" charset="-122"/>
                <a:ea typeface="微软雅黑" panose="020B0503020204020204" charset="-122"/>
              </a:rPr>
              <a:t>一、</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探秘书包</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课程</a:t>
            </a:r>
            <a:r>
              <a:rPr lang="zh-CN" altLang="en-US" sz="2400" dirty="0">
                <a:solidFill>
                  <a:schemeClr val="tx1"/>
                </a:solidFill>
                <a:latin typeface="微软雅黑" panose="020B0503020204020204" charset="-122"/>
                <a:ea typeface="微软雅黑" panose="020B0503020204020204" charset="-122"/>
              </a:rPr>
              <a:t>来源</a:t>
            </a:r>
            <a:endParaRPr lang="zh-CN" altLang="en-US" sz="2400" dirty="0">
              <a:solidFill>
                <a:schemeClr val="tx1"/>
              </a:solidFill>
              <a:latin typeface="微软雅黑" panose="020B0503020204020204" charset="-122"/>
              <a:ea typeface="微软雅黑" panose="020B0503020204020204" charset="-122"/>
            </a:endParaRPr>
          </a:p>
        </p:txBody>
      </p:sp>
      <p:sp>
        <p:nvSpPr>
          <p:cNvPr id="7" name="文本框 6"/>
          <p:cNvSpPr txBox="1"/>
          <p:nvPr/>
        </p:nvSpPr>
        <p:spPr>
          <a:xfrm>
            <a:off x="3058795" y="3198495"/>
            <a:ext cx="5335270" cy="460375"/>
          </a:xfrm>
          <a:prstGeom prst="rect">
            <a:avLst/>
          </a:prstGeom>
          <a:gradFill>
            <a:gsLst>
              <a:gs pos="50000">
                <a:srgbClr val="ECCFCB"/>
              </a:gs>
              <a:gs pos="0">
                <a:srgbClr val="F2DFDC"/>
              </a:gs>
              <a:gs pos="100000">
                <a:srgbClr val="E5BEB9"/>
              </a:gs>
            </a:gsLst>
            <a:lin scaled="1"/>
          </a:gradFill>
        </p:spPr>
        <p:txBody>
          <a:bodyPr wrap="square" rtlCol="0">
            <a:spAutoFit/>
          </a:bodyPr>
          <a:p>
            <a:r>
              <a:rPr lang="zh-CN" altLang="en-US" sz="2400" dirty="0">
                <a:solidFill>
                  <a:schemeClr val="tx1"/>
                </a:solidFill>
                <a:latin typeface="微软雅黑" panose="020B0503020204020204" charset="-122"/>
                <a:ea typeface="微软雅黑" panose="020B0503020204020204" charset="-122"/>
              </a:rPr>
              <a:t>二、</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探秘书包</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课程</a:t>
            </a:r>
            <a:r>
              <a:rPr lang="zh-CN" altLang="en-US" sz="2400" dirty="0">
                <a:solidFill>
                  <a:schemeClr val="tx1"/>
                </a:solidFill>
                <a:latin typeface="微软雅黑" panose="020B0503020204020204" charset="-122"/>
                <a:ea typeface="微软雅黑" panose="020B0503020204020204" charset="-122"/>
              </a:rPr>
              <a:t>故事</a:t>
            </a:r>
            <a:endParaRPr lang="zh-CN" altLang="en-US" sz="2400" dirty="0">
              <a:solidFill>
                <a:schemeClr val="tx1"/>
              </a:solidFill>
              <a:latin typeface="微软雅黑" panose="020B0503020204020204" charset="-122"/>
              <a:ea typeface="微软雅黑" panose="020B0503020204020204" charset="-122"/>
            </a:endParaRPr>
          </a:p>
        </p:txBody>
      </p:sp>
      <p:sp>
        <p:nvSpPr>
          <p:cNvPr id="18" name="文本框 17"/>
          <p:cNvSpPr txBox="1"/>
          <p:nvPr/>
        </p:nvSpPr>
        <p:spPr>
          <a:xfrm>
            <a:off x="4105910" y="4185920"/>
            <a:ext cx="5335270" cy="460375"/>
          </a:xfrm>
          <a:prstGeom prst="rect">
            <a:avLst/>
          </a:prstGeom>
          <a:gradFill>
            <a:gsLst>
              <a:gs pos="50000">
                <a:srgbClr val="ECCFCB"/>
              </a:gs>
              <a:gs pos="0">
                <a:srgbClr val="F2DFDC"/>
              </a:gs>
              <a:gs pos="100000">
                <a:srgbClr val="E5BEB9"/>
              </a:gs>
            </a:gsLst>
            <a:lin scaled="1"/>
          </a:gradFill>
        </p:spPr>
        <p:txBody>
          <a:bodyPr wrap="square" rtlCol="0">
            <a:spAutoFit/>
          </a:bodyPr>
          <a:p>
            <a:r>
              <a:rPr lang="zh-CN" altLang="en-US" sz="2400" dirty="0">
                <a:solidFill>
                  <a:schemeClr val="tx1"/>
                </a:solidFill>
                <a:latin typeface="微软雅黑" panose="020B0503020204020204" charset="-122"/>
                <a:ea typeface="微软雅黑" panose="020B0503020204020204" charset="-122"/>
              </a:rPr>
              <a:t>三、</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探秘书包</a:t>
            </a:r>
            <a:r>
              <a:rPr lang="en-US" altLang="zh-CN" sz="2400" dirty="0">
                <a:solidFill>
                  <a:schemeClr val="tx1"/>
                </a:solidFill>
                <a:latin typeface="微软雅黑" panose="020B0503020204020204" charset="-122"/>
                <a:ea typeface="微软雅黑" panose="020B0503020204020204" charset="-122"/>
              </a:rPr>
              <a:t>”</a:t>
            </a:r>
            <a:r>
              <a:rPr lang="zh-CN" altLang="en-US" sz="2400" dirty="0">
                <a:solidFill>
                  <a:schemeClr val="tx1"/>
                </a:solidFill>
                <a:latin typeface="微软雅黑" panose="020B0503020204020204" charset="-122"/>
                <a:ea typeface="微软雅黑" panose="020B0503020204020204" charset="-122"/>
              </a:rPr>
              <a:t>课程</a:t>
            </a:r>
            <a:r>
              <a:rPr lang="zh-CN" altLang="en-US" sz="2400" dirty="0">
                <a:solidFill>
                  <a:schemeClr val="tx1"/>
                </a:solidFill>
                <a:latin typeface="微软雅黑" panose="020B0503020204020204" charset="-122"/>
                <a:ea typeface="微软雅黑" panose="020B0503020204020204" charset="-122"/>
              </a:rPr>
              <a:t>收获</a:t>
            </a:r>
            <a:endParaRPr lang="zh-CN" altLang="en-US" sz="2400"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5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01"/>
                                        </p:tgtEl>
                                        <p:attrNameLst>
                                          <p:attrName>style.visibility</p:attrName>
                                        </p:attrNameLst>
                                      </p:cBhvr>
                                      <p:to>
                                        <p:strVal val="visible"/>
                                      </p:to>
                                    </p:set>
                                    <p:animEffect transition="in" filter="fade">
                                      <p:cBhvr>
                                        <p:cTn id="23" dur="500"/>
                                        <p:tgtEl>
                                          <p:spTgt spid="101"/>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ldLvl="0" animBg="1"/>
      <p:bldP spid="7" grpId="0" bldLvl="0" animBg="1"/>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190564" y="136874"/>
            <a:ext cx="11827265" cy="6584251"/>
          </a:xfrm>
          <a:prstGeom prst="rect">
            <a:avLst/>
          </a:prstGeom>
        </p:spPr>
      </p:pic>
      <p:grpSp>
        <p:nvGrpSpPr>
          <p:cNvPr id="4" name="组合 3"/>
          <p:cNvGrpSpPr/>
          <p:nvPr/>
        </p:nvGrpSpPr>
        <p:grpSpPr>
          <a:xfrm>
            <a:off x="778374" y="587922"/>
            <a:ext cx="7189583" cy="786946"/>
            <a:chOff x="4549766" y="775601"/>
            <a:chExt cx="7189583" cy="786946"/>
          </a:xfrm>
        </p:grpSpPr>
        <p:sp>
          <p:nvSpPr>
            <p:cNvPr id="5" name="文本框 4"/>
            <p:cNvSpPr txBox="1"/>
            <p:nvPr/>
          </p:nvSpPr>
          <p:spPr>
            <a:xfrm>
              <a:off x="5313083" y="879348"/>
              <a:ext cx="6426266" cy="668020"/>
            </a:xfrm>
            <a:prstGeom prst="rect">
              <a:avLst/>
            </a:prstGeom>
            <a:noFill/>
          </p:spPr>
          <p:txBody>
            <a:bodyPr wrap="square" rtlCol="0">
              <a:spAutoFit/>
            </a:bodyPr>
            <a:lstStyle/>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一、</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活动来源</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6" name="图片 5" descr="图片包含 游戏机&#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grpSp>
        <p:nvGrpSpPr>
          <p:cNvPr id="29" name="组合 28"/>
          <p:cNvGrpSpPr/>
          <p:nvPr/>
        </p:nvGrpSpPr>
        <p:grpSpPr>
          <a:xfrm>
            <a:off x="130629" y="5676901"/>
            <a:ext cx="1761596" cy="1059090"/>
            <a:chOff x="130629" y="5962650"/>
            <a:chExt cx="1428892" cy="859065"/>
          </a:xfrm>
        </p:grpSpPr>
        <p:pic>
          <p:nvPicPr>
            <p:cNvPr id="30" name="图片 29"/>
            <p:cNvPicPr>
              <a:picLocks noChangeAspect="1"/>
            </p:cNvPicPr>
            <p:nvPr/>
          </p:nvPicPr>
          <p:blipFill>
            <a:blip r:embed="rId3"/>
            <a:stretch>
              <a:fillRect/>
            </a:stretch>
          </p:blipFill>
          <p:spPr>
            <a:xfrm>
              <a:off x="130629" y="5962650"/>
              <a:ext cx="584895" cy="859065"/>
            </a:xfrm>
            <a:prstGeom prst="rect">
              <a:avLst/>
            </a:prstGeom>
          </p:spPr>
        </p:pic>
        <p:pic>
          <p:nvPicPr>
            <p:cNvPr id="31" name="图片 30"/>
            <p:cNvPicPr>
              <a:picLocks noChangeAspect="1"/>
            </p:cNvPicPr>
            <p:nvPr/>
          </p:nvPicPr>
          <p:blipFill>
            <a:blip r:embed="rId4"/>
            <a:stretch>
              <a:fillRect/>
            </a:stretch>
          </p:blipFill>
          <p:spPr>
            <a:xfrm>
              <a:off x="761094" y="6108700"/>
              <a:ext cx="279026" cy="483280"/>
            </a:xfrm>
            <a:prstGeom prst="rect">
              <a:avLst/>
            </a:prstGeom>
          </p:spPr>
        </p:pic>
        <p:pic>
          <p:nvPicPr>
            <p:cNvPr id="32" name="图片 31"/>
            <p:cNvPicPr>
              <a:picLocks noChangeAspect="1"/>
            </p:cNvPicPr>
            <p:nvPr/>
          </p:nvPicPr>
          <p:blipFill>
            <a:blip r:embed="rId5"/>
            <a:stretch>
              <a:fillRect/>
            </a:stretch>
          </p:blipFill>
          <p:spPr>
            <a:xfrm>
              <a:off x="786039" y="6725716"/>
              <a:ext cx="773482" cy="95999"/>
            </a:xfrm>
            <a:prstGeom prst="rect">
              <a:avLst/>
            </a:prstGeom>
          </p:spPr>
        </p:pic>
        <p:pic>
          <p:nvPicPr>
            <p:cNvPr id="33" name="图片 32"/>
            <p:cNvPicPr>
              <a:picLocks noChangeAspect="1"/>
            </p:cNvPicPr>
            <p:nvPr/>
          </p:nvPicPr>
          <p:blipFill>
            <a:blip r:embed="rId6"/>
            <a:stretch>
              <a:fillRect/>
            </a:stretch>
          </p:blipFill>
          <p:spPr>
            <a:xfrm>
              <a:off x="715524" y="6588573"/>
              <a:ext cx="433273" cy="233142"/>
            </a:xfrm>
            <a:prstGeom prst="rect">
              <a:avLst/>
            </a:prstGeom>
          </p:spPr>
        </p:pic>
      </p:grpSp>
      <p:pic>
        <p:nvPicPr>
          <p:cNvPr id="36" name="图片 35"/>
          <p:cNvPicPr>
            <a:picLocks noChangeAspect="1"/>
          </p:cNvPicPr>
          <p:nvPr/>
        </p:nvPicPr>
        <p:blipFill>
          <a:blip r:embed="rId7"/>
          <a:stretch>
            <a:fillRect/>
          </a:stretch>
        </p:blipFill>
        <p:spPr>
          <a:xfrm>
            <a:off x="10133330" y="4279265"/>
            <a:ext cx="1723390" cy="1936750"/>
          </a:xfrm>
          <a:prstGeom prst="rect">
            <a:avLst/>
          </a:prstGeom>
        </p:spPr>
      </p:pic>
      <p:sp>
        <p:nvSpPr>
          <p:cNvPr id="3" name="文本框 2"/>
          <p:cNvSpPr txBox="1"/>
          <p:nvPr/>
        </p:nvSpPr>
        <p:spPr>
          <a:xfrm>
            <a:off x="1322070" y="2574290"/>
            <a:ext cx="5979795" cy="506730"/>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1800" dirty="0"/>
              <a:t>“</a:t>
            </a:r>
            <a:r>
              <a:rPr lang="zh-CN" altLang="en-US" sz="1800" dirty="0"/>
              <a:t>背上小书包</a:t>
            </a:r>
            <a:r>
              <a:rPr lang="en-US" altLang="zh-CN" sz="1800" dirty="0"/>
              <a:t>”</a:t>
            </a:r>
            <a:r>
              <a:rPr lang="zh-CN" altLang="en-US" sz="1800" dirty="0"/>
              <a:t>现象观察：手忙脚乱</a:t>
            </a:r>
            <a:endParaRPr lang="zh-CN" altLang="en-US" sz="1800" dirty="0"/>
          </a:p>
        </p:txBody>
      </p:sp>
      <p:pic>
        <p:nvPicPr>
          <p:cNvPr id="12" name="图片 1" descr="IMG_256"/>
          <p:cNvPicPr>
            <a:picLocks noChangeAspect="1"/>
          </p:cNvPicPr>
          <p:nvPr/>
        </p:nvPicPr>
        <p:blipFill>
          <a:blip r:embed="rId8"/>
          <a:stretch>
            <a:fillRect/>
          </a:stretch>
        </p:blipFill>
        <p:spPr>
          <a:xfrm>
            <a:off x="3384550" y="3927793"/>
            <a:ext cx="4978400" cy="2520315"/>
          </a:xfrm>
          <a:prstGeom prst="rect">
            <a:avLst/>
          </a:prstGeom>
          <a:noFill/>
          <a:ln w="9525">
            <a:noFill/>
          </a:ln>
        </p:spPr>
      </p:pic>
      <p:sp>
        <p:nvSpPr>
          <p:cNvPr id="11" name="文本框 10"/>
          <p:cNvSpPr txBox="1"/>
          <p:nvPr/>
        </p:nvSpPr>
        <p:spPr>
          <a:xfrm>
            <a:off x="1073785" y="3201035"/>
            <a:ext cx="10043795" cy="829945"/>
          </a:xfrm>
          <a:prstGeom prst="rect">
            <a:avLst/>
          </a:prstGeom>
          <a:noFill/>
          <a:ln w="9525">
            <a:noFill/>
          </a:ln>
        </p:spPr>
        <p:txBody>
          <a:bodyPr wrap="square">
            <a:spAutoFit/>
          </a:bodyPr>
          <a:p>
            <a:pPr indent="266700" algn="l">
              <a:buClrTx/>
              <a:buSzTx/>
              <a:buFontTx/>
            </a:pPr>
            <a:r>
              <a:rPr lang="zh-CN" sz="1600" b="0">
                <a:ea typeface="宋体" panose="02010600030101010101" pitchFamily="2" charset="-122"/>
              </a:rPr>
              <a:t>每年的开学季，老天爷总是会下雨。小朋友需穿上自己的小雨衣，这时，我们就看到即便背上了小书包，可是仍然有一些小朋友一手抓着水杯，一手拿着教师发放的调查表......穿上雨衣后，一会儿调查表不见了，一会儿水杯找不到了......各种情况层出不穷。小书包，形同虚设。</a:t>
            </a:r>
            <a:endParaRPr lang="zh-CN" sz="1600">
              <a:ea typeface="宋体" panose="02010600030101010101" pitchFamily="2" charset="-122"/>
            </a:endParaRPr>
          </a:p>
        </p:txBody>
      </p:sp>
      <p:sp>
        <p:nvSpPr>
          <p:cNvPr id="100" name="文本框 99"/>
          <p:cNvSpPr txBox="1"/>
          <p:nvPr/>
        </p:nvSpPr>
        <p:spPr>
          <a:xfrm>
            <a:off x="1108710" y="1374775"/>
            <a:ext cx="10043795" cy="1076325"/>
          </a:xfrm>
          <a:prstGeom prst="rect">
            <a:avLst/>
          </a:prstGeom>
          <a:noFill/>
          <a:ln w="9525">
            <a:noFill/>
          </a:ln>
        </p:spPr>
        <p:txBody>
          <a:bodyPr wrap="square">
            <a:spAutoFit/>
          </a:bodyPr>
          <a:p>
            <a:pPr indent="266700"/>
            <a:r>
              <a:rPr lang="zh-CN" sz="1600" b="0">
                <a:ea typeface="宋体" panose="02010600030101010101" pitchFamily="2" charset="-122"/>
              </a:rPr>
              <a:t>因疫情防控需要，孩子们</a:t>
            </a:r>
            <a:r>
              <a:rPr lang="zh-CN" sz="1600">
                <a:ea typeface="宋体" panose="02010600030101010101" pitchFamily="2" charset="-122"/>
                <a:sym typeface="+mn-ea"/>
              </a:rPr>
              <a:t>来园上学时</a:t>
            </a:r>
            <a:r>
              <a:rPr lang="zh-CN" sz="1600" b="0">
                <a:ea typeface="宋体" panose="02010600030101010101" pitchFamily="2" charset="-122"/>
              </a:rPr>
              <a:t>手里多了一些东西，有雨披、消毒纸巾、装了口罩的塑料袋等等……。尤其到了周一，孩子们手里还要拿上被褥、席条，入园时，手拿这些物品让小朋友无法空出自己的双手进行晨检。</a:t>
            </a:r>
            <a:endParaRPr lang="zh-CN" sz="1600" b="0">
              <a:ea typeface="宋体" panose="02010600030101010101" pitchFamily="2" charset="-122"/>
            </a:endParaRPr>
          </a:p>
          <a:p>
            <a:pPr indent="266700"/>
            <a:r>
              <a:rPr lang="zh-CN" altLang="en-US" sz="1600" b="0">
                <a:ea typeface="宋体" panose="02010600030101010101" pitchFamily="2" charset="-122"/>
              </a:rPr>
              <a:t>妞妞说：“我要是能像妈妈一样有个包就好了。”这时候虫虫说：“我哥哥有一个书包，很大，能放很多东西！”既然孩子有这样的想法和需求，那我们就满足他们背上小书包的愿望吧！</a:t>
            </a:r>
            <a:endParaRPr lang="zh-CN" altLang="en-US" sz="1600"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190564" y="136874"/>
            <a:ext cx="11827265" cy="6584251"/>
          </a:xfrm>
          <a:prstGeom prst="rect">
            <a:avLst/>
          </a:prstGeom>
        </p:spPr>
      </p:pic>
      <p:grpSp>
        <p:nvGrpSpPr>
          <p:cNvPr id="4" name="组合 3"/>
          <p:cNvGrpSpPr/>
          <p:nvPr/>
        </p:nvGrpSpPr>
        <p:grpSpPr>
          <a:xfrm>
            <a:off x="852034" y="725082"/>
            <a:ext cx="7189583" cy="786946"/>
            <a:chOff x="4549766" y="775601"/>
            <a:chExt cx="7189583" cy="786946"/>
          </a:xfrm>
        </p:grpSpPr>
        <p:sp>
          <p:nvSpPr>
            <p:cNvPr id="5" name="文本框 4"/>
            <p:cNvSpPr txBox="1"/>
            <p:nvPr/>
          </p:nvSpPr>
          <p:spPr>
            <a:xfrm>
              <a:off x="5313083" y="879348"/>
              <a:ext cx="6426266" cy="668020"/>
            </a:xfrm>
            <a:prstGeom prst="rect">
              <a:avLst/>
            </a:prstGeom>
            <a:noFill/>
          </p:spPr>
          <p:txBody>
            <a:bodyPr wrap="square" rtlCol="0">
              <a:spAutoFit/>
            </a:bodyPr>
            <a:lstStyle/>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我们的思考：</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6" name="图片 5" descr="图片包含 游戏机&#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grpSp>
        <p:nvGrpSpPr>
          <p:cNvPr id="26" name="组合 25"/>
          <p:cNvGrpSpPr/>
          <p:nvPr/>
        </p:nvGrpSpPr>
        <p:grpSpPr>
          <a:xfrm>
            <a:off x="130629" y="5676901"/>
            <a:ext cx="1761596" cy="1059090"/>
            <a:chOff x="130629" y="5962650"/>
            <a:chExt cx="1428892" cy="859065"/>
          </a:xfrm>
        </p:grpSpPr>
        <p:pic>
          <p:nvPicPr>
            <p:cNvPr id="27" name="图片 26"/>
            <p:cNvPicPr>
              <a:picLocks noChangeAspect="1"/>
            </p:cNvPicPr>
            <p:nvPr/>
          </p:nvPicPr>
          <p:blipFill>
            <a:blip r:embed="rId3"/>
            <a:stretch>
              <a:fillRect/>
            </a:stretch>
          </p:blipFill>
          <p:spPr>
            <a:xfrm>
              <a:off x="130629" y="5962650"/>
              <a:ext cx="584895" cy="859065"/>
            </a:xfrm>
            <a:prstGeom prst="rect">
              <a:avLst/>
            </a:prstGeom>
          </p:spPr>
        </p:pic>
        <p:pic>
          <p:nvPicPr>
            <p:cNvPr id="29" name="图片 28"/>
            <p:cNvPicPr>
              <a:picLocks noChangeAspect="1"/>
            </p:cNvPicPr>
            <p:nvPr/>
          </p:nvPicPr>
          <p:blipFill>
            <a:blip r:embed="rId4"/>
            <a:stretch>
              <a:fillRect/>
            </a:stretch>
          </p:blipFill>
          <p:spPr>
            <a:xfrm>
              <a:off x="761094" y="6108700"/>
              <a:ext cx="279026" cy="483280"/>
            </a:xfrm>
            <a:prstGeom prst="rect">
              <a:avLst/>
            </a:prstGeom>
          </p:spPr>
        </p:pic>
        <p:pic>
          <p:nvPicPr>
            <p:cNvPr id="30" name="图片 29"/>
            <p:cNvPicPr>
              <a:picLocks noChangeAspect="1"/>
            </p:cNvPicPr>
            <p:nvPr/>
          </p:nvPicPr>
          <p:blipFill>
            <a:blip r:embed="rId5"/>
            <a:stretch>
              <a:fillRect/>
            </a:stretch>
          </p:blipFill>
          <p:spPr>
            <a:xfrm>
              <a:off x="786039" y="6725716"/>
              <a:ext cx="773482" cy="95999"/>
            </a:xfrm>
            <a:prstGeom prst="rect">
              <a:avLst/>
            </a:prstGeom>
          </p:spPr>
        </p:pic>
        <p:pic>
          <p:nvPicPr>
            <p:cNvPr id="31" name="图片 30"/>
            <p:cNvPicPr>
              <a:picLocks noChangeAspect="1"/>
            </p:cNvPicPr>
            <p:nvPr/>
          </p:nvPicPr>
          <p:blipFill>
            <a:blip r:embed="rId6"/>
            <a:stretch>
              <a:fillRect/>
            </a:stretch>
          </p:blipFill>
          <p:spPr>
            <a:xfrm>
              <a:off x="715524" y="6588573"/>
              <a:ext cx="433273" cy="233142"/>
            </a:xfrm>
            <a:prstGeom prst="rect">
              <a:avLst/>
            </a:prstGeom>
          </p:spPr>
        </p:pic>
      </p:grpSp>
      <p:sp>
        <p:nvSpPr>
          <p:cNvPr id="100" name="文本框 99"/>
          <p:cNvSpPr txBox="1"/>
          <p:nvPr/>
        </p:nvSpPr>
        <p:spPr>
          <a:xfrm>
            <a:off x="1623695" y="2123440"/>
            <a:ext cx="7543165" cy="645160"/>
          </a:xfrm>
          <a:prstGeom prst="rect">
            <a:avLst/>
          </a:prstGeom>
          <a:noFill/>
          <a:ln w="9525">
            <a:noFill/>
          </a:ln>
        </p:spPr>
        <p:txBody>
          <a:bodyPr wrap="square">
            <a:spAutoFit/>
          </a:bodyPr>
          <a:p>
            <a:pPr indent="266700"/>
            <a:r>
              <a:rPr lang="zh-CN" b="0">
                <a:ea typeface="宋体" panose="02010600030101010101" pitchFamily="2" charset="-122"/>
              </a:rPr>
              <a:t>思考1：孩子对于书包作用的认知经验有哪些呢？书包的携带与整理对于大班幼儿的发展有哪些价值呢？</a:t>
            </a:r>
            <a:endParaRPr lang="zh-CN" altLang="en-US"/>
          </a:p>
        </p:txBody>
      </p:sp>
      <p:sp>
        <p:nvSpPr>
          <p:cNvPr id="3" name="文本框 2"/>
          <p:cNvSpPr txBox="1"/>
          <p:nvPr/>
        </p:nvSpPr>
        <p:spPr>
          <a:xfrm>
            <a:off x="1615440" y="3244850"/>
            <a:ext cx="7551420" cy="368300"/>
          </a:xfrm>
          <a:prstGeom prst="rect">
            <a:avLst/>
          </a:prstGeom>
          <a:noFill/>
          <a:ln w="9525">
            <a:noFill/>
          </a:ln>
        </p:spPr>
        <p:txBody>
          <a:bodyPr wrap="square">
            <a:spAutoFit/>
          </a:bodyPr>
          <a:p>
            <a:pPr indent="266700"/>
            <a:r>
              <a:rPr lang="zh-CN" b="0">
                <a:ea typeface="宋体" panose="02010600030101010101" pitchFamily="2" charset="-122"/>
              </a:rPr>
              <a:t>思考2：如何借助“书包</a:t>
            </a:r>
            <a:r>
              <a:rPr lang="en-US" b="0">
                <a:latin typeface="宋体" panose="02010600030101010101" pitchFamily="2" charset="-122"/>
                <a:ea typeface="宋体" panose="02010600030101010101" pitchFamily="2" charset="-122"/>
              </a:rPr>
              <a:t>”</a:t>
            </a:r>
            <a:r>
              <a:rPr lang="zh-CN" b="0">
                <a:ea typeface="宋体" panose="02010600030101010101" pitchFamily="2" charset="-122"/>
              </a:rPr>
              <a:t>这个资源引导幼儿开展相关课程活动呢？</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190564" y="136874"/>
            <a:ext cx="11827265" cy="6584251"/>
          </a:xfrm>
          <a:prstGeom prst="rect">
            <a:avLst/>
          </a:prstGeom>
        </p:spPr>
      </p:pic>
      <p:grpSp>
        <p:nvGrpSpPr>
          <p:cNvPr id="4" name="组合 3"/>
          <p:cNvGrpSpPr/>
          <p:nvPr/>
        </p:nvGrpSpPr>
        <p:grpSpPr>
          <a:xfrm>
            <a:off x="852034" y="545377"/>
            <a:ext cx="7189583" cy="786946"/>
            <a:chOff x="4549766" y="775601"/>
            <a:chExt cx="7189583" cy="786946"/>
          </a:xfrm>
        </p:grpSpPr>
        <p:sp>
          <p:nvSpPr>
            <p:cNvPr id="5" name="文本框 4"/>
            <p:cNvSpPr txBox="1"/>
            <p:nvPr/>
          </p:nvSpPr>
          <p:spPr>
            <a:xfrm>
              <a:off x="5313083" y="879348"/>
              <a:ext cx="6426266" cy="668020"/>
            </a:xfrm>
            <a:prstGeom prst="rect">
              <a:avLst/>
            </a:prstGeom>
            <a:noFill/>
          </p:spPr>
          <p:txBody>
            <a:bodyPr wrap="square" rtlCol="0">
              <a:spAutoFit/>
            </a:bodyPr>
            <a:lstStyle/>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大班</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资源价值审议分析</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6" name="图片 5" descr="图片包含 游戏机&#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grpSp>
        <p:nvGrpSpPr>
          <p:cNvPr id="26" name="组合 25"/>
          <p:cNvGrpSpPr/>
          <p:nvPr/>
        </p:nvGrpSpPr>
        <p:grpSpPr>
          <a:xfrm>
            <a:off x="130629" y="5676901"/>
            <a:ext cx="1761596" cy="1059090"/>
            <a:chOff x="130629" y="5962650"/>
            <a:chExt cx="1428892" cy="859065"/>
          </a:xfrm>
        </p:grpSpPr>
        <p:pic>
          <p:nvPicPr>
            <p:cNvPr id="27" name="图片 26"/>
            <p:cNvPicPr>
              <a:picLocks noChangeAspect="1"/>
            </p:cNvPicPr>
            <p:nvPr/>
          </p:nvPicPr>
          <p:blipFill>
            <a:blip r:embed="rId3"/>
            <a:stretch>
              <a:fillRect/>
            </a:stretch>
          </p:blipFill>
          <p:spPr>
            <a:xfrm>
              <a:off x="130629" y="5962650"/>
              <a:ext cx="584895" cy="859065"/>
            </a:xfrm>
            <a:prstGeom prst="rect">
              <a:avLst/>
            </a:prstGeom>
          </p:spPr>
        </p:pic>
        <p:pic>
          <p:nvPicPr>
            <p:cNvPr id="29" name="图片 28"/>
            <p:cNvPicPr>
              <a:picLocks noChangeAspect="1"/>
            </p:cNvPicPr>
            <p:nvPr/>
          </p:nvPicPr>
          <p:blipFill>
            <a:blip r:embed="rId4"/>
            <a:stretch>
              <a:fillRect/>
            </a:stretch>
          </p:blipFill>
          <p:spPr>
            <a:xfrm>
              <a:off x="761094" y="6108700"/>
              <a:ext cx="279026" cy="483280"/>
            </a:xfrm>
            <a:prstGeom prst="rect">
              <a:avLst/>
            </a:prstGeom>
          </p:spPr>
        </p:pic>
        <p:pic>
          <p:nvPicPr>
            <p:cNvPr id="30" name="图片 29"/>
            <p:cNvPicPr>
              <a:picLocks noChangeAspect="1"/>
            </p:cNvPicPr>
            <p:nvPr/>
          </p:nvPicPr>
          <p:blipFill>
            <a:blip r:embed="rId5"/>
            <a:stretch>
              <a:fillRect/>
            </a:stretch>
          </p:blipFill>
          <p:spPr>
            <a:xfrm>
              <a:off x="786039" y="6725716"/>
              <a:ext cx="773482" cy="95999"/>
            </a:xfrm>
            <a:prstGeom prst="rect">
              <a:avLst/>
            </a:prstGeom>
          </p:spPr>
        </p:pic>
        <p:pic>
          <p:nvPicPr>
            <p:cNvPr id="31" name="图片 30"/>
            <p:cNvPicPr>
              <a:picLocks noChangeAspect="1"/>
            </p:cNvPicPr>
            <p:nvPr/>
          </p:nvPicPr>
          <p:blipFill>
            <a:blip r:embed="rId6"/>
            <a:stretch>
              <a:fillRect/>
            </a:stretch>
          </p:blipFill>
          <p:spPr>
            <a:xfrm>
              <a:off x="715524" y="6588573"/>
              <a:ext cx="433273" cy="233142"/>
            </a:xfrm>
            <a:prstGeom prst="rect">
              <a:avLst/>
            </a:prstGeom>
          </p:spPr>
        </p:pic>
      </p:grpSp>
      <p:pic>
        <p:nvPicPr>
          <p:cNvPr id="2" name="图片 6" descr="健康领域_01"/>
          <p:cNvPicPr>
            <a:picLocks noChangeAspect="1"/>
          </p:cNvPicPr>
          <p:nvPr/>
        </p:nvPicPr>
        <p:blipFill>
          <a:blip r:embed="rId7">
            <a:lum bright="-6000" contrast="18000"/>
          </a:blip>
          <a:srcRect l="2152" t="4466" r="2010" b="22548"/>
          <a:stretch>
            <a:fillRect/>
          </a:stretch>
        </p:blipFill>
        <p:spPr>
          <a:xfrm>
            <a:off x="1731645" y="3884295"/>
            <a:ext cx="4030980" cy="2513965"/>
          </a:xfrm>
          <a:prstGeom prst="rect">
            <a:avLst/>
          </a:prstGeom>
        </p:spPr>
      </p:pic>
      <p:sp>
        <p:nvSpPr>
          <p:cNvPr id="100" name="文本框 99"/>
          <p:cNvSpPr txBox="1"/>
          <p:nvPr/>
        </p:nvSpPr>
        <p:spPr>
          <a:xfrm>
            <a:off x="1269365" y="1332230"/>
            <a:ext cx="10076815" cy="1383665"/>
          </a:xfrm>
          <a:prstGeom prst="rect">
            <a:avLst/>
          </a:prstGeom>
          <a:noFill/>
          <a:ln w="9525">
            <a:noFill/>
          </a:ln>
        </p:spPr>
        <p:txBody>
          <a:bodyPr wrap="square">
            <a:spAutoFit/>
          </a:bodyPr>
          <a:p>
            <a:pPr indent="266700"/>
            <a:r>
              <a:rPr lang="zh-CN" sz="1400" b="0">
                <a:ea typeface="宋体" panose="02010600030101010101" pitchFamily="2" charset="-122"/>
              </a:rPr>
              <a:t>1.链接《关于全面加强新时代大中小学劳动教育的意见》，挖掘“整理”对幼儿的发展价值。2020年3月，中共中央、国务院印发了《关于全面加强新时代大中小学劳动教育的意见》，要求“把劳动教育纳入人才培养全过程，贯通大中小学各学段，贯穿家庭、学校、社会各方面，与德育、智育、体育、美育相融合”，为全面加强新时代劳动教育提供了根本遵循，这就要求我们在幼儿园教育工作中应坚定新时代劳动教育综合育人理念。幼儿园整理活动是实现劳动教育的重要途径之一，是实现劳动教育价值的载体。在幼儿园开展整理活动能够为幼儿树立劳动情怀、养成热爱劳动、崇尚劳动、尊重劳动者的情感奠基。</a:t>
            </a:r>
            <a:endParaRPr lang="zh-CN" altLang="en-US" sz="1400"/>
          </a:p>
        </p:txBody>
      </p:sp>
      <p:sp>
        <p:nvSpPr>
          <p:cNvPr id="3" name="文本框 2"/>
          <p:cNvSpPr txBox="1"/>
          <p:nvPr/>
        </p:nvSpPr>
        <p:spPr>
          <a:xfrm>
            <a:off x="1252220" y="2715895"/>
            <a:ext cx="10008235" cy="1168400"/>
          </a:xfrm>
          <a:prstGeom prst="rect">
            <a:avLst/>
          </a:prstGeom>
          <a:noFill/>
          <a:ln w="9525">
            <a:noFill/>
          </a:ln>
        </p:spPr>
        <p:txBody>
          <a:bodyPr wrap="square">
            <a:spAutoFit/>
          </a:bodyPr>
          <a:p>
            <a:pPr indent="266700"/>
            <a:r>
              <a:rPr lang="zh-CN" sz="1400" b="0">
                <a:ea typeface="宋体" panose="02010600030101010101" pitchFamily="2" charset="-122"/>
              </a:rPr>
              <a:t>2.链接《3-6岁儿童学习与发展指南》，分析“整理书包”幼儿各领域可能的发展。孩子们就要上小学啦，小学的生活模式需要孩子具备一定的自理能力，要逐渐学会自己打理一些事物，如整理自己的小书包。因此借助“书包整理”这样一个学习整理资源，有助于大班幼儿掌握整理的方法与窍门，养成良好的整理品质；提升孩子们自我服务、集体服务的意识；提高孩子的自我表达、乐于探究、善于合作、学会分享的能力。基于级组的审议，我们梳理出了以下各领域中幼儿整理能力和经验可能的发展点。</a:t>
            </a:r>
            <a:endParaRPr lang="zh-CN" altLang="en-US" sz="1400"/>
          </a:p>
        </p:txBody>
      </p:sp>
      <p:pic>
        <p:nvPicPr>
          <p:cNvPr id="66" name="图片 66" descr="QQ截图20200616180429"/>
          <p:cNvPicPr>
            <a:picLocks noChangeAspect="1"/>
          </p:cNvPicPr>
          <p:nvPr/>
        </p:nvPicPr>
        <p:blipFill>
          <a:blip r:embed="rId8"/>
          <a:srcRect t="33637"/>
          <a:stretch>
            <a:fillRect/>
          </a:stretch>
        </p:blipFill>
        <p:spPr>
          <a:xfrm>
            <a:off x="5869940" y="4098925"/>
            <a:ext cx="5553710" cy="2103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tretch>
            <a:fillRect/>
          </a:stretch>
        </p:blipFill>
        <p:spPr>
          <a:xfrm>
            <a:off x="190564" y="136874"/>
            <a:ext cx="11827265" cy="6584251"/>
          </a:xfrm>
          <a:prstGeom prst="rect">
            <a:avLst/>
          </a:prstGeom>
        </p:spPr>
      </p:pic>
      <p:grpSp>
        <p:nvGrpSpPr>
          <p:cNvPr id="26" name="组合 25"/>
          <p:cNvGrpSpPr/>
          <p:nvPr/>
        </p:nvGrpSpPr>
        <p:grpSpPr>
          <a:xfrm>
            <a:off x="130629" y="5676901"/>
            <a:ext cx="1761596" cy="1059090"/>
            <a:chOff x="130629" y="5962650"/>
            <a:chExt cx="1428892" cy="859065"/>
          </a:xfrm>
        </p:grpSpPr>
        <p:pic>
          <p:nvPicPr>
            <p:cNvPr id="27" name="图片 26"/>
            <p:cNvPicPr>
              <a:picLocks noChangeAspect="1"/>
            </p:cNvPicPr>
            <p:nvPr/>
          </p:nvPicPr>
          <p:blipFill>
            <a:blip r:embed="rId2"/>
            <a:stretch>
              <a:fillRect/>
            </a:stretch>
          </p:blipFill>
          <p:spPr>
            <a:xfrm>
              <a:off x="130629" y="5962650"/>
              <a:ext cx="584895" cy="859065"/>
            </a:xfrm>
            <a:prstGeom prst="rect">
              <a:avLst/>
            </a:prstGeom>
          </p:spPr>
        </p:pic>
        <p:pic>
          <p:nvPicPr>
            <p:cNvPr id="29" name="图片 28"/>
            <p:cNvPicPr>
              <a:picLocks noChangeAspect="1"/>
            </p:cNvPicPr>
            <p:nvPr/>
          </p:nvPicPr>
          <p:blipFill>
            <a:blip r:embed="rId3"/>
            <a:stretch>
              <a:fillRect/>
            </a:stretch>
          </p:blipFill>
          <p:spPr>
            <a:xfrm>
              <a:off x="761094" y="6108700"/>
              <a:ext cx="279026" cy="483280"/>
            </a:xfrm>
            <a:prstGeom prst="rect">
              <a:avLst/>
            </a:prstGeom>
          </p:spPr>
        </p:pic>
        <p:pic>
          <p:nvPicPr>
            <p:cNvPr id="30" name="图片 29"/>
            <p:cNvPicPr>
              <a:picLocks noChangeAspect="1"/>
            </p:cNvPicPr>
            <p:nvPr/>
          </p:nvPicPr>
          <p:blipFill>
            <a:blip r:embed="rId4"/>
            <a:stretch>
              <a:fillRect/>
            </a:stretch>
          </p:blipFill>
          <p:spPr>
            <a:xfrm>
              <a:off x="786039" y="6725716"/>
              <a:ext cx="773482" cy="95999"/>
            </a:xfrm>
            <a:prstGeom prst="rect">
              <a:avLst/>
            </a:prstGeom>
          </p:spPr>
        </p:pic>
        <p:pic>
          <p:nvPicPr>
            <p:cNvPr id="31" name="图片 30"/>
            <p:cNvPicPr>
              <a:picLocks noChangeAspect="1"/>
            </p:cNvPicPr>
            <p:nvPr/>
          </p:nvPicPr>
          <p:blipFill>
            <a:blip r:embed="rId5"/>
            <a:stretch>
              <a:fillRect/>
            </a:stretch>
          </p:blipFill>
          <p:spPr>
            <a:xfrm>
              <a:off x="715524" y="6588573"/>
              <a:ext cx="433273" cy="233142"/>
            </a:xfrm>
            <a:prstGeom prst="rect">
              <a:avLst/>
            </a:prstGeom>
          </p:spPr>
        </p:pic>
      </p:grpSp>
      <p:sp>
        <p:nvSpPr>
          <p:cNvPr id="35" name="文本框 34"/>
          <p:cNvSpPr txBox="1"/>
          <p:nvPr/>
        </p:nvSpPr>
        <p:spPr>
          <a:xfrm>
            <a:off x="5490210" y="837565"/>
            <a:ext cx="6123305"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基于连续观察，分析问题价值，提供支持性活动</a:t>
            </a:r>
            <a:endParaRPr lang="zh-CN" altLang="en-US" sz="2000" spc="0" dirty="0">
              <a:solidFill>
                <a:schemeClr val="tx1"/>
              </a:solidFill>
              <a:uFillTx/>
            </a:endParaRPr>
          </a:p>
        </p:txBody>
      </p:sp>
      <p:pic>
        <p:nvPicPr>
          <p:cNvPr id="14" name="图片 13"/>
          <p:cNvPicPr>
            <a:picLocks noChangeAspect="1"/>
          </p:cNvPicPr>
          <p:nvPr/>
        </p:nvPicPr>
        <p:blipFill>
          <a:blip r:embed="rId6"/>
          <a:stretch>
            <a:fillRect/>
          </a:stretch>
        </p:blipFill>
        <p:spPr>
          <a:xfrm>
            <a:off x="10271125" y="5147310"/>
            <a:ext cx="1087755" cy="1102995"/>
          </a:xfrm>
          <a:prstGeom prst="rect">
            <a:avLst/>
          </a:prstGeom>
        </p:spPr>
      </p:pic>
      <p:grpSp>
        <p:nvGrpSpPr>
          <p:cNvPr id="2" name="组合 1"/>
          <p:cNvGrpSpPr/>
          <p:nvPr/>
        </p:nvGrpSpPr>
        <p:grpSpPr>
          <a:xfrm>
            <a:off x="488814" y="676187"/>
            <a:ext cx="7189583" cy="786946"/>
            <a:chOff x="4549766" y="775601"/>
            <a:chExt cx="7189583" cy="786946"/>
          </a:xfrm>
        </p:grpSpPr>
        <p:sp>
          <p:nvSpPr>
            <p:cNvPr id="3" name="文本框 2"/>
            <p:cNvSpPr txBox="1"/>
            <p:nvPr/>
          </p:nvSpPr>
          <p:spPr>
            <a:xfrm>
              <a:off x="5313083" y="879348"/>
              <a:ext cx="6426266" cy="668020"/>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9" name="图片 8" descr="图片包含 游戏机&#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graphicFrame>
        <p:nvGraphicFramePr>
          <p:cNvPr id="11" name="表格 10"/>
          <p:cNvGraphicFramePr/>
          <p:nvPr/>
        </p:nvGraphicFramePr>
        <p:xfrm>
          <a:off x="2791460" y="7099300"/>
          <a:ext cx="3002280" cy="1701800"/>
        </p:xfrm>
        <a:graphic>
          <a:graphicData uri="http://schemas.openxmlformats.org/drawingml/2006/table">
            <a:tbl>
              <a:tblPr firstRow="1" bandRow="1">
                <a:tableStyleId>{5940675A-B579-460E-94D1-54222C63F5DA}</a:tableStyleId>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pic>
        <p:nvPicPr>
          <p:cNvPr id="12" name="图片 11"/>
          <p:cNvPicPr/>
          <p:nvPr/>
        </p:nvPicPr>
        <p:blipFill>
          <a:blip r:embed="rId8"/>
          <a:stretch>
            <a:fillRect/>
          </a:stretch>
        </p:blipFill>
        <p:spPr>
          <a:xfrm>
            <a:off x="2981960" y="8676640"/>
            <a:ext cx="1924050" cy="1533525"/>
          </a:xfrm>
          <a:prstGeom prst="rect">
            <a:avLst/>
          </a:prstGeom>
          <a:noFill/>
          <a:ln w="9525">
            <a:noFill/>
          </a:ln>
        </p:spPr>
      </p:pic>
      <p:graphicFrame>
        <p:nvGraphicFramePr>
          <p:cNvPr id="13" name="表格 12"/>
          <p:cNvGraphicFramePr/>
          <p:nvPr>
            <p:custDataLst>
              <p:tags r:id="rId9"/>
            </p:custDataLst>
          </p:nvPr>
        </p:nvGraphicFramePr>
        <p:xfrm>
          <a:off x="505460" y="2054225"/>
          <a:ext cx="2286000" cy="2077720"/>
        </p:xfrm>
        <a:graphic>
          <a:graphicData uri="http://schemas.openxmlformats.org/drawingml/2006/table">
            <a:tbl>
              <a:tblPr firstRow="1" bandRow="1">
                <a:tableStyleId>{5940675A-B579-460E-94D1-54222C63F5DA}</a:tableStyleId>
              </a:tblPr>
              <a:tblGrid>
                <a:gridCol w="254000"/>
                <a:gridCol w="254000"/>
                <a:gridCol w="254000"/>
                <a:gridCol w="254000"/>
                <a:gridCol w="254000"/>
                <a:gridCol w="254000"/>
                <a:gridCol w="254000"/>
                <a:gridCol w="254000"/>
                <a:gridCol w="254000"/>
              </a:tblGrid>
              <a:tr h="1313180">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sym typeface="+mn-ea"/>
                        </a:rPr>
                        <a:t>带书包总人数</a:t>
                      </a:r>
                      <a:endParaRPr lang="en-US" sz="1000" b="1" spc="120">
                        <a:solidFill>
                          <a:srgbClr val="646464"/>
                        </a:solidFill>
                        <a:latin typeface="微软雅黑" panose="020B0503020204020204" charset="-122"/>
                        <a:ea typeface="微软雅黑" panose="020B0503020204020204" charset="-122"/>
                        <a:sym typeface="+mn-ea"/>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书本铅笔</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水杯纸巾</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消毒纸巾</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玩具</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食物</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文具盒笔袋</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绳子</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零物品</a:t>
                      </a:r>
                      <a:endParaRPr lang="en-US" sz="1000" b="1" spc="120">
                        <a:solidFill>
                          <a:srgbClr val="646464"/>
                        </a:solidFill>
                        <a:latin typeface="微软雅黑" panose="020B0503020204020204" charset="-122"/>
                        <a:ea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r h="764540">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28人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9人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25人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6人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14人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5人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2人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5人</a:t>
                      </a:r>
                      <a:endParaRPr 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27000" marR="127000" marT="107950" marB="1079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r>
            </a:tbl>
          </a:graphicData>
        </a:graphic>
      </p:graphicFrame>
      <p:sp>
        <p:nvSpPr>
          <p:cNvPr id="100" name="文本框 99"/>
          <p:cNvSpPr txBox="1"/>
          <p:nvPr/>
        </p:nvSpPr>
        <p:spPr>
          <a:xfrm>
            <a:off x="405130" y="4222115"/>
            <a:ext cx="2269490" cy="252730"/>
          </a:xfrm>
          <a:prstGeom prst="rect">
            <a:avLst/>
          </a:prstGeom>
          <a:noFill/>
          <a:ln w="9525">
            <a:noFill/>
          </a:ln>
        </p:spPr>
        <p:txBody>
          <a:bodyPr wrap="square">
            <a:spAutoFit/>
          </a:bodyPr>
          <a:p>
            <a:pPr indent="0" algn="ctr"/>
            <a:r>
              <a:rPr lang="zh-CN" sz="1050" b="1">
                <a:ea typeface="宋体" panose="02010600030101010101" pitchFamily="2" charset="-122"/>
              </a:rPr>
              <a:t>孩子书包中带物品的情况调查统计</a:t>
            </a:r>
            <a:endParaRPr lang="zh-CN" altLang="en-US"/>
          </a:p>
        </p:txBody>
      </p:sp>
      <p:graphicFrame>
        <p:nvGraphicFramePr>
          <p:cNvPr id="23" name="表格 22"/>
          <p:cNvGraphicFramePr/>
          <p:nvPr>
            <p:custDataLst>
              <p:tags r:id="rId10"/>
            </p:custDataLst>
          </p:nvPr>
        </p:nvGraphicFramePr>
        <p:xfrm>
          <a:off x="3466465" y="1757680"/>
          <a:ext cx="5259070" cy="4492625"/>
        </p:xfrm>
        <a:graphic>
          <a:graphicData uri="http://schemas.openxmlformats.org/drawingml/2006/table">
            <a:tbl>
              <a:tblPr firstRow="1" bandRow="1">
                <a:tableStyleId>{5940675A-B579-460E-94D1-54222C63F5DA}</a:tableStyleId>
              </a:tblPr>
              <a:tblGrid>
                <a:gridCol w="2604135"/>
                <a:gridCol w="1777365"/>
                <a:gridCol w="877570"/>
              </a:tblGrid>
              <a:tr h="158115">
                <a:tc>
                  <a:txBody>
                    <a:bodyPr/>
                    <a:p>
                      <a:pPr indent="0" algn="ctr">
                        <a:buNone/>
                      </a:pPr>
                      <a:r>
                        <a:rPr lang="en-US" sz="1000" b="1">
                          <a:solidFill>
                            <a:srgbClr val="FFFFFF"/>
                          </a:solidFill>
                          <a:latin typeface="宋体" panose="02010600030101010101" pitchFamily="2" charset="-122"/>
                          <a:ea typeface="宋体" panose="02010600030101010101" pitchFamily="2" charset="-122"/>
                          <a:cs typeface="宋体" panose="02010600030101010101" pitchFamily="2" charset="-122"/>
                        </a:rPr>
                        <a:t>主要问题</a:t>
                      </a:r>
                      <a:endParaRPr lang="en-US" altLang="en-US" sz="1000" b="1">
                        <a:solidFill>
                          <a:srgbClr val="FFFFFF"/>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9050" cap="rnd">
                      <a:solidFill>
                        <a:srgbClr val="E29A9A"/>
                      </a:solidFill>
                      <a:prstDash val="solid"/>
                    </a:lnL>
                    <a:lnR w="3175">
                      <a:solidFill>
                        <a:srgbClr val="FFFFFF"/>
                      </a:solidFill>
                      <a:prstDash val="dot"/>
                    </a:lnR>
                    <a:lnT w="19050" cap="rnd">
                      <a:solidFill>
                        <a:srgbClr val="E29A9A"/>
                      </a:solidFill>
                      <a:prstDash val="solid"/>
                    </a:lnT>
                    <a:lnB w="19050">
                      <a:solidFill>
                        <a:srgbClr val="E29A9A"/>
                      </a:solidFill>
                      <a:prstDash val="solid"/>
                    </a:lnB>
                    <a:lnTlToBr>
                      <a:noFill/>
                    </a:lnTlToBr>
                    <a:lnBlToTr>
                      <a:noFill/>
                    </a:lnBlToTr>
                    <a:solidFill>
                      <a:srgbClr val="E29A9A"/>
                    </a:solidFill>
                  </a:tcPr>
                </a:tc>
                <a:tc>
                  <a:txBody>
                    <a:bodyPr/>
                    <a:p>
                      <a:pPr indent="0" algn="ctr">
                        <a:buNone/>
                      </a:pPr>
                      <a:r>
                        <a:rPr lang="en-US" sz="1000" b="1">
                          <a:solidFill>
                            <a:srgbClr val="FFFFFF"/>
                          </a:solidFill>
                          <a:latin typeface="宋体" panose="02010600030101010101" pitchFamily="2" charset="-122"/>
                          <a:ea typeface="宋体" panose="02010600030101010101" pitchFamily="2" charset="-122"/>
                          <a:cs typeface="宋体" panose="02010600030101010101" pitchFamily="2" charset="-122"/>
                        </a:rPr>
                        <a:t>价值点分析</a:t>
                      </a:r>
                      <a:endParaRPr lang="en-US" altLang="en-US" sz="1000" b="1">
                        <a:solidFill>
                          <a:srgbClr val="FFFFFF"/>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3175">
                      <a:solidFill>
                        <a:srgbClr val="FFFFFF"/>
                      </a:solidFill>
                      <a:prstDash val="dot"/>
                    </a:lnL>
                    <a:lnR w="3175">
                      <a:solidFill>
                        <a:srgbClr val="FFFFFF"/>
                      </a:solidFill>
                      <a:prstDash val="dot"/>
                    </a:lnR>
                    <a:lnT w="19050" cap="rnd">
                      <a:solidFill>
                        <a:srgbClr val="E29A9A"/>
                      </a:solidFill>
                      <a:prstDash val="solid"/>
                    </a:lnT>
                    <a:lnB w="19050">
                      <a:solidFill>
                        <a:srgbClr val="E29A9A"/>
                      </a:solidFill>
                      <a:prstDash val="solid"/>
                    </a:lnB>
                    <a:lnTlToBr>
                      <a:noFill/>
                    </a:lnTlToBr>
                    <a:lnBlToTr>
                      <a:noFill/>
                    </a:lnBlToTr>
                    <a:solidFill>
                      <a:srgbClr val="E29A9A"/>
                    </a:solidFill>
                  </a:tcPr>
                </a:tc>
                <a:tc>
                  <a:txBody>
                    <a:bodyPr/>
                    <a:p>
                      <a:pPr indent="0" algn="ctr">
                        <a:buNone/>
                      </a:pPr>
                      <a:r>
                        <a:rPr lang="en-US" sz="1000" b="1">
                          <a:solidFill>
                            <a:srgbClr val="FFFFFF"/>
                          </a:solidFill>
                          <a:latin typeface="宋体" panose="02010600030101010101" pitchFamily="2" charset="-122"/>
                          <a:ea typeface="宋体" panose="02010600030101010101" pitchFamily="2" charset="-122"/>
                          <a:cs typeface="宋体" panose="02010600030101010101" pitchFamily="2" charset="-122"/>
                        </a:rPr>
                        <a:t>支持性活动</a:t>
                      </a:r>
                      <a:endParaRPr lang="en-US" altLang="en-US" sz="1000" b="1">
                        <a:solidFill>
                          <a:srgbClr val="FFFFFF"/>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3175">
                      <a:solidFill>
                        <a:srgbClr val="FFFFFF"/>
                      </a:solidFill>
                      <a:prstDash val="dot"/>
                    </a:lnL>
                    <a:lnR w="19050" cap="rnd">
                      <a:solidFill>
                        <a:srgbClr val="E29A9A"/>
                      </a:solidFill>
                      <a:prstDash val="solid"/>
                    </a:lnR>
                    <a:lnT w="19050" cap="rnd">
                      <a:solidFill>
                        <a:srgbClr val="E29A9A"/>
                      </a:solidFill>
                      <a:prstDash val="solid"/>
                    </a:lnT>
                    <a:lnB w="19050">
                      <a:solidFill>
                        <a:srgbClr val="E29A9A"/>
                      </a:solidFill>
                      <a:prstDash val="solid"/>
                    </a:lnB>
                    <a:lnTlToBr>
                      <a:noFill/>
                    </a:lnTlToBr>
                    <a:lnBlToTr>
                      <a:noFill/>
                    </a:lnBlToTr>
                    <a:solidFill>
                      <a:srgbClr val="E29A9A"/>
                    </a:solidFill>
                  </a:tcPr>
                </a:tc>
              </a:tr>
              <a:tr h="1351280">
                <a:tc>
                  <a:txBody>
                    <a:bodyPr/>
                    <a:p>
                      <a:pPr indent="0">
                        <a:buNone/>
                      </a:pPr>
                      <a:r>
                        <a:rPr lang="en-US" sz="1000" b="1">
                          <a:solidFill>
                            <a:srgbClr val="404040"/>
                          </a:solidFill>
                          <a:latin typeface="宋体" panose="02010600030101010101" pitchFamily="2" charset="-122"/>
                          <a:ea typeface="宋体" panose="02010600030101010101" pitchFamily="2" charset="-122"/>
                          <a:cs typeface="宋体" panose="02010600030101010101" pitchFamily="2" charset="-122"/>
                        </a:rPr>
                        <a:t>问题一：不会利用书包现象：</a:t>
                      </a:r>
                      <a:r>
                        <a:rPr lang="en-US" sz="1000" b="0">
                          <a:solidFill>
                            <a:srgbClr val="404040"/>
                          </a:solidFill>
                          <a:latin typeface="楷体" panose="02010609060101010101" charset="-122"/>
                          <a:ea typeface="楷体" panose="02010609060101010101" charset="-122"/>
                          <a:cs typeface="楷体" panose="02010609060101010101" charset="-122"/>
                        </a:rPr>
                        <a:t>孩子们虽然背上背着小书包，但是还是将雨衣、作业、水杯都拿在手里，孩子们对书包作用还不明确；幼儿来园时，我们也看到很多家长帮孩子背着书包，拿着水杯，等幼儿入园时才将书包给孩子背上，可见一些孩子只是将带书包作为一种形式，没有真正的利用好书包，部分孩子们没有将物品管理当做自己的事情，还是很依赖家长。</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19050" cap="rnd">
                      <a:solidFill>
                        <a:srgbClr val="E29A9A"/>
                      </a:solidFill>
                      <a:prstDash val="solid"/>
                    </a:lnL>
                    <a:lnR w="3175">
                      <a:solidFill>
                        <a:srgbClr val="E29A9A"/>
                      </a:solidFill>
                      <a:prstDash val="dot"/>
                    </a:lnR>
                    <a:lnT w="19050">
                      <a:solidFill>
                        <a:srgbClr val="E29A9A"/>
                      </a:solidFill>
                      <a:prstDash val="solid"/>
                    </a:lnT>
                    <a:lnB w="3175">
                      <a:solidFill>
                        <a:srgbClr val="E29A9A"/>
                      </a:solidFill>
                      <a:prstDash val="dot"/>
                    </a:lnB>
                    <a:lnTlToBr>
                      <a:noFill/>
                    </a:lnTlToBr>
                    <a:lnBlToTr>
                      <a:noFill/>
                    </a:lnBlToTr>
                    <a:solidFill>
                      <a:srgbClr val="F2F2F2"/>
                    </a:solidFill>
                  </a:tcPr>
                </a:tc>
                <a:tc>
                  <a:txBody>
                    <a:bodyPr/>
                    <a:p>
                      <a:pPr indent="0">
                        <a:buNone/>
                      </a:pPr>
                      <a:r>
                        <a:rPr lang="en-US" sz="1000" b="0">
                          <a:solidFill>
                            <a:srgbClr val="404040"/>
                          </a:solidFill>
                          <a:latin typeface="楷体" panose="02010609060101010101" charset="-122"/>
                          <a:ea typeface="楷体" panose="02010609060101010101" charset="-122"/>
                          <a:cs typeface="楷体" panose="02010609060101010101" charset="-122"/>
                        </a:rPr>
                        <a:t>1.了解书包是用于方便携带书本、文具用品等，书包可以服务我们的学习与生活。2.对日常物品的整理与归纳，能按类别整理好自己的物品。了解书包对应的位置可以放哪些东西。 </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3175">
                      <a:solidFill>
                        <a:srgbClr val="E29A9A"/>
                      </a:solidFill>
                      <a:prstDash val="dot"/>
                    </a:lnL>
                    <a:lnR w="3175">
                      <a:solidFill>
                        <a:srgbClr val="E29A9A"/>
                      </a:solidFill>
                      <a:prstDash val="dot"/>
                    </a:lnR>
                    <a:lnT w="19050">
                      <a:solidFill>
                        <a:srgbClr val="E29A9A"/>
                      </a:solidFill>
                      <a:prstDash val="solid"/>
                    </a:lnT>
                    <a:lnB w="3175">
                      <a:solidFill>
                        <a:srgbClr val="E29A9A"/>
                      </a:solidFill>
                      <a:prstDash val="dot"/>
                    </a:lnB>
                    <a:lnTlToBr>
                      <a:noFill/>
                    </a:lnTlToBr>
                    <a:lnBlToTr>
                      <a:noFill/>
                    </a:lnBlToTr>
                    <a:solidFill>
                      <a:srgbClr val="F2F2F2"/>
                    </a:solidFill>
                  </a:tcPr>
                </a:tc>
                <a:tc>
                  <a:txBody>
                    <a:bodyPr/>
                    <a:p>
                      <a:pPr indent="0">
                        <a:buNone/>
                      </a:pPr>
                      <a:r>
                        <a:rPr lang="en-US" sz="1000" b="0">
                          <a:solidFill>
                            <a:srgbClr val="404040"/>
                          </a:solidFill>
                          <a:latin typeface="楷体" panose="02010609060101010101" charset="-122"/>
                          <a:ea typeface="楷体" panose="02010609060101010101" charset="-122"/>
                          <a:cs typeface="楷体" panose="02010609060101010101" charset="-122"/>
                        </a:rPr>
                        <a:t>1.观察各类书包2.介绍书包整理方法3.整理书包比赛4.总结整理经验</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3175">
                      <a:solidFill>
                        <a:srgbClr val="E29A9A"/>
                      </a:solidFill>
                      <a:prstDash val="dot"/>
                    </a:lnL>
                    <a:lnR w="19050" cap="rnd">
                      <a:solidFill>
                        <a:srgbClr val="E29A9A"/>
                      </a:solidFill>
                      <a:prstDash val="solid"/>
                    </a:lnR>
                    <a:lnT w="19050">
                      <a:solidFill>
                        <a:srgbClr val="E29A9A"/>
                      </a:solidFill>
                      <a:prstDash val="solid"/>
                    </a:lnT>
                    <a:lnB w="3175">
                      <a:solidFill>
                        <a:srgbClr val="E29A9A"/>
                      </a:solidFill>
                      <a:prstDash val="dot"/>
                    </a:lnB>
                    <a:lnTlToBr>
                      <a:noFill/>
                    </a:lnTlToBr>
                    <a:lnBlToTr>
                      <a:noFill/>
                    </a:lnBlToTr>
                    <a:solidFill>
                      <a:srgbClr val="F2F2F2"/>
                    </a:solidFill>
                  </a:tcPr>
                </a:tc>
              </a:tr>
              <a:tr h="965200">
                <a:tc>
                  <a:txBody>
                    <a:bodyPr/>
                    <a:p>
                      <a:pPr indent="0">
                        <a:buNone/>
                      </a:pPr>
                      <a:r>
                        <a:rPr lang="en-US" sz="1000" b="1">
                          <a:solidFill>
                            <a:srgbClr val="404040"/>
                          </a:solidFill>
                          <a:latin typeface="宋体" panose="02010600030101010101" pitchFamily="2" charset="-122"/>
                          <a:ea typeface="宋体" panose="02010600030101010101" pitchFamily="2" charset="-122"/>
                          <a:cs typeface="宋体" panose="02010600030101010101" pitchFamily="2" charset="-122"/>
                        </a:rPr>
                        <a:t>问题二：不知道带什么</a:t>
                      </a:r>
                      <a:r>
                        <a:rPr lang="en-US" sz="1000" b="0">
                          <a:solidFill>
                            <a:srgbClr val="404040"/>
                          </a:solidFill>
                          <a:latin typeface="楷体" panose="02010609060101010101" charset="-122"/>
                          <a:ea typeface="楷体" panose="02010609060101010101" charset="-122"/>
                          <a:cs typeface="楷体" panose="02010609060101010101" charset="-122"/>
                        </a:rPr>
                        <a:t>通过对孩子们书包里带物品的情况调查，我们发现主要有以下两种情况：①带了很多的东西，但是有的用不上；②带着空空的书包来上学，不知道书包里装什么......我们对班级幼儿书包物品进行了统计</a:t>
                      </a:r>
                      <a:r>
                        <a:rPr lang="zh-CN" altLang="en-US" sz="1000" b="0">
                          <a:solidFill>
                            <a:srgbClr val="404040"/>
                          </a:solidFill>
                          <a:latin typeface="楷体" panose="02010609060101010101" charset="-122"/>
                          <a:ea typeface="楷体" panose="02010609060101010101" charset="-122"/>
                          <a:cs typeface="楷体" panose="02010609060101010101" charset="-122"/>
                        </a:rPr>
                        <a:t>。</a:t>
                      </a:r>
                      <a:endParaRPr lang="zh-CN"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19050" cap="rnd">
                      <a:solidFill>
                        <a:srgbClr val="E29A9A"/>
                      </a:solidFill>
                      <a:prstDash val="solid"/>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buNone/>
                      </a:pPr>
                      <a:r>
                        <a:rPr lang="en-US" sz="1000" b="0">
                          <a:solidFill>
                            <a:srgbClr val="404040"/>
                          </a:solidFill>
                          <a:latin typeface="宋体" panose="02010600030101010101" pitchFamily="2" charset="-122"/>
                          <a:ea typeface="宋体" panose="02010600030101010101" pitchFamily="2" charset="-122"/>
                          <a:cs typeface="宋体" panose="02010600030101010101" pitchFamily="2" charset="-122"/>
                        </a:rPr>
                        <a:t> </a:t>
                      </a:r>
                      <a:r>
                        <a:rPr lang="en-US" sz="1000" b="0">
                          <a:solidFill>
                            <a:srgbClr val="404040"/>
                          </a:solidFill>
                          <a:latin typeface="楷体" panose="02010609060101010101" charset="-122"/>
                          <a:ea typeface="楷体" panose="02010609060101010101" charset="-122"/>
                          <a:cs typeface="楷体" panose="02010609060101010101" charset="-122"/>
                        </a:rPr>
                        <a:t>1.建立个人物品管理意。探寻：除了一些必须带的物品，如何根据个人需要增加个性化支持</a:t>
                      </a:r>
                      <a:r>
                        <a:rPr lang="en-US" sz="1000" b="0">
                          <a:solidFill>
                            <a:srgbClr val="404040"/>
                          </a:solidFill>
                          <a:latin typeface="宋体" panose="02010600030101010101" pitchFamily="2" charset="-122"/>
                          <a:ea typeface="宋体" panose="02010600030101010101" pitchFamily="2" charset="-122"/>
                          <a:cs typeface="宋体" panose="02010600030101010101" pitchFamily="2" charset="-122"/>
                        </a:rPr>
                        <a:t> </a:t>
                      </a:r>
                      <a:endParaRPr lang="en-US" altLang="en-US" sz="1000" b="0">
                        <a:solidFill>
                          <a:srgbClr val="40404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3175">
                      <a:solidFill>
                        <a:srgbClr val="E29A9A"/>
                      </a:solidFill>
                      <a:prstDash val="dot"/>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buNone/>
                      </a:pPr>
                      <a:r>
                        <a:rPr lang="en-US" sz="1000" b="0">
                          <a:solidFill>
                            <a:srgbClr val="404040"/>
                          </a:solidFill>
                          <a:latin typeface="楷体" panose="02010609060101010101" charset="-122"/>
                          <a:ea typeface="楷体" panose="02010609060101010101" charset="-122"/>
                          <a:cs typeface="楷体" panose="02010609060101010101" charset="-122"/>
                        </a:rPr>
                        <a:t>1.集体教学《带着小兔去上学》2.设计个人物品管理计划表3.每天进行计划个人所带物品</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3175">
                      <a:solidFill>
                        <a:srgbClr val="E29A9A"/>
                      </a:solidFill>
                      <a:prstDash val="dot"/>
                    </a:lnL>
                    <a:lnR w="19050" cap="rnd">
                      <a:solidFill>
                        <a:srgbClr val="E29A9A"/>
                      </a:solidFill>
                      <a:prstDash val="solid"/>
                    </a:lnR>
                    <a:lnT w="3175">
                      <a:solidFill>
                        <a:srgbClr val="E29A9A"/>
                      </a:solidFill>
                      <a:prstDash val="dot"/>
                    </a:lnT>
                    <a:lnB w="3175">
                      <a:solidFill>
                        <a:srgbClr val="E29A9A"/>
                      </a:solidFill>
                      <a:prstDash val="dot"/>
                    </a:lnB>
                    <a:lnTlToBr>
                      <a:noFill/>
                    </a:lnTlToBr>
                    <a:lnBlToTr>
                      <a:noFill/>
                    </a:lnBlToTr>
                    <a:solidFill>
                      <a:srgbClr val="FFFFFF"/>
                    </a:solidFill>
                  </a:tcPr>
                </a:tc>
              </a:tr>
              <a:tr h="1743710">
                <a:tc>
                  <a:txBody>
                    <a:bodyPr/>
                    <a:p>
                      <a:pPr indent="0">
                        <a:buNone/>
                      </a:pPr>
                      <a:r>
                        <a:rPr lang="en-US" sz="1000" b="1">
                          <a:solidFill>
                            <a:srgbClr val="404040"/>
                          </a:solidFill>
                          <a:latin typeface="宋体" panose="02010600030101010101" pitchFamily="2" charset="-122"/>
                          <a:ea typeface="宋体" panose="02010600030101010101" pitchFamily="2" charset="-122"/>
                          <a:cs typeface="宋体" panose="02010600030101010101" pitchFamily="2" charset="-122"/>
                        </a:rPr>
                        <a:t>问题三：带来的书包乱放</a:t>
                      </a:r>
                      <a:endParaRPr lang="en-US" altLang="en-US" sz="1000" b="1">
                        <a:solidFill>
                          <a:srgbClr val="40404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9050" cap="rnd">
                      <a:solidFill>
                        <a:srgbClr val="E29A9A"/>
                      </a:solidFill>
                      <a:prstDash val="solid"/>
                    </a:lnL>
                    <a:lnR w="3175">
                      <a:solidFill>
                        <a:srgbClr val="E29A9A"/>
                      </a:solidFill>
                      <a:prstDash val="dot"/>
                    </a:lnR>
                    <a:lnT w="3175">
                      <a:solidFill>
                        <a:srgbClr val="E29A9A"/>
                      </a:solidFill>
                      <a:prstDash val="dot"/>
                    </a:lnT>
                    <a:lnB w="19050" cap="rnd">
                      <a:solidFill>
                        <a:srgbClr val="E29A9A"/>
                      </a:solidFill>
                      <a:prstDash val="solid"/>
                    </a:lnB>
                    <a:lnTlToBr>
                      <a:noFill/>
                    </a:lnTlToBr>
                    <a:lnBlToTr>
                      <a:noFill/>
                    </a:lnBlToTr>
                    <a:solidFill>
                      <a:srgbClr val="F2F2F2"/>
                    </a:solidFill>
                  </a:tcPr>
                </a:tc>
                <a:tc>
                  <a:txBody>
                    <a:bodyPr/>
                    <a:p>
                      <a:pPr indent="0">
                        <a:buNone/>
                      </a:pPr>
                      <a:r>
                        <a:rPr lang="en-US" sz="1000" b="1">
                          <a:solidFill>
                            <a:srgbClr val="404040"/>
                          </a:solidFill>
                          <a:latin typeface="楷体" panose="02010609060101010101" charset="-122"/>
                          <a:ea typeface="楷体" panose="02010609060101010101" charset="-122"/>
                          <a:cs typeface="楷体" panose="02010609060101010101" charset="-122"/>
                        </a:rPr>
                        <a:t>健康领域：</a:t>
                      </a:r>
                      <a:r>
                        <a:rPr lang="en-US" sz="1000" b="0">
                          <a:solidFill>
                            <a:srgbClr val="404040"/>
                          </a:solidFill>
                          <a:latin typeface="楷体" panose="02010609060101010101" charset="-122"/>
                          <a:ea typeface="楷体" panose="02010609060101010101" charset="-122"/>
                          <a:cs typeface="楷体" panose="02010609060101010101" charset="-122"/>
                        </a:rPr>
                        <a:t>对日常物品的整理与归纳。大班幼儿能积极与同伴合作共同完成物品的归纳与整理，建立明确的责任意识</a:t>
                      </a:r>
                      <a:r>
                        <a:rPr lang="en-US" sz="1000" b="1">
                          <a:solidFill>
                            <a:srgbClr val="404040"/>
                          </a:solidFill>
                          <a:latin typeface="楷体" panose="02010609060101010101" charset="-122"/>
                          <a:ea typeface="楷体" panose="02010609060101010101" charset="-122"/>
                          <a:cs typeface="楷体" panose="02010609060101010101" charset="-122"/>
                        </a:rPr>
                        <a:t>科学领域：</a:t>
                      </a:r>
                      <a:r>
                        <a:rPr lang="en-US" sz="1000" b="0">
                          <a:solidFill>
                            <a:srgbClr val="404040"/>
                          </a:solidFill>
                          <a:latin typeface="楷体" panose="02010609060101010101" charset="-122"/>
                          <a:ea typeface="楷体" panose="02010609060101010101" charset="-122"/>
                          <a:cs typeface="楷体" panose="02010609060101010101" charset="-122"/>
                        </a:rPr>
                        <a:t>能运用标准化工具来搜集信息，探寻合适的书包柜；能制定简单的调查计划并执行；用数字、图画、图表或其他符号记录。</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3175">
                      <a:solidFill>
                        <a:srgbClr val="E29A9A"/>
                      </a:solidFill>
                      <a:prstDash val="dot"/>
                    </a:lnL>
                    <a:lnR w="3175">
                      <a:solidFill>
                        <a:srgbClr val="E29A9A"/>
                      </a:solidFill>
                      <a:prstDash val="dot"/>
                    </a:lnR>
                    <a:lnT w="3175">
                      <a:solidFill>
                        <a:srgbClr val="E29A9A"/>
                      </a:solidFill>
                      <a:prstDash val="dot"/>
                    </a:lnT>
                    <a:lnB w="19050" cap="rnd">
                      <a:solidFill>
                        <a:srgbClr val="E29A9A"/>
                      </a:solidFill>
                      <a:prstDash val="solid"/>
                    </a:lnB>
                    <a:lnTlToBr>
                      <a:noFill/>
                    </a:lnTlToBr>
                    <a:lnBlToTr>
                      <a:noFill/>
                    </a:lnBlToTr>
                    <a:solidFill>
                      <a:srgbClr val="F2F2F2"/>
                    </a:solidFill>
                  </a:tcPr>
                </a:tc>
                <a:tc>
                  <a:txBody>
                    <a:bodyPr/>
                    <a:p>
                      <a:pPr indent="0">
                        <a:buNone/>
                      </a:pPr>
                      <a:r>
                        <a:rPr lang="en-US" sz="1000" b="0">
                          <a:solidFill>
                            <a:srgbClr val="404040"/>
                          </a:solidFill>
                          <a:latin typeface="楷体" panose="02010609060101010101" charset="-122"/>
                          <a:ea typeface="楷体" panose="02010609060101010101" charset="-122"/>
                          <a:cs typeface="楷体" panose="02010609060101010101" charset="-122"/>
                        </a:rPr>
                        <a:t>1.探究适宜的“书包柜”整理资源；2.商讨值日生管理制度</a:t>
                      </a:r>
                      <a:endParaRPr lang="en-US" altLang="en-US" sz="1000" b="0">
                        <a:solidFill>
                          <a:srgbClr val="404040"/>
                        </a:solidFill>
                        <a:latin typeface="楷体" panose="02010609060101010101" charset="-122"/>
                        <a:ea typeface="楷体" panose="02010609060101010101" charset="-122"/>
                        <a:cs typeface="楷体" panose="02010609060101010101" charset="-122"/>
                      </a:endParaRPr>
                    </a:p>
                  </a:txBody>
                  <a:tcPr marL="68580" marR="68580" marT="0" marB="0" vert="horz" anchor="t">
                    <a:lnL w="3175">
                      <a:solidFill>
                        <a:srgbClr val="E29A9A"/>
                      </a:solidFill>
                      <a:prstDash val="dot"/>
                    </a:lnL>
                    <a:lnR w="19050" cap="rnd">
                      <a:solidFill>
                        <a:srgbClr val="E29A9A"/>
                      </a:solidFill>
                      <a:prstDash val="solid"/>
                    </a:lnR>
                    <a:lnT w="3175">
                      <a:solidFill>
                        <a:srgbClr val="E29A9A"/>
                      </a:solidFill>
                      <a:prstDash val="dot"/>
                    </a:lnT>
                    <a:lnB w="19050" cap="rnd">
                      <a:solidFill>
                        <a:srgbClr val="E29A9A"/>
                      </a:solidFill>
                      <a:prstDash val="solid"/>
                    </a:lnB>
                    <a:lnTlToBr>
                      <a:noFill/>
                    </a:lnTlToBr>
                    <a:lnBlToTr>
                      <a:noFill/>
                    </a:lnBlToTr>
                    <a:solidFill>
                      <a:srgbClr val="F2F2F2"/>
                    </a:solidFill>
                  </a:tcPr>
                </a:tc>
              </a:tr>
            </a:tbl>
          </a:graphicData>
        </a:graphic>
      </p:graphicFrame>
      <p:pic>
        <p:nvPicPr>
          <p:cNvPr id="24" name="内容占位符 3"/>
          <p:cNvPicPr>
            <a:picLocks noChangeAspect="1"/>
          </p:cNvPicPr>
          <p:nvPr/>
        </p:nvPicPr>
        <p:blipFill>
          <a:blip r:embed="rId11"/>
          <a:stretch>
            <a:fillRect/>
          </a:stretch>
        </p:blipFill>
        <p:spPr>
          <a:xfrm>
            <a:off x="3917950" y="4713605"/>
            <a:ext cx="1778000" cy="1410970"/>
          </a:xfrm>
          <a:prstGeom prst="rect">
            <a:avLst/>
          </a:prstGeom>
          <a:ln w="28575" cmpd="sng">
            <a:noFill/>
            <a:prstDash val="solid"/>
          </a:ln>
        </p:spPr>
      </p:pic>
      <p:cxnSp>
        <p:nvCxnSpPr>
          <p:cNvPr id="28" name="直接箭头连接符 27"/>
          <p:cNvCxnSpPr/>
          <p:nvPr/>
        </p:nvCxnSpPr>
        <p:spPr>
          <a:xfrm flipH="1">
            <a:off x="2791460" y="3429000"/>
            <a:ext cx="781050" cy="0"/>
          </a:xfrm>
          <a:prstGeom prst="straightConnector1">
            <a:avLst/>
          </a:prstGeom>
          <a:ln w="28575" cmpd="sng">
            <a:solidFill>
              <a:srgbClr val="EA6A68"/>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8882380" y="2225675"/>
            <a:ext cx="2731135"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000" dirty="0"/>
              <a:t>我们的分析与思考：</a:t>
            </a:r>
            <a:endParaRPr lang="zh-CN" altLang="en-US" sz="2000" dirty="0"/>
          </a:p>
        </p:txBody>
      </p:sp>
      <p:sp>
        <p:nvSpPr>
          <p:cNvPr id="33" name="文本框 32"/>
          <p:cNvSpPr txBox="1"/>
          <p:nvPr/>
        </p:nvSpPr>
        <p:spPr>
          <a:xfrm>
            <a:off x="8761730" y="2898775"/>
            <a:ext cx="2972435" cy="1814830"/>
          </a:xfrm>
          <a:prstGeom prst="rect">
            <a:avLst/>
          </a:prstGeom>
          <a:noFill/>
          <a:ln w="9525">
            <a:noFill/>
          </a:ln>
        </p:spPr>
        <p:txBody>
          <a:bodyPr wrap="square">
            <a:spAutoFit/>
          </a:bodyPr>
          <a:p>
            <a:pPr indent="266700"/>
            <a:r>
              <a:rPr lang="zh-CN" sz="1400" b="0">
                <a:ea typeface="宋体" panose="02010600030101010101" pitchFamily="2" charset="-122"/>
              </a:rPr>
              <a:t>连续几天的观察，我们发现孩子们对书包结构、作用的认知不了解；带东西的目标意识不强；书包整理的能力不强；任务意识还有待提高，通过对捕捉到的资源进行观察、分析与跟进，我们老师决定基于孩子的问题，用开放性的活动来推动孩子的探究。</a:t>
            </a:r>
            <a:endParaRPr lang="zh-CN" altLang="en-US" sz="1400" b="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right)">
                                      <p:cBhvr>
                                        <p:cTn id="14" dur="500"/>
                                        <p:tgtEl>
                                          <p:spTgt spid="28"/>
                                        </p:tgtEl>
                                      </p:cBhvr>
                                    </p:animEffect>
                                  </p:childTnLst>
                                </p:cTn>
                              </p:par>
                              <p:par>
                                <p:cTn id="15" presetID="22" presetClass="entr" presetSubtype="2"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22" presetClass="entr" presetSubtype="1"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2" grpId="0"/>
      <p:bldP spid="32" grpId="1"/>
      <p:bldP spid="33" grpId="0"/>
      <p:bldP spid="3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90564" y="13687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探索一：书包如何整理？</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3596005" y="5339715"/>
            <a:ext cx="5080000" cy="337185"/>
          </a:xfrm>
          <a:prstGeom prst="rect">
            <a:avLst/>
          </a:prstGeom>
          <a:noFill/>
          <a:ln w="9525">
            <a:noFill/>
          </a:ln>
        </p:spPr>
        <p:txBody>
          <a:bodyPr>
            <a:spAutoFit/>
          </a:bodyPr>
          <a:p>
            <a:pPr indent="267970"/>
            <a:r>
              <a:rPr lang="zh-CN" sz="1600" b="1">
                <a:latin typeface="Calibri" panose="020F0502020204030204" pitchFamily="34" charset="0"/>
                <a:ea typeface="宋体" panose="02010600030101010101" pitchFamily="2" charset="-122"/>
              </a:rPr>
              <a:t>推进策略一：问题讨论，初步形成整理经验</a:t>
            </a:r>
            <a:endParaRPr lang="zh-CN" altLang="en-US" sz="1600"/>
          </a:p>
        </p:txBody>
      </p:sp>
      <p:graphicFrame>
        <p:nvGraphicFramePr>
          <p:cNvPr id="5" name="表格 4"/>
          <p:cNvGraphicFramePr/>
          <p:nvPr>
            <p:custDataLst>
              <p:tags r:id="rId7"/>
            </p:custDataLst>
          </p:nvPr>
        </p:nvGraphicFramePr>
        <p:xfrm>
          <a:off x="852170" y="2080260"/>
          <a:ext cx="10567035" cy="2966720"/>
        </p:xfrm>
        <a:graphic>
          <a:graphicData uri="http://schemas.openxmlformats.org/drawingml/2006/table">
            <a:tbl>
              <a:tblPr firstRow="1" bandRow="1">
                <a:tableStyleId>{5940675A-B579-460E-94D1-54222C63F5DA}</a:tableStyleId>
              </a:tblPr>
              <a:tblGrid>
                <a:gridCol w="3571875"/>
                <a:gridCol w="6995160"/>
              </a:tblGrid>
              <a:tr h="614045">
                <a:tc>
                  <a:txBody>
                    <a:bodyPr/>
                    <a:p>
                      <a:pPr indent="0" algn="ctr">
                        <a:lnSpc>
                          <a:spcPct val="120000"/>
                        </a:lnSpc>
                        <a:spcBef>
                          <a:spcPts val="0"/>
                        </a:spcBef>
                        <a:spcAft>
                          <a:spcPts val="0"/>
                        </a:spcAft>
                        <a:buNone/>
                      </a:pPr>
                      <a:r>
                        <a:rPr lang="en-US" sz="1900" b="1" spc="130">
                          <a:solidFill>
                            <a:srgbClr val="FFFFFF"/>
                          </a:solidFill>
                          <a:latin typeface="微软雅黑" panose="020B0503020204020204" charset="-122"/>
                          <a:ea typeface="微软雅黑" panose="020B0503020204020204" charset="-122"/>
                        </a:rPr>
                        <a:t>再现问题</a:t>
                      </a:r>
                      <a:endParaRPr lang="en-US" sz="1900" b="1" spc="130">
                        <a:solidFill>
                          <a:srgbClr val="FFFFFF"/>
                        </a:solidFill>
                        <a:latin typeface="微软雅黑" panose="020B0503020204020204" charset="-122"/>
                        <a:ea typeface="微软雅黑" panose="020B0503020204020204" charset="-122"/>
                      </a:endParaRPr>
                    </a:p>
                  </a:txBody>
                  <a:tcPr marL="215900" marR="215900" marT="133350" marB="133350" vert="horz" anchor="ctr">
                    <a:lnL w="19050" cap="rnd">
                      <a:solidFill>
                        <a:srgbClr val="E29A9A"/>
                      </a:solidFill>
                      <a:prstDash val="solid"/>
                    </a:lnL>
                    <a:lnR w="3175">
                      <a:solidFill>
                        <a:srgbClr val="FFFFFF"/>
                      </a:solidFill>
                      <a:prstDash val="dot"/>
                    </a:lnR>
                    <a:lnT w="19050" cap="rnd">
                      <a:solidFill>
                        <a:srgbClr val="E29A9A"/>
                      </a:solidFill>
                      <a:prstDash val="solid"/>
                    </a:lnT>
                    <a:lnB w="19050">
                      <a:solidFill>
                        <a:srgbClr val="E29A9A"/>
                      </a:solidFill>
                      <a:prstDash val="solid"/>
                    </a:lnB>
                    <a:lnTlToBr>
                      <a:noFill/>
                    </a:lnTlToBr>
                    <a:lnBlToTr>
                      <a:noFill/>
                    </a:lnBlToTr>
                    <a:solidFill>
                      <a:srgbClr val="E29A9A"/>
                    </a:solidFill>
                  </a:tcPr>
                </a:tc>
                <a:tc>
                  <a:txBody>
                    <a:bodyPr/>
                    <a:p>
                      <a:pPr indent="0" algn="ctr">
                        <a:lnSpc>
                          <a:spcPct val="120000"/>
                        </a:lnSpc>
                        <a:spcBef>
                          <a:spcPts val="0"/>
                        </a:spcBef>
                        <a:spcAft>
                          <a:spcPts val="0"/>
                        </a:spcAft>
                        <a:buNone/>
                      </a:pPr>
                      <a:r>
                        <a:rPr lang="en-US" sz="1900" b="1" spc="130">
                          <a:solidFill>
                            <a:srgbClr val="FFFFFF"/>
                          </a:solidFill>
                          <a:latin typeface="微软雅黑" panose="020B0503020204020204" charset="-122"/>
                          <a:ea typeface="微软雅黑" panose="020B0503020204020204" charset="-122"/>
                        </a:rPr>
                        <a:t>孩子的话</a:t>
                      </a:r>
                      <a:endParaRPr lang="en-US" sz="1900" b="1" spc="130">
                        <a:solidFill>
                          <a:srgbClr val="FFFFFF"/>
                        </a:solidFill>
                        <a:latin typeface="微软雅黑" panose="020B0503020204020204" charset="-122"/>
                        <a:ea typeface="微软雅黑" panose="020B0503020204020204" charset="-122"/>
                      </a:endParaRPr>
                    </a:p>
                  </a:txBody>
                  <a:tcPr marL="215900" marR="215900" marT="133350" marB="133350" vert="horz" anchor="ctr">
                    <a:lnL w="3175">
                      <a:solidFill>
                        <a:srgbClr val="FFFFFF"/>
                      </a:solidFill>
                      <a:prstDash val="dot"/>
                    </a:lnL>
                    <a:lnR w="19050" cap="rnd">
                      <a:solidFill>
                        <a:srgbClr val="E29A9A"/>
                      </a:solidFill>
                      <a:prstDash val="solid"/>
                    </a:lnR>
                    <a:lnT w="19050" cap="rnd">
                      <a:solidFill>
                        <a:srgbClr val="E29A9A"/>
                      </a:solidFill>
                      <a:prstDash val="solid"/>
                    </a:lnT>
                    <a:lnB w="19050">
                      <a:solidFill>
                        <a:srgbClr val="E29A9A"/>
                      </a:solidFill>
                      <a:prstDash val="solid"/>
                    </a:lnB>
                    <a:lnTlToBr>
                      <a:noFill/>
                    </a:lnTlToBr>
                    <a:lnBlToTr>
                      <a:noFill/>
                    </a:lnBlToTr>
                    <a:solidFill>
                      <a:srgbClr val="E29A9A"/>
                    </a:solidFill>
                  </a:tcPr>
                </a:tc>
              </a:tr>
              <a:tr h="887730">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rPr>
                        <a:t>你们觉得上学路上水杯、雨披放在哪里合适？</a:t>
                      </a:r>
                      <a:endParaRPr lang="en-US" sz="17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19050" cap="rnd">
                      <a:solidFill>
                        <a:srgbClr val="E29A9A"/>
                      </a:solidFill>
                      <a:prstDash val="solid"/>
                    </a:lnL>
                    <a:lnR w="3175">
                      <a:solidFill>
                        <a:srgbClr val="E29A9A"/>
                      </a:solidFill>
                      <a:prstDash val="dot"/>
                    </a:lnR>
                    <a:lnT w="19050">
                      <a:solidFill>
                        <a:srgbClr val="E29A9A"/>
                      </a:solidFill>
                      <a:prstDash val="solid"/>
                    </a:lnT>
                    <a:lnB w="3175">
                      <a:solidFill>
                        <a:srgbClr val="E29A9A"/>
                      </a:solidFill>
                      <a:prstDash val="dot"/>
                    </a:lnB>
                    <a:lnTlToBr>
                      <a:noFill/>
                    </a:lnTlToBr>
                    <a:lnBlToTr>
                      <a:noFill/>
                    </a:lnBlToTr>
                    <a:solidFill>
                      <a:srgbClr val="F2F2F2"/>
                    </a:solidFill>
                  </a:tcPr>
                </a:tc>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cs typeface="微软雅黑" panose="020B0503020204020204" charset="-122"/>
                        </a:rPr>
                        <a:t>幼儿1：水杯可以挂脖子上，雨披可以放书包里。幼儿2：雨衣太大，书包里放不下雨衣。幼儿3：叠一下就好了，我就是这样的。</a:t>
                      </a:r>
                      <a:endParaRPr 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vert="horz" anchor="ctr">
                    <a:lnL w="3175">
                      <a:solidFill>
                        <a:srgbClr val="E29A9A"/>
                      </a:solidFill>
                      <a:prstDash val="dot"/>
                    </a:lnL>
                    <a:lnR w="19050" cap="rnd">
                      <a:solidFill>
                        <a:srgbClr val="E29A9A"/>
                      </a:solidFill>
                      <a:prstDash val="solid"/>
                    </a:lnR>
                    <a:lnT w="19050">
                      <a:solidFill>
                        <a:srgbClr val="E29A9A"/>
                      </a:solidFill>
                      <a:prstDash val="solid"/>
                    </a:lnT>
                    <a:lnB w="3175">
                      <a:solidFill>
                        <a:srgbClr val="E29A9A"/>
                      </a:solidFill>
                      <a:prstDash val="dot"/>
                    </a:lnB>
                    <a:lnTlToBr>
                      <a:noFill/>
                    </a:lnTlToBr>
                    <a:lnBlToTr>
                      <a:noFill/>
                    </a:lnBlToTr>
                    <a:solidFill>
                      <a:srgbClr val="F2F2F2"/>
                    </a:solidFill>
                  </a:tcPr>
                </a:tc>
              </a:tr>
              <a:tr h="887730">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rPr>
                        <a:t>为什么把水杯、雨披拿在手里而不是放在书包里？</a:t>
                      </a:r>
                      <a:endParaRPr lang="en-US" sz="17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19050" cap="rnd">
                      <a:solidFill>
                        <a:srgbClr val="E29A9A"/>
                      </a:solidFill>
                      <a:prstDash val="solid"/>
                    </a:lnL>
                    <a:lnR w="3175">
                      <a:solidFill>
                        <a:srgbClr val="E29A9A"/>
                      </a:solidFill>
                      <a:prstDash val="dot"/>
                    </a:lnR>
                    <a:lnT w="3175">
                      <a:solidFill>
                        <a:srgbClr val="E29A9A"/>
                      </a:solidFill>
                      <a:prstDash val="dot"/>
                    </a:lnT>
                    <a:lnB w="3175">
                      <a:solidFill>
                        <a:srgbClr val="E29A9A"/>
                      </a:solidFill>
                      <a:prstDash val="dot"/>
                    </a:lnB>
                    <a:lnTlToBr>
                      <a:noFill/>
                    </a:lnTlToBr>
                    <a:lnBlToTr>
                      <a:noFill/>
                    </a:lnBlToTr>
                    <a:solidFill>
                      <a:srgbClr val="FFFFFF"/>
                    </a:solidFill>
                  </a:tcPr>
                </a:tc>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cs typeface="微软雅黑" panose="020B0503020204020204" charset="-122"/>
                        </a:rPr>
                        <a:t>幼儿1：我没想到幼儿2：我怕放在书包里漏水幼儿3：我不知道放在书包的哪里幼儿4：省的我从书包里拿出来</a:t>
                      </a:r>
                      <a:endParaRPr 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vert="horz" anchor="ctr">
                    <a:lnL w="3175">
                      <a:solidFill>
                        <a:srgbClr val="E29A9A"/>
                      </a:solidFill>
                      <a:prstDash val="dot"/>
                    </a:lnL>
                    <a:lnR w="19050" cap="rnd">
                      <a:solidFill>
                        <a:srgbClr val="E29A9A"/>
                      </a:solidFill>
                      <a:prstDash val="solid"/>
                    </a:lnR>
                    <a:lnT w="3175">
                      <a:solidFill>
                        <a:srgbClr val="E29A9A"/>
                      </a:solidFill>
                      <a:prstDash val="dot"/>
                    </a:lnT>
                    <a:lnB w="3175">
                      <a:solidFill>
                        <a:srgbClr val="E29A9A"/>
                      </a:solidFill>
                      <a:prstDash val="dot"/>
                    </a:lnB>
                    <a:lnTlToBr>
                      <a:noFill/>
                    </a:lnTlToBr>
                    <a:lnBlToTr>
                      <a:noFill/>
                    </a:lnBlToTr>
                    <a:solidFill>
                      <a:srgbClr val="FFFFFF"/>
                    </a:solidFill>
                  </a:tcPr>
                </a:tc>
              </a:tr>
              <a:tr h="577215">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rPr>
                        <a:t>我们背着书包是干什么的？</a:t>
                      </a:r>
                      <a:endParaRPr lang="en-US" sz="17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19050" cap="rnd">
                      <a:solidFill>
                        <a:srgbClr val="E29A9A"/>
                      </a:solidFill>
                      <a:prstDash val="solid"/>
                    </a:lnL>
                    <a:lnR w="3175">
                      <a:solidFill>
                        <a:srgbClr val="E29A9A"/>
                      </a:solidFill>
                      <a:prstDash val="dot"/>
                    </a:lnR>
                    <a:lnT w="3175">
                      <a:solidFill>
                        <a:srgbClr val="E29A9A"/>
                      </a:solidFill>
                      <a:prstDash val="dot"/>
                    </a:lnT>
                    <a:lnB w="19050" cap="rnd">
                      <a:solidFill>
                        <a:srgbClr val="E29A9A"/>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en-US" sz="1700" b="0" spc="130">
                          <a:solidFill>
                            <a:srgbClr val="404040"/>
                          </a:solidFill>
                          <a:latin typeface="微软雅黑" panose="020B0503020204020204" charset="-122"/>
                          <a:ea typeface="微软雅黑" panose="020B0503020204020204" charset="-122"/>
                          <a:cs typeface="微软雅黑" panose="020B0503020204020204" charset="-122"/>
                        </a:rPr>
                        <a:t>幼儿1：放我们东西的幼儿2：东西放书包里，就可以空手晨检了。</a:t>
                      </a:r>
                      <a:endParaRPr lang="en-US" sz="1700" b="0" spc="130">
                        <a:solidFill>
                          <a:srgbClr val="404040"/>
                        </a:solidFill>
                        <a:latin typeface="微软雅黑" panose="020B0503020204020204" charset="-122"/>
                        <a:ea typeface="微软雅黑" panose="020B0503020204020204" charset="-122"/>
                        <a:cs typeface="微软雅黑" panose="020B0503020204020204" charset="-122"/>
                      </a:endParaRPr>
                    </a:p>
                  </a:txBody>
                  <a:tcPr marL="215900" marR="215900" marT="133350" marB="133350" vert="horz" anchor="ctr">
                    <a:lnL w="3175">
                      <a:solidFill>
                        <a:srgbClr val="E29A9A"/>
                      </a:solidFill>
                      <a:prstDash val="dot"/>
                    </a:lnL>
                    <a:lnR w="19050" cap="rnd">
                      <a:solidFill>
                        <a:srgbClr val="E29A9A"/>
                      </a:solidFill>
                      <a:prstDash val="solid"/>
                    </a:lnR>
                    <a:lnT w="3175">
                      <a:solidFill>
                        <a:srgbClr val="E29A9A"/>
                      </a:solidFill>
                      <a:prstDash val="dot"/>
                    </a:lnT>
                    <a:lnB w="19050" cap="rnd">
                      <a:solidFill>
                        <a:srgbClr val="E29A9A"/>
                      </a:solidFill>
                      <a:prstDash val="solid"/>
                    </a:lnB>
                    <a:lnTlToBr>
                      <a:noFill/>
                    </a:lnTlToBr>
                    <a:lnBlToTr>
                      <a:noFill/>
                    </a:lnBlToTr>
                    <a:solidFill>
                      <a:srgbClr val="F2F2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1000" fill="hold"/>
                                        <p:tgtEl>
                                          <p:spTgt spid="100"/>
                                        </p:tgtEl>
                                        <p:attrNameLst>
                                          <p:attrName>ppt_w</p:attrName>
                                        </p:attrNameLst>
                                      </p:cBhvr>
                                      <p:tavLst>
                                        <p:tav tm="0">
                                          <p:val>
                                            <p:strVal val="#ppt_w*0.70"/>
                                          </p:val>
                                        </p:tav>
                                        <p:tav tm="100000">
                                          <p:val>
                                            <p:strVal val="#ppt_w"/>
                                          </p:val>
                                        </p:tav>
                                      </p:tavLst>
                                    </p:anim>
                                    <p:anim calcmode="lin" valueType="num">
                                      <p:cBhvr>
                                        <p:cTn id="13" dur="1000" fill="hold"/>
                                        <p:tgtEl>
                                          <p:spTgt spid="100"/>
                                        </p:tgtEl>
                                        <p:attrNameLst>
                                          <p:attrName>ppt_h</p:attrName>
                                        </p:attrNameLst>
                                      </p:cBhvr>
                                      <p:tavLst>
                                        <p:tav tm="0">
                                          <p:val>
                                            <p:strVal val="#ppt_h"/>
                                          </p:val>
                                        </p:tav>
                                        <p:tav tm="100000">
                                          <p:val>
                                            <p:strVal val="#ppt_h"/>
                                          </p:val>
                                        </p:tav>
                                      </p:tavLst>
                                    </p:anim>
                                    <p:animEffect transition="in" filter="fade">
                                      <p:cBhvr>
                                        <p:cTn id="14" dur="1000"/>
                                        <p:tgtEl>
                                          <p:spTgt spid="100"/>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0"/>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182309" y="150844"/>
            <a:ext cx="11827265" cy="6584251"/>
          </a:xfrm>
          <a:prstGeom prst="rect">
            <a:avLst/>
          </a:prstGeom>
        </p:spPr>
      </p:pic>
      <p:grpSp>
        <p:nvGrpSpPr>
          <p:cNvPr id="15" name="组合 14"/>
          <p:cNvGrpSpPr/>
          <p:nvPr/>
        </p:nvGrpSpPr>
        <p:grpSpPr>
          <a:xfrm>
            <a:off x="130629" y="5676901"/>
            <a:ext cx="1761596" cy="1059090"/>
            <a:chOff x="130629" y="5962650"/>
            <a:chExt cx="1428892" cy="859065"/>
          </a:xfrm>
        </p:grpSpPr>
        <p:pic>
          <p:nvPicPr>
            <p:cNvPr id="8" name="图片 7"/>
            <p:cNvPicPr>
              <a:picLocks noChangeAspect="1"/>
            </p:cNvPicPr>
            <p:nvPr/>
          </p:nvPicPr>
          <p:blipFill>
            <a:blip r:embed="rId2"/>
            <a:stretch>
              <a:fillRect/>
            </a:stretch>
          </p:blipFill>
          <p:spPr>
            <a:xfrm>
              <a:off x="130629" y="5962650"/>
              <a:ext cx="584895" cy="859065"/>
            </a:xfrm>
            <a:prstGeom prst="rect">
              <a:avLst/>
            </a:prstGeom>
          </p:spPr>
        </p:pic>
        <p:pic>
          <p:nvPicPr>
            <p:cNvPr id="12" name="图片 11"/>
            <p:cNvPicPr>
              <a:picLocks noChangeAspect="1"/>
            </p:cNvPicPr>
            <p:nvPr/>
          </p:nvPicPr>
          <p:blipFill>
            <a:blip r:embed="rId3"/>
            <a:stretch>
              <a:fillRect/>
            </a:stretch>
          </p:blipFill>
          <p:spPr>
            <a:xfrm>
              <a:off x="761094" y="6108700"/>
              <a:ext cx="279026" cy="483280"/>
            </a:xfrm>
            <a:prstGeom prst="rect">
              <a:avLst/>
            </a:prstGeom>
          </p:spPr>
        </p:pic>
        <p:pic>
          <p:nvPicPr>
            <p:cNvPr id="14" name="图片 13"/>
            <p:cNvPicPr>
              <a:picLocks noChangeAspect="1"/>
            </p:cNvPicPr>
            <p:nvPr/>
          </p:nvPicPr>
          <p:blipFill>
            <a:blip r:embed="rId4"/>
            <a:stretch>
              <a:fillRect/>
            </a:stretch>
          </p:blipFill>
          <p:spPr>
            <a:xfrm>
              <a:off x="786039" y="6725716"/>
              <a:ext cx="773482" cy="95999"/>
            </a:xfrm>
            <a:prstGeom prst="rect">
              <a:avLst/>
            </a:prstGeom>
          </p:spPr>
        </p:pic>
        <p:pic>
          <p:nvPicPr>
            <p:cNvPr id="10" name="图片 9"/>
            <p:cNvPicPr>
              <a:picLocks noChangeAspect="1"/>
            </p:cNvPicPr>
            <p:nvPr/>
          </p:nvPicPr>
          <p:blipFill>
            <a:blip r:embed="rId5"/>
            <a:stretch>
              <a:fillRect/>
            </a:stretch>
          </p:blipFill>
          <p:spPr>
            <a:xfrm>
              <a:off x="715524" y="6588573"/>
              <a:ext cx="433273" cy="233142"/>
            </a:xfrm>
            <a:prstGeom prst="rect">
              <a:avLst/>
            </a:prstGeom>
          </p:spPr>
        </p:pic>
      </p:grpSp>
      <p:sp>
        <p:nvSpPr>
          <p:cNvPr id="9" name="文本框 8"/>
          <p:cNvSpPr txBox="1"/>
          <p:nvPr/>
        </p:nvSpPr>
        <p:spPr>
          <a:xfrm>
            <a:off x="938791" y="1167707"/>
            <a:ext cx="10234669" cy="645160"/>
          </a:xfrm>
          <a:prstGeom prst="rect">
            <a:avLst/>
          </a:prstGeom>
          <a:noFill/>
        </p:spPr>
        <p:txBody>
          <a:bodyPr wrap="square" rtlCol="0">
            <a:spAutoFit/>
          </a:bodyPr>
          <a:lstStyle>
            <a:defPPr>
              <a:defRPr lang="zh-CN"/>
            </a:defPPr>
            <a:lvl1pPr indent="0">
              <a:lnSpc>
                <a:spcPct val="150000"/>
              </a:lnSpc>
              <a:buFont typeface="+mj-lt"/>
              <a:buNone/>
              <a:defRPr sz="2800">
                <a:latin typeface="黑体" panose="02010609060101010101" pitchFamily="49" charset="-122"/>
                <a:ea typeface="黑体" panose="02010609060101010101" pitchFamily="49" charset="-122"/>
                <a:cs typeface="文泉驿等宽微米黑" panose="020B0606030804020204" pitchFamily="34" charset="-122"/>
              </a:defRPr>
            </a:lvl1pPr>
          </a:lstStyle>
          <a:p>
            <a:r>
              <a:rPr lang="zh-CN" altLang="en-US" sz="2400" dirty="0">
                <a:sym typeface="Calibri" panose="020F0502020204030204" pitchFamily="34" charset="0"/>
              </a:rPr>
              <a:t>探索一：书包如何整理？</a:t>
            </a:r>
            <a:endParaRPr lang="zh-CN" altLang="en-US" sz="2400" dirty="0">
              <a:sym typeface="Calibri" panose="020F0502020204030204" pitchFamily="34" charset="0"/>
            </a:endParaRPr>
          </a:p>
        </p:txBody>
      </p:sp>
      <p:sp>
        <p:nvSpPr>
          <p:cNvPr id="35" name="文本框 34"/>
          <p:cNvSpPr txBox="1"/>
          <p:nvPr/>
        </p:nvSpPr>
        <p:spPr>
          <a:xfrm>
            <a:off x="5730875" y="732790"/>
            <a:ext cx="5171440" cy="553085"/>
          </a:xfrm>
          <a:prstGeom prst="rect">
            <a:avLst/>
          </a:prstGeom>
          <a:noFill/>
        </p:spPr>
        <p:txBody>
          <a:bodyPr wrap="square" rtlCol="0">
            <a:spAutoFit/>
          </a:bodyPr>
          <a:lstStyle>
            <a:defPPr>
              <a:defRPr lang="zh-CN"/>
            </a:defPPr>
            <a:lvl1pPr>
              <a:lnSpc>
                <a:spcPct val="150000"/>
              </a:lnSpc>
              <a:defRPr sz="2800" spc="500">
                <a:latin typeface="黑体" panose="02010609060101010101" pitchFamily="49" charset="-122"/>
                <a:ea typeface="黑体" panose="02010609060101010101" pitchFamily="49" charset="-122"/>
                <a:cs typeface="文泉驿等宽微米黑" panose="020B0606030804020204" pitchFamily="34" charset="-122"/>
              </a:defRPr>
            </a:lvl1pPr>
          </a:lstStyle>
          <a:p>
            <a:r>
              <a:rPr lang="en-US" altLang="zh-CN" sz="2000" spc="0" dirty="0">
                <a:solidFill>
                  <a:schemeClr val="tx1"/>
                </a:solidFill>
                <a:uFillTx/>
              </a:rPr>
              <a:t>——</a:t>
            </a:r>
            <a:r>
              <a:rPr lang="zh-CN" altLang="en-US" sz="2000" spc="0" dirty="0">
                <a:solidFill>
                  <a:schemeClr val="tx1"/>
                </a:solidFill>
                <a:uFillTx/>
              </a:rPr>
              <a:t>跟随儿童步伐，给予探索支持</a:t>
            </a:r>
            <a:endParaRPr lang="zh-CN" altLang="en-US" sz="2000" spc="0" dirty="0">
              <a:solidFill>
                <a:schemeClr val="tx1"/>
              </a:solidFill>
              <a:uFillTx/>
            </a:endParaRPr>
          </a:p>
        </p:txBody>
      </p:sp>
      <p:grpSp>
        <p:nvGrpSpPr>
          <p:cNvPr id="2" name="组合 1"/>
          <p:cNvGrpSpPr/>
          <p:nvPr/>
        </p:nvGrpSpPr>
        <p:grpSpPr>
          <a:xfrm>
            <a:off x="778510" y="499110"/>
            <a:ext cx="4726305" cy="786765"/>
            <a:chOff x="4549766" y="775601"/>
            <a:chExt cx="7189583" cy="786946"/>
          </a:xfrm>
        </p:grpSpPr>
        <p:sp>
          <p:nvSpPr>
            <p:cNvPr id="3" name="文本框 2"/>
            <p:cNvSpPr txBox="1"/>
            <p:nvPr/>
          </p:nvSpPr>
          <p:spPr>
            <a:xfrm>
              <a:off x="5313083" y="879348"/>
              <a:ext cx="6426266" cy="668174"/>
            </a:xfrm>
            <a:prstGeom prst="rect">
              <a:avLst/>
            </a:prstGeom>
            <a:noFill/>
          </p:spPr>
          <p:txBody>
            <a:bodyPr wrap="square" rtlCol="0">
              <a:spAutoFit/>
            </a:bodyPr>
            <a:p>
              <a:pPr>
                <a:lnSpc>
                  <a:spcPct val="150000"/>
                </a:lnSpc>
              </a:pP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二、</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探秘书包</a:t>
              </a:r>
              <a:r>
                <a:rPr lang="en-US" altLang="zh-CN"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课程</a:t>
              </a:r>
              <a:r>
                <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rPr>
                <a:t>故事</a:t>
              </a:r>
              <a:endParaRPr lang="zh-CN" altLang="en-US" sz="2500" b="1" dirty="0">
                <a:solidFill>
                  <a:schemeClr val="tx1">
                    <a:lumMod val="75000"/>
                    <a:lumOff val="25000"/>
                  </a:schemeClr>
                </a:solidFill>
                <a:latin typeface="黑体" panose="02010609060101010101" pitchFamily="49" charset="-122"/>
                <a:ea typeface="黑体" panose="02010609060101010101" pitchFamily="49" charset="-122"/>
                <a:cs typeface="文泉驿等宽微米黑" panose="020B0606030804020204" pitchFamily="34" charset="-122"/>
              </a:endParaRPr>
            </a:p>
          </p:txBody>
        </p:sp>
        <p:pic>
          <p:nvPicPr>
            <p:cNvPr id="4" name="图片 3" descr="图片包含 游戏机&#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766" y="775601"/>
              <a:ext cx="786946" cy="786946"/>
            </a:xfrm>
            <a:prstGeom prst="rect">
              <a:avLst/>
            </a:prstGeom>
          </p:spPr>
        </p:pic>
      </p:grpSp>
      <p:sp>
        <p:nvSpPr>
          <p:cNvPr id="100" name="文本框 99"/>
          <p:cNvSpPr txBox="1"/>
          <p:nvPr/>
        </p:nvSpPr>
        <p:spPr>
          <a:xfrm>
            <a:off x="1252220" y="5339715"/>
            <a:ext cx="31750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开展《认识我的小书包》活动</a:t>
            </a:r>
            <a:endParaRPr lang="zh-CN" altLang="en-US" sz="1600">
              <a:latin typeface="微软雅黑" panose="020B0503020204020204" charset="-122"/>
              <a:ea typeface="微软雅黑" panose="020B0503020204020204" charset="-122"/>
            </a:endParaRPr>
          </a:p>
        </p:txBody>
      </p:sp>
      <p:pic>
        <p:nvPicPr>
          <p:cNvPr id="20" name="图片 19" descr="&amp;pfm122&amp;"/>
          <p:cNvPicPr>
            <a:picLocks noChangeAspect="1"/>
          </p:cNvPicPr>
          <p:nvPr/>
        </p:nvPicPr>
        <p:blipFill>
          <a:blip r:embed="rId7">
            <a:extLst>
              <a:ext uri="{BEBA8EAE-BF5A-486C-A8C5-ECC9F3942E4B}">
                <a14:imgProps xmlns:a14="http://schemas.microsoft.com/office/drawing/2010/main">
                  <a14:imgLayer r:embed="rId8"/>
                </a14:imgProps>
              </a:ext>
            </a:extLst>
          </a:blip>
          <a:srcRect/>
          <a:stretch>
            <a:fillRect/>
          </a:stretch>
        </p:blipFill>
        <p:spPr>
          <a:xfrm>
            <a:off x="638810" y="1813560"/>
            <a:ext cx="4753610" cy="3526155"/>
          </a:xfrm>
          <a:prstGeom prst="rect">
            <a:avLst/>
          </a:prstGeom>
          <a:ln w="50800">
            <a:solidFill>
              <a:schemeClr val="bg1"/>
            </a:solidFill>
          </a:ln>
        </p:spPr>
      </p:pic>
      <p:sp>
        <p:nvSpPr>
          <p:cNvPr id="6" name="文本框 5"/>
          <p:cNvSpPr txBox="1"/>
          <p:nvPr/>
        </p:nvSpPr>
        <p:spPr>
          <a:xfrm>
            <a:off x="6497320" y="3815715"/>
            <a:ext cx="41783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运用思维导图的方式记录自己书包的结构</a:t>
            </a:r>
            <a:endParaRPr lang="zh-CN" altLang="en-US" sz="1600">
              <a:latin typeface="微软雅黑" panose="020B0503020204020204" charset="-122"/>
              <a:ea typeface="微软雅黑" panose="020B0503020204020204" charset="-122"/>
            </a:endParaRPr>
          </a:p>
        </p:txBody>
      </p:sp>
      <p:pic>
        <p:nvPicPr>
          <p:cNvPr id="147" name="图片 7" descr="大二 书包整理IMG_1339"/>
          <p:cNvPicPr>
            <a:picLocks noChangeAspect="1"/>
          </p:cNvPicPr>
          <p:nvPr/>
        </p:nvPicPr>
        <p:blipFill>
          <a:blip r:embed="rId9"/>
          <a:stretch>
            <a:fillRect/>
          </a:stretch>
        </p:blipFill>
        <p:spPr>
          <a:xfrm>
            <a:off x="6304280" y="1812925"/>
            <a:ext cx="2021205" cy="1971675"/>
          </a:xfrm>
          <a:prstGeom prst="rect">
            <a:avLst/>
          </a:prstGeom>
          <a:noFill/>
          <a:ln>
            <a:noFill/>
          </a:ln>
        </p:spPr>
      </p:pic>
      <p:pic>
        <p:nvPicPr>
          <p:cNvPr id="235" name="图片 4" descr="大二 书包整理IMG_1340"/>
          <p:cNvPicPr>
            <a:picLocks noChangeAspect="1"/>
          </p:cNvPicPr>
          <p:nvPr/>
        </p:nvPicPr>
        <p:blipFill>
          <a:blip r:embed="rId10"/>
          <a:stretch>
            <a:fillRect/>
          </a:stretch>
        </p:blipFill>
        <p:spPr>
          <a:xfrm>
            <a:off x="8898890" y="1812925"/>
            <a:ext cx="1751330" cy="1998345"/>
          </a:xfrm>
          <a:prstGeom prst="rect">
            <a:avLst/>
          </a:prstGeom>
          <a:noFill/>
          <a:ln>
            <a:noFill/>
          </a:ln>
        </p:spPr>
      </p:pic>
      <p:sp>
        <p:nvSpPr>
          <p:cNvPr id="7" name="文本框 6"/>
          <p:cNvSpPr txBox="1"/>
          <p:nvPr/>
        </p:nvSpPr>
        <p:spPr>
          <a:xfrm>
            <a:off x="6724015" y="6037580"/>
            <a:ext cx="4178300" cy="337185"/>
          </a:xfrm>
          <a:prstGeom prst="rect">
            <a:avLst/>
          </a:prstGeom>
          <a:noFill/>
          <a:ln w="9525">
            <a:noFill/>
          </a:ln>
        </p:spPr>
        <p:txBody>
          <a:bodyPr wrap="square">
            <a:spAutoFit/>
          </a:bodyPr>
          <a:p>
            <a:pPr indent="267970"/>
            <a:r>
              <a:rPr lang="zh-CN" altLang="en-US" sz="1600">
                <a:latin typeface="微软雅黑" panose="020B0503020204020204" charset="-122"/>
                <a:ea typeface="微软雅黑" panose="020B0503020204020204" charset="-122"/>
              </a:rPr>
              <a:t>思考不同的书包位置可以放哪些东西</a:t>
            </a:r>
            <a:endParaRPr lang="zh-CN" altLang="en-US" sz="1600">
              <a:latin typeface="微软雅黑" panose="020B0503020204020204" charset="-122"/>
              <a:ea typeface="微软雅黑" panose="020B0503020204020204" charset="-122"/>
            </a:endParaRPr>
          </a:p>
        </p:txBody>
      </p:sp>
      <p:grpSp>
        <p:nvGrpSpPr>
          <p:cNvPr id="190" name="组合 190"/>
          <p:cNvGrpSpPr/>
          <p:nvPr/>
        </p:nvGrpSpPr>
        <p:grpSpPr>
          <a:xfrm>
            <a:off x="5891213" y="4392930"/>
            <a:ext cx="5282565" cy="1464310"/>
            <a:chOff x="6104" y="53264"/>
            <a:chExt cx="6779" cy="2306"/>
          </a:xfrm>
        </p:grpSpPr>
        <p:pic>
          <p:nvPicPr>
            <p:cNvPr id="178" name="图片 8" descr="IMG_1374"/>
            <p:cNvPicPr>
              <a:picLocks noChangeAspect="1"/>
            </p:cNvPicPr>
            <p:nvPr/>
          </p:nvPicPr>
          <p:blipFill>
            <a:blip r:embed="rId11"/>
            <a:srcRect b="8617"/>
            <a:stretch>
              <a:fillRect/>
            </a:stretch>
          </p:blipFill>
          <p:spPr>
            <a:xfrm>
              <a:off x="6104" y="53272"/>
              <a:ext cx="3300" cy="2266"/>
            </a:xfrm>
            <a:prstGeom prst="rect">
              <a:avLst/>
            </a:prstGeom>
            <a:noFill/>
            <a:ln>
              <a:noFill/>
            </a:ln>
          </p:spPr>
        </p:pic>
        <p:pic>
          <p:nvPicPr>
            <p:cNvPr id="230" name="图片 9" descr="IMG_1373"/>
            <p:cNvPicPr>
              <a:picLocks noChangeAspect="1"/>
            </p:cNvPicPr>
            <p:nvPr/>
          </p:nvPicPr>
          <p:blipFill>
            <a:blip r:embed="rId12"/>
            <a:srcRect l="9148" t="7874" r="533"/>
            <a:stretch>
              <a:fillRect/>
            </a:stretch>
          </p:blipFill>
          <p:spPr>
            <a:xfrm>
              <a:off x="9707" y="53264"/>
              <a:ext cx="3176" cy="2306"/>
            </a:xfrm>
            <a:prstGeom prst="rect">
              <a:avLst/>
            </a:prstGeom>
            <a:noFill/>
            <a:ln>
              <a:noFill/>
            </a:ln>
          </p:spPr>
        </p:pic>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par>
                                <p:cTn id="15" presetID="55" presetClass="entr" presetSubtype="0" fill="hold" grpId="2"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1000" fill="hold"/>
                                        <p:tgtEl>
                                          <p:spTgt spid="100"/>
                                        </p:tgtEl>
                                        <p:attrNameLst>
                                          <p:attrName>ppt_w</p:attrName>
                                        </p:attrNameLst>
                                      </p:cBhvr>
                                      <p:tavLst>
                                        <p:tav tm="0">
                                          <p:val>
                                            <p:strVal val="#ppt_w*0.70"/>
                                          </p:val>
                                        </p:tav>
                                        <p:tav tm="100000">
                                          <p:val>
                                            <p:strVal val="#ppt_w"/>
                                          </p:val>
                                        </p:tav>
                                      </p:tavLst>
                                    </p:anim>
                                    <p:anim calcmode="lin" valueType="num">
                                      <p:cBhvr>
                                        <p:cTn id="18" dur="1000" fill="hold"/>
                                        <p:tgtEl>
                                          <p:spTgt spid="100"/>
                                        </p:tgtEl>
                                        <p:attrNameLst>
                                          <p:attrName>ppt_h</p:attrName>
                                        </p:attrNameLst>
                                      </p:cBhvr>
                                      <p:tavLst>
                                        <p:tav tm="0">
                                          <p:val>
                                            <p:strVal val="#ppt_h"/>
                                          </p:val>
                                        </p:tav>
                                        <p:tav tm="100000">
                                          <p:val>
                                            <p:strVal val="#ppt_h"/>
                                          </p:val>
                                        </p:tav>
                                      </p:tavLst>
                                    </p:anim>
                                    <p:animEffect transition="in" filter="fade">
                                      <p:cBhvr>
                                        <p:cTn id="19" dur="10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47"/>
                                        </p:tgtEl>
                                        <p:attrNameLst>
                                          <p:attrName>style.visibility</p:attrName>
                                        </p:attrNameLst>
                                      </p:cBhvr>
                                      <p:to>
                                        <p:strVal val="visible"/>
                                      </p:to>
                                    </p:set>
                                    <p:anim calcmode="lin" valueType="num">
                                      <p:cBhvr>
                                        <p:cTn id="24" dur="1000" fill="hold"/>
                                        <p:tgtEl>
                                          <p:spTgt spid="147"/>
                                        </p:tgtEl>
                                        <p:attrNameLst>
                                          <p:attrName>ppt_w</p:attrName>
                                        </p:attrNameLst>
                                      </p:cBhvr>
                                      <p:tavLst>
                                        <p:tav tm="0">
                                          <p:val>
                                            <p:strVal val="#ppt_w*0.70"/>
                                          </p:val>
                                        </p:tav>
                                        <p:tav tm="100000">
                                          <p:val>
                                            <p:strVal val="#ppt_w"/>
                                          </p:val>
                                        </p:tav>
                                      </p:tavLst>
                                    </p:anim>
                                    <p:anim calcmode="lin" valueType="num">
                                      <p:cBhvr>
                                        <p:cTn id="25" dur="1000" fill="hold"/>
                                        <p:tgtEl>
                                          <p:spTgt spid="147"/>
                                        </p:tgtEl>
                                        <p:attrNameLst>
                                          <p:attrName>ppt_h</p:attrName>
                                        </p:attrNameLst>
                                      </p:cBhvr>
                                      <p:tavLst>
                                        <p:tav tm="0">
                                          <p:val>
                                            <p:strVal val="#ppt_h"/>
                                          </p:val>
                                        </p:tav>
                                        <p:tav tm="100000">
                                          <p:val>
                                            <p:strVal val="#ppt_h"/>
                                          </p:val>
                                        </p:tav>
                                      </p:tavLst>
                                    </p:anim>
                                    <p:animEffect transition="in" filter="fade">
                                      <p:cBhvr>
                                        <p:cTn id="26" dur="1000"/>
                                        <p:tgtEl>
                                          <p:spTgt spid="147"/>
                                        </p:tgtEl>
                                      </p:cBhvr>
                                    </p:animEffect>
                                  </p:childTnLst>
                                </p:cTn>
                              </p:par>
                              <p:par>
                                <p:cTn id="27" presetID="55" presetClass="entr" presetSubtype="0" fill="hold" nodeType="withEffect">
                                  <p:stCondLst>
                                    <p:cond delay="0"/>
                                  </p:stCondLst>
                                  <p:childTnLst>
                                    <p:set>
                                      <p:cBhvr>
                                        <p:cTn id="28" dur="1" fill="hold">
                                          <p:stCondLst>
                                            <p:cond delay="0"/>
                                          </p:stCondLst>
                                        </p:cTn>
                                        <p:tgtEl>
                                          <p:spTgt spid="235"/>
                                        </p:tgtEl>
                                        <p:attrNameLst>
                                          <p:attrName>style.visibility</p:attrName>
                                        </p:attrNameLst>
                                      </p:cBhvr>
                                      <p:to>
                                        <p:strVal val="visible"/>
                                      </p:to>
                                    </p:set>
                                    <p:anim calcmode="lin" valueType="num">
                                      <p:cBhvr>
                                        <p:cTn id="29" dur="1000" fill="hold"/>
                                        <p:tgtEl>
                                          <p:spTgt spid="235"/>
                                        </p:tgtEl>
                                        <p:attrNameLst>
                                          <p:attrName>ppt_w</p:attrName>
                                        </p:attrNameLst>
                                      </p:cBhvr>
                                      <p:tavLst>
                                        <p:tav tm="0">
                                          <p:val>
                                            <p:strVal val="#ppt_w*0.70"/>
                                          </p:val>
                                        </p:tav>
                                        <p:tav tm="100000">
                                          <p:val>
                                            <p:strVal val="#ppt_w"/>
                                          </p:val>
                                        </p:tav>
                                      </p:tavLst>
                                    </p:anim>
                                    <p:anim calcmode="lin" valueType="num">
                                      <p:cBhvr>
                                        <p:cTn id="30" dur="1000" fill="hold"/>
                                        <p:tgtEl>
                                          <p:spTgt spid="235"/>
                                        </p:tgtEl>
                                        <p:attrNameLst>
                                          <p:attrName>ppt_h</p:attrName>
                                        </p:attrNameLst>
                                      </p:cBhvr>
                                      <p:tavLst>
                                        <p:tav tm="0">
                                          <p:val>
                                            <p:strVal val="#ppt_h"/>
                                          </p:val>
                                        </p:tav>
                                        <p:tav tm="100000">
                                          <p:val>
                                            <p:strVal val="#ppt_h"/>
                                          </p:val>
                                        </p:tav>
                                      </p:tavLst>
                                    </p:anim>
                                    <p:animEffect transition="in" filter="fade">
                                      <p:cBhvr>
                                        <p:cTn id="31" dur="1000"/>
                                        <p:tgtEl>
                                          <p:spTgt spid="235"/>
                                        </p:tgtEl>
                                      </p:cBhvr>
                                    </p:animEffect>
                                  </p:childTnLst>
                                </p:cTn>
                              </p:par>
                              <p:par>
                                <p:cTn id="32" presetID="55" presetClass="entr" presetSubtype="0" fill="hold" grpId="2"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strVal val="#ppt_w*0.70"/>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90"/>
                                        </p:tgtEl>
                                        <p:attrNameLst>
                                          <p:attrName>style.visibility</p:attrName>
                                        </p:attrNameLst>
                                      </p:cBhvr>
                                      <p:to>
                                        <p:strVal val="visible"/>
                                      </p:to>
                                    </p:set>
                                    <p:anim calcmode="lin" valueType="num">
                                      <p:cBhvr>
                                        <p:cTn id="41" dur="1000" fill="hold"/>
                                        <p:tgtEl>
                                          <p:spTgt spid="190"/>
                                        </p:tgtEl>
                                        <p:attrNameLst>
                                          <p:attrName>ppt_w</p:attrName>
                                        </p:attrNameLst>
                                      </p:cBhvr>
                                      <p:tavLst>
                                        <p:tav tm="0">
                                          <p:val>
                                            <p:strVal val="#ppt_w*0.70"/>
                                          </p:val>
                                        </p:tav>
                                        <p:tav tm="100000">
                                          <p:val>
                                            <p:strVal val="#ppt_w"/>
                                          </p:val>
                                        </p:tav>
                                      </p:tavLst>
                                    </p:anim>
                                    <p:anim calcmode="lin" valueType="num">
                                      <p:cBhvr>
                                        <p:cTn id="42" dur="1000" fill="hold"/>
                                        <p:tgtEl>
                                          <p:spTgt spid="190"/>
                                        </p:tgtEl>
                                        <p:attrNameLst>
                                          <p:attrName>ppt_h</p:attrName>
                                        </p:attrNameLst>
                                      </p:cBhvr>
                                      <p:tavLst>
                                        <p:tav tm="0">
                                          <p:val>
                                            <p:strVal val="#ppt_h"/>
                                          </p:val>
                                        </p:tav>
                                        <p:tav tm="100000">
                                          <p:val>
                                            <p:strVal val="#ppt_h"/>
                                          </p:val>
                                        </p:tav>
                                      </p:tavLst>
                                    </p:anim>
                                    <p:animEffect transition="in" filter="fade">
                                      <p:cBhvr>
                                        <p:cTn id="43" dur="1000"/>
                                        <p:tgtEl>
                                          <p:spTgt spid="190"/>
                                        </p:tgtEl>
                                      </p:cBhvr>
                                    </p:animEffect>
                                  </p:childTnLst>
                                </p:cTn>
                              </p:par>
                              <p:par>
                                <p:cTn id="44" presetID="55" presetClass="entr" presetSubtype="0" fill="hold" grpId="2"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ppt_w</p:attrName>
                                        </p:attrNameLst>
                                      </p:cBhvr>
                                      <p:tavLst>
                                        <p:tav tm="0">
                                          <p:val>
                                            <p:strVal val="#ppt_w*0.70"/>
                                          </p:val>
                                        </p:tav>
                                        <p:tav tm="100000">
                                          <p:val>
                                            <p:strVal val="#ppt_w"/>
                                          </p:val>
                                        </p:tav>
                                      </p:tavLst>
                                    </p:anim>
                                    <p:anim calcmode="lin" valueType="num">
                                      <p:cBhvr>
                                        <p:cTn id="47" dur="1000" fill="hold"/>
                                        <p:tgtEl>
                                          <p:spTgt spid="7"/>
                                        </p:tgtEl>
                                        <p:attrNameLst>
                                          <p:attrName>ppt_h</p:attrName>
                                        </p:attrNameLst>
                                      </p:cBhvr>
                                      <p:tavLst>
                                        <p:tav tm="0">
                                          <p:val>
                                            <p:strVal val="#ppt_h"/>
                                          </p:val>
                                        </p:tav>
                                        <p:tav tm="100000">
                                          <p:val>
                                            <p:strVal val="#ppt_h"/>
                                          </p:val>
                                        </p:tav>
                                      </p:tavLst>
                                    </p:anim>
                                    <p:animEffect transition="in" filter="fade">
                                      <p:cBhvr>
                                        <p:cTn id="4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0" grpId="1"/>
      <p:bldP spid="6" grpId="1"/>
      <p:bldP spid="7" grpId="1"/>
      <p:bldP spid="100" grpId="2"/>
      <p:bldP spid="6" grpId="2"/>
      <p:bldP spid="7" grpId="2"/>
    </p:bldLst>
  </p:timing>
</p:sld>
</file>

<file path=ppt/tags/tag1.xml><?xml version="1.0" encoding="utf-8"?>
<p:tagLst xmlns:p="http://schemas.openxmlformats.org/presentationml/2006/main">
  <p:tag name="KSO_WM_UNIT_TABLE_BEAUTIFY" val="smartTable{a105cf35-053a-4b2c-beae-938f9d2b5aa3}"/>
  <p:tag name="TABLE_RECT" val="39.1077*247.343*735.3*100.15"/>
  <p:tag name="TABLE_EMPHASIZE_COLOR" val="6579300"/>
  <p:tag name="TABLE_ONEKEY_SKIN_IDX" val="0"/>
  <p:tag name="TABLE_SKINIDX" val="-1"/>
  <p:tag name="TABLE_COLORIDX" val="l"/>
</p:tagLst>
</file>

<file path=ppt/tags/tag2.xml><?xml version="1.0" encoding="utf-8"?>
<p:tagLst xmlns:p="http://schemas.openxmlformats.org/presentationml/2006/main">
  <p:tag name="KSO_WM_UNIT_TABLE_BEAUTIFY" val="smartTable{2e5e969b-0ceb-4e6f-ab59-27b780853df7}"/>
  <p:tag name="TABLE_EMPHASIZE_COLOR" val="14850714"/>
  <p:tag name="TABLE_SKINIDX" val="0"/>
  <p:tag name="TABLE_COLORIDX" val="h"/>
  <p:tag name="TABLE_COLOR_RGB" val="0x000000*0xFFFFFF*0x44546A*0xE6E5E5*0xE29A9A*0xDFBBB3*0xA3CDCB*0x8BAC74*0x849BCA*0xD1CD95"/>
</p:tagLst>
</file>

<file path=ppt/tags/tag3.xml><?xml version="1.0" encoding="utf-8"?>
<p:tagLst xmlns:p="http://schemas.openxmlformats.org/presentationml/2006/main">
  <p:tag name="KSO_WM_UNIT_TABLE_BEAUTIFY" val="smartTable{4bdc185f-689d-44af-8e04-0ad67065bdc9}"/>
  <p:tag name="TABLE_RECT" val="36*176.073*888*233.6"/>
  <p:tag name="TABLE_EMPHASIZE_COLOR" val="14850714"/>
  <p:tag name="TABLE_ONEKEY_SKIN_IDX" val="0"/>
  <p:tag name="TABLE_SKINIDX" val="0"/>
  <p:tag name="TABLE_COLORIDX" val="h"/>
  <p:tag name="TABLE_COLOR_RGB" val="0x000000*0xFFFFFF*0x44546A*0xE6E5E5*0xE29A9A*0xDFBBB3*0xA3CDCB*0x8BAC74*0x849BCA*0xD1CD95"/>
</p:tagLst>
</file>

<file path=ppt/tags/tag4.xml><?xml version="1.0" encoding="utf-8"?>
<p:tagLst xmlns:p="http://schemas.openxmlformats.org/presentationml/2006/main">
  <p:tag name="KSO_WM_UNIT_TABLE_BEAUTIFY" val="smartTable{52ca4923-838c-4446-ba27-8693d2c0f37c}"/>
  <p:tag name="TABLE_EMPHASIZE_COLOR" val="14850714"/>
  <p:tag name="TABLE_SKINIDX" val="2"/>
  <p:tag name="TABLE_COLORIDX" val="h"/>
  <p:tag name="TABLE_COLOR_RGB" val="0x000000*0xFFFFFF*0x44546A*0xE6E5E5*0xE29A9A*0xDFBBB3*0xA3CDCB*0x8BAC74*0x849BCA*0xD1CD95"/>
</p:tagLst>
</file>

<file path=ppt/tags/tag5.xml><?xml version="1.0" encoding="utf-8"?>
<p:tagLst xmlns:p="http://schemas.openxmlformats.org/presentationml/2006/main">
  <p:tag name="KSO_WM_UNIT_TABLE_BEAUTIFY" val="smartTable{db86d347-e1a2-4c1e-bf3a-5a5b2debd2f8}"/>
  <p:tag name="TABLE_RECT" val="17*93.6867*926*273.8"/>
  <p:tag name="TABLE_EMPHASIZE_COLOR" val="14850714"/>
  <p:tag name="TABLE_ONEKEY_SKIN_IDX" val="0"/>
  <p:tag name="TABLE_SKINIDX" val="3"/>
  <p:tag name="TABLE_COLORIDX" val="h"/>
  <p:tag name="TABLE_COLOR_RGB" val="0x000000*0xFFFFFF*0x44546A*0xE6E5E5*0xE29A9A*0xDFBBB3*0xA3CDCB*0x8BAC74*0x849BCA*0xD1CD95"/>
</p:tagLst>
</file>

<file path=ppt/tags/tag6.xml><?xml version="1.0" encoding="utf-8"?>
<p:tagLst xmlns:p="http://schemas.openxmlformats.org/presentationml/2006/main">
  <p:tag name="KSO_WM_UNIT_TABLE_BEAUTIFY" val="smartTable{55e906c5-3c48-4e34-a4c4-528c8a11bc0d}"/>
  <p:tag name="TABLE_RECT" val="17*147.536*926*293.9"/>
  <p:tag name="TABLE_EMPHASIZE_COLOR" val="14850714"/>
  <p:tag name="TABLE_ONEKEY_SKIN_IDX" val="0"/>
  <p:tag name="TABLE_SKINIDX" val="2"/>
  <p:tag name="TABLE_COLORIDX" val="h"/>
  <p:tag name="TABLE_COLOR_RGB" val="0x000000*0xFFFFFF*0x44546A*0xE6E5E5*0xE29A9A*0xDFBBB3*0xA3CDCB*0x8BAC74*0x849BCA*0xD1CD9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4591</Words>
  <Application>WPS 演示</Application>
  <PresentationFormat>宽屏</PresentationFormat>
  <Paragraphs>327</Paragraphs>
  <Slides>25</Slides>
  <Notes>0</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25</vt:i4>
      </vt:variant>
    </vt:vector>
  </HeadingPairs>
  <TitlesOfParts>
    <vt:vector size="48" baseType="lpstr">
      <vt:lpstr>Arial</vt:lpstr>
      <vt:lpstr>宋体</vt:lpstr>
      <vt:lpstr>Wingdings</vt:lpstr>
      <vt:lpstr>汉仪中圆简</vt:lpstr>
      <vt:lpstr>华文琥珀</vt:lpstr>
      <vt:lpstr>黑体</vt:lpstr>
      <vt:lpstr>文泉驿等宽微米黑</vt:lpstr>
      <vt:lpstr>方正稚艺简体</vt:lpstr>
      <vt:lpstr>微软雅黑</vt:lpstr>
      <vt:lpstr>Calibri</vt:lpstr>
      <vt:lpstr>华文中宋</vt:lpstr>
      <vt:lpstr>等线</vt:lpstr>
      <vt:lpstr>Arial Unicode MS</vt:lpstr>
      <vt:lpstr>等线 Light</vt:lpstr>
      <vt:lpstr>汉仪超级战甲简</vt:lpstr>
      <vt:lpstr>楷体</vt:lpstr>
      <vt:lpstr>华文楷体</vt:lpstr>
      <vt:lpstr>Wingdings</vt:lpstr>
      <vt:lpstr>Calibri</vt:lpstr>
      <vt:lpstr>Times New Roman</vt:lpstr>
      <vt:lpstr>方正楷体_GB2312</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lu1425125317</cp:lastModifiedBy>
  <cp:revision>35</cp:revision>
  <dcterms:created xsi:type="dcterms:W3CDTF">2020-09-23T15:35:00Z</dcterms:created>
  <dcterms:modified xsi:type="dcterms:W3CDTF">2020-09-26T09:07:31Z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