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handoutMasterIdLst>
    <p:handoutMasterId r:id="rId18"/>
  </p:handoutMasterIdLst>
  <p:sldIdLst>
    <p:sldId id="409" r:id="rId4"/>
    <p:sldId id="415" r:id="rId5"/>
    <p:sldId id="417" r:id="rId7"/>
    <p:sldId id="418" r:id="rId8"/>
    <p:sldId id="420" r:id="rId9"/>
    <p:sldId id="423" r:id="rId10"/>
    <p:sldId id="424" r:id="rId11"/>
    <p:sldId id="425" r:id="rId12"/>
    <p:sldId id="426" r:id="rId13"/>
    <p:sldId id="427" r:id="rId14"/>
    <p:sldId id="430" r:id="rId15"/>
    <p:sldId id="428" r:id="rId16"/>
    <p:sldId id="429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79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A90FA-0BB9-4762-B9C7-8A3848974C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posición de imagen"/>
          <p:cNvSpPr>
            <a:spLocks noGrp="1"/>
          </p:cNvSpPr>
          <p:nvPr>
            <p:ph type="pic" sz="quarter" idx="13" hasCustomPrompt="1"/>
          </p:nvPr>
        </p:nvSpPr>
        <p:spPr>
          <a:xfrm>
            <a:off x="5443537" y="1918811"/>
            <a:ext cx="6391274" cy="436245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dirty="0"/>
              <a:t>点击插入图片</a:t>
            </a:r>
            <a:endParaRPr lang="es-SV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24.xml"/><Relationship Id="rId17" Type="http://schemas.openxmlformats.org/officeDocument/2006/relationships/tags" Target="../tags/tag123.xml"/><Relationship Id="rId16" Type="http://schemas.openxmlformats.org/officeDocument/2006/relationships/tags" Target="../tags/tag122.xml"/><Relationship Id="rId15" Type="http://schemas.openxmlformats.org/officeDocument/2006/relationships/tags" Target="../tags/tag121.xml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7.xml"/><Relationship Id="rId3" Type="http://schemas.openxmlformats.org/officeDocument/2006/relationships/image" Target="../media/image1.jpeg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20.png"/><Relationship Id="rId3" Type="http://schemas.openxmlformats.org/officeDocument/2006/relationships/tags" Target="../tags/tag148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129.xml"/><Relationship Id="rId19" Type="http://schemas.openxmlformats.org/officeDocument/2006/relationships/tags" Target="../tags/tag145.xml"/><Relationship Id="rId18" Type="http://schemas.openxmlformats.org/officeDocument/2006/relationships/image" Target="../media/image2.jpeg"/><Relationship Id="rId17" Type="http://schemas.openxmlformats.org/officeDocument/2006/relationships/tags" Target="../tags/tag144.xml"/><Relationship Id="rId16" Type="http://schemas.openxmlformats.org/officeDocument/2006/relationships/tags" Target="../tags/tag143.xml"/><Relationship Id="rId15" Type="http://schemas.openxmlformats.org/officeDocument/2006/relationships/tags" Target="../tags/tag142.xml"/><Relationship Id="rId14" Type="http://schemas.openxmlformats.org/officeDocument/2006/relationships/tags" Target="../tags/tag141.xml"/><Relationship Id="rId13" Type="http://schemas.openxmlformats.org/officeDocument/2006/relationships/tags" Target="../tags/tag140.xml"/><Relationship Id="rId12" Type="http://schemas.openxmlformats.org/officeDocument/2006/relationships/tags" Target="../tags/tag139.xml"/><Relationship Id="rId11" Type="http://schemas.openxmlformats.org/officeDocument/2006/relationships/tags" Target="../tags/tag138.xml"/><Relationship Id="rId10" Type="http://schemas.openxmlformats.org/officeDocument/2006/relationships/tags" Target="../tags/tag137.xml"/><Relationship Id="rId1" Type="http://schemas.openxmlformats.org/officeDocument/2006/relationships/tags" Target="../tags/tag12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tags" Target="../tags/tag147.xml"/><Relationship Id="rId2" Type="http://schemas.openxmlformats.org/officeDocument/2006/relationships/image" Target="../media/image10.png"/><Relationship Id="rId1" Type="http://schemas.openxmlformats.org/officeDocument/2006/relationships/tags" Target="../tags/tag146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图片 3" descr="u=3445462045,2869765151&amp;fm=26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8980"/>
            <a:ext cx="12203999" cy="540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64030" y="1341755"/>
            <a:ext cx="8953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4000">
                <a:latin typeface="+mj-lt"/>
                <a:ea typeface="+mj-ea"/>
                <a:cs typeface="+mj-lt"/>
              </a:rPr>
              <a:t>志愿服务，与爱同行</a:t>
            </a:r>
            <a:endParaRPr lang="zh-CN" altLang="en-US" sz="4000">
              <a:latin typeface="+mj-lt"/>
              <a:ea typeface="+mj-ea"/>
              <a:cs typeface="+mj-lt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4000">
                <a:latin typeface="+mj-lt"/>
                <a:ea typeface="+mj-ea"/>
                <a:cs typeface="+mj-lt"/>
              </a:rPr>
              <a:t>——记如何有效组织少先队活动</a:t>
            </a:r>
            <a:endParaRPr lang="zh-CN" altLang="en-US" sz="4000">
              <a:latin typeface="+mj-lt"/>
              <a:ea typeface="+mj-ea"/>
              <a:cs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34005" y="3484880"/>
            <a:ext cx="7883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常州市高级班主任黄金萍工作室  章宏恒  </a:t>
            </a:r>
            <a:endParaRPr lang="zh-CN" altLang="en-US" sz="3200"/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0" y="689829"/>
            <a:ext cx="3408854" cy="229508"/>
            <a:chOff x="4767" y="371293"/>
            <a:chExt cx="5270257" cy="292820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4767" y="371293"/>
              <a:ext cx="291782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807370" y="423679"/>
              <a:ext cx="111681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弧形 49"/>
            <p:cNvSpPr/>
            <p:nvPr/>
          </p:nvSpPr>
          <p:spPr>
            <a:xfrm flipV="1">
              <a:off x="2891632" y="371293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760539" y="423679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/>
            <p:cNvCxnSpPr/>
            <p:nvPr/>
          </p:nvCxnSpPr>
          <p:spPr>
            <a:xfrm>
              <a:off x="1807370" y="502929"/>
              <a:ext cx="2928938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弧形 75"/>
            <p:cNvSpPr/>
            <p:nvPr/>
          </p:nvSpPr>
          <p:spPr>
            <a:xfrm flipV="1">
              <a:off x="4672016" y="502929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7" name="直接连接符 76"/>
            <p:cNvCxnSpPr/>
            <p:nvPr/>
          </p:nvCxnSpPr>
          <p:spPr>
            <a:xfrm>
              <a:off x="4375150" y="611727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弧形 77"/>
            <p:cNvSpPr/>
            <p:nvPr/>
          </p:nvSpPr>
          <p:spPr>
            <a:xfrm flipH="1" flipV="1">
              <a:off x="4348957" y="611727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9" name="直接连接符 78"/>
            <p:cNvCxnSpPr/>
            <p:nvPr/>
          </p:nvCxnSpPr>
          <p:spPr>
            <a:xfrm>
              <a:off x="4375150" y="664113"/>
              <a:ext cx="89987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>
          <a:xfrm>
            <a:off x="7805058" y="715863"/>
            <a:ext cx="4386942" cy="205887"/>
            <a:chOff x="6553196" y="756682"/>
            <a:chExt cx="5143741" cy="162225"/>
          </a:xfrm>
        </p:grpSpPr>
        <p:cxnSp>
          <p:nvCxnSpPr>
            <p:cNvPr id="81" name="直接连接符 80"/>
            <p:cNvCxnSpPr/>
            <p:nvPr/>
          </p:nvCxnSpPr>
          <p:spPr>
            <a:xfrm flipH="1">
              <a:off x="9735341" y="837247"/>
              <a:ext cx="59451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9735343" y="779941"/>
              <a:ext cx="196159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H="1">
              <a:off x="9710260" y="779090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>
              <a:off x="10283027" y="837762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5" name="直接连接符 84"/>
            <p:cNvCxnSpPr/>
            <p:nvPr/>
          </p:nvCxnSpPr>
          <p:spPr>
            <a:xfrm flipH="1">
              <a:off x="6994045" y="917866"/>
              <a:ext cx="3335813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弧形 85"/>
            <p:cNvSpPr/>
            <p:nvPr/>
          </p:nvSpPr>
          <p:spPr>
            <a:xfrm>
              <a:off x="7290911" y="757282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7" name="直接连接符 86"/>
            <p:cNvCxnSpPr/>
            <p:nvPr/>
          </p:nvCxnSpPr>
          <p:spPr>
            <a:xfrm flipH="1" flipV="1">
              <a:off x="7001032" y="866080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弧形 87"/>
            <p:cNvSpPr/>
            <p:nvPr/>
          </p:nvSpPr>
          <p:spPr>
            <a:xfrm flipH="1">
              <a:off x="6970076" y="866521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9" name="直接连接符 88"/>
            <p:cNvCxnSpPr/>
            <p:nvPr/>
          </p:nvCxnSpPr>
          <p:spPr>
            <a:xfrm flipH="1">
              <a:off x="6553196" y="756682"/>
              <a:ext cx="80200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文本框 89"/>
          <p:cNvSpPr txBox="1"/>
          <p:nvPr/>
        </p:nvSpPr>
        <p:spPr>
          <a:xfrm>
            <a:off x="291465" y="922020"/>
            <a:ext cx="11505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kern="500" spc="-300" dirty="0">
                <a:solidFill>
                  <a:srgbClr val="304758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3.5学雷锋日，组织队员到小区的门岗做志愿者服务</a:t>
            </a:r>
            <a:endParaRPr lang="zh-CN" altLang="en-US" sz="3200" b="1" kern="500" spc="-300" dirty="0">
              <a:solidFill>
                <a:srgbClr val="304758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pic>
        <p:nvPicPr>
          <p:cNvPr id="2" name="图片 1" descr="DF65075A16282631A2C78673028BDC5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400" y="1980883"/>
            <a:ext cx="4800000" cy="3600000"/>
          </a:xfrm>
          <a:prstGeom prst="rect">
            <a:avLst/>
          </a:prstGeom>
        </p:spPr>
      </p:pic>
      <p:pic>
        <p:nvPicPr>
          <p:cNvPr id="4" name="图片 4" descr="FACD4F73AAE610AB286B05D9B90D2CC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015" y="1980883"/>
            <a:ext cx="4800000" cy="36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0" y="689829"/>
            <a:ext cx="3408854" cy="229508"/>
            <a:chOff x="4767" y="371293"/>
            <a:chExt cx="5270257" cy="292820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4767" y="371293"/>
              <a:ext cx="291782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807370" y="423679"/>
              <a:ext cx="111681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弧形 49"/>
            <p:cNvSpPr/>
            <p:nvPr/>
          </p:nvSpPr>
          <p:spPr>
            <a:xfrm flipV="1">
              <a:off x="2891632" y="371293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760539" y="423679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/>
            <p:cNvCxnSpPr/>
            <p:nvPr/>
          </p:nvCxnSpPr>
          <p:spPr>
            <a:xfrm>
              <a:off x="1807370" y="502929"/>
              <a:ext cx="2928938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弧形 75"/>
            <p:cNvSpPr/>
            <p:nvPr/>
          </p:nvSpPr>
          <p:spPr>
            <a:xfrm flipV="1">
              <a:off x="4672016" y="502929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7" name="直接连接符 76"/>
            <p:cNvCxnSpPr/>
            <p:nvPr/>
          </p:nvCxnSpPr>
          <p:spPr>
            <a:xfrm>
              <a:off x="4375150" y="611727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弧形 77"/>
            <p:cNvSpPr/>
            <p:nvPr/>
          </p:nvSpPr>
          <p:spPr>
            <a:xfrm flipH="1" flipV="1">
              <a:off x="4348957" y="611727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9" name="直接连接符 78"/>
            <p:cNvCxnSpPr/>
            <p:nvPr/>
          </p:nvCxnSpPr>
          <p:spPr>
            <a:xfrm>
              <a:off x="4375150" y="664113"/>
              <a:ext cx="89987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>
          <a:xfrm>
            <a:off x="7805058" y="715863"/>
            <a:ext cx="4386942" cy="205887"/>
            <a:chOff x="6553196" y="756682"/>
            <a:chExt cx="5143741" cy="162225"/>
          </a:xfrm>
        </p:grpSpPr>
        <p:cxnSp>
          <p:nvCxnSpPr>
            <p:cNvPr id="81" name="直接连接符 80"/>
            <p:cNvCxnSpPr/>
            <p:nvPr/>
          </p:nvCxnSpPr>
          <p:spPr>
            <a:xfrm flipH="1">
              <a:off x="9735341" y="837247"/>
              <a:ext cx="59451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9735343" y="779941"/>
              <a:ext cx="196159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H="1">
              <a:off x="9710260" y="779090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>
              <a:off x="10283027" y="837762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5" name="直接连接符 84"/>
            <p:cNvCxnSpPr/>
            <p:nvPr/>
          </p:nvCxnSpPr>
          <p:spPr>
            <a:xfrm flipH="1">
              <a:off x="6994045" y="917866"/>
              <a:ext cx="3335813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弧形 85"/>
            <p:cNvSpPr/>
            <p:nvPr/>
          </p:nvSpPr>
          <p:spPr>
            <a:xfrm>
              <a:off x="7290911" y="757282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7" name="直接连接符 86"/>
            <p:cNvCxnSpPr/>
            <p:nvPr/>
          </p:nvCxnSpPr>
          <p:spPr>
            <a:xfrm flipH="1" flipV="1">
              <a:off x="7001032" y="866080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弧形 87"/>
            <p:cNvSpPr/>
            <p:nvPr/>
          </p:nvSpPr>
          <p:spPr>
            <a:xfrm flipH="1">
              <a:off x="6970076" y="866521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9" name="直接连接符 88"/>
            <p:cNvCxnSpPr/>
            <p:nvPr/>
          </p:nvCxnSpPr>
          <p:spPr>
            <a:xfrm flipH="1">
              <a:off x="6553196" y="756682"/>
              <a:ext cx="80200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2020-4-19 疫情防控——志愿者服务小区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B3CED5"/>
            </a:gs>
            <a:gs pos="0">
              <a:srgbClr val="DDE3D8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0" y="689829"/>
            <a:ext cx="3408854" cy="229508"/>
            <a:chOff x="4767" y="371293"/>
            <a:chExt cx="5270257" cy="292820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4767" y="371293"/>
              <a:ext cx="291782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807370" y="423679"/>
              <a:ext cx="111681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弧形 49"/>
            <p:cNvSpPr/>
            <p:nvPr/>
          </p:nvSpPr>
          <p:spPr>
            <a:xfrm flipV="1">
              <a:off x="2891632" y="371293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760539" y="423679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/>
            <p:cNvCxnSpPr/>
            <p:nvPr/>
          </p:nvCxnSpPr>
          <p:spPr>
            <a:xfrm>
              <a:off x="1807370" y="502929"/>
              <a:ext cx="2928938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弧形 75"/>
            <p:cNvSpPr/>
            <p:nvPr/>
          </p:nvSpPr>
          <p:spPr>
            <a:xfrm flipV="1">
              <a:off x="4672016" y="502929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7" name="直接连接符 76"/>
            <p:cNvCxnSpPr/>
            <p:nvPr/>
          </p:nvCxnSpPr>
          <p:spPr>
            <a:xfrm>
              <a:off x="4375150" y="611727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弧形 77"/>
            <p:cNvSpPr/>
            <p:nvPr/>
          </p:nvSpPr>
          <p:spPr>
            <a:xfrm flipH="1" flipV="1">
              <a:off x="4348957" y="611727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9" name="直接连接符 78"/>
            <p:cNvCxnSpPr/>
            <p:nvPr/>
          </p:nvCxnSpPr>
          <p:spPr>
            <a:xfrm>
              <a:off x="4375150" y="664113"/>
              <a:ext cx="89987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>
          <a:xfrm>
            <a:off x="7805058" y="715863"/>
            <a:ext cx="4386942" cy="205887"/>
            <a:chOff x="6553196" y="756682"/>
            <a:chExt cx="5143741" cy="162225"/>
          </a:xfrm>
        </p:grpSpPr>
        <p:cxnSp>
          <p:nvCxnSpPr>
            <p:cNvPr id="81" name="直接连接符 80"/>
            <p:cNvCxnSpPr/>
            <p:nvPr/>
          </p:nvCxnSpPr>
          <p:spPr>
            <a:xfrm flipH="1">
              <a:off x="9735341" y="837247"/>
              <a:ext cx="59451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9735343" y="779941"/>
              <a:ext cx="196159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H="1">
              <a:off x="9710260" y="779090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>
              <a:off x="10283027" y="837762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5" name="直接连接符 84"/>
            <p:cNvCxnSpPr/>
            <p:nvPr/>
          </p:nvCxnSpPr>
          <p:spPr>
            <a:xfrm flipH="1">
              <a:off x="6994045" y="917866"/>
              <a:ext cx="3335813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弧形 85"/>
            <p:cNvSpPr/>
            <p:nvPr/>
          </p:nvSpPr>
          <p:spPr>
            <a:xfrm>
              <a:off x="7290911" y="757282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7" name="直接连接符 86"/>
            <p:cNvCxnSpPr/>
            <p:nvPr/>
          </p:nvCxnSpPr>
          <p:spPr>
            <a:xfrm flipH="1" flipV="1">
              <a:off x="7001032" y="866080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弧形 87"/>
            <p:cNvSpPr/>
            <p:nvPr/>
          </p:nvSpPr>
          <p:spPr>
            <a:xfrm flipH="1">
              <a:off x="6970076" y="866521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9" name="直接连接符 88"/>
            <p:cNvCxnSpPr/>
            <p:nvPr/>
          </p:nvCxnSpPr>
          <p:spPr>
            <a:xfrm flipH="1">
              <a:off x="6553196" y="756682"/>
              <a:ext cx="80200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文本框 89"/>
          <p:cNvSpPr txBox="1"/>
          <p:nvPr/>
        </p:nvSpPr>
        <p:spPr>
          <a:xfrm>
            <a:off x="0" y="922020"/>
            <a:ext cx="120389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4000" kern="500" spc="-300" dirty="0">
                <a:solidFill>
                  <a:srgbClr val="304758"/>
                </a:solidFill>
                <a:latin typeface="+mj-ea"/>
                <a:ea typeface="+mj-ea"/>
              </a:rPr>
              <a:t>组织学生撰写活动类文章，本人也积极撰写论文</a:t>
            </a:r>
            <a:endParaRPr lang="zh-CN" altLang="en-US" sz="4000" kern="500" spc="-300" dirty="0">
              <a:solidFill>
                <a:srgbClr val="304758"/>
              </a:solidFill>
              <a:latin typeface="+mj-ea"/>
              <a:ea typeface="+mj-ea"/>
            </a:endParaRPr>
          </a:p>
        </p:txBody>
      </p:sp>
      <p:pic>
        <p:nvPicPr>
          <p:cNvPr id="3" name="图片 2" descr="QQ截图20200419002019"/>
          <p:cNvPicPr>
            <a:picLocks noChangeAspect="1"/>
          </p:cNvPicPr>
          <p:nvPr/>
        </p:nvPicPr>
        <p:blipFill>
          <a:blip r:embed="rId1"/>
          <a:srcRect r="14098"/>
          <a:stretch>
            <a:fillRect/>
          </a:stretch>
        </p:blipFill>
        <p:spPr>
          <a:xfrm>
            <a:off x="455295" y="2542540"/>
            <a:ext cx="5269865" cy="2879725"/>
          </a:xfrm>
          <a:prstGeom prst="rect">
            <a:avLst/>
          </a:prstGeom>
        </p:spPr>
      </p:pic>
      <p:pic>
        <p:nvPicPr>
          <p:cNvPr id="5" name="图片 4" descr="QQ截图20200419002407"/>
          <p:cNvPicPr>
            <a:picLocks noChangeAspect="1"/>
          </p:cNvPicPr>
          <p:nvPr/>
        </p:nvPicPr>
        <p:blipFill>
          <a:blip r:embed="rId2"/>
          <a:srcRect l="11732"/>
          <a:stretch>
            <a:fillRect/>
          </a:stretch>
        </p:blipFill>
        <p:spPr>
          <a:xfrm>
            <a:off x="5961380" y="2542540"/>
            <a:ext cx="5403215" cy="2879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B3CED5"/>
            </a:gs>
            <a:gs pos="0">
              <a:srgbClr val="DDE3D8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-24086" y="4183718"/>
            <a:ext cx="5439049" cy="292820"/>
            <a:chOff x="4767" y="371293"/>
            <a:chExt cx="5439049" cy="292820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4767" y="371293"/>
              <a:ext cx="2917821" cy="0"/>
            </a:xfrm>
            <a:prstGeom prst="line">
              <a:avLst/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1807370" y="423679"/>
              <a:ext cx="1116811" cy="0"/>
            </a:xfrm>
            <a:prstGeom prst="line">
              <a:avLst/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弧形 38"/>
            <p:cNvSpPr/>
            <p:nvPr/>
          </p:nvSpPr>
          <p:spPr>
            <a:xfrm flipV="1">
              <a:off x="2891632" y="371293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弧形 39"/>
            <p:cNvSpPr/>
            <p:nvPr/>
          </p:nvSpPr>
          <p:spPr>
            <a:xfrm flipH="1" flipV="1">
              <a:off x="1760539" y="423679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1807370" y="502929"/>
              <a:ext cx="2928938" cy="0"/>
            </a:xfrm>
            <a:prstGeom prst="line">
              <a:avLst/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弧形 41"/>
            <p:cNvSpPr/>
            <p:nvPr/>
          </p:nvSpPr>
          <p:spPr>
            <a:xfrm flipV="1">
              <a:off x="4672016" y="502929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4375150" y="611727"/>
              <a:ext cx="356396" cy="0"/>
            </a:xfrm>
            <a:prstGeom prst="line">
              <a:avLst/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弧形 43"/>
            <p:cNvSpPr/>
            <p:nvPr/>
          </p:nvSpPr>
          <p:spPr>
            <a:xfrm flipH="1" flipV="1">
              <a:off x="4348957" y="611727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4375150" y="664113"/>
              <a:ext cx="1068666" cy="0"/>
            </a:xfrm>
            <a:prstGeom prst="line">
              <a:avLst/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6797299" y="4360946"/>
            <a:ext cx="5394701" cy="173166"/>
            <a:chOff x="6302236" y="751050"/>
            <a:chExt cx="5394701" cy="173166"/>
          </a:xfrm>
        </p:grpSpPr>
        <p:cxnSp>
          <p:nvCxnSpPr>
            <p:cNvPr id="47" name="直接连接符 46"/>
            <p:cNvCxnSpPr/>
            <p:nvPr/>
          </p:nvCxnSpPr>
          <p:spPr>
            <a:xfrm flipH="1">
              <a:off x="9735341" y="843597"/>
              <a:ext cx="594517" cy="0"/>
            </a:xfrm>
            <a:prstGeom prst="line">
              <a:avLst/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H="1">
              <a:off x="9735343" y="779941"/>
              <a:ext cx="1961594" cy="0"/>
            </a:xfrm>
            <a:prstGeom prst="line">
              <a:avLst/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弧形 48"/>
            <p:cNvSpPr/>
            <p:nvPr/>
          </p:nvSpPr>
          <p:spPr>
            <a:xfrm flipH="1">
              <a:off x="9710260" y="785440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弧形 49"/>
            <p:cNvSpPr/>
            <p:nvPr/>
          </p:nvSpPr>
          <p:spPr>
            <a:xfrm>
              <a:off x="10283027" y="844112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1" name="直接连接符 50"/>
            <p:cNvCxnSpPr/>
            <p:nvPr/>
          </p:nvCxnSpPr>
          <p:spPr>
            <a:xfrm flipH="1">
              <a:off x="6994045" y="924216"/>
              <a:ext cx="3335813" cy="0"/>
            </a:xfrm>
            <a:prstGeom prst="line">
              <a:avLst/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弧形 51"/>
            <p:cNvSpPr/>
            <p:nvPr/>
          </p:nvSpPr>
          <p:spPr>
            <a:xfrm>
              <a:off x="7290911" y="757282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3" name="直接连接符 52"/>
            <p:cNvCxnSpPr/>
            <p:nvPr/>
          </p:nvCxnSpPr>
          <p:spPr>
            <a:xfrm flipH="1" flipV="1">
              <a:off x="7001032" y="866080"/>
              <a:ext cx="356396" cy="0"/>
            </a:xfrm>
            <a:prstGeom prst="line">
              <a:avLst/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弧形 53"/>
            <p:cNvSpPr/>
            <p:nvPr/>
          </p:nvSpPr>
          <p:spPr>
            <a:xfrm flipH="1">
              <a:off x="6970076" y="866521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5" name="直接连接符 54"/>
            <p:cNvCxnSpPr/>
            <p:nvPr/>
          </p:nvCxnSpPr>
          <p:spPr>
            <a:xfrm flipH="1" flipV="1">
              <a:off x="6302236" y="751050"/>
              <a:ext cx="1052968" cy="5632"/>
            </a:xfrm>
            <a:prstGeom prst="line">
              <a:avLst/>
            </a:prstGeom>
            <a:ln w="1905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tru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09495" y="-171450"/>
            <a:ext cx="19265866" cy="720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63950" y="2326005"/>
            <a:ext cx="68846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latin typeface="+mj-ea"/>
                <a:ea typeface="+mj-ea"/>
              </a:rPr>
              <a:t>谢谢观看</a:t>
            </a:r>
            <a:endParaRPr lang="zh-CN" altLang="en-US" sz="600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B3CED5"/>
            </a:gs>
            <a:gs pos="0">
              <a:srgbClr val="DDE3D8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6375083" y="1827530"/>
            <a:ext cx="4398010" cy="787400"/>
            <a:chOff x="2891" y="2630"/>
            <a:chExt cx="6926" cy="1240"/>
          </a:xfrm>
        </p:grpSpPr>
        <p:sp>
          <p:nvSpPr>
            <p:cNvPr id="90" name="文本框 89"/>
            <p:cNvSpPr txBox="1"/>
            <p:nvPr>
              <p:custDataLst>
                <p:tags r:id="rId2"/>
              </p:custDataLst>
            </p:nvPr>
          </p:nvSpPr>
          <p:spPr>
            <a:xfrm>
              <a:off x="4407" y="2867"/>
              <a:ext cx="5410" cy="765"/>
            </a:xfrm>
            <a:prstGeom prst="rect">
              <a:avLst/>
            </a:prstGeom>
            <a:noFill/>
          </p:spPr>
          <p:txBody>
            <a:bodyPr wrap="square" lIns="91440" tIns="45720" rIns="91440" bIns="0" anchor="b">
              <a:noAutofit/>
            </a:bodyPr>
            <a:lstStyle/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800" b="1" spc="20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开发活动资源</a:t>
              </a:r>
              <a:endParaRPr lang="zh-CN" altLang="en-US" sz="28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8" name="文本框 87"/>
            <p:cNvSpPr txBox="1"/>
            <p:nvPr>
              <p:custDataLst>
                <p:tags r:id="rId3"/>
              </p:custDataLst>
            </p:nvPr>
          </p:nvSpPr>
          <p:spPr>
            <a:xfrm>
              <a:off x="2891" y="2719"/>
              <a:ext cx="1120" cy="822"/>
            </a:xfrm>
            <a:prstGeom prst="rect">
              <a:avLst/>
            </a:prstGeom>
            <a:noFill/>
          </p:spPr>
          <p:txBody>
            <a:bodyPr wrap="square" rtlCol="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spc="3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j-lt"/>
                  <a:sym typeface="Arial" panose="020B0604020202020204" pitchFamily="34" charset="0"/>
                </a:rPr>
                <a:t>01</a:t>
              </a:r>
              <a:endParaRPr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lt"/>
                <a:sym typeface="Arial" panose="020B0604020202020204" pitchFamily="34" charset="0"/>
              </a:endParaRPr>
            </a:p>
          </p:txBody>
        </p:sp>
        <p:cxnSp>
          <p:nvCxnSpPr>
            <p:cNvPr id="89" name="直接连接符 88"/>
            <p:cNvCxnSpPr/>
            <p:nvPr>
              <p:custDataLst>
                <p:tags r:id="rId4"/>
              </p:custDataLst>
            </p:nvPr>
          </p:nvCxnSpPr>
          <p:spPr>
            <a:xfrm>
              <a:off x="4075" y="2630"/>
              <a:ext cx="0" cy="1240"/>
            </a:xfrm>
            <a:prstGeom prst="line">
              <a:avLst/>
            </a:prstGeom>
            <a:ln w="698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>
            <p:custDataLst>
              <p:tags r:id="rId5"/>
            </p:custDataLst>
          </p:nvPr>
        </p:nvGrpSpPr>
        <p:grpSpPr>
          <a:xfrm>
            <a:off x="6375083" y="3041015"/>
            <a:ext cx="4398010" cy="787400"/>
            <a:chOff x="2891" y="4575"/>
            <a:chExt cx="6926" cy="1240"/>
          </a:xfrm>
        </p:grpSpPr>
        <p:sp>
          <p:nvSpPr>
            <p:cNvPr id="75" name="文本框 74"/>
            <p:cNvSpPr txBox="1"/>
            <p:nvPr>
              <p:custDataLst>
                <p:tags r:id="rId6"/>
              </p:custDataLst>
            </p:nvPr>
          </p:nvSpPr>
          <p:spPr>
            <a:xfrm>
              <a:off x="2891" y="4784"/>
              <a:ext cx="1120" cy="822"/>
            </a:xfrm>
            <a:prstGeom prst="rect">
              <a:avLst/>
            </a:prstGeom>
            <a:noFill/>
          </p:spPr>
          <p:txBody>
            <a:bodyPr wrap="square" rtlCol="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spc="3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j-lt"/>
                  <a:sym typeface="Arial" panose="020B0604020202020204" pitchFamily="34" charset="0"/>
                </a:rPr>
                <a:t>02</a:t>
              </a:r>
              <a:endParaRPr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lt"/>
                <a:sym typeface="Arial" panose="020B0604020202020204" pitchFamily="34" charset="0"/>
              </a:endParaRPr>
            </a:p>
          </p:txBody>
        </p:sp>
        <p:cxnSp>
          <p:nvCxnSpPr>
            <p:cNvPr id="76" name="直接连接符 75"/>
            <p:cNvCxnSpPr/>
            <p:nvPr>
              <p:custDataLst>
                <p:tags r:id="rId7"/>
              </p:custDataLst>
            </p:nvPr>
          </p:nvCxnSpPr>
          <p:spPr>
            <a:xfrm>
              <a:off x="4075" y="4575"/>
              <a:ext cx="0" cy="1240"/>
            </a:xfrm>
            <a:prstGeom prst="line">
              <a:avLst/>
            </a:prstGeom>
            <a:ln w="698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文本框 79"/>
            <p:cNvSpPr txBox="1"/>
            <p:nvPr>
              <p:custDataLst>
                <p:tags r:id="rId8"/>
              </p:custDataLst>
            </p:nvPr>
          </p:nvSpPr>
          <p:spPr>
            <a:xfrm>
              <a:off x="4407" y="5085"/>
              <a:ext cx="5410" cy="521"/>
            </a:xfrm>
            <a:prstGeom prst="rect">
              <a:avLst/>
            </a:prstGeom>
            <a:noFill/>
          </p:spPr>
          <p:txBody>
            <a:bodyPr wrap="square" lIns="91440" tIns="45720" rIns="91440" bIns="0" anchor="b">
              <a:noAutofit/>
            </a:bodyPr>
            <a:lstStyle/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800" b="1" spc="20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论证活动方案</a:t>
              </a:r>
              <a:endParaRPr lang="zh-CN" altLang="en-US" sz="28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9"/>
            </p:custDataLst>
          </p:nvPr>
        </p:nvGrpSpPr>
        <p:grpSpPr>
          <a:xfrm>
            <a:off x="6375083" y="4255135"/>
            <a:ext cx="4398010" cy="787400"/>
            <a:chOff x="2891" y="6520"/>
            <a:chExt cx="6926" cy="1240"/>
          </a:xfrm>
        </p:grpSpPr>
        <p:sp>
          <p:nvSpPr>
            <p:cNvPr id="68" name="文本框 67"/>
            <p:cNvSpPr txBox="1"/>
            <p:nvPr>
              <p:custDataLst>
                <p:tags r:id="rId10"/>
              </p:custDataLst>
            </p:nvPr>
          </p:nvSpPr>
          <p:spPr>
            <a:xfrm>
              <a:off x="2891" y="6729"/>
              <a:ext cx="1120" cy="822"/>
            </a:xfrm>
            <a:prstGeom prst="rect">
              <a:avLst/>
            </a:prstGeom>
            <a:noFill/>
          </p:spPr>
          <p:txBody>
            <a:bodyPr wrap="square" rtlCol="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spc="3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j-lt"/>
                  <a:sym typeface="Arial" panose="020B0604020202020204" pitchFamily="34" charset="0"/>
                </a:rPr>
                <a:t>03</a:t>
              </a:r>
              <a:endParaRPr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lt"/>
                <a:sym typeface="Arial" panose="020B0604020202020204" pitchFamily="34" charset="0"/>
              </a:endParaRPr>
            </a:p>
          </p:txBody>
        </p:sp>
        <p:cxnSp>
          <p:nvCxnSpPr>
            <p:cNvPr id="69" name="直接连接符 68"/>
            <p:cNvCxnSpPr/>
            <p:nvPr>
              <p:custDataLst>
                <p:tags r:id="rId11"/>
              </p:custDataLst>
            </p:nvPr>
          </p:nvCxnSpPr>
          <p:spPr>
            <a:xfrm>
              <a:off x="4075" y="6520"/>
              <a:ext cx="0" cy="1240"/>
            </a:xfrm>
            <a:prstGeom prst="line">
              <a:avLst/>
            </a:prstGeom>
            <a:ln w="698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文本框 72"/>
            <p:cNvSpPr txBox="1"/>
            <p:nvPr>
              <p:custDataLst>
                <p:tags r:id="rId12"/>
              </p:custDataLst>
            </p:nvPr>
          </p:nvSpPr>
          <p:spPr>
            <a:xfrm>
              <a:off x="4407" y="6880"/>
              <a:ext cx="5410" cy="521"/>
            </a:xfrm>
            <a:prstGeom prst="rect">
              <a:avLst/>
            </a:prstGeom>
            <a:noFill/>
          </p:spPr>
          <p:txBody>
            <a:bodyPr wrap="square" lIns="91440" tIns="45720" rIns="91440" bIns="0" anchor="b">
              <a:noAutofit/>
            </a:bodyPr>
            <a:lstStyle/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800" b="1" spc="20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开展志愿活动</a:t>
              </a:r>
              <a:endParaRPr lang="zh-CN" altLang="en-US" sz="28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13"/>
            </p:custDataLst>
          </p:nvPr>
        </p:nvGrpSpPr>
        <p:grpSpPr>
          <a:xfrm>
            <a:off x="6375083" y="5468620"/>
            <a:ext cx="4398010" cy="787400"/>
            <a:chOff x="2891" y="8465"/>
            <a:chExt cx="6926" cy="1240"/>
          </a:xfrm>
        </p:grpSpPr>
        <p:sp>
          <p:nvSpPr>
            <p:cNvPr id="61" name="文本框 60"/>
            <p:cNvSpPr txBox="1"/>
            <p:nvPr>
              <p:custDataLst>
                <p:tags r:id="rId14"/>
              </p:custDataLst>
            </p:nvPr>
          </p:nvSpPr>
          <p:spPr>
            <a:xfrm>
              <a:off x="2891" y="8674"/>
              <a:ext cx="1120" cy="822"/>
            </a:xfrm>
            <a:prstGeom prst="rect">
              <a:avLst/>
            </a:prstGeom>
            <a:noFill/>
          </p:spPr>
          <p:txBody>
            <a:bodyPr wrap="square" rtlCol="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spc="3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j-lt"/>
                  <a:sym typeface="Arial" panose="020B0604020202020204" pitchFamily="34" charset="0"/>
                </a:rPr>
                <a:t>04</a:t>
              </a:r>
              <a:endParaRPr lang="en-US" altLang="zh-CN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lt"/>
                <a:sym typeface="Arial" panose="020B0604020202020204" pitchFamily="34" charset="0"/>
              </a:endParaRPr>
            </a:p>
          </p:txBody>
        </p:sp>
        <p:cxnSp>
          <p:nvCxnSpPr>
            <p:cNvPr id="62" name="直接连接符 61"/>
            <p:cNvCxnSpPr/>
            <p:nvPr>
              <p:custDataLst>
                <p:tags r:id="rId15"/>
              </p:custDataLst>
            </p:nvPr>
          </p:nvCxnSpPr>
          <p:spPr>
            <a:xfrm>
              <a:off x="4075" y="8465"/>
              <a:ext cx="0" cy="1240"/>
            </a:xfrm>
            <a:prstGeom prst="line">
              <a:avLst/>
            </a:prstGeom>
            <a:ln w="698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>
              <p:custDataLst>
                <p:tags r:id="rId16"/>
              </p:custDataLst>
            </p:nvPr>
          </p:nvSpPr>
          <p:spPr>
            <a:xfrm>
              <a:off x="4407" y="8825"/>
              <a:ext cx="5410" cy="521"/>
            </a:xfrm>
            <a:prstGeom prst="rect">
              <a:avLst/>
            </a:prstGeom>
            <a:noFill/>
          </p:spPr>
          <p:txBody>
            <a:bodyPr wrap="square" lIns="91440" tIns="45720" rIns="91440" bIns="0" anchor="b">
              <a:noAutofit/>
            </a:bodyPr>
            <a:lstStyle/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800" b="1" spc="20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活动总结反思</a:t>
              </a:r>
              <a:endParaRPr lang="zh-CN" altLang="en-US" sz="28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17"/>
            </p:custDataLst>
          </p:nvPr>
        </p:nvSpPr>
        <p:spPr>
          <a:xfrm>
            <a:off x="6949386" y="426402"/>
            <a:ext cx="1659890" cy="706755"/>
          </a:xfrm>
          <a:prstGeom prst="rect">
            <a:avLst/>
          </a:prstGeom>
          <a:noFill/>
        </p:spPr>
        <p:txBody>
          <a:bodyPr wrap="square" lIns="0" rtlCol="0">
            <a:normAutofit lnSpcReduction="10000"/>
          </a:bodyPr>
          <a:lstStyle>
            <a:defPPr>
              <a:defRPr lang="zh-CN"/>
            </a:defPPr>
            <a:lvl1pPr>
              <a:defRPr sz="4000" b="1" spc="6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b="0">
                <a:solidFill>
                  <a:schemeClr val="tx1">
                    <a:lumMod val="85000"/>
                    <a:lumOff val="15000"/>
                  </a:schemeClr>
                </a:solidFill>
                <a:ea typeface="汉仪旗黑-85S" panose="00020600040101010101" pitchFamily="18" charset="-122"/>
                <a:sym typeface="Arial" panose="020B0604020202020204" pitchFamily="34" charset="0"/>
              </a:rPr>
              <a:t>目录</a:t>
            </a:r>
            <a:endParaRPr lang="zh-CN" altLang="en-US" b="0">
              <a:solidFill>
                <a:schemeClr val="tx1">
                  <a:lumMod val="85000"/>
                  <a:lumOff val="15000"/>
                </a:schemeClr>
              </a:solidFill>
              <a:ea typeface="汉仪旗黑-85S" panose="00020600040101010101" pitchFamily="18" charset="-122"/>
              <a:sym typeface="Arial" panose="020B0604020202020204" pitchFamily="34" charset="0"/>
            </a:endParaRPr>
          </a:p>
        </p:txBody>
      </p:sp>
      <p:pic>
        <p:nvPicPr>
          <p:cNvPr id="7" name="图片 6" descr="7078B557B363AB160BFE5DF69085194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3040" y="1628775"/>
            <a:ext cx="5850000" cy="3600000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B3CED5"/>
            </a:gs>
            <a:gs pos="0">
              <a:srgbClr val="DDE3D8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0" y="689829"/>
            <a:ext cx="3408854" cy="229508"/>
            <a:chOff x="4767" y="371293"/>
            <a:chExt cx="5270257" cy="292820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4767" y="371293"/>
              <a:ext cx="291782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807370" y="423679"/>
              <a:ext cx="111681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弧形 49"/>
            <p:cNvSpPr/>
            <p:nvPr/>
          </p:nvSpPr>
          <p:spPr>
            <a:xfrm flipV="1">
              <a:off x="2891632" y="371293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760539" y="423679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/>
            <p:cNvCxnSpPr/>
            <p:nvPr/>
          </p:nvCxnSpPr>
          <p:spPr>
            <a:xfrm>
              <a:off x="1807370" y="502929"/>
              <a:ext cx="2928938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弧形 75"/>
            <p:cNvSpPr/>
            <p:nvPr/>
          </p:nvSpPr>
          <p:spPr>
            <a:xfrm flipV="1">
              <a:off x="4672016" y="502929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7" name="直接连接符 76"/>
            <p:cNvCxnSpPr/>
            <p:nvPr/>
          </p:nvCxnSpPr>
          <p:spPr>
            <a:xfrm>
              <a:off x="4375150" y="611727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弧形 77"/>
            <p:cNvSpPr/>
            <p:nvPr/>
          </p:nvSpPr>
          <p:spPr>
            <a:xfrm flipH="1" flipV="1">
              <a:off x="4348957" y="611727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9" name="直接连接符 78"/>
            <p:cNvCxnSpPr/>
            <p:nvPr/>
          </p:nvCxnSpPr>
          <p:spPr>
            <a:xfrm>
              <a:off x="4375150" y="664113"/>
              <a:ext cx="89987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>
          <a:xfrm>
            <a:off x="7805058" y="715863"/>
            <a:ext cx="4386942" cy="205887"/>
            <a:chOff x="6553196" y="756682"/>
            <a:chExt cx="5143741" cy="162225"/>
          </a:xfrm>
        </p:grpSpPr>
        <p:cxnSp>
          <p:nvCxnSpPr>
            <p:cNvPr id="81" name="直接连接符 80"/>
            <p:cNvCxnSpPr/>
            <p:nvPr/>
          </p:nvCxnSpPr>
          <p:spPr>
            <a:xfrm flipH="1">
              <a:off x="9735341" y="837247"/>
              <a:ext cx="59451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9735343" y="779941"/>
              <a:ext cx="196159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H="1">
              <a:off x="9710260" y="779090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>
              <a:off x="10283027" y="837762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5" name="直接连接符 84"/>
            <p:cNvCxnSpPr/>
            <p:nvPr/>
          </p:nvCxnSpPr>
          <p:spPr>
            <a:xfrm flipH="1">
              <a:off x="6994045" y="917866"/>
              <a:ext cx="3335813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弧形 85"/>
            <p:cNvSpPr/>
            <p:nvPr/>
          </p:nvSpPr>
          <p:spPr>
            <a:xfrm>
              <a:off x="7290911" y="757282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7" name="直接连接符 86"/>
            <p:cNvCxnSpPr/>
            <p:nvPr/>
          </p:nvCxnSpPr>
          <p:spPr>
            <a:xfrm flipH="1" flipV="1">
              <a:off x="7001032" y="866080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弧形 87"/>
            <p:cNvSpPr/>
            <p:nvPr/>
          </p:nvSpPr>
          <p:spPr>
            <a:xfrm flipH="1">
              <a:off x="6970076" y="866521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9" name="直接连接符 88"/>
            <p:cNvCxnSpPr/>
            <p:nvPr/>
          </p:nvCxnSpPr>
          <p:spPr>
            <a:xfrm flipH="1">
              <a:off x="6553196" y="756682"/>
              <a:ext cx="80200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文本框 89"/>
          <p:cNvSpPr txBox="1"/>
          <p:nvPr/>
        </p:nvSpPr>
        <p:spPr>
          <a:xfrm>
            <a:off x="1017270" y="922020"/>
            <a:ext cx="10948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500" spc="-300" dirty="0">
                <a:solidFill>
                  <a:srgbClr val="304758"/>
                </a:solidFill>
                <a:latin typeface="+mj-ea"/>
                <a:ea typeface="+mj-ea"/>
              </a:rPr>
              <a:t>利用节日节点和社会热点问题，组织队员讨论开展的活动的主题</a:t>
            </a:r>
            <a:endParaRPr lang="zh-CN" altLang="en-US" sz="3200" kern="500" spc="-300" dirty="0">
              <a:solidFill>
                <a:srgbClr val="304758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50645" y="1686560"/>
            <a:ext cx="10281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重阳节、春节，组织敬老爱老的活动，走进敬老院、福利院</a:t>
            </a:r>
            <a:endParaRPr lang="zh-CN" altLang="en-US" sz="2400"/>
          </a:p>
        </p:txBody>
      </p:sp>
      <p:pic>
        <p:nvPicPr>
          <p:cNvPr id="4" name="图片 3" descr="a73c66bef45ea0d8fb1f494e2a60d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5705" y="2685415"/>
            <a:ext cx="3527955" cy="3600000"/>
          </a:xfrm>
          <a:prstGeom prst="rect">
            <a:avLst/>
          </a:prstGeom>
        </p:spPr>
      </p:pic>
      <p:pic>
        <p:nvPicPr>
          <p:cNvPr id="5" name="图片 4" descr="2B93C2871BA3960322DBF830195797E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0" y="2146935"/>
            <a:ext cx="5759636" cy="43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B3CED5"/>
            </a:gs>
            <a:gs pos="0">
              <a:srgbClr val="DDE3D8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0" y="689829"/>
            <a:ext cx="3408854" cy="229508"/>
            <a:chOff x="4767" y="371293"/>
            <a:chExt cx="5270257" cy="292820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4767" y="371293"/>
              <a:ext cx="291782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807370" y="423679"/>
              <a:ext cx="111681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弧形 49"/>
            <p:cNvSpPr/>
            <p:nvPr/>
          </p:nvSpPr>
          <p:spPr>
            <a:xfrm flipV="1">
              <a:off x="2891632" y="371293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760539" y="423679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/>
            <p:cNvCxnSpPr/>
            <p:nvPr/>
          </p:nvCxnSpPr>
          <p:spPr>
            <a:xfrm>
              <a:off x="1807370" y="502929"/>
              <a:ext cx="2928938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弧形 75"/>
            <p:cNvSpPr/>
            <p:nvPr/>
          </p:nvSpPr>
          <p:spPr>
            <a:xfrm flipV="1">
              <a:off x="4672016" y="502929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7" name="直接连接符 76"/>
            <p:cNvCxnSpPr/>
            <p:nvPr/>
          </p:nvCxnSpPr>
          <p:spPr>
            <a:xfrm>
              <a:off x="4375150" y="611727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弧形 77"/>
            <p:cNvSpPr/>
            <p:nvPr/>
          </p:nvSpPr>
          <p:spPr>
            <a:xfrm flipH="1" flipV="1">
              <a:off x="4348957" y="611727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9" name="直接连接符 78"/>
            <p:cNvCxnSpPr/>
            <p:nvPr/>
          </p:nvCxnSpPr>
          <p:spPr>
            <a:xfrm>
              <a:off x="4375150" y="664113"/>
              <a:ext cx="89987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>
          <a:xfrm>
            <a:off x="7805058" y="715863"/>
            <a:ext cx="4386942" cy="205887"/>
            <a:chOff x="6553196" y="756682"/>
            <a:chExt cx="5143741" cy="162225"/>
          </a:xfrm>
        </p:grpSpPr>
        <p:cxnSp>
          <p:nvCxnSpPr>
            <p:cNvPr id="81" name="直接连接符 80"/>
            <p:cNvCxnSpPr/>
            <p:nvPr/>
          </p:nvCxnSpPr>
          <p:spPr>
            <a:xfrm flipH="1">
              <a:off x="9735341" y="837247"/>
              <a:ext cx="59451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9735343" y="779941"/>
              <a:ext cx="196159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H="1">
              <a:off x="9710260" y="779090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>
              <a:off x="10283027" y="837762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5" name="直接连接符 84"/>
            <p:cNvCxnSpPr/>
            <p:nvPr/>
          </p:nvCxnSpPr>
          <p:spPr>
            <a:xfrm flipH="1">
              <a:off x="6994045" y="917866"/>
              <a:ext cx="3335813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弧形 85"/>
            <p:cNvSpPr/>
            <p:nvPr/>
          </p:nvSpPr>
          <p:spPr>
            <a:xfrm>
              <a:off x="7290911" y="757282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7" name="直接连接符 86"/>
            <p:cNvCxnSpPr/>
            <p:nvPr/>
          </p:nvCxnSpPr>
          <p:spPr>
            <a:xfrm flipH="1" flipV="1">
              <a:off x="7001032" y="866080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弧形 87"/>
            <p:cNvSpPr/>
            <p:nvPr/>
          </p:nvSpPr>
          <p:spPr>
            <a:xfrm flipH="1">
              <a:off x="6970076" y="866521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9" name="直接连接符 88"/>
            <p:cNvCxnSpPr/>
            <p:nvPr/>
          </p:nvCxnSpPr>
          <p:spPr>
            <a:xfrm flipH="1">
              <a:off x="6553196" y="756682"/>
              <a:ext cx="80200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文本框 89"/>
          <p:cNvSpPr txBox="1"/>
          <p:nvPr/>
        </p:nvSpPr>
        <p:spPr>
          <a:xfrm>
            <a:off x="548640" y="1139190"/>
            <a:ext cx="1137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500" spc="-300" dirty="0">
                <a:solidFill>
                  <a:srgbClr val="304758"/>
                </a:solidFill>
                <a:latin typeface="+mj-ea"/>
                <a:ea typeface="+mj-ea"/>
              </a:rPr>
              <a:t>针对今年春节爆发的新冠病毒，组织队员讨论开展哪些抗疫防疫活动</a:t>
            </a:r>
            <a:endParaRPr lang="zh-CN" altLang="en-US" sz="3200" kern="500" spc="-300" dirty="0">
              <a:solidFill>
                <a:srgbClr val="304758"/>
              </a:solidFill>
              <a:latin typeface="+mj-ea"/>
              <a:ea typeface="+mj-ea"/>
            </a:endParaRPr>
          </a:p>
        </p:txBody>
      </p:sp>
      <p:pic>
        <p:nvPicPr>
          <p:cNvPr id="3" name="图片 2" descr="IMG_5392(20200418-23085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2128520"/>
            <a:ext cx="5752253" cy="432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flipH="1">
            <a:off x="6911975" y="2809875"/>
            <a:ext cx="44196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对于宅在家的人们，日常生活中乘坐电梯上下避免不了要接触电梯按键，我和爸爸一起在轿厢内设置一次性抽纸并设置垃圾袋，防止交叉感染。（五</a:t>
            </a:r>
            <a:r>
              <a:rPr lang="en-US" altLang="zh-CN" sz="2400"/>
              <a:t>6</a:t>
            </a:r>
            <a:r>
              <a:rPr lang="zh-CN" altLang="en-US" sz="2400"/>
              <a:t>蔡嫣然）</a:t>
            </a:r>
            <a:endParaRPr lang="zh-CN" altLang="en-US" sz="2400"/>
          </a:p>
          <a:p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B3CED5"/>
            </a:gs>
            <a:gs pos="0">
              <a:srgbClr val="DDE3D8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0" y="689829"/>
            <a:ext cx="3408854" cy="229508"/>
            <a:chOff x="4767" y="371293"/>
            <a:chExt cx="5270257" cy="292820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4767" y="371293"/>
              <a:ext cx="291782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807370" y="423679"/>
              <a:ext cx="111681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弧形 49"/>
            <p:cNvSpPr/>
            <p:nvPr/>
          </p:nvSpPr>
          <p:spPr>
            <a:xfrm flipV="1">
              <a:off x="2891632" y="371293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760539" y="423679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/>
            <p:cNvCxnSpPr/>
            <p:nvPr/>
          </p:nvCxnSpPr>
          <p:spPr>
            <a:xfrm>
              <a:off x="1807370" y="502929"/>
              <a:ext cx="2928938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弧形 75"/>
            <p:cNvSpPr/>
            <p:nvPr/>
          </p:nvSpPr>
          <p:spPr>
            <a:xfrm flipV="1">
              <a:off x="4672016" y="502929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7" name="直接连接符 76"/>
            <p:cNvCxnSpPr/>
            <p:nvPr/>
          </p:nvCxnSpPr>
          <p:spPr>
            <a:xfrm>
              <a:off x="4375150" y="611727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弧形 77"/>
            <p:cNvSpPr/>
            <p:nvPr/>
          </p:nvSpPr>
          <p:spPr>
            <a:xfrm flipH="1" flipV="1">
              <a:off x="4348957" y="611727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9" name="直接连接符 78"/>
            <p:cNvCxnSpPr/>
            <p:nvPr/>
          </p:nvCxnSpPr>
          <p:spPr>
            <a:xfrm>
              <a:off x="4375150" y="664113"/>
              <a:ext cx="89987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>
          <a:xfrm>
            <a:off x="7805058" y="715863"/>
            <a:ext cx="4386942" cy="205887"/>
            <a:chOff x="6553196" y="756682"/>
            <a:chExt cx="5143741" cy="162225"/>
          </a:xfrm>
        </p:grpSpPr>
        <p:cxnSp>
          <p:nvCxnSpPr>
            <p:cNvPr id="81" name="直接连接符 80"/>
            <p:cNvCxnSpPr/>
            <p:nvPr/>
          </p:nvCxnSpPr>
          <p:spPr>
            <a:xfrm flipH="1">
              <a:off x="9735341" y="837247"/>
              <a:ext cx="59451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9735343" y="779941"/>
              <a:ext cx="196159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H="1">
              <a:off x="9710260" y="779090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>
              <a:off x="10283027" y="837762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5" name="直接连接符 84"/>
            <p:cNvCxnSpPr/>
            <p:nvPr/>
          </p:nvCxnSpPr>
          <p:spPr>
            <a:xfrm flipH="1">
              <a:off x="6994045" y="917866"/>
              <a:ext cx="3335813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弧形 85"/>
            <p:cNvSpPr/>
            <p:nvPr/>
          </p:nvSpPr>
          <p:spPr>
            <a:xfrm>
              <a:off x="7290911" y="757282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7" name="直接连接符 86"/>
            <p:cNvCxnSpPr/>
            <p:nvPr/>
          </p:nvCxnSpPr>
          <p:spPr>
            <a:xfrm flipH="1" flipV="1">
              <a:off x="7001032" y="866080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弧形 87"/>
            <p:cNvSpPr/>
            <p:nvPr/>
          </p:nvSpPr>
          <p:spPr>
            <a:xfrm flipH="1">
              <a:off x="6970076" y="866521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9" name="直接连接符 88"/>
            <p:cNvCxnSpPr/>
            <p:nvPr/>
          </p:nvCxnSpPr>
          <p:spPr>
            <a:xfrm flipH="1">
              <a:off x="6553196" y="756682"/>
              <a:ext cx="80200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 descr="DB49F5D2F4B27F294D9E361FAF6FB5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" y="1628775"/>
            <a:ext cx="6369262" cy="3600000"/>
          </a:xfrm>
          <a:prstGeom prst="rect">
            <a:avLst/>
          </a:prstGeom>
        </p:spPr>
      </p:pic>
      <p:pic>
        <p:nvPicPr>
          <p:cNvPr id="4" name="图片 3" descr="3FD5DB050A559915C8021446D904AF2C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350" y="1746250"/>
            <a:ext cx="4430769" cy="36000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21310" y="5626735"/>
            <a:ext cx="6125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</a:t>
            </a:r>
            <a:r>
              <a:rPr lang="zh-CN" altLang="en-US" sz="2800"/>
              <a:t>用酒精棉球制作“电梯按钮笔”</a:t>
            </a:r>
            <a:endParaRPr lang="zh-CN" altLang="en-US" sz="2800"/>
          </a:p>
        </p:txBody>
      </p:sp>
      <p:sp>
        <p:nvSpPr>
          <p:cNvPr id="18" name="文本框 17"/>
          <p:cNvSpPr txBox="1"/>
          <p:nvPr/>
        </p:nvSpPr>
        <p:spPr>
          <a:xfrm>
            <a:off x="7164705" y="5743575"/>
            <a:ext cx="3901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 </a:t>
            </a:r>
            <a:r>
              <a:rPr lang="zh-CN" altLang="en-US" sz="2800"/>
              <a:t>教大家洗手七步法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B3CED5"/>
            </a:gs>
            <a:gs pos="0">
              <a:srgbClr val="DDE3D8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0" y="689829"/>
            <a:ext cx="3408854" cy="229508"/>
            <a:chOff x="4767" y="371293"/>
            <a:chExt cx="5270257" cy="292820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4767" y="371293"/>
              <a:ext cx="291782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807370" y="423679"/>
              <a:ext cx="111681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弧形 49"/>
            <p:cNvSpPr/>
            <p:nvPr/>
          </p:nvSpPr>
          <p:spPr>
            <a:xfrm flipV="1">
              <a:off x="2891632" y="371293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760539" y="423679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/>
            <p:cNvCxnSpPr/>
            <p:nvPr/>
          </p:nvCxnSpPr>
          <p:spPr>
            <a:xfrm>
              <a:off x="1807370" y="502929"/>
              <a:ext cx="2928938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弧形 75"/>
            <p:cNvSpPr/>
            <p:nvPr/>
          </p:nvSpPr>
          <p:spPr>
            <a:xfrm flipV="1">
              <a:off x="4672016" y="502929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7" name="直接连接符 76"/>
            <p:cNvCxnSpPr/>
            <p:nvPr/>
          </p:nvCxnSpPr>
          <p:spPr>
            <a:xfrm>
              <a:off x="4375150" y="611727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弧形 77"/>
            <p:cNvSpPr/>
            <p:nvPr/>
          </p:nvSpPr>
          <p:spPr>
            <a:xfrm flipH="1" flipV="1">
              <a:off x="4348957" y="611727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9" name="直接连接符 78"/>
            <p:cNvCxnSpPr/>
            <p:nvPr/>
          </p:nvCxnSpPr>
          <p:spPr>
            <a:xfrm>
              <a:off x="4375150" y="664113"/>
              <a:ext cx="89987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>
          <a:xfrm>
            <a:off x="7805058" y="715863"/>
            <a:ext cx="4386942" cy="205887"/>
            <a:chOff x="6553196" y="756682"/>
            <a:chExt cx="5143741" cy="162225"/>
          </a:xfrm>
        </p:grpSpPr>
        <p:cxnSp>
          <p:nvCxnSpPr>
            <p:cNvPr id="81" name="直接连接符 80"/>
            <p:cNvCxnSpPr/>
            <p:nvPr/>
          </p:nvCxnSpPr>
          <p:spPr>
            <a:xfrm flipH="1">
              <a:off x="9735341" y="837247"/>
              <a:ext cx="59451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9735343" y="779941"/>
              <a:ext cx="196159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H="1">
              <a:off x="9710260" y="779090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>
              <a:off x="10283027" y="837762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5" name="直接连接符 84"/>
            <p:cNvCxnSpPr/>
            <p:nvPr/>
          </p:nvCxnSpPr>
          <p:spPr>
            <a:xfrm flipH="1">
              <a:off x="6994045" y="917866"/>
              <a:ext cx="3335813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弧形 85"/>
            <p:cNvSpPr/>
            <p:nvPr/>
          </p:nvSpPr>
          <p:spPr>
            <a:xfrm>
              <a:off x="7290911" y="757282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7" name="直接连接符 86"/>
            <p:cNvCxnSpPr/>
            <p:nvPr/>
          </p:nvCxnSpPr>
          <p:spPr>
            <a:xfrm flipH="1" flipV="1">
              <a:off x="7001032" y="866080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弧形 87"/>
            <p:cNvSpPr/>
            <p:nvPr/>
          </p:nvSpPr>
          <p:spPr>
            <a:xfrm flipH="1">
              <a:off x="6970076" y="866521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9" name="直接连接符 88"/>
            <p:cNvCxnSpPr/>
            <p:nvPr/>
          </p:nvCxnSpPr>
          <p:spPr>
            <a:xfrm flipH="1">
              <a:off x="6553196" y="756682"/>
              <a:ext cx="80200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文本框 89"/>
          <p:cNvSpPr txBox="1"/>
          <p:nvPr/>
        </p:nvSpPr>
        <p:spPr>
          <a:xfrm>
            <a:off x="240665" y="922020"/>
            <a:ext cx="117983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kern="500" spc="-300" dirty="0">
                <a:solidFill>
                  <a:srgbClr val="304758"/>
                </a:solidFill>
                <a:latin typeface="+mj-ea"/>
                <a:ea typeface="+mj-ea"/>
              </a:rPr>
              <a:t>中共中央、国务院发布的《关于全面加强新时代大中小学劳动教育的意见》指出，学校要设立劳动教育必修课程，要对学生课外校外劳动作出规定。</a:t>
            </a:r>
            <a:endParaRPr lang="zh-CN" altLang="en-US" sz="2800" kern="500" spc="-300" dirty="0">
              <a:solidFill>
                <a:srgbClr val="304758"/>
              </a:solidFill>
              <a:latin typeface="+mj-ea"/>
              <a:ea typeface="+mj-ea"/>
            </a:endParaRPr>
          </a:p>
        </p:txBody>
      </p:sp>
      <p:pic>
        <p:nvPicPr>
          <p:cNvPr id="3" name="图片 2" descr="10203257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95" y="2867025"/>
            <a:ext cx="6049294" cy="3600000"/>
          </a:xfrm>
          <a:prstGeom prst="rect">
            <a:avLst/>
          </a:prstGeom>
        </p:spPr>
      </p:pic>
      <p:pic>
        <p:nvPicPr>
          <p:cNvPr id="6" name="图片 5" descr="10203257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205" y="2867025"/>
            <a:ext cx="6049294" cy="36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B3CED5"/>
            </a:gs>
            <a:gs pos="0">
              <a:srgbClr val="DDE3D8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/>
          <p:cNvGrpSpPr/>
          <p:nvPr/>
        </p:nvGrpSpPr>
        <p:grpSpPr>
          <a:xfrm>
            <a:off x="7805058" y="715863"/>
            <a:ext cx="4386942" cy="205887"/>
            <a:chOff x="6553196" y="756682"/>
            <a:chExt cx="5143741" cy="162225"/>
          </a:xfrm>
        </p:grpSpPr>
        <p:cxnSp>
          <p:nvCxnSpPr>
            <p:cNvPr id="81" name="直接连接符 80"/>
            <p:cNvCxnSpPr/>
            <p:nvPr/>
          </p:nvCxnSpPr>
          <p:spPr>
            <a:xfrm flipH="1">
              <a:off x="9735341" y="837247"/>
              <a:ext cx="59451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9735343" y="779941"/>
              <a:ext cx="196159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H="1">
              <a:off x="9710260" y="779090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>
              <a:off x="10283027" y="837762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5" name="直接连接符 84"/>
            <p:cNvCxnSpPr/>
            <p:nvPr/>
          </p:nvCxnSpPr>
          <p:spPr>
            <a:xfrm flipH="1">
              <a:off x="6994045" y="917866"/>
              <a:ext cx="3335813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弧形 85"/>
            <p:cNvSpPr/>
            <p:nvPr/>
          </p:nvSpPr>
          <p:spPr>
            <a:xfrm>
              <a:off x="7290911" y="757282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7" name="直接连接符 86"/>
            <p:cNvCxnSpPr/>
            <p:nvPr/>
          </p:nvCxnSpPr>
          <p:spPr>
            <a:xfrm flipH="1" flipV="1">
              <a:off x="7001032" y="866080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弧形 87"/>
            <p:cNvSpPr/>
            <p:nvPr/>
          </p:nvSpPr>
          <p:spPr>
            <a:xfrm flipH="1">
              <a:off x="6970076" y="866521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9" name="直接连接符 88"/>
            <p:cNvCxnSpPr/>
            <p:nvPr/>
          </p:nvCxnSpPr>
          <p:spPr>
            <a:xfrm flipH="1">
              <a:off x="6553196" y="756682"/>
              <a:ext cx="80200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文本框 89"/>
          <p:cNvSpPr txBox="1"/>
          <p:nvPr/>
        </p:nvSpPr>
        <p:spPr>
          <a:xfrm>
            <a:off x="335915" y="377190"/>
            <a:ext cx="117983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kern="500" spc="-300" dirty="0">
                <a:solidFill>
                  <a:srgbClr val="304758"/>
                </a:solidFill>
                <a:latin typeface="+mj-ea"/>
                <a:ea typeface="+mj-ea"/>
              </a:rPr>
              <a:t>向常州市红十字会捐款，支援武汉防疫战役前线</a:t>
            </a:r>
            <a:endParaRPr lang="zh-CN" altLang="en-US" sz="2800" kern="500" spc="-300" dirty="0">
              <a:solidFill>
                <a:srgbClr val="304758"/>
              </a:solidFill>
              <a:latin typeface="+mj-ea"/>
              <a:ea typeface="+mj-ea"/>
            </a:endParaRPr>
          </a:p>
        </p:txBody>
      </p:sp>
      <p:pic>
        <p:nvPicPr>
          <p:cNvPr id="2" name="图片 1" descr="2C04FE969F1834D6FA00B2A95961DA0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822" t="9790" r="-9822" b="-488"/>
          <a:stretch>
            <a:fillRect/>
          </a:stretch>
        </p:blipFill>
        <p:spPr>
          <a:xfrm>
            <a:off x="435610" y="1114425"/>
            <a:ext cx="4629150" cy="5429885"/>
          </a:xfrm>
          <a:prstGeom prst="rect">
            <a:avLst/>
          </a:prstGeom>
        </p:spPr>
      </p:pic>
      <p:pic>
        <p:nvPicPr>
          <p:cNvPr id="4" name="图片 3" descr="A709999BF093B45574C44B0B623EADC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5974" t="12612" r="19003" b="7744"/>
          <a:stretch>
            <a:fillRect/>
          </a:stretch>
        </p:blipFill>
        <p:spPr>
          <a:xfrm>
            <a:off x="4728845" y="1144270"/>
            <a:ext cx="3815282" cy="5400000"/>
          </a:xfrm>
          <a:prstGeom prst="rect">
            <a:avLst/>
          </a:prstGeom>
        </p:spPr>
      </p:pic>
      <p:pic>
        <p:nvPicPr>
          <p:cNvPr id="5" name="图片 4" descr="IMG_53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550" y="1114425"/>
            <a:ext cx="3037500" cy="54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B3CED5"/>
            </a:gs>
            <a:gs pos="0">
              <a:srgbClr val="DDE3D8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/>
          <p:cNvGrpSpPr/>
          <p:nvPr/>
        </p:nvGrpSpPr>
        <p:grpSpPr>
          <a:xfrm>
            <a:off x="7805058" y="715863"/>
            <a:ext cx="4386942" cy="205887"/>
            <a:chOff x="6553196" y="756682"/>
            <a:chExt cx="5143741" cy="162225"/>
          </a:xfrm>
        </p:grpSpPr>
        <p:cxnSp>
          <p:nvCxnSpPr>
            <p:cNvPr id="81" name="直接连接符 80"/>
            <p:cNvCxnSpPr/>
            <p:nvPr/>
          </p:nvCxnSpPr>
          <p:spPr>
            <a:xfrm flipH="1">
              <a:off x="9735341" y="837247"/>
              <a:ext cx="59451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9735343" y="779941"/>
              <a:ext cx="196159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H="1">
              <a:off x="9710260" y="779090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>
              <a:off x="10283027" y="837762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5" name="直接连接符 84"/>
            <p:cNvCxnSpPr/>
            <p:nvPr/>
          </p:nvCxnSpPr>
          <p:spPr>
            <a:xfrm flipH="1">
              <a:off x="6994045" y="917866"/>
              <a:ext cx="3335813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弧形 85"/>
            <p:cNvSpPr/>
            <p:nvPr/>
          </p:nvSpPr>
          <p:spPr>
            <a:xfrm>
              <a:off x="7290911" y="757282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7" name="直接连接符 86"/>
            <p:cNvCxnSpPr/>
            <p:nvPr/>
          </p:nvCxnSpPr>
          <p:spPr>
            <a:xfrm flipH="1" flipV="1">
              <a:off x="7001032" y="866080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弧形 87"/>
            <p:cNvSpPr/>
            <p:nvPr/>
          </p:nvSpPr>
          <p:spPr>
            <a:xfrm flipH="1">
              <a:off x="6970076" y="866521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9" name="直接连接符 88"/>
            <p:cNvCxnSpPr/>
            <p:nvPr/>
          </p:nvCxnSpPr>
          <p:spPr>
            <a:xfrm flipH="1">
              <a:off x="6553196" y="756682"/>
              <a:ext cx="80200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文本框 89"/>
          <p:cNvSpPr txBox="1"/>
          <p:nvPr/>
        </p:nvSpPr>
        <p:spPr>
          <a:xfrm>
            <a:off x="335915" y="377190"/>
            <a:ext cx="117983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kern="500" spc="-300" dirty="0">
                <a:solidFill>
                  <a:srgbClr val="304758"/>
                </a:solidFill>
                <a:latin typeface="+mj-ea"/>
                <a:ea typeface="+mj-ea"/>
              </a:rPr>
              <a:t>论证一份</a:t>
            </a:r>
            <a:r>
              <a:rPr lang="en-US" altLang="zh-CN" sz="2800" kern="500" spc="-300" dirty="0">
                <a:solidFill>
                  <a:srgbClr val="304758"/>
                </a:solidFill>
                <a:latin typeface="+mj-ea"/>
                <a:ea typeface="+mj-ea"/>
              </a:rPr>
              <a:t>“</a:t>
            </a:r>
            <a:r>
              <a:rPr lang="zh-CN" altLang="en-US" sz="2800" kern="500" spc="-300" dirty="0">
                <a:solidFill>
                  <a:srgbClr val="304758"/>
                </a:solidFill>
                <a:latin typeface="+mj-ea"/>
                <a:ea typeface="+mj-ea"/>
              </a:rPr>
              <a:t>爱心早餐</a:t>
            </a:r>
            <a:r>
              <a:rPr lang="en-US" altLang="zh-CN" sz="2800" kern="500" spc="-300" dirty="0">
                <a:solidFill>
                  <a:srgbClr val="304758"/>
                </a:solidFill>
                <a:latin typeface="+mj-ea"/>
                <a:ea typeface="+mj-ea"/>
              </a:rPr>
              <a:t>”</a:t>
            </a:r>
            <a:r>
              <a:rPr lang="zh-CN" altLang="en-US" sz="2800" kern="500" spc="-300" dirty="0">
                <a:solidFill>
                  <a:srgbClr val="304758"/>
                </a:solidFill>
                <a:latin typeface="+mj-ea"/>
                <a:ea typeface="+mj-ea"/>
              </a:rPr>
              <a:t>活动</a:t>
            </a:r>
            <a:endParaRPr lang="en-US" altLang="zh-CN" sz="2800" kern="500" spc="-300" dirty="0">
              <a:solidFill>
                <a:srgbClr val="304758"/>
              </a:solidFill>
              <a:latin typeface="+mj-ea"/>
              <a:ea typeface="+mj-ea"/>
            </a:endParaRPr>
          </a:p>
        </p:txBody>
      </p:sp>
      <p:pic>
        <p:nvPicPr>
          <p:cNvPr id="3" name="图片 2" descr="u=4157578695,2629916985&amp;fm=26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0" y="1408430"/>
            <a:ext cx="6769100" cy="3810000"/>
          </a:xfrm>
          <a:prstGeom prst="rect">
            <a:avLst/>
          </a:prstGeom>
        </p:spPr>
      </p:pic>
      <p:pic>
        <p:nvPicPr>
          <p:cNvPr id="6" name="图片 5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945" y="1346835"/>
            <a:ext cx="6096000" cy="3933825"/>
          </a:xfrm>
          <a:prstGeom prst="rect">
            <a:avLst/>
          </a:prstGeom>
        </p:spPr>
      </p:pic>
      <p:pic>
        <p:nvPicPr>
          <p:cNvPr id="10" name="图片 9" descr="timg (1)"/>
          <p:cNvPicPr>
            <a:picLocks noChangeAspect="1"/>
          </p:cNvPicPr>
          <p:nvPr/>
        </p:nvPicPr>
        <p:blipFill>
          <a:blip r:embed="rId3"/>
          <a:srcRect t="25926" r="6937" b="10876"/>
          <a:stretch>
            <a:fillRect/>
          </a:stretch>
        </p:blipFill>
        <p:spPr>
          <a:xfrm>
            <a:off x="4657090" y="486410"/>
            <a:ext cx="2010410" cy="1365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B3CED5"/>
            </a:gs>
            <a:gs pos="0">
              <a:srgbClr val="DDE3D8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0" y="689829"/>
            <a:ext cx="3408854" cy="229508"/>
            <a:chOff x="4767" y="371293"/>
            <a:chExt cx="5270257" cy="292820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4767" y="371293"/>
              <a:ext cx="291782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807370" y="423679"/>
              <a:ext cx="1116811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弧形 49"/>
            <p:cNvSpPr/>
            <p:nvPr/>
          </p:nvSpPr>
          <p:spPr>
            <a:xfrm flipV="1">
              <a:off x="2891632" y="371293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760539" y="423679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/>
            <p:cNvCxnSpPr/>
            <p:nvPr/>
          </p:nvCxnSpPr>
          <p:spPr>
            <a:xfrm>
              <a:off x="1807370" y="502929"/>
              <a:ext cx="2928938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弧形 75"/>
            <p:cNvSpPr/>
            <p:nvPr/>
          </p:nvSpPr>
          <p:spPr>
            <a:xfrm flipV="1">
              <a:off x="4672016" y="502929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7" name="直接连接符 76"/>
            <p:cNvCxnSpPr/>
            <p:nvPr/>
          </p:nvCxnSpPr>
          <p:spPr>
            <a:xfrm>
              <a:off x="4375150" y="611727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弧形 77"/>
            <p:cNvSpPr/>
            <p:nvPr/>
          </p:nvSpPr>
          <p:spPr>
            <a:xfrm flipH="1" flipV="1">
              <a:off x="4348957" y="611727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9" name="直接连接符 78"/>
            <p:cNvCxnSpPr/>
            <p:nvPr/>
          </p:nvCxnSpPr>
          <p:spPr>
            <a:xfrm>
              <a:off x="4375150" y="664113"/>
              <a:ext cx="89987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>
          <a:xfrm>
            <a:off x="7805058" y="715863"/>
            <a:ext cx="4386942" cy="205887"/>
            <a:chOff x="6553196" y="756682"/>
            <a:chExt cx="5143741" cy="162225"/>
          </a:xfrm>
        </p:grpSpPr>
        <p:cxnSp>
          <p:nvCxnSpPr>
            <p:cNvPr id="81" name="直接连接符 80"/>
            <p:cNvCxnSpPr/>
            <p:nvPr/>
          </p:nvCxnSpPr>
          <p:spPr>
            <a:xfrm flipH="1">
              <a:off x="9735341" y="837247"/>
              <a:ext cx="59451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9735343" y="779941"/>
              <a:ext cx="1961594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H="1">
              <a:off x="9710260" y="779090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>
              <a:off x="10283027" y="837762"/>
              <a:ext cx="93662" cy="79250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5" name="直接连接符 84"/>
            <p:cNvCxnSpPr/>
            <p:nvPr/>
          </p:nvCxnSpPr>
          <p:spPr>
            <a:xfrm flipH="1">
              <a:off x="6994045" y="917866"/>
              <a:ext cx="3335813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弧形 85"/>
            <p:cNvSpPr/>
            <p:nvPr/>
          </p:nvSpPr>
          <p:spPr>
            <a:xfrm>
              <a:off x="7290911" y="757282"/>
              <a:ext cx="128584" cy="108798"/>
            </a:xfrm>
            <a:prstGeom prst="arc">
              <a:avLst>
                <a:gd name="adj1" fmla="val 15534549"/>
                <a:gd name="adj2" fmla="val 5937631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7" name="直接连接符 86"/>
            <p:cNvCxnSpPr/>
            <p:nvPr/>
          </p:nvCxnSpPr>
          <p:spPr>
            <a:xfrm flipH="1" flipV="1">
              <a:off x="7001032" y="866080"/>
              <a:ext cx="356396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弧形 87"/>
            <p:cNvSpPr/>
            <p:nvPr/>
          </p:nvSpPr>
          <p:spPr>
            <a:xfrm flipH="1">
              <a:off x="6970076" y="866521"/>
              <a:ext cx="61912" cy="52386"/>
            </a:xfrm>
            <a:prstGeom prst="arc">
              <a:avLst>
                <a:gd name="adj1" fmla="val 16200000"/>
                <a:gd name="adj2" fmla="val 5453710"/>
              </a:avLst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9" name="直接连接符 88"/>
            <p:cNvCxnSpPr/>
            <p:nvPr/>
          </p:nvCxnSpPr>
          <p:spPr>
            <a:xfrm flipH="1">
              <a:off x="6553196" y="756682"/>
              <a:ext cx="802007" cy="0"/>
            </a:xfrm>
            <a:prstGeom prst="line">
              <a:avLst/>
            </a:prstGeom>
            <a:ln w="12700">
              <a:solidFill>
                <a:srgbClr val="304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文本框 89"/>
          <p:cNvSpPr txBox="1"/>
          <p:nvPr/>
        </p:nvSpPr>
        <p:spPr>
          <a:xfrm>
            <a:off x="0" y="922020"/>
            <a:ext cx="120389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kern="500" spc="-300" dirty="0">
                <a:solidFill>
                  <a:srgbClr val="304758"/>
                </a:solidFill>
                <a:latin typeface="+mj-ea"/>
                <a:ea typeface="+mj-ea"/>
              </a:rPr>
              <a:t>“龙娃暖心站”活动，指导队员降低价格，寻找熟人推销，同时也不断拍摄一些特写照片、视频，发在班级群，动员更多的人来光顾。</a:t>
            </a:r>
            <a:endParaRPr lang="zh-CN" altLang="en-US" sz="2800" kern="500" spc="-300" dirty="0">
              <a:solidFill>
                <a:srgbClr val="304758"/>
              </a:solidFill>
              <a:latin typeface="+mj-ea"/>
              <a:ea typeface="+mj-ea"/>
            </a:endParaRPr>
          </a:p>
        </p:txBody>
      </p:sp>
      <p:pic>
        <p:nvPicPr>
          <p:cNvPr id="2" name="图片 1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705" y="2305685"/>
            <a:ext cx="3241364" cy="4320000"/>
          </a:xfrm>
          <a:prstGeom prst="rect">
            <a:avLst/>
          </a:prstGeom>
        </p:spPr>
      </p:pic>
      <p:pic>
        <p:nvPicPr>
          <p:cNvPr id="4" name="图片 3" descr="117fb65066489e8ff1fa876aa4ce7f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2305685"/>
            <a:ext cx="5759636" cy="43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4523_4*i*1"/>
  <p:tag name="KSO_WM_TEMPLATE_CATEGORY" val="custom"/>
  <p:tag name="KSO_WM_TEMPLATE_INDEX" val="20204523"/>
  <p:tag name="KSO_WM_UNIT_LAYERLEVEL" val="1"/>
  <p:tag name="KSO_WM_TAG_VERSION" val="1.0"/>
  <p:tag name="KSO_WM_BEAUTIFY_FLAG" val="#wm#"/>
  <p:tag name="KSO_WM_UNIT_USESOURCEFORMAT_APPLY" val="1"/>
</p:tagLst>
</file>

<file path=ppt/tags/tag129.xml><?xml version="1.0" encoding="utf-8"?>
<p:tagLst xmlns:p="http://schemas.openxmlformats.org/presentationml/2006/main">
  <p:tag name="KSO_WM_UNIT_COLOR_SCHEME_SHAPE_ID" val="131"/>
  <p:tag name="KSO_WM_UNIT_COLOR_SCHEME_PARENT_PAGE" val="0_4"/>
  <p:tag name="KSO_WM_UNIT_ISCONTENTSTITLE" val="0"/>
  <p:tag name="KSO_WM_UNIT_PRESET_TEXT" val="添加标题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LAYERLEVEL" val="1_1_1"/>
  <p:tag name="KSO_WM_TAG_VERSION" val="1.0"/>
  <p:tag name="KSO_WM_BEAUTIFY_FLAG" val="#wm#"/>
  <p:tag name="KSO_WM_TEMPLATE_CATEGORY" val="custom"/>
  <p:tag name="KSO_WM_TEMPLATE_INDEX" val="20204523"/>
  <p:tag name="KSO_WM_UNIT_ID" val="custom20204523_4*l_h_a*1_1_1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LAYERLEVEL" val="1_1_1"/>
  <p:tag name="KSO_WM_TAG_VERSION" val="1.0"/>
  <p:tag name="KSO_WM_BEAUTIFY_FLAG" val="#wm#"/>
  <p:tag name="KSO_WM_TEMPLATE_CATEGORY" val="custom"/>
  <p:tag name="KSO_WM_TEMPLATE_INDEX" val="20204523"/>
  <p:tag name="KSO_WM_UNIT_ID" val="custom20204523_4*l_h_i*1_1_1"/>
  <p:tag name="KSO_WM_UNIT_TEXT_FILL_FORE_SCHEMECOLOR_INDEX" val="5"/>
  <p:tag name="KSO_WM_UNIT_TEXT_FILL_TYPE" val="1"/>
  <p:tag name="KSO_WM_UNIT_USESOURCEFORMAT_APPLY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LAYERLEVEL" val="1_1_1"/>
  <p:tag name="KSO_WM_TAG_VERSION" val="1.0"/>
  <p:tag name="KSO_WM_BEAUTIFY_FLAG" val="#wm#"/>
  <p:tag name="KSO_WM_TEMPLATE_CATEGORY" val="custom"/>
  <p:tag name="KSO_WM_TEMPLATE_INDEX" val="20204523"/>
  <p:tag name="KSO_WM_UNIT_ID" val="custom20204523_4*l_h_i*1_1_1"/>
  <p:tag name="KSO_WM_UNIT_LINE_FORE_SCHEMECOLOR_INDEX" val="5"/>
  <p:tag name="KSO_WM_UNIT_LINE_FILL_TYPE" val="2"/>
  <p:tag name="KSO_WM_UNIT_USESOURCEFORMAT_APPLY" val="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04523_4*i*2"/>
  <p:tag name="KSO_WM_TEMPLATE_CATEGORY" val="custom"/>
  <p:tag name="KSO_WM_TEMPLATE_INDEX" val="20204523"/>
  <p:tag name="KSO_WM_UNIT_LAYERLEVEL" val="1"/>
  <p:tag name="KSO_WM_TAG_VERSION" val="1.0"/>
  <p:tag name="KSO_WM_BEAUTIFY_FLAG" val="#wm#"/>
  <p:tag name="KSO_WM_UNIT_USESOURCEFORMAT_APPLY" val="1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LAYERLEVEL" val="1_1_1"/>
  <p:tag name="KSO_WM_TAG_VERSION" val="1.0"/>
  <p:tag name="KSO_WM_BEAUTIFY_FLAG" val="#wm#"/>
  <p:tag name="KSO_WM_TEMPLATE_CATEGORY" val="custom"/>
  <p:tag name="KSO_WM_TEMPLATE_INDEX" val="20204523"/>
  <p:tag name="KSO_WM_UNIT_ID" val="custom20204523_4*l_h_i*1_2_1"/>
  <p:tag name="KSO_WM_UNIT_TEXT_FILL_FORE_SCHEMECOLOR_INDEX" val="5"/>
  <p:tag name="KSO_WM_UNIT_TEXT_FILL_TYPE" val="1"/>
  <p:tag name="KSO_WM_UNIT_USESOURCEFORMAT_APPLY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LAYERLEVEL" val="1_1_1"/>
  <p:tag name="KSO_WM_TAG_VERSION" val="1.0"/>
  <p:tag name="KSO_WM_BEAUTIFY_FLAG" val="#wm#"/>
  <p:tag name="KSO_WM_TEMPLATE_CATEGORY" val="custom"/>
  <p:tag name="KSO_WM_TEMPLATE_INDEX" val="20204523"/>
  <p:tag name="KSO_WM_UNIT_ID" val="custom20204523_4*l_h_i*1_2_1"/>
  <p:tag name="KSO_WM_UNIT_LINE_FORE_SCHEMECOLOR_INDEX" val="5"/>
  <p:tag name="KSO_WM_UNIT_LINE_FILL_TYPE" val="2"/>
  <p:tag name="KSO_WM_UNIT_USESOURCEFORMAT_APPLY" val="1"/>
</p:tagLst>
</file>

<file path=ppt/tags/tag135.xml><?xml version="1.0" encoding="utf-8"?>
<p:tagLst xmlns:p="http://schemas.openxmlformats.org/presentationml/2006/main">
  <p:tag name="KSO_WM_UNIT_COLOR_SCHEME_SHAPE_ID" val="131"/>
  <p:tag name="KSO_WM_UNIT_COLOR_SCHEME_PARENT_PAGE" val="0_4"/>
  <p:tag name="KSO_WM_UNIT_ISCONTENTSTITLE" val="0"/>
  <p:tag name="KSO_WM_UNIT_PRESET_TEXT" val="添加标题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LAYERLEVEL" val="1_1_1"/>
  <p:tag name="KSO_WM_TAG_VERSION" val="1.0"/>
  <p:tag name="KSO_WM_BEAUTIFY_FLAG" val="#wm#"/>
  <p:tag name="KSO_WM_TEMPLATE_CATEGORY" val="custom"/>
  <p:tag name="KSO_WM_TEMPLATE_INDEX" val="20204523"/>
  <p:tag name="KSO_WM_UNIT_ID" val="custom20204523_4*l_h_a*1_2_1"/>
  <p:tag name="KSO_WM_UNIT_TEXT_FILL_FORE_SCHEMECOLOR_INDEX" val="13"/>
  <p:tag name="KSO_WM_UNIT_TEXT_FILL_TYPE" val="1"/>
  <p:tag name="KSO_WM_UNIT_USESOURCEFORMAT_APPLY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04523_4*i*3"/>
  <p:tag name="KSO_WM_TEMPLATE_CATEGORY" val="custom"/>
  <p:tag name="KSO_WM_TEMPLATE_INDEX" val="20204523"/>
  <p:tag name="KSO_WM_UNIT_LAYERLEVEL" val="1"/>
  <p:tag name="KSO_WM_TAG_VERSION" val="1.0"/>
  <p:tag name="KSO_WM_BEAUTIFY_FLAG" val="#wm#"/>
  <p:tag name="KSO_WM_UNIT_USESOURCEFORMAT_APPLY" val="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LAYERLEVEL" val="1_1_1"/>
  <p:tag name="KSO_WM_TAG_VERSION" val="1.0"/>
  <p:tag name="KSO_WM_BEAUTIFY_FLAG" val="#wm#"/>
  <p:tag name="KSO_WM_TEMPLATE_CATEGORY" val="custom"/>
  <p:tag name="KSO_WM_TEMPLATE_INDEX" val="20204523"/>
  <p:tag name="KSO_WM_UNIT_ID" val="custom20204523_4*l_h_i*1_3_1"/>
  <p:tag name="KSO_WM_UNIT_TEXT_FILL_FORE_SCHEMECOLOR_INDEX" val="5"/>
  <p:tag name="KSO_WM_UNIT_TEXT_FILL_TYPE" val="1"/>
  <p:tag name="KSO_WM_UNIT_USESOURCEFORMAT_APPLY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LAYERLEVEL" val="1_1_1"/>
  <p:tag name="KSO_WM_TAG_VERSION" val="1.0"/>
  <p:tag name="KSO_WM_BEAUTIFY_FLAG" val="#wm#"/>
  <p:tag name="KSO_WM_TEMPLATE_CATEGORY" val="custom"/>
  <p:tag name="KSO_WM_TEMPLATE_INDEX" val="20204523"/>
  <p:tag name="KSO_WM_UNIT_ID" val="custom20204523_4*l_h_i*1_3_1"/>
  <p:tag name="KSO_WM_UNIT_LINE_FORE_SCHEMECOLOR_INDEX" val="5"/>
  <p:tag name="KSO_WM_UNIT_LINE_FILL_TYPE" val="2"/>
  <p:tag name="KSO_WM_UNIT_USESOURCEFORMAT_APPLY" val="1"/>
</p:tagLst>
</file>

<file path=ppt/tags/tag139.xml><?xml version="1.0" encoding="utf-8"?>
<p:tagLst xmlns:p="http://schemas.openxmlformats.org/presentationml/2006/main">
  <p:tag name="KSO_WM_UNIT_COLOR_SCHEME_SHAPE_ID" val="131"/>
  <p:tag name="KSO_WM_UNIT_COLOR_SCHEME_PARENT_PAGE" val="0_4"/>
  <p:tag name="KSO_WM_UNIT_ISCONTENTSTITLE" val="0"/>
  <p:tag name="KSO_WM_UNIT_PRESET_TEXT" val="添加标题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LAYERLEVEL" val="1_1_1"/>
  <p:tag name="KSO_WM_TAG_VERSION" val="1.0"/>
  <p:tag name="KSO_WM_BEAUTIFY_FLAG" val="#wm#"/>
  <p:tag name="KSO_WM_TEMPLATE_CATEGORY" val="custom"/>
  <p:tag name="KSO_WM_TEMPLATE_INDEX" val="20204523"/>
  <p:tag name="KSO_WM_UNIT_ID" val="custom20204523_4*l_h_a*1_3_1"/>
  <p:tag name="KSO_WM_UNIT_TEXT_FILL_FORE_SCHEMECOLOR_INDEX" val="13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04523_4*i*4"/>
  <p:tag name="KSO_WM_TEMPLATE_CATEGORY" val="custom"/>
  <p:tag name="KSO_WM_TEMPLATE_INDEX" val="20204523"/>
  <p:tag name="KSO_WM_UNIT_LAYERLEVEL" val="1"/>
  <p:tag name="KSO_WM_TAG_VERSION" val="1.0"/>
  <p:tag name="KSO_WM_BEAUTIFY_FLAG" val="#wm#"/>
  <p:tag name="KSO_WM_UNIT_USESOURCEFORMAT_APPLY" val="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LAYERLEVEL" val="1_1_1"/>
  <p:tag name="KSO_WM_TAG_VERSION" val="1.0"/>
  <p:tag name="KSO_WM_BEAUTIFY_FLAG" val="#wm#"/>
  <p:tag name="KSO_WM_TEMPLATE_CATEGORY" val="custom"/>
  <p:tag name="KSO_WM_TEMPLATE_INDEX" val="20204523"/>
  <p:tag name="KSO_WM_UNIT_ID" val="custom20204523_4*l_h_i*1_4_1"/>
  <p:tag name="KSO_WM_UNIT_TEXT_FILL_FORE_SCHEMECOLOR_INDEX" val="5"/>
  <p:tag name="KSO_WM_UNIT_TEXT_FILL_TYPE" val="1"/>
  <p:tag name="KSO_WM_UNIT_USESOURCEFORMAT_APPLY" val="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LAYERLEVEL" val="1_1_1"/>
  <p:tag name="KSO_WM_TAG_VERSION" val="1.0"/>
  <p:tag name="KSO_WM_BEAUTIFY_FLAG" val="#wm#"/>
  <p:tag name="KSO_WM_TEMPLATE_CATEGORY" val="custom"/>
  <p:tag name="KSO_WM_TEMPLATE_INDEX" val="20204523"/>
  <p:tag name="KSO_WM_UNIT_ID" val="custom20204523_4*l_h_i*1_4_1"/>
  <p:tag name="KSO_WM_UNIT_LINE_FORE_SCHEMECOLOR_INDEX" val="5"/>
  <p:tag name="KSO_WM_UNIT_LINE_FILL_TYPE" val="2"/>
  <p:tag name="KSO_WM_UNIT_USESOURCEFORMAT_APPLY" val="1"/>
</p:tagLst>
</file>

<file path=ppt/tags/tag143.xml><?xml version="1.0" encoding="utf-8"?>
<p:tagLst xmlns:p="http://schemas.openxmlformats.org/presentationml/2006/main">
  <p:tag name="KSO_WM_UNIT_COLOR_SCHEME_SHAPE_ID" val="131"/>
  <p:tag name="KSO_WM_UNIT_COLOR_SCHEME_PARENT_PAGE" val="0_4"/>
  <p:tag name="KSO_WM_UNIT_ISCONTENTSTITLE" val="0"/>
  <p:tag name="KSO_WM_UNIT_PRESET_TEXT" val="添加标题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LAYERLEVEL" val="1_1_1"/>
  <p:tag name="KSO_WM_TAG_VERSION" val="1.0"/>
  <p:tag name="KSO_WM_BEAUTIFY_FLAG" val="#wm#"/>
  <p:tag name="KSO_WM_TEMPLATE_CATEGORY" val="custom"/>
  <p:tag name="KSO_WM_TEMPLATE_INDEX" val="20204523"/>
  <p:tag name="KSO_WM_UNIT_ID" val="custom20204523_4*l_h_a*1_4_1"/>
  <p:tag name="KSO_WM_UNIT_TEXT_FILL_FORE_SCHEMECOLOR_INDEX" val="13"/>
  <p:tag name="KSO_WM_UNIT_TEXT_FILL_TYPE" val="1"/>
  <p:tag name="KSO_WM_UNIT_USESOURCEFORMAT_APPLY" val="1"/>
</p:tagLst>
</file>

<file path=ppt/tags/tag144.xml><?xml version="1.0" encoding="utf-8"?>
<p:tagLst xmlns:p="http://schemas.openxmlformats.org/presentationml/2006/main">
  <p:tag name="KSO_WM_UNIT_ISCONTENTSTITLE" val="1"/>
  <p:tag name="KSO_WM_UNIT_PRESET_TEXT" val="目录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LAYERLEVEL" val="1"/>
  <p:tag name="KSO_WM_TAG_VERSION" val="1.0"/>
  <p:tag name="KSO_WM_BEAUTIFY_FLAG" val="#wm#"/>
  <p:tag name="KSO_WM_TEMPLATE_CATEGORY" val="custom"/>
  <p:tag name="KSO_WM_TEMPLATE_INDEX" val="20204523"/>
  <p:tag name="KSO_WM_UNIT_ID" val="custom20204523_4*a*1"/>
  <p:tag name="KSO_WM_UNIT_TEXT_FILL_FORE_SCHEMECOLOR_INDEX" val="13"/>
  <p:tag name="KSO_WM_UNIT_TEXT_FILL_TYPE" val="1"/>
  <p:tag name="KSO_WM_UNIT_USESOURCEFORMAT_APPLY" val="1"/>
</p:tagLst>
</file>

<file path=ppt/tags/tag145.xml><?xml version="1.0" encoding="utf-8"?>
<p:tagLst xmlns:p="http://schemas.openxmlformats.org/presentationml/2006/main">
  <p:tag name="KSO_WM_TEMPLATE_SUBCATEGORY" val="0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SLIDE_LAYOUT" val="a_l"/>
  <p:tag name="KSO_WM_SLIDE_LAYOUT_CNT" val="1_1"/>
  <p:tag name="KSO_WM_TEMPLATE_MASTER_TYPE" val="1"/>
  <p:tag name="KSO_WM_TEMPLATE_COLOR_TYPE" val="1"/>
  <p:tag name="KSO_WM_TEMPLATE_CATEGORY" val="custom"/>
  <p:tag name="KSO_WM_TEMPLATE_INDEX" val="20204523"/>
  <p:tag name="KSO_WM_SLIDE_ID" val="custom20204523_4"/>
</p:tagLst>
</file>

<file path=ppt/tags/tag146.xml><?xml version="1.0" encoding="utf-8"?>
<p:tagLst xmlns:p="http://schemas.openxmlformats.org/presentationml/2006/main">
  <p:tag name="KSO_WM_UNIT_PLACING_PICTURE_USER_VIEWPORT" val="{&quot;height&quot;:8551,&quot;width&quot;:7290}"/>
</p:tagLst>
</file>

<file path=ppt/tags/tag147.xml><?xml version="1.0" encoding="utf-8"?>
<p:tagLst xmlns:p="http://schemas.openxmlformats.org/presentationml/2006/main">
  <p:tag name="REFSHAPE" val="1168389964"/>
  <p:tag name="KSO_WM_UNIT_PLACING_PICTURE_USER_VIEWPORT" val="{&quot;height&quot;:15839,&quot;width&quot;:11880}"/>
</p:tagLst>
</file>

<file path=ppt/tags/tag14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995*4796*1208*1208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碧海晴空">
      <a:dk1>
        <a:srgbClr val="000000"/>
      </a:dk1>
      <a:lt1>
        <a:srgbClr val="FFFFFF"/>
      </a:lt1>
      <a:dk2>
        <a:srgbClr val="97C3D2"/>
      </a:dk2>
      <a:lt2>
        <a:srgbClr val="7CBED1"/>
      </a:lt2>
      <a:accent1>
        <a:srgbClr val="51AECD"/>
      </a:accent1>
      <a:accent2>
        <a:srgbClr val="2EA0C3"/>
      </a:accent2>
      <a:accent3>
        <a:srgbClr val="7ACCB2"/>
      </a:accent3>
      <a:accent4>
        <a:srgbClr val="61B89D"/>
      </a:accent4>
      <a:accent5>
        <a:srgbClr val="1EAD92"/>
      </a:accent5>
      <a:accent6>
        <a:srgbClr val="038077"/>
      </a:accent6>
      <a:hlink>
        <a:srgbClr val="FCF1D8"/>
      </a:hlink>
      <a:folHlink>
        <a:srgbClr val="F0E4C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</Words>
  <Application>WPS 演示</Application>
  <PresentationFormat>宽屏</PresentationFormat>
  <Paragraphs>54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汉仪旗黑-85S</vt:lpstr>
      <vt:lpstr>方正宋刻本秀楷简体</vt:lpstr>
      <vt:lpstr>Arial Unicode MS</vt:lpstr>
      <vt:lpstr>Office 主题​​</vt:lpstr>
      <vt:lpstr>1_Office 主题​​</vt:lpstr>
      <vt:lpstr>空白演示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</dc:creator>
  <cp:lastModifiedBy>轻舞江南</cp:lastModifiedBy>
  <cp:revision>112</cp:revision>
  <dcterms:created xsi:type="dcterms:W3CDTF">2019-06-19T02:08:00Z</dcterms:created>
  <dcterms:modified xsi:type="dcterms:W3CDTF">2020-04-25T14:52:45Z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