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2" r:id="rId3"/>
    <p:sldId id="283" r:id="rId5"/>
    <p:sldId id="284" r:id="rId6"/>
    <p:sldId id="285" r:id="rId7"/>
    <p:sldId id="290" r:id="rId8"/>
    <p:sldId id="292" r:id="rId9"/>
    <p:sldId id="293" r:id="rId10"/>
    <p:sldId id="296" r:id="rId11"/>
    <p:sldId id="300" r:id="rId12"/>
    <p:sldId id="301" r:id="rId13"/>
    <p:sldId id="302" r:id="rId14"/>
    <p:sldId id="30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869E9-C9A7-4472-8EB5-F064B39201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8423A-753D-4123-A1A4-3CB8D26DEE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2E544-093A-4AB3-8E37-E9BCDC7ED2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9D1B-5EBE-4669-AD85-AA50233696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C1E5-1F58-41A6-8FB2-98F84BEF99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433060" y="2041346"/>
            <a:ext cx="6458243" cy="2484799"/>
            <a:chOff x="5433060" y="2228671"/>
            <a:chExt cx="6458243" cy="2484799"/>
          </a:xfrm>
        </p:grpSpPr>
        <p:sp>
          <p:nvSpPr>
            <p:cNvPr id="16" name="文本框 15"/>
            <p:cNvSpPr txBox="1"/>
            <p:nvPr/>
          </p:nvSpPr>
          <p:spPr>
            <a:xfrm>
              <a:off x="5814060" y="2228671"/>
              <a:ext cx="6077243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《我就是数学》</a:t>
              </a:r>
              <a:endParaRPr kumimoji="0" 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052331" y="3600450"/>
              <a:ext cx="5295900" cy="0"/>
            </a:xfrm>
            <a:prstGeom prst="line">
              <a:avLst/>
            </a:prstGeom>
            <a:ln>
              <a:solidFill>
                <a:schemeClr val="tx1"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433060" y="3830043"/>
              <a:ext cx="4491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热爱阅读</a:t>
              </a:r>
              <a:r>
                <a:rPr kumimoji="0" lang="en-US" altLang="zh-CN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.</a:t>
              </a: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热爱生活</a:t>
              </a:r>
              <a:endPara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000750" y="4330801"/>
              <a:ext cx="5833403" cy="382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</p:grpSp>
      <p:sp>
        <p:nvSpPr>
          <p:cNvPr id="25" name="book-hand-drawn-open-pages_35781"/>
          <p:cNvSpPr>
            <a:spLocks noChangeAspect="1"/>
          </p:cNvSpPr>
          <p:nvPr/>
        </p:nvSpPr>
        <p:spPr bwMode="auto">
          <a:xfrm>
            <a:off x="10548046" y="578873"/>
            <a:ext cx="609685" cy="496675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55189" y="275778"/>
                </a:moveTo>
                <a:cubicBezTo>
                  <a:pt x="190373" y="271726"/>
                  <a:pt x="226197" y="277389"/>
                  <a:pt x="259126" y="295874"/>
                </a:cubicBezTo>
                <a:cubicBezTo>
                  <a:pt x="270229" y="302130"/>
                  <a:pt x="260265" y="319192"/>
                  <a:pt x="249162" y="312936"/>
                </a:cubicBezTo>
                <a:cubicBezTo>
                  <a:pt x="189186" y="279285"/>
                  <a:pt x="119815" y="294262"/>
                  <a:pt x="65059" y="331041"/>
                </a:cubicBezTo>
                <a:cubicBezTo>
                  <a:pt x="54430" y="338150"/>
                  <a:pt x="44561" y="320993"/>
                  <a:pt x="55095" y="313979"/>
                </a:cubicBezTo>
                <a:cubicBezTo>
                  <a:pt x="85463" y="293599"/>
                  <a:pt x="120006" y="279830"/>
                  <a:pt x="155189" y="275778"/>
                </a:cubicBezTo>
                <a:close/>
                <a:moveTo>
                  <a:pt x="443849" y="275552"/>
                </a:moveTo>
                <a:cubicBezTo>
                  <a:pt x="479257" y="276654"/>
                  <a:pt x="514819" y="287483"/>
                  <a:pt x="546751" y="305255"/>
                </a:cubicBezTo>
                <a:cubicBezTo>
                  <a:pt x="557854" y="311415"/>
                  <a:pt x="549408" y="329329"/>
                  <a:pt x="538211" y="323074"/>
                </a:cubicBezTo>
                <a:cubicBezTo>
                  <a:pt x="480609" y="291037"/>
                  <a:pt x="410197" y="281843"/>
                  <a:pt x="353260" y="320420"/>
                </a:cubicBezTo>
                <a:cubicBezTo>
                  <a:pt x="342726" y="327528"/>
                  <a:pt x="331339" y="311415"/>
                  <a:pt x="341872" y="304212"/>
                </a:cubicBezTo>
                <a:cubicBezTo>
                  <a:pt x="373188" y="283076"/>
                  <a:pt x="408441" y="274451"/>
                  <a:pt x="443849" y="275552"/>
                </a:cubicBezTo>
                <a:close/>
                <a:moveTo>
                  <a:pt x="155189" y="229830"/>
                </a:moveTo>
                <a:cubicBezTo>
                  <a:pt x="190373" y="225780"/>
                  <a:pt x="226197" y="231440"/>
                  <a:pt x="259126" y="249914"/>
                </a:cubicBezTo>
                <a:cubicBezTo>
                  <a:pt x="270229" y="256166"/>
                  <a:pt x="260265" y="273124"/>
                  <a:pt x="249162" y="266966"/>
                </a:cubicBezTo>
                <a:cubicBezTo>
                  <a:pt x="189186" y="233335"/>
                  <a:pt x="119815" y="248303"/>
                  <a:pt x="65059" y="284966"/>
                </a:cubicBezTo>
                <a:cubicBezTo>
                  <a:pt x="54430" y="292071"/>
                  <a:pt x="44561" y="275019"/>
                  <a:pt x="55095" y="268008"/>
                </a:cubicBezTo>
                <a:cubicBezTo>
                  <a:pt x="85463" y="247640"/>
                  <a:pt x="120006" y="233880"/>
                  <a:pt x="155189" y="229830"/>
                </a:cubicBezTo>
                <a:close/>
                <a:moveTo>
                  <a:pt x="439981" y="229743"/>
                </a:moveTo>
                <a:cubicBezTo>
                  <a:pt x="475369" y="230857"/>
                  <a:pt x="510924" y="241709"/>
                  <a:pt x="542897" y="259481"/>
                </a:cubicBezTo>
                <a:cubicBezTo>
                  <a:pt x="553903" y="265642"/>
                  <a:pt x="545554" y="283461"/>
                  <a:pt x="534359" y="277206"/>
                </a:cubicBezTo>
                <a:cubicBezTo>
                  <a:pt x="476674" y="245169"/>
                  <a:pt x="406371" y="235975"/>
                  <a:pt x="349445" y="274552"/>
                </a:cubicBezTo>
                <a:cubicBezTo>
                  <a:pt x="338819" y="281660"/>
                  <a:pt x="327529" y="265547"/>
                  <a:pt x="338060" y="258438"/>
                </a:cubicBezTo>
                <a:cubicBezTo>
                  <a:pt x="369369" y="237255"/>
                  <a:pt x="404592" y="228629"/>
                  <a:pt x="439981" y="229743"/>
                </a:cubicBezTo>
                <a:close/>
                <a:moveTo>
                  <a:pt x="436157" y="183933"/>
                </a:moveTo>
                <a:cubicBezTo>
                  <a:pt x="471557" y="185045"/>
                  <a:pt x="507123" y="195886"/>
                  <a:pt x="539058" y="213639"/>
                </a:cubicBezTo>
                <a:cubicBezTo>
                  <a:pt x="550162" y="219794"/>
                  <a:pt x="541715" y="237594"/>
                  <a:pt x="530612" y="231439"/>
                </a:cubicBezTo>
                <a:cubicBezTo>
                  <a:pt x="472909" y="199342"/>
                  <a:pt x="402584" y="190253"/>
                  <a:pt x="345546" y="228694"/>
                </a:cubicBezTo>
                <a:cubicBezTo>
                  <a:pt x="335012" y="235889"/>
                  <a:pt x="323718" y="219699"/>
                  <a:pt x="334252" y="212598"/>
                </a:cubicBezTo>
                <a:cubicBezTo>
                  <a:pt x="365524" y="191436"/>
                  <a:pt x="400757" y="182820"/>
                  <a:pt x="436157" y="183933"/>
                </a:cubicBezTo>
                <a:close/>
                <a:moveTo>
                  <a:pt x="155189" y="183880"/>
                </a:moveTo>
                <a:cubicBezTo>
                  <a:pt x="190373" y="179842"/>
                  <a:pt x="226197" y="185502"/>
                  <a:pt x="259126" y="203976"/>
                </a:cubicBezTo>
                <a:cubicBezTo>
                  <a:pt x="270229" y="210133"/>
                  <a:pt x="260265" y="227186"/>
                  <a:pt x="249162" y="220933"/>
                </a:cubicBezTo>
                <a:cubicBezTo>
                  <a:pt x="189186" y="187302"/>
                  <a:pt x="119815" y="202270"/>
                  <a:pt x="65059" y="239028"/>
                </a:cubicBezTo>
                <a:cubicBezTo>
                  <a:pt x="54430" y="246133"/>
                  <a:pt x="44561" y="229080"/>
                  <a:pt x="55095" y="221975"/>
                </a:cubicBezTo>
                <a:cubicBezTo>
                  <a:pt x="85463" y="201655"/>
                  <a:pt x="120006" y="187918"/>
                  <a:pt x="155189" y="183880"/>
                </a:cubicBezTo>
                <a:close/>
                <a:moveTo>
                  <a:pt x="439981" y="137783"/>
                </a:moveTo>
                <a:cubicBezTo>
                  <a:pt x="475369" y="138895"/>
                  <a:pt x="510924" y="149736"/>
                  <a:pt x="542897" y="167489"/>
                </a:cubicBezTo>
                <a:cubicBezTo>
                  <a:pt x="553903" y="173644"/>
                  <a:pt x="545554" y="191444"/>
                  <a:pt x="534359" y="185289"/>
                </a:cubicBezTo>
                <a:cubicBezTo>
                  <a:pt x="476674" y="153192"/>
                  <a:pt x="406371" y="144103"/>
                  <a:pt x="349445" y="182544"/>
                </a:cubicBezTo>
                <a:cubicBezTo>
                  <a:pt x="338819" y="189739"/>
                  <a:pt x="327529" y="173549"/>
                  <a:pt x="338060" y="166448"/>
                </a:cubicBezTo>
                <a:cubicBezTo>
                  <a:pt x="369369" y="145286"/>
                  <a:pt x="404592" y="136670"/>
                  <a:pt x="439981" y="137783"/>
                </a:cubicBezTo>
                <a:close/>
                <a:moveTo>
                  <a:pt x="209117" y="125922"/>
                </a:moveTo>
                <a:cubicBezTo>
                  <a:pt x="223089" y="128148"/>
                  <a:pt x="236563" y="133217"/>
                  <a:pt x="249230" y="141507"/>
                </a:cubicBezTo>
                <a:cubicBezTo>
                  <a:pt x="259857" y="148423"/>
                  <a:pt x="249989" y="165477"/>
                  <a:pt x="239267" y="158561"/>
                </a:cubicBezTo>
                <a:cubicBezTo>
                  <a:pt x="218392" y="144918"/>
                  <a:pt x="195619" y="141223"/>
                  <a:pt x="171234" y="146339"/>
                </a:cubicBezTo>
                <a:cubicBezTo>
                  <a:pt x="158804" y="148991"/>
                  <a:pt x="153585" y="130043"/>
                  <a:pt x="166015" y="127390"/>
                </a:cubicBezTo>
                <a:cubicBezTo>
                  <a:pt x="180675" y="124311"/>
                  <a:pt x="195145" y="123695"/>
                  <a:pt x="209117" y="125922"/>
                </a:cubicBezTo>
                <a:close/>
                <a:moveTo>
                  <a:pt x="114405" y="101164"/>
                </a:moveTo>
                <a:cubicBezTo>
                  <a:pt x="101873" y="102206"/>
                  <a:pt x="90291" y="105901"/>
                  <a:pt x="79658" y="112628"/>
                </a:cubicBezTo>
                <a:cubicBezTo>
                  <a:pt x="78519" y="127407"/>
                  <a:pt x="78234" y="142091"/>
                  <a:pt x="78139" y="156871"/>
                </a:cubicBezTo>
                <a:cubicBezTo>
                  <a:pt x="89626" y="150523"/>
                  <a:pt x="101684" y="145407"/>
                  <a:pt x="114405" y="142186"/>
                </a:cubicBezTo>
                <a:close/>
                <a:moveTo>
                  <a:pt x="436157" y="91941"/>
                </a:moveTo>
                <a:cubicBezTo>
                  <a:pt x="471557" y="93043"/>
                  <a:pt x="507123" y="103872"/>
                  <a:pt x="539058" y="121643"/>
                </a:cubicBezTo>
                <a:cubicBezTo>
                  <a:pt x="550162" y="127804"/>
                  <a:pt x="541715" y="145718"/>
                  <a:pt x="530612" y="139462"/>
                </a:cubicBezTo>
                <a:cubicBezTo>
                  <a:pt x="472909" y="107426"/>
                  <a:pt x="402584" y="98232"/>
                  <a:pt x="345546" y="136808"/>
                </a:cubicBezTo>
                <a:cubicBezTo>
                  <a:pt x="335012" y="143917"/>
                  <a:pt x="323718" y="127804"/>
                  <a:pt x="334252" y="120601"/>
                </a:cubicBezTo>
                <a:cubicBezTo>
                  <a:pt x="365524" y="99464"/>
                  <a:pt x="400757" y="90839"/>
                  <a:pt x="436157" y="91941"/>
                </a:cubicBezTo>
                <a:close/>
                <a:moveTo>
                  <a:pt x="120956" y="81080"/>
                </a:moveTo>
                <a:cubicBezTo>
                  <a:pt x="122000" y="81080"/>
                  <a:pt x="122855" y="81174"/>
                  <a:pt x="123804" y="81459"/>
                </a:cubicBezTo>
                <a:cubicBezTo>
                  <a:pt x="128836" y="81269"/>
                  <a:pt x="134152" y="84396"/>
                  <a:pt x="134152" y="90933"/>
                </a:cubicBezTo>
                <a:lnTo>
                  <a:pt x="134152" y="146734"/>
                </a:lnTo>
                <a:cubicBezTo>
                  <a:pt x="134152" y="147681"/>
                  <a:pt x="133962" y="148534"/>
                  <a:pt x="133773" y="149292"/>
                </a:cubicBezTo>
                <a:cubicBezTo>
                  <a:pt x="134532" y="153744"/>
                  <a:pt x="132633" y="158387"/>
                  <a:pt x="126842" y="159523"/>
                </a:cubicBezTo>
                <a:cubicBezTo>
                  <a:pt x="109279" y="163029"/>
                  <a:pt x="93234" y="170134"/>
                  <a:pt x="78234" y="179892"/>
                </a:cubicBezTo>
                <a:cubicBezTo>
                  <a:pt x="72348" y="183682"/>
                  <a:pt x="66841" y="180366"/>
                  <a:pt x="64658" y="175439"/>
                </a:cubicBezTo>
                <a:cubicBezTo>
                  <a:pt x="61145" y="174208"/>
                  <a:pt x="58392" y="171271"/>
                  <a:pt x="58392" y="166439"/>
                </a:cubicBezTo>
                <a:cubicBezTo>
                  <a:pt x="58392" y="147871"/>
                  <a:pt x="58487" y="129207"/>
                  <a:pt x="60101" y="110638"/>
                </a:cubicBezTo>
                <a:cubicBezTo>
                  <a:pt x="60196" y="109596"/>
                  <a:pt x="60386" y="108649"/>
                  <a:pt x="60765" y="107796"/>
                </a:cubicBezTo>
                <a:cubicBezTo>
                  <a:pt x="60576" y="104575"/>
                  <a:pt x="61715" y="101164"/>
                  <a:pt x="64943" y="98796"/>
                </a:cubicBezTo>
                <a:cubicBezTo>
                  <a:pt x="81367" y="86764"/>
                  <a:pt x="100734" y="81459"/>
                  <a:pt x="120956" y="81080"/>
                </a:cubicBezTo>
                <a:close/>
                <a:moveTo>
                  <a:pt x="211133" y="79659"/>
                </a:moveTo>
                <a:cubicBezTo>
                  <a:pt x="225465" y="81224"/>
                  <a:pt x="239442" y="85988"/>
                  <a:pt x="252540" y="93858"/>
                </a:cubicBezTo>
                <a:cubicBezTo>
                  <a:pt x="263455" y="100495"/>
                  <a:pt x="253489" y="117563"/>
                  <a:pt x="242574" y="110925"/>
                </a:cubicBezTo>
                <a:cubicBezTo>
                  <a:pt x="220553" y="97651"/>
                  <a:pt x="197109" y="95375"/>
                  <a:pt x="172811" y="103719"/>
                </a:cubicBezTo>
                <a:cubicBezTo>
                  <a:pt x="160756" y="107796"/>
                  <a:pt x="155631" y="88833"/>
                  <a:pt x="167590" y="84661"/>
                </a:cubicBezTo>
                <a:cubicBezTo>
                  <a:pt x="182112" y="79730"/>
                  <a:pt x="196800" y="78095"/>
                  <a:pt x="211133" y="79659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7" name="文本框 26"/>
          <p:cNvSpPr txBox="1"/>
          <p:nvPr/>
        </p:nvSpPr>
        <p:spPr>
          <a:xfrm>
            <a:off x="7976338" y="577598"/>
            <a:ext cx="299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READ SHARE</a:t>
            </a:r>
            <a:endParaRPr kumimoji="0" lang="zh-CN" altLang="en-US" sz="2400" b="0" i="1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4" name="直接连接符 3"/>
          <p:cNvCxnSpPr/>
          <p:nvPr/>
        </p:nvCxnSpPr>
        <p:spPr>
          <a:xfrm>
            <a:off x="7543800" y="495300"/>
            <a:ext cx="0" cy="636270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-247650" y="4872038"/>
            <a:ext cx="12439650" cy="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914400" y="2103437"/>
            <a:ext cx="7772400" cy="1325563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第四部分</a:t>
            </a:r>
            <a:endParaRPr lang="zh-CN" altLang="en-US" sz="4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76338" y="577598"/>
            <a:ext cx="3181393" cy="497950"/>
            <a:chOff x="7976338" y="577598"/>
            <a:chExt cx="3181393" cy="497950"/>
          </a:xfrm>
        </p:grpSpPr>
        <p:sp>
          <p:nvSpPr>
            <p:cNvPr id="9" name="book-hand-drawn-open-pages_35781"/>
            <p:cNvSpPr>
              <a:spLocks noChangeAspect="1"/>
            </p:cNvSpPr>
            <p:nvPr/>
          </p:nvSpPr>
          <p:spPr bwMode="auto">
            <a:xfrm>
              <a:off x="10548046" y="578873"/>
              <a:ext cx="609685" cy="496675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  <p:sp>
          <p:nvSpPr>
            <p:cNvPr id="10" name="文本框 9"/>
            <p:cNvSpPr txBox="1"/>
            <p:nvPr/>
          </p:nvSpPr>
          <p:spPr>
            <a:xfrm>
              <a:off x="7976338" y="577598"/>
              <a:ext cx="299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1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READ SHARE</a:t>
              </a:r>
              <a:endParaRPr kumimoji="0" lang="zh-CN" altLang="en-US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028700" y="3215005"/>
            <a:ext cx="1952625" cy="4445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600325" y="3429000"/>
            <a:ext cx="3946525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精彩片段赏析</a:t>
            </a:r>
            <a:endParaRPr kumimoji="0" lang="zh-CN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5" name="组合 4"/>
          <p:cNvGrpSpPr/>
          <p:nvPr/>
        </p:nvGrpSpPr>
        <p:grpSpPr>
          <a:xfrm>
            <a:off x="7976338" y="577598"/>
            <a:ext cx="3181393" cy="497950"/>
            <a:chOff x="7976338" y="577598"/>
            <a:chExt cx="3181393" cy="497950"/>
          </a:xfrm>
        </p:grpSpPr>
        <p:sp>
          <p:nvSpPr>
            <p:cNvPr id="6" name="book-hand-drawn-open-pages_35781"/>
            <p:cNvSpPr>
              <a:spLocks noChangeAspect="1"/>
            </p:cNvSpPr>
            <p:nvPr/>
          </p:nvSpPr>
          <p:spPr bwMode="auto">
            <a:xfrm>
              <a:off x="10548046" y="578873"/>
              <a:ext cx="609685" cy="496675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  <p:sp>
          <p:nvSpPr>
            <p:cNvPr id="7" name="文本框 6"/>
            <p:cNvSpPr txBox="1"/>
            <p:nvPr/>
          </p:nvSpPr>
          <p:spPr>
            <a:xfrm>
              <a:off x="7976338" y="577598"/>
              <a:ext cx="299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1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READ SHARE</a:t>
              </a:r>
              <a:endParaRPr kumimoji="0" lang="zh-CN" altLang="en-US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9935" y="1210945"/>
            <a:ext cx="979805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“像农民种地那样教书”，这是作者的真切感悟。农民种的庄稼长得不好，从来不责怪庄稼，而是反思自己：土是不是松得适宜，肥是不是施得及时，有没有及时浇水和除虫。因为他知道庄稼始终是无辜的。我们应像农民那样，经常追问自己：学生上课为什么不专心？作业为何总是出错？……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1073785" y="3749040"/>
            <a:ext cx="96647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叶圣陶先生说:“教育是农业，不是工业。”细细品味叶老的话，农业与工业最根本的区别在哪里?或许是农业的工作对象是有生命的吧。从这个意义上来说，工业所需要的是一名技术熟练的操作工，而农业所需要的却是能真正关注生命及其成长的农民！能像农民种地那样教书，真好！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433060" y="2057221"/>
            <a:ext cx="6458243" cy="2063037"/>
            <a:chOff x="5433060" y="2228671"/>
            <a:chExt cx="6458243" cy="2063037"/>
          </a:xfrm>
        </p:grpSpPr>
        <p:sp>
          <p:nvSpPr>
            <p:cNvPr id="16" name="文本框 15"/>
            <p:cNvSpPr txBox="1"/>
            <p:nvPr/>
          </p:nvSpPr>
          <p:spPr>
            <a:xfrm>
              <a:off x="5814060" y="2228671"/>
              <a:ext cx="60772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感谢您的倾听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052331" y="3600450"/>
              <a:ext cx="5295900" cy="0"/>
            </a:xfrm>
            <a:prstGeom prst="line">
              <a:avLst/>
            </a:prstGeom>
            <a:ln>
              <a:solidFill>
                <a:schemeClr val="tx1"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433060" y="3830043"/>
              <a:ext cx="4491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热爱阅读</a:t>
              </a:r>
              <a:r>
                <a:rPr kumimoji="0" lang="en-US" altLang="zh-CN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.</a:t>
              </a: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热爱生活</a:t>
              </a:r>
              <a:endPara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sp>
        <p:nvSpPr>
          <p:cNvPr id="25" name="book-hand-drawn-open-pages_35781"/>
          <p:cNvSpPr>
            <a:spLocks noChangeAspect="1"/>
          </p:cNvSpPr>
          <p:nvPr/>
        </p:nvSpPr>
        <p:spPr bwMode="auto">
          <a:xfrm>
            <a:off x="10548046" y="578873"/>
            <a:ext cx="609685" cy="496675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55189" y="275778"/>
                </a:moveTo>
                <a:cubicBezTo>
                  <a:pt x="190373" y="271726"/>
                  <a:pt x="226197" y="277389"/>
                  <a:pt x="259126" y="295874"/>
                </a:cubicBezTo>
                <a:cubicBezTo>
                  <a:pt x="270229" y="302130"/>
                  <a:pt x="260265" y="319192"/>
                  <a:pt x="249162" y="312936"/>
                </a:cubicBezTo>
                <a:cubicBezTo>
                  <a:pt x="189186" y="279285"/>
                  <a:pt x="119815" y="294262"/>
                  <a:pt x="65059" y="331041"/>
                </a:cubicBezTo>
                <a:cubicBezTo>
                  <a:pt x="54430" y="338150"/>
                  <a:pt x="44561" y="320993"/>
                  <a:pt x="55095" y="313979"/>
                </a:cubicBezTo>
                <a:cubicBezTo>
                  <a:pt x="85463" y="293599"/>
                  <a:pt x="120006" y="279830"/>
                  <a:pt x="155189" y="275778"/>
                </a:cubicBezTo>
                <a:close/>
                <a:moveTo>
                  <a:pt x="443849" y="275552"/>
                </a:moveTo>
                <a:cubicBezTo>
                  <a:pt x="479257" y="276654"/>
                  <a:pt x="514819" y="287483"/>
                  <a:pt x="546751" y="305255"/>
                </a:cubicBezTo>
                <a:cubicBezTo>
                  <a:pt x="557854" y="311415"/>
                  <a:pt x="549408" y="329329"/>
                  <a:pt x="538211" y="323074"/>
                </a:cubicBezTo>
                <a:cubicBezTo>
                  <a:pt x="480609" y="291037"/>
                  <a:pt x="410197" y="281843"/>
                  <a:pt x="353260" y="320420"/>
                </a:cubicBezTo>
                <a:cubicBezTo>
                  <a:pt x="342726" y="327528"/>
                  <a:pt x="331339" y="311415"/>
                  <a:pt x="341872" y="304212"/>
                </a:cubicBezTo>
                <a:cubicBezTo>
                  <a:pt x="373188" y="283076"/>
                  <a:pt x="408441" y="274451"/>
                  <a:pt x="443849" y="275552"/>
                </a:cubicBezTo>
                <a:close/>
                <a:moveTo>
                  <a:pt x="155189" y="229830"/>
                </a:moveTo>
                <a:cubicBezTo>
                  <a:pt x="190373" y="225780"/>
                  <a:pt x="226197" y="231440"/>
                  <a:pt x="259126" y="249914"/>
                </a:cubicBezTo>
                <a:cubicBezTo>
                  <a:pt x="270229" y="256166"/>
                  <a:pt x="260265" y="273124"/>
                  <a:pt x="249162" y="266966"/>
                </a:cubicBezTo>
                <a:cubicBezTo>
                  <a:pt x="189186" y="233335"/>
                  <a:pt x="119815" y="248303"/>
                  <a:pt x="65059" y="284966"/>
                </a:cubicBezTo>
                <a:cubicBezTo>
                  <a:pt x="54430" y="292071"/>
                  <a:pt x="44561" y="275019"/>
                  <a:pt x="55095" y="268008"/>
                </a:cubicBezTo>
                <a:cubicBezTo>
                  <a:pt x="85463" y="247640"/>
                  <a:pt x="120006" y="233880"/>
                  <a:pt x="155189" y="229830"/>
                </a:cubicBezTo>
                <a:close/>
                <a:moveTo>
                  <a:pt x="439981" y="229743"/>
                </a:moveTo>
                <a:cubicBezTo>
                  <a:pt x="475369" y="230857"/>
                  <a:pt x="510924" y="241709"/>
                  <a:pt x="542897" y="259481"/>
                </a:cubicBezTo>
                <a:cubicBezTo>
                  <a:pt x="553903" y="265642"/>
                  <a:pt x="545554" y="283461"/>
                  <a:pt x="534359" y="277206"/>
                </a:cubicBezTo>
                <a:cubicBezTo>
                  <a:pt x="476674" y="245169"/>
                  <a:pt x="406371" y="235975"/>
                  <a:pt x="349445" y="274552"/>
                </a:cubicBezTo>
                <a:cubicBezTo>
                  <a:pt x="338819" y="281660"/>
                  <a:pt x="327529" y="265547"/>
                  <a:pt x="338060" y="258438"/>
                </a:cubicBezTo>
                <a:cubicBezTo>
                  <a:pt x="369369" y="237255"/>
                  <a:pt x="404592" y="228629"/>
                  <a:pt x="439981" y="229743"/>
                </a:cubicBezTo>
                <a:close/>
                <a:moveTo>
                  <a:pt x="436157" y="183933"/>
                </a:moveTo>
                <a:cubicBezTo>
                  <a:pt x="471557" y="185045"/>
                  <a:pt x="507123" y="195886"/>
                  <a:pt x="539058" y="213639"/>
                </a:cubicBezTo>
                <a:cubicBezTo>
                  <a:pt x="550162" y="219794"/>
                  <a:pt x="541715" y="237594"/>
                  <a:pt x="530612" y="231439"/>
                </a:cubicBezTo>
                <a:cubicBezTo>
                  <a:pt x="472909" y="199342"/>
                  <a:pt x="402584" y="190253"/>
                  <a:pt x="345546" y="228694"/>
                </a:cubicBezTo>
                <a:cubicBezTo>
                  <a:pt x="335012" y="235889"/>
                  <a:pt x="323718" y="219699"/>
                  <a:pt x="334252" y="212598"/>
                </a:cubicBezTo>
                <a:cubicBezTo>
                  <a:pt x="365524" y="191436"/>
                  <a:pt x="400757" y="182820"/>
                  <a:pt x="436157" y="183933"/>
                </a:cubicBezTo>
                <a:close/>
                <a:moveTo>
                  <a:pt x="155189" y="183880"/>
                </a:moveTo>
                <a:cubicBezTo>
                  <a:pt x="190373" y="179842"/>
                  <a:pt x="226197" y="185502"/>
                  <a:pt x="259126" y="203976"/>
                </a:cubicBezTo>
                <a:cubicBezTo>
                  <a:pt x="270229" y="210133"/>
                  <a:pt x="260265" y="227186"/>
                  <a:pt x="249162" y="220933"/>
                </a:cubicBezTo>
                <a:cubicBezTo>
                  <a:pt x="189186" y="187302"/>
                  <a:pt x="119815" y="202270"/>
                  <a:pt x="65059" y="239028"/>
                </a:cubicBezTo>
                <a:cubicBezTo>
                  <a:pt x="54430" y="246133"/>
                  <a:pt x="44561" y="229080"/>
                  <a:pt x="55095" y="221975"/>
                </a:cubicBezTo>
                <a:cubicBezTo>
                  <a:pt x="85463" y="201655"/>
                  <a:pt x="120006" y="187918"/>
                  <a:pt x="155189" y="183880"/>
                </a:cubicBezTo>
                <a:close/>
                <a:moveTo>
                  <a:pt x="439981" y="137783"/>
                </a:moveTo>
                <a:cubicBezTo>
                  <a:pt x="475369" y="138895"/>
                  <a:pt x="510924" y="149736"/>
                  <a:pt x="542897" y="167489"/>
                </a:cubicBezTo>
                <a:cubicBezTo>
                  <a:pt x="553903" y="173644"/>
                  <a:pt x="545554" y="191444"/>
                  <a:pt x="534359" y="185289"/>
                </a:cubicBezTo>
                <a:cubicBezTo>
                  <a:pt x="476674" y="153192"/>
                  <a:pt x="406371" y="144103"/>
                  <a:pt x="349445" y="182544"/>
                </a:cubicBezTo>
                <a:cubicBezTo>
                  <a:pt x="338819" y="189739"/>
                  <a:pt x="327529" y="173549"/>
                  <a:pt x="338060" y="166448"/>
                </a:cubicBezTo>
                <a:cubicBezTo>
                  <a:pt x="369369" y="145286"/>
                  <a:pt x="404592" y="136670"/>
                  <a:pt x="439981" y="137783"/>
                </a:cubicBezTo>
                <a:close/>
                <a:moveTo>
                  <a:pt x="209117" y="125922"/>
                </a:moveTo>
                <a:cubicBezTo>
                  <a:pt x="223089" y="128148"/>
                  <a:pt x="236563" y="133217"/>
                  <a:pt x="249230" y="141507"/>
                </a:cubicBezTo>
                <a:cubicBezTo>
                  <a:pt x="259857" y="148423"/>
                  <a:pt x="249989" y="165477"/>
                  <a:pt x="239267" y="158561"/>
                </a:cubicBezTo>
                <a:cubicBezTo>
                  <a:pt x="218392" y="144918"/>
                  <a:pt x="195619" y="141223"/>
                  <a:pt x="171234" y="146339"/>
                </a:cubicBezTo>
                <a:cubicBezTo>
                  <a:pt x="158804" y="148991"/>
                  <a:pt x="153585" y="130043"/>
                  <a:pt x="166015" y="127390"/>
                </a:cubicBezTo>
                <a:cubicBezTo>
                  <a:pt x="180675" y="124311"/>
                  <a:pt x="195145" y="123695"/>
                  <a:pt x="209117" y="125922"/>
                </a:cubicBezTo>
                <a:close/>
                <a:moveTo>
                  <a:pt x="114405" y="101164"/>
                </a:moveTo>
                <a:cubicBezTo>
                  <a:pt x="101873" y="102206"/>
                  <a:pt x="90291" y="105901"/>
                  <a:pt x="79658" y="112628"/>
                </a:cubicBezTo>
                <a:cubicBezTo>
                  <a:pt x="78519" y="127407"/>
                  <a:pt x="78234" y="142091"/>
                  <a:pt x="78139" y="156871"/>
                </a:cubicBezTo>
                <a:cubicBezTo>
                  <a:pt x="89626" y="150523"/>
                  <a:pt x="101684" y="145407"/>
                  <a:pt x="114405" y="142186"/>
                </a:cubicBezTo>
                <a:close/>
                <a:moveTo>
                  <a:pt x="436157" y="91941"/>
                </a:moveTo>
                <a:cubicBezTo>
                  <a:pt x="471557" y="93043"/>
                  <a:pt x="507123" y="103872"/>
                  <a:pt x="539058" y="121643"/>
                </a:cubicBezTo>
                <a:cubicBezTo>
                  <a:pt x="550162" y="127804"/>
                  <a:pt x="541715" y="145718"/>
                  <a:pt x="530612" y="139462"/>
                </a:cubicBezTo>
                <a:cubicBezTo>
                  <a:pt x="472909" y="107426"/>
                  <a:pt x="402584" y="98232"/>
                  <a:pt x="345546" y="136808"/>
                </a:cubicBezTo>
                <a:cubicBezTo>
                  <a:pt x="335012" y="143917"/>
                  <a:pt x="323718" y="127804"/>
                  <a:pt x="334252" y="120601"/>
                </a:cubicBezTo>
                <a:cubicBezTo>
                  <a:pt x="365524" y="99464"/>
                  <a:pt x="400757" y="90839"/>
                  <a:pt x="436157" y="91941"/>
                </a:cubicBezTo>
                <a:close/>
                <a:moveTo>
                  <a:pt x="120956" y="81080"/>
                </a:moveTo>
                <a:cubicBezTo>
                  <a:pt x="122000" y="81080"/>
                  <a:pt x="122855" y="81174"/>
                  <a:pt x="123804" y="81459"/>
                </a:cubicBezTo>
                <a:cubicBezTo>
                  <a:pt x="128836" y="81269"/>
                  <a:pt x="134152" y="84396"/>
                  <a:pt x="134152" y="90933"/>
                </a:cubicBezTo>
                <a:lnTo>
                  <a:pt x="134152" y="146734"/>
                </a:lnTo>
                <a:cubicBezTo>
                  <a:pt x="134152" y="147681"/>
                  <a:pt x="133962" y="148534"/>
                  <a:pt x="133773" y="149292"/>
                </a:cubicBezTo>
                <a:cubicBezTo>
                  <a:pt x="134532" y="153744"/>
                  <a:pt x="132633" y="158387"/>
                  <a:pt x="126842" y="159523"/>
                </a:cubicBezTo>
                <a:cubicBezTo>
                  <a:pt x="109279" y="163029"/>
                  <a:pt x="93234" y="170134"/>
                  <a:pt x="78234" y="179892"/>
                </a:cubicBezTo>
                <a:cubicBezTo>
                  <a:pt x="72348" y="183682"/>
                  <a:pt x="66841" y="180366"/>
                  <a:pt x="64658" y="175439"/>
                </a:cubicBezTo>
                <a:cubicBezTo>
                  <a:pt x="61145" y="174208"/>
                  <a:pt x="58392" y="171271"/>
                  <a:pt x="58392" y="166439"/>
                </a:cubicBezTo>
                <a:cubicBezTo>
                  <a:pt x="58392" y="147871"/>
                  <a:pt x="58487" y="129207"/>
                  <a:pt x="60101" y="110638"/>
                </a:cubicBezTo>
                <a:cubicBezTo>
                  <a:pt x="60196" y="109596"/>
                  <a:pt x="60386" y="108649"/>
                  <a:pt x="60765" y="107796"/>
                </a:cubicBezTo>
                <a:cubicBezTo>
                  <a:pt x="60576" y="104575"/>
                  <a:pt x="61715" y="101164"/>
                  <a:pt x="64943" y="98796"/>
                </a:cubicBezTo>
                <a:cubicBezTo>
                  <a:pt x="81367" y="86764"/>
                  <a:pt x="100734" y="81459"/>
                  <a:pt x="120956" y="81080"/>
                </a:cubicBezTo>
                <a:close/>
                <a:moveTo>
                  <a:pt x="211133" y="79659"/>
                </a:moveTo>
                <a:cubicBezTo>
                  <a:pt x="225465" y="81224"/>
                  <a:pt x="239442" y="85988"/>
                  <a:pt x="252540" y="93858"/>
                </a:cubicBezTo>
                <a:cubicBezTo>
                  <a:pt x="263455" y="100495"/>
                  <a:pt x="253489" y="117563"/>
                  <a:pt x="242574" y="110925"/>
                </a:cubicBezTo>
                <a:cubicBezTo>
                  <a:pt x="220553" y="97651"/>
                  <a:pt x="197109" y="95375"/>
                  <a:pt x="172811" y="103719"/>
                </a:cubicBezTo>
                <a:cubicBezTo>
                  <a:pt x="160756" y="107796"/>
                  <a:pt x="155631" y="88833"/>
                  <a:pt x="167590" y="84661"/>
                </a:cubicBezTo>
                <a:cubicBezTo>
                  <a:pt x="182112" y="79730"/>
                  <a:pt x="196800" y="78095"/>
                  <a:pt x="211133" y="79659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7" name="文本框 26"/>
          <p:cNvSpPr txBox="1"/>
          <p:nvPr/>
        </p:nvSpPr>
        <p:spPr>
          <a:xfrm>
            <a:off x="7976338" y="577598"/>
            <a:ext cx="299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READ SHARE</a:t>
            </a:r>
            <a:endParaRPr kumimoji="0" lang="zh-CN" altLang="en-US" sz="2400" b="0" i="1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9" name="直接连接符 18"/>
          <p:cNvCxnSpPr/>
          <p:nvPr/>
        </p:nvCxnSpPr>
        <p:spPr>
          <a:xfrm>
            <a:off x="3371850" y="495300"/>
            <a:ext cx="0" cy="636270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  <a:endParaRPr lang="zh-CN" altLang="en-US" sz="4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23565" y="1965960"/>
            <a:ext cx="5760085" cy="591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平行四边形 6"/>
          <p:cNvSpPr>
            <a:spLocks noChangeAspect="1"/>
          </p:cNvSpPr>
          <p:nvPr/>
        </p:nvSpPr>
        <p:spPr>
          <a:xfrm rot="5400000" flipH="1">
            <a:off x="3034665" y="1928495"/>
            <a:ext cx="718185" cy="539750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3565" y="2837180"/>
            <a:ext cx="5760085" cy="591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平行四边形 8"/>
          <p:cNvSpPr>
            <a:spLocks noChangeAspect="1"/>
          </p:cNvSpPr>
          <p:nvPr/>
        </p:nvSpPr>
        <p:spPr>
          <a:xfrm rot="5400000" flipH="1">
            <a:off x="3034665" y="2799080"/>
            <a:ext cx="718185" cy="539750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23565" y="3707765"/>
            <a:ext cx="5760085" cy="591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平行四边形 10"/>
          <p:cNvSpPr>
            <a:spLocks noChangeAspect="1"/>
          </p:cNvSpPr>
          <p:nvPr/>
        </p:nvSpPr>
        <p:spPr>
          <a:xfrm rot="5400000" flipH="1">
            <a:off x="3034665" y="3669665"/>
            <a:ext cx="718185" cy="539750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3565" y="4577715"/>
            <a:ext cx="5760085" cy="591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平行四边形 12"/>
          <p:cNvSpPr>
            <a:spLocks noChangeAspect="1"/>
          </p:cNvSpPr>
          <p:nvPr/>
        </p:nvSpPr>
        <p:spPr>
          <a:xfrm rot="5400000" flipH="1">
            <a:off x="3034665" y="4539615"/>
            <a:ext cx="718185" cy="539750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48150" y="2020570"/>
            <a:ext cx="1554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作者介绍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48150" y="2893060"/>
            <a:ext cx="1554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好书概述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48150" y="3764280"/>
            <a:ext cx="1554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心得感悟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48150" y="4631690"/>
            <a:ext cx="2240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精彩片段赏析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-247650" y="1462088"/>
            <a:ext cx="12439650" cy="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7976338" y="577598"/>
            <a:ext cx="3181393" cy="497950"/>
            <a:chOff x="7976338" y="577598"/>
            <a:chExt cx="3181393" cy="497950"/>
          </a:xfrm>
        </p:grpSpPr>
        <p:sp>
          <p:nvSpPr>
            <p:cNvPr id="24" name="book-hand-drawn-open-pages_35781"/>
            <p:cNvSpPr>
              <a:spLocks noChangeAspect="1"/>
            </p:cNvSpPr>
            <p:nvPr/>
          </p:nvSpPr>
          <p:spPr bwMode="auto">
            <a:xfrm>
              <a:off x="10548046" y="578873"/>
              <a:ext cx="609685" cy="496675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  <p:sp>
          <p:nvSpPr>
            <p:cNvPr id="25" name="文本框 24"/>
            <p:cNvSpPr txBox="1"/>
            <p:nvPr/>
          </p:nvSpPr>
          <p:spPr>
            <a:xfrm>
              <a:off x="7976338" y="577598"/>
              <a:ext cx="299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1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READ SHARE</a:t>
              </a:r>
              <a:endParaRPr kumimoji="0" lang="zh-CN" altLang="en-US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4" name="直接连接符 3"/>
          <p:cNvCxnSpPr/>
          <p:nvPr/>
        </p:nvCxnSpPr>
        <p:spPr>
          <a:xfrm>
            <a:off x="7543800" y="495300"/>
            <a:ext cx="0" cy="636270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-247650" y="4872038"/>
            <a:ext cx="12439650" cy="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914400" y="2103437"/>
            <a:ext cx="7772400" cy="1325563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第一部分</a:t>
            </a:r>
            <a:endParaRPr lang="en-US" altLang="zh-CN" sz="4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76338" y="577598"/>
            <a:ext cx="3181393" cy="497950"/>
            <a:chOff x="7976338" y="577598"/>
            <a:chExt cx="3181393" cy="497950"/>
          </a:xfrm>
        </p:grpSpPr>
        <p:sp>
          <p:nvSpPr>
            <p:cNvPr id="9" name="book-hand-drawn-open-pages_35781"/>
            <p:cNvSpPr>
              <a:spLocks noChangeAspect="1"/>
            </p:cNvSpPr>
            <p:nvPr/>
          </p:nvSpPr>
          <p:spPr bwMode="auto">
            <a:xfrm>
              <a:off x="10548046" y="578873"/>
              <a:ext cx="609685" cy="496675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  <p:sp>
          <p:nvSpPr>
            <p:cNvPr id="10" name="文本框 9"/>
            <p:cNvSpPr txBox="1"/>
            <p:nvPr/>
          </p:nvSpPr>
          <p:spPr>
            <a:xfrm>
              <a:off x="7976338" y="577598"/>
              <a:ext cx="299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1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READ SHARE</a:t>
              </a:r>
              <a:endParaRPr kumimoji="0" lang="zh-CN" altLang="en-US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1054100" y="3034665"/>
            <a:ext cx="1862455" cy="8255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769235" y="3428683"/>
            <a:ext cx="270954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作者介绍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-15240"/>
            <a:ext cx="122682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5" name="组合 4"/>
          <p:cNvGrpSpPr/>
          <p:nvPr/>
        </p:nvGrpSpPr>
        <p:grpSpPr>
          <a:xfrm>
            <a:off x="7976338" y="577598"/>
            <a:ext cx="3181393" cy="497950"/>
            <a:chOff x="7976338" y="577598"/>
            <a:chExt cx="3181393" cy="497950"/>
          </a:xfrm>
        </p:grpSpPr>
        <p:sp>
          <p:nvSpPr>
            <p:cNvPr id="6" name="book-hand-drawn-open-pages_35781"/>
            <p:cNvSpPr>
              <a:spLocks noChangeAspect="1"/>
            </p:cNvSpPr>
            <p:nvPr/>
          </p:nvSpPr>
          <p:spPr bwMode="auto">
            <a:xfrm>
              <a:off x="10548046" y="578873"/>
              <a:ext cx="609685" cy="496675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  <p:sp>
          <p:nvSpPr>
            <p:cNvPr id="7" name="文本框 6"/>
            <p:cNvSpPr txBox="1"/>
            <p:nvPr/>
          </p:nvSpPr>
          <p:spPr>
            <a:xfrm>
              <a:off x="7976338" y="577598"/>
              <a:ext cx="299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1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READ SHARE</a:t>
              </a:r>
              <a:endParaRPr kumimoji="0" lang="zh-CN" altLang="en-US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5000625" y="1735455"/>
            <a:ext cx="6403340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微信图片_202008312143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928370"/>
            <a:ext cx="3839845" cy="5330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00625" y="1998345"/>
            <a:ext cx="658304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</a:rPr>
              <a:t>华应龙</a:t>
            </a:r>
            <a:r>
              <a:rPr lang="zh-CN" altLang="en-US" sz="2000"/>
              <a:t>，首批</a:t>
            </a:r>
            <a:r>
              <a:rPr lang="en-US" altLang="zh-CN" sz="2000"/>
              <a:t>“</a:t>
            </a:r>
            <a:r>
              <a:rPr lang="zh-CN" altLang="en-US" sz="2000">
                <a:solidFill>
                  <a:srgbClr val="FF0000"/>
                </a:solidFill>
              </a:rPr>
              <a:t>首都基础教育名家</a:t>
            </a:r>
            <a:r>
              <a:rPr lang="en-US" altLang="zh-CN" sz="2000"/>
              <a:t>”</a:t>
            </a:r>
            <a:r>
              <a:rPr lang="zh-CN" altLang="en-US" sz="2000"/>
              <a:t>，</a:t>
            </a:r>
            <a:r>
              <a:rPr lang="zh-CN" altLang="en-US" sz="2000">
                <a:solidFill>
                  <a:srgbClr val="FF0000"/>
                </a:solidFill>
              </a:rPr>
              <a:t>特级教师</a:t>
            </a:r>
            <a:r>
              <a:rPr lang="zh-CN" altLang="en-US" sz="2000"/>
              <a:t>，</a:t>
            </a:r>
            <a:r>
              <a:rPr lang="zh-CN" altLang="en-US" sz="2000">
                <a:solidFill>
                  <a:srgbClr val="FF0000"/>
                </a:solidFill>
              </a:rPr>
              <a:t>中学高级教师</a:t>
            </a:r>
            <a:r>
              <a:rPr lang="zh-CN" altLang="en-US" sz="2000"/>
              <a:t>，</a:t>
            </a:r>
            <a:r>
              <a:rPr lang="zh-CN" altLang="en-US" sz="2000">
                <a:solidFill>
                  <a:srgbClr val="FF0000"/>
                </a:solidFill>
              </a:rPr>
              <a:t>北京第二实验小学副校长</a:t>
            </a:r>
            <a:r>
              <a:rPr lang="zh-CN" altLang="en-US" sz="2000"/>
              <a:t>，</a:t>
            </a:r>
            <a:r>
              <a:rPr lang="en-US" altLang="zh-CN" sz="2000">
                <a:solidFill>
                  <a:srgbClr val="FF0000"/>
                </a:solidFill>
              </a:rPr>
              <a:t>“</a:t>
            </a:r>
            <a:r>
              <a:rPr lang="zh-CN" altLang="en-US" sz="2000">
                <a:solidFill>
                  <a:srgbClr val="FF0000"/>
                </a:solidFill>
              </a:rPr>
              <a:t>北师大版</a:t>
            </a:r>
            <a:r>
              <a:rPr lang="en-US" altLang="zh-CN" sz="2000">
                <a:solidFill>
                  <a:srgbClr val="FF0000"/>
                </a:solidFill>
              </a:rPr>
              <a:t>”</a:t>
            </a:r>
            <a:r>
              <a:rPr lang="zh-CN" altLang="en-US" sz="2000">
                <a:solidFill>
                  <a:srgbClr val="FF0000"/>
                </a:solidFill>
              </a:rPr>
              <a:t>和</a:t>
            </a:r>
            <a:r>
              <a:rPr lang="en-US" altLang="zh-CN" sz="2000">
                <a:solidFill>
                  <a:srgbClr val="FF0000"/>
                </a:solidFill>
              </a:rPr>
              <a:t>“</a:t>
            </a:r>
            <a:r>
              <a:rPr lang="zh-CN" altLang="en-US" sz="2000">
                <a:solidFill>
                  <a:srgbClr val="FF0000"/>
                </a:solidFill>
              </a:rPr>
              <a:t>苏教版</a:t>
            </a:r>
            <a:r>
              <a:rPr lang="en-US" altLang="zh-CN" sz="2000">
                <a:solidFill>
                  <a:srgbClr val="FF0000"/>
                </a:solidFill>
              </a:rPr>
              <a:t>”</a:t>
            </a:r>
            <a:r>
              <a:rPr lang="zh-CN" altLang="en-US" sz="2000">
                <a:solidFill>
                  <a:srgbClr val="FF0000"/>
                </a:solidFill>
              </a:rPr>
              <a:t>教材编写和审定者之一</a:t>
            </a:r>
            <a:r>
              <a:rPr lang="zh-CN" altLang="en-US" sz="2000"/>
              <a:t>。工作</a:t>
            </a:r>
            <a:r>
              <a:rPr lang="en-US" altLang="zh-CN" sz="2000"/>
              <a:t>36</a:t>
            </a:r>
            <a:r>
              <a:rPr lang="zh-CN" altLang="en-US" sz="2000"/>
              <a:t>年来，他一直在教学第一线，学习、研究、总结、提升，用数学的眼睛来关注生活，用先进的思想观照课堂，用智慧的实践演绎精彩的人生。他致力于探索 </a:t>
            </a:r>
            <a:r>
              <a:rPr lang="en-US" altLang="zh-CN" sz="2000"/>
              <a:t>“</a:t>
            </a:r>
            <a:r>
              <a:rPr lang="zh-CN" altLang="en-US" sz="2000"/>
              <a:t>人文化</a:t>
            </a:r>
            <a:r>
              <a:rPr lang="en-US" altLang="zh-CN" sz="2000"/>
              <a:t>”</a:t>
            </a:r>
            <a:r>
              <a:rPr lang="zh-CN" altLang="en-US" sz="2000"/>
              <a:t>的小学数学教学模式，</a:t>
            </a:r>
            <a:r>
              <a:rPr lang="en-US" altLang="zh-CN" sz="2000"/>
              <a:t>“</a:t>
            </a:r>
            <a:r>
              <a:rPr lang="zh-CN" altLang="en-US" sz="2000"/>
              <a:t>尊重、沟通、宽容、欣赏</a:t>
            </a:r>
            <a:r>
              <a:rPr lang="en-US" altLang="zh-CN" sz="2000"/>
              <a:t>”</a:t>
            </a:r>
            <a:r>
              <a:rPr lang="zh-CN" altLang="en-US" sz="2000"/>
              <a:t>使他的课堂教学充盈着时代气息，洋溢着浓浓的师生情谊。新课程的春风吹绿了他的课堂，</a:t>
            </a:r>
            <a:r>
              <a:rPr lang="en-US" altLang="zh-CN" sz="2000">
                <a:solidFill>
                  <a:srgbClr val="FF0000"/>
                </a:solidFill>
              </a:rPr>
              <a:t>“</a:t>
            </a:r>
            <a:r>
              <a:rPr lang="zh-CN" altLang="en-US" sz="2000">
                <a:solidFill>
                  <a:srgbClr val="FF0000"/>
                </a:solidFill>
              </a:rPr>
              <a:t>古为今用</a:t>
            </a:r>
            <a:r>
              <a:rPr lang="en-US" altLang="zh-CN" sz="2000">
                <a:solidFill>
                  <a:srgbClr val="FF0000"/>
                </a:solidFill>
              </a:rPr>
              <a:t>”</a:t>
            </a:r>
            <a:r>
              <a:rPr lang="zh-CN" altLang="en-US" sz="2000">
                <a:solidFill>
                  <a:srgbClr val="FF0000"/>
                </a:solidFill>
              </a:rPr>
              <a:t>、</a:t>
            </a:r>
            <a:r>
              <a:rPr lang="en-US" altLang="zh-CN" sz="2000">
                <a:solidFill>
                  <a:srgbClr val="FF0000"/>
                </a:solidFill>
              </a:rPr>
              <a:t>“</a:t>
            </a:r>
            <a:r>
              <a:rPr lang="zh-CN" altLang="en-US" sz="2000">
                <a:solidFill>
                  <a:srgbClr val="FF0000"/>
                </a:solidFill>
              </a:rPr>
              <a:t>洋为中用</a:t>
            </a:r>
            <a:r>
              <a:rPr lang="en-US" altLang="zh-CN" sz="2000">
                <a:solidFill>
                  <a:srgbClr val="FF0000"/>
                </a:solidFill>
              </a:rPr>
              <a:t>”</a:t>
            </a:r>
            <a:r>
              <a:rPr lang="zh-CN" altLang="en-US" sz="2000">
                <a:solidFill>
                  <a:srgbClr val="FF0000"/>
                </a:solidFill>
              </a:rPr>
              <a:t>、</a:t>
            </a:r>
            <a:r>
              <a:rPr lang="en-US" altLang="zh-CN" sz="2000">
                <a:solidFill>
                  <a:srgbClr val="FF0000"/>
                </a:solidFill>
              </a:rPr>
              <a:t>“</a:t>
            </a:r>
            <a:r>
              <a:rPr lang="zh-CN" altLang="en-US" sz="2000">
                <a:solidFill>
                  <a:srgbClr val="FF0000"/>
                </a:solidFill>
              </a:rPr>
              <a:t>做中学</a:t>
            </a:r>
            <a:r>
              <a:rPr lang="en-US" altLang="zh-CN" sz="2000">
                <a:solidFill>
                  <a:srgbClr val="FF0000"/>
                </a:solidFill>
              </a:rPr>
              <a:t>”</a:t>
            </a:r>
            <a:r>
              <a:rPr lang="zh-CN" altLang="en-US" sz="2000">
                <a:solidFill>
                  <a:srgbClr val="FF0000"/>
                </a:solidFill>
              </a:rPr>
              <a:t>、</a:t>
            </a:r>
            <a:r>
              <a:rPr lang="en-US" altLang="zh-CN" sz="2000">
                <a:solidFill>
                  <a:srgbClr val="FF0000"/>
                </a:solidFill>
              </a:rPr>
              <a:t>“</a:t>
            </a:r>
            <a:r>
              <a:rPr lang="zh-CN" altLang="en-US" sz="2000">
                <a:solidFill>
                  <a:srgbClr val="FF0000"/>
                </a:solidFill>
              </a:rPr>
              <a:t>玩中学</a:t>
            </a:r>
            <a:r>
              <a:rPr lang="en-US" altLang="zh-CN" sz="2000">
                <a:solidFill>
                  <a:srgbClr val="FF0000"/>
                </a:solidFill>
              </a:rPr>
              <a:t>”</a:t>
            </a:r>
            <a:r>
              <a:rPr lang="zh-CN" altLang="en-US" sz="2000"/>
              <a:t>，清新流动的生命力让学生特别爱上他的</a:t>
            </a:r>
            <a:r>
              <a:rPr lang="en-US" altLang="zh-CN" sz="2000"/>
              <a:t>“</a:t>
            </a:r>
            <a:r>
              <a:rPr lang="zh-CN" altLang="en-US" sz="2000"/>
              <a:t>疯狂数学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化错教学</a:t>
            </a:r>
            <a:r>
              <a:rPr lang="en-US" altLang="zh-CN" sz="2000"/>
              <a:t>”</a:t>
            </a:r>
            <a:endParaRPr lang="en-US" altLang="zh-CN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4" name="直接连接符 3"/>
          <p:cNvCxnSpPr/>
          <p:nvPr/>
        </p:nvCxnSpPr>
        <p:spPr>
          <a:xfrm>
            <a:off x="7543800" y="495300"/>
            <a:ext cx="0" cy="636270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-247650" y="4872038"/>
            <a:ext cx="12439650" cy="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1028700" y="2252027"/>
            <a:ext cx="7772400" cy="1325563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第二部分</a:t>
            </a:r>
            <a:endParaRPr lang="zh-CN" altLang="en-US" sz="4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76338" y="577598"/>
            <a:ext cx="3181393" cy="497950"/>
            <a:chOff x="7976338" y="577598"/>
            <a:chExt cx="3181393" cy="497950"/>
          </a:xfrm>
        </p:grpSpPr>
        <p:sp>
          <p:nvSpPr>
            <p:cNvPr id="9" name="book-hand-drawn-open-pages_35781"/>
            <p:cNvSpPr>
              <a:spLocks noChangeAspect="1"/>
            </p:cNvSpPr>
            <p:nvPr/>
          </p:nvSpPr>
          <p:spPr bwMode="auto">
            <a:xfrm>
              <a:off x="10548046" y="578873"/>
              <a:ext cx="609685" cy="496675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  <p:sp>
          <p:nvSpPr>
            <p:cNvPr id="10" name="文本框 9"/>
            <p:cNvSpPr txBox="1"/>
            <p:nvPr/>
          </p:nvSpPr>
          <p:spPr>
            <a:xfrm>
              <a:off x="7976338" y="577598"/>
              <a:ext cx="299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1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READ SHARE</a:t>
              </a:r>
              <a:endParaRPr kumimoji="0" lang="zh-CN" altLang="en-US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1028700" y="3209925"/>
            <a:ext cx="2058035" cy="508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850515" y="3577273"/>
            <a:ext cx="270954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好书概述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6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262088" y="291848"/>
            <a:ext cx="3181393" cy="497950"/>
            <a:chOff x="7976338" y="577598"/>
            <a:chExt cx="3181393" cy="497950"/>
          </a:xfrm>
        </p:grpSpPr>
        <p:sp>
          <p:nvSpPr>
            <p:cNvPr id="6" name="book-hand-drawn-open-pages_35781"/>
            <p:cNvSpPr>
              <a:spLocks noChangeAspect="1"/>
            </p:cNvSpPr>
            <p:nvPr/>
          </p:nvSpPr>
          <p:spPr bwMode="auto">
            <a:xfrm>
              <a:off x="10548046" y="578873"/>
              <a:ext cx="609685" cy="496675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  <p:sp>
          <p:nvSpPr>
            <p:cNvPr id="7" name="文本框 6"/>
            <p:cNvSpPr txBox="1"/>
            <p:nvPr/>
          </p:nvSpPr>
          <p:spPr>
            <a:xfrm>
              <a:off x="7976338" y="577598"/>
              <a:ext cx="299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1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READ SHARE</a:t>
              </a:r>
              <a:endParaRPr kumimoji="0" lang="zh-CN" altLang="en-US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9525"/>
            <a:ext cx="12268835" cy="687705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300188" y="329948"/>
            <a:ext cx="3181393" cy="497950"/>
            <a:chOff x="7976338" y="577598"/>
            <a:chExt cx="3181393" cy="497950"/>
          </a:xfrm>
        </p:grpSpPr>
        <p:sp>
          <p:nvSpPr>
            <p:cNvPr id="6" name="book-hand-drawn-open-pages_35781"/>
            <p:cNvSpPr>
              <a:spLocks noChangeAspect="1"/>
            </p:cNvSpPr>
            <p:nvPr/>
          </p:nvSpPr>
          <p:spPr bwMode="auto">
            <a:xfrm>
              <a:off x="10548046" y="578873"/>
              <a:ext cx="609685" cy="496675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  <p:sp>
          <p:nvSpPr>
            <p:cNvPr id="7" name="文本框 6"/>
            <p:cNvSpPr txBox="1"/>
            <p:nvPr/>
          </p:nvSpPr>
          <p:spPr>
            <a:xfrm>
              <a:off x="7976338" y="577598"/>
              <a:ext cx="299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1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READ SHARE</a:t>
              </a:r>
              <a:endParaRPr kumimoji="0" lang="zh-CN" altLang="en-US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4" name="直接连接符 3"/>
          <p:cNvCxnSpPr/>
          <p:nvPr/>
        </p:nvCxnSpPr>
        <p:spPr>
          <a:xfrm>
            <a:off x="7543800" y="495300"/>
            <a:ext cx="0" cy="636270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-247650" y="4872038"/>
            <a:ext cx="12439650" cy="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914400" y="2103437"/>
            <a:ext cx="7772400" cy="1325563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第三部分</a:t>
            </a:r>
            <a:endParaRPr lang="zh-CN" altLang="en-US" sz="4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76338" y="577598"/>
            <a:ext cx="3181393" cy="497950"/>
            <a:chOff x="7976338" y="577598"/>
            <a:chExt cx="3181393" cy="497950"/>
          </a:xfrm>
        </p:grpSpPr>
        <p:sp>
          <p:nvSpPr>
            <p:cNvPr id="9" name="book-hand-drawn-open-pages_35781"/>
            <p:cNvSpPr>
              <a:spLocks noChangeAspect="1"/>
            </p:cNvSpPr>
            <p:nvPr/>
          </p:nvSpPr>
          <p:spPr bwMode="auto">
            <a:xfrm>
              <a:off x="10548046" y="578873"/>
              <a:ext cx="609685" cy="496675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  <p:sp>
          <p:nvSpPr>
            <p:cNvPr id="10" name="文本框 9"/>
            <p:cNvSpPr txBox="1"/>
            <p:nvPr/>
          </p:nvSpPr>
          <p:spPr>
            <a:xfrm>
              <a:off x="7976338" y="577598"/>
              <a:ext cx="299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1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READ SHARE</a:t>
              </a:r>
              <a:endParaRPr kumimoji="0" lang="zh-CN" altLang="en-US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028700" y="3215005"/>
            <a:ext cx="1876425" cy="0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038475" y="3429000"/>
            <a:ext cx="2823210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心得</a:t>
            </a:r>
            <a:r>
              <a: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感悟</a:t>
            </a:r>
            <a:endParaRPr kumimoji="0" lang="zh-CN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5" name="组合 4"/>
          <p:cNvGrpSpPr/>
          <p:nvPr/>
        </p:nvGrpSpPr>
        <p:grpSpPr>
          <a:xfrm>
            <a:off x="7976338" y="577598"/>
            <a:ext cx="3181393" cy="497950"/>
            <a:chOff x="7976338" y="577598"/>
            <a:chExt cx="3181393" cy="497950"/>
          </a:xfrm>
        </p:grpSpPr>
        <p:sp>
          <p:nvSpPr>
            <p:cNvPr id="6" name="book-hand-drawn-open-pages_35781"/>
            <p:cNvSpPr>
              <a:spLocks noChangeAspect="1"/>
            </p:cNvSpPr>
            <p:nvPr/>
          </p:nvSpPr>
          <p:spPr bwMode="auto">
            <a:xfrm>
              <a:off x="10548046" y="578873"/>
              <a:ext cx="609685" cy="496675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  <p:sp>
          <p:nvSpPr>
            <p:cNvPr id="7" name="文本框 6"/>
            <p:cNvSpPr txBox="1"/>
            <p:nvPr/>
          </p:nvSpPr>
          <p:spPr>
            <a:xfrm>
              <a:off x="7976338" y="577598"/>
              <a:ext cx="299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1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READ SHARE</a:t>
              </a:r>
              <a:endParaRPr kumimoji="0" lang="zh-CN" altLang="en-US" sz="24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35" y="-635"/>
            <a:ext cx="12268835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00"/>
    </mc:Choice>
    <mc:Fallback>
      <p:transition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WPS 演示</Application>
  <PresentationFormat>宽屏</PresentationFormat>
  <Paragraphs>64</Paragraphs>
  <Slides>12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方正清刻本悦宋简体</vt:lpstr>
      <vt:lpstr>仿宋</vt:lpstr>
      <vt:lpstr>等线 Light</vt:lpstr>
      <vt:lpstr>等线</vt:lpstr>
      <vt:lpstr>等线</vt:lpstr>
      <vt:lpstr>Calibri Light</vt:lpstr>
      <vt:lpstr>微软雅黑</vt:lpstr>
      <vt:lpstr>Arial Unicode MS</vt:lpstr>
      <vt:lpstr>Calibri</vt:lpstr>
      <vt:lpstr>1_Office 主题​​</vt:lpstr>
      <vt:lpstr>PowerPoint 演示文稿</vt:lpstr>
      <vt:lpstr>目录</vt:lpstr>
      <vt:lpstr>第一章节</vt:lpstr>
      <vt:lpstr>PowerPoint 演示文稿</vt:lpstr>
      <vt:lpstr>第二章节</vt:lpstr>
      <vt:lpstr>PowerPoint 演示文稿</vt:lpstr>
      <vt:lpstr>PowerPoint 演示文稿</vt:lpstr>
      <vt:lpstr>第三章节</vt:lpstr>
      <vt:lpstr>PowerPoint 演示文稿</vt:lpstr>
      <vt:lpstr>第四章节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铎洋 郑</dc:creator>
  <cp:lastModifiedBy>刘</cp:lastModifiedBy>
  <cp:revision>13</cp:revision>
  <dcterms:created xsi:type="dcterms:W3CDTF">2019-09-10T03:06:00Z</dcterms:created>
  <dcterms:modified xsi:type="dcterms:W3CDTF">2020-08-31T14:48:15Z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