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8" r:id="rId2"/>
    <p:sldId id="293" r:id="rId3"/>
    <p:sldId id="280" r:id="rId4"/>
    <p:sldId id="277" r:id="rId5"/>
    <p:sldId id="281" r:id="rId6"/>
    <p:sldId id="282" r:id="rId7"/>
    <p:sldId id="283" r:id="rId8"/>
    <p:sldId id="284" r:id="rId9"/>
    <p:sldId id="292" r:id="rId10"/>
    <p:sldId id="278" r:id="rId11"/>
    <p:sldId id="308" r:id="rId12"/>
    <p:sldId id="298" r:id="rId13"/>
    <p:sldId id="299" r:id="rId14"/>
    <p:sldId id="300" r:id="rId15"/>
    <p:sldId id="301" r:id="rId16"/>
    <p:sldId id="302" r:id="rId17"/>
    <p:sldId id="309" r:id="rId18"/>
    <p:sldId id="285" r:id="rId19"/>
    <p:sldId id="286" r:id="rId20"/>
    <p:sldId id="287" r:id="rId21"/>
    <p:sldId id="289" r:id="rId22"/>
    <p:sldId id="288" r:id="rId23"/>
    <p:sldId id="291" r:id="rId24"/>
    <p:sldId id="279" r:id="rId25"/>
    <p:sldId id="294" r:id="rId26"/>
    <p:sldId id="311" r:id="rId27"/>
    <p:sldId id="312" r:id="rId28"/>
    <p:sldId id="314" r:id="rId29"/>
    <p:sldId id="303" r:id="rId30"/>
    <p:sldId id="304" r:id="rId31"/>
    <p:sldId id="313" r:id="rId32"/>
    <p:sldId id="315" r:id="rId33"/>
    <p:sldId id="305" r:id="rId34"/>
    <p:sldId id="306" r:id="rId35"/>
    <p:sldId id="307" r:id="rId36"/>
    <p:sldId id="310" r:id="rId37"/>
    <p:sldId id="261" r:id="rId38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1" autoAdjust="0"/>
    <p:restoredTop sz="99295" autoAdjust="0"/>
  </p:normalViewPr>
  <p:slideViewPr>
    <p:cSldViewPr>
      <p:cViewPr varScale="1">
        <p:scale>
          <a:sx n="145" d="100"/>
          <a:sy n="145" d="100"/>
        </p:scale>
        <p:origin x="486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BED665-A514-47ED-B207-FD30F71D78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9CB0495-026D-4D76-BCEC-983FD8F8E2CC}">
      <dgm:prSet phldrT="[文本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altLang="zh-CN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itchFamily="2" charset="-122"/>
              <a:ea typeface="华文楷体" pitchFamily="2" charset="-122"/>
              <a:cs typeface="+mj-cs"/>
            </a:rPr>
            <a:t>1.</a:t>
          </a:r>
          <a:r>
            <a:rPr lang="zh-CN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itchFamily="2" charset="-122"/>
              <a:ea typeface="华文楷体" pitchFamily="2" charset="-122"/>
              <a:cs typeface="+mj-cs"/>
            </a:rPr>
            <a:t>大学物理简介</a:t>
          </a:r>
          <a:endParaRPr lang="zh-CN" altLang="en-US" sz="2800" dirty="0"/>
        </a:p>
      </dgm:t>
    </dgm:pt>
    <dgm:pt modelId="{1AD02F26-E986-4A6F-A6B9-69E392E0B0CF}" type="parTrans" cxnId="{5CC4A22C-5C72-47FA-82B0-C5FA2A55CEC6}">
      <dgm:prSet/>
      <dgm:spPr/>
      <dgm:t>
        <a:bodyPr/>
        <a:lstStyle/>
        <a:p>
          <a:endParaRPr lang="zh-CN" altLang="en-US"/>
        </a:p>
      </dgm:t>
    </dgm:pt>
    <dgm:pt modelId="{76C4FFE3-CD7C-45F4-95F3-CC1D85A35F8E}" type="sibTrans" cxnId="{5CC4A22C-5C72-47FA-82B0-C5FA2A55CEC6}">
      <dgm:prSet/>
      <dgm:spPr/>
      <dgm:t>
        <a:bodyPr/>
        <a:lstStyle/>
        <a:p>
          <a:endParaRPr lang="zh-CN" altLang="en-US"/>
        </a:p>
      </dgm:t>
    </dgm:pt>
    <dgm:pt modelId="{E45051D9-5DE3-4506-8F3B-D69E37800A04}">
      <dgm:prSet phldrT="[文本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altLang="zh-CN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itchFamily="2" charset="-122"/>
              <a:ea typeface="华文楷体" pitchFamily="2" charset="-122"/>
              <a:cs typeface="+mj-cs"/>
            </a:rPr>
            <a:t>2.</a:t>
          </a:r>
          <a:r>
            <a:rPr lang="zh-CN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itchFamily="2" charset="-122"/>
              <a:ea typeface="华文楷体" pitchFamily="2" charset="-122"/>
              <a:cs typeface="+mj-cs"/>
            </a:rPr>
            <a:t>中学物理与大学物理对比</a:t>
          </a:r>
          <a:endParaRPr lang="zh-CN" altLang="en-US" sz="2800" dirty="0"/>
        </a:p>
      </dgm:t>
    </dgm:pt>
    <dgm:pt modelId="{4426FD09-42D4-4FE7-84FC-882F5F8BDE16}" type="parTrans" cxnId="{7870E033-6F00-4FCB-A81F-FA46698F44A3}">
      <dgm:prSet/>
      <dgm:spPr/>
      <dgm:t>
        <a:bodyPr/>
        <a:lstStyle/>
        <a:p>
          <a:endParaRPr lang="zh-CN" altLang="en-US"/>
        </a:p>
      </dgm:t>
    </dgm:pt>
    <dgm:pt modelId="{57EF2C75-8D5D-4925-8971-8736506A2FA7}" type="sibTrans" cxnId="{7870E033-6F00-4FCB-A81F-FA46698F44A3}">
      <dgm:prSet/>
      <dgm:spPr/>
      <dgm:t>
        <a:bodyPr/>
        <a:lstStyle/>
        <a:p>
          <a:endParaRPr lang="zh-CN" altLang="en-US"/>
        </a:p>
      </dgm:t>
    </dgm:pt>
    <dgm:pt modelId="{7C4FD14A-37B4-4DB2-86B2-620FA278F414}">
      <dgm:prSet phldrT="[文本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altLang="zh-CN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itchFamily="2" charset="-122"/>
              <a:ea typeface="华文楷体" pitchFamily="2" charset="-122"/>
              <a:cs typeface="+mj-cs"/>
            </a:rPr>
            <a:t>3.</a:t>
          </a:r>
          <a:r>
            <a:rPr lang="zh-CN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itchFamily="2" charset="-122"/>
              <a:ea typeface="华文楷体" pitchFamily="2" charset="-122"/>
              <a:cs typeface="+mj-cs"/>
            </a:rPr>
            <a:t> 衔接问题</a:t>
          </a:r>
          <a:endParaRPr lang="zh-CN" altLang="en-US" sz="2800" dirty="0"/>
        </a:p>
      </dgm:t>
    </dgm:pt>
    <dgm:pt modelId="{092F284D-37DB-4A0D-A8C3-D1798CD1801F}" type="parTrans" cxnId="{3DF6B6B4-E065-4FF2-9733-745A239829EF}">
      <dgm:prSet/>
      <dgm:spPr/>
      <dgm:t>
        <a:bodyPr/>
        <a:lstStyle/>
        <a:p>
          <a:endParaRPr lang="zh-CN" altLang="en-US"/>
        </a:p>
      </dgm:t>
    </dgm:pt>
    <dgm:pt modelId="{07076BF6-1A91-4768-BB76-43146064CE02}" type="sibTrans" cxnId="{3DF6B6B4-E065-4FF2-9733-745A239829EF}">
      <dgm:prSet/>
      <dgm:spPr/>
      <dgm:t>
        <a:bodyPr/>
        <a:lstStyle/>
        <a:p>
          <a:endParaRPr lang="zh-CN" altLang="en-US"/>
        </a:p>
      </dgm:t>
    </dgm:pt>
    <dgm:pt modelId="{EF4C4E74-5C16-40C2-B20B-012730B1FE5D}" type="pres">
      <dgm:prSet presAssocID="{AFBED665-A514-47ED-B207-FD30F71D7831}" presName="linear" presStyleCnt="0">
        <dgm:presLayoutVars>
          <dgm:dir/>
          <dgm:animLvl val="lvl"/>
          <dgm:resizeHandles val="exact"/>
        </dgm:presLayoutVars>
      </dgm:prSet>
      <dgm:spPr/>
    </dgm:pt>
    <dgm:pt modelId="{EAB7A505-12DC-487B-8440-4F9078B8CD46}" type="pres">
      <dgm:prSet presAssocID="{79CB0495-026D-4D76-BCEC-983FD8F8E2CC}" presName="parentLin" presStyleCnt="0"/>
      <dgm:spPr/>
    </dgm:pt>
    <dgm:pt modelId="{99D7AAC8-3DEA-448C-9D38-C8871DFE8455}" type="pres">
      <dgm:prSet presAssocID="{79CB0495-026D-4D76-BCEC-983FD8F8E2CC}" presName="parentLeftMargin" presStyleLbl="node1" presStyleIdx="0" presStyleCnt="3"/>
      <dgm:spPr/>
    </dgm:pt>
    <dgm:pt modelId="{C63C85FE-1BB0-4B18-A0C1-6FC827E116AE}" type="pres">
      <dgm:prSet presAssocID="{79CB0495-026D-4D76-BCEC-983FD8F8E2CC}" presName="parentText" presStyleLbl="node1" presStyleIdx="0" presStyleCnt="3" custScaleX="126547">
        <dgm:presLayoutVars>
          <dgm:chMax val="0"/>
          <dgm:bulletEnabled val="1"/>
        </dgm:presLayoutVars>
      </dgm:prSet>
      <dgm:spPr/>
    </dgm:pt>
    <dgm:pt modelId="{11AF8F3B-EE17-41B3-9E4C-88EF30E4569F}" type="pres">
      <dgm:prSet presAssocID="{79CB0495-026D-4D76-BCEC-983FD8F8E2CC}" presName="negativeSpace" presStyleCnt="0"/>
      <dgm:spPr/>
    </dgm:pt>
    <dgm:pt modelId="{253C61CA-2204-48A1-BFB6-ED6AE81AF110}" type="pres">
      <dgm:prSet presAssocID="{79CB0495-026D-4D76-BCEC-983FD8F8E2CC}" presName="childText" presStyleLbl="conFgAcc1" presStyleIdx="0" presStyleCnt="3">
        <dgm:presLayoutVars>
          <dgm:bulletEnabled val="1"/>
        </dgm:presLayoutVars>
      </dgm:prSet>
      <dgm:spPr/>
    </dgm:pt>
    <dgm:pt modelId="{83422503-D264-4C6C-A099-282B6BD6F96E}" type="pres">
      <dgm:prSet presAssocID="{76C4FFE3-CD7C-45F4-95F3-CC1D85A35F8E}" presName="spaceBetweenRectangles" presStyleCnt="0"/>
      <dgm:spPr/>
    </dgm:pt>
    <dgm:pt modelId="{708AD9B7-D261-4AE0-805F-E580E8EC1C20}" type="pres">
      <dgm:prSet presAssocID="{E45051D9-5DE3-4506-8F3B-D69E37800A04}" presName="parentLin" presStyleCnt="0"/>
      <dgm:spPr/>
    </dgm:pt>
    <dgm:pt modelId="{3879982A-FCA8-41CD-8FE5-D902600D9FB6}" type="pres">
      <dgm:prSet presAssocID="{E45051D9-5DE3-4506-8F3B-D69E37800A04}" presName="parentLeftMargin" presStyleLbl="node1" presStyleIdx="0" presStyleCnt="3"/>
      <dgm:spPr/>
    </dgm:pt>
    <dgm:pt modelId="{799AFC89-4803-4EA6-A98D-616E18688046}" type="pres">
      <dgm:prSet presAssocID="{E45051D9-5DE3-4506-8F3B-D69E37800A04}" presName="parentText" presStyleLbl="node1" presStyleIdx="1" presStyleCnt="3" custScaleX="126547">
        <dgm:presLayoutVars>
          <dgm:chMax val="0"/>
          <dgm:bulletEnabled val="1"/>
        </dgm:presLayoutVars>
      </dgm:prSet>
      <dgm:spPr/>
    </dgm:pt>
    <dgm:pt modelId="{6D027F5A-7206-4492-9A9D-B464F2A7FCD5}" type="pres">
      <dgm:prSet presAssocID="{E45051D9-5DE3-4506-8F3B-D69E37800A04}" presName="negativeSpace" presStyleCnt="0"/>
      <dgm:spPr/>
    </dgm:pt>
    <dgm:pt modelId="{A70363B7-0BE0-4A4E-9FF7-20A92BEB73FE}" type="pres">
      <dgm:prSet presAssocID="{E45051D9-5DE3-4506-8F3B-D69E37800A04}" presName="childText" presStyleLbl="conFgAcc1" presStyleIdx="1" presStyleCnt="3">
        <dgm:presLayoutVars>
          <dgm:bulletEnabled val="1"/>
        </dgm:presLayoutVars>
      </dgm:prSet>
      <dgm:spPr/>
    </dgm:pt>
    <dgm:pt modelId="{0927C4AF-392E-4BDB-8DE8-10FFAA338DAC}" type="pres">
      <dgm:prSet presAssocID="{57EF2C75-8D5D-4925-8971-8736506A2FA7}" presName="spaceBetweenRectangles" presStyleCnt="0"/>
      <dgm:spPr/>
    </dgm:pt>
    <dgm:pt modelId="{C329E777-57DD-450B-B435-B5E6285A2A77}" type="pres">
      <dgm:prSet presAssocID="{7C4FD14A-37B4-4DB2-86B2-620FA278F414}" presName="parentLin" presStyleCnt="0"/>
      <dgm:spPr/>
    </dgm:pt>
    <dgm:pt modelId="{5ABAAE0A-9519-4FF6-9FE1-079EE8BE4DE1}" type="pres">
      <dgm:prSet presAssocID="{7C4FD14A-37B4-4DB2-86B2-620FA278F414}" presName="parentLeftMargin" presStyleLbl="node1" presStyleIdx="1" presStyleCnt="3"/>
      <dgm:spPr/>
    </dgm:pt>
    <dgm:pt modelId="{FBBC84D9-E353-48BC-A1AD-CE9EE1BBCEFD}" type="pres">
      <dgm:prSet presAssocID="{7C4FD14A-37B4-4DB2-86B2-620FA278F414}" presName="parentText" presStyleLbl="node1" presStyleIdx="2" presStyleCnt="3" custScaleX="126547">
        <dgm:presLayoutVars>
          <dgm:chMax val="0"/>
          <dgm:bulletEnabled val="1"/>
        </dgm:presLayoutVars>
      </dgm:prSet>
      <dgm:spPr/>
    </dgm:pt>
    <dgm:pt modelId="{3FAB41B9-9FFF-483C-A293-AA23259A0890}" type="pres">
      <dgm:prSet presAssocID="{7C4FD14A-37B4-4DB2-86B2-620FA278F414}" presName="negativeSpace" presStyleCnt="0"/>
      <dgm:spPr/>
    </dgm:pt>
    <dgm:pt modelId="{5425C46A-995E-4F02-9741-4E09F152299F}" type="pres">
      <dgm:prSet presAssocID="{7C4FD14A-37B4-4DB2-86B2-620FA278F41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2B6B828-3A39-4CD9-85D8-E2C80B142895}" type="presOf" srcId="{7C4FD14A-37B4-4DB2-86B2-620FA278F414}" destId="{FBBC84D9-E353-48BC-A1AD-CE9EE1BBCEFD}" srcOrd="1" destOrd="0" presId="urn:microsoft.com/office/officeart/2005/8/layout/list1"/>
    <dgm:cxn modelId="{7B1C3329-CFB5-43AF-BCE7-34AB37EBCB1D}" type="presOf" srcId="{E45051D9-5DE3-4506-8F3B-D69E37800A04}" destId="{799AFC89-4803-4EA6-A98D-616E18688046}" srcOrd="1" destOrd="0" presId="urn:microsoft.com/office/officeart/2005/8/layout/list1"/>
    <dgm:cxn modelId="{29A6FA2A-2CCC-45D9-A0E0-9CDAFC96F183}" type="presOf" srcId="{79CB0495-026D-4D76-BCEC-983FD8F8E2CC}" destId="{99D7AAC8-3DEA-448C-9D38-C8871DFE8455}" srcOrd="0" destOrd="0" presId="urn:microsoft.com/office/officeart/2005/8/layout/list1"/>
    <dgm:cxn modelId="{5CC4A22C-5C72-47FA-82B0-C5FA2A55CEC6}" srcId="{AFBED665-A514-47ED-B207-FD30F71D7831}" destId="{79CB0495-026D-4D76-BCEC-983FD8F8E2CC}" srcOrd="0" destOrd="0" parTransId="{1AD02F26-E986-4A6F-A6B9-69E392E0B0CF}" sibTransId="{76C4FFE3-CD7C-45F4-95F3-CC1D85A35F8E}"/>
    <dgm:cxn modelId="{7870E033-6F00-4FCB-A81F-FA46698F44A3}" srcId="{AFBED665-A514-47ED-B207-FD30F71D7831}" destId="{E45051D9-5DE3-4506-8F3B-D69E37800A04}" srcOrd="1" destOrd="0" parTransId="{4426FD09-42D4-4FE7-84FC-882F5F8BDE16}" sibTransId="{57EF2C75-8D5D-4925-8971-8736506A2FA7}"/>
    <dgm:cxn modelId="{FEA96398-AF00-4B32-80A9-3839EC2190EE}" type="presOf" srcId="{7C4FD14A-37B4-4DB2-86B2-620FA278F414}" destId="{5ABAAE0A-9519-4FF6-9FE1-079EE8BE4DE1}" srcOrd="0" destOrd="0" presId="urn:microsoft.com/office/officeart/2005/8/layout/list1"/>
    <dgm:cxn modelId="{3DF6B6B4-E065-4FF2-9733-745A239829EF}" srcId="{AFBED665-A514-47ED-B207-FD30F71D7831}" destId="{7C4FD14A-37B4-4DB2-86B2-620FA278F414}" srcOrd="2" destOrd="0" parTransId="{092F284D-37DB-4A0D-A8C3-D1798CD1801F}" sibTransId="{07076BF6-1A91-4768-BB76-43146064CE02}"/>
    <dgm:cxn modelId="{2BF6B7CA-B767-4850-9ED2-82764B2E0915}" type="presOf" srcId="{79CB0495-026D-4D76-BCEC-983FD8F8E2CC}" destId="{C63C85FE-1BB0-4B18-A0C1-6FC827E116AE}" srcOrd="1" destOrd="0" presId="urn:microsoft.com/office/officeart/2005/8/layout/list1"/>
    <dgm:cxn modelId="{A95754EE-5224-429F-8234-BAC49A8DB41C}" type="presOf" srcId="{AFBED665-A514-47ED-B207-FD30F71D7831}" destId="{EF4C4E74-5C16-40C2-B20B-012730B1FE5D}" srcOrd="0" destOrd="0" presId="urn:microsoft.com/office/officeart/2005/8/layout/list1"/>
    <dgm:cxn modelId="{6BF189FA-6CDC-4AA0-8304-8831057B46EB}" type="presOf" srcId="{E45051D9-5DE3-4506-8F3B-D69E37800A04}" destId="{3879982A-FCA8-41CD-8FE5-D902600D9FB6}" srcOrd="0" destOrd="0" presId="urn:microsoft.com/office/officeart/2005/8/layout/list1"/>
    <dgm:cxn modelId="{F40076DB-34A2-4086-AEC0-B2FB8D0D8660}" type="presParOf" srcId="{EF4C4E74-5C16-40C2-B20B-012730B1FE5D}" destId="{EAB7A505-12DC-487B-8440-4F9078B8CD46}" srcOrd="0" destOrd="0" presId="urn:microsoft.com/office/officeart/2005/8/layout/list1"/>
    <dgm:cxn modelId="{8F8504FB-E2F4-47A3-8F53-2A578A93150E}" type="presParOf" srcId="{EAB7A505-12DC-487B-8440-4F9078B8CD46}" destId="{99D7AAC8-3DEA-448C-9D38-C8871DFE8455}" srcOrd="0" destOrd="0" presId="urn:microsoft.com/office/officeart/2005/8/layout/list1"/>
    <dgm:cxn modelId="{03A072D7-F92F-4BCD-808A-A9D8B84CB3EA}" type="presParOf" srcId="{EAB7A505-12DC-487B-8440-4F9078B8CD46}" destId="{C63C85FE-1BB0-4B18-A0C1-6FC827E116AE}" srcOrd="1" destOrd="0" presId="urn:microsoft.com/office/officeart/2005/8/layout/list1"/>
    <dgm:cxn modelId="{CD38EB91-A55D-4ADB-8454-42393AC8B3AD}" type="presParOf" srcId="{EF4C4E74-5C16-40C2-B20B-012730B1FE5D}" destId="{11AF8F3B-EE17-41B3-9E4C-88EF30E4569F}" srcOrd="1" destOrd="0" presId="urn:microsoft.com/office/officeart/2005/8/layout/list1"/>
    <dgm:cxn modelId="{3213964F-BFE4-4A0C-973D-D6D8293E4E08}" type="presParOf" srcId="{EF4C4E74-5C16-40C2-B20B-012730B1FE5D}" destId="{253C61CA-2204-48A1-BFB6-ED6AE81AF110}" srcOrd="2" destOrd="0" presId="urn:microsoft.com/office/officeart/2005/8/layout/list1"/>
    <dgm:cxn modelId="{415F1C29-7748-4871-9261-7BDE81A71431}" type="presParOf" srcId="{EF4C4E74-5C16-40C2-B20B-012730B1FE5D}" destId="{83422503-D264-4C6C-A099-282B6BD6F96E}" srcOrd="3" destOrd="0" presId="urn:microsoft.com/office/officeart/2005/8/layout/list1"/>
    <dgm:cxn modelId="{C00016DB-03E5-4C1F-B2F9-8C141A680826}" type="presParOf" srcId="{EF4C4E74-5C16-40C2-B20B-012730B1FE5D}" destId="{708AD9B7-D261-4AE0-805F-E580E8EC1C20}" srcOrd="4" destOrd="0" presId="urn:microsoft.com/office/officeart/2005/8/layout/list1"/>
    <dgm:cxn modelId="{9180B657-4098-46AC-91AF-CA5716AC6C0F}" type="presParOf" srcId="{708AD9B7-D261-4AE0-805F-E580E8EC1C20}" destId="{3879982A-FCA8-41CD-8FE5-D902600D9FB6}" srcOrd="0" destOrd="0" presId="urn:microsoft.com/office/officeart/2005/8/layout/list1"/>
    <dgm:cxn modelId="{B27E9FA5-0744-4824-B0A3-70DD96975B69}" type="presParOf" srcId="{708AD9B7-D261-4AE0-805F-E580E8EC1C20}" destId="{799AFC89-4803-4EA6-A98D-616E18688046}" srcOrd="1" destOrd="0" presId="urn:microsoft.com/office/officeart/2005/8/layout/list1"/>
    <dgm:cxn modelId="{B9FA9B82-EE3A-4C85-926D-B9BDD0F541CB}" type="presParOf" srcId="{EF4C4E74-5C16-40C2-B20B-012730B1FE5D}" destId="{6D027F5A-7206-4492-9A9D-B464F2A7FCD5}" srcOrd="5" destOrd="0" presId="urn:microsoft.com/office/officeart/2005/8/layout/list1"/>
    <dgm:cxn modelId="{7EFE13CE-6BD8-4109-95A7-DFAD24C28D09}" type="presParOf" srcId="{EF4C4E74-5C16-40C2-B20B-012730B1FE5D}" destId="{A70363B7-0BE0-4A4E-9FF7-20A92BEB73FE}" srcOrd="6" destOrd="0" presId="urn:microsoft.com/office/officeart/2005/8/layout/list1"/>
    <dgm:cxn modelId="{40B87C09-AF4E-4337-B7D7-E9A613ECDD0C}" type="presParOf" srcId="{EF4C4E74-5C16-40C2-B20B-012730B1FE5D}" destId="{0927C4AF-392E-4BDB-8DE8-10FFAA338DAC}" srcOrd="7" destOrd="0" presId="urn:microsoft.com/office/officeart/2005/8/layout/list1"/>
    <dgm:cxn modelId="{3291AC07-B7D8-4200-976F-3AC134C01D35}" type="presParOf" srcId="{EF4C4E74-5C16-40C2-B20B-012730B1FE5D}" destId="{C329E777-57DD-450B-B435-B5E6285A2A77}" srcOrd="8" destOrd="0" presId="urn:microsoft.com/office/officeart/2005/8/layout/list1"/>
    <dgm:cxn modelId="{66AA6D60-0AC5-4B0A-9DCA-AB5DA3624CDA}" type="presParOf" srcId="{C329E777-57DD-450B-B435-B5E6285A2A77}" destId="{5ABAAE0A-9519-4FF6-9FE1-079EE8BE4DE1}" srcOrd="0" destOrd="0" presId="urn:microsoft.com/office/officeart/2005/8/layout/list1"/>
    <dgm:cxn modelId="{747E26A5-61BE-496D-9B4B-76D3FADDF94D}" type="presParOf" srcId="{C329E777-57DD-450B-B435-B5E6285A2A77}" destId="{FBBC84D9-E353-48BC-A1AD-CE9EE1BBCEFD}" srcOrd="1" destOrd="0" presId="urn:microsoft.com/office/officeart/2005/8/layout/list1"/>
    <dgm:cxn modelId="{BCA568BD-B35A-4465-91E6-5040B12BB1F6}" type="presParOf" srcId="{EF4C4E74-5C16-40C2-B20B-012730B1FE5D}" destId="{3FAB41B9-9FFF-483C-A293-AA23259A0890}" srcOrd="9" destOrd="0" presId="urn:microsoft.com/office/officeart/2005/8/layout/list1"/>
    <dgm:cxn modelId="{2FFD23EE-9B52-4633-BD19-D8EBC2E092ED}" type="presParOf" srcId="{EF4C4E74-5C16-40C2-B20B-012730B1FE5D}" destId="{5425C46A-995E-4F02-9741-4E09F152299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C61CA-2204-48A1-BFB6-ED6AE81AF110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C85FE-1BB0-4B18-A0C1-6FC827E116AE}">
      <dsp:nvSpPr>
        <dsp:cNvPr id="0" name=""/>
        <dsp:cNvSpPr/>
      </dsp:nvSpPr>
      <dsp:spPr>
        <a:xfrm>
          <a:off x="304800" y="6459"/>
          <a:ext cx="5400013" cy="91512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itchFamily="2" charset="-122"/>
              <a:ea typeface="华文楷体" pitchFamily="2" charset="-122"/>
              <a:cs typeface="+mj-cs"/>
            </a:rPr>
            <a:t>1.</a:t>
          </a:r>
          <a:r>
            <a:rPr lang="zh-CN" altLang="en-US" sz="28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itchFamily="2" charset="-122"/>
              <a:ea typeface="华文楷体" pitchFamily="2" charset="-122"/>
              <a:cs typeface="+mj-cs"/>
            </a:rPr>
            <a:t>大学物理简介</a:t>
          </a:r>
          <a:endParaRPr lang="zh-CN" altLang="en-US" sz="2800" kern="1200" dirty="0"/>
        </a:p>
      </dsp:txBody>
      <dsp:txXfrm>
        <a:off x="349472" y="51131"/>
        <a:ext cx="5310669" cy="825776"/>
      </dsp:txXfrm>
    </dsp:sp>
    <dsp:sp modelId="{A70363B7-0BE0-4A4E-9FF7-20A92BEB73FE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AFC89-4803-4EA6-A98D-616E18688046}">
      <dsp:nvSpPr>
        <dsp:cNvPr id="0" name=""/>
        <dsp:cNvSpPr/>
      </dsp:nvSpPr>
      <dsp:spPr>
        <a:xfrm>
          <a:off x="304800" y="1412619"/>
          <a:ext cx="5400013" cy="91512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itchFamily="2" charset="-122"/>
              <a:ea typeface="华文楷体" pitchFamily="2" charset="-122"/>
              <a:cs typeface="+mj-cs"/>
            </a:rPr>
            <a:t>2.</a:t>
          </a:r>
          <a:r>
            <a:rPr lang="zh-CN" altLang="en-US" sz="28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itchFamily="2" charset="-122"/>
              <a:ea typeface="华文楷体" pitchFamily="2" charset="-122"/>
              <a:cs typeface="+mj-cs"/>
            </a:rPr>
            <a:t>中学物理与大学物理对比</a:t>
          </a:r>
          <a:endParaRPr lang="zh-CN" altLang="en-US" sz="2800" kern="1200" dirty="0"/>
        </a:p>
      </dsp:txBody>
      <dsp:txXfrm>
        <a:off x="349472" y="1457291"/>
        <a:ext cx="5310669" cy="825776"/>
      </dsp:txXfrm>
    </dsp:sp>
    <dsp:sp modelId="{5425C46A-995E-4F02-9741-4E09F152299F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C84D9-E353-48BC-A1AD-CE9EE1BBCEFD}">
      <dsp:nvSpPr>
        <dsp:cNvPr id="0" name=""/>
        <dsp:cNvSpPr/>
      </dsp:nvSpPr>
      <dsp:spPr>
        <a:xfrm>
          <a:off x="304800" y="2818780"/>
          <a:ext cx="5400013" cy="91512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itchFamily="2" charset="-122"/>
              <a:ea typeface="华文楷体" pitchFamily="2" charset="-122"/>
              <a:cs typeface="+mj-cs"/>
            </a:rPr>
            <a:t>3.</a:t>
          </a:r>
          <a:r>
            <a:rPr lang="zh-CN" altLang="en-US" sz="28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itchFamily="2" charset="-122"/>
              <a:ea typeface="华文楷体" pitchFamily="2" charset="-122"/>
              <a:cs typeface="+mj-cs"/>
            </a:rPr>
            <a:t> 衔接问题</a:t>
          </a:r>
          <a:endParaRPr lang="zh-CN" altLang="en-US" sz="2800" kern="1200" dirty="0"/>
        </a:p>
      </dsp:txBody>
      <dsp:txXfrm>
        <a:off x="349472" y="2863452"/>
        <a:ext cx="5310669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7351F76-EE43-4034-B9C9-C1E4851BB929}" type="datetimeFigureOut">
              <a:rPr lang="zh-CN" altLang="en-US"/>
              <a:pPr>
                <a:defRPr/>
              </a:pPr>
              <a:t>2020/12/16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5244F1B-90CB-4793-8F93-68780EE4DD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561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zh-CN" sz="120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zh-CN" sz="120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361323B2-D0F8-4750-B855-E5EE39229DF5}" type="datetimeFigureOut">
              <a:rPr lang="zh-CN" altLang="en-US"/>
              <a:pPr>
                <a:defRPr/>
              </a:pPr>
              <a:t>2020/12/16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zh-C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CN" noProof="0"/>
              <a:t>单击此处编辑母版文本样式</a:t>
            </a:r>
          </a:p>
          <a:p>
            <a:pPr lvl="1"/>
            <a:r>
              <a:rPr lang="zh-CN" noProof="0"/>
              <a:t>第二级</a:t>
            </a:r>
          </a:p>
          <a:p>
            <a:pPr lvl="2"/>
            <a:r>
              <a:rPr lang="zh-CN" noProof="0"/>
              <a:t>第三级</a:t>
            </a:r>
          </a:p>
          <a:p>
            <a:pPr lvl="3"/>
            <a:r>
              <a:rPr lang="zh-CN" noProof="0"/>
              <a:t>第四级</a:t>
            </a:r>
          </a:p>
          <a:p>
            <a:pPr lvl="4"/>
            <a:r>
              <a:rPr lang="zh-CN" noProof="0"/>
              <a:t>第五级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zh-CN" sz="120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zh-CN" sz="120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B846D52A-0FC2-422C-8CCB-E21FA28613E0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919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zh-CN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/>
          </a:p>
        </p:txBody>
      </p:sp>
      <p:sp>
        <p:nvSpPr>
          <p:cNvPr id="3076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7F1012-49F0-4642-A9DD-0A7B5BAD1134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网络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65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779588"/>
            <a:ext cx="9144000" cy="714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 rot="5400000">
            <a:off x="4157663" y="3273425"/>
            <a:ext cx="2916238" cy="714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标题 1"/>
          <p:cNvSpPr txBox="1">
            <a:spLocks/>
          </p:cNvSpPr>
          <p:nvPr userDrawn="1"/>
        </p:nvSpPr>
        <p:spPr>
          <a:xfrm>
            <a:off x="3322638" y="1857375"/>
            <a:ext cx="1081087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中学</a:t>
            </a:r>
          </a:p>
        </p:txBody>
      </p:sp>
      <p:sp>
        <p:nvSpPr>
          <p:cNvPr id="5" name="标题 1"/>
          <p:cNvSpPr txBox="1">
            <a:spLocks/>
          </p:cNvSpPr>
          <p:nvPr userDrawn="1"/>
        </p:nvSpPr>
        <p:spPr>
          <a:xfrm>
            <a:off x="6804025" y="1857375"/>
            <a:ext cx="107950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大学</a:t>
            </a:r>
          </a:p>
        </p:txBody>
      </p:sp>
    </p:spTree>
    <p:extLst>
      <p:ext uri="{BB962C8B-B14F-4D97-AF65-F5344CB8AC3E}">
        <p14:creationId xmlns:p14="http://schemas.microsoft.com/office/powerpoint/2010/main" val="227989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9144000" cy="500063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 flipV="1">
            <a:off x="0" y="4643438"/>
            <a:ext cx="9144000" cy="500062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6591300" y="4786313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华文楷体" pitchFamily="2" charset="-122"/>
                <a:ea typeface="华文楷体" pitchFamily="2" charset="-122"/>
              </a:rPr>
              <a:t>前页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000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华文楷体" pitchFamily="2" charset="-122"/>
                <a:ea typeface="华文楷体" pitchFamily="2" charset="-122"/>
              </a:rPr>
              <a:t>后页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华文楷体" pitchFamily="2" charset="-122"/>
                <a:ea typeface="华文楷体" pitchFamily="2" charset="-122"/>
              </a:rPr>
              <a:t> </a:t>
            </a:r>
          </a:p>
        </p:txBody>
      </p:sp>
      <p:sp>
        <p:nvSpPr>
          <p:cNvPr id="15" name="Rectangle 7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6659563" y="4843463"/>
            <a:ext cx="533400" cy="3048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6" name="Rectangle 8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7235825" y="4843463"/>
            <a:ext cx="533400" cy="3048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 userDrawn="1"/>
        </p:nvSpPr>
        <p:spPr bwMode="auto">
          <a:xfrm>
            <a:off x="8623300" y="4816475"/>
            <a:ext cx="520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BAFFEDE-C253-4A5C-9A34-010F03CD76B5}" type="slidenum">
              <a:rPr lang="en-US" altLang="zh-CN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华文楷体" pitchFamily="2" charset="-122"/>
                <a:ea typeface="华文楷体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zh-CN" u="sng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032" name="Picture 10" descr="E:\大学物理MOOC\Upload-Files\普通物理学（第六版）2015\ujs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275" y="0"/>
            <a:ext cx="9747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zh-CN"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  <a:ea typeface="华文仿宋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  <a:ea typeface="华文仿宋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  <a:ea typeface="华文仿宋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  <a:ea typeface="华文仿宋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  <a:ea typeface="华文仿宋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  <a:ea typeface="华文仿宋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  <a:ea typeface="华文仿宋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  <a:ea typeface="华文仿宋" pitchFamily="2" charset="-122"/>
        </a:defRPr>
      </a:lvl9pPr>
      <a:extLst/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lang="zh-CN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lang="zh-CN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lang="zh-CN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zh-CN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zh-CN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zh-CN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zh-CN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ujs.chaoxing.com/portal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24517;&#20462;1&#30446;&#24405;.jpg" TargetMode="External"/><Relationship Id="rId2" Type="http://schemas.openxmlformats.org/officeDocument/2006/relationships/hyperlink" Target="http://ujs.chaoxing.com/portal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24517;&#20462;1&#30446;&#24405;.jpg" TargetMode="External"/><Relationship Id="rId2" Type="http://schemas.openxmlformats.org/officeDocument/2006/relationships/hyperlink" Target="http://ujs.chaoxing.com/portal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24517;&#20462;1&#30446;&#24405;.jpg" TargetMode="External"/><Relationship Id="rId2" Type="http://schemas.openxmlformats.org/officeDocument/2006/relationships/hyperlink" Target="http://ujs.chaoxing.com/portal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24517;&#20462;1&#30446;&#24405;.jpg" TargetMode="External"/><Relationship Id="rId2" Type="http://schemas.openxmlformats.org/officeDocument/2006/relationships/hyperlink" Target="http://ujs.chaoxing.com/portal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ujs.chaoxing.com/portal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24517;&#20462;1&#30446;&#24405;.jpg" TargetMode="External"/><Relationship Id="rId2" Type="http://schemas.openxmlformats.org/officeDocument/2006/relationships/hyperlink" Target="http://ujs.chaoxing.com/portal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24517;&#20462;2&#30446;&#24405;.jpg" TargetMode="External"/><Relationship Id="rId2" Type="http://schemas.openxmlformats.org/officeDocument/2006/relationships/hyperlink" Target="http://ujs.chaoxing.com/portal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24517;&#20462;3&#30446;&#24405;.jpg" TargetMode="External"/><Relationship Id="rId2" Type="http://schemas.openxmlformats.org/officeDocument/2006/relationships/hyperlink" Target="http://ujs.chaoxing.com/portal/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36873;&#20462;1&#30446;&#24405;.jpg" TargetMode="External"/><Relationship Id="rId2" Type="http://schemas.openxmlformats.org/officeDocument/2006/relationships/hyperlink" Target="http://ujs.chaoxing.com/portal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36873;&#20462;2&#30446;&#24405;.jpg" TargetMode="External"/><Relationship Id="rId2" Type="http://schemas.openxmlformats.org/officeDocument/2006/relationships/hyperlink" Target="http://ujs.chaoxing.com/portal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&#36873;&#20462;3&#30446;&#24405;.jpg" TargetMode="External"/><Relationship Id="rId2" Type="http://schemas.openxmlformats.org/officeDocument/2006/relationships/hyperlink" Target="http://ujs.chaoxing.com/portal/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js.chaoxing.com/portal/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hyperlink" Target="http://ujs.chaoxing.com/portal/" TargetMode="Externa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ujs.chaoxing.com/portal/" TargetMode="Externa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hyperlink" Target="http://ujs.chaoxing.com/portal/" TargetMode="Externa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ujs.chaoxing.com/portal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ujs.chaoxing.com/portal/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ujs.chaoxing.com/portal/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hyperlink" Target="http://ujs.chaoxing.com/portal/" TargetMode="Externa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2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hyperlink" Target="http://ujs.chaoxing.com/portal/" TargetMode="Externa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5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ujs.chaoxing.com/portal/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ujs.chaoxing.com/portal/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ujs.chaoxing.com/portal/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ujs.chaoxing.com/portal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ujs.chaoxing.com/portal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ujs.chaoxing.com/portal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ujs.chaoxing.com/portal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js.chaoxing.com/portal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ujs.chaoxing.com/portal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1"/>
          <p:cNvSpPr txBox="1">
            <a:spLocks/>
          </p:cNvSpPr>
          <p:nvPr/>
        </p:nvSpPr>
        <p:spPr>
          <a:xfrm>
            <a:off x="0" y="484188"/>
            <a:ext cx="27146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教学研讨</a:t>
            </a:r>
          </a:p>
        </p:txBody>
      </p:sp>
      <p:sp>
        <p:nvSpPr>
          <p:cNvPr id="22" name="矩形 21"/>
          <p:cNvSpPr/>
          <p:nvPr/>
        </p:nvSpPr>
        <p:spPr>
          <a:xfrm>
            <a:off x="0" y="1198563"/>
            <a:ext cx="9144000" cy="714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标题 1"/>
          <p:cNvSpPr txBox="1">
            <a:spLocks/>
          </p:cNvSpPr>
          <p:nvPr/>
        </p:nvSpPr>
        <p:spPr>
          <a:xfrm>
            <a:off x="323850" y="1563688"/>
            <a:ext cx="84963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中学物理和大学物理的教学内容的衔接</a:t>
            </a:r>
          </a:p>
        </p:txBody>
      </p:sp>
    </p:spTree>
  </p:cSld>
  <p:clrMapOvr>
    <a:masterClrMapping/>
  </p:clrMapOvr>
  <p:transition advTm="1028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649373"/>
              </p:ext>
            </p:extLst>
          </p:nvPr>
        </p:nvGraphicFramePr>
        <p:xfrm>
          <a:off x="1285875" y="2788767"/>
          <a:ext cx="6886575" cy="1727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5733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4" marR="91444" marT="45694" marB="456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733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4" marR="91444" marT="45694" marB="456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733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4" marR="91444" marT="45694" marB="45694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4" marR="91444" marT="45694" marB="456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矩形 2">
            <a:hlinkClick r:id="rId2"/>
          </p:cNvPr>
          <p:cNvSpPr/>
          <p:nvPr/>
        </p:nvSpPr>
        <p:spPr>
          <a:xfrm>
            <a:off x="611188" y="1203325"/>
            <a:ext cx="2036762" cy="523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2.3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教学内容</a:t>
            </a:r>
          </a:p>
        </p:txBody>
      </p:sp>
      <p:sp>
        <p:nvSpPr>
          <p:cNvPr id="9" name="矩形 8">
            <a:hlinkClick r:id="rId2"/>
          </p:cNvPr>
          <p:cNvSpPr/>
          <p:nvPr/>
        </p:nvSpPr>
        <p:spPr>
          <a:xfrm>
            <a:off x="395288" y="1779662"/>
            <a:ext cx="8424862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基本采用模块化教学</a:t>
            </a:r>
          </a:p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力学、电磁学、振动和波、光学、热学和近代物理学。</a:t>
            </a:r>
          </a:p>
        </p:txBody>
      </p:sp>
      <p:sp>
        <p:nvSpPr>
          <p:cNvPr id="10" name="矩形 9">
            <a:hlinkClick r:id="rId2"/>
          </p:cNvPr>
          <p:cNvSpPr/>
          <p:nvPr/>
        </p:nvSpPr>
        <p:spPr>
          <a:xfrm>
            <a:off x="6156325" y="3388842"/>
            <a:ext cx="17748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专业选课</a:t>
            </a:r>
          </a:p>
        </p:txBody>
      </p:sp>
      <p:sp>
        <p:nvSpPr>
          <p:cNvPr id="11" name="矩形 10">
            <a:hlinkClick r:id="rId2"/>
          </p:cNvPr>
          <p:cNvSpPr/>
          <p:nvPr/>
        </p:nvSpPr>
        <p:spPr>
          <a:xfrm>
            <a:off x="3851275" y="3966692"/>
            <a:ext cx="174783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含实验</a:t>
            </a:r>
          </a:p>
        </p:txBody>
      </p:sp>
      <p:sp>
        <p:nvSpPr>
          <p:cNvPr id="8" name="矩形 7">
            <a:hlinkClick r:id="rId2"/>
          </p:cNvPr>
          <p:cNvSpPr/>
          <p:nvPr/>
        </p:nvSpPr>
        <p:spPr>
          <a:xfrm>
            <a:off x="3492500" y="3388842"/>
            <a:ext cx="24653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高考选考选学</a:t>
            </a:r>
          </a:p>
        </p:txBody>
      </p:sp>
      <p:sp>
        <p:nvSpPr>
          <p:cNvPr id="12" name="矩形 11">
            <a:hlinkClick r:id="rId2"/>
          </p:cNvPr>
          <p:cNvSpPr/>
          <p:nvPr/>
        </p:nvSpPr>
        <p:spPr>
          <a:xfrm>
            <a:off x="6156325" y="3966692"/>
            <a:ext cx="17748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实验单开</a:t>
            </a:r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6445250" y="2812579"/>
            <a:ext cx="107950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大学</a:t>
            </a: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4140200" y="2814167"/>
            <a:ext cx="10795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高中</a:t>
            </a:r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107950" y="484188"/>
            <a:ext cx="7343775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2.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 中学物理与大学物理对比</a:t>
            </a:r>
          </a:p>
        </p:txBody>
      </p:sp>
      <p:sp>
        <p:nvSpPr>
          <p:cNvPr id="16" name="矩形 15">
            <a:hlinkClick r:id="rId2"/>
          </p:cNvPr>
          <p:cNvSpPr/>
          <p:nvPr/>
        </p:nvSpPr>
        <p:spPr>
          <a:xfrm>
            <a:off x="1547813" y="3965104"/>
            <a:ext cx="17462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含实验</a:t>
            </a:r>
          </a:p>
        </p:txBody>
      </p:sp>
      <p:sp>
        <p:nvSpPr>
          <p:cNvPr id="17" name="矩形 16">
            <a:hlinkClick r:id="rId2"/>
          </p:cNvPr>
          <p:cNvSpPr/>
          <p:nvPr/>
        </p:nvSpPr>
        <p:spPr>
          <a:xfrm>
            <a:off x="1547813" y="3387254"/>
            <a:ext cx="17462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中考统考</a:t>
            </a: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1908175" y="2812579"/>
            <a:ext cx="10795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初中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8" grpId="0"/>
      <p:bldP spid="12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lzx1\Desktop\s92封面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760" y="1054377"/>
            <a:ext cx="1901825" cy="27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zx1\Desktop\s91封面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255" y="1054377"/>
            <a:ext cx="1901825" cy="27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zx1\Desktop\s82封面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430" y="1054377"/>
            <a:ext cx="1901825" cy="27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zx1\Desktop\s81封面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33" y="1054377"/>
            <a:ext cx="1901825" cy="27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5978029" y="530502"/>
            <a:ext cx="2338387" cy="523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初中教材对比</a:t>
            </a:r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107950" y="484188"/>
            <a:ext cx="7343775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2.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 中学物理与大学物理对比</a:t>
            </a:r>
          </a:p>
        </p:txBody>
      </p:sp>
      <p:pic>
        <p:nvPicPr>
          <p:cNvPr id="1031" name="Picture 7" descr="C:\Users\lzx1\Desktop\81封面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22" y="2139702"/>
            <a:ext cx="1908000" cy="266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lzx1\Desktop\82封面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9702"/>
            <a:ext cx="1872000" cy="26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zx1\Desktop\90封面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101" y="2139702"/>
            <a:ext cx="1872000" cy="267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22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</p:cNvPr>
          <p:cNvSpPr/>
          <p:nvPr/>
        </p:nvSpPr>
        <p:spPr>
          <a:xfrm>
            <a:off x="611188" y="1203325"/>
            <a:ext cx="2036762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2.3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教学内容</a:t>
            </a:r>
          </a:p>
        </p:txBody>
      </p:sp>
      <p:sp>
        <p:nvSpPr>
          <p:cNvPr id="3" name="矩形 2"/>
          <p:cNvSpPr/>
          <p:nvPr/>
        </p:nvSpPr>
        <p:spPr>
          <a:xfrm>
            <a:off x="3132138" y="1203325"/>
            <a:ext cx="2338387" cy="523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初中教材对比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07950" y="484188"/>
            <a:ext cx="7343775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2.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 中学物理与大学物理对比</a:t>
            </a:r>
          </a:p>
        </p:txBody>
      </p:sp>
      <p:sp>
        <p:nvSpPr>
          <p:cNvPr id="12" name="矩形 11">
            <a:hlinkClick r:id="rId2"/>
          </p:cNvPr>
          <p:cNvSpPr/>
          <p:nvPr/>
        </p:nvSpPr>
        <p:spPr>
          <a:xfrm>
            <a:off x="5724525" y="2487613"/>
            <a:ext cx="2808288" cy="2308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机械运动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声现象</a:t>
            </a: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物态变化</a:t>
            </a: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光现象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5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透镜及其应用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6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质量和密度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3" name="矩形 12">
            <a:hlinkClick r:id="rId2"/>
          </p:cNvPr>
          <p:cNvSpPr/>
          <p:nvPr/>
        </p:nvSpPr>
        <p:spPr>
          <a:xfrm>
            <a:off x="1331913" y="2487613"/>
            <a:ext cx="3311525" cy="1938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声现象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物态变化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光现象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光的折射  透镜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5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物体的运动</a:t>
            </a:r>
          </a:p>
        </p:txBody>
      </p:sp>
      <p:sp>
        <p:nvSpPr>
          <p:cNvPr id="15" name="矩形 14"/>
          <p:cNvSpPr/>
          <p:nvPr/>
        </p:nvSpPr>
        <p:spPr>
          <a:xfrm>
            <a:off x="2024063" y="1884363"/>
            <a:ext cx="13970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苏科</a:t>
            </a: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12</a:t>
            </a: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版</a:t>
            </a:r>
            <a:endParaRPr lang="zh-CN" altLang="en-US" dirty="0"/>
          </a:p>
        </p:txBody>
      </p:sp>
      <p:sp>
        <p:nvSpPr>
          <p:cNvPr id="16" name="矩形 15">
            <a:hlinkClick r:id="rId3" action="ppaction://hlinkfile"/>
          </p:cNvPr>
          <p:cNvSpPr/>
          <p:nvPr/>
        </p:nvSpPr>
        <p:spPr>
          <a:xfrm>
            <a:off x="139700" y="3041650"/>
            <a:ext cx="12525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8</a:t>
            </a: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年级上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6383338" y="1884363"/>
            <a:ext cx="13970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人教</a:t>
            </a: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12</a:t>
            </a: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版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</p:cNvPr>
          <p:cNvSpPr/>
          <p:nvPr/>
        </p:nvSpPr>
        <p:spPr>
          <a:xfrm>
            <a:off x="611188" y="1203325"/>
            <a:ext cx="2036762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2.3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教学内容</a:t>
            </a:r>
          </a:p>
        </p:txBody>
      </p:sp>
      <p:sp>
        <p:nvSpPr>
          <p:cNvPr id="3" name="矩形 2"/>
          <p:cNvSpPr/>
          <p:nvPr/>
        </p:nvSpPr>
        <p:spPr>
          <a:xfrm>
            <a:off x="3132138" y="1203325"/>
            <a:ext cx="2338387" cy="523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初中教材对比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07950" y="484188"/>
            <a:ext cx="7343775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2.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 中学物理与大学物理对比</a:t>
            </a:r>
          </a:p>
        </p:txBody>
      </p:sp>
      <p:sp>
        <p:nvSpPr>
          <p:cNvPr id="12" name="矩形 11">
            <a:hlinkClick r:id="rId2"/>
          </p:cNvPr>
          <p:cNvSpPr/>
          <p:nvPr/>
        </p:nvSpPr>
        <p:spPr>
          <a:xfrm>
            <a:off x="5821363" y="2487613"/>
            <a:ext cx="2520950" cy="2308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7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力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8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运动和力</a:t>
            </a: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9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压强</a:t>
            </a: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10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浮力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11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功和机械能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12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简单机械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3" name="矩形 12">
            <a:hlinkClick r:id="rId2"/>
          </p:cNvPr>
          <p:cNvSpPr/>
          <p:nvPr/>
        </p:nvSpPr>
        <p:spPr>
          <a:xfrm>
            <a:off x="1331913" y="2487613"/>
            <a:ext cx="3311525" cy="1938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6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物质的物理属性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7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从粒子到宇宙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8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力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9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力与运动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10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压强和浮力</a:t>
            </a:r>
          </a:p>
        </p:txBody>
      </p:sp>
      <p:sp>
        <p:nvSpPr>
          <p:cNvPr id="15" name="矩形 14"/>
          <p:cNvSpPr/>
          <p:nvPr/>
        </p:nvSpPr>
        <p:spPr>
          <a:xfrm>
            <a:off x="2024063" y="1884363"/>
            <a:ext cx="13970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苏科</a:t>
            </a: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12</a:t>
            </a: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版</a:t>
            </a:r>
            <a:endParaRPr lang="zh-CN" altLang="en-US" dirty="0"/>
          </a:p>
        </p:txBody>
      </p:sp>
      <p:sp>
        <p:nvSpPr>
          <p:cNvPr id="16" name="矩形 15">
            <a:hlinkClick r:id="rId3" action="ppaction://hlinkfile"/>
          </p:cNvPr>
          <p:cNvSpPr/>
          <p:nvPr/>
        </p:nvSpPr>
        <p:spPr>
          <a:xfrm>
            <a:off x="139700" y="3041650"/>
            <a:ext cx="12525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8</a:t>
            </a: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年级下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6383338" y="1884363"/>
            <a:ext cx="13970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人教</a:t>
            </a: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12</a:t>
            </a: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版</a:t>
            </a:r>
            <a:endParaRPr lang="zh-CN" altLang="en-US" dirty="0"/>
          </a:p>
        </p:txBody>
      </p:sp>
      <p:sp>
        <p:nvSpPr>
          <p:cNvPr id="10" name="矩形 9">
            <a:hlinkClick r:id="rId2"/>
          </p:cNvPr>
          <p:cNvSpPr/>
          <p:nvPr/>
        </p:nvSpPr>
        <p:spPr>
          <a:xfrm>
            <a:off x="1331913" y="4514850"/>
            <a:ext cx="30240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补充：连通器，托里拆里实验</a:t>
            </a:r>
            <a:endParaRPr lang="en-US" altLang="zh-CN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</p:cNvPr>
          <p:cNvSpPr/>
          <p:nvPr/>
        </p:nvSpPr>
        <p:spPr>
          <a:xfrm>
            <a:off x="611188" y="1203325"/>
            <a:ext cx="2036762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2.3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教学内容</a:t>
            </a:r>
          </a:p>
        </p:txBody>
      </p:sp>
      <p:sp>
        <p:nvSpPr>
          <p:cNvPr id="3" name="矩形 2"/>
          <p:cNvSpPr/>
          <p:nvPr/>
        </p:nvSpPr>
        <p:spPr>
          <a:xfrm>
            <a:off x="3132138" y="1203325"/>
            <a:ext cx="2338387" cy="523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初中教材对比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07950" y="484188"/>
            <a:ext cx="7343775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2.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 中学物理与大学物理对比</a:t>
            </a:r>
          </a:p>
        </p:txBody>
      </p:sp>
      <p:sp>
        <p:nvSpPr>
          <p:cNvPr id="12" name="矩形 11">
            <a:hlinkClick r:id="rId2"/>
          </p:cNvPr>
          <p:cNvSpPr/>
          <p:nvPr/>
        </p:nvSpPr>
        <p:spPr>
          <a:xfrm>
            <a:off x="5605463" y="2487613"/>
            <a:ext cx="2952750" cy="1938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13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内能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14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内能的利用</a:t>
            </a: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15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电流和电路</a:t>
            </a: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16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电压  电阻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17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欧姆定律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3" name="矩形 12">
            <a:hlinkClick r:id="rId2"/>
          </p:cNvPr>
          <p:cNvSpPr/>
          <p:nvPr/>
        </p:nvSpPr>
        <p:spPr>
          <a:xfrm>
            <a:off x="1331913" y="2487613"/>
            <a:ext cx="2735262" cy="1570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11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简单机械和功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12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机械能和内能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13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电路初探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14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欧姆定律</a:t>
            </a:r>
          </a:p>
        </p:txBody>
      </p:sp>
      <p:sp>
        <p:nvSpPr>
          <p:cNvPr id="15" name="矩形 14"/>
          <p:cNvSpPr/>
          <p:nvPr/>
        </p:nvSpPr>
        <p:spPr>
          <a:xfrm>
            <a:off x="2024063" y="1884363"/>
            <a:ext cx="13970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苏科</a:t>
            </a: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13</a:t>
            </a: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版</a:t>
            </a:r>
            <a:endParaRPr lang="zh-CN" altLang="en-US" dirty="0"/>
          </a:p>
        </p:txBody>
      </p:sp>
      <p:sp>
        <p:nvSpPr>
          <p:cNvPr id="16" name="矩形 15">
            <a:hlinkClick r:id="rId3" action="ppaction://hlinkfile"/>
          </p:cNvPr>
          <p:cNvSpPr/>
          <p:nvPr/>
        </p:nvSpPr>
        <p:spPr>
          <a:xfrm>
            <a:off x="139700" y="3041650"/>
            <a:ext cx="12525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9</a:t>
            </a: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年级上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6383338" y="1884363"/>
            <a:ext cx="13970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人教</a:t>
            </a: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13</a:t>
            </a: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版</a:t>
            </a:r>
            <a:endParaRPr lang="zh-CN" altLang="en-US" dirty="0"/>
          </a:p>
        </p:txBody>
      </p:sp>
      <p:sp>
        <p:nvSpPr>
          <p:cNvPr id="10" name="矩形 9">
            <a:hlinkClick r:id="rId3" action="ppaction://hlinkfile"/>
          </p:cNvPr>
          <p:cNvSpPr/>
          <p:nvPr/>
        </p:nvSpPr>
        <p:spPr>
          <a:xfrm>
            <a:off x="4572000" y="3041650"/>
            <a:ext cx="9445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9</a:t>
            </a: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年级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</p:cNvPr>
          <p:cNvSpPr/>
          <p:nvPr/>
        </p:nvSpPr>
        <p:spPr>
          <a:xfrm>
            <a:off x="611188" y="1203325"/>
            <a:ext cx="2036762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2.3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教学内容</a:t>
            </a:r>
          </a:p>
        </p:txBody>
      </p:sp>
      <p:sp>
        <p:nvSpPr>
          <p:cNvPr id="3" name="矩形 2"/>
          <p:cNvSpPr/>
          <p:nvPr/>
        </p:nvSpPr>
        <p:spPr>
          <a:xfrm>
            <a:off x="3132138" y="1203325"/>
            <a:ext cx="2338387" cy="523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初中教材对比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07950" y="484188"/>
            <a:ext cx="7343775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2.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 中学物理与大学物理对比</a:t>
            </a:r>
          </a:p>
        </p:txBody>
      </p:sp>
      <p:sp>
        <p:nvSpPr>
          <p:cNvPr id="12" name="矩形 11">
            <a:hlinkClick r:id="rId2"/>
          </p:cNvPr>
          <p:cNvSpPr/>
          <p:nvPr/>
        </p:nvSpPr>
        <p:spPr>
          <a:xfrm>
            <a:off x="5605463" y="2487613"/>
            <a:ext cx="2952750" cy="1938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18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电功率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19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生活用电</a:t>
            </a: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20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电与磁</a:t>
            </a: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21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信息的传递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22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能源与可持续发展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3" name="矩形 12">
            <a:hlinkClick r:id="rId2"/>
          </p:cNvPr>
          <p:cNvSpPr/>
          <p:nvPr/>
        </p:nvSpPr>
        <p:spPr>
          <a:xfrm>
            <a:off x="1331913" y="2487613"/>
            <a:ext cx="2970212" cy="1570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15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电功和电热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16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电磁转换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17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电磁波与现代通信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18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能源与可持续发展</a:t>
            </a:r>
          </a:p>
        </p:txBody>
      </p:sp>
      <p:sp>
        <p:nvSpPr>
          <p:cNvPr id="15" name="矩形 14"/>
          <p:cNvSpPr/>
          <p:nvPr/>
        </p:nvSpPr>
        <p:spPr>
          <a:xfrm>
            <a:off x="2024063" y="1884363"/>
            <a:ext cx="13970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苏科</a:t>
            </a: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13</a:t>
            </a: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版</a:t>
            </a:r>
            <a:endParaRPr lang="zh-CN" altLang="en-US" dirty="0"/>
          </a:p>
        </p:txBody>
      </p:sp>
      <p:sp>
        <p:nvSpPr>
          <p:cNvPr id="16" name="矩形 15">
            <a:hlinkClick r:id="rId3" action="ppaction://hlinkfile"/>
          </p:cNvPr>
          <p:cNvSpPr/>
          <p:nvPr/>
        </p:nvSpPr>
        <p:spPr>
          <a:xfrm>
            <a:off x="139700" y="3041650"/>
            <a:ext cx="12525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9</a:t>
            </a: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年级下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6383338" y="1884363"/>
            <a:ext cx="13970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人教</a:t>
            </a: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13</a:t>
            </a: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版</a:t>
            </a:r>
            <a:endParaRPr lang="zh-CN" altLang="en-US" dirty="0"/>
          </a:p>
        </p:txBody>
      </p:sp>
      <p:sp>
        <p:nvSpPr>
          <p:cNvPr id="10" name="矩形 9">
            <a:hlinkClick r:id="rId3" action="ppaction://hlinkfile"/>
          </p:cNvPr>
          <p:cNvSpPr/>
          <p:nvPr/>
        </p:nvSpPr>
        <p:spPr>
          <a:xfrm>
            <a:off x="4572000" y="3041650"/>
            <a:ext cx="9445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9</a:t>
            </a: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年级</a:t>
            </a:r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</p:cNvPr>
          <p:cNvSpPr/>
          <p:nvPr/>
        </p:nvSpPr>
        <p:spPr>
          <a:xfrm>
            <a:off x="611188" y="1203325"/>
            <a:ext cx="2036762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2.3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教学内容</a:t>
            </a:r>
          </a:p>
        </p:txBody>
      </p:sp>
      <p:sp>
        <p:nvSpPr>
          <p:cNvPr id="3" name="矩形 2"/>
          <p:cNvSpPr/>
          <p:nvPr/>
        </p:nvSpPr>
        <p:spPr>
          <a:xfrm>
            <a:off x="3132138" y="1203325"/>
            <a:ext cx="3775075" cy="523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初中教材内容顺序设想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07950" y="484188"/>
            <a:ext cx="7343775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2.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 中学物理与大学物理对比</a:t>
            </a:r>
          </a:p>
        </p:txBody>
      </p:sp>
      <p:sp>
        <p:nvSpPr>
          <p:cNvPr id="13" name="矩形 12">
            <a:hlinkClick r:id="rId2"/>
          </p:cNvPr>
          <p:cNvSpPr/>
          <p:nvPr/>
        </p:nvSpPr>
        <p:spPr>
          <a:xfrm>
            <a:off x="395288" y="1779588"/>
            <a:ext cx="8713787" cy="30464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生活中的物理。长度，时间，质量，密度。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运动和力。速度，力和平衡，功和能，简单机械，压强和浮力。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机械振动和波，声音</a:t>
            </a: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物质的形态和变化，内能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5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电荷和电流，电路和电器，电功和电功率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6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电和磁的联系，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7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电磁波和光，光的传播和透镜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8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现代通信和能源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lzx1\Desktop\选修3_封面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68" y="1840768"/>
            <a:ext cx="2007794" cy="289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zx1\Desktop\选修2封面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237" y="1588740"/>
            <a:ext cx="2026776" cy="289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zx1\Desktop\3封面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1840768"/>
            <a:ext cx="1980049" cy="289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zx1\Desktop\2封面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45" y="1588740"/>
            <a:ext cx="1981509" cy="289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zx1\Desktop\1封面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01" y="1336712"/>
            <a:ext cx="1965447" cy="289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zx1\Desktop\选修1封面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444" y="1336712"/>
            <a:ext cx="2007794" cy="289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107950" y="484188"/>
            <a:ext cx="7343775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2.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 中学物理与大学物理对比</a:t>
            </a:r>
          </a:p>
        </p:txBody>
      </p:sp>
      <p:sp>
        <p:nvSpPr>
          <p:cNvPr id="9" name="矩形 8"/>
          <p:cNvSpPr/>
          <p:nvPr/>
        </p:nvSpPr>
        <p:spPr>
          <a:xfrm>
            <a:off x="5978029" y="530502"/>
            <a:ext cx="265329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高中教材</a:t>
            </a: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2019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版</a:t>
            </a:r>
          </a:p>
        </p:txBody>
      </p:sp>
      <p:sp>
        <p:nvSpPr>
          <p:cNvPr id="10" name="矩形 9"/>
          <p:cNvSpPr/>
          <p:nvPr/>
        </p:nvSpPr>
        <p:spPr>
          <a:xfrm>
            <a:off x="419001" y="3716327"/>
            <a:ext cx="3980398" cy="101566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必修</a:t>
            </a:r>
            <a:r>
              <a:rPr lang="en-US" altLang="zh-CN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1</a:t>
            </a:r>
            <a:r>
              <a:rPr lang="zh-CN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、</a:t>
            </a:r>
            <a:r>
              <a:rPr lang="en-US" altLang="zh-CN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、</a:t>
            </a:r>
            <a:r>
              <a:rPr lang="en-US" altLang="zh-CN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3(</a:t>
            </a:r>
            <a:r>
              <a:rPr lang="zh-CN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合格考试</a:t>
            </a:r>
            <a:r>
              <a:rPr lang="en-US" altLang="zh-CN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)(</a:t>
            </a:r>
            <a:r>
              <a:rPr lang="zh-CN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等级考试</a:t>
            </a:r>
            <a:r>
              <a:rPr lang="en-US" altLang="zh-CN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)</a:t>
            </a:r>
          </a:p>
          <a:p>
            <a:pPr>
              <a:defRPr/>
            </a:pPr>
            <a:r>
              <a:rPr lang="zh-CN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选择性必修</a:t>
            </a:r>
            <a:r>
              <a:rPr lang="en-US" altLang="zh-CN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1</a:t>
            </a:r>
            <a:r>
              <a:rPr lang="zh-CN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、</a:t>
            </a:r>
            <a:r>
              <a:rPr lang="en-US" altLang="zh-CN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、</a:t>
            </a:r>
            <a:r>
              <a:rPr lang="en-US" altLang="zh-CN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3(</a:t>
            </a:r>
            <a:r>
              <a:rPr lang="zh-CN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等级考试</a:t>
            </a:r>
            <a:r>
              <a:rPr lang="en-US" altLang="zh-CN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)</a:t>
            </a:r>
          </a:p>
          <a:p>
            <a:pPr>
              <a:defRPr/>
            </a:pPr>
            <a:r>
              <a:rPr lang="zh-CN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选修</a:t>
            </a:r>
            <a:r>
              <a:rPr lang="en-US" altLang="zh-CN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1</a:t>
            </a:r>
            <a:r>
              <a:rPr lang="zh-CN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、</a:t>
            </a:r>
            <a:r>
              <a:rPr lang="en-US" altLang="zh-CN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、</a:t>
            </a:r>
            <a:r>
              <a:rPr lang="en-US" altLang="zh-CN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3(</a:t>
            </a:r>
            <a:r>
              <a:rPr lang="zh-CN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自主考核</a:t>
            </a:r>
            <a:r>
              <a:rPr lang="en-US" altLang="zh-CN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7891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hlinkClick r:id="rId2"/>
          </p:cNvPr>
          <p:cNvSpPr/>
          <p:nvPr/>
        </p:nvSpPr>
        <p:spPr>
          <a:xfrm>
            <a:off x="611188" y="1203325"/>
            <a:ext cx="2036762" cy="523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2.3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教学内容</a:t>
            </a:r>
          </a:p>
        </p:txBody>
      </p:sp>
      <p:sp>
        <p:nvSpPr>
          <p:cNvPr id="10" name="矩形 9">
            <a:hlinkClick r:id="rId2"/>
          </p:cNvPr>
          <p:cNvSpPr/>
          <p:nvPr/>
        </p:nvSpPr>
        <p:spPr>
          <a:xfrm>
            <a:off x="5364163" y="2487613"/>
            <a:ext cx="3762375" cy="1570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运动和力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运动的守恒量和守恒定律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</a:t>
            </a: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刚体和液体的运动</a:t>
            </a:r>
            <a:endParaRPr lang="en-US" altLang="zh-CN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相对论基础</a:t>
            </a:r>
          </a:p>
        </p:txBody>
      </p:sp>
      <p:sp>
        <p:nvSpPr>
          <p:cNvPr id="8" name="矩形 7">
            <a:hlinkClick r:id="rId2"/>
          </p:cNvPr>
          <p:cNvSpPr/>
          <p:nvPr/>
        </p:nvSpPr>
        <p:spPr>
          <a:xfrm>
            <a:off x="1331913" y="2487613"/>
            <a:ext cx="3311525" cy="1570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运动的描述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匀变速直线运动研究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相互作用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——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力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运动和力的关系</a:t>
            </a: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1301750" y="1852613"/>
            <a:ext cx="19446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高中物理</a:t>
            </a:r>
          </a:p>
        </p:txBody>
      </p:sp>
      <p:sp>
        <p:nvSpPr>
          <p:cNvPr id="15" name="矩形 14"/>
          <p:cNvSpPr/>
          <p:nvPr/>
        </p:nvSpPr>
        <p:spPr>
          <a:xfrm>
            <a:off x="3246438" y="1884363"/>
            <a:ext cx="13970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人教</a:t>
            </a: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19</a:t>
            </a: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版</a:t>
            </a:r>
            <a:endParaRPr lang="zh-CN" altLang="en-US" dirty="0"/>
          </a:p>
        </p:txBody>
      </p:sp>
      <p:sp>
        <p:nvSpPr>
          <p:cNvPr id="6" name="矩形 5">
            <a:hlinkClick r:id="rId3" action="ppaction://hlinkfile"/>
          </p:cNvPr>
          <p:cNvSpPr/>
          <p:nvPr/>
        </p:nvSpPr>
        <p:spPr>
          <a:xfrm>
            <a:off x="139700" y="3041650"/>
            <a:ext cx="9429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必修</a:t>
            </a: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1</a:t>
            </a:r>
            <a:endParaRPr lang="zh-CN" altLang="en-US" dirty="0"/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5364163" y="1851025"/>
            <a:ext cx="20304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普通物理学</a:t>
            </a:r>
          </a:p>
        </p:txBody>
      </p:sp>
      <p:sp>
        <p:nvSpPr>
          <p:cNvPr id="16" name="矩形 15"/>
          <p:cNvSpPr/>
          <p:nvPr/>
        </p:nvSpPr>
        <p:spPr>
          <a:xfrm>
            <a:off x="7402513" y="1884363"/>
            <a:ext cx="17240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程守株七版</a:t>
            </a:r>
            <a:endParaRPr lang="zh-CN" altLang="en-US" dirty="0"/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107950" y="484188"/>
            <a:ext cx="7343775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2.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 中学物理与大学物理对比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hlinkClick r:id="rId2"/>
          </p:cNvPr>
          <p:cNvSpPr/>
          <p:nvPr/>
        </p:nvSpPr>
        <p:spPr>
          <a:xfrm>
            <a:off x="611188" y="1203325"/>
            <a:ext cx="2036762" cy="523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2.3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教学内容</a:t>
            </a:r>
          </a:p>
        </p:txBody>
      </p:sp>
      <p:sp>
        <p:nvSpPr>
          <p:cNvPr id="8" name="矩形 7">
            <a:hlinkClick r:id="rId2"/>
          </p:cNvPr>
          <p:cNvSpPr/>
          <p:nvPr/>
        </p:nvSpPr>
        <p:spPr>
          <a:xfrm>
            <a:off x="1331913" y="2487613"/>
            <a:ext cx="3311525" cy="1570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5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抛体运动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6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圆周运动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7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万有引力与宇宙航行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8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机械能守恒定律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5364163" y="1851025"/>
            <a:ext cx="20304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普通物理学</a:t>
            </a:r>
          </a:p>
        </p:txBody>
      </p:sp>
      <p:sp>
        <p:nvSpPr>
          <p:cNvPr id="5" name="矩形 4"/>
          <p:cNvSpPr/>
          <p:nvPr/>
        </p:nvSpPr>
        <p:spPr>
          <a:xfrm>
            <a:off x="7402513" y="1884363"/>
            <a:ext cx="17240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程守株七版</a:t>
            </a:r>
            <a:endParaRPr lang="zh-CN" altLang="en-US" dirty="0"/>
          </a:p>
        </p:txBody>
      </p:sp>
      <p:sp>
        <p:nvSpPr>
          <p:cNvPr id="6" name="矩形 5">
            <a:hlinkClick r:id="rId3" action="ppaction://hlinkfile"/>
          </p:cNvPr>
          <p:cNvSpPr/>
          <p:nvPr/>
        </p:nvSpPr>
        <p:spPr>
          <a:xfrm>
            <a:off x="139700" y="3041650"/>
            <a:ext cx="9429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必修</a:t>
            </a: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2</a:t>
            </a:r>
            <a:endParaRPr lang="zh-CN" altLang="en-US" dirty="0"/>
          </a:p>
        </p:txBody>
      </p:sp>
      <p:sp>
        <p:nvSpPr>
          <p:cNvPr id="16" name="矩形 15">
            <a:hlinkClick r:id="rId2"/>
          </p:cNvPr>
          <p:cNvSpPr/>
          <p:nvPr/>
        </p:nvSpPr>
        <p:spPr>
          <a:xfrm>
            <a:off x="5364163" y="2487613"/>
            <a:ext cx="3762375" cy="1570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运动和力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运动的守恒量和守恒定律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</a:t>
            </a: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刚体和液体的运动</a:t>
            </a:r>
            <a:endParaRPr lang="en-US" altLang="zh-CN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相对论基础</a:t>
            </a:r>
          </a:p>
        </p:txBody>
      </p:sp>
      <p:sp>
        <p:nvSpPr>
          <p:cNvPr id="7" name="矩形 6"/>
          <p:cNvSpPr/>
          <p:nvPr/>
        </p:nvSpPr>
        <p:spPr>
          <a:xfrm>
            <a:off x="1331913" y="4105275"/>
            <a:ext cx="338296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动量守恒定律在选择性必修</a:t>
            </a:r>
            <a:r>
              <a:rPr lang="en-US" altLang="zh-CN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1</a:t>
            </a: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1301750" y="1852613"/>
            <a:ext cx="19446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高中物理</a:t>
            </a:r>
          </a:p>
        </p:txBody>
      </p:sp>
      <p:sp>
        <p:nvSpPr>
          <p:cNvPr id="17" name="矩形 16"/>
          <p:cNvSpPr/>
          <p:nvPr/>
        </p:nvSpPr>
        <p:spPr>
          <a:xfrm>
            <a:off x="3246438" y="1884363"/>
            <a:ext cx="13970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人教</a:t>
            </a: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19</a:t>
            </a: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版</a:t>
            </a:r>
            <a:endParaRPr lang="zh-CN" altLang="en-US" dirty="0"/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107950" y="484188"/>
            <a:ext cx="7343775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2.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 中学物理与大学物理对比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1187624" y="62753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hlinkClick r:id="rId2"/>
          </p:cNvPr>
          <p:cNvSpPr/>
          <p:nvPr/>
        </p:nvSpPr>
        <p:spPr>
          <a:xfrm>
            <a:off x="611188" y="1203325"/>
            <a:ext cx="2036762" cy="523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2.3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教学内容</a:t>
            </a:r>
          </a:p>
        </p:txBody>
      </p:sp>
      <p:sp>
        <p:nvSpPr>
          <p:cNvPr id="8" name="矩形 7">
            <a:hlinkClick r:id="rId2"/>
          </p:cNvPr>
          <p:cNvSpPr/>
          <p:nvPr/>
        </p:nvSpPr>
        <p:spPr>
          <a:xfrm>
            <a:off x="1331913" y="2487613"/>
            <a:ext cx="3671887" cy="1938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9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静电场及其应用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10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静电场中的能量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11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电路及其应用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12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电能  能量守恒定律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13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电磁感应与电磁波初步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6" name="矩形 5">
            <a:hlinkClick r:id="rId3" action="ppaction://hlinkfile"/>
          </p:cNvPr>
          <p:cNvSpPr/>
          <p:nvPr/>
        </p:nvSpPr>
        <p:spPr>
          <a:xfrm>
            <a:off x="139700" y="3041650"/>
            <a:ext cx="9429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必修</a:t>
            </a: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3</a:t>
            </a:r>
            <a:endParaRPr lang="zh-CN" altLang="en-US" dirty="0"/>
          </a:p>
        </p:txBody>
      </p:sp>
      <p:sp>
        <p:nvSpPr>
          <p:cNvPr id="12" name="矩形 11">
            <a:hlinkClick r:id="rId2"/>
          </p:cNvPr>
          <p:cNvSpPr/>
          <p:nvPr/>
        </p:nvSpPr>
        <p:spPr>
          <a:xfrm>
            <a:off x="5364163" y="2487613"/>
            <a:ext cx="3762375" cy="120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7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静电荷的电场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8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恒定电流的磁场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9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电磁感应 电磁场理论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5364163" y="1851025"/>
            <a:ext cx="20304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普通物理学</a:t>
            </a:r>
          </a:p>
        </p:txBody>
      </p:sp>
      <p:sp>
        <p:nvSpPr>
          <p:cNvPr id="17" name="矩形 16"/>
          <p:cNvSpPr/>
          <p:nvPr/>
        </p:nvSpPr>
        <p:spPr>
          <a:xfrm>
            <a:off x="7402513" y="1884363"/>
            <a:ext cx="17240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程守株七版</a:t>
            </a:r>
            <a:endParaRPr lang="zh-CN" altLang="en-US" dirty="0"/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1301750" y="1852613"/>
            <a:ext cx="19446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高中物理</a:t>
            </a:r>
          </a:p>
        </p:txBody>
      </p:sp>
      <p:sp>
        <p:nvSpPr>
          <p:cNvPr id="13" name="矩形 12"/>
          <p:cNvSpPr/>
          <p:nvPr/>
        </p:nvSpPr>
        <p:spPr>
          <a:xfrm>
            <a:off x="3246438" y="1884363"/>
            <a:ext cx="13970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人教</a:t>
            </a: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19</a:t>
            </a: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版</a:t>
            </a:r>
            <a:endParaRPr lang="zh-CN" altLang="en-US" dirty="0"/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107950" y="484188"/>
            <a:ext cx="7343775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2.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 中学物理与大学物理对比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hlinkClick r:id="rId2"/>
          </p:cNvPr>
          <p:cNvSpPr/>
          <p:nvPr/>
        </p:nvSpPr>
        <p:spPr>
          <a:xfrm>
            <a:off x="611188" y="1203325"/>
            <a:ext cx="2036762" cy="523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2.3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教学内容</a:t>
            </a:r>
          </a:p>
        </p:txBody>
      </p:sp>
      <p:sp>
        <p:nvSpPr>
          <p:cNvPr id="8" name="矩形 7">
            <a:hlinkClick r:id="rId2"/>
          </p:cNvPr>
          <p:cNvSpPr/>
          <p:nvPr/>
        </p:nvSpPr>
        <p:spPr>
          <a:xfrm>
            <a:off x="1331913" y="2487613"/>
            <a:ext cx="3384550" cy="1570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动量守恒定律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机械振动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机械波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光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6" name="矩形 5">
            <a:hlinkClick r:id="rId3" action="ppaction://hlinkfile"/>
          </p:cNvPr>
          <p:cNvSpPr/>
          <p:nvPr/>
        </p:nvSpPr>
        <p:spPr>
          <a:xfrm>
            <a:off x="139700" y="3041650"/>
            <a:ext cx="1108075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选择性</a:t>
            </a:r>
            <a:endParaRPr lang="en-US" altLang="zh-CN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/>
              <a:ea typeface="华文仿宋"/>
            </a:endParaRPr>
          </a:p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必修</a:t>
            </a: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1</a:t>
            </a:r>
            <a:endParaRPr lang="zh-CN" altLang="en-US" dirty="0"/>
          </a:p>
        </p:txBody>
      </p:sp>
      <p:sp>
        <p:nvSpPr>
          <p:cNvPr id="12" name="矩形 11">
            <a:hlinkClick r:id="rId2"/>
          </p:cNvPr>
          <p:cNvSpPr/>
          <p:nvPr/>
        </p:nvSpPr>
        <p:spPr>
          <a:xfrm>
            <a:off x="5364163" y="2487613"/>
            <a:ext cx="3762375" cy="1570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运动的守恒量和守恒定律</a:t>
            </a: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10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机械振动和电磁振荡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11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机械波和电磁波</a:t>
            </a:r>
            <a:endParaRPr lang="en-US" altLang="zh-CN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12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光学</a:t>
            </a:r>
            <a:endParaRPr lang="zh-CN" alt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5364163" y="1851025"/>
            <a:ext cx="20304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普通物理学</a:t>
            </a:r>
          </a:p>
        </p:txBody>
      </p:sp>
      <p:sp>
        <p:nvSpPr>
          <p:cNvPr id="17" name="矩形 16"/>
          <p:cNvSpPr/>
          <p:nvPr/>
        </p:nvSpPr>
        <p:spPr>
          <a:xfrm>
            <a:off x="7402513" y="1884363"/>
            <a:ext cx="17240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程守株七版</a:t>
            </a:r>
            <a:endParaRPr lang="zh-CN" altLang="en-US" dirty="0"/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1301750" y="1852613"/>
            <a:ext cx="19446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高中物理</a:t>
            </a:r>
          </a:p>
        </p:txBody>
      </p:sp>
      <p:sp>
        <p:nvSpPr>
          <p:cNvPr id="13" name="矩形 12"/>
          <p:cNvSpPr/>
          <p:nvPr/>
        </p:nvSpPr>
        <p:spPr>
          <a:xfrm>
            <a:off x="3246438" y="1884363"/>
            <a:ext cx="13970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人教</a:t>
            </a: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19</a:t>
            </a: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版</a:t>
            </a:r>
            <a:endParaRPr lang="zh-CN" altLang="en-US" dirty="0"/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107950" y="484188"/>
            <a:ext cx="7343775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2.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 中学物理与大学物理对比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950" y="484188"/>
            <a:ext cx="7343775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2.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 中学物理与大学物理对比</a:t>
            </a:r>
          </a:p>
        </p:txBody>
      </p:sp>
      <p:sp>
        <p:nvSpPr>
          <p:cNvPr id="3" name="矩形 2">
            <a:hlinkClick r:id="rId2"/>
          </p:cNvPr>
          <p:cNvSpPr/>
          <p:nvPr/>
        </p:nvSpPr>
        <p:spPr>
          <a:xfrm>
            <a:off x="611188" y="1203325"/>
            <a:ext cx="2036762" cy="523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2.3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教学内容</a:t>
            </a:r>
          </a:p>
        </p:txBody>
      </p:sp>
      <p:sp>
        <p:nvSpPr>
          <p:cNvPr id="8" name="矩形 7">
            <a:hlinkClick r:id="rId2"/>
          </p:cNvPr>
          <p:cNvSpPr/>
          <p:nvPr/>
        </p:nvSpPr>
        <p:spPr>
          <a:xfrm>
            <a:off x="1331913" y="2487613"/>
            <a:ext cx="3384550" cy="1938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安培力与洛伦兹力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电磁感应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交变电流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电磁振荡与电磁波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5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传感器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6" name="矩形 5">
            <a:hlinkClick r:id="rId3" action="ppaction://hlinkfile"/>
          </p:cNvPr>
          <p:cNvSpPr/>
          <p:nvPr/>
        </p:nvSpPr>
        <p:spPr>
          <a:xfrm>
            <a:off x="139700" y="3041650"/>
            <a:ext cx="1108075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选择性</a:t>
            </a:r>
            <a:endParaRPr lang="en-US" altLang="zh-CN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/>
              <a:ea typeface="华文仿宋"/>
            </a:endParaRPr>
          </a:p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必修</a:t>
            </a: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2</a:t>
            </a:r>
            <a:endParaRPr lang="zh-CN" altLang="en-US" dirty="0"/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5364163" y="1851025"/>
            <a:ext cx="20304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普通物理学</a:t>
            </a:r>
          </a:p>
        </p:txBody>
      </p:sp>
      <p:sp>
        <p:nvSpPr>
          <p:cNvPr id="17" name="矩形 16"/>
          <p:cNvSpPr/>
          <p:nvPr/>
        </p:nvSpPr>
        <p:spPr>
          <a:xfrm>
            <a:off x="7402513" y="1884363"/>
            <a:ext cx="17240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程守株七版</a:t>
            </a:r>
            <a:endParaRPr lang="zh-CN" altLang="en-US" dirty="0"/>
          </a:p>
        </p:txBody>
      </p:sp>
      <p:sp>
        <p:nvSpPr>
          <p:cNvPr id="18" name="矩形 17">
            <a:hlinkClick r:id="rId2"/>
          </p:cNvPr>
          <p:cNvSpPr/>
          <p:nvPr/>
        </p:nvSpPr>
        <p:spPr>
          <a:xfrm>
            <a:off x="5364163" y="2487613"/>
            <a:ext cx="3762375" cy="120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7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静电荷的电场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8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恒定电流的磁场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9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电磁感应 电磁场理论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1301750" y="1852613"/>
            <a:ext cx="19446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高中物理</a:t>
            </a:r>
          </a:p>
        </p:txBody>
      </p:sp>
      <p:sp>
        <p:nvSpPr>
          <p:cNvPr id="12" name="矩形 11"/>
          <p:cNvSpPr/>
          <p:nvPr/>
        </p:nvSpPr>
        <p:spPr>
          <a:xfrm>
            <a:off x="3246438" y="1884363"/>
            <a:ext cx="13970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人教</a:t>
            </a: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19</a:t>
            </a: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版</a:t>
            </a:r>
            <a:endParaRPr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950" y="484188"/>
            <a:ext cx="7343775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2.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 中学物理与大学物理对比</a:t>
            </a:r>
          </a:p>
        </p:txBody>
      </p:sp>
      <p:sp>
        <p:nvSpPr>
          <p:cNvPr id="3" name="矩形 2">
            <a:hlinkClick r:id="rId2"/>
          </p:cNvPr>
          <p:cNvSpPr/>
          <p:nvPr/>
        </p:nvSpPr>
        <p:spPr>
          <a:xfrm>
            <a:off x="611188" y="1203325"/>
            <a:ext cx="2036762" cy="523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2.3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教学内容</a:t>
            </a:r>
          </a:p>
        </p:txBody>
      </p:sp>
      <p:sp>
        <p:nvSpPr>
          <p:cNvPr id="8" name="矩形 7">
            <a:hlinkClick r:id="rId2"/>
          </p:cNvPr>
          <p:cNvSpPr/>
          <p:nvPr/>
        </p:nvSpPr>
        <p:spPr>
          <a:xfrm>
            <a:off x="1331913" y="2487613"/>
            <a:ext cx="3384550" cy="1938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分子动理论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气体、</a:t>
            </a: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固体和液体</a:t>
            </a:r>
            <a:endParaRPr lang="en-US" altLang="zh-CN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热力学定律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原子结构和波粒二象性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5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原子核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6" name="矩形 5">
            <a:hlinkClick r:id="rId3" action="ppaction://hlinkfile"/>
          </p:cNvPr>
          <p:cNvSpPr/>
          <p:nvPr/>
        </p:nvSpPr>
        <p:spPr>
          <a:xfrm>
            <a:off x="139700" y="3041650"/>
            <a:ext cx="1108075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选择性</a:t>
            </a:r>
            <a:endParaRPr lang="en-US" altLang="zh-CN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/>
              <a:ea typeface="华文仿宋"/>
            </a:endParaRPr>
          </a:p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必修</a:t>
            </a: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3</a:t>
            </a:r>
            <a:endParaRPr lang="zh-CN" altLang="en-US" dirty="0"/>
          </a:p>
        </p:txBody>
      </p:sp>
      <p:sp>
        <p:nvSpPr>
          <p:cNvPr id="12" name="矩形 11">
            <a:hlinkClick r:id="rId2"/>
          </p:cNvPr>
          <p:cNvSpPr/>
          <p:nvPr/>
        </p:nvSpPr>
        <p:spPr>
          <a:xfrm>
            <a:off x="4932363" y="2487613"/>
            <a:ext cx="4194175" cy="1938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5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气体动理论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6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热力学基础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13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早期量子论和量子力学基础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14</a:t>
            </a: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激光和固体的量子理论简介</a:t>
            </a:r>
            <a:endParaRPr lang="en-US" altLang="zh-CN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15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原子核物理</a:t>
            </a: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和粒子物理简介</a:t>
            </a:r>
            <a:endParaRPr lang="en-US" altLang="zh-CN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5364163" y="1851025"/>
            <a:ext cx="20304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普通物理学</a:t>
            </a:r>
          </a:p>
        </p:txBody>
      </p:sp>
      <p:sp>
        <p:nvSpPr>
          <p:cNvPr id="17" name="矩形 16"/>
          <p:cNvSpPr/>
          <p:nvPr/>
        </p:nvSpPr>
        <p:spPr>
          <a:xfrm>
            <a:off x="7402513" y="1884363"/>
            <a:ext cx="17240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程守株七版</a:t>
            </a:r>
            <a:endParaRPr lang="zh-CN" altLang="en-US" dirty="0"/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1301750" y="1852613"/>
            <a:ext cx="19446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高中物理</a:t>
            </a:r>
          </a:p>
        </p:txBody>
      </p:sp>
      <p:sp>
        <p:nvSpPr>
          <p:cNvPr id="13" name="矩形 12"/>
          <p:cNvSpPr/>
          <p:nvPr/>
        </p:nvSpPr>
        <p:spPr>
          <a:xfrm>
            <a:off x="3246438" y="1884363"/>
            <a:ext cx="13970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人教</a:t>
            </a: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19</a:t>
            </a: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版</a:t>
            </a:r>
            <a:endParaRPr lang="zh-CN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等腰三角形 25"/>
          <p:cNvSpPr/>
          <p:nvPr/>
        </p:nvSpPr>
        <p:spPr>
          <a:xfrm>
            <a:off x="4716016" y="389719"/>
            <a:ext cx="2664296" cy="2118007"/>
          </a:xfrm>
          <a:prstGeom prst="triangl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梯形 11"/>
          <p:cNvSpPr/>
          <p:nvPr/>
        </p:nvSpPr>
        <p:spPr>
          <a:xfrm>
            <a:off x="3347864" y="3875878"/>
            <a:ext cx="5400600" cy="712096"/>
          </a:xfrm>
          <a:prstGeom prst="trapezoid">
            <a:avLst>
              <a:gd name="adj" fmla="val 68146"/>
            </a:avLst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流程图: 手动输入 14"/>
          <p:cNvSpPr/>
          <p:nvPr/>
        </p:nvSpPr>
        <p:spPr>
          <a:xfrm rot="16200000" flipH="1">
            <a:off x="4932040" y="2003671"/>
            <a:ext cx="504056" cy="1656184"/>
          </a:xfrm>
          <a:prstGeom prst="flowChartManualInpu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流程图: 手动输入 15"/>
          <p:cNvSpPr/>
          <p:nvPr/>
        </p:nvSpPr>
        <p:spPr>
          <a:xfrm rot="16200000" flipH="1">
            <a:off x="4627967" y="2418037"/>
            <a:ext cx="646431" cy="2121955"/>
          </a:xfrm>
          <a:prstGeom prst="flowChartManualInpu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7" name="流程图: 手动输入 26"/>
          <p:cNvSpPr/>
          <p:nvPr/>
        </p:nvSpPr>
        <p:spPr>
          <a:xfrm rot="5400000">
            <a:off x="6818927" y="2418036"/>
            <a:ext cx="646431" cy="2121955"/>
          </a:xfrm>
          <a:prstGeom prst="flowChartManualInpu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8" name="流程图: 手动输入 27"/>
          <p:cNvSpPr/>
          <p:nvPr/>
        </p:nvSpPr>
        <p:spPr>
          <a:xfrm rot="5400000">
            <a:off x="6657229" y="2003670"/>
            <a:ext cx="504056" cy="1656184"/>
          </a:xfrm>
          <a:prstGeom prst="flowChartManualInpu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标题 1"/>
          <p:cNvSpPr txBox="1">
            <a:spLocks/>
          </p:cNvSpPr>
          <p:nvPr/>
        </p:nvSpPr>
        <p:spPr>
          <a:xfrm>
            <a:off x="107950" y="484188"/>
            <a:ext cx="2808288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3.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衔接问题</a:t>
            </a:r>
          </a:p>
        </p:txBody>
      </p:sp>
      <p:sp>
        <p:nvSpPr>
          <p:cNvPr id="17" name="矩形 16"/>
          <p:cNvSpPr/>
          <p:nvPr/>
        </p:nvSpPr>
        <p:spPr>
          <a:xfrm>
            <a:off x="4502150" y="3238500"/>
            <a:ext cx="14160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振动和波</a:t>
            </a:r>
            <a:endParaRPr lang="zh-CN" altLang="en-US" sz="2400" dirty="0"/>
          </a:p>
        </p:txBody>
      </p:sp>
      <p:sp>
        <p:nvSpPr>
          <p:cNvPr id="19" name="矩形 18"/>
          <p:cNvSpPr/>
          <p:nvPr/>
        </p:nvSpPr>
        <p:spPr>
          <a:xfrm>
            <a:off x="6227763" y="3238500"/>
            <a:ext cx="8001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热学</a:t>
            </a:r>
            <a:endParaRPr lang="zh-CN" altLang="en-US" sz="2400" dirty="0"/>
          </a:p>
        </p:txBody>
      </p:sp>
      <p:sp>
        <p:nvSpPr>
          <p:cNvPr id="20" name="矩形 19"/>
          <p:cNvSpPr/>
          <p:nvPr/>
        </p:nvSpPr>
        <p:spPr>
          <a:xfrm>
            <a:off x="4810125" y="2601913"/>
            <a:ext cx="11080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电磁学</a:t>
            </a:r>
            <a:endParaRPr lang="zh-CN" altLang="en-US" sz="2400" dirty="0"/>
          </a:p>
        </p:txBody>
      </p:sp>
      <p:sp>
        <p:nvSpPr>
          <p:cNvPr id="21" name="矩形 20"/>
          <p:cNvSpPr/>
          <p:nvPr/>
        </p:nvSpPr>
        <p:spPr>
          <a:xfrm>
            <a:off x="6227763" y="2601913"/>
            <a:ext cx="8001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光学</a:t>
            </a:r>
            <a:endParaRPr lang="zh-CN" altLang="en-US" sz="2400" dirty="0"/>
          </a:p>
        </p:txBody>
      </p:sp>
      <p:sp>
        <p:nvSpPr>
          <p:cNvPr id="22" name="矩形 21"/>
          <p:cNvSpPr/>
          <p:nvPr/>
        </p:nvSpPr>
        <p:spPr>
          <a:xfrm>
            <a:off x="5340350" y="1743075"/>
            <a:ext cx="14160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近代物理</a:t>
            </a:r>
            <a:endParaRPr lang="zh-CN" altLang="en-US" sz="2400" dirty="0"/>
          </a:p>
        </p:txBody>
      </p:sp>
      <p:sp>
        <p:nvSpPr>
          <p:cNvPr id="23" name="矩形 22"/>
          <p:cNvSpPr/>
          <p:nvPr/>
        </p:nvSpPr>
        <p:spPr>
          <a:xfrm>
            <a:off x="5648325" y="4000500"/>
            <a:ext cx="8001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力学</a:t>
            </a:r>
            <a:endParaRPr lang="zh-CN" altLang="en-US" sz="2400" dirty="0"/>
          </a:p>
        </p:txBody>
      </p:sp>
      <p:sp>
        <p:nvSpPr>
          <p:cNvPr id="29" name="梯形 28"/>
          <p:cNvSpPr/>
          <p:nvPr/>
        </p:nvSpPr>
        <p:spPr>
          <a:xfrm>
            <a:off x="539552" y="3355237"/>
            <a:ext cx="2952328" cy="296633"/>
          </a:xfrm>
          <a:prstGeom prst="trapezoid">
            <a:avLst>
              <a:gd name="adj" fmla="val 68146"/>
            </a:avLst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梯形 29"/>
          <p:cNvSpPr/>
          <p:nvPr/>
        </p:nvSpPr>
        <p:spPr>
          <a:xfrm>
            <a:off x="762332" y="3030833"/>
            <a:ext cx="2513524" cy="297370"/>
          </a:xfrm>
          <a:prstGeom prst="trapezoid">
            <a:avLst>
              <a:gd name="adj" fmla="val 68146"/>
            </a:avLst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>
            <a:off x="978356" y="1428696"/>
            <a:ext cx="2081476" cy="1575102"/>
          </a:xfrm>
          <a:prstGeom prst="triangle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169988" y="2223413"/>
            <a:ext cx="1637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大学物理</a:t>
            </a:r>
            <a:endParaRPr lang="zh-CN" altLang="en-US" sz="2400" dirty="0"/>
          </a:p>
        </p:txBody>
      </p:sp>
      <p:sp>
        <p:nvSpPr>
          <p:cNvPr id="33" name="矩形 32"/>
          <p:cNvSpPr/>
          <p:nvPr/>
        </p:nvSpPr>
        <p:spPr>
          <a:xfrm>
            <a:off x="977900" y="3009024"/>
            <a:ext cx="1163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高中物理</a:t>
            </a:r>
            <a:endParaRPr lang="zh-CN" altLang="en-US" sz="1600" dirty="0"/>
          </a:p>
        </p:txBody>
      </p:sp>
      <p:sp>
        <p:nvSpPr>
          <p:cNvPr id="34" name="矩形 33"/>
          <p:cNvSpPr/>
          <p:nvPr/>
        </p:nvSpPr>
        <p:spPr>
          <a:xfrm>
            <a:off x="998447" y="3314503"/>
            <a:ext cx="1122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初中物理</a:t>
            </a:r>
            <a:endParaRPr lang="zh-CN" altLang="en-US" sz="1600" dirty="0"/>
          </a:p>
        </p:txBody>
      </p:sp>
      <p:sp>
        <p:nvSpPr>
          <p:cNvPr id="35" name="矩形 34"/>
          <p:cNvSpPr/>
          <p:nvPr/>
        </p:nvSpPr>
        <p:spPr>
          <a:xfrm>
            <a:off x="2170438" y="3376058"/>
            <a:ext cx="800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苏科</a:t>
            </a:r>
            <a:r>
              <a:rPr lang="en-US" altLang="zh-CN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12</a:t>
            </a:r>
            <a:r>
              <a:rPr lang="zh-CN" alt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版</a:t>
            </a:r>
            <a:endParaRPr lang="en-US" altLang="zh-CN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/>
              <a:ea typeface="华文仿宋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170438" y="3070579"/>
            <a:ext cx="8893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人教</a:t>
            </a:r>
            <a:r>
              <a:rPr lang="en-US" altLang="zh-CN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19</a:t>
            </a:r>
            <a:r>
              <a:rPr lang="zh-CN" alt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版</a:t>
            </a:r>
            <a:endParaRPr lang="en-US" altLang="zh-CN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/>
              <a:ea typeface="华文仿宋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718894" y="2684930"/>
            <a:ext cx="1251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程守株七版</a:t>
            </a:r>
            <a:endParaRPr lang="zh-CN" altLang="en-US" sz="11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/>
          </p:cNvPr>
          <p:cNvSpPr/>
          <p:nvPr/>
        </p:nvSpPr>
        <p:spPr>
          <a:xfrm>
            <a:off x="6010275" y="1851025"/>
            <a:ext cx="3098800" cy="1323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运动和力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运动的守恒量和守恒定律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</a:t>
            </a:r>
            <a:r>
              <a:rPr lang="zh-CN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刚体和液体的运动</a:t>
            </a:r>
            <a:endParaRPr lang="en-US" altLang="zh-CN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相对论基础</a:t>
            </a:r>
          </a:p>
        </p:txBody>
      </p:sp>
      <p:sp>
        <p:nvSpPr>
          <p:cNvPr id="8" name="矩形 7">
            <a:hlinkClick r:id="rId2"/>
          </p:cNvPr>
          <p:cNvSpPr/>
          <p:nvPr/>
        </p:nvSpPr>
        <p:spPr>
          <a:xfrm>
            <a:off x="3335065" y="1851025"/>
            <a:ext cx="2605087" cy="2862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运动的描述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匀变速直线运动研究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相互作用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——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力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运动和力的关系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5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抛体运动</a:t>
            </a: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6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圆周运动</a:t>
            </a: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7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万有引力与宇宙航行</a:t>
            </a: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8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机械能守恒定律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动量守恒定律</a:t>
            </a: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3713163" y="1327150"/>
            <a:ext cx="17049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高中物理</a:t>
            </a: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6543675" y="1327150"/>
            <a:ext cx="203041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普通物理学</a:t>
            </a: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107950" y="484188"/>
            <a:ext cx="2808288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3.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衔接问题</a:t>
            </a:r>
          </a:p>
        </p:txBody>
      </p:sp>
      <p:sp>
        <p:nvSpPr>
          <p:cNvPr id="17" name="梯形 16"/>
          <p:cNvSpPr/>
          <p:nvPr/>
        </p:nvSpPr>
        <p:spPr>
          <a:xfrm>
            <a:off x="3347864" y="484188"/>
            <a:ext cx="5400600" cy="712096"/>
          </a:xfrm>
          <a:prstGeom prst="trapezoid">
            <a:avLst>
              <a:gd name="adj" fmla="val 68146"/>
            </a:avLst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470525" y="609600"/>
            <a:ext cx="11557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3.1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力学</a:t>
            </a:r>
            <a:endParaRPr lang="zh-CN" altLang="en-US" sz="2400" dirty="0"/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847725" y="1327150"/>
            <a:ext cx="17049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初中物理</a:t>
            </a:r>
          </a:p>
        </p:txBody>
      </p:sp>
      <p:sp>
        <p:nvSpPr>
          <p:cNvPr id="20" name="矩形 19">
            <a:hlinkClick r:id="rId2"/>
          </p:cNvPr>
          <p:cNvSpPr/>
          <p:nvPr/>
        </p:nvSpPr>
        <p:spPr>
          <a:xfrm>
            <a:off x="703263" y="1851025"/>
            <a:ext cx="2139950" cy="2247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5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物体的运动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6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物质的物理属性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8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力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9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力与运动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10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压强和浮力</a:t>
            </a:r>
            <a:endParaRPr lang="en-US" altLang="zh-C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11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简单机械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和功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12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机械能和内能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1" name="矩形 20">
            <a:hlinkClick r:id="rId2"/>
          </p:cNvPr>
          <p:cNvSpPr/>
          <p:nvPr/>
        </p:nvSpPr>
        <p:spPr>
          <a:xfrm>
            <a:off x="127000" y="1851025"/>
            <a:ext cx="576263" cy="649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8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上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2" name="矩形 21">
            <a:hlinkClick r:id="rId2"/>
          </p:cNvPr>
          <p:cNvSpPr/>
          <p:nvPr/>
        </p:nvSpPr>
        <p:spPr>
          <a:xfrm>
            <a:off x="127000" y="2570163"/>
            <a:ext cx="576263" cy="863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8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下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3" name="矩形 22">
            <a:hlinkClick r:id="rId2"/>
          </p:cNvPr>
          <p:cNvSpPr/>
          <p:nvPr/>
        </p:nvSpPr>
        <p:spPr>
          <a:xfrm>
            <a:off x="2900090" y="1851025"/>
            <a:ext cx="444500" cy="1223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必修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4" name="矩形 23">
            <a:hlinkClick r:id="rId2"/>
          </p:cNvPr>
          <p:cNvSpPr/>
          <p:nvPr/>
        </p:nvSpPr>
        <p:spPr>
          <a:xfrm>
            <a:off x="2890565" y="3136900"/>
            <a:ext cx="444500" cy="11160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必修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5" name="矩形 24">
            <a:hlinkClick r:id="rId2"/>
          </p:cNvPr>
          <p:cNvSpPr/>
          <p:nvPr/>
        </p:nvSpPr>
        <p:spPr>
          <a:xfrm>
            <a:off x="127000" y="3471863"/>
            <a:ext cx="576263" cy="612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9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上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6" name="矩形 25">
            <a:hlinkClick r:id="rId2"/>
          </p:cNvPr>
          <p:cNvSpPr/>
          <p:nvPr/>
        </p:nvSpPr>
        <p:spPr>
          <a:xfrm>
            <a:off x="2484165" y="4300538"/>
            <a:ext cx="862012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选修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4098" name="Picture 2" descr="C:\Users\lzx1\Desktop\20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3314199"/>
            <a:ext cx="3099544" cy="128156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7128352" y="3723878"/>
            <a:ext cx="576000" cy="1729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/>
          </p:cNvPr>
          <p:cNvSpPr/>
          <p:nvPr/>
        </p:nvSpPr>
        <p:spPr>
          <a:xfrm>
            <a:off x="6010275" y="1851025"/>
            <a:ext cx="30988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用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位置矢量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表示位置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8" name="矩形 7">
            <a:hlinkClick r:id="rId3"/>
          </p:cNvPr>
          <p:cNvSpPr/>
          <p:nvPr/>
        </p:nvSpPr>
        <p:spPr>
          <a:xfrm>
            <a:off x="3335065" y="1851025"/>
            <a:ext cx="260508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用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坐标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表示位置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位移与发生这段位移所用时间之比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表示物理运动快慢，这就是速度。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3713163" y="1327150"/>
            <a:ext cx="17049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高中物理</a:t>
            </a: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6543675" y="1327150"/>
            <a:ext cx="203041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普通物理学</a:t>
            </a: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107950" y="484188"/>
            <a:ext cx="2808288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3.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衔接问题</a:t>
            </a:r>
          </a:p>
        </p:txBody>
      </p:sp>
      <p:sp>
        <p:nvSpPr>
          <p:cNvPr id="17" name="梯形 16"/>
          <p:cNvSpPr/>
          <p:nvPr/>
        </p:nvSpPr>
        <p:spPr>
          <a:xfrm>
            <a:off x="3347864" y="484188"/>
            <a:ext cx="5400600" cy="712096"/>
          </a:xfrm>
          <a:prstGeom prst="trapezoid">
            <a:avLst>
              <a:gd name="adj" fmla="val 68146"/>
            </a:avLst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847725" y="1327150"/>
            <a:ext cx="17049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初中物理</a:t>
            </a:r>
          </a:p>
        </p:txBody>
      </p:sp>
      <p:sp>
        <p:nvSpPr>
          <p:cNvPr id="20" name="矩形 19">
            <a:hlinkClick r:id="rId3"/>
          </p:cNvPr>
          <p:cNvSpPr/>
          <p:nvPr/>
        </p:nvSpPr>
        <p:spPr>
          <a:xfrm>
            <a:off x="703263" y="1851025"/>
            <a:ext cx="213995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速度是描述物体运动快慢的物理量，其大小等于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物体在单位时间内通过的路程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。</a:t>
            </a:r>
          </a:p>
        </p:txBody>
      </p:sp>
      <p:sp>
        <p:nvSpPr>
          <p:cNvPr id="21" name="矩形 20">
            <a:hlinkClick r:id="rId3"/>
          </p:cNvPr>
          <p:cNvSpPr/>
          <p:nvPr/>
        </p:nvSpPr>
        <p:spPr>
          <a:xfrm>
            <a:off x="127000" y="1851025"/>
            <a:ext cx="576263" cy="649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8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上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3" name="矩形 22">
            <a:hlinkClick r:id="rId3"/>
          </p:cNvPr>
          <p:cNvSpPr/>
          <p:nvPr/>
        </p:nvSpPr>
        <p:spPr>
          <a:xfrm>
            <a:off x="2900090" y="1851025"/>
            <a:ext cx="444500" cy="1223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必修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508104" y="60960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速度</a:t>
            </a:r>
            <a:endParaRPr lang="zh-CN" altLang="en-US" sz="2400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724523"/>
              </p:ext>
            </p:extLst>
          </p:nvPr>
        </p:nvGraphicFramePr>
        <p:xfrm>
          <a:off x="1112044" y="3520099"/>
          <a:ext cx="8001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" name="Equation" r:id="rId4" imgW="799920" imgH="850680" progId="Equation.DSMT4">
                  <p:embed/>
                </p:oleObj>
              </mc:Choice>
              <mc:Fallback>
                <p:oleObj name="Equation" r:id="rId4" imgW="79992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2044" y="3520099"/>
                        <a:ext cx="8001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849389"/>
              </p:ext>
            </p:extLst>
          </p:nvPr>
        </p:nvGraphicFramePr>
        <p:xfrm>
          <a:off x="4125747" y="3219822"/>
          <a:ext cx="10541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" name="Equation" r:id="rId6" imgW="1054080" imgH="850680" progId="Equation.DSMT4">
                  <p:embed/>
                </p:oleObj>
              </mc:Choice>
              <mc:Fallback>
                <p:oleObj name="Equation" r:id="rId6" imgW="1054080" imgH="85068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5747" y="3219822"/>
                        <a:ext cx="10541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矩形 28">
            <a:hlinkClick r:id="rId3"/>
          </p:cNvPr>
          <p:cNvSpPr/>
          <p:nvPr/>
        </p:nvSpPr>
        <p:spPr>
          <a:xfrm>
            <a:off x="3335064" y="4119824"/>
            <a:ext cx="260508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速度是矢量</a:t>
            </a:r>
          </a:p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平均速度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和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瞬时速度</a:t>
            </a:r>
            <a:endParaRPr lang="en-US" altLang="zh-CN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0" name="矩形 29">
            <a:hlinkClick r:id="rId3"/>
          </p:cNvPr>
          <p:cNvSpPr/>
          <p:nvPr/>
        </p:nvSpPr>
        <p:spPr>
          <a:xfrm>
            <a:off x="6010275" y="2611820"/>
            <a:ext cx="30988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瞬时速度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(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位置矢量对时间的导数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)</a:t>
            </a:r>
          </a:p>
          <a:p>
            <a:pPr>
              <a:defRPr/>
            </a:pP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1" name="矩形 30">
            <a:hlinkClick r:id="rId3"/>
          </p:cNvPr>
          <p:cNvSpPr/>
          <p:nvPr/>
        </p:nvSpPr>
        <p:spPr>
          <a:xfrm>
            <a:off x="6010275" y="4403888"/>
            <a:ext cx="260508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平均速率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和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瞬时速率</a:t>
            </a:r>
            <a:endParaRPr lang="en-US" altLang="zh-CN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2" name="矩形 31">
            <a:hlinkClick r:id="rId3"/>
          </p:cNvPr>
          <p:cNvSpPr/>
          <p:nvPr/>
        </p:nvSpPr>
        <p:spPr>
          <a:xfrm>
            <a:off x="6009481" y="2211710"/>
            <a:ext cx="30988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平均速度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(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位移除时间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)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38662"/>
              </p:ext>
            </p:extLst>
          </p:nvPr>
        </p:nvGraphicFramePr>
        <p:xfrm>
          <a:off x="6286893" y="3291075"/>
          <a:ext cx="10541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" name="Equation" r:id="rId8" imgW="1054080" imgH="850680" progId="Equation.DSMT4">
                  <p:embed/>
                </p:oleObj>
              </mc:Choice>
              <mc:Fallback>
                <p:oleObj name="Equation" r:id="rId8" imgW="1054080" imgH="85068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893" y="3291075"/>
                        <a:ext cx="10541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708787"/>
              </p:ext>
            </p:extLst>
          </p:nvPr>
        </p:nvGraphicFramePr>
        <p:xfrm>
          <a:off x="7627537" y="3291075"/>
          <a:ext cx="10160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" name="Equation" r:id="rId10" imgW="1015920" imgH="850680" progId="Equation.DSMT4">
                  <p:embed/>
                </p:oleObj>
              </mc:Choice>
              <mc:Fallback>
                <p:oleObj name="Equation" r:id="rId10" imgW="1015920" imgH="85068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7537" y="3291075"/>
                        <a:ext cx="10160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矩形 32">
            <a:hlinkClick r:id="rId3"/>
          </p:cNvPr>
          <p:cNvSpPr/>
          <p:nvPr/>
        </p:nvSpPr>
        <p:spPr>
          <a:xfrm>
            <a:off x="252788" y="4403888"/>
            <a:ext cx="260508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匀速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和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变速直线运动</a:t>
            </a:r>
            <a:endParaRPr lang="en-US" altLang="zh-CN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1575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20" grpId="0" animBg="1"/>
      <p:bldP spid="21" grpId="0" animBg="1"/>
      <p:bldP spid="23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/>
          </p:cNvPr>
          <p:cNvSpPr/>
          <p:nvPr/>
        </p:nvSpPr>
        <p:spPr>
          <a:xfrm>
            <a:off x="6010275" y="1851025"/>
            <a:ext cx="30988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动量对时间的导数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8" name="矩形 7">
            <a:hlinkClick r:id="rId3"/>
          </p:cNvPr>
          <p:cNvSpPr/>
          <p:nvPr/>
        </p:nvSpPr>
        <p:spPr>
          <a:xfrm>
            <a:off x="3350791" y="1851025"/>
            <a:ext cx="260508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物体间的相互作用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。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3713163" y="1327150"/>
            <a:ext cx="17049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高中物理</a:t>
            </a: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6543675" y="1327150"/>
            <a:ext cx="203041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普通物理学</a:t>
            </a: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107950" y="484188"/>
            <a:ext cx="2808288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3.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衔接问题</a:t>
            </a:r>
          </a:p>
        </p:txBody>
      </p:sp>
      <p:sp>
        <p:nvSpPr>
          <p:cNvPr id="17" name="梯形 16"/>
          <p:cNvSpPr/>
          <p:nvPr/>
        </p:nvSpPr>
        <p:spPr>
          <a:xfrm>
            <a:off x="3347864" y="484188"/>
            <a:ext cx="5400600" cy="712096"/>
          </a:xfrm>
          <a:prstGeom prst="trapezoid">
            <a:avLst>
              <a:gd name="adj" fmla="val 68146"/>
            </a:avLst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847725" y="1327150"/>
            <a:ext cx="17049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初中物理</a:t>
            </a:r>
          </a:p>
        </p:txBody>
      </p:sp>
      <p:sp>
        <p:nvSpPr>
          <p:cNvPr id="20" name="矩形 19">
            <a:hlinkClick r:id="rId3"/>
          </p:cNvPr>
          <p:cNvSpPr/>
          <p:nvPr/>
        </p:nvSpPr>
        <p:spPr>
          <a:xfrm>
            <a:off x="703263" y="1851025"/>
            <a:ext cx="21399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物体对物体的作用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称为力</a:t>
            </a:r>
          </a:p>
        </p:txBody>
      </p:sp>
      <p:sp>
        <p:nvSpPr>
          <p:cNvPr id="21" name="矩形 20">
            <a:hlinkClick r:id="rId3"/>
          </p:cNvPr>
          <p:cNvSpPr/>
          <p:nvPr/>
        </p:nvSpPr>
        <p:spPr>
          <a:xfrm>
            <a:off x="127000" y="1851025"/>
            <a:ext cx="57626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8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下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3" name="矩形 22">
            <a:hlinkClick r:id="rId3"/>
          </p:cNvPr>
          <p:cNvSpPr/>
          <p:nvPr/>
        </p:nvSpPr>
        <p:spPr>
          <a:xfrm>
            <a:off x="2915816" y="1851025"/>
            <a:ext cx="4445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必修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724128" y="60960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力</a:t>
            </a:r>
            <a:endParaRPr lang="zh-CN" altLang="en-US" sz="2400" dirty="0"/>
          </a:p>
        </p:txBody>
      </p:sp>
      <p:sp>
        <p:nvSpPr>
          <p:cNvPr id="29" name="矩形 28">
            <a:hlinkClick r:id="rId3"/>
          </p:cNvPr>
          <p:cNvSpPr/>
          <p:nvPr/>
        </p:nvSpPr>
        <p:spPr>
          <a:xfrm>
            <a:off x="3360316" y="3795886"/>
            <a:ext cx="260508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力的合成和分解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平行四边形法则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4" name="矩形 23">
            <a:hlinkClick r:id="rId3"/>
          </p:cNvPr>
          <p:cNvSpPr/>
          <p:nvPr/>
        </p:nvSpPr>
        <p:spPr>
          <a:xfrm>
            <a:off x="687388" y="2688471"/>
            <a:ext cx="213995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力的三要素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大小、方向、作用点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6" name="矩形 25">
            <a:hlinkClick r:id="rId3"/>
          </p:cNvPr>
          <p:cNvSpPr/>
          <p:nvPr/>
        </p:nvSpPr>
        <p:spPr>
          <a:xfrm>
            <a:off x="3360316" y="2355726"/>
            <a:ext cx="2605087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牛顿给出力的概念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1N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是多少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8" name="矩形 27">
            <a:hlinkClick r:id="rId3"/>
          </p:cNvPr>
          <p:cNvSpPr/>
          <p:nvPr/>
        </p:nvSpPr>
        <p:spPr>
          <a:xfrm>
            <a:off x="684277" y="3795886"/>
            <a:ext cx="213995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力的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图示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，力的作用是相互的，平衡力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081565"/>
              </p:ext>
            </p:extLst>
          </p:nvPr>
        </p:nvGraphicFramePr>
        <p:xfrm>
          <a:off x="3940398" y="2787774"/>
          <a:ext cx="1168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Equation" r:id="rId4" imgW="1168200" imgH="304560" progId="Equation.DSMT4">
                  <p:embed/>
                </p:oleObj>
              </mc:Choice>
              <mc:Fallback>
                <p:oleObj name="Equation" r:id="rId4" imgW="11682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40398" y="2787774"/>
                        <a:ext cx="1168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594048"/>
              </p:ext>
            </p:extLst>
          </p:nvPr>
        </p:nvGraphicFramePr>
        <p:xfrm>
          <a:off x="6453981" y="2358856"/>
          <a:ext cx="11049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Equation" r:id="rId6" imgW="1104840" imgH="850680" progId="Equation.DSMT4">
                  <p:embed/>
                </p:oleObj>
              </mc:Choice>
              <mc:Fallback>
                <p:oleObj name="Equation" r:id="rId6" imgW="1104840" imgH="85068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981" y="2358856"/>
                        <a:ext cx="11049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>
            <a:hlinkClick r:id="rId3"/>
          </p:cNvPr>
          <p:cNvSpPr/>
          <p:nvPr/>
        </p:nvSpPr>
        <p:spPr>
          <a:xfrm>
            <a:off x="6020056" y="3350191"/>
            <a:ext cx="30988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变力问题的计算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矢量代数和微积分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415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20" grpId="0" animBg="1"/>
      <p:bldP spid="21" grpId="0" animBg="1"/>
      <p:bldP spid="23" grpId="0" animBg="1"/>
      <p:bldP spid="29" grpId="0" animBg="1"/>
      <p:bldP spid="24" grpId="0" animBg="1"/>
      <p:bldP spid="26" grpId="0" animBg="1"/>
      <p:bldP spid="28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/>
          </p:cNvPr>
          <p:cNvSpPr/>
          <p:nvPr/>
        </p:nvSpPr>
        <p:spPr>
          <a:xfrm>
            <a:off x="6010275" y="1851025"/>
            <a:ext cx="30988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力沿运动路径的线积分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。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8" name="矩形 7">
            <a:hlinkClick r:id="rId3"/>
          </p:cNvPr>
          <p:cNvSpPr/>
          <p:nvPr/>
        </p:nvSpPr>
        <p:spPr>
          <a:xfrm>
            <a:off x="3325540" y="1851025"/>
            <a:ext cx="2605087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力对物体所做的功，等于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力的大小、位移的大小、力与位移夹角的余弦三者的积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。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3713163" y="1327150"/>
            <a:ext cx="17049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高中物理</a:t>
            </a: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6543675" y="1327150"/>
            <a:ext cx="203041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普通物理学</a:t>
            </a: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107950" y="484188"/>
            <a:ext cx="2808288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3.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衔接问题</a:t>
            </a:r>
          </a:p>
        </p:txBody>
      </p:sp>
      <p:sp>
        <p:nvSpPr>
          <p:cNvPr id="17" name="梯形 16"/>
          <p:cNvSpPr/>
          <p:nvPr/>
        </p:nvSpPr>
        <p:spPr>
          <a:xfrm>
            <a:off x="3347864" y="484188"/>
            <a:ext cx="5400600" cy="712096"/>
          </a:xfrm>
          <a:prstGeom prst="trapezoid">
            <a:avLst>
              <a:gd name="adj" fmla="val 68146"/>
            </a:avLst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847725" y="1327150"/>
            <a:ext cx="17049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初中物理</a:t>
            </a:r>
          </a:p>
        </p:txBody>
      </p:sp>
      <p:sp>
        <p:nvSpPr>
          <p:cNvPr id="20" name="矩形 19">
            <a:hlinkClick r:id="rId3"/>
          </p:cNvPr>
          <p:cNvSpPr/>
          <p:nvPr/>
        </p:nvSpPr>
        <p:spPr>
          <a:xfrm>
            <a:off x="703263" y="1851025"/>
            <a:ext cx="213995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力与物体在力的方向上通过的距离的乘积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称为机械功。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1" name="矩形 20">
            <a:hlinkClick r:id="rId3"/>
          </p:cNvPr>
          <p:cNvSpPr/>
          <p:nvPr/>
        </p:nvSpPr>
        <p:spPr>
          <a:xfrm>
            <a:off x="127000" y="1851025"/>
            <a:ext cx="57626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8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下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3" name="矩形 22">
            <a:hlinkClick r:id="rId3"/>
          </p:cNvPr>
          <p:cNvSpPr/>
          <p:nvPr/>
        </p:nvSpPr>
        <p:spPr>
          <a:xfrm>
            <a:off x="2890565" y="1851025"/>
            <a:ext cx="4445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必修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6" name="矩形 25">
            <a:hlinkClick r:id="rId3"/>
          </p:cNvPr>
          <p:cNvSpPr/>
          <p:nvPr/>
        </p:nvSpPr>
        <p:spPr>
          <a:xfrm>
            <a:off x="3335065" y="3683808"/>
            <a:ext cx="260508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正功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、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负功</a:t>
            </a:r>
            <a:endParaRPr lang="en-US" altLang="zh-CN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面积法计算功</a:t>
            </a:r>
            <a:endParaRPr lang="en-US" altLang="zh-CN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980842"/>
              </p:ext>
            </p:extLst>
          </p:nvPr>
        </p:nvGraphicFramePr>
        <p:xfrm>
          <a:off x="3589065" y="3164741"/>
          <a:ext cx="1892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1" name="Equation" r:id="rId4" imgW="1892160" imgH="317160" progId="Equation.DSMT4">
                  <p:embed/>
                </p:oleObj>
              </mc:Choice>
              <mc:Fallback>
                <p:oleObj name="Equation" r:id="rId4" imgW="18921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9065" y="3164741"/>
                        <a:ext cx="18923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140474"/>
              </p:ext>
            </p:extLst>
          </p:nvPr>
        </p:nvGraphicFramePr>
        <p:xfrm>
          <a:off x="6372200" y="2361585"/>
          <a:ext cx="2019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2" name="Equation" r:id="rId6" imgW="2019240" imgH="723600" progId="Equation.DSMT4">
                  <p:embed/>
                </p:oleObj>
              </mc:Choice>
              <mc:Fallback>
                <p:oleObj name="Equation" r:id="rId6" imgW="201924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2361585"/>
                        <a:ext cx="20193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665033"/>
              </p:ext>
            </p:extLst>
          </p:nvPr>
        </p:nvGraphicFramePr>
        <p:xfrm>
          <a:off x="1422400" y="3075806"/>
          <a:ext cx="1130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" name="Equation" r:id="rId8" imgW="1130040" imgH="304560" progId="Equation.DSMT4">
                  <p:embed/>
                </p:oleObj>
              </mc:Choice>
              <mc:Fallback>
                <p:oleObj name="Equation" r:id="rId8" imgW="1130040" imgH="30456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3075806"/>
                        <a:ext cx="1130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>
            <a:hlinkClick r:id="rId3"/>
          </p:cNvPr>
          <p:cNvSpPr/>
          <p:nvPr/>
        </p:nvSpPr>
        <p:spPr>
          <a:xfrm>
            <a:off x="703264" y="3683808"/>
            <a:ext cx="21399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做功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、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不做功</a:t>
            </a:r>
            <a:endParaRPr lang="en-US" altLang="zh-CN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724128" y="60960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功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6737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20" grpId="0" animBg="1"/>
      <p:bldP spid="21" grpId="0" animBg="1"/>
      <p:bldP spid="23" grpId="0" animBg="1"/>
      <p:bldP spid="26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4" y="3190280"/>
            <a:ext cx="1633537" cy="1109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>
            <a:hlinkClick r:id="rId3"/>
          </p:cNvPr>
          <p:cNvSpPr/>
          <p:nvPr/>
        </p:nvSpPr>
        <p:spPr>
          <a:xfrm>
            <a:off x="6010275" y="1851025"/>
            <a:ext cx="3098800" cy="708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10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机械振动和电磁振荡</a:t>
            </a: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11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机械波和电磁波</a:t>
            </a:r>
          </a:p>
        </p:txBody>
      </p:sp>
      <p:sp>
        <p:nvSpPr>
          <p:cNvPr id="8" name="矩形 7">
            <a:hlinkClick r:id="rId3"/>
          </p:cNvPr>
          <p:cNvSpPr/>
          <p:nvPr/>
        </p:nvSpPr>
        <p:spPr>
          <a:xfrm>
            <a:off x="3335065" y="1851025"/>
            <a:ext cx="2605087" cy="2247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机械振动</a:t>
            </a: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机械波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电磁振荡与电磁波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3713163" y="1327150"/>
            <a:ext cx="17049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高中物理</a:t>
            </a: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6543675" y="1327150"/>
            <a:ext cx="203041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普通物理学</a:t>
            </a: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107950" y="484188"/>
            <a:ext cx="2808288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3.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衔接问题</a:t>
            </a:r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847725" y="1327150"/>
            <a:ext cx="17049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初中物理</a:t>
            </a:r>
          </a:p>
        </p:txBody>
      </p:sp>
      <p:sp>
        <p:nvSpPr>
          <p:cNvPr id="20" name="矩形 19">
            <a:hlinkClick r:id="rId3"/>
          </p:cNvPr>
          <p:cNvSpPr/>
          <p:nvPr/>
        </p:nvSpPr>
        <p:spPr>
          <a:xfrm>
            <a:off x="830263" y="1851025"/>
            <a:ext cx="1941537" cy="10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声现象</a:t>
            </a:r>
            <a:endParaRPr lang="en-US" altLang="zh-C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17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电磁波与现代通信</a:t>
            </a:r>
          </a:p>
        </p:txBody>
      </p:sp>
      <p:sp>
        <p:nvSpPr>
          <p:cNvPr id="21" name="矩形 20">
            <a:hlinkClick r:id="rId3"/>
          </p:cNvPr>
          <p:cNvSpPr/>
          <p:nvPr/>
        </p:nvSpPr>
        <p:spPr>
          <a:xfrm>
            <a:off x="250825" y="1851025"/>
            <a:ext cx="576263" cy="396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8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上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3" name="矩形 22">
            <a:hlinkClick r:id="rId3"/>
          </p:cNvPr>
          <p:cNvSpPr/>
          <p:nvPr/>
        </p:nvSpPr>
        <p:spPr>
          <a:xfrm>
            <a:off x="2900090" y="1851025"/>
            <a:ext cx="444500" cy="101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选修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4" name="矩形 23">
            <a:hlinkClick r:id="rId3"/>
          </p:cNvPr>
          <p:cNvSpPr/>
          <p:nvPr/>
        </p:nvSpPr>
        <p:spPr>
          <a:xfrm>
            <a:off x="2890565" y="3076575"/>
            <a:ext cx="444500" cy="10144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选修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5" name="流程图: 手动输入 14"/>
          <p:cNvSpPr/>
          <p:nvPr/>
        </p:nvSpPr>
        <p:spPr>
          <a:xfrm rot="16200000" flipH="1">
            <a:off x="4479010" y="-237559"/>
            <a:ext cx="646431" cy="2121955"/>
          </a:xfrm>
          <a:prstGeom prst="flowChartManualInpu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062667" y="582613"/>
            <a:ext cx="17716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3.2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振动和波</a:t>
            </a:r>
            <a:endParaRPr lang="zh-CN" altLang="en-US" sz="2400" dirty="0"/>
          </a:p>
        </p:txBody>
      </p:sp>
      <p:sp>
        <p:nvSpPr>
          <p:cNvPr id="25" name="矩形 24">
            <a:hlinkClick r:id="rId3"/>
          </p:cNvPr>
          <p:cNvSpPr/>
          <p:nvPr/>
        </p:nvSpPr>
        <p:spPr>
          <a:xfrm>
            <a:off x="249238" y="2284413"/>
            <a:ext cx="574675" cy="574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9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下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6" name="矩形 25">
            <a:hlinkClick r:id="rId3"/>
          </p:cNvPr>
          <p:cNvSpPr/>
          <p:nvPr/>
        </p:nvSpPr>
        <p:spPr>
          <a:xfrm>
            <a:off x="323962" y="4240128"/>
            <a:ext cx="22477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（打鼓快慢会改变改变鼓的音调吗）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8" name="矩形 17">
            <a:hlinkClick r:id="rId3"/>
          </p:cNvPr>
          <p:cNvSpPr/>
          <p:nvPr/>
        </p:nvSpPr>
        <p:spPr>
          <a:xfrm>
            <a:off x="251550" y="2867025"/>
            <a:ext cx="18808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补充：振动、波</a:t>
            </a:r>
            <a:endParaRPr lang="en-US" altLang="zh-CN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950" y="484188"/>
            <a:ext cx="3316288" cy="5540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1.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大学物理简介</a:t>
            </a:r>
          </a:p>
        </p:txBody>
      </p:sp>
      <p:sp>
        <p:nvSpPr>
          <p:cNvPr id="3" name="矩形 2">
            <a:hlinkClick r:id="rId2"/>
          </p:cNvPr>
          <p:cNvSpPr/>
          <p:nvPr/>
        </p:nvSpPr>
        <p:spPr>
          <a:xfrm>
            <a:off x="1387475" y="1466850"/>
            <a:ext cx="2036763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1.1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课程地位</a:t>
            </a:r>
          </a:p>
        </p:txBody>
      </p:sp>
      <p:sp>
        <p:nvSpPr>
          <p:cNvPr id="4" name="矩形 3">
            <a:hlinkClick r:id="rId2"/>
          </p:cNvPr>
          <p:cNvSpPr/>
          <p:nvPr/>
        </p:nvSpPr>
        <p:spPr>
          <a:xfrm>
            <a:off x="2324100" y="2414588"/>
            <a:ext cx="2036763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1.2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教学现状</a:t>
            </a:r>
          </a:p>
        </p:txBody>
      </p:sp>
      <p:sp>
        <p:nvSpPr>
          <p:cNvPr id="5" name="矩形 4">
            <a:hlinkClick r:id="rId2"/>
          </p:cNvPr>
          <p:cNvSpPr/>
          <p:nvPr/>
        </p:nvSpPr>
        <p:spPr>
          <a:xfrm>
            <a:off x="3260725" y="3363913"/>
            <a:ext cx="2036763" cy="522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1.3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评价考核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/>
          </p:cNvPr>
          <p:cNvSpPr/>
          <p:nvPr/>
        </p:nvSpPr>
        <p:spPr>
          <a:xfrm>
            <a:off x="6010275" y="1851025"/>
            <a:ext cx="3098800" cy="708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5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气体动理论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6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热力学基础</a:t>
            </a:r>
            <a:endParaRPr lang="zh-CN" altLang="en-US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8" name="矩形 7">
            <a:hlinkClick r:id="rId2"/>
          </p:cNvPr>
          <p:cNvSpPr/>
          <p:nvPr/>
        </p:nvSpPr>
        <p:spPr>
          <a:xfrm>
            <a:off x="3335065" y="1851025"/>
            <a:ext cx="2605087" cy="10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分子动理论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气体、固体和液体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热力学定律</a:t>
            </a: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3713163" y="1327150"/>
            <a:ext cx="17049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高中物理</a:t>
            </a: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6543675" y="1327150"/>
            <a:ext cx="203041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普通物理学</a:t>
            </a: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107950" y="484188"/>
            <a:ext cx="2808288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3.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衔接问题</a:t>
            </a:r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847725" y="1327150"/>
            <a:ext cx="17049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初中物理</a:t>
            </a:r>
          </a:p>
        </p:txBody>
      </p:sp>
      <p:sp>
        <p:nvSpPr>
          <p:cNvPr id="20" name="矩形 19">
            <a:hlinkClick r:id="rId2"/>
          </p:cNvPr>
          <p:cNvSpPr/>
          <p:nvPr/>
        </p:nvSpPr>
        <p:spPr>
          <a:xfrm>
            <a:off x="830263" y="1851025"/>
            <a:ext cx="1997075" cy="10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物态变化</a:t>
            </a:r>
            <a:endParaRPr lang="en-US" altLang="zh-C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12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机械能和内能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1" name="矩形 20">
            <a:hlinkClick r:id="rId2"/>
          </p:cNvPr>
          <p:cNvSpPr/>
          <p:nvPr/>
        </p:nvSpPr>
        <p:spPr>
          <a:xfrm>
            <a:off x="250825" y="1851025"/>
            <a:ext cx="576263" cy="468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8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上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2" name="矩形 21">
            <a:hlinkClick r:id="rId2"/>
          </p:cNvPr>
          <p:cNvSpPr/>
          <p:nvPr/>
        </p:nvSpPr>
        <p:spPr>
          <a:xfrm>
            <a:off x="250825" y="2459038"/>
            <a:ext cx="576263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9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上  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3" name="矩形 22">
            <a:hlinkClick r:id="rId2"/>
          </p:cNvPr>
          <p:cNvSpPr/>
          <p:nvPr/>
        </p:nvSpPr>
        <p:spPr>
          <a:xfrm>
            <a:off x="2900090" y="1851025"/>
            <a:ext cx="444500" cy="101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选修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5" name="流程图: 手动输入 14"/>
          <p:cNvSpPr/>
          <p:nvPr/>
        </p:nvSpPr>
        <p:spPr>
          <a:xfrm rot="5400000">
            <a:off x="6746861" y="-253574"/>
            <a:ext cx="646431" cy="2121955"/>
          </a:xfrm>
          <a:prstGeom prst="flowChartManualInpu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6156370" y="566738"/>
            <a:ext cx="11557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3.3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热学</a:t>
            </a:r>
            <a:endParaRPr lang="zh-CN" altLang="en-US" sz="2400" dirty="0"/>
          </a:p>
        </p:txBody>
      </p:sp>
      <p:sp>
        <p:nvSpPr>
          <p:cNvPr id="25" name="矩形 24">
            <a:hlinkClick r:id="rId2"/>
          </p:cNvPr>
          <p:cNvSpPr/>
          <p:nvPr/>
        </p:nvSpPr>
        <p:spPr>
          <a:xfrm>
            <a:off x="827088" y="3003550"/>
            <a:ext cx="264636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2.1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物质的三态  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温度的测量</a:t>
            </a:r>
            <a:endParaRPr lang="en-US" altLang="zh-CN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4.2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汽化和液化</a:t>
            </a:r>
            <a:endParaRPr lang="en-US" altLang="zh-CN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4.3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熔化和凝固</a:t>
            </a:r>
            <a:endParaRPr lang="en-US" altLang="zh-CN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4.4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升华和凝华</a:t>
            </a:r>
            <a:endParaRPr lang="en-US" altLang="zh-CN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4.5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水循环</a:t>
            </a:r>
            <a:endParaRPr lang="en-US" altLang="zh-CN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6" name="矩形 25">
            <a:hlinkClick r:id="rId2"/>
          </p:cNvPr>
          <p:cNvSpPr/>
          <p:nvPr/>
        </p:nvSpPr>
        <p:spPr>
          <a:xfrm>
            <a:off x="865188" y="4371975"/>
            <a:ext cx="29146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加深：汽化热和熔解热的计算</a:t>
            </a:r>
            <a:endParaRPr lang="en-US" altLang="zh-CN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/>
          </p:cNvPr>
          <p:cNvSpPr/>
          <p:nvPr/>
        </p:nvSpPr>
        <p:spPr>
          <a:xfrm>
            <a:off x="6010275" y="1851025"/>
            <a:ext cx="30988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气体温度是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气体分子平均平动动能的量度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。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8" name="矩形 7">
            <a:hlinkClick r:id="rId3"/>
          </p:cNvPr>
          <p:cNvSpPr/>
          <p:nvPr/>
        </p:nvSpPr>
        <p:spPr>
          <a:xfrm>
            <a:off x="3335065" y="1851025"/>
            <a:ext cx="2605087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温度是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分子热运动剧烈程度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的标志。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达到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热平衡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的系统具有相同的温度。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3713163" y="1327150"/>
            <a:ext cx="17049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高中物理</a:t>
            </a: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6543675" y="1327150"/>
            <a:ext cx="203041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普通物理学</a:t>
            </a: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107950" y="484188"/>
            <a:ext cx="2808288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3.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衔接问题</a:t>
            </a:r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847725" y="1327150"/>
            <a:ext cx="17049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初中物理</a:t>
            </a:r>
          </a:p>
        </p:txBody>
      </p:sp>
      <p:sp>
        <p:nvSpPr>
          <p:cNvPr id="20" name="矩形 19">
            <a:hlinkClick r:id="rId3"/>
          </p:cNvPr>
          <p:cNvSpPr/>
          <p:nvPr/>
        </p:nvSpPr>
        <p:spPr>
          <a:xfrm>
            <a:off x="703263" y="2749548"/>
            <a:ext cx="21399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苏科版没有定义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直接讲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温度测量</a:t>
            </a:r>
            <a:endParaRPr lang="en-US" altLang="zh-CN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和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摄氏度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的规定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(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用到大气压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)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1" name="矩形 20">
            <a:hlinkClick r:id="rId3"/>
          </p:cNvPr>
          <p:cNvSpPr/>
          <p:nvPr/>
        </p:nvSpPr>
        <p:spPr>
          <a:xfrm>
            <a:off x="127000" y="1851025"/>
            <a:ext cx="576263" cy="649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8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上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3" name="矩形 22">
            <a:hlinkClick r:id="rId3"/>
          </p:cNvPr>
          <p:cNvSpPr/>
          <p:nvPr/>
        </p:nvSpPr>
        <p:spPr>
          <a:xfrm>
            <a:off x="2900090" y="1851025"/>
            <a:ext cx="4445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选修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9" name="矩形 28">
            <a:hlinkClick r:id="rId3"/>
          </p:cNvPr>
          <p:cNvSpPr/>
          <p:nvPr/>
        </p:nvSpPr>
        <p:spPr>
          <a:xfrm>
            <a:off x="3335064" y="3219822"/>
            <a:ext cx="260508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温标</a:t>
            </a:r>
          </a:p>
          <a:p>
            <a:pPr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定量描述温度的方法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178942"/>
              </p:ext>
            </p:extLst>
          </p:nvPr>
        </p:nvGraphicFramePr>
        <p:xfrm>
          <a:off x="3492624" y="4513670"/>
          <a:ext cx="2057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" name="Equation" r:id="rId4" imgW="2057400" imgH="317160" progId="Equation.DSMT4">
                  <p:embed/>
                </p:oleObj>
              </mc:Choice>
              <mc:Fallback>
                <p:oleObj name="Equation" r:id="rId4" imgW="20574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624" y="4513670"/>
                        <a:ext cx="2057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>
            <a:hlinkClick r:id="rId3"/>
          </p:cNvPr>
          <p:cNvSpPr/>
          <p:nvPr/>
        </p:nvSpPr>
        <p:spPr>
          <a:xfrm>
            <a:off x="687388" y="1851025"/>
            <a:ext cx="21399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表示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物体的冷热程度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。人教</a:t>
            </a:r>
          </a:p>
        </p:txBody>
      </p:sp>
      <p:sp>
        <p:nvSpPr>
          <p:cNvPr id="26" name="矩形 25">
            <a:hlinkClick r:id="rId3"/>
          </p:cNvPr>
          <p:cNvSpPr/>
          <p:nvPr/>
        </p:nvSpPr>
        <p:spPr>
          <a:xfrm>
            <a:off x="3335065" y="4011910"/>
            <a:ext cx="260508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两种温标关系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573150"/>
              </p:ext>
            </p:extLst>
          </p:nvPr>
        </p:nvGraphicFramePr>
        <p:xfrm>
          <a:off x="6267509" y="3638977"/>
          <a:ext cx="2717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" name="Equation" r:id="rId6" imgW="2717640" imgH="838080" progId="Equation.DSMT4">
                  <p:embed/>
                </p:oleObj>
              </mc:Choice>
              <mc:Fallback>
                <p:oleObj name="Equation" r:id="rId6" imgW="271764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509" y="3638977"/>
                        <a:ext cx="2717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610684"/>
              </p:ext>
            </p:extLst>
          </p:nvPr>
        </p:nvGraphicFramePr>
        <p:xfrm>
          <a:off x="6300192" y="2722865"/>
          <a:ext cx="12065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" name="Equation" r:id="rId8" imgW="1206360" imgH="850680" progId="Equation.DSMT4">
                  <p:embed/>
                </p:oleObj>
              </mc:Choice>
              <mc:Fallback>
                <p:oleObj name="Equation" r:id="rId8" imgW="1206360" imgH="85068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2722865"/>
                        <a:ext cx="12065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流程图: 手动输入 21"/>
          <p:cNvSpPr/>
          <p:nvPr/>
        </p:nvSpPr>
        <p:spPr>
          <a:xfrm rot="5400000">
            <a:off x="6746861" y="-253574"/>
            <a:ext cx="646431" cy="2121955"/>
          </a:xfrm>
          <a:prstGeom prst="flowChartManualInpu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6156370" y="56673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温度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865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20" grpId="0" animBg="1"/>
      <p:bldP spid="21" grpId="0" animBg="1"/>
      <p:bldP spid="23" grpId="0" animBg="1"/>
      <p:bldP spid="29" grpId="0" animBg="1"/>
      <p:bldP spid="24" grpId="0" animBg="1"/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/>
          </p:cNvPr>
          <p:cNvSpPr/>
          <p:nvPr/>
        </p:nvSpPr>
        <p:spPr>
          <a:xfrm>
            <a:off x="6010275" y="1851025"/>
            <a:ext cx="30988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气体分子热运动引起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气体压强公式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8" name="矩形 7">
            <a:hlinkClick r:id="rId3"/>
          </p:cNvPr>
          <p:cNvSpPr/>
          <p:nvPr/>
        </p:nvSpPr>
        <p:spPr>
          <a:xfrm>
            <a:off x="3335065" y="1851025"/>
            <a:ext cx="260508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液面上有气体时，液体内部压强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3713163" y="1327150"/>
            <a:ext cx="17049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高中物理</a:t>
            </a: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6543675" y="1327150"/>
            <a:ext cx="203041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普通物理学</a:t>
            </a: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107950" y="484188"/>
            <a:ext cx="2808288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3.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衔接问题</a:t>
            </a:r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847725" y="1327150"/>
            <a:ext cx="17049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初中物理</a:t>
            </a:r>
          </a:p>
        </p:txBody>
      </p:sp>
      <p:sp>
        <p:nvSpPr>
          <p:cNvPr id="20" name="矩形 19">
            <a:hlinkClick r:id="rId3"/>
          </p:cNvPr>
          <p:cNvSpPr/>
          <p:nvPr/>
        </p:nvSpPr>
        <p:spPr>
          <a:xfrm>
            <a:off x="687388" y="2799968"/>
            <a:ext cx="21399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由重力引起的。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1" name="矩形 20">
            <a:hlinkClick r:id="rId3"/>
          </p:cNvPr>
          <p:cNvSpPr/>
          <p:nvPr/>
        </p:nvSpPr>
        <p:spPr>
          <a:xfrm>
            <a:off x="127000" y="1851025"/>
            <a:ext cx="57626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8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下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3" name="矩形 22">
            <a:hlinkClick r:id="rId3"/>
          </p:cNvPr>
          <p:cNvSpPr/>
          <p:nvPr/>
        </p:nvSpPr>
        <p:spPr>
          <a:xfrm>
            <a:off x="2900090" y="1851025"/>
            <a:ext cx="4445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选修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4" name="矩形 23">
            <a:hlinkClick r:id="rId3"/>
          </p:cNvPr>
          <p:cNvSpPr/>
          <p:nvPr/>
        </p:nvSpPr>
        <p:spPr>
          <a:xfrm>
            <a:off x="687388" y="1851025"/>
            <a:ext cx="21399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液体压强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(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人教版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)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57509"/>
              </p:ext>
            </p:extLst>
          </p:nvPr>
        </p:nvGraphicFramePr>
        <p:xfrm>
          <a:off x="6543675" y="2643758"/>
          <a:ext cx="12065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" name="Equation" r:id="rId4" imgW="1206360" imgH="850680" progId="Equation.DSMT4">
                  <p:embed/>
                </p:oleObj>
              </mc:Choice>
              <mc:Fallback>
                <p:oleObj name="Equation" r:id="rId4" imgW="120636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675" y="2643758"/>
                        <a:ext cx="12065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292685"/>
              </p:ext>
            </p:extLst>
          </p:nvPr>
        </p:nvGraphicFramePr>
        <p:xfrm>
          <a:off x="6555060" y="3687896"/>
          <a:ext cx="1257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" name="Equation" r:id="rId6" imgW="1257120" imgH="393480" progId="Equation.DSMT4">
                  <p:embed/>
                </p:oleObj>
              </mc:Choice>
              <mc:Fallback>
                <p:oleObj name="Equation" r:id="rId6" imgW="1257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5060" y="3687896"/>
                        <a:ext cx="1257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流程图: 手动输入 21"/>
          <p:cNvSpPr/>
          <p:nvPr/>
        </p:nvSpPr>
        <p:spPr>
          <a:xfrm rot="5400000">
            <a:off x="6746861" y="-253574"/>
            <a:ext cx="646431" cy="2121955"/>
          </a:xfrm>
          <a:prstGeom prst="flowChartManualInpu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6088811" y="566738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气体的压强</a:t>
            </a:r>
            <a:endParaRPr lang="zh-CN" altLang="en-US" sz="2400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412938"/>
              </p:ext>
            </p:extLst>
          </p:nvPr>
        </p:nvGraphicFramePr>
        <p:xfrm>
          <a:off x="847725" y="2315894"/>
          <a:ext cx="1257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" name="Equation" r:id="rId8" imgW="1257120" imgH="393480" progId="Equation.DSMT4">
                  <p:embed/>
                </p:oleObj>
              </mc:Choice>
              <mc:Fallback>
                <p:oleObj name="Equation" r:id="rId8" imgW="1257120" imgH="39348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2315894"/>
                        <a:ext cx="1257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>
            <a:hlinkClick r:id="rId3"/>
          </p:cNvPr>
          <p:cNvSpPr/>
          <p:nvPr/>
        </p:nvSpPr>
        <p:spPr>
          <a:xfrm>
            <a:off x="687388" y="3265988"/>
            <a:ext cx="213995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实验表明气体内部有压强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托里拆利实验测定大气压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气体压强起因？</a:t>
            </a:r>
            <a:endParaRPr lang="en-US" altLang="zh-CN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50133"/>
              </p:ext>
            </p:extLst>
          </p:nvPr>
        </p:nvGraphicFramePr>
        <p:xfrm>
          <a:off x="3659708" y="2779015"/>
          <a:ext cx="1955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name="Equation" r:id="rId10" imgW="1955520" imgH="431640" progId="Equation.DSMT4">
                  <p:embed/>
                </p:oleObj>
              </mc:Choice>
              <mc:Fallback>
                <p:oleObj name="Equation" r:id="rId10" imgW="1955520" imgH="43164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708" y="2779015"/>
                        <a:ext cx="1955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299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20" grpId="0" animBg="1"/>
      <p:bldP spid="21" grpId="0" animBg="1"/>
      <p:bldP spid="23" grpId="0" animBg="1"/>
      <p:bldP spid="24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/>
          </p:cNvPr>
          <p:cNvSpPr/>
          <p:nvPr/>
        </p:nvSpPr>
        <p:spPr>
          <a:xfrm>
            <a:off x="6443663" y="1851025"/>
            <a:ext cx="2665412" cy="10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7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静电荷的电场</a:t>
            </a: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8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恒定电流的磁场</a:t>
            </a: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9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电磁感应 电磁场理论</a:t>
            </a:r>
          </a:p>
        </p:txBody>
      </p:sp>
      <p:sp>
        <p:nvSpPr>
          <p:cNvPr id="8" name="矩形 7">
            <a:hlinkClick r:id="rId2"/>
          </p:cNvPr>
          <p:cNvSpPr/>
          <p:nvPr/>
        </p:nvSpPr>
        <p:spPr>
          <a:xfrm>
            <a:off x="3262313" y="1851025"/>
            <a:ext cx="3038475" cy="31702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9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静电场及其应用</a:t>
            </a: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10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静电场中的能量</a:t>
            </a: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11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电路及其应用</a:t>
            </a: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12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电能  能量守恒定律</a:t>
            </a: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13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电磁感应与电磁波初步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安培力与洛伦兹力</a:t>
            </a: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电磁感应</a:t>
            </a: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交变电流</a:t>
            </a: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电磁振荡与电磁波</a:t>
            </a: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5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传感器</a:t>
            </a: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3713163" y="1327150"/>
            <a:ext cx="17049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高中物理</a:t>
            </a: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6543675" y="1327150"/>
            <a:ext cx="203041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普通物理学</a:t>
            </a: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107950" y="484188"/>
            <a:ext cx="2808288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3.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衔接问题</a:t>
            </a:r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847725" y="1327150"/>
            <a:ext cx="17049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初中物理</a:t>
            </a:r>
          </a:p>
        </p:txBody>
      </p:sp>
      <p:sp>
        <p:nvSpPr>
          <p:cNvPr id="20" name="矩形 19">
            <a:hlinkClick r:id="rId2"/>
          </p:cNvPr>
          <p:cNvSpPr/>
          <p:nvPr/>
        </p:nvSpPr>
        <p:spPr>
          <a:xfrm>
            <a:off x="830263" y="1851025"/>
            <a:ext cx="1870075" cy="16319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7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从粒子到宇宙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13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电路初探</a:t>
            </a: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14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欧姆定律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15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电功和电热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16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电磁转换</a:t>
            </a:r>
          </a:p>
        </p:txBody>
      </p:sp>
      <p:sp>
        <p:nvSpPr>
          <p:cNvPr id="21" name="矩形 20">
            <a:hlinkClick r:id="rId2"/>
          </p:cNvPr>
          <p:cNvSpPr/>
          <p:nvPr/>
        </p:nvSpPr>
        <p:spPr>
          <a:xfrm>
            <a:off x="250825" y="1851025"/>
            <a:ext cx="576263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8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下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3" name="矩形 22">
            <a:hlinkClick r:id="rId2"/>
          </p:cNvPr>
          <p:cNvSpPr/>
          <p:nvPr/>
        </p:nvSpPr>
        <p:spPr>
          <a:xfrm>
            <a:off x="2827338" y="1851025"/>
            <a:ext cx="444500" cy="101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必修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4" name="矩形 23">
            <a:hlinkClick r:id="rId2"/>
          </p:cNvPr>
          <p:cNvSpPr/>
          <p:nvPr/>
        </p:nvSpPr>
        <p:spPr>
          <a:xfrm>
            <a:off x="2817813" y="3508375"/>
            <a:ext cx="444500" cy="10144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选修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5" name="流程图: 手动输入 14"/>
          <p:cNvSpPr/>
          <p:nvPr/>
        </p:nvSpPr>
        <p:spPr>
          <a:xfrm rot="16200000" flipH="1">
            <a:off x="5136896" y="29245"/>
            <a:ext cx="504056" cy="1656184"/>
          </a:xfrm>
          <a:prstGeom prst="flowChartManualInpu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776856" y="627534"/>
            <a:ext cx="14636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3.4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电磁学</a:t>
            </a:r>
            <a:endParaRPr lang="zh-CN" altLang="en-US" sz="2400" dirty="0"/>
          </a:p>
        </p:txBody>
      </p:sp>
      <p:sp>
        <p:nvSpPr>
          <p:cNvPr id="25" name="矩形 24">
            <a:hlinkClick r:id="rId2"/>
          </p:cNvPr>
          <p:cNvSpPr/>
          <p:nvPr/>
        </p:nvSpPr>
        <p:spPr>
          <a:xfrm>
            <a:off x="250825" y="2284413"/>
            <a:ext cx="576263" cy="466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9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上  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6" name="矩形 25">
            <a:hlinkClick r:id="rId2"/>
          </p:cNvPr>
          <p:cNvSpPr/>
          <p:nvPr/>
        </p:nvSpPr>
        <p:spPr>
          <a:xfrm>
            <a:off x="250825" y="2932113"/>
            <a:ext cx="576263" cy="539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9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下  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/>
          </p:cNvPr>
          <p:cNvSpPr/>
          <p:nvPr/>
        </p:nvSpPr>
        <p:spPr>
          <a:xfrm>
            <a:off x="6010275" y="1851025"/>
            <a:ext cx="3098800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12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光学</a:t>
            </a:r>
            <a:endParaRPr lang="zh-CN" altLang="en-US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8" name="矩形 7">
            <a:hlinkClick r:id="rId2"/>
          </p:cNvPr>
          <p:cNvSpPr/>
          <p:nvPr/>
        </p:nvSpPr>
        <p:spPr>
          <a:xfrm>
            <a:off x="3336206" y="1851025"/>
            <a:ext cx="2605087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光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3713163" y="1327150"/>
            <a:ext cx="17049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高中物理</a:t>
            </a: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6543675" y="1327150"/>
            <a:ext cx="203041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普通物理学</a:t>
            </a: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107950" y="484188"/>
            <a:ext cx="2808288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3.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衔接问题</a:t>
            </a:r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847725" y="1327150"/>
            <a:ext cx="17049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初中物理</a:t>
            </a:r>
          </a:p>
        </p:txBody>
      </p:sp>
      <p:sp>
        <p:nvSpPr>
          <p:cNvPr id="20" name="矩形 19">
            <a:hlinkClick r:id="rId2"/>
          </p:cNvPr>
          <p:cNvSpPr/>
          <p:nvPr/>
        </p:nvSpPr>
        <p:spPr>
          <a:xfrm>
            <a:off x="830263" y="1851025"/>
            <a:ext cx="1997075" cy="708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光现象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光的折射 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透镜</a:t>
            </a:r>
            <a:endParaRPr lang="en-US" altLang="zh-C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1" name="矩形 20">
            <a:hlinkClick r:id="rId2"/>
          </p:cNvPr>
          <p:cNvSpPr/>
          <p:nvPr/>
        </p:nvSpPr>
        <p:spPr>
          <a:xfrm>
            <a:off x="250825" y="1851025"/>
            <a:ext cx="576263" cy="649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8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上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3" name="矩形 22">
            <a:hlinkClick r:id="rId2"/>
          </p:cNvPr>
          <p:cNvSpPr/>
          <p:nvPr/>
        </p:nvSpPr>
        <p:spPr>
          <a:xfrm>
            <a:off x="2901231" y="1851025"/>
            <a:ext cx="444500" cy="101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选修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5" name="流程图: 手动输入 14"/>
          <p:cNvSpPr/>
          <p:nvPr/>
        </p:nvSpPr>
        <p:spPr>
          <a:xfrm rot="5400000">
            <a:off x="6614424" y="-22026"/>
            <a:ext cx="504056" cy="1656184"/>
          </a:xfrm>
          <a:prstGeom prst="flowChartManualInpu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186061" y="576263"/>
            <a:ext cx="11557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3.5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光学</a:t>
            </a:r>
            <a:endParaRPr lang="zh-CN" altLang="en-US" sz="2400" dirty="0"/>
          </a:p>
        </p:txBody>
      </p:sp>
      <p:sp>
        <p:nvSpPr>
          <p:cNvPr id="25" name="矩形 24">
            <a:hlinkClick r:id="rId2"/>
          </p:cNvPr>
          <p:cNvSpPr/>
          <p:nvPr/>
        </p:nvSpPr>
        <p:spPr>
          <a:xfrm>
            <a:off x="3345731" y="2359025"/>
            <a:ext cx="2738437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4.1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光的折射（折射定律）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4.2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全反射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4.3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光的干涉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4.4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用双缝干涉测量光的波长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4.5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光的衍射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4.6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光的偏振  激光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6" name="矩形 25">
            <a:hlinkClick r:id="rId2"/>
          </p:cNvPr>
          <p:cNvSpPr/>
          <p:nvPr/>
        </p:nvSpPr>
        <p:spPr>
          <a:xfrm>
            <a:off x="827088" y="2559050"/>
            <a:ext cx="205422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4.1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光的折射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4.2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透镜</a:t>
            </a:r>
            <a:endParaRPr lang="en-US" altLang="zh-CN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4.3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凸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透镜成像的规律</a:t>
            </a:r>
            <a:endParaRPr lang="en-US" altLang="zh-CN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4.4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照相机与眼球  视力的矫正</a:t>
            </a:r>
            <a:endParaRPr lang="en-US" altLang="zh-CN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4.5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望远镜与显微镜</a:t>
            </a:r>
            <a:endParaRPr lang="en-US" altLang="zh-CN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7" name="矩形 26">
            <a:hlinkClick r:id="rId2"/>
          </p:cNvPr>
          <p:cNvSpPr/>
          <p:nvPr/>
        </p:nvSpPr>
        <p:spPr>
          <a:xfrm>
            <a:off x="798513" y="4170363"/>
            <a:ext cx="2693367" cy="585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加深：折射率和折射定律</a:t>
            </a:r>
            <a:endParaRPr lang="en-US" altLang="zh-CN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补充：透镜成像公式和计算</a:t>
            </a:r>
            <a:endParaRPr lang="en-US" altLang="zh-CN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7" name="矩形 16">
            <a:hlinkClick r:id="rId2"/>
          </p:cNvPr>
          <p:cNvSpPr/>
          <p:nvPr/>
        </p:nvSpPr>
        <p:spPr>
          <a:xfrm>
            <a:off x="6084168" y="2355850"/>
            <a:ext cx="2738437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1*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几何光学简介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相干光和光的干涉共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5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节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光的衍射共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5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节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光的偏振共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5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节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5*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现代光学简介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/>
          </p:cNvPr>
          <p:cNvSpPr/>
          <p:nvPr/>
        </p:nvSpPr>
        <p:spPr>
          <a:xfrm>
            <a:off x="5580063" y="3138488"/>
            <a:ext cx="3529012" cy="10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13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早期量子论和量子力学基础</a:t>
            </a: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14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激光和固体的量子理论简介</a:t>
            </a: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15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原子核物理和粒子物理简介</a:t>
            </a:r>
          </a:p>
        </p:txBody>
      </p:sp>
      <p:sp>
        <p:nvSpPr>
          <p:cNvPr id="8" name="矩形 7">
            <a:hlinkClick r:id="rId2"/>
          </p:cNvPr>
          <p:cNvSpPr/>
          <p:nvPr/>
        </p:nvSpPr>
        <p:spPr>
          <a:xfrm>
            <a:off x="3262313" y="3138488"/>
            <a:ext cx="2155825" cy="10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原子结构和波粒二象性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5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原子核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3514725" y="2614613"/>
            <a:ext cx="170497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高中物理</a:t>
            </a: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6156325" y="2614613"/>
            <a:ext cx="203041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普通物理学</a:t>
            </a: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107950" y="484188"/>
            <a:ext cx="2808288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3.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衔接问题</a:t>
            </a:r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847725" y="2614613"/>
            <a:ext cx="170497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初中物理</a:t>
            </a:r>
          </a:p>
        </p:txBody>
      </p:sp>
      <p:sp>
        <p:nvSpPr>
          <p:cNvPr id="20" name="矩形 19">
            <a:hlinkClick r:id="rId2"/>
          </p:cNvPr>
          <p:cNvSpPr/>
          <p:nvPr/>
        </p:nvSpPr>
        <p:spPr>
          <a:xfrm>
            <a:off x="830263" y="3138488"/>
            <a:ext cx="1741487" cy="708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18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能源与可持续发展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1" name="矩形 20">
            <a:hlinkClick r:id="rId2"/>
          </p:cNvPr>
          <p:cNvSpPr/>
          <p:nvPr/>
        </p:nvSpPr>
        <p:spPr>
          <a:xfrm>
            <a:off x="250825" y="3138488"/>
            <a:ext cx="576263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9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下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3" name="矩形 22">
            <a:hlinkClick r:id="rId2"/>
          </p:cNvPr>
          <p:cNvSpPr/>
          <p:nvPr/>
        </p:nvSpPr>
        <p:spPr>
          <a:xfrm>
            <a:off x="2827338" y="3138488"/>
            <a:ext cx="444500" cy="101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选修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4716016" y="389719"/>
            <a:ext cx="2664296" cy="2118007"/>
          </a:xfrm>
          <a:prstGeom prst="triangl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148064" y="1743075"/>
            <a:ext cx="1771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3.6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近代物理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699542"/>
            <a:ext cx="734481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初中物理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：从自然几个现象开始，学习难度太大，不易理解。内容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顺序要改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。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/>
              <a:ea typeface="华文仿宋"/>
            </a:endParaRPr>
          </a:p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　　然后，老师只能让学生死记硬背。导致部分同学对学习物理的错误理解。</a:t>
            </a: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584200" y="2931790"/>
            <a:ext cx="5256213" cy="4302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j-cs"/>
              </a:rPr>
              <a:t>物理的目标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j-cs"/>
              </a:rPr>
              <a:t>：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j-cs"/>
              </a:rPr>
              <a:t>把世界变成数学</a:t>
            </a:r>
          </a:p>
        </p:txBody>
      </p:sp>
    </p:spTree>
    <p:extLst>
      <p:ext uri="{BB962C8B-B14F-4D97-AF65-F5344CB8AC3E}">
        <p14:creationId xmlns:p14="http://schemas.microsoft.com/office/powerpoint/2010/main" val="777263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785938" y="2214563"/>
            <a:ext cx="55721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谢谢！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950" y="484188"/>
            <a:ext cx="4824413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1.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大学物理简介</a:t>
            </a:r>
          </a:p>
        </p:txBody>
      </p:sp>
      <p:sp>
        <p:nvSpPr>
          <p:cNvPr id="3" name="矩形 2">
            <a:hlinkClick r:id="rId2"/>
          </p:cNvPr>
          <p:cNvSpPr/>
          <p:nvPr/>
        </p:nvSpPr>
        <p:spPr>
          <a:xfrm>
            <a:off x="611188" y="1203325"/>
            <a:ext cx="2036762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1.1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课程地位</a:t>
            </a:r>
          </a:p>
        </p:txBody>
      </p:sp>
      <p:sp>
        <p:nvSpPr>
          <p:cNvPr id="9" name="矩形 8">
            <a:hlinkClick r:id="rId2"/>
          </p:cNvPr>
          <p:cNvSpPr/>
          <p:nvPr/>
        </p:nvSpPr>
        <p:spPr>
          <a:xfrm>
            <a:off x="1597025" y="1831975"/>
            <a:ext cx="44942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理工专业必修课，先行基础</a:t>
            </a:r>
          </a:p>
        </p:txBody>
      </p:sp>
      <p:sp>
        <p:nvSpPr>
          <p:cNvPr id="10" name="矩形 9">
            <a:hlinkClick r:id="rId2"/>
          </p:cNvPr>
          <p:cNvSpPr/>
          <p:nvPr/>
        </p:nvSpPr>
        <p:spPr>
          <a:xfrm>
            <a:off x="1597025" y="2490788"/>
            <a:ext cx="4494213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其他专业选修课，科学素养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950" y="484188"/>
            <a:ext cx="4824413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1.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大学物理简介</a:t>
            </a:r>
          </a:p>
        </p:txBody>
      </p:sp>
      <p:sp>
        <p:nvSpPr>
          <p:cNvPr id="3" name="矩形 2">
            <a:hlinkClick r:id="rId2"/>
          </p:cNvPr>
          <p:cNvSpPr/>
          <p:nvPr/>
        </p:nvSpPr>
        <p:spPr>
          <a:xfrm>
            <a:off x="611188" y="1203325"/>
            <a:ext cx="2036762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1.2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教学现状</a:t>
            </a:r>
          </a:p>
        </p:txBody>
      </p:sp>
      <p:sp>
        <p:nvSpPr>
          <p:cNvPr id="9" name="矩形 8">
            <a:hlinkClick r:id="rId2"/>
          </p:cNvPr>
          <p:cNvSpPr/>
          <p:nvPr/>
        </p:nvSpPr>
        <p:spPr>
          <a:xfrm>
            <a:off x="1547813" y="3003550"/>
            <a:ext cx="51895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第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学期预修，第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学期正式开课</a:t>
            </a:r>
          </a:p>
        </p:txBody>
      </p:sp>
      <p:sp>
        <p:nvSpPr>
          <p:cNvPr id="10" name="矩形 9">
            <a:hlinkClick r:id="rId2"/>
          </p:cNvPr>
          <p:cNvSpPr/>
          <p:nvPr/>
        </p:nvSpPr>
        <p:spPr>
          <a:xfrm>
            <a:off x="1547813" y="3616325"/>
            <a:ext cx="62896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教学形式多样性，传统为主和网络为辅</a:t>
            </a:r>
          </a:p>
        </p:txBody>
      </p:sp>
      <p:sp>
        <p:nvSpPr>
          <p:cNvPr id="11" name="矩形 10">
            <a:hlinkClick r:id="rId2"/>
          </p:cNvPr>
          <p:cNvSpPr/>
          <p:nvPr/>
        </p:nvSpPr>
        <p:spPr>
          <a:xfrm>
            <a:off x="1547813" y="1779588"/>
            <a:ext cx="54229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学生基础和能力差异，分层教学</a:t>
            </a:r>
          </a:p>
        </p:txBody>
      </p:sp>
      <p:sp>
        <p:nvSpPr>
          <p:cNvPr id="12" name="矩形 11">
            <a:hlinkClick r:id="rId2"/>
          </p:cNvPr>
          <p:cNvSpPr/>
          <p:nvPr/>
        </p:nvSpPr>
        <p:spPr>
          <a:xfrm>
            <a:off x="1547813" y="2392363"/>
            <a:ext cx="65532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教学对象差异，课时差异，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40~130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课时</a:t>
            </a:r>
          </a:p>
        </p:txBody>
      </p:sp>
      <p:sp>
        <p:nvSpPr>
          <p:cNvPr id="8" name="矩形 7">
            <a:hlinkClick r:id="rId2"/>
          </p:cNvPr>
          <p:cNvSpPr/>
          <p:nvPr/>
        </p:nvSpPr>
        <p:spPr>
          <a:xfrm>
            <a:off x="1547813" y="4227513"/>
            <a:ext cx="55705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作业和练习，传统为主和网络为辅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950" y="484188"/>
            <a:ext cx="4824413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1.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大学物理简介</a:t>
            </a:r>
          </a:p>
        </p:txBody>
      </p:sp>
      <p:sp>
        <p:nvSpPr>
          <p:cNvPr id="3" name="矩形 2">
            <a:hlinkClick r:id="rId2"/>
          </p:cNvPr>
          <p:cNvSpPr/>
          <p:nvPr/>
        </p:nvSpPr>
        <p:spPr>
          <a:xfrm>
            <a:off x="611188" y="1203325"/>
            <a:ext cx="2089150" cy="523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1.3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评价考核</a:t>
            </a:r>
          </a:p>
        </p:txBody>
      </p:sp>
      <p:sp>
        <p:nvSpPr>
          <p:cNvPr id="9" name="矩形 8">
            <a:hlinkClick r:id="rId2"/>
          </p:cNvPr>
          <p:cNvSpPr/>
          <p:nvPr/>
        </p:nvSpPr>
        <p:spPr>
          <a:xfrm>
            <a:off x="1403350" y="1963738"/>
            <a:ext cx="6985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闭卷考试为主，各类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竞赛、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网络考试为辅</a:t>
            </a:r>
          </a:p>
        </p:txBody>
      </p:sp>
      <p:sp>
        <p:nvSpPr>
          <p:cNvPr id="10" name="矩形 9">
            <a:hlinkClick r:id="rId2"/>
          </p:cNvPr>
          <p:cNvSpPr/>
          <p:nvPr/>
        </p:nvSpPr>
        <p:spPr>
          <a:xfrm>
            <a:off x="1403350" y="2619375"/>
            <a:ext cx="5904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首次考试没通过，补考和重修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950" y="484188"/>
            <a:ext cx="7343775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2.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 中学物理与大学物理对比</a:t>
            </a:r>
          </a:p>
        </p:txBody>
      </p:sp>
      <p:sp>
        <p:nvSpPr>
          <p:cNvPr id="3" name="矩形 2">
            <a:hlinkClick r:id="rId2"/>
          </p:cNvPr>
          <p:cNvSpPr/>
          <p:nvPr/>
        </p:nvSpPr>
        <p:spPr>
          <a:xfrm>
            <a:off x="1536700" y="1635125"/>
            <a:ext cx="2036763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2.1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教学对象</a:t>
            </a:r>
          </a:p>
        </p:txBody>
      </p:sp>
      <p:sp>
        <p:nvSpPr>
          <p:cNvPr id="4" name="矩形 3">
            <a:hlinkClick r:id="rId2"/>
          </p:cNvPr>
          <p:cNvSpPr/>
          <p:nvPr/>
        </p:nvSpPr>
        <p:spPr>
          <a:xfrm>
            <a:off x="2509838" y="2463800"/>
            <a:ext cx="2036762" cy="523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2.2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教学要求</a:t>
            </a:r>
          </a:p>
        </p:txBody>
      </p:sp>
      <p:sp>
        <p:nvSpPr>
          <p:cNvPr id="5" name="矩形 4">
            <a:hlinkClick r:id="rId2"/>
          </p:cNvPr>
          <p:cNvSpPr/>
          <p:nvPr/>
        </p:nvSpPr>
        <p:spPr>
          <a:xfrm>
            <a:off x="3481388" y="3292475"/>
            <a:ext cx="2036762" cy="523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2.3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教学内容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950" y="484188"/>
            <a:ext cx="6840538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2.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 中学物理与大学物理对比</a:t>
            </a:r>
          </a:p>
        </p:txBody>
      </p:sp>
      <p:sp>
        <p:nvSpPr>
          <p:cNvPr id="3" name="矩形 2">
            <a:hlinkClick r:id="rId2"/>
          </p:cNvPr>
          <p:cNvSpPr/>
          <p:nvPr/>
        </p:nvSpPr>
        <p:spPr>
          <a:xfrm>
            <a:off x="611188" y="1203325"/>
            <a:ext cx="2036762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2.1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教学对象</a:t>
            </a:r>
          </a:p>
        </p:txBody>
      </p:sp>
      <p:sp>
        <p:nvSpPr>
          <p:cNvPr id="4" name="矩形 3">
            <a:hlinkClick r:id="rId2"/>
          </p:cNvPr>
          <p:cNvSpPr/>
          <p:nvPr/>
        </p:nvSpPr>
        <p:spPr>
          <a:xfrm>
            <a:off x="615950" y="2066925"/>
            <a:ext cx="16208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认知差异</a:t>
            </a:r>
          </a:p>
        </p:txBody>
      </p:sp>
      <p:sp>
        <p:nvSpPr>
          <p:cNvPr id="7" name="矩形 6">
            <a:hlinkClick r:id="rId2"/>
          </p:cNvPr>
          <p:cNvSpPr/>
          <p:nvPr/>
        </p:nvSpPr>
        <p:spPr>
          <a:xfrm>
            <a:off x="615950" y="3317875"/>
            <a:ext cx="16208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地域差异</a:t>
            </a:r>
          </a:p>
        </p:txBody>
      </p:sp>
      <p:pic>
        <p:nvPicPr>
          <p:cNvPr id="10246" name="Picture 3" descr="C:\Users\lzx1\Desktop\中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859088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 descr="C:\Users\lzx1\Desktop\97920f0983394251829ffec40901a811_t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859088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 txBox="1">
            <a:spLocks/>
          </p:cNvSpPr>
          <p:nvPr/>
        </p:nvSpPr>
        <p:spPr>
          <a:xfrm>
            <a:off x="7415213" y="1203325"/>
            <a:ext cx="107950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大学</a:t>
            </a:r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5545138" y="1203325"/>
            <a:ext cx="10795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高中</a:t>
            </a:r>
          </a:p>
        </p:txBody>
      </p:sp>
      <p:sp>
        <p:nvSpPr>
          <p:cNvPr id="14" name="矩形 13">
            <a:hlinkClick r:id="rId2"/>
          </p:cNvPr>
          <p:cNvSpPr/>
          <p:nvPr/>
        </p:nvSpPr>
        <p:spPr>
          <a:xfrm>
            <a:off x="5454650" y="2066925"/>
            <a:ext cx="12604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亚成年</a:t>
            </a:r>
          </a:p>
        </p:txBody>
      </p:sp>
      <p:sp>
        <p:nvSpPr>
          <p:cNvPr id="15" name="矩形 14">
            <a:hlinkClick r:id="rId2"/>
          </p:cNvPr>
          <p:cNvSpPr/>
          <p:nvPr/>
        </p:nvSpPr>
        <p:spPr>
          <a:xfrm>
            <a:off x="7504113" y="2066925"/>
            <a:ext cx="9032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成年</a:t>
            </a: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3417888" y="1203325"/>
            <a:ext cx="10795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初中</a:t>
            </a:r>
          </a:p>
        </p:txBody>
      </p:sp>
      <p:sp>
        <p:nvSpPr>
          <p:cNvPr id="17" name="矩形 16">
            <a:hlinkClick r:id="rId2"/>
          </p:cNvPr>
          <p:cNvSpPr/>
          <p:nvPr/>
        </p:nvSpPr>
        <p:spPr>
          <a:xfrm>
            <a:off x="3328988" y="2066925"/>
            <a:ext cx="12604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未成年</a:t>
            </a:r>
          </a:p>
        </p:txBody>
      </p:sp>
      <p:pic>
        <p:nvPicPr>
          <p:cNvPr id="10254" name="Picture 13" descr="C:\Users\lzx1\Desktop\timg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859088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11188" y="1804988"/>
          <a:ext cx="8208963" cy="2879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2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2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7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5945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5" marR="91455" marT="45711" marB="45711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5" marR="91455" marT="45711" marB="45711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55" marR="91455" marT="45711" marB="45711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5" marR="91455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55" marR="91455" marT="45711" marB="45711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5" marR="91455" marT="45711" marB="45711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5" marR="91455" marT="45711" marB="45711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55" marR="91455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55" marR="91455" marT="45711" marB="45711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5" marR="91455" marT="45711" marB="45711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5" marR="91455" marT="45711" marB="45711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5" marR="91455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55" marR="91455" marT="45711" marB="45711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55" marR="91455" marT="45711" marB="45711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55" marR="91455" marT="45711" marB="45711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5" marR="91455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5" marR="91455" marT="45711" marB="45711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5" marR="91455" marT="45711" marB="45711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5" marR="91455" marT="45711" marB="45711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5" marR="91455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矩形 2">
            <a:hlinkClick r:id="rId2"/>
          </p:cNvPr>
          <p:cNvSpPr/>
          <p:nvPr/>
        </p:nvSpPr>
        <p:spPr>
          <a:xfrm>
            <a:off x="611188" y="1203325"/>
            <a:ext cx="2036762" cy="523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2.2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教学要求</a:t>
            </a:r>
          </a:p>
        </p:txBody>
      </p:sp>
      <p:sp>
        <p:nvSpPr>
          <p:cNvPr id="10" name="矩形 9">
            <a:hlinkClick r:id="rId2"/>
          </p:cNvPr>
          <p:cNvSpPr/>
          <p:nvPr/>
        </p:nvSpPr>
        <p:spPr>
          <a:xfrm>
            <a:off x="6526213" y="2427288"/>
            <a:ext cx="22320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导数、积分</a:t>
            </a:r>
          </a:p>
        </p:txBody>
      </p:sp>
      <p:sp>
        <p:nvSpPr>
          <p:cNvPr id="11" name="矩形 10">
            <a:hlinkClick r:id="rId2"/>
          </p:cNvPr>
          <p:cNvSpPr/>
          <p:nvPr/>
        </p:nvSpPr>
        <p:spPr>
          <a:xfrm>
            <a:off x="4356100" y="2982391"/>
            <a:ext cx="20891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代数、几何</a:t>
            </a:r>
          </a:p>
        </p:txBody>
      </p:sp>
      <p:sp>
        <p:nvSpPr>
          <p:cNvPr id="8" name="矩形 7">
            <a:hlinkClick r:id="rId2"/>
          </p:cNvPr>
          <p:cNvSpPr/>
          <p:nvPr/>
        </p:nvSpPr>
        <p:spPr>
          <a:xfrm>
            <a:off x="4365625" y="2427288"/>
            <a:ext cx="20891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变化量比</a:t>
            </a:r>
          </a:p>
        </p:txBody>
      </p:sp>
      <p:sp>
        <p:nvSpPr>
          <p:cNvPr id="12" name="矩形 11">
            <a:hlinkClick r:id="rId2"/>
          </p:cNvPr>
          <p:cNvSpPr/>
          <p:nvPr/>
        </p:nvSpPr>
        <p:spPr>
          <a:xfrm>
            <a:off x="6445250" y="2982391"/>
            <a:ext cx="23844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矢量、微积分</a:t>
            </a:r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7165975" y="1830388"/>
            <a:ext cx="1079500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大学</a:t>
            </a: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4933950" y="1831975"/>
            <a:ext cx="10795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高中</a:t>
            </a:r>
          </a:p>
        </p:txBody>
      </p:sp>
      <p:sp>
        <p:nvSpPr>
          <p:cNvPr id="15" name="矩形 14">
            <a:hlinkClick r:id="rId2"/>
          </p:cNvPr>
          <p:cNvSpPr/>
          <p:nvPr/>
        </p:nvSpPr>
        <p:spPr>
          <a:xfrm>
            <a:off x="844550" y="2427288"/>
            <a:ext cx="10683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定义</a:t>
            </a:r>
          </a:p>
        </p:txBody>
      </p:sp>
      <p:sp>
        <p:nvSpPr>
          <p:cNvPr id="18" name="矩形 17">
            <a:hlinkClick r:id="rId2"/>
          </p:cNvPr>
          <p:cNvSpPr/>
          <p:nvPr/>
        </p:nvSpPr>
        <p:spPr>
          <a:xfrm>
            <a:off x="4356100" y="3558456"/>
            <a:ext cx="20891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比例、线性</a:t>
            </a:r>
          </a:p>
        </p:txBody>
      </p:sp>
      <p:sp>
        <p:nvSpPr>
          <p:cNvPr id="19" name="矩形 18">
            <a:hlinkClick r:id="rId2"/>
          </p:cNvPr>
          <p:cNvSpPr/>
          <p:nvPr/>
        </p:nvSpPr>
        <p:spPr>
          <a:xfrm>
            <a:off x="6516688" y="3558456"/>
            <a:ext cx="22320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不限</a:t>
            </a:r>
          </a:p>
        </p:txBody>
      </p:sp>
      <p:sp>
        <p:nvSpPr>
          <p:cNvPr id="20" name="矩形 19">
            <a:hlinkClick r:id="rId2"/>
          </p:cNvPr>
          <p:cNvSpPr/>
          <p:nvPr/>
        </p:nvSpPr>
        <p:spPr>
          <a:xfrm>
            <a:off x="611188" y="4137025"/>
            <a:ext cx="13685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关系图</a:t>
            </a:r>
          </a:p>
        </p:txBody>
      </p:sp>
      <p:sp>
        <p:nvSpPr>
          <p:cNvPr id="21" name="矩形 20">
            <a:hlinkClick r:id="rId2"/>
          </p:cNvPr>
          <p:cNvSpPr/>
          <p:nvPr/>
        </p:nvSpPr>
        <p:spPr>
          <a:xfrm>
            <a:off x="4356100" y="4137025"/>
            <a:ext cx="20891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线和面</a:t>
            </a:r>
          </a:p>
        </p:txBody>
      </p:sp>
      <p:sp>
        <p:nvSpPr>
          <p:cNvPr id="22" name="矩形 21">
            <a:hlinkClick r:id="rId2"/>
          </p:cNvPr>
          <p:cNvSpPr/>
          <p:nvPr/>
        </p:nvSpPr>
        <p:spPr>
          <a:xfrm>
            <a:off x="6516688" y="4137025"/>
            <a:ext cx="22320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不限</a:t>
            </a:r>
          </a:p>
        </p:txBody>
      </p:sp>
      <p:sp>
        <p:nvSpPr>
          <p:cNvPr id="23" name="矩形 22">
            <a:hlinkClick r:id="rId2"/>
          </p:cNvPr>
          <p:cNvSpPr/>
          <p:nvPr/>
        </p:nvSpPr>
        <p:spPr>
          <a:xfrm>
            <a:off x="835025" y="3558456"/>
            <a:ext cx="10795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关系</a:t>
            </a:r>
          </a:p>
        </p:txBody>
      </p:sp>
      <p:sp>
        <p:nvSpPr>
          <p:cNvPr id="5" name="矩形 4"/>
          <p:cNvSpPr/>
          <p:nvPr/>
        </p:nvSpPr>
        <p:spPr>
          <a:xfrm>
            <a:off x="835025" y="2982391"/>
            <a:ext cx="10668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/>
                <a:ea typeface="华文仿宋"/>
              </a:rPr>
              <a:t>运算</a:t>
            </a:r>
          </a:p>
        </p:txBody>
      </p:sp>
      <p:sp>
        <p:nvSpPr>
          <p:cNvPr id="24" name="矩形 23"/>
          <p:cNvSpPr/>
          <p:nvPr/>
        </p:nvSpPr>
        <p:spPr>
          <a:xfrm>
            <a:off x="639763" y="1847850"/>
            <a:ext cx="12620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物理量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5" name="标题 1"/>
          <p:cNvSpPr txBox="1">
            <a:spLocks/>
          </p:cNvSpPr>
          <p:nvPr/>
        </p:nvSpPr>
        <p:spPr>
          <a:xfrm>
            <a:off x="107950" y="484188"/>
            <a:ext cx="6840538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2.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 中学物理与大学物理对比</a:t>
            </a:r>
          </a:p>
        </p:txBody>
      </p:sp>
      <p:sp>
        <p:nvSpPr>
          <p:cNvPr id="26" name="矩形 25">
            <a:hlinkClick r:id="rId2"/>
          </p:cNvPr>
          <p:cNvSpPr/>
          <p:nvPr/>
        </p:nvSpPr>
        <p:spPr>
          <a:xfrm>
            <a:off x="2051050" y="2983979"/>
            <a:ext cx="20891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数量</a:t>
            </a:r>
          </a:p>
        </p:txBody>
      </p:sp>
      <p:sp>
        <p:nvSpPr>
          <p:cNvPr id="27" name="矩形 26">
            <a:hlinkClick r:id="rId2"/>
          </p:cNvPr>
          <p:cNvSpPr/>
          <p:nvPr/>
        </p:nvSpPr>
        <p:spPr>
          <a:xfrm>
            <a:off x="2060575" y="2428875"/>
            <a:ext cx="20891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量比</a:t>
            </a:r>
          </a:p>
        </p:txBody>
      </p:sp>
      <p:sp>
        <p:nvSpPr>
          <p:cNvPr id="28" name="标题 1"/>
          <p:cNvSpPr txBox="1">
            <a:spLocks/>
          </p:cNvSpPr>
          <p:nvPr/>
        </p:nvSpPr>
        <p:spPr>
          <a:xfrm>
            <a:off x="2628900" y="1831975"/>
            <a:ext cx="10795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+mj-cs"/>
              </a:rPr>
              <a:t>初中</a:t>
            </a:r>
          </a:p>
        </p:txBody>
      </p:sp>
      <p:sp>
        <p:nvSpPr>
          <p:cNvPr id="29" name="矩形 28">
            <a:hlinkClick r:id="rId2"/>
          </p:cNvPr>
          <p:cNvSpPr/>
          <p:nvPr/>
        </p:nvSpPr>
        <p:spPr>
          <a:xfrm>
            <a:off x="2051050" y="3560043"/>
            <a:ext cx="20891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正比</a:t>
            </a:r>
          </a:p>
        </p:txBody>
      </p:sp>
      <p:sp>
        <p:nvSpPr>
          <p:cNvPr id="30" name="矩形 29">
            <a:hlinkClick r:id="rId2"/>
          </p:cNvPr>
          <p:cNvSpPr/>
          <p:nvPr/>
        </p:nvSpPr>
        <p:spPr>
          <a:xfrm>
            <a:off x="2051050" y="4137025"/>
            <a:ext cx="20891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8" grpId="0"/>
      <p:bldP spid="12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5" grpId="0"/>
      <p:bldP spid="26" grpId="0"/>
      <p:bldP spid="27" grpId="0"/>
      <p:bldP spid="29" grpId="0"/>
      <p:bldP spid="3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江苏大学大学物理MOOC1609宽屏模板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1968</Words>
  <Application>Microsoft Office PowerPoint</Application>
  <PresentationFormat>全屏显示(16:9)</PresentationFormat>
  <Paragraphs>500</Paragraphs>
  <Slides>37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6" baseType="lpstr">
      <vt:lpstr>华文仿宋</vt:lpstr>
      <vt:lpstr>华文楷体</vt:lpstr>
      <vt:lpstr>Arial</vt:lpstr>
      <vt:lpstr>Calibri</vt:lpstr>
      <vt:lpstr>Tw Cen MT</vt:lpstr>
      <vt:lpstr>Wingdings</vt:lpstr>
      <vt:lpstr>Wingdings 2</vt:lpstr>
      <vt:lpstr>江苏大学大学物理MOOC1609宽屏模板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练习解答</dc:title>
  <dc:creator/>
  <cp:lastModifiedBy/>
  <cp:revision>1</cp:revision>
  <dcterms:created xsi:type="dcterms:W3CDTF">2014-09-06T15:16:04Z</dcterms:created>
  <dcterms:modified xsi:type="dcterms:W3CDTF">2020-12-16T02:12:25Z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2052</vt:i4>
  </property>
  <property fmtid="{D5CDD505-2E9C-101B-9397-08002B2CF9AE}" pid="3" name="_Version">
    <vt:lpwstr>12.0.4518</vt:lpwstr>
  </property>
</Properties>
</file>