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handoutMasterIdLst>
    <p:handoutMasterId r:id="rId24"/>
  </p:handoutMasterIdLst>
  <p:sldIdLst>
    <p:sldId id="430" r:id="rId4"/>
    <p:sldId id="434" r:id="rId6"/>
    <p:sldId id="374" r:id="rId7"/>
    <p:sldId id="441" r:id="rId8"/>
    <p:sldId id="458" r:id="rId9"/>
    <p:sldId id="474" r:id="rId10"/>
    <p:sldId id="460" r:id="rId11"/>
    <p:sldId id="477" r:id="rId12"/>
    <p:sldId id="461" r:id="rId13"/>
    <p:sldId id="462" r:id="rId14"/>
    <p:sldId id="463" r:id="rId15"/>
    <p:sldId id="464" r:id="rId16"/>
    <p:sldId id="465" r:id="rId17"/>
    <p:sldId id="468" r:id="rId18"/>
    <p:sldId id="436" r:id="rId19"/>
    <p:sldId id="470" r:id="rId20"/>
    <p:sldId id="453" r:id="rId21"/>
    <p:sldId id="426" r:id="rId22"/>
    <p:sldId id="455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662"/>
    <a:srgbClr val="A20000"/>
    <a:srgbClr val="BF651B"/>
    <a:srgbClr val="D14D29"/>
    <a:srgbClr val="32AC95"/>
    <a:srgbClr val="A54E07"/>
    <a:srgbClr val="292929"/>
    <a:srgbClr val="EEEEEE"/>
    <a:srgbClr val="F57E1B"/>
    <a:srgbClr val="A43D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51" autoAdjust="0"/>
    <p:restoredTop sz="97450" autoAdjust="0"/>
  </p:normalViewPr>
  <p:slideViewPr>
    <p:cSldViewPr>
      <p:cViewPr varScale="1">
        <p:scale>
          <a:sx n="85" d="100"/>
          <a:sy n="85" d="100"/>
        </p:scale>
        <p:origin x="-240" y="-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74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3891CB-EA5E-4EFE-9312-A3FD6647ADC1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79A30EA7-BCD0-420C-803D-C9E75FFBD2C7}">
      <dgm:prSet phldrT="[文本]" custT="1"/>
      <dgm:spPr/>
      <dgm:t>
        <a:bodyPr/>
        <a:lstStyle/>
        <a:p>
          <a:r>
            <a:rPr lang="zh-CN" altLang="en-US" sz="1800" dirty="0"/>
            <a:t>假日玩伴团</a:t>
          </a:r>
        </a:p>
      </dgm:t>
    </dgm:pt>
    <dgm:pt modelId="{3E422464-3B44-44A4-B9D1-373F2D9C55B3}" cxnId="{BD573A2C-C0CD-4429-928F-40CB9AC1A637}" type="parTrans">
      <dgm:prSet/>
      <dgm:spPr/>
      <dgm:t>
        <a:bodyPr/>
        <a:lstStyle/>
        <a:p>
          <a:endParaRPr lang="zh-CN" altLang="en-US"/>
        </a:p>
      </dgm:t>
    </dgm:pt>
    <dgm:pt modelId="{2D62FB78-5E1A-4476-A5E2-AF37639B5435}" cxnId="{BD573A2C-C0CD-4429-928F-40CB9AC1A637}" type="sibTrans">
      <dgm:prSet/>
      <dgm:spPr/>
      <dgm:t>
        <a:bodyPr/>
        <a:lstStyle/>
        <a:p>
          <a:endParaRPr lang="zh-CN" altLang="en-US"/>
        </a:p>
      </dgm:t>
    </dgm:pt>
    <dgm:pt modelId="{68582A26-2F94-4878-8873-965A95EAAB64}">
      <dgm:prSet phldrT="[文本]" custT="1"/>
      <dgm:spPr/>
      <dgm:t>
        <a:bodyPr/>
        <a:lstStyle/>
        <a:p>
          <a:r>
            <a:rPr lang="zh-CN" altLang="en-US" sz="1800" b="1" dirty="0">
              <a:latin typeface="黑体" panose="02010609060101010101" charset="-122"/>
              <a:ea typeface="黑体" panose="02010609060101010101" charset="-122"/>
            </a:rPr>
            <a:t>考虑成长需求</a:t>
          </a:r>
        </a:p>
      </dgm:t>
    </dgm:pt>
    <dgm:pt modelId="{CCF96818-A917-4434-93C6-A8EB40576546}" cxnId="{F0F8F9C8-28D8-4E51-8B1C-3275A9DE1D4C}" type="parTrans">
      <dgm:prSet/>
      <dgm:spPr/>
      <dgm:t>
        <a:bodyPr/>
        <a:lstStyle/>
        <a:p>
          <a:endParaRPr lang="zh-CN" altLang="en-US"/>
        </a:p>
      </dgm:t>
    </dgm:pt>
    <dgm:pt modelId="{60BE12AB-ED69-454D-986F-7D01691F8DF7}" cxnId="{F0F8F9C8-28D8-4E51-8B1C-3275A9DE1D4C}" type="sibTrans">
      <dgm:prSet/>
      <dgm:spPr/>
      <dgm:t>
        <a:bodyPr/>
        <a:lstStyle/>
        <a:p>
          <a:endParaRPr lang="zh-CN" altLang="en-US"/>
        </a:p>
      </dgm:t>
    </dgm:pt>
    <dgm:pt modelId="{8D5831A7-C4C1-4475-BB28-B605EA4B019C}">
      <dgm:prSet phldrT="[文本]" custT="1"/>
      <dgm:spPr/>
      <dgm:t>
        <a:bodyPr/>
        <a:lstStyle/>
        <a:p>
          <a:r>
            <a:rPr lang="zh-CN" altLang="en-US" sz="1800" b="1" dirty="0"/>
            <a:t>以学生兴趣爱好为驱动</a:t>
          </a:r>
        </a:p>
      </dgm:t>
    </dgm:pt>
    <dgm:pt modelId="{F5D9ABC5-8971-4B59-A36E-D119CA5823DC}" cxnId="{5228801B-A2FA-45DE-BEBA-A17A5CF99693}" type="parTrans">
      <dgm:prSet/>
      <dgm:spPr/>
      <dgm:t>
        <a:bodyPr/>
        <a:lstStyle/>
        <a:p>
          <a:endParaRPr lang="zh-CN" altLang="en-US"/>
        </a:p>
      </dgm:t>
    </dgm:pt>
    <dgm:pt modelId="{35C6CE62-9433-4123-BC4F-A44D56412138}" cxnId="{5228801B-A2FA-45DE-BEBA-A17A5CF99693}" type="sibTrans">
      <dgm:prSet/>
      <dgm:spPr/>
      <dgm:t>
        <a:bodyPr/>
        <a:lstStyle/>
        <a:p>
          <a:endParaRPr lang="zh-CN" altLang="en-US"/>
        </a:p>
      </dgm:t>
    </dgm:pt>
    <dgm:pt modelId="{4D68E923-51C4-41D5-844C-61F22AAC177F}">
      <dgm:prSet phldrT="[文本]" custT="1"/>
      <dgm:spPr>
        <a:solidFill>
          <a:srgbClr val="92D050"/>
        </a:solidFill>
      </dgm:spPr>
      <dgm:t>
        <a:bodyPr/>
        <a:lstStyle/>
        <a:p>
          <a:r>
            <a:rPr lang="zh-CN" altLang="en-US" sz="1800" b="1" dirty="0"/>
            <a:t>家长教育力作保障</a:t>
          </a:r>
        </a:p>
      </dgm:t>
    </dgm:pt>
    <dgm:pt modelId="{7CE7D401-DDCD-4F1B-9A37-DE97DF846D50}" cxnId="{27EC7A5B-86C0-41D7-B39A-7F53721C4762}" type="parTrans">
      <dgm:prSet/>
      <dgm:spPr/>
      <dgm:t>
        <a:bodyPr/>
        <a:lstStyle/>
        <a:p>
          <a:endParaRPr lang="zh-CN" altLang="en-US"/>
        </a:p>
      </dgm:t>
    </dgm:pt>
    <dgm:pt modelId="{5C68D03E-C374-4E24-BDCF-7F7EA95E2F72}" cxnId="{27EC7A5B-86C0-41D7-B39A-7F53721C4762}" type="sibTrans">
      <dgm:prSet/>
      <dgm:spPr/>
      <dgm:t>
        <a:bodyPr/>
        <a:lstStyle/>
        <a:p>
          <a:endParaRPr lang="zh-CN" altLang="en-US"/>
        </a:p>
      </dgm:t>
    </dgm:pt>
    <dgm:pt modelId="{086FEAD9-0955-4C8B-84D2-27E1AA5627B3}">
      <dgm:prSet phldrT="[文本]" custT="1"/>
      <dgm:spPr/>
      <dgm:t>
        <a:bodyPr/>
        <a:lstStyle/>
        <a:p>
          <a:r>
            <a:rPr lang="zh-CN" altLang="en-US" sz="1800" b="1" dirty="0">
              <a:latin typeface="黑体" panose="02010609060101010101" charset="-122"/>
              <a:ea typeface="黑体" panose="02010609060101010101" charset="-122"/>
            </a:rPr>
            <a:t>以活动主题组合成的临时群体</a:t>
          </a:r>
        </a:p>
      </dgm:t>
    </dgm:pt>
    <dgm:pt modelId="{E8DA75C3-7FD9-4063-8883-F12A28199EF5}" cxnId="{46555DEB-D224-487C-9D58-378CE57841CD}" type="parTrans">
      <dgm:prSet/>
      <dgm:spPr/>
      <dgm:t>
        <a:bodyPr/>
        <a:lstStyle/>
        <a:p>
          <a:endParaRPr lang="zh-CN" altLang="en-US"/>
        </a:p>
      </dgm:t>
    </dgm:pt>
    <dgm:pt modelId="{3E29FC18-8DFE-4860-A209-4B64148313AB}" cxnId="{46555DEB-D224-487C-9D58-378CE57841CD}" type="sibTrans">
      <dgm:prSet/>
      <dgm:spPr/>
      <dgm:t>
        <a:bodyPr/>
        <a:lstStyle/>
        <a:p>
          <a:endParaRPr lang="zh-CN" altLang="en-US"/>
        </a:p>
      </dgm:t>
    </dgm:pt>
    <dgm:pt modelId="{57694526-6008-4890-95A2-1E0FF4B39DFC}">
      <dgm:prSet/>
      <dgm:spPr/>
      <dgm:t>
        <a:bodyPr/>
        <a:lstStyle/>
        <a:p>
          <a:endParaRPr lang="zh-CN" altLang="en-US" sz="700" dirty="0"/>
        </a:p>
      </dgm:t>
    </dgm:pt>
    <dgm:pt modelId="{9E4AF435-EC05-44C1-81F3-A9FF5E56E23D}" cxnId="{7EDA361A-955B-4358-BE3B-E76730554A0E}" type="parTrans">
      <dgm:prSet/>
      <dgm:spPr/>
      <dgm:t>
        <a:bodyPr/>
        <a:lstStyle/>
        <a:p>
          <a:endParaRPr lang="zh-CN" altLang="en-US"/>
        </a:p>
      </dgm:t>
    </dgm:pt>
    <dgm:pt modelId="{08EACC14-0F72-4380-8FB6-7204746B1293}" cxnId="{7EDA361A-955B-4358-BE3B-E76730554A0E}" type="sibTrans">
      <dgm:prSet/>
      <dgm:spPr/>
      <dgm:t>
        <a:bodyPr/>
        <a:lstStyle/>
        <a:p>
          <a:endParaRPr lang="zh-CN" altLang="en-US"/>
        </a:p>
      </dgm:t>
    </dgm:pt>
    <dgm:pt modelId="{EF915481-D95C-40F6-8212-D1C19BD3CCB1}">
      <dgm:prSet phldrT="[文本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zh-CN" altLang="en-US" sz="1800" b="1" dirty="0">
              <a:latin typeface="黑体" panose="02010609060101010101" charset="-122"/>
              <a:ea typeface="黑体" panose="02010609060101010101" charset="-122"/>
            </a:rPr>
            <a:t>基于儿童立场</a:t>
          </a:r>
        </a:p>
      </dgm:t>
    </dgm:pt>
    <dgm:pt modelId="{3921808B-0136-4417-8403-2EE82778DDA6}" cxnId="{471A8C59-4E99-43B0-98DB-618BA1FDF03C}" type="parTrans">
      <dgm:prSet/>
      <dgm:spPr/>
      <dgm:t>
        <a:bodyPr/>
        <a:lstStyle/>
        <a:p>
          <a:endParaRPr lang="zh-CN" altLang="en-US"/>
        </a:p>
      </dgm:t>
    </dgm:pt>
    <dgm:pt modelId="{21DB6BED-03A8-4869-94F7-FA67A787366F}" cxnId="{471A8C59-4E99-43B0-98DB-618BA1FDF03C}" type="sibTrans">
      <dgm:prSet/>
      <dgm:spPr/>
      <dgm:t>
        <a:bodyPr/>
        <a:lstStyle/>
        <a:p>
          <a:endParaRPr lang="zh-CN" altLang="en-US"/>
        </a:p>
      </dgm:t>
    </dgm:pt>
    <dgm:pt modelId="{82B6522E-7629-4796-BDE9-BFA76F6A7313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zh-CN" altLang="en-US" sz="700" dirty="0"/>
        </a:p>
      </dgm:t>
    </dgm:pt>
    <dgm:pt modelId="{7ACE1647-2971-4F94-9AF0-5713677B0F81}" cxnId="{97E484EE-3D59-4C57-9F17-DAB6F887A167}" type="parTrans">
      <dgm:prSet/>
      <dgm:spPr/>
      <dgm:t>
        <a:bodyPr/>
        <a:lstStyle/>
        <a:p>
          <a:endParaRPr lang="zh-CN" altLang="en-US"/>
        </a:p>
      </dgm:t>
    </dgm:pt>
    <dgm:pt modelId="{4058865B-DB61-46BD-8911-051564E2ECBF}" cxnId="{97E484EE-3D59-4C57-9F17-DAB6F887A167}" type="sibTrans">
      <dgm:prSet/>
      <dgm:spPr/>
      <dgm:t>
        <a:bodyPr/>
        <a:lstStyle/>
        <a:p>
          <a:endParaRPr lang="zh-CN" altLang="en-US"/>
        </a:p>
      </dgm:t>
    </dgm:pt>
    <dgm:pt modelId="{80DF2308-F975-4A95-BAFB-44AF9FD2D702}" type="pres">
      <dgm:prSet presAssocID="{A53891CB-EA5E-4EFE-9312-A3FD6647ADC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58870F0-AEAA-466B-8673-F0B32F94AAA8}" type="pres">
      <dgm:prSet presAssocID="{A53891CB-EA5E-4EFE-9312-A3FD6647ADC1}" presName="cycle" presStyleCnt="0"/>
      <dgm:spPr/>
    </dgm:pt>
    <dgm:pt modelId="{A5868C32-6B40-4759-8605-8F1F7BB004A7}" type="pres">
      <dgm:prSet presAssocID="{79A30EA7-BCD0-420C-803D-C9E75FFBD2C7}" presName="nodeFirstNode" presStyleLbl="node1" presStyleIdx="0" presStyleCnt="6" custScaleX="132321" custRadScaleRad="100540" custRadScaleInc="1096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D4AAB24-7AC7-4A44-B5E3-C7124168FB6F}" type="pres">
      <dgm:prSet presAssocID="{2D62FB78-5E1A-4476-A5E2-AF37639B5435}" presName="sibTransFirstNode" presStyleLbl="bgShp" presStyleIdx="0" presStyleCnt="1"/>
      <dgm:spPr/>
      <dgm:t>
        <a:bodyPr/>
        <a:lstStyle/>
        <a:p>
          <a:endParaRPr lang="zh-CN" altLang="en-US"/>
        </a:p>
      </dgm:t>
    </dgm:pt>
    <dgm:pt modelId="{ED12A8AD-8734-4D54-8DEF-44F46098513A}" type="pres">
      <dgm:prSet presAssocID="{68582A26-2F94-4878-8873-965A95EAAB64}" presName="nodeFollowingNodes" presStyleLbl="node1" presStyleIdx="1" presStyleCnt="6" custScaleX="145747" custRadScaleRad="102300" custRadScaleInc="1162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3693907-490B-4729-8472-9A3A2E7A55EA}" type="pres">
      <dgm:prSet presAssocID="{8D5831A7-C4C1-4475-BB28-B605EA4B019C}" presName="nodeFollowingNodes" presStyleLbl="node1" presStyleIdx="2" presStyleCnt="6" custScaleX="15827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7C90D20-AFFE-4F86-8444-32397D2AA767}" type="pres">
      <dgm:prSet presAssocID="{4D68E923-51C4-41D5-844C-61F22AAC177F}" presName="nodeFollowingNodes" presStyleLbl="node1" presStyleIdx="3" presStyleCnt="6" custScaleX="16963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9334D0D-8C29-434F-9E2D-99C3B6561948}" type="pres">
      <dgm:prSet presAssocID="{086FEAD9-0955-4C8B-84D2-27E1AA5627B3}" presName="nodeFollowingNodes" presStyleLbl="node1" presStyleIdx="4" presStyleCnt="6" custScaleX="14839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248C3EA-A44B-4EBC-8C96-5A404DE78822}" type="pres">
      <dgm:prSet presAssocID="{EF915481-D95C-40F6-8212-D1C19BD3CCB1}" presName="nodeFollowingNodes" presStyleLbl="node1" presStyleIdx="5" presStyleCnt="6" custScaleX="148393" custRadScaleRad="100993" custRadScaleInc="-1281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7E484EE-3D59-4C57-9F17-DAB6F887A167}" srcId="{EF915481-D95C-40F6-8212-D1C19BD3CCB1}" destId="{82B6522E-7629-4796-BDE9-BFA76F6A7313}" srcOrd="0" destOrd="0" parTransId="{7ACE1647-2971-4F94-9AF0-5713677B0F81}" sibTransId="{4058865B-DB61-46BD-8911-051564E2ECBF}"/>
    <dgm:cxn modelId="{46555DEB-D224-487C-9D58-378CE57841CD}" srcId="{A53891CB-EA5E-4EFE-9312-A3FD6647ADC1}" destId="{086FEAD9-0955-4C8B-84D2-27E1AA5627B3}" srcOrd="4" destOrd="0" parTransId="{E8DA75C3-7FD9-4063-8883-F12A28199EF5}" sibTransId="{3E29FC18-8DFE-4860-A209-4B64148313AB}"/>
    <dgm:cxn modelId="{6A5A7E65-1A58-4657-AAB3-5B3C03B515A5}" type="presOf" srcId="{57694526-6008-4890-95A2-1E0FF4B39DFC}" destId="{89334D0D-8C29-434F-9E2D-99C3B6561948}" srcOrd="0" destOrd="1" presId="urn:microsoft.com/office/officeart/2005/8/layout/cycle3"/>
    <dgm:cxn modelId="{F0F8F9C8-28D8-4E51-8B1C-3275A9DE1D4C}" srcId="{A53891CB-EA5E-4EFE-9312-A3FD6647ADC1}" destId="{68582A26-2F94-4878-8873-965A95EAAB64}" srcOrd="1" destOrd="0" parTransId="{CCF96818-A917-4434-93C6-A8EB40576546}" sibTransId="{60BE12AB-ED69-454D-986F-7D01691F8DF7}"/>
    <dgm:cxn modelId="{BD573A2C-C0CD-4429-928F-40CB9AC1A637}" srcId="{A53891CB-EA5E-4EFE-9312-A3FD6647ADC1}" destId="{79A30EA7-BCD0-420C-803D-C9E75FFBD2C7}" srcOrd="0" destOrd="0" parTransId="{3E422464-3B44-44A4-B9D1-373F2D9C55B3}" sibTransId="{2D62FB78-5E1A-4476-A5E2-AF37639B5435}"/>
    <dgm:cxn modelId="{4BF248FB-EE94-493A-80A9-606DDD33FDD0}" type="presOf" srcId="{79A30EA7-BCD0-420C-803D-C9E75FFBD2C7}" destId="{A5868C32-6B40-4759-8605-8F1F7BB004A7}" srcOrd="0" destOrd="0" presId="urn:microsoft.com/office/officeart/2005/8/layout/cycle3"/>
    <dgm:cxn modelId="{DCACBF62-D57C-4C6C-A547-560CE6DF673A}" type="presOf" srcId="{68582A26-2F94-4878-8873-965A95EAAB64}" destId="{ED12A8AD-8734-4D54-8DEF-44F46098513A}" srcOrd="0" destOrd="0" presId="urn:microsoft.com/office/officeart/2005/8/layout/cycle3"/>
    <dgm:cxn modelId="{471A8C59-4E99-43B0-98DB-618BA1FDF03C}" srcId="{A53891CB-EA5E-4EFE-9312-A3FD6647ADC1}" destId="{EF915481-D95C-40F6-8212-D1C19BD3CCB1}" srcOrd="5" destOrd="0" parTransId="{3921808B-0136-4417-8403-2EE82778DDA6}" sibTransId="{21DB6BED-03A8-4869-94F7-FA67A787366F}"/>
    <dgm:cxn modelId="{5228801B-A2FA-45DE-BEBA-A17A5CF99693}" srcId="{A53891CB-EA5E-4EFE-9312-A3FD6647ADC1}" destId="{8D5831A7-C4C1-4475-BB28-B605EA4B019C}" srcOrd="2" destOrd="0" parTransId="{F5D9ABC5-8971-4B59-A36E-D119CA5823DC}" sibTransId="{35C6CE62-9433-4123-BC4F-A44D56412138}"/>
    <dgm:cxn modelId="{FF5F1A7C-71AE-4ED1-B270-1293C112559B}" type="presOf" srcId="{82B6522E-7629-4796-BDE9-BFA76F6A7313}" destId="{E248C3EA-A44B-4EBC-8C96-5A404DE78822}" srcOrd="0" destOrd="1" presId="urn:microsoft.com/office/officeart/2005/8/layout/cycle3"/>
    <dgm:cxn modelId="{C8D5BC59-53AA-400E-98F0-F3755E91FD63}" type="presOf" srcId="{A53891CB-EA5E-4EFE-9312-A3FD6647ADC1}" destId="{80DF2308-F975-4A95-BAFB-44AF9FD2D702}" srcOrd="0" destOrd="0" presId="urn:microsoft.com/office/officeart/2005/8/layout/cycle3"/>
    <dgm:cxn modelId="{6E5745BE-2E34-48DF-836E-0ECC8F8FD8D9}" type="presOf" srcId="{EF915481-D95C-40F6-8212-D1C19BD3CCB1}" destId="{E248C3EA-A44B-4EBC-8C96-5A404DE78822}" srcOrd="0" destOrd="0" presId="urn:microsoft.com/office/officeart/2005/8/layout/cycle3"/>
    <dgm:cxn modelId="{7EDA361A-955B-4358-BE3B-E76730554A0E}" srcId="{086FEAD9-0955-4C8B-84D2-27E1AA5627B3}" destId="{57694526-6008-4890-95A2-1E0FF4B39DFC}" srcOrd="0" destOrd="0" parTransId="{9E4AF435-EC05-44C1-81F3-A9FF5E56E23D}" sibTransId="{08EACC14-0F72-4380-8FB6-7204746B1293}"/>
    <dgm:cxn modelId="{2F5D451C-F443-4898-A2EC-5B8E29C1D850}" type="presOf" srcId="{2D62FB78-5E1A-4476-A5E2-AF37639B5435}" destId="{AD4AAB24-7AC7-4A44-B5E3-C7124168FB6F}" srcOrd="0" destOrd="0" presId="urn:microsoft.com/office/officeart/2005/8/layout/cycle3"/>
    <dgm:cxn modelId="{02B40B0A-1890-4174-A4A7-870EFEDC2543}" type="presOf" srcId="{8D5831A7-C4C1-4475-BB28-B605EA4B019C}" destId="{73693907-490B-4729-8472-9A3A2E7A55EA}" srcOrd="0" destOrd="0" presId="urn:microsoft.com/office/officeart/2005/8/layout/cycle3"/>
    <dgm:cxn modelId="{8C857F48-CF8E-4F51-BE47-BF7D1CF7F2FA}" type="presOf" srcId="{086FEAD9-0955-4C8B-84D2-27E1AA5627B3}" destId="{89334D0D-8C29-434F-9E2D-99C3B6561948}" srcOrd="0" destOrd="0" presId="urn:microsoft.com/office/officeart/2005/8/layout/cycle3"/>
    <dgm:cxn modelId="{27EC7A5B-86C0-41D7-B39A-7F53721C4762}" srcId="{A53891CB-EA5E-4EFE-9312-A3FD6647ADC1}" destId="{4D68E923-51C4-41D5-844C-61F22AAC177F}" srcOrd="3" destOrd="0" parTransId="{7CE7D401-DDCD-4F1B-9A37-DE97DF846D50}" sibTransId="{5C68D03E-C374-4E24-BDCF-7F7EA95E2F72}"/>
    <dgm:cxn modelId="{26E17453-DEFC-42BA-BDAA-D6E4221A16B5}" type="presOf" srcId="{4D68E923-51C4-41D5-844C-61F22AAC177F}" destId="{37C90D20-AFFE-4F86-8444-32397D2AA767}" srcOrd="0" destOrd="0" presId="urn:microsoft.com/office/officeart/2005/8/layout/cycle3"/>
    <dgm:cxn modelId="{09AE363A-8EE3-44A7-A6CB-AC05FD468F67}" type="presParOf" srcId="{80DF2308-F975-4A95-BAFB-44AF9FD2D702}" destId="{B58870F0-AEAA-466B-8673-F0B32F94AAA8}" srcOrd="0" destOrd="0" presId="urn:microsoft.com/office/officeart/2005/8/layout/cycle3"/>
    <dgm:cxn modelId="{81F12941-1214-4904-9ABF-8C626E08D63C}" type="presParOf" srcId="{B58870F0-AEAA-466B-8673-F0B32F94AAA8}" destId="{A5868C32-6B40-4759-8605-8F1F7BB004A7}" srcOrd="0" destOrd="0" presId="urn:microsoft.com/office/officeart/2005/8/layout/cycle3"/>
    <dgm:cxn modelId="{43C9E31A-5E8E-4D4E-95D8-4F0E78C31D25}" type="presParOf" srcId="{B58870F0-AEAA-466B-8673-F0B32F94AAA8}" destId="{AD4AAB24-7AC7-4A44-B5E3-C7124168FB6F}" srcOrd="1" destOrd="0" presId="urn:microsoft.com/office/officeart/2005/8/layout/cycle3"/>
    <dgm:cxn modelId="{4933793F-D988-40B6-AD30-0503DBABD9DA}" type="presParOf" srcId="{B58870F0-AEAA-466B-8673-F0B32F94AAA8}" destId="{ED12A8AD-8734-4D54-8DEF-44F46098513A}" srcOrd="2" destOrd="0" presId="urn:microsoft.com/office/officeart/2005/8/layout/cycle3"/>
    <dgm:cxn modelId="{B6010733-A954-4D74-8177-8B85D8197682}" type="presParOf" srcId="{B58870F0-AEAA-466B-8673-F0B32F94AAA8}" destId="{73693907-490B-4729-8472-9A3A2E7A55EA}" srcOrd="3" destOrd="0" presId="urn:microsoft.com/office/officeart/2005/8/layout/cycle3"/>
    <dgm:cxn modelId="{8E2514B5-EEA6-4D56-8096-8ED1C7E782E8}" type="presParOf" srcId="{B58870F0-AEAA-466B-8673-F0B32F94AAA8}" destId="{37C90D20-AFFE-4F86-8444-32397D2AA767}" srcOrd="4" destOrd="0" presId="urn:microsoft.com/office/officeart/2005/8/layout/cycle3"/>
    <dgm:cxn modelId="{D4C9FA6B-A002-4E27-B3B0-48B82954BAAF}" type="presParOf" srcId="{B58870F0-AEAA-466B-8673-F0B32F94AAA8}" destId="{89334D0D-8C29-434F-9E2D-99C3B6561948}" srcOrd="5" destOrd="0" presId="urn:microsoft.com/office/officeart/2005/8/layout/cycle3"/>
    <dgm:cxn modelId="{A6C59B94-73BB-481F-B3FE-9F9B297A0D10}" type="presParOf" srcId="{B58870F0-AEAA-466B-8673-F0B32F94AAA8}" destId="{E248C3EA-A44B-4EBC-8C96-5A404DE78822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D4AAB24-7AC7-4A44-B5E3-C7124168FB6F}">
      <dsp:nvSpPr>
        <dsp:cNvPr id="0" name=""/>
        <dsp:cNvSpPr/>
      </dsp:nvSpPr>
      <dsp:spPr>
        <a:xfrm>
          <a:off x="1321942" y="-126470"/>
          <a:ext cx="3663896" cy="3663896"/>
        </a:xfrm>
        <a:prstGeom prst="circularArrow">
          <a:avLst>
            <a:gd name="adj1" fmla="val 5274"/>
            <a:gd name="adj2" fmla="val 312630"/>
            <a:gd name="adj3" fmla="val 13689428"/>
            <a:gd name="adj4" fmla="val 17449925"/>
            <a:gd name="adj5" fmla="val 547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868C32-6B40-4759-8605-8F1F7BB004A7}">
      <dsp:nvSpPr>
        <dsp:cNvPr id="0" name=""/>
        <dsp:cNvSpPr/>
      </dsp:nvSpPr>
      <dsp:spPr>
        <a:xfrm>
          <a:off x="2252129" y="886"/>
          <a:ext cx="1803520" cy="68149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/>
            <a:t>假日玩伴团</a:t>
          </a:r>
        </a:p>
      </dsp:txBody>
      <dsp:txXfrm>
        <a:off x="2252129" y="886"/>
        <a:ext cx="1803520" cy="681494"/>
      </dsp:txXfrm>
    </dsp:sp>
    <dsp:sp modelId="{ED12A8AD-8734-4D54-8DEF-44F46098513A}">
      <dsp:nvSpPr>
        <dsp:cNvPr id="0" name=""/>
        <dsp:cNvSpPr/>
      </dsp:nvSpPr>
      <dsp:spPr>
        <a:xfrm>
          <a:off x="3402704" y="869093"/>
          <a:ext cx="1986515" cy="68149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latin typeface="黑体" pitchFamily="49" charset="-122"/>
              <a:ea typeface="黑体" pitchFamily="49" charset="-122"/>
            </a:rPr>
            <a:t>考虑成长需求</a:t>
          </a:r>
        </a:p>
      </dsp:txBody>
      <dsp:txXfrm>
        <a:off x="3402704" y="869093"/>
        <a:ext cx="1986515" cy="681494"/>
      </dsp:txXfrm>
    </dsp:sp>
    <dsp:sp modelId="{73693907-490B-4729-8472-9A3A2E7A55EA}">
      <dsp:nvSpPr>
        <dsp:cNvPr id="0" name=""/>
        <dsp:cNvSpPr/>
      </dsp:nvSpPr>
      <dsp:spPr>
        <a:xfrm>
          <a:off x="3215717" y="2231236"/>
          <a:ext cx="2157202" cy="68149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/>
            <a:t>以学生兴趣爱好为驱动</a:t>
          </a:r>
        </a:p>
      </dsp:txBody>
      <dsp:txXfrm>
        <a:off x="3215717" y="2231236"/>
        <a:ext cx="2157202" cy="681494"/>
      </dsp:txXfrm>
    </dsp:sp>
    <dsp:sp modelId="{37C90D20-AFFE-4F86-8444-32397D2AA767}">
      <dsp:nvSpPr>
        <dsp:cNvPr id="0" name=""/>
        <dsp:cNvSpPr/>
      </dsp:nvSpPr>
      <dsp:spPr>
        <a:xfrm>
          <a:off x="1851067" y="2974420"/>
          <a:ext cx="2312038" cy="681494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/>
            <a:t>家长教育力作保障</a:t>
          </a:r>
        </a:p>
      </dsp:txBody>
      <dsp:txXfrm>
        <a:off x="1851067" y="2974420"/>
        <a:ext cx="2312038" cy="681494"/>
      </dsp:txXfrm>
    </dsp:sp>
    <dsp:sp modelId="{89334D0D-8C29-434F-9E2D-99C3B6561948}">
      <dsp:nvSpPr>
        <dsp:cNvPr id="0" name=""/>
        <dsp:cNvSpPr/>
      </dsp:nvSpPr>
      <dsp:spPr>
        <a:xfrm>
          <a:off x="708564" y="2231236"/>
          <a:ext cx="2022580" cy="68149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latin typeface="黑体" pitchFamily="49" charset="-122"/>
              <a:ea typeface="黑体" pitchFamily="49" charset="-122"/>
            </a:rPr>
            <a:t>以活动主题组合成的临时群体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700" kern="1200" dirty="0"/>
        </a:p>
      </dsp:txBody>
      <dsp:txXfrm>
        <a:off x="708564" y="2231236"/>
        <a:ext cx="2022580" cy="681494"/>
      </dsp:txXfrm>
    </dsp:sp>
    <dsp:sp modelId="{E248C3EA-A44B-4EBC-8C96-5A404DE78822}">
      <dsp:nvSpPr>
        <dsp:cNvPr id="0" name=""/>
        <dsp:cNvSpPr/>
      </dsp:nvSpPr>
      <dsp:spPr>
        <a:xfrm>
          <a:off x="618217" y="891681"/>
          <a:ext cx="2022580" cy="681494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latin typeface="黑体" pitchFamily="49" charset="-122"/>
              <a:ea typeface="黑体" pitchFamily="49" charset="-122"/>
            </a:rPr>
            <a:t>基于儿童立场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700" kern="1200" dirty="0"/>
        </a:p>
      </dsp:txBody>
      <dsp:txXfrm>
        <a:off x="618217" y="891681"/>
        <a:ext cx="2022580" cy="6814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dstNode" val="node1"/>
                <dgm:param type="connRout" val="longCurve"/>
                <dgm:param type="begPts" val="midR"/>
                <dgm:param type="endPts" val="midL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dstNode" val="node1"/>
                <dgm:param type="connRout" val="longCurve"/>
                <dgm:param type="begPts" val="midL"/>
                <dgm:param type="endPts" val="midR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dstNode" val="nodeFirstNode"/>
                      <dgm:param type="connRout" val="longCurve"/>
                      <dgm:param type="begPts" val="midR"/>
                      <dgm:param type="endPts" val="midL"/>
                    </dgm:alg>
                  </dgm:if>
                  <dgm:else name="Name15">
                    <dgm:alg type="conn">
                      <dgm:param type="dstNode" val="nodeFirstNode"/>
                      <dgm:param type="connRout" val="longCurve"/>
                      <dgm:param type="begPts" val="midL"/>
                      <dgm:param type="endPts" val="midR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D130D-AAC8-44A9-A3BE-2E1BA6D7C0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60B8F-FD91-447F-B347-C28456E5899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972F9-58EA-40AC-93EB-2F165E6D99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03152-9403-460D-AF64-A1ED637F6C0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3152-9403-460D-AF64-A1ED637F6C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3152-9403-460D-AF64-A1ED637F6C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3152-9403-460D-AF64-A1ED637F6C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3152-9403-460D-AF64-A1ED637F6C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3152-9403-460D-AF64-A1ED637F6C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3152-9403-460D-AF64-A1ED637F6C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3152-9403-460D-AF64-A1ED637F6C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3152-9403-460D-AF64-A1ED637F6C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3152-9403-460D-AF64-A1ED637F6C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3152-9403-460D-AF64-A1ED637F6C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3152-9403-460D-AF64-A1ED637F6C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3152-9403-460D-AF64-A1ED637F6C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3152-9403-460D-AF64-A1ED637F6C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3152-9403-460D-AF64-A1ED637F6C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3152-9403-460D-AF64-A1ED637F6C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3152-9403-460D-AF64-A1ED637F6C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3152-9403-460D-AF64-A1ED637F6C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3152-9403-460D-AF64-A1ED637F6C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03152-9403-460D-AF64-A1ED637F6C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反思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6332624" y="118300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五育并举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7765968" y="118300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幸福作业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9199312" y="118300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我们的实践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 userDrawn="1"/>
        </p:nvSpPr>
        <p:spPr>
          <a:xfrm>
            <a:off x="10632656" y="118300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经验分享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0632504" y="118300"/>
            <a:ext cx="1368000" cy="43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000" b="1" dirty="0" smtClean="0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经验分享</a:t>
            </a:r>
            <a:endParaRPr lang="zh-CN" altLang="en-US" sz="2000" b="1" dirty="0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207568" y="195932"/>
            <a:ext cx="1928144" cy="582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b="1" dirty="0" smtClean="0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经验分享</a:t>
            </a:r>
            <a:endParaRPr lang="zh-CN" altLang="en-US" sz="3000" b="1" dirty="0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532E-6 -5.78035E-8 L -0.66996 0.0217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98" y="1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5" grpId="0" animBg="1"/>
      <p:bldP spid="5" grpId="1" animBg="1"/>
      <p:bldP spid="5" grpId="2" animBg="1"/>
      <p:bldP spid="5" grpId="3" animBg="1"/>
      <p:bldP spid="7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反思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207568" y="195932"/>
            <a:ext cx="1928144" cy="582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我们的实践</a:t>
            </a:r>
            <a:endParaRPr lang="zh-CN" altLang="en-US" sz="2400" b="1" dirty="0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 userDrawn="1"/>
        </p:nvSpPr>
        <p:spPr>
          <a:xfrm>
            <a:off x="1623546" y="0"/>
            <a:ext cx="8944909" cy="3752816"/>
          </a:xfrm>
          <a:custGeom>
            <a:avLst/>
            <a:gdLst/>
            <a:ahLst/>
            <a:cxnLst/>
            <a:rect l="l" t="t" r="r" b="b"/>
            <a:pathLst>
              <a:path w="8949568" h="4020830">
                <a:moveTo>
                  <a:pt x="0" y="0"/>
                </a:moveTo>
                <a:lnTo>
                  <a:pt x="8949568" y="0"/>
                </a:lnTo>
                <a:cubicBezTo>
                  <a:pt x="8710550" y="2260057"/>
                  <a:pt x="6798293" y="4020830"/>
                  <a:pt x="4474784" y="4020830"/>
                </a:cubicBezTo>
                <a:cubicBezTo>
                  <a:pt x="2151275" y="4020830"/>
                  <a:pt x="239018" y="2260057"/>
                  <a:pt x="0" y="0"/>
                </a:cubicBezTo>
                <a:close/>
              </a:path>
            </a:pathLst>
          </a:cu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5" name="TextBox 3"/>
          <p:cNvSpPr txBox="1"/>
          <p:nvPr userDrawn="1"/>
        </p:nvSpPr>
        <p:spPr>
          <a:xfrm>
            <a:off x="1993681" y="3861048"/>
            <a:ext cx="8204639" cy="923330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lvl="0">
              <a:defRPr sz="8000" spc="50">
                <a:ln w="11430"/>
                <a:solidFill>
                  <a:srgbClr val="CD1F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俪金黑W8(P)" pitchFamily="34" charset="-122"/>
                <a:ea typeface="华康俪金黑W8(P)" pitchFamily="34" charset="-122"/>
                <a:cs typeface="经典繁仿黑" pitchFamily="49" charset="-122"/>
              </a:defRPr>
            </a:lvl1pPr>
          </a:lstStyle>
          <a:p>
            <a:pPr lvl="0" algn="ctr"/>
            <a:r>
              <a:rPr lang="zh-CN" alt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感谢收看</a:t>
            </a:r>
            <a:r>
              <a:rPr lang="zh-CN" altLang="en-US" sz="54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zh-CN" alt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请多指点</a:t>
            </a:r>
            <a:endParaRPr lang="zh-CN" altLang="en-US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6" name="Picture 6" descr="C:\Documents and Settings\tdz\桌面\未标题-2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28560" y="5085184"/>
            <a:ext cx="34923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54"/>
          <p:cNvSpPr txBox="1">
            <a:spLocks noChangeArrowheads="1"/>
          </p:cNvSpPr>
          <p:nvPr userDrawn="1"/>
        </p:nvSpPr>
        <p:spPr bwMode="auto">
          <a:xfrm>
            <a:off x="5193249" y="5107567"/>
            <a:ext cx="3567253" cy="3512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17" tIns="45708" rIns="91417" bIns="45708" anchor="ctr"/>
          <a:lstStyle/>
          <a:p>
            <a:pPr marL="0" algn="l" defTabSz="914400" rtl="0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11020228@qq.com</a:t>
            </a:r>
            <a:endParaRPr lang="en-US" altLang="zh-CN" sz="2000" kern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8" name="TextBox 10"/>
          <p:cNvSpPr>
            <a:spLocks noChangeArrowheads="1"/>
          </p:cNvSpPr>
          <p:nvPr userDrawn="1"/>
        </p:nvSpPr>
        <p:spPr bwMode="auto">
          <a:xfrm>
            <a:off x="5193249" y="6188159"/>
            <a:ext cx="3567253" cy="399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http://weibo.com/teliss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9" name="Picture 3" descr="C:\Documents and Settings\tdz\桌面\未标题-2.png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28560" y="6210010"/>
            <a:ext cx="395794" cy="35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Users\user\Desktop\未标题-4 拷贝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8566" y="5643665"/>
            <a:ext cx="33925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54"/>
          <p:cNvSpPr txBox="1">
            <a:spLocks noChangeArrowheads="1"/>
          </p:cNvSpPr>
          <p:nvPr userDrawn="1"/>
        </p:nvSpPr>
        <p:spPr bwMode="auto">
          <a:xfrm>
            <a:off x="5193249" y="5647857"/>
            <a:ext cx="3567253" cy="3512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17" tIns="45708" rIns="91417" bIns="45708" anchor="ctr"/>
          <a:lstStyle/>
          <a:p>
            <a:pPr marL="0" algn="l" defTabSz="914400" rtl="0"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http://teliss.blog.163.com</a:t>
            </a:r>
            <a:endParaRPr lang="en-US" altLang="zh-CN" sz="2000" kern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2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2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2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2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2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2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  <p:bldP spid="41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6" descr="07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0" y="116632"/>
            <a:ext cx="122167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xing" descr="图片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1" y="507992"/>
            <a:ext cx="12012066" cy="1739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矩形 44"/>
          <p:cNvSpPr/>
          <p:nvPr userDrawn="1"/>
        </p:nvSpPr>
        <p:spPr>
          <a:xfrm>
            <a:off x="-24760" y="730424"/>
            <a:ext cx="12216760" cy="6370984"/>
          </a:xfrm>
          <a:prstGeom prst="rect">
            <a:avLst/>
          </a:prstGeom>
          <a:gradFill>
            <a:gsLst>
              <a:gs pos="0">
                <a:schemeClr val="bg1">
                  <a:alpha val="89000"/>
                </a:schemeClr>
              </a:gs>
              <a:gs pos="100000">
                <a:schemeClr val="bg1">
                  <a:alpha val="89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6" name="矩形 45"/>
          <p:cNvSpPr/>
          <p:nvPr userDrawn="1"/>
        </p:nvSpPr>
        <p:spPr>
          <a:xfrm>
            <a:off x="-84000" y="770325"/>
            <a:ext cx="12276000" cy="10800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分析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6332472" y="111344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7765816" y="111344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9199160" y="111344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0632504" y="111344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教学反思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332344" y="96312"/>
            <a:ext cx="1368000" cy="43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2000" b="1" dirty="0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2223640" y="195932"/>
            <a:ext cx="1928144" cy="582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b="1" dirty="0" smtClean="0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3000" b="1" dirty="0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3894E-6 8.67052E-7 L -0.31754 0.0238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77" y="1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4" grpId="0" animBg="1"/>
      <p:bldP spid="4" grpId="1" animBg="1"/>
      <p:bldP spid="4" grpId="2" animBg="1"/>
      <p:bldP spid="4" grpId="3" animBg="1"/>
      <p:bldP spid="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教学分析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223640" y="195932"/>
            <a:ext cx="1928144" cy="582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b="1" dirty="0" smtClean="0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3000" b="1" dirty="0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设计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6332472" y="111344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7765816" y="111344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9199160" y="111344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0632504" y="111344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教学反思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7765816" y="111344"/>
            <a:ext cx="1368000" cy="43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zh-CN" altLang="en-US" sz="2000" b="1" dirty="0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2223640" y="195932"/>
            <a:ext cx="1928144" cy="582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b="1" dirty="0" smtClean="0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zh-CN" altLang="en-US" sz="3000" b="1" dirty="0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4279E-6 -5.78035E-8 L -0.42908 0.0217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60" y="1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5" grpId="0" animBg="1"/>
      <p:bldP spid="5" grpId="1" animBg="1"/>
      <p:bldP spid="5" grpId="2" animBg="1"/>
      <p:bldP spid="5" grpId="3" animBg="1"/>
      <p:bldP spid="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6" descr="07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0" y="116632"/>
            <a:ext cx="122167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xing" descr="图片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1" y="507992"/>
            <a:ext cx="12012066" cy="1739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矩形 44"/>
          <p:cNvSpPr/>
          <p:nvPr userDrawn="1"/>
        </p:nvSpPr>
        <p:spPr>
          <a:xfrm>
            <a:off x="-24760" y="730424"/>
            <a:ext cx="12216760" cy="6370984"/>
          </a:xfrm>
          <a:prstGeom prst="rect">
            <a:avLst/>
          </a:prstGeom>
          <a:gradFill>
            <a:gsLst>
              <a:gs pos="0">
                <a:schemeClr val="bg1">
                  <a:alpha val="89000"/>
                </a:schemeClr>
              </a:gs>
              <a:gs pos="100000">
                <a:schemeClr val="bg1">
                  <a:alpha val="89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6" name="矩形 45"/>
          <p:cNvSpPr/>
          <p:nvPr userDrawn="1"/>
        </p:nvSpPr>
        <p:spPr>
          <a:xfrm>
            <a:off x="-84000" y="770325"/>
            <a:ext cx="12276000" cy="10800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教学设计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223640" y="195932"/>
            <a:ext cx="1928144" cy="582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b="1" dirty="0" smtClean="0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zh-CN" altLang="en-US" sz="3000" b="1" dirty="0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过程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6332472" y="111344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7765816" y="111344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9199160" y="111344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0632504" y="111344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教学反思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9199160" y="111344"/>
            <a:ext cx="1368000" cy="43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2000" b="1" dirty="0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2223640" y="195932"/>
            <a:ext cx="1928144" cy="582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b="1" dirty="0" smtClean="0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3000" b="1" dirty="0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3493E-6 -5.78035E-8 L -0.54646 0.0217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30" y="1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4" grpId="0" animBg="1"/>
      <p:bldP spid="4" grpId="1" animBg="1"/>
      <p:bldP spid="4" grpId="2" animBg="1"/>
      <p:bldP spid="4" grpId="3" animBg="1"/>
      <p:bldP spid="10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过程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2223640" y="195932"/>
            <a:ext cx="1928144" cy="582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b="1" dirty="0" smtClean="0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3000" b="1" dirty="0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反思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6332624" y="118300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7765968" y="118300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9199312" y="118300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 userDrawn="1"/>
        </p:nvSpPr>
        <p:spPr>
          <a:xfrm>
            <a:off x="10632656" y="118300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教学反思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0632504" y="111344"/>
            <a:ext cx="1368000" cy="43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教学反思</a:t>
            </a:r>
            <a:endParaRPr lang="zh-CN" altLang="en-US" sz="2000" b="1" dirty="0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207568" y="195932"/>
            <a:ext cx="1928144" cy="582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b="1" dirty="0" smtClean="0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教学反思</a:t>
            </a:r>
            <a:endParaRPr lang="zh-CN" altLang="en-US" sz="3000" b="1" dirty="0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532E-6 -5.78035E-8 L -0.66996 0.0217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98" y="1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5" grpId="0" animBg="1"/>
      <p:bldP spid="5" grpId="1" animBg="1"/>
      <p:bldP spid="5" grpId="2" animBg="1"/>
      <p:bldP spid="5" grpId="3" animBg="1"/>
      <p:bldP spid="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反思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207568" y="195932"/>
            <a:ext cx="1928144" cy="582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b="1" dirty="0" smtClean="0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教学反思</a:t>
            </a:r>
            <a:endParaRPr lang="zh-CN" altLang="en-US" sz="3000" b="1" dirty="0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 userDrawn="1"/>
        </p:nvSpPr>
        <p:spPr>
          <a:xfrm>
            <a:off x="1623546" y="0"/>
            <a:ext cx="8944909" cy="3752816"/>
          </a:xfrm>
          <a:custGeom>
            <a:avLst/>
            <a:gdLst/>
            <a:ahLst/>
            <a:cxnLst/>
            <a:rect l="l" t="t" r="r" b="b"/>
            <a:pathLst>
              <a:path w="8949568" h="4020830">
                <a:moveTo>
                  <a:pt x="0" y="0"/>
                </a:moveTo>
                <a:lnTo>
                  <a:pt x="8949568" y="0"/>
                </a:lnTo>
                <a:cubicBezTo>
                  <a:pt x="8710550" y="2260057"/>
                  <a:pt x="6798293" y="4020830"/>
                  <a:pt x="4474784" y="4020830"/>
                </a:cubicBezTo>
                <a:cubicBezTo>
                  <a:pt x="2151275" y="4020830"/>
                  <a:pt x="239018" y="2260057"/>
                  <a:pt x="0" y="0"/>
                </a:cubicBezTo>
                <a:close/>
              </a:path>
            </a:pathLst>
          </a:cu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TextBox 3"/>
          <p:cNvSpPr txBox="1"/>
          <p:nvPr userDrawn="1"/>
        </p:nvSpPr>
        <p:spPr>
          <a:xfrm>
            <a:off x="1993681" y="3861048"/>
            <a:ext cx="8204639" cy="923330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lvl="0">
              <a:defRPr sz="8000" spc="50">
                <a:ln w="11430"/>
                <a:solidFill>
                  <a:srgbClr val="CD1F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俪金黑W8(P)" pitchFamily="34" charset="-122"/>
                <a:ea typeface="华康俪金黑W8(P)" pitchFamily="34" charset="-122"/>
                <a:cs typeface="经典繁仿黑" pitchFamily="49" charset="-122"/>
              </a:defRPr>
            </a:lvl1pPr>
          </a:lstStyle>
          <a:p>
            <a:pPr algn="ctr"/>
            <a:r>
              <a:rPr lang="zh-CN" altLang="en-US" sz="5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感谢收看 请多指点</a:t>
            </a:r>
            <a:endParaRPr lang="zh-CN" altLang="en-US" sz="54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36" name="Picture 6" descr="C:\Documents and Settings\tdz\桌面\未标题-2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28560" y="5085184"/>
            <a:ext cx="34923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54"/>
          <p:cNvSpPr txBox="1">
            <a:spLocks noChangeArrowheads="1"/>
          </p:cNvSpPr>
          <p:nvPr userDrawn="1"/>
        </p:nvSpPr>
        <p:spPr bwMode="auto">
          <a:xfrm>
            <a:off x="5193249" y="5107567"/>
            <a:ext cx="3567253" cy="3512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17" tIns="45708" rIns="91417" bIns="45708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11020228@qq.com</a:t>
            </a:r>
            <a:endParaRPr lang="en-US" altLang="zh-CN" sz="20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10"/>
          <p:cNvSpPr>
            <a:spLocks noChangeArrowheads="1"/>
          </p:cNvSpPr>
          <p:nvPr userDrawn="1"/>
        </p:nvSpPr>
        <p:spPr bwMode="auto">
          <a:xfrm>
            <a:off x="5193249" y="6188159"/>
            <a:ext cx="3567253" cy="399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http://weibo.com/teliss</a:t>
            </a:r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9" name="Picture 3" descr="C:\Documents and Settings\tdz\桌面\未标题-2.png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28560" y="6210010"/>
            <a:ext cx="395794" cy="35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Users\user\Desktop\未标题-4 拷贝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8566" y="5643665"/>
            <a:ext cx="33925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54"/>
          <p:cNvSpPr txBox="1">
            <a:spLocks noChangeArrowheads="1"/>
          </p:cNvSpPr>
          <p:nvPr userDrawn="1"/>
        </p:nvSpPr>
        <p:spPr bwMode="auto">
          <a:xfrm>
            <a:off x="5193249" y="5647857"/>
            <a:ext cx="3567253" cy="3512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17" tIns="45708" rIns="91417" bIns="45708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http://teliss.blog.163.com</a:t>
            </a:r>
            <a:endParaRPr lang="en-US" altLang="zh-CN" sz="20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2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2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2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2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2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2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  <p:bldP spid="41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分析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6332472" y="111344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五育并举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7765816" y="111344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幸福作业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9199160" y="111344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我们的实践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0632504" y="111344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经验分享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332472" y="111344"/>
            <a:ext cx="1368000" cy="43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五育并举</a:t>
            </a:r>
            <a:endParaRPr lang="zh-CN" altLang="en-US" sz="2000" b="1" dirty="0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2223640" y="195932"/>
            <a:ext cx="1928144" cy="582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b="1" dirty="0" smtClean="0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五育并举</a:t>
            </a:r>
            <a:endParaRPr lang="zh-CN" altLang="en-US" sz="3000" b="1" dirty="0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3894E-6 8.67052E-7 L -0.31754 0.0238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77" y="1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4" grpId="0" animBg="1"/>
      <p:bldP spid="4" grpId="1" animBg="1"/>
      <p:bldP spid="4" grpId="2" animBg="1"/>
      <p:bldP spid="4" grpId="3" animBg="1"/>
      <p:bldP spid="6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教学分析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223640" y="195932"/>
            <a:ext cx="1928144" cy="582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我们的实践</a:t>
            </a:r>
            <a:endParaRPr lang="zh-CN" altLang="en-US" sz="2400" b="1" dirty="0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设计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6332472" y="111344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五育并举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7765816" y="111344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幸福作业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9199160" y="111344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我们的实践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0632504" y="111344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经验分享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7770238" y="111344"/>
            <a:ext cx="1368000" cy="43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000" b="1" dirty="0" smtClean="0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幸福作业</a:t>
            </a:r>
            <a:endParaRPr lang="zh-CN" altLang="en-US" sz="2000" b="1" dirty="0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2223640" y="195932"/>
            <a:ext cx="1928144" cy="582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b="1" dirty="0" smtClean="0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幸福作业</a:t>
            </a:r>
            <a:endParaRPr lang="zh-CN" altLang="en-US" sz="3000" b="1" dirty="0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4279E-6 -5.78035E-8 L -0.42908 0.0217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60" y="1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5" grpId="0" animBg="1"/>
      <p:bldP spid="5" grpId="1" animBg="1"/>
      <p:bldP spid="5" grpId="2" animBg="1"/>
      <p:bldP spid="5" grpId="3" animBg="1"/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教学设计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223640" y="195932"/>
            <a:ext cx="1928144" cy="582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b="1" dirty="0" smtClean="0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zh-CN" altLang="en-US" sz="3000" b="1" dirty="0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过程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6332472" y="111344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五育并举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7765816" y="111344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幸福作业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9120336" y="111344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我们的实践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0632504" y="111344"/>
            <a:ext cx="1368000" cy="43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经验分享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9222352" y="97173"/>
            <a:ext cx="1368000" cy="43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1800" b="1" dirty="0" smtClean="0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我们的实践</a:t>
            </a:r>
            <a:endParaRPr lang="zh-CN" altLang="en-US" sz="1800" b="1" dirty="0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2223640" y="195932"/>
            <a:ext cx="1928144" cy="582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400" b="1" dirty="0" smtClean="0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我们的实践</a:t>
            </a:r>
            <a:endParaRPr lang="zh-CN" altLang="en-US" sz="2400" b="1" dirty="0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3493E-6 -5.78035E-8 L -0.54646 0.0217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30" y="1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4" grpId="0" animBg="1"/>
      <p:bldP spid="4" grpId="1" animBg="1"/>
      <p:bldP spid="4" grpId="2" animBg="1"/>
      <p:bldP spid="4" grpId="3" animBg="1"/>
      <p:bldP spid="1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过程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2223640" y="195932"/>
            <a:ext cx="1928144" cy="582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3000" b="1" dirty="0" smtClean="0">
                <a:solidFill>
                  <a:srgbClr val="8B33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3000" b="1" dirty="0">
              <a:solidFill>
                <a:srgbClr val="8B33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microsoft.com/office/2007/relationships/hdphoto" Target="../media/image10.wdp"/><Relationship Id="rId16" Type="http://schemas.openxmlformats.org/officeDocument/2006/relationships/image" Target="../media/image9.png"/><Relationship Id="rId15" Type="http://schemas.openxmlformats.org/officeDocument/2006/relationships/image" Target="../media/image8.jpeg"/><Relationship Id="rId14" Type="http://schemas.openxmlformats.org/officeDocument/2006/relationships/image" Target="../media/image7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17" Type="http://schemas.microsoft.com/office/2007/relationships/hdphoto" Target="../media/image10.wdp"/><Relationship Id="rId16" Type="http://schemas.openxmlformats.org/officeDocument/2006/relationships/image" Target="../media/image9.png"/><Relationship Id="rId15" Type="http://schemas.openxmlformats.org/officeDocument/2006/relationships/image" Target="../media/image8.jpeg"/><Relationship Id="rId14" Type="http://schemas.openxmlformats.org/officeDocument/2006/relationships/image" Target="../media/image7.jpeg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 userDrawn="1"/>
        </p:nvSpPr>
        <p:spPr>
          <a:xfrm>
            <a:off x="-240704" y="327344"/>
            <a:ext cx="12432704" cy="432024"/>
          </a:xfrm>
          <a:prstGeom prst="rect">
            <a:avLst/>
          </a:prstGeom>
          <a:gradFill flip="none" rotWithShape="1">
            <a:gsLst>
              <a:gs pos="0">
                <a:srgbClr val="421312"/>
              </a:gs>
              <a:gs pos="80000">
                <a:srgbClr val="AF322F"/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 hidden="1"/>
          <p:cNvGrpSpPr/>
          <p:nvPr userDrawn="1"/>
        </p:nvGrpSpPr>
        <p:grpSpPr>
          <a:xfrm>
            <a:off x="-96688" y="-243408"/>
            <a:ext cx="12288688" cy="7686288"/>
            <a:chOff x="1740032" y="1556792"/>
            <a:chExt cx="3995928" cy="2499360"/>
          </a:xfrm>
        </p:grpSpPr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032" y="1556792"/>
              <a:ext cx="3995928" cy="2499360"/>
            </a:xfrm>
            <a:prstGeom prst="rect">
              <a:avLst/>
            </a:prstGeom>
          </p:spPr>
        </p:pic>
        <p:sp>
          <p:nvSpPr>
            <p:cNvPr id="16" name="矩形 15"/>
            <p:cNvSpPr/>
            <p:nvPr userDrawn="1"/>
          </p:nvSpPr>
          <p:spPr>
            <a:xfrm>
              <a:off x="1740032" y="1556792"/>
              <a:ext cx="3995928" cy="2499360"/>
            </a:xfrm>
            <a:prstGeom prst="rect">
              <a:avLst/>
            </a:prstGeom>
            <a:solidFill>
              <a:srgbClr val="FFFFFF">
                <a:alpha val="6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 userDrawn="1"/>
        </p:nvSpPr>
        <p:spPr>
          <a:xfrm>
            <a:off x="0" y="759368"/>
            <a:ext cx="12192000" cy="6098632"/>
          </a:xfrm>
          <a:prstGeom prst="rect">
            <a:avLst/>
          </a:prstGeom>
          <a:blipFill dpi="0" rotWithShape="1">
            <a:blip r:embed="rId15" cstate="print">
              <a:alphaModFix amt="12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 rot="2700000">
            <a:off x="-26608" y="203365"/>
            <a:ext cx="489479" cy="489479"/>
          </a:xfrm>
          <a:prstGeom prst="rect">
            <a:avLst/>
          </a:prstGeom>
          <a:blipFill dpi="0"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artisticPaintBrus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 rot="2700000">
            <a:off x="518768" y="39803"/>
            <a:ext cx="324403" cy="3244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 rot="2700000">
            <a:off x="870796" y="312840"/>
            <a:ext cx="252000" cy="252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 userDrawn="1"/>
        </p:nvSpPr>
        <p:spPr>
          <a:xfrm>
            <a:off x="-240704" y="327344"/>
            <a:ext cx="12432704" cy="432024"/>
          </a:xfrm>
          <a:prstGeom prst="rect">
            <a:avLst/>
          </a:prstGeom>
          <a:gradFill flip="none" rotWithShape="1">
            <a:gsLst>
              <a:gs pos="0">
                <a:srgbClr val="421312"/>
              </a:gs>
              <a:gs pos="80000">
                <a:srgbClr val="AF322F"/>
              </a:gs>
              <a:gs pos="100000">
                <a:schemeClr val="accent2">
                  <a:shade val="94000"/>
                  <a:satMod val="13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7" name="组合 16" hidden="1"/>
          <p:cNvGrpSpPr/>
          <p:nvPr userDrawn="1"/>
        </p:nvGrpSpPr>
        <p:grpSpPr>
          <a:xfrm>
            <a:off x="-96688" y="-243408"/>
            <a:ext cx="12288688" cy="7686288"/>
            <a:chOff x="1740032" y="1556792"/>
            <a:chExt cx="3995928" cy="2499360"/>
          </a:xfrm>
        </p:grpSpPr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032" y="1556792"/>
              <a:ext cx="3995928" cy="2499360"/>
            </a:xfrm>
            <a:prstGeom prst="rect">
              <a:avLst/>
            </a:prstGeom>
          </p:spPr>
        </p:pic>
        <p:sp>
          <p:nvSpPr>
            <p:cNvPr id="16" name="矩形 15"/>
            <p:cNvSpPr/>
            <p:nvPr userDrawn="1"/>
          </p:nvSpPr>
          <p:spPr>
            <a:xfrm>
              <a:off x="1740032" y="1556792"/>
              <a:ext cx="3995928" cy="2499360"/>
            </a:xfrm>
            <a:prstGeom prst="rect">
              <a:avLst/>
            </a:prstGeom>
            <a:solidFill>
              <a:srgbClr val="FFFFFF">
                <a:alpha val="6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矩形 3"/>
          <p:cNvSpPr/>
          <p:nvPr userDrawn="1"/>
        </p:nvSpPr>
        <p:spPr>
          <a:xfrm>
            <a:off x="0" y="759368"/>
            <a:ext cx="12192000" cy="6098632"/>
          </a:xfrm>
          <a:prstGeom prst="rect">
            <a:avLst/>
          </a:prstGeom>
          <a:blipFill dpi="0" rotWithShape="1">
            <a:blip r:embed="rId15" cstate="print">
              <a:alphaModFix amt="12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 rot="2700000">
            <a:off x="-26608" y="203365"/>
            <a:ext cx="489479" cy="489479"/>
          </a:xfrm>
          <a:prstGeom prst="rect">
            <a:avLst/>
          </a:prstGeom>
          <a:blipFill dpi="0"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artisticPaintBrus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 rot="2700000">
            <a:off x="518768" y="39803"/>
            <a:ext cx="324403" cy="3244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 rot="2700000">
            <a:off x="870796" y="312840"/>
            <a:ext cx="252000" cy="252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jpeg"/><Relationship Id="rId8" Type="http://schemas.openxmlformats.org/officeDocument/2006/relationships/image" Target="../media/image41.jpeg"/><Relationship Id="rId7" Type="http://schemas.openxmlformats.org/officeDocument/2006/relationships/image" Target="../media/image48.jpeg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6" Type="http://schemas.openxmlformats.org/officeDocument/2006/relationships/notesSlide" Target="../notesSlides/notesSlide11.xml"/><Relationship Id="rId15" Type="http://schemas.openxmlformats.org/officeDocument/2006/relationships/slideLayout" Target="../slideLayouts/slideLayout5.xml"/><Relationship Id="rId14" Type="http://schemas.openxmlformats.org/officeDocument/2006/relationships/image" Target="../media/image54.png"/><Relationship Id="rId13" Type="http://schemas.openxmlformats.org/officeDocument/2006/relationships/image" Target="../media/image53.png"/><Relationship Id="rId12" Type="http://schemas.openxmlformats.org/officeDocument/2006/relationships/image" Target="../media/image52.jpeg"/><Relationship Id="rId11" Type="http://schemas.openxmlformats.org/officeDocument/2006/relationships/image" Target="../media/image51.jpeg"/><Relationship Id="rId10" Type="http://schemas.openxmlformats.org/officeDocument/2006/relationships/image" Target="../media/image50.jpeg"/><Relationship Id="rId1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57.jpe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jpeg"/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3" Type="http://schemas.openxmlformats.org/officeDocument/2006/relationships/notesSlide" Target="../notesSlides/notesSlide13.xml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67.png"/><Relationship Id="rId10" Type="http://schemas.openxmlformats.org/officeDocument/2006/relationships/hyperlink" Target="&#25308;&#24180;&#35270;&#39057;.mp4" TargetMode="External"/><Relationship Id="rId1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jpeg"/><Relationship Id="rId8" Type="http://schemas.microsoft.com/office/2007/relationships/diagramDrawing" Target="../diagrams/drawing1.xml"/><Relationship Id="rId7" Type="http://schemas.openxmlformats.org/officeDocument/2006/relationships/diagramColors" Target="../diagrams/colors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8.xml"/><Relationship Id="rId1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76.jpeg"/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 cstate="print">
            <a:alphaModFix amt="1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8125444" y="4653136"/>
            <a:ext cx="4216667" cy="18172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6600"/>
              </a:lnSpc>
            </a:pPr>
            <a:r>
              <a:rPr lang="en-US" altLang="zh-CN" sz="7200" dirty="0" smtClean="0">
                <a:solidFill>
                  <a:schemeClr val="bg1">
                    <a:lumMod val="95000"/>
                  </a:schemeClr>
                </a:solidFill>
              </a:rPr>
              <a:t>Travelingin</a:t>
            </a:r>
            <a:endParaRPr lang="en-US" altLang="zh-CN" sz="72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ts val="6600"/>
              </a:lnSpc>
            </a:pPr>
            <a:r>
              <a:rPr lang="en-US" altLang="zh-CN" sz="7200" dirty="0" smtClean="0">
                <a:solidFill>
                  <a:schemeClr val="bg1">
                    <a:lumMod val="95000"/>
                  </a:schemeClr>
                </a:solidFill>
              </a:rPr>
              <a:t>   unsplash</a:t>
            </a:r>
            <a:endParaRPr lang="zh-CN" altLang="en-US" sz="7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 rot="2700000">
            <a:off x="-1104800" y="1838422"/>
            <a:ext cx="2886115" cy="288611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 rot="18900000">
            <a:off x="1612147" y="1354547"/>
            <a:ext cx="1533803" cy="153380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2700000">
            <a:off x="2234259" y="2906152"/>
            <a:ext cx="1939366" cy="193936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 rot="18900000">
            <a:off x="1065700" y="4260885"/>
            <a:ext cx="1533803" cy="153380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 rot="18900000">
            <a:off x="4399029" y="2593053"/>
            <a:ext cx="1533803" cy="1533803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 rot="2700000">
            <a:off x="5712637" y="3318516"/>
            <a:ext cx="2321182" cy="232118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rot="18900000">
            <a:off x="4219046" y="4085953"/>
            <a:ext cx="752900" cy="75289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 rot="18900000">
            <a:off x="5891186" y="2397577"/>
            <a:ext cx="752900" cy="75289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688288" y="4103665"/>
            <a:ext cx="3491830" cy="77756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常州市新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北区龙虎塘实验小学 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84934" y="2000966"/>
            <a:ext cx="643122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一份幸福作业</a:t>
            </a:r>
            <a:r>
              <a:rPr lang="zh-CN" alt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r>
              <a:rPr lang="zh-CN" alt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劳动教育中</a:t>
            </a:r>
            <a:r>
              <a:rPr lang="zh-CN" alt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培养</a:t>
            </a:r>
            <a:endParaRPr lang="en-US" altLang="zh-CN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zh-CN" alt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学生</a:t>
            </a:r>
            <a:r>
              <a:rPr lang="zh-CN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的社会能力</a:t>
            </a:r>
            <a:endParaRPr lang="zh-CN" alt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76897" y="4942103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方正兰亭粗黑_GBK" panose="02000000000000000000" pitchFamily="2" charset="-122"/>
                <a:ea typeface="方正兰亭粗黑_GBK" panose="02000000000000000000" pitchFamily="2" charset="-122"/>
              </a:rPr>
              <a:t>分享人：陈亚兰</a:t>
            </a:r>
            <a:endParaRPr lang="zh-CN" altLang="en-US" sz="24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84357" y="11330"/>
            <a:ext cx="688039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600"/>
              </a:lnSpc>
            </a:pPr>
            <a:r>
              <a:rPr lang="en-US" altLang="zh-CN" sz="7200" dirty="0">
                <a:solidFill>
                  <a:srgbClr val="EEEEEE"/>
                </a:solidFill>
                <a:latin typeface="Copperplate Gothic Bold" panose="020E0705020206020404" pitchFamily="34" charset="0"/>
              </a:rPr>
              <a:t>Labor education</a:t>
            </a:r>
            <a:endParaRPr lang="zh-CN" altLang="en-US" sz="7200" dirty="0">
              <a:solidFill>
                <a:srgbClr val="EEEEEE"/>
              </a:solidFill>
              <a:latin typeface="Copperplate Gothic Bold" panose="020E07050202060204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19" grpId="0"/>
      <p:bldP spid="3" grpId="0" animBg="1"/>
      <p:bldP spid="5" grpId="0" animBg="1"/>
      <p:bldP spid="6" grpId="0" animBg="1"/>
      <p:bldP spid="9" grpId="0" animBg="1"/>
      <p:bldP spid="10" grpId="0" animBg="1"/>
      <p:bldP spid="11" grpId="0" animBg="1"/>
      <p:bldP spid="7" grpId="0" animBg="1"/>
      <p:bldP spid="13" grpId="0" animBg="1"/>
      <p:bldP spid="12" grpId="0" animBg="1"/>
      <p:bldP spid="14" grpId="0"/>
      <p:bldP spid="15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 20"/>
          <p:cNvSpPr/>
          <p:nvPr/>
        </p:nvSpPr>
        <p:spPr>
          <a:xfrm>
            <a:off x="479375" y="836712"/>
            <a:ext cx="3024337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特殊</a:t>
            </a:r>
            <a:r>
              <a:rPr lang="zh-CN" altLang="en-US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节日里的幸福</a:t>
            </a:r>
            <a:r>
              <a:rPr lang="zh-CN" altLang="en-US" dirty="0" smtClean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作业：</a:t>
            </a:r>
            <a:endParaRPr lang="zh-CN" altLang="en-US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任意多边形 32"/>
          <p:cNvSpPr/>
          <p:nvPr/>
        </p:nvSpPr>
        <p:spPr>
          <a:xfrm>
            <a:off x="3071664" y="825931"/>
            <a:ext cx="2808312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丰收</a:t>
            </a:r>
            <a:r>
              <a:rPr lang="zh-CN" altLang="en-US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节里的“小农人”</a:t>
            </a:r>
            <a:endParaRPr lang="zh-CN" altLang="en-US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任意多边形 33"/>
          <p:cNvSpPr/>
          <p:nvPr/>
        </p:nvSpPr>
        <p:spPr>
          <a:xfrm>
            <a:off x="476750" y="829955"/>
            <a:ext cx="2990021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特殊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节日里的幸福作业：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7" descr="C:\Users\Administrator\Desktop\丰收节\丰收节公众号\图1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02008" y="1700808"/>
            <a:ext cx="5756573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1" descr="C:\Users\Administrator\Desktop\丰收节\丰收节公众号\图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8773" y="1238990"/>
            <a:ext cx="5742596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21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/>
          <p:cNvSpPr txBox="1"/>
          <p:nvPr/>
        </p:nvSpPr>
        <p:spPr>
          <a:xfrm>
            <a:off x="1447625" y="802970"/>
            <a:ext cx="2658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实践过程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97386" y="892051"/>
            <a:ext cx="45719" cy="648220"/>
          </a:xfrm>
          <a:prstGeom prst="rect">
            <a:avLst/>
          </a:prstGeom>
          <a:solidFill>
            <a:srgbClr val="FFB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463" y="808111"/>
            <a:ext cx="1387765" cy="152892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655982" y="3355649"/>
            <a:ext cx="603834" cy="81112"/>
          </a:xfrm>
          <a:prstGeom prst="rect">
            <a:avLst/>
          </a:prstGeom>
          <a:solidFill>
            <a:srgbClr val="CF4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52"/>
          <p:cNvSpPr txBox="1"/>
          <p:nvPr/>
        </p:nvSpPr>
        <p:spPr>
          <a:xfrm>
            <a:off x="-67519" y="2546104"/>
            <a:ext cx="194477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dirty="0">
                <a:solidFill>
                  <a:srgbClr val="F47F14"/>
                </a:solidFill>
                <a:latin typeface="Century Gothic" panose="020B0502020202020204" pitchFamily="34" charset="0"/>
                <a:ea typeface="思源黑体 CN Bold" panose="020B0800000000000000" pitchFamily="34" charset="-122"/>
              </a:rPr>
              <a:t>01</a:t>
            </a:r>
            <a:endParaRPr lang="zh-CN" altLang="en-US" sz="4800" dirty="0">
              <a:solidFill>
                <a:srgbClr val="F47F14"/>
              </a:solidFill>
              <a:latin typeface="Century Gothic" panose="020B0502020202020204" pitchFamily="34" charset="0"/>
              <a:ea typeface="思源黑体 CN Bold" panose="020B0800000000000000" pitchFamily="34" charset="-122"/>
            </a:endParaRPr>
          </a:p>
        </p:txBody>
      </p:sp>
      <p:sp>
        <p:nvSpPr>
          <p:cNvPr id="14" name="文本框 14"/>
          <p:cNvSpPr txBox="1"/>
          <p:nvPr/>
        </p:nvSpPr>
        <p:spPr>
          <a:xfrm>
            <a:off x="1197758" y="2739097"/>
            <a:ext cx="1628530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E27307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确定研究思路</a:t>
            </a:r>
            <a:endParaRPr lang="en-US" altLang="zh-CN" b="1" dirty="0" smtClean="0">
              <a:solidFill>
                <a:srgbClr val="E27307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en-US" altLang="zh-CN" sz="1400" b="1" dirty="0" smtClean="0">
              <a:solidFill>
                <a:schemeClr val="bg2">
                  <a:lumMod val="50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en-US" altLang="zh-CN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 9</a:t>
            </a:r>
            <a:r>
              <a:rPr lang="zh-CN" altLang="en-US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lang="en-US" altLang="zh-CN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16</a:t>
            </a:r>
            <a:r>
              <a:rPr lang="zh-CN" altLang="en-US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日，联系、商讨；城乡牵手，纵横交融，凝聚创造更多“丰收”的智慧。</a:t>
            </a:r>
            <a:endParaRPr lang="zh-CN" altLang="en-US" sz="1400" b="1" dirty="0" smtClean="0">
              <a:solidFill>
                <a:schemeClr val="bg2">
                  <a:lumMod val="50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b="1" dirty="0">
              <a:solidFill>
                <a:schemeClr val="bg2">
                  <a:lumMod val="50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文本框 52"/>
          <p:cNvSpPr txBox="1"/>
          <p:nvPr/>
        </p:nvSpPr>
        <p:spPr>
          <a:xfrm>
            <a:off x="244453" y="5278071"/>
            <a:ext cx="135546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dirty="0" smtClean="0">
                <a:solidFill>
                  <a:srgbClr val="F47F14"/>
                </a:solidFill>
                <a:latin typeface="Century Gothic" panose="020B0502020202020204" pitchFamily="34" charset="0"/>
                <a:ea typeface="思源黑体 CN Bold" panose="020B0800000000000000" pitchFamily="34" charset="-122"/>
              </a:rPr>
              <a:t>02</a:t>
            </a:r>
            <a:endParaRPr lang="zh-CN" altLang="en-US" sz="4800" dirty="0">
              <a:solidFill>
                <a:srgbClr val="F47F14"/>
              </a:solidFill>
              <a:latin typeface="Century Gothic" panose="020B0502020202020204" pitchFamily="34" charset="0"/>
              <a:ea typeface="思源黑体 CN Bold" panose="020B0800000000000000" pitchFamily="34" charset="-122"/>
            </a:endParaRPr>
          </a:p>
        </p:txBody>
      </p:sp>
      <p:sp>
        <p:nvSpPr>
          <p:cNvPr id="16" name="文本框 14"/>
          <p:cNvSpPr txBox="1"/>
          <p:nvPr/>
        </p:nvSpPr>
        <p:spPr>
          <a:xfrm>
            <a:off x="1403945" y="5260847"/>
            <a:ext cx="1992498" cy="1661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E273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进行研究前测</a:t>
            </a:r>
            <a:endParaRPr lang="en-US" altLang="zh-CN" b="1" dirty="0" smtClean="0">
              <a:solidFill>
                <a:srgbClr val="E273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en-US" altLang="zh-CN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 9</a:t>
            </a:r>
            <a:r>
              <a:rPr lang="zh-CN" altLang="en-US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lang="en-US" altLang="zh-CN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17</a:t>
            </a:r>
            <a:r>
              <a:rPr lang="zh-CN" altLang="en-US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日， “丰收节知多少”家庭问卷；</a:t>
            </a:r>
            <a:r>
              <a:rPr lang="en-US" sz="1400" dirty="0" smtClean="0"/>
              <a:t> </a:t>
            </a:r>
            <a:r>
              <a:rPr lang="en-US" altLang="zh-CN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9</a:t>
            </a:r>
            <a:r>
              <a:rPr lang="zh-CN" altLang="en-US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lang="en-US" altLang="zh-CN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18</a:t>
            </a:r>
            <a:r>
              <a:rPr lang="zh-CN" altLang="en-US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日，新北区农业局一行三人来到学校，接受学生的访谈。</a:t>
            </a:r>
            <a:endParaRPr lang="zh-CN" altLang="en-US" sz="1400" b="1" dirty="0" smtClean="0">
              <a:solidFill>
                <a:schemeClr val="bg2">
                  <a:lumMod val="50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400" b="1" dirty="0">
              <a:solidFill>
                <a:schemeClr val="bg2">
                  <a:lumMod val="50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文本框 52"/>
          <p:cNvSpPr txBox="1"/>
          <p:nvPr/>
        </p:nvSpPr>
        <p:spPr>
          <a:xfrm>
            <a:off x="4097484" y="5256846"/>
            <a:ext cx="135546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dirty="0" smtClean="0">
                <a:solidFill>
                  <a:srgbClr val="F47F14"/>
                </a:solidFill>
                <a:latin typeface="Century Gothic" panose="020B0502020202020204" pitchFamily="34" charset="0"/>
                <a:ea typeface="思源黑体 CN Bold" panose="020B0800000000000000" pitchFamily="34" charset="-122"/>
              </a:rPr>
              <a:t>03</a:t>
            </a:r>
            <a:endParaRPr lang="zh-CN" altLang="en-US" sz="4800" dirty="0">
              <a:solidFill>
                <a:srgbClr val="F47F14"/>
              </a:solidFill>
              <a:latin typeface="Century Gothic" panose="020B0502020202020204" pitchFamily="34" charset="0"/>
              <a:ea typeface="思源黑体 CN Bold" panose="020B0800000000000000" pitchFamily="34" charset="-122"/>
            </a:endParaRPr>
          </a:p>
        </p:txBody>
      </p:sp>
      <p:sp>
        <p:nvSpPr>
          <p:cNvPr id="18" name="文本框 14"/>
          <p:cNvSpPr txBox="1"/>
          <p:nvPr/>
        </p:nvSpPr>
        <p:spPr>
          <a:xfrm>
            <a:off x="5256976" y="5239622"/>
            <a:ext cx="2334950" cy="1661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E273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开展实践探究</a:t>
            </a:r>
            <a:endParaRPr lang="en-US" altLang="zh-CN" sz="14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en-US" altLang="zh-CN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 19-21</a:t>
            </a:r>
            <a:r>
              <a:rPr lang="zh-CN" altLang="en-US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日，网上搜集资料、采访老一辈等；</a:t>
            </a:r>
            <a:endParaRPr lang="en-US" altLang="zh-CN" sz="1400" b="1" dirty="0" smtClean="0">
              <a:solidFill>
                <a:schemeClr val="bg2">
                  <a:lumMod val="50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en-US" altLang="zh-CN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 9</a:t>
            </a:r>
            <a:r>
              <a:rPr lang="zh-CN" altLang="en-US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lang="en-US" altLang="zh-CN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22</a:t>
            </a:r>
            <a:r>
              <a:rPr lang="zh-CN" altLang="en-US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日，亲子参与西夏墅东南村的</a:t>
            </a:r>
            <a:r>
              <a:rPr lang="en-US" altLang="zh-CN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“</a:t>
            </a:r>
            <a:r>
              <a:rPr lang="zh-CN" altLang="en-US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丰收节</a:t>
            </a:r>
            <a:r>
              <a:rPr lang="en-US" altLang="zh-CN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”；</a:t>
            </a:r>
            <a:endParaRPr lang="en-US" altLang="zh-CN" sz="1400" b="1" dirty="0" smtClean="0">
              <a:solidFill>
                <a:schemeClr val="bg2">
                  <a:lumMod val="50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 其他因地制宜，个性化地开展实践体验活动</a:t>
            </a:r>
            <a:endParaRPr lang="zh-CN" altLang="en-US" sz="1400" b="1" dirty="0">
              <a:solidFill>
                <a:schemeClr val="bg2">
                  <a:lumMod val="50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9" name="文本框 52"/>
          <p:cNvSpPr txBox="1"/>
          <p:nvPr/>
        </p:nvSpPr>
        <p:spPr>
          <a:xfrm>
            <a:off x="7851902" y="5258349"/>
            <a:ext cx="135546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dirty="0" smtClean="0">
                <a:solidFill>
                  <a:srgbClr val="F47F14"/>
                </a:solidFill>
                <a:latin typeface="Century Gothic" panose="020B0502020202020204" pitchFamily="34" charset="0"/>
                <a:ea typeface="思源黑体 CN Bold" panose="020B0800000000000000" pitchFamily="34" charset="-122"/>
              </a:rPr>
              <a:t>04</a:t>
            </a:r>
            <a:endParaRPr lang="zh-CN" altLang="en-US" sz="4800" dirty="0">
              <a:solidFill>
                <a:srgbClr val="F47F14"/>
              </a:solidFill>
              <a:latin typeface="Century Gothic" panose="020B0502020202020204" pitchFamily="34" charset="0"/>
              <a:ea typeface="思源黑体 CN Bold" panose="020B0800000000000000" pitchFamily="34" charset="-122"/>
            </a:endParaRPr>
          </a:p>
        </p:txBody>
      </p:sp>
      <p:sp>
        <p:nvSpPr>
          <p:cNvPr id="20" name="文本框 14"/>
          <p:cNvSpPr txBox="1"/>
          <p:nvPr/>
        </p:nvSpPr>
        <p:spPr>
          <a:xfrm>
            <a:off x="9011394" y="5241125"/>
            <a:ext cx="2464042" cy="1661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E273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组织总结反思</a:t>
            </a:r>
            <a:endParaRPr lang="en-US" altLang="zh-CN" sz="1400" b="1" dirty="0" smtClean="0">
              <a:solidFill>
                <a:srgbClr val="E273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en-US" altLang="zh-CN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 9</a:t>
            </a:r>
            <a:r>
              <a:rPr lang="zh-CN" altLang="en-US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lang="en-US" altLang="zh-CN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23</a:t>
            </a:r>
            <a:r>
              <a:rPr lang="zh-CN" altLang="en-US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  <a:r>
              <a:rPr lang="en-US" altLang="zh-CN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-25</a:t>
            </a:r>
            <a:r>
              <a:rPr lang="zh-CN" altLang="en-US" sz="1400" b="1" dirty="0" smtClean="0">
                <a:solidFill>
                  <a:schemeClr val="bg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日，学生“自我报告”，“丰收节育人价值的开发”为主题的调研问卷。部分学生用“诗配画” 展示感受和收获（书信调整）。</a:t>
            </a:r>
            <a:endParaRPr lang="zh-CN" altLang="en-US" sz="1400" b="1" dirty="0">
              <a:solidFill>
                <a:schemeClr val="bg2">
                  <a:lumMod val="50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22" name="Picture 2" descr="C:\Users\Administrator\Desktop\丰收节\丰收节公众号\图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2387" y="1353358"/>
            <a:ext cx="1800000" cy="135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3" descr="C:\Users\Administrator\Desktop\丰收节\丰收节公众号\图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98" y="1179317"/>
            <a:ext cx="1800000" cy="135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4" descr="C:\Users\Administrator\Desktop\丰收节\丰收节公众号\图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1480" y="3856194"/>
            <a:ext cx="1800000" cy="135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8" descr="C:\Users\Administrator\Desktop\丰收节\丰收节公众号\图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3982" y="2574992"/>
            <a:ext cx="1800000" cy="135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9" descr="C:\Users\Administrator\Desktop\丰收节\丰收节公众号\图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7848" y="692696"/>
            <a:ext cx="1240275" cy="165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10" descr="C:\Users\Administrator\Desktop\丰收节\丰收节公众号\图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95774" y="2382844"/>
            <a:ext cx="1121485" cy="1495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11" descr="C:\Users\Administrator\Desktop\丰收节\丰收节公众号\图1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55380" y="3877905"/>
            <a:ext cx="1947134" cy="1391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12" descr="C:\Users\Administrator\Desktop\丰收节\丰收节公众号\图2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27180" y="2283594"/>
            <a:ext cx="1111738" cy="1482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13" descr="C:\Users\Administrator\Desktop\丰收节\丰收节公众号\图2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61034" y="806623"/>
            <a:ext cx="1424941" cy="1424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14" descr="C:\Users\Administrator\Desktop\丰收节\丰收节公众号\图2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776520" y="1957887"/>
            <a:ext cx="1171815" cy="1562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15" descr="C:\Users\Administrator\Desktop\丰收节\丰收节公众号\图2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77817" y="3916370"/>
            <a:ext cx="1639602" cy="1229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18" descr="C:\Users\Administrator\Desktop\丰收节\丰收节公众号\图12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549048" y="3651459"/>
            <a:ext cx="1990934" cy="1494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Picture 19" descr="C:\Users\Administrator\Desktop\丰收节\丰收节公众号\图13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870632" y="1381020"/>
            <a:ext cx="1673883" cy="1525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1398780" y="815557"/>
            <a:ext cx="45719" cy="648220"/>
          </a:xfrm>
          <a:prstGeom prst="rect">
            <a:avLst/>
          </a:prstGeom>
          <a:solidFill>
            <a:srgbClr val="FFB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3602" y="796222"/>
            <a:ext cx="1387765" cy="1528920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 bwMode="auto">
          <a:xfrm>
            <a:off x="753035" y="5444354"/>
            <a:ext cx="4012602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“荒芜变得美丽”“农产品从单一变得丰富”“土房变成高楼”“业余爱好选择越来越多”“素质提高了”“钱包鼓了”</a:t>
            </a:r>
            <a:r>
              <a:rPr lang="en-US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……</a:t>
            </a:r>
            <a:r>
              <a:rPr lang="zh-CN" altLang="en-US" sz="1200" dirty="0" smtClean="0"/>
              <a:t>“农民伯伯舒展开了他们那古藤般的脸，像展开了一幅百年的画卷”</a:t>
            </a:r>
            <a:r>
              <a:rPr lang="en-US" sz="1200" dirty="0" smtClean="0"/>
              <a:t> “</a:t>
            </a:r>
            <a:r>
              <a:rPr lang="zh-CN" altLang="en-US" sz="1200" dirty="0" smtClean="0"/>
              <a:t>感谢祖国让我生活在一个美好的时代</a:t>
            </a:r>
            <a:r>
              <a:rPr lang="en-US" sz="1200" dirty="0" smtClean="0"/>
              <a:t>”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38" name="矩形 37"/>
          <p:cNvSpPr/>
          <p:nvPr/>
        </p:nvSpPr>
        <p:spPr bwMode="auto">
          <a:xfrm>
            <a:off x="8455512" y="5541174"/>
            <a:ext cx="3162748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 smtClean="0"/>
              <a:t>“落后的手工变成先进的自动化”“粗放生产变得科技经营”“传统的农民变成大数据的成员”</a:t>
            </a:r>
            <a:r>
              <a:rPr lang="en-US" altLang="zh-CN" sz="1200" dirty="0" smtClean="0"/>
              <a:t>……</a:t>
            </a:r>
            <a:r>
              <a:rPr lang="zh-CN" altLang="en-US" sz="1200" dirty="0" smtClean="0"/>
              <a:t>太阳能诱虫灯、稻田鸭</a:t>
            </a:r>
            <a:r>
              <a:rPr lang="en-US" altLang="zh-CN" sz="1200" dirty="0" smtClean="0"/>
              <a:t>……“</a:t>
            </a:r>
            <a:r>
              <a:rPr lang="zh-CN" altLang="en-US" sz="1200" dirty="0" smtClean="0"/>
              <a:t>成功的条件</a:t>
            </a:r>
            <a:r>
              <a:rPr lang="en-US" altLang="zh-CN" sz="1200" dirty="0" smtClean="0"/>
              <a:t>”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grpSp>
        <p:nvGrpSpPr>
          <p:cNvPr id="39" name="组合 22"/>
          <p:cNvGrpSpPr/>
          <p:nvPr/>
        </p:nvGrpSpPr>
        <p:grpSpPr>
          <a:xfrm>
            <a:off x="3698651" y="4408419"/>
            <a:ext cx="1944774" cy="713207"/>
            <a:chOff x="3386680" y="4397661"/>
            <a:chExt cx="1944774" cy="713207"/>
          </a:xfrm>
        </p:grpSpPr>
        <p:grpSp>
          <p:nvGrpSpPr>
            <p:cNvPr id="40" name="组合 24"/>
            <p:cNvGrpSpPr/>
            <p:nvPr/>
          </p:nvGrpSpPr>
          <p:grpSpPr>
            <a:xfrm>
              <a:off x="3687624" y="4817390"/>
              <a:ext cx="1290277" cy="293478"/>
              <a:chOff x="3625234" y="4821447"/>
              <a:chExt cx="1290277" cy="293478"/>
            </a:xfrm>
          </p:grpSpPr>
          <p:sp>
            <p:nvSpPr>
              <p:cNvPr id="42" name="菱形 41"/>
              <p:cNvSpPr/>
              <p:nvPr/>
            </p:nvSpPr>
            <p:spPr>
              <a:xfrm>
                <a:off x="4124936" y="4821447"/>
                <a:ext cx="293478" cy="293478"/>
              </a:xfrm>
              <a:prstGeom prst="diamond">
                <a:avLst/>
              </a:prstGeom>
              <a:solidFill>
                <a:schemeClr val="accent2"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3" name="直接连接符 42"/>
              <p:cNvCxnSpPr>
                <a:endCxn id="42" idx="1"/>
              </p:cNvCxnSpPr>
              <p:nvPr/>
            </p:nvCxnSpPr>
            <p:spPr>
              <a:xfrm>
                <a:off x="3625234" y="4968185"/>
                <a:ext cx="499702" cy="1"/>
              </a:xfrm>
              <a:prstGeom prst="line">
                <a:avLst/>
              </a:prstGeom>
              <a:ln w="12700" cap="rnd">
                <a:solidFill>
                  <a:srgbClr val="F47F14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菱形 43"/>
              <p:cNvSpPr/>
              <p:nvPr/>
            </p:nvSpPr>
            <p:spPr>
              <a:xfrm>
                <a:off x="4175714" y="4873834"/>
                <a:ext cx="191921" cy="191921"/>
              </a:xfrm>
              <a:prstGeom prst="diamond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5" name="直接连接符 44"/>
              <p:cNvCxnSpPr>
                <a:stCxn id="42" idx="3"/>
              </p:cNvCxnSpPr>
              <p:nvPr/>
            </p:nvCxnSpPr>
            <p:spPr>
              <a:xfrm>
                <a:off x="4418414" y="4968186"/>
                <a:ext cx="497097" cy="0"/>
              </a:xfrm>
              <a:prstGeom prst="line">
                <a:avLst/>
              </a:prstGeom>
              <a:ln w="12700" cap="rnd">
                <a:solidFill>
                  <a:srgbClr val="F47F14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文本框 36"/>
            <p:cNvSpPr txBox="1"/>
            <p:nvPr/>
          </p:nvSpPr>
          <p:spPr>
            <a:xfrm>
              <a:off x="3386680" y="4397661"/>
              <a:ext cx="19447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spc="300" dirty="0" smtClean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02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46" name="组合 25"/>
          <p:cNvGrpSpPr/>
          <p:nvPr/>
        </p:nvGrpSpPr>
        <p:grpSpPr>
          <a:xfrm>
            <a:off x="7019228" y="4459603"/>
            <a:ext cx="1944774" cy="651265"/>
            <a:chOff x="7019228" y="4459603"/>
            <a:chExt cx="1944774" cy="651265"/>
          </a:xfrm>
        </p:grpSpPr>
        <p:grpSp>
          <p:nvGrpSpPr>
            <p:cNvPr id="47" name="组合 29"/>
            <p:cNvGrpSpPr/>
            <p:nvPr/>
          </p:nvGrpSpPr>
          <p:grpSpPr>
            <a:xfrm>
              <a:off x="7307646" y="4817390"/>
              <a:ext cx="1290277" cy="293478"/>
              <a:chOff x="3625234" y="4821447"/>
              <a:chExt cx="1290277" cy="293478"/>
            </a:xfrm>
          </p:grpSpPr>
          <p:sp>
            <p:nvSpPr>
              <p:cNvPr id="49" name="菱形 48"/>
              <p:cNvSpPr/>
              <p:nvPr/>
            </p:nvSpPr>
            <p:spPr>
              <a:xfrm>
                <a:off x="4124936" y="4821447"/>
                <a:ext cx="293478" cy="293478"/>
              </a:xfrm>
              <a:prstGeom prst="diamond">
                <a:avLst/>
              </a:prstGeom>
              <a:solidFill>
                <a:schemeClr val="accent2"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0" name="直接连接符 49"/>
              <p:cNvCxnSpPr>
                <a:endCxn id="49" idx="1"/>
              </p:cNvCxnSpPr>
              <p:nvPr/>
            </p:nvCxnSpPr>
            <p:spPr>
              <a:xfrm>
                <a:off x="3625234" y="4968185"/>
                <a:ext cx="499702" cy="1"/>
              </a:xfrm>
              <a:prstGeom prst="line">
                <a:avLst/>
              </a:prstGeom>
              <a:ln w="12700" cap="rnd">
                <a:solidFill>
                  <a:srgbClr val="F47F14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菱形 50"/>
              <p:cNvSpPr/>
              <p:nvPr/>
            </p:nvSpPr>
            <p:spPr>
              <a:xfrm>
                <a:off x="4175714" y="4873834"/>
                <a:ext cx="191921" cy="191921"/>
              </a:xfrm>
              <a:prstGeom prst="diamond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2" name="直接连接符 51"/>
              <p:cNvCxnSpPr>
                <a:stCxn id="49" idx="3"/>
              </p:cNvCxnSpPr>
              <p:nvPr/>
            </p:nvCxnSpPr>
            <p:spPr>
              <a:xfrm>
                <a:off x="4418414" y="4968186"/>
                <a:ext cx="497097" cy="0"/>
              </a:xfrm>
              <a:prstGeom prst="line">
                <a:avLst/>
              </a:prstGeom>
              <a:ln w="12700" cap="rnd">
                <a:solidFill>
                  <a:srgbClr val="F47F14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文本框 37"/>
            <p:cNvSpPr txBox="1"/>
            <p:nvPr/>
          </p:nvSpPr>
          <p:spPr>
            <a:xfrm>
              <a:off x="7019228" y="4459603"/>
              <a:ext cx="19447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spc="300" dirty="0" smtClean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03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53" name="文本框 1"/>
          <p:cNvSpPr txBox="1"/>
          <p:nvPr/>
        </p:nvSpPr>
        <p:spPr>
          <a:xfrm>
            <a:off x="1494469" y="823819"/>
            <a:ext cx="2422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实践发现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2" cstate="print"/>
          <a:srcRect t="12816" r="96" b="31719"/>
          <a:stretch>
            <a:fillRect/>
          </a:stretch>
        </p:blipFill>
        <p:spPr bwMode="auto">
          <a:xfrm>
            <a:off x="1093090" y="1541470"/>
            <a:ext cx="3027087" cy="3009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0207" y="1075206"/>
            <a:ext cx="2743200" cy="3402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4236" y="1011218"/>
            <a:ext cx="2879927" cy="34747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7" name="组合 42"/>
          <p:cNvGrpSpPr/>
          <p:nvPr/>
        </p:nvGrpSpPr>
        <p:grpSpPr>
          <a:xfrm>
            <a:off x="161364" y="4496697"/>
            <a:ext cx="1783409" cy="723542"/>
            <a:chOff x="3386680" y="4397661"/>
            <a:chExt cx="1944774" cy="713207"/>
          </a:xfrm>
        </p:grpSpPr>
        <p:grpSp>
          <p:nvGrpSpPr>
            <p:cNvPr id="58" name="组合 24"/>
            <p:cNvGrpSpPr/>
            <p:nvPr/>
          </p:nvGrpSpPr>
          <p:grpSpPr>
            <a:xfrm>
              <a:off x="3687624" y="4817390"/>
              <a:ext cx="1290277" cy="293478"/>
              <a:chOff x="3625234" y="4821447"/>
              <a:chExt cx="1290277" cy="293478"/>
            </a:xfrm>
          </p:grpSpPr>
          <p:sp>
            <p:nvSpPr>
              <p:cNvPr id="60" name="菱形 59"/>
              <p:cNvSpPr/>
              <p:nvPr/>
            </p:nvSpPr>
            <p:spPr>
              <a:xfrm>
                <a:off x="4124936" y="4821447"/>
                <a:ext cx="293478" cy="293478"/>
              </a:xfrm>
              <a:prstGeom prst="diamond">
                <a:avLst/>
              </a:prstGeom>
              <a:solidFill>
                <a:schemeClr val="accent2"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61" name="直接连接符 60"/>
              <p:cNvCxnSpPr>
                <a:endCxn id="60" idx="1"/>
              </p:cNvCxnSpPr>
              <p:nvPr/>
            </p:nvCxnSpPr>
            <p:spPr>
              <a:xfrm>
                <a:off x="3625234" y="4968185"/>
                <a:ext cx="499702" cy="1"/>
              </a:xfrm>
              <a:prstGeom prst="line">
                <a:avLst/>
              </a:prstGeom>
              <a:ln w="12700" cap="rnd">
                <a:solidFill>
                  <a:srgbClr val="F47F14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菱形 61"/>
              <p:cNvSpPr/>
              <p:nvPr/>
            </p:nvSpPr>
            <p:spPr>
              <a:xfrm>
                <a:off x="4175714" y="4873834"/>
                <a:ext cx="191921" cy="191921"/>
              </a:xfrm>
              <a:prstGeom prst="diamond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63" name="直接连接符 62"/>
              <p:cNvCxnSpPr>
                <a:stCxn id="60" idx="3"/>
              </p:cNvCxnSpPr>
              <p:nvPr/>
            </p:nvCxnSpPr>
            <p:spPr>
              <a:xfrm>
                <a:off x="4418414" y="4968186"/>
                <a:ext cx="497097" cy="0"/>
              </a:xfrm>
              <a:prstGeom prst="line">
                <a:avLst/>
              </a:prstGeom>
              <a:ln w="12700" cap="rnd">
                <a:solidFill>
                  <a:srgbClr val="F47F14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文本框 36"/>
            <p:cNvSpPr txBox="1"/>
            <p:nvPr/>
          </p:nvSpPr>
          <p:spPr>
            <a:xfrm>
              <a:off x="3386680" y="4397661"/>
              <a:ext cx="19447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spc="300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01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086522" y="4744122"/>
            <a:ext cx="3238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accent6">
                    <a:lumMod val="7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爱国教育因为</a:t>
            </a:r>
            <a:endParaRPr lang="en-US" altLang="zh-CN" sz="2000" dirty="0" smtClean="0">
              <a:solidFill>
                <a:schemeClr val="accent6">
                  <a:lumMod val="75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pPr algn="ctr"/>
            <a:r>
              <a:rPr lang="zh-CN" altLang="en-US" sz="2000" dirty="0" smtClean="0">
                <a:solidFill>
                  <a:schemeClr val="accent6">
                    <a:lumMod val="7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乡村变化分明而更加真切</a:t>
            </a:r>
            <a:endParaRPr lang="zh-CN" altLang="en-US" sz="2400" dirty="0">
              <a:solidFill>
                <a:schemeClr val="accent6">
                  <a:lumMod val="75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563036" y="4745915"/>
            <a:ext cx="3238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accent6">
                    <a:lumMod val="7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劳动教育因为</a:t>
            </a:r>
            <a:endParaRPr lang="en-US" altLang="zh-CN" sz="2000" dirty="0" smtClean="0">
              <a:solidFill>
                <a:schemeClr val="accent6">
                  <a:lumMod val="75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pPr algn="ctr"/>
            <a:r>
              <a:rPr lang="zh-CN" altLang="en-US" sz="2000" dirty="0" smtClean="0">
                <a:solidFill>
                  <a:schemeClr val="accent6">
                    <a:lumMod val="7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亲听亲历而催生敬畏感</a:t>
            </a:r>
            <a:endParaRPr lang="zh-CN" altLang="en-US" sz="2400" dirty="0">
              <a:solidFill>
                <a:schemeClr val="accent6">
                  <a:lumMod val="75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319248" y="4758466"/>
            <a:ext cx="3238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accent6">
                    <a:lumMod val="7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幸福获得感因为</a:t>
            </a:r>
            <a:endParaRPr lang="en-US" altLang="zh-CN" sz="2000" dirty="0" smtClean="0">
              <a:solidFill>
                <a:schemeClr val="accent6">
                  <a:lumMod val="75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pPr algn="ctr"/>
            <a:r>
              <a:rPr lang="zh-CN" altLang="en-US" sz="2000" dirty="0" smtClean="0">
                <a:solidFill>
                  <a:schemeClr val="accent6">
                    <a:lumMod val="7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现代智慧而特别鲜明</a:t>
            </a:r>
            <a:endParaRPr lang="zh-CN" altLang="en-US" sz="2400" dirty="0">
              <a:solidFill>
                <a:schemeClr val="accent6">
                  <a:lumMod val="75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67" name="矩形 66"/>
          <p:cNvSpPr/>
          <p:nvPr/>
        </p:nvSpPr>
        <p:spPr bwMode="auto">
          <a:xfrm>
            <a:off x="4937761" y="5521451"/>
            <a:ext cx="2818504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en-US" sz="1200" dirty="0" smtClean="0"/>
              <a:t>11</a:t>
            </a:r>
            <a:r>
              <a:rPr lang="zh-CN" altLang="en-US" sz="1200" dirty="0" smtClean="0"/>
              <a:t>位学生不愿意；</a:t>
            </a:r>
            <a:endParaRPr lang="en-US" altLang="zh-CN" sz="1200" dirty="0" smtClean="0"/>
          </a:p>
          <a:p>
            <a:pPr algn="ctr">
              <a:lnSpc>
                <a:spcPct val="150000"/>
              </a:lnSpc>
            </a:pPr>
            <a:r>
              <a:rPr lang="zh-CN" altLang="en-US" sz="1200" dirty="0" smtClean="0"/>
              <a:t>“粒粒皆辛苦”</a:t>
            </a:r>
            <a:r>
              <a:rPr lang="en-US" altLang="zh-CN" sz="1200" dirty="0" smtClean="0"/>
              <a:t>“</a:t>
            </a:r>
            <a:r>
              <a:rPr lang="zh-CN" altLang="en-US" sz="1200" dirty="0" smtClean="0"/>
              <a:t>点赞农民的付出</a:t>
            </a:r>
            <a:r>
              <a:rPr lang="en-US" altLang="zh-CN" sz="1200" dirty="0" smtClean="0"/>
              <a:t>”</a:t>
            </a:r>
            <a:endParaRPr lang="en-US" altLang="zh-CN" sz="1200" dirty="0" smtClean="0"/>
          </a:p>
          <a:p>
            <a:pPr algn="ctr">
              <a:lnSpc>
                <a:spcPct val="150000"/>
              </a:lnSpc>
            </a:pPr>
            <a:r>
              <a:rPr lang="en-US" altLang="zh-CN" sz="1200" dirty="0" smtClean="0"/>
              <a:t>“</a:t>
            </a:r>
            <a:r>
              <a:rPr lang="zh-CN" altLang="en-US" sz="1200" dirty="0" smtClean="0"/>
              <a:t>从此要光盘</a:t>
            </a:r>
            <a:r>
              <a:rPr lang="en-US" altLang="zh-CN" sz="1200" dirty="0" smtClean="0"/>
              <a:t>”……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33" grpId="0" bldLvl="0" animBg="1"/>
      <p:bldP spid="37" grpId="0"/>
      <p:bldP spid="38" grpId="0"/>
      <p:bldP spid="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 20"/>
          <p:cNvSpPr/>
          <p:nvPr/>
        </p:nvSpPr>
        <p:spPr>
          <a:xfrm>
            <a:off x="479375" y="836712"/>
            <a:ext cx="3024337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寒假</a:t>
            </a:r>
            <a:r>
              <a:rPr lang="zh-CN" altLang="en-US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里的幸福作业：</a:t>
            </a:r>
            <a:endParaRPr lang="zh-CN" altLang="en-US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任意多边形 32"/>
          <p:cNvSpPr/>
          <p:nvPr/>
        </p:nvSpPr>
        <p:spPr>
          <a:xfrm>
            <a:off x="3071664" y="839307"/>
            <a:ext cx="2808312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烟花禁放</a:t>
            </a:r>
            <a:r>
              <a:rPr lang="zh-CN" altLang="en-US" dirty="0" smtClean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宣传</a:t>
            </a:r>
            <a:endParaRPr lang="zh-CN" altLang="en-US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任意多边形 33"/>
          <p:cNvSpPr/>
          <p:nvPr/>
        </p:nvSpPr>
        <p:spPr>
          <a:xfrm>
            <a:off x="513691" y="843361"/>
            <a:ext cx="2990021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寒假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里的幸福作业：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1" cstate="print"/>
          <a:srcRect b="12132"/>
          <a:stretch>
            <a:fillRect/>
          </a:stretch>
        </p:blipFill>
        <p:spPr bwMode="auto">
          <a:xfrm>
            <a:off x="5598229" y="1294326"/>
            <a:ext cx="2034488" cy="268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组合 3"/>
          <p:cNvGrpSpPr/>
          <p:nvPr/>
        </p:nvGrpSpPr>
        <p:grpSpPr>
          <a:xfrm>
            <a:off x="811976" y="2067502"/>
            <a:ext cx="10592948" cy="4601655"/>
            <a:chOff x="424" y="2327"/>
            <a:chExt cx="22203" cy="9598"/>
          </a:xfrm>
        </p:grpSpPr>
        <p:grpSp>
          <p:nvGrpSpPr>
            <p:cNvPr id="11" name="íṣ1îḑé"/>
            <p:cNvGrpSpPr/>
            <p:nvPr/>
          </p:nvGrpSpPr>
          <p:grpSpPr>
            <a:xfrm>
              <a:off x="7391" y="4373"/>
              <a:ext cx="2626" cy="2627"/>
              <a:chOff x="3812517" y="2319273"/>
              <a:chExt cx="1867586" cy="1868076"/>
            </a:xfrm>
          </p:grpSpPr>
          <p:sp>
            <p:nvSpPr>
              <p:cNvPr id="58" name="ï$1ïḍe"/>
              <p:cNvSpPr/>
              <p:nvPr/>
            </p:nvSpPr>
            <p:spPr bwMode="auto">
              <a:xfrm>
                <a:off x="3985552" y="2492896"/>
                <a:ext cx="1521537" cy="1521933"/>
              </a:xfrm>
              <a:prstGeom prst="ellipse">
                <a:avLst/>
              </a:prstGeom>
              <a:blipFill>
                <a:blip r:embed="rId2" cstate="print"/>
                <a:srcRect/>
                <a:stretch>
                  <a:fillRect l="-25283" r="-24815"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59" name="îşlïḓé"/>
              <p:cNvGrpSpPr/>
              <p:nvPr/>
            </p:nvGrpSpPr>
            <p:grpSpPr>
              <a:xfrm>
                <a:off x="3812517" y="2319273"/>
                <a:ext cx="1867586" cy="1868076"/>
                <a:chOff x="3800237" y="2257147"/>
                <a:chExt cx="1868076" cy="1868076"/>
              </a:xfrm>
            </p:grpSpPr>
            <p:sp>
              <p:nvSpPr>
                <p:cNvPr id="65" name="i$liḓê"/>
                <p:cNvSpPr/>
                <p:nvPr/>
              </p:nvSpPr>
              <p:spPr bwMode="auto">
                <a:xfrm>
                  <a:off x="5176020" y="2394505"/>
                  <a:ext cx="356034" cy="354935"/>
                </a:xfrm>
                <a:custGeom>
                  <a:avLst/>
                  <a:gdLst>
                    <a:gd name="T0" fmla="*/ 207 w 207"/>
                    <a:gd name="T1" fmla="*/ 181 h 206"/>
                    <a:gd name="T2" fmla="*/ 26 w 207"/>
                    <a:gd name="T3" fmla="*/ 0 h 206"/>
                    <a:gd name="T4" fmla="*/ 0 w 207"/>
                    <a:gd name="T5" fmla="*/ 44 h 206"/>
                    <a:gd name="T6" fmla="*/ 163 w 207"/>
                    <a:gd name="T7" fmla="*/ 206 h 206"/>
                    <a:gd name="T8" fmla="*/ 207 w 207"/>
                    <a:gd name="T9" fmla="*/ 181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7" h="206">
                      <a:moveTo>
                        <a:pt x="207" y="181"/>
                      </a:moveTo>
                      <a:cubicBezTo>
                        <a:pt x="162" y="107"/>
                        <a:pt x="100" y="45"/>
                        <a:pt x="26" y="0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66" y="85"/>
                        <a:pt x="122" y="140"/>
                        <a:pt x="163" y="206"/>
                      </a:cubicBezTo>
                      <a:lnTo>
                        <a:pt x="207" y="181"/>
                      </a:lnTo>
                      <a:close/>
                    </a:path>
                  </a:pathLst>
                </a:custGeom>
                <a:solidFill>
                  <a:srgbClr val="E87F90"/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6" name="îṩľíďe"/>
                <p:cNvSpPr/>
                <p:nvPr/>
              </p:nvSpPr>
              <p:spPr bwMode="auto">
                <a:xfrm>
                  <a:off x="4756252" y="2257147"/>
                  <a:ext cx="427460" cy="191203"/>
                </a:xfrm>
                <a:custGeom>
                  <a:avLst/>
                  <a:gdLst>
                    <a:gd name="T0" fmla="*/ 0 w 248"/>
                    <a:gd name="T1" fmla="*/ 0 h 111"/>
                    <a:gd name="T2" fmla="*/ 0 w 248"/>
                    <a:gd name="T3" fmla="*/ 51 h 111"/>
                    <a:gd name="T4" fmla="*/ 222 w 248"/>
                    <a:gd name="T5" fmla="*/ 111 h 111"/>
                    <a:gd name="T6" fmla="*/ 248 w 248"/>
                    <a:gd name="T7" fmla="*/ 67 h 111"/>
                    <a:gd name="T8" fmla="*/ 0 w 248"/>
                    <a:gd name="T9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8" h="111">
                      <a:moveTo>
                        <a:pt x="0" y="0"/>
                      </a:moveTo>
                      <a:cubicBezTo>
                        <a:pt x="0" y="51"/>
                        <a:pt x="0" y="51"/>
                        <a:pt x="0" y="51"/>
                      </a:cubicBezTo>
                      <a:cubicBezTo>
                        <a:pt x="80" y="53"/>
                        <a:pt x="156" y="75"/>
                        <a:pt x="222" y="111"/>
                      </a:cubicBezTo>
                      <a:cubicBezTo>
                        <a:pt x="248" y="67"/>
                        <a:pt x="248" y="67"/>
                        <a:pt x="248" y="67"/>
                      </a:cubicBezTo>
                      <a:cubicBezTo>
                        <a:pt x="174" y="26"/>
                        <a:pt x="90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E87F90"/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7" name="îŝḷíḑè"/>
                <p:cNvSpPr/>
                <p:nvPr/>
              </p:nvSpPr>
              <p:spPr bwMode="auto">
                <a:xfrm>
                  <a:off x="5477110" y="2743946"/>
                  <a:ext cx="191203" cy="425262"/>
                </a:xfrm>
                <a:custGeom>
                  <a:avLst/>
                  <a:gdLst>
                    <a:gd name="T0" fmla="*/ 45 w 111"/>
                    <a:gd name="T1" fmla="*/ 0 h 247"/>
                    <a:gd name="T2" fmla="*/ 0 w 111"/>
                    <a:gd name="T3" fmla="*/ 26 h 247"/>
                    <a:gd name="T4" fmla="*/ 60 w 111"/>
                    <a:gd name="T5" fmla="*/ 247 h 247"/>
                    <a:gd name="T6" fmla="*/ 111 w 111"/>
                    <a:gd name="T7" fmla="*/ 247 h 247"/>
                    <a:gd name="T8" fmla="*/ 45 w 111"/>
                    <a:gd name="T9" fmla="*/ 0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247">
                      <a:moveTo>
                        <a:pt x="45" y="0"/>
                      </a:move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37" y="92"/>
                        <a:pt x="58" y="167"/>
                        <a:pt x="60" y="247"/>
                      </a:cubicBezTo>
                      <a:cubicBezTo>
                        <a:pt x="111" y="247"/>
                        <a:pt x="111" y="247"/>
                        <a:pt x="111" y="247"/>
                      </a:cubicBezTo>
                      <a:cubicBezTo>
                        <a:pt x="109" y="158"/>
                        <a:pt x="85" y="74"/>
                        <a:pt x="45" y="0"/>
                      </a:cubicBezTo>
                      <a:close/>
                    </a:path>
                  </a:pathLst>
                </a:custGeom>
                <a:solidFill>
                  <a:srgbClr val="E87F90"/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8" name="îṧľiḋê"/>
                <p:cNvSpPr/>
                <p:nvPr/>
              </p:nvSpPr>
              <p:spPr bwMode="auto">
                <a:xfrm>
                  <a:off x="5477110" y="3213162"/>
                  <a:ext cx="191203" cy="427460"/>
                </a:xfrm>
                <a:custGeom>
                  <a:avLst/>
                  <a:gdLst>
                    <a:gd name="T0" fmla="*/ 60 w 111"/>
                    <a:gd name="T1" fmla="*/ 0 h 248"/>
                    <a:gd name="T2" fmla="*/ 0 w 111"/>
                    <a:gd name="T3" fmla="*/ 222 h 248"/>
                    <a:gd name="T4" fmla="*/ 45 w 111"/>
                    <a:gd name="T5" fmla="*/ 248 h 248"/>
                    <a:gd name="T6" fmla="*/ 111 w 111"/>
                    <a:gd name="T7" fmla="*/ 0 h 248"/>
                    <a:gd name="T8" fmla="*/ 60 w 111"/>
                    <a:gd name="T9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248">
                      <a:moveTo>
                        <a:pt x="60" y="0"/>
                      </a:moveTo>
                      <a:cubicBezTo>
                        <a:pt x="58" y="80"/>
                        <a:pt x="37" y="156"/>
                        <a:pt x="0" y="222"/>
                      </a:cubicBezTo>
                      <a:cubicBezTo>
                        <a:pt x="45" y="248"/>
                        <a:pt x="45" y="248"/>
                        <a:pt x="45" y="248"/>
                      </a:cubicBezTo>
                      <a:cubicBezTo>
                        <a:pt x="85" y="174"/>
                        <a:pt x="109" y="90"/>
                        <a:pt x="111" y="0"/>
                      </a:cubicBez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E87F90"/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9" name="ïṩľîḑe"/>
                <p:cNvSpPr/>
                <p:nvPr/>
              </p:nvSpPr>
              <p:spPr bwMode="auto">
                <a:xfrm>
                  <a:off x="5176020" y="3632930"/>
                  <a:ext cx="356034" cy="356034"/>
                </a:xfrm>
                <a:custGeom>
                  <a:avLst/>
                  <a:gdLst>
                    <a:gd name="T0" fmla="*/ 207 w 207"/>
                    <a:gd name="T1" fmla="*/ 26 h 207"/>
                    <a:gd name="T2" fmla="*/ 163 w 207"/>
                    <a:gd name="T3" fmla="*/ 0 h 207"/>
                    <a:gd name="T4" fmla="*/ 0 w 207"/>
                    <a:gd name="T5" fmla="*/ 163 h 207"/>
                    <a:gd name="T6" fmla="*/ 26 w 207"/>
                    <a:gd name="T7" fmla="*/ 207 h 207"/>
                    <a:gd name="T8" fmla="*/ 207 w 207"/>
                    <a:gd name="T9" fmla="*/ 26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7" h="207">
                      <a:moveTo>
                        <a:pt x="207" y="26"/>
                      </a:moveTo>
                      <a:cubicBezTo>
                        <a:pt x="163" y="0"/>
                        <a:pt x="163" y="0"/>
                        <a:pt x="163" y="0"/>
                      </a:cubicBezTo>
                      <a:cubicBezTo>
                        <a:pt x="122" y="66"/>
                        <a:pt x="66" y="122"/>
                        <a:pt x="0" y="163"/>
                      </a:cubicBezTo>
                      <a:cubicBezTo>
                        <a:pt x="26" y="207"/>
                        <a:pt x="26" y="207"/>
                        <a:pt x="26" y="207"/>
                      </a:cubicBezTo>
                      <a:cubicBezTo>
                        <a:pt x="100" y="162"/>
                        <a:pt x="162" y="100"/>
                        <a:pt x="207" y="26"/>
                      </a:cubicBezTo>
                      <a:close/>
                    </a:path>
                  </a:pathLst>
                </a:custGeom>
                <a:solidFill>
                  <a:srgbClr val="E87F90"/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70" name="iṥľîde"/>
                <p:cNvSpPr/>
                <p:nvPr/>
              </p:nvSpPr>
              <p:spPr bwMode="auto">
                <a:xfrm>
                  <a:off x="4756252" y="3936217"/>
                  <a:ext cx="427460" cy="189006"/>
                </a:xfrm>
                <a:custGeom>
                  <a:avLst/>
                  <a:gdLst>
                    <a:gd name="T0" fmla="*/ 248 w 248"/>
                    <a:gd name="T1" fmla="*/ 44 h 110"/>
                    <a:gd name="T2" fmla="*/ 222 w 248"/>
                    <a:gd name="T3" fmla="*/ 0 h 110"/>
                    <a:gd name="T4" fmla="*/ 0 w 248"/>
                    <a:gd name="T5" fmla="*/ 59 h 110"/>
                    <a:gd name="T6" fmla="*/ 0 w 248"/>
                    <a:gd name="T7" fmla="*/ 110 h 110"/>
                    <a:gd name="T8" fmla="*/ 248 w 248"/>
                    <a:gd name="T9" fmla="*/ 44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8" h="110">
                      <a:moveTo>
                        <a:pt x="248" y="44"/>
                      </a:moveTo>
                      <a:cubicBezTo>
                        <a:pt x="222" y="0"/>
                        <a:pt x="222" y="0"/>
                        <a:pt x="222" y="0"/>
                      </a:cubicBezTo>
                      <a:cubicBezTo>
                        <a:pt x="156" y="36"/>
                        <a:pt x="80" y="57"/>
                        <a:pt x="0" y="59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90" y="108"/>
                        <a:pt x="174" y="84"/>
                        <a:pt x="248" y="44"/>
                      </a:cubicBezTo>
                      <a:close/>
                    </a:path>
                  </a:pathLst>
                </a:custGeom>
                <a:solidFill>
                  <a:srgbClr val="E87F90"/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71" name="î$ḷíḍè"/>
                <p:cNvSpPr/>
                <p:nvPr/>
              </p:nvSpPr>
              <p:spPr bwMode="auto">
                <a:xfrm>
                  <a:off x="4287036" y="3936217"/>
                  <a:ext cx="425262" cy="189006"/>
                </a:xfrm>
                <a:custGeom>
                  <a:avLst/>
                  <a:gdLst>
                    <a:gd name="T0" fmla="*/ 0 w 247"/>
                    <a:gd name="T1" fmla="*/ 44 h 110"/>
                    <a:gd name="T2" fmla="*/ 247 w 247"/>
                    <a:gd name="T3" fmla="*/ 110 h 110"/>
                    <a:gd name="T4" fmla="*/ 247 w 247"/>
                    <a:gd name="T5" fmla="*/ 59 h 110"/>
                    <a:gd name="T6" fmla="*/ 26 w 247"/>
                    <a:gd name="T7" fmla="*/ 0 h 110"/>
                    <a:gd name="T8" fmla="*/ 0 w 247"/>
                    <a:gd name="T9" fmla="*/ 44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7" h="110">
                      <a:moveTo>
                        <a:pt x="0" y="44"/>
                      </a:moveTo>
                      <a:cubicBezTo>
                        <a:pt x="74" y="84"/>
                        <a:pt x="158" y="108"/>
                        <a:pt x="247" y="110"/>
                      </a:cubicBezTo>
                      <a:cubicBezTo>
                        <a:pt x="247" y="59"/>
                        <a:pt x="247" y="59"/>
                        <a:pt x="247" y="59"/>
                      </a:cubicBezTo>
                      <a:cubicBezTo>
                        <a:pt x="167" y="57"/>
                        <a:pt x="92" y="36"/>
                        <a:pt x="26" y="0"/>
                      </a:cubicBez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E87F90"/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72" name="í$ľiḓè"/>
                <p:cNvSpPr/>
                <p:nvPr/>
              </p:nvSpPr>
              <p:spPr bwMode="auto">
                <a:xfrm>
                  <a:off x="3937595" y="3632930"/>
                  <a:ext cx="354935" cy="356034"/>
                </a:xfrm>
                <a:custGeom>
                  <a:avLst/>
                  <a:gdLst>
                    <a:gd name="T0" fmla="*/ 44 w 206"/>
                    <a:gd name="T1" fmla="*/ 0 h 207"/>
                    <a:gd name="T2" fmla="*/ 0 w 206"/>
                    <a:gd name="T3" fmla="*/ 26 h 207"/>
                    <a:gd name="T4" fmla="*/ 181 w 206"/>
                    <a:gd name="T5" fmla="*/ 207 h 207"/>
                    <a:gd name="T6" fmla="*/ 206 w 206"/>
                    <a:gd name="T7" fmla="*/ 163 h 207"/>
                    <a:gd name="T8" fmla="*/ 44 w 206"/>
                    <a:gd name="T9" fmla="*/ 0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6" h="207">
                      <a:moveTo>
                        <a:pt x="44" y="0"/>
                      </a:move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45" y="100"/>
                        <a:pt x="107" y="162"/>
                        <a:pt x="181" y="207"/>
                      </a:cubicBezTo>
                      <a:cubicBezTo>
                        <a:pt x="206" y="163"/>
                        <a:pt x="206" y="163"/>
                        <a:pt x="206" y="163"/>
                      </a:cubicBezTo>
                      <a:cubicBezTo>
                        <a:pt x="140" y="122"/>
                        <a:pt x="85" y="66"/>
                        <a:pt x="44" y="0"/>
                      </a:cubicBezTo>
                      <a:close/>
                    </a:path>
                  </a:pathLst>
                </a:custGeom>
                <a:solidFill>
                  <a:srgbClr val="E87F90"/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73" name="ïṣļîḍé"/>
                <p:cNvSpPr/>
                <p:nvPr/>
              </p:nvSpPr>
              <p:spPr bwMode="auto">
                <a:xfrm>
                  <a:off x="3800237" y="3213162"/>
                  <a:ext cx="191203" cy="427460"/>
                </a:xfrm>
                <a:custGeom>
                  <a:avLst/>
                  <a:gdLst>
                    <a:gd name="T0" fmla="*/ 0 w 111"/>
                    <a:gd name="T1" fmla="*/ 0 h 248"/>
                    <a:gd name="T2" fmla="*/ 67 w 111"/>
                    <a:gd name="T3" fmla="*/ 248 h 248"/>
                    <a:gd name="T4" fmla="*/ 111 w 111"/>
                    <a:gd name="T5" fmla="*/ 222 h 248"/>
                    <a:gd name="T6" fmla="*/ 51 w 111"/>
                    <a:gd name="T7" fmla="*/ 0 h 248"/>
                    <a:gd name="T8" fmla="*/ 0 w 111"/>
                    <a:gd name="T9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248">
                      <a:moveTo>
                        <a:pt x="0" y="0"/>
                      </a:moveTo>
                      <a:cubicBezTo>
                        <a:pt x="2" y="90"/>
                        <a:pt x="26" y="174"/>
                        <a:pt x="67" y="248"/>
                      </a:cubicBezTo>
                      <a:cubicBezTo>
                        <a:pt x="111" y="222"/>
                        <a:pt x="111" y="222"/>
                        <a:pt x="111" y="222"/>
                      </a:cubicBezTo>
                      <a:cubicBezTo>
                        <a:pt x="75" y="156"/>
                        <a:pt x="53" y="80"/>
                        <a:pt x="51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87F90"/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74" name="ïS1íde"/>
                <p:cNvSpPr/>
                <p:nvPr/>
              </p:nvSpPr>
              <p:spPr bwMode="auto">
                <a:xfrm>
                  <a:off x="3800237" y="2743946"/>
                  <a:ext cx="191203" cy="425262"/>
                </a:xfrm>
                <a:custGeom>
                  <a:avLst/>
                  <a:gdLst>
                    <a:gd name="T0" fmla="*/ 51 w 111"/>
                    <a:gd name="T1" fmla="*/ 247 h 247"/>
                    <a:gd name="T2" fmla="*/ 111 w 111"/>
                    <a:gd name="T3" fmla="*/ 26 h 247"/>
                    <a:gd name="T4" fmla="*/ 67 w 111"/>
                    <a:gd name="T5" fmla="*/ 0 h 247"/>
                    <a:gd name="T6" fmla="*/ 0 w 111"/>
                    <a:gd name="T7" fmla="*/ 247 h 247"/>
                    <a:gd name="T8" fmla="*/ 51 w 111"/>
                    <a:gd name="T9" fmla="*/ 247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247">
                      <a:moveTo>
                        <a:pt x="51" y="247"/>
                      </a:moveTo>
                      <a:cubicBezTo>
                        <a:pt x="53" y="167"/>
                        <a:pt x="75" y="92"/>
                        <a:pt x="111" y="26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74"/>
                        <a:pt x="2" y="158"/>
                        <a:pt x="0" y="247"/>
                      </a:cubicBezTo>
                      <a:lnTo>
                        <a:pt x="51" y="247"/>
                      </a:lnTo>
                      <a:close/>
                    </a:path>
                  </a:pathLst>
                </a:custGeom>
                <a:solidFill>
                  <a:srgbClr val="E87F90"/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75" name="íşḻíḋè"/>
                <p:cNvSpPr/>
                <p:nvPr/>
              </p:nvSpPr>
              <p:spPr bwMode="auto">
                <a:xfrm>
                  <a:off x="3937595" y="2394505"/>
                  <a:ext cx="354935" cy="354935"/>
                </a:xfrm>
                <a:custGeom>
                  <a:avLst/>
                  <a:gdLst>
                    <a:gd name="T0" fmla="*/ 0 w 206"/>
                    <a:gd name="T1" fmla="*/ 181 h 206"/>
                    <a:gd name="T2" fmla="*/ 44 w 206"/>
                    <a:gd name="T3" fmla="*/ 206 h 206"/>
                    <a:gd name="T4" fmla="*/ 206 w 206"/>
                    <a:gd name="T5" fmla="*/ 44 h 206"/>
                    <a:gd name="T6" fmla="*/ 181 w 206"/>
                    <a:gd name="T7" fmla="*/ 0 h 206"/>
                    <a:gd name="T8" fmla="*/ 0 w 206"/>
                    <a:gd name="T9" fmla="*/ 181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6" h="206">
                      <a:moveTo>
                        <a:pt x="0" y="181"/>
                      </a:moveTo>
                      <a:cubicBezTo>
                        <a:pt x="44" y="206"/>
                        <a:pt x="44" y="206"/>
                        <a:pt x="44" y="206"/>
                      </a:cubicBezTo>
                      <a:cubicBezTo>
                        <a:pt x="85" y="140"/>
                        <a:pt x="140" y="85"/>
                        <a:pt x="206" y="44"/>
                      </a:cubicBezTo>
                      <a:cubicBezTo>
                        <a:pt x="181" y="0"/>
                        <a:pt x="181" y="0"/>
                        <a:pt x="181" y="0"/>
                      </a:cubicBezTo>
                      <a:cubicBezTo>
                        <a:pt x="107" y="45"/>
                        <a:pt x="45" y="107"/>
                        <a:pt x="0" y="181"/>
                      </a:cubicBezTo>
                      <a:close/>
                    </a:path>
                  </a:pathLst>
                </a:custGeom>
                <a:solidFill>
                  <a:srgbClr val="FA938E">
                    <a:alpha val="24706"/>
                  </a:srgb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76" name="îšļîḓè"/>
                <p:cNvSpPr/>
                <p:nvPr/>
              </p:nvSpPr>
              <p:spPr bwMode="auto">
                <a:xfrm>
                  <a:off x="4287036" y="2257147"/>
                  <a:ext cx="425262" cy="191203"/>
                </a:xfrm>
                <a:custGeom>
                  <a:avLst/>
                  <a:gdLst>
                    <a:gd name="T0" fmla="*/ 0 w 247"/>
                    <a:gd name="T1" fmla="*/ 67 h 111"/>
                    <a:gd name="T2" fmla="*/ 25 w 247"/>
                    <a:gd name="T3" fmla="*/ 111 h 111"/>
                    <a:gd name="T4" fmla="*/ 247 w 247"/>
                    <a:gd name="T5" fmla="*/ 51 h 111"/>
                    <a:gd name="T6" fmla="*/ 247 w 247"/>
                    <a:gd name="T7" fmla="*/ 0 h 111"/>
                    <a:gd name="T8" fmla="*/ 0 w 247"/>
                    <a:gd name="T9" fmla="*/ 67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7" h="111">
                      <a:moveTo>
                        <a:pt x="0" y="67"/>
                      </a:moveTo>
                      <a:cubicBezTo>
                        <a:pt x="25" y="111"/>
                        <a:pt x="25" y="111"/>
                        <a:pt x="25" y="111"/>
                      </a:cubicBezTo>
                      <a:cubicBezTo>
                        <a:pt x="92" y="75"/>
                        <a:pt x="167" y="53"/>
                        <a:pt x="247" y="51"/>
                      </a:cubicBezTo>
                      <a:cubicBezTo>
                        <a:pt x="247" y="0"/>
                        <a:pt x="247" y="0"/>
                        <a:pt x="247" y="0"/>
                      </a:cubicBezTo>
                      <a:cubicBezTo>
                        <a:pt x="158" y="2"/>
                        <a:pt x="74" y="26"/>
                        <a:pt x="0" y="67"/>
                      </a:cubicBezTo>
                      <a:close/>
                    </a:path>
                  </a:pathLst>
                </a:custGeom>
                <a:solidFill>
                  <a:srgbClr val="FA938E">
                    <a:alpha val="24706"/>
                  </a:srgb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</p:grpSp>
          <p:grpSp>
            <p:nvGrpSpPr>
              <p:cNvPr id="60" name="ïś1íḋè"/>
              <p:cNvGrpSpPr/>
              <p:nvPr/>
            </p:nvGrpSpPr>
            <p:grpSpPr bwMode="auto">
              <a:xfrm>
                <a:off x="4474650" y="2994065"/>
                <a:ext cx="543325" cy="543468"/>
                <a:chOff x="3062288" y="3998912"/>
                <a:chExt cx="412750" cy="412750"/>
              </a:xfrm>
              <a:solidFill>
                <a:srgbClr val="FFFFFF"/>
              </a:solidFill>
            </p:grpSpPr>
            <p:sp>
              <p:nvSpPr>
                <p:cNvPr id="61" name="îslïďe"/>
                <p:cNvSpPr/>
                <p:nvPr/>
              </p:nvSpPr>
              <p:spPr bwMode="auto">
                <a:xfrm>
                  <a:off x="3062288" y="3998912"/>
                  <a:ext cx="328612" cy="315912"/>
                </a:xfrm>
                <a:custGeom>
                  <a:avLst/>
                  <a:gdLst>
                    <a:gd name="T0" fmla="*/ 911 w 912"/>
                    <a:gd name="T1" fmla="*/ 242 h 879"/>
                    <a:gd name="T2" fmla="*/ 594 w 912"/>
                    <a:gd name="T3" fmla="*/ 33 h 879"/>
                    <a:gd name="T4" fmla="*/ 75 w 912"/>
                    <a:gd name="T5" fmla="*/ 435 h 879"/>
                    <a:gd name="T6" fmla="*/ 242 w 912"/>
                    <a:gd name="T7" fmla="*/ 878 h 879"/>
                    <a:gd name="T8" fmla="*/ 343 w 912"/>
                    <a:gd name="T9" fmla="*/ 819 h 879"/>
                    <a:gd name="T10" fmla="*/ 911 w 912"/>
                    <a:gd name="T11" fmla="*/ 242 h 879"/>
                    <a:gd name="T12" fmla="*/ 451 w 912"/>
                    <a:gd name="T13" fmla="*/ 226 h 879"/>
                    <a:gd name="T14" fmla="*/ 577 w 912"/>
                    <a:gd name="T15" fmla="*/ 125 h 879"/>
                    <a:gd name="T16" fmla="*/ 669 w 912"/>
                    <a:gd name="T17" fmla="*/ 251 h 879"/>
                    <a:gd name="T18" fmla="*/ 543 w 912"/>
                    <a:gd name="T19" fmla="*/ 351 h 879"/>
                    <a:gd name="T20" fmla="*/ 451 w 912"/>
                    <a:gd name="T21" fmla="*/ 226 h 879"/>
                    <a:gd name="T22" fmla="*/ 226 w 912"/>
                    <a:gd name="T23" fmla="*/ 343 h 879"/>
                    <a:gd name="T24" fmla="*/ 318 w 912"/>
                    <a:gd name="T25" fmla="*/ 276 h 879"/>
                    <a:gd name="T26" fmla="*/ 385 w 912"/>
                    <a:gd name="T27" fmla="*/ 368 h 879"/>
                    <a:gd name="T28" fmla="*/ 293 w 912"/>
                    <a:gd name="T29" fmla="*/ 435 h 879"/>
                    <a:gd name="T30" fmla="*/ 226 w 912"/>
                    <a:gd name="T31" fmla="*/ 343 h 879"/>
                    <a:gd name="T32" fmla="*/ 251 w 912"/>
                    <a:gd name="T33" fmla="*/ 710 h 879"/>
                    <a:gd name="T34" fmla="*/ 176 w 912"/>
                    <a:gd name="T35" fmla="*/ 618 h 879"/>
                    <a:gd name="T36" fmla="*/ 267 w 912"/>
                    <a:gd name="T37" fmla="*/ 552 h 879"/>
                    <a:gd name="T38" fmla="*/ 343 w 912"/>
                    <a:gd name="T39" fmla="*/ 644 h 879"/>
                    <a:gd name="T40" fmla="*/ 251 w 912"/>
                    <a:gd name="T41" fmla="*/ 710 h 879"/>
                    <a:gd name="T42" fmla="*/ 251 w 912"/>
                    <a:gd name="T43" fmla="*/ 710 h 879"/>
                    <a:gd name="T44" fmla="*/ 251 w 912"/>
                    <a:gd name="T45" fmla="*/ 710 h 8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912" h="879">
                      <a:moveTo>
                        <a:pt x="911" y="242"/>
                      </a:moveTo>
                      <a:cubicBezTo>
                        <a:pt x="844" y="134"/>
                        <a:pt x="727" y="50"/>
                        <a:pt x="594" y="33"/>
                      </a:cubicBezTo>
                      <a:cubicBezTo>
                        <a:pt x="343" y="0"/>
                        <a:pt x="134" y="184"/>
                        <a:pt x="75" y="435"/>
                      </a:cubicBezTo>
                      <a:cubicBezTo>
                        <a:pt x="0" y="761"/>
                        <a:pt x="84" y="869"/>
                        <a:pt x="242" y="878"/>
                      </a:cubicBezTo>
                      <a:cubicBezTo>
                        <a:pt x="267" y="853"/>
                        <a:pt x="309" y="828"/>
                        <a:pt x="343" y="819"/>
                      </a:cubicBezTo>
                      <a:lnTo>
                        <a:pt x="911" y="242"/>
                      </a:lnTo>
                      <a:close/>
                      <a:moveTo>
                        <a:pt x="451" y="226"/>
                      </a:moveTo>
                      <a:cubicBezTo>
                        <a:pt x="460" y="167"/>
                        <a:pt x="518" y="117"/>
                        <a:pt x="577" y="125"/>
                      </a:cubicBezTo>
                      <a:cubicBezTo>
                        <a:pt x="635" y="134"/>
                        <a:pt x="677" y="192"/>
                        <a:pt x="669" y="251"/>
                      </a:cubicBezTo>
                      <a:cubicBezTo>
                        <a:pt x="660" y="317"/>
                        <a:pt x="610" y="359"/>
                        <a:pt x="543" y="351"/>
                      </a:cubicBezTo>
                      <a:cubicBezTo>
                        <a:pt x="485" y="343"/>
                        <a:pt x="443" y="284"/>
                        <a:pt x="451" y="226"/>
                      </a:cubicBezTo>
                      <a:close/>
                      <a:moveTo>
                        <a:pt x="226" y="343"/>
                      </a:moveTo>
                      <a:cubicBezTo>
                        <a:pt x="226" y="301"/>
                        <a:pt x="267" y="267"/>
                        <a:pt x="318" y="276"/>
                      </a:cubicBezTo>
                      <a:cubicBezTo>
                        <a:pt x="359" y="284"/>
                        <a:pt x="393" y="326"/>
                        <a:pt x="385" y="368"/>
                      </a:cubicBezTo>
                      <a:cubicBezTo>
                        <a:pt x="376" y="409"/>
                        <a:pt x="334" y="443"/>
                        <a:pt x="293" y="435"/>
                      </a:cubicBezTo>
                      <a:cubicBezTo>
                        <a:pt x="251" y="435"/>
                        <a:pt x="217" y="393"/>
                        <a:pt x="226" y="343"/>
                      </a:cubicBezTo>
                      <a:close/>
                      <a:moveTo>
                        <a:pt x="251" y="710"/>
                      </a:moveTo>
                      <a:cubicBezTo>
                        <a:pt x="200" y="710"/>
                        <a:pt x="167" y="669"/>
                        <a:pt x="176" y="618"/>
                      </a:cubicBezTo>
                      <a:cubicBezTo>
                        <a:pt x="184" y="577"/>
                        <a:pt x="226" y="543"/>
                        <a:pt x="267" y="552"/>
                      </a:cubicBezTo>
                      <a:cubicBezTo>
                        <a:pt x="318" y="560"/>
                        <a:pt x="343" y="602"/>
                        <a:pt x="343" y="644"/>
                      </a:cubicBezTo>
                      <a:cubicBezTo>
                        <a:pt x="334" y="685"/>
                        <a:pt x="293" y="719"/>
                        <a:pt x="251" y="710"/>
                      </a:cubicBezTo>
                      <a:close/>
                      <a:moveTo>
                        <a:pt x="251" y="710"/>
                      </a:moveTo>
                      <a:lnTo>
                        <a:pt x="251" y="71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" name="íŝḷïḓê"/>
                <p:cNvSpPr/>
                <p:nvPr/>
              </p:nvSpPr>
              <p:spPr bwMode="auto">
                <a:xfrm>
                  <a:off x="3270250" y="4052887"/>
                  <a:ext cx="204788" cy="223837"/>
                </a:xfrm>
                <a:custGeom>
                  <a:avLst/>
                  <a:gdLst>
                    <a:gd name="T0" fmla="*/ 142 w 569"/>
                    <a:gd name="T1" fmla="*/ 619 h 620"/>
                    <a:gd name="T2" fmla="*/ 150 w 569"/>
                    <a:gd name="T3" fmla="*/ 611 h 620"/>
                    <a:gd name="T4" fmla="*/ 568 w 569"/>
                    <a:gd name="T5" fmla="*/ 67 h 620"/>
                    <a:gd name="T6" fmla="*/ 543 w 569"/>
                    <a:gd name="T7" fmla="*/ 25 h 620"/>
                    <a:gd name="T8" fmla="*/ 493 w 569"/>
                    <a:gd name="T9" fmla="*/ 17 h 620"/>
                    <a:gd name="T10" fmla="*/ 8 w 569"/>
                    <a:gd name="T11" fmla="*/ 485 h 620"/>
                    <a:gd name="T12" fmla="*/ 0 w 569"/>
                    <a:gd name="T13" fmla="*/ 494 h 620"/>
                    <a:gd name="T14" fmla="*/ 142 w 569"/>
                    <a:gd name="T15" fmla="*/ 619 h 620"/>
                    <a:gd name="T16" fmla="*/ 142 w 569"/>
                    <a:gd name="T17" fmla="*/ 619 h 620"/>
                    <a:gd name="T18" fmla="*/ 142 w 569"/>
                    <a:gd name="T19" fmla="*/ 619 h 6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69" h="620">
                      <a:moveTo>
                        <a:pt x="142" y="619"/>
                      </a:moveTo>
                      <a:cubicBezTo>
                        <a:pt x="150" y="611"/>
                        <a:pt x="150" y="611"/>
                        <a:pt x="150" y="611"/>
                      </a:cubicBezTo>
                      <a:cubicBezTo>
                        <a:pt x="568" y="67"/>
                        <a:pt x="568" y="67"/>
                        <a:pt x="568" y="67"/>
                      </a:cubicBezTo>
                      <a:cubicBezTo>
                        <a:pt x="568" y="59"/>
                        <a:pt x="560" y="42"/>
                        <a:pt x="543" y="25"/>
                      </a:cubicBezTo>
                      <a:cubicBezTo>
                        <a:pt x="518" y="0"/>
                        <a:pt x="493" y="17"/>
                        <a:pt x="493" y="17"/>
                      </a:cubicBezTo>
                      <a:cubicBezTo>
                        <a:pt x="8" y="485"/>
                        <a:pt x="8" y="485"/>
                        <a:pt x="8" y="485"/>
                      </a:cubicBezTo>
                      <a:cubicBezTo>
                        <a:pt x="0" y="494"/>
                        <a:pt x="0" y="494"/>
                        <a:pt x="0" y="494"/>
                      </a:cubicBezTo>
                      <a:lnTo>
                        <a:pt x="142" y="619"/>
                      </a:lnTo>
                      <a:close/>
                      <a:moveTo>
                        <a:pt x="142" y="619"/>
                      </a:moveTo>
                      <a:lnTo>
                        <a:pt x="142" y="61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" name="íṣlïďe"/>
                <p:cNvSpPr/>
                <p:nvPr/>
              </p:nvSpPr>
              <p:spPr bwMode="auto">
                <a:xfrm>
                  <a:off x="3209925" y="4241799"/>
                  <a:ext cx="103188" cy="103188"/>
                </a:xfrm>
                <a:custGeom>
                  <a:avLst/>
                  <a:gdLst>
                    <a:gd name="T0" fmla="*/ 143 w 286"/>
                    <a:gd name="T1" fmla="*/ 284 h 285"/>
                    <a:gd name="T2" fmla="*/ 151 w 286"/>
                    <a:gd name="T3" fmla="*/ 268 h 285"/>
                    <a:gd name="T4" fmla="*/ 285 w 286"/>
                    <a:gd name="T5" fmla="*/ 125 h 285"/>
                    <a:gd name="T6" fmla="*/ 143 w 286"/>
                    <a:gd name="T7" fmla="*/ 0 h 285"/>
                    <a:gd name="T8" fmla="*/ 9 w 286"/>
                    <a:gd name="T9" fmla="*/ 142 h 285"/>
                    <a:gd name="T10" fmla="*/ 0 w 286"/>
                    <a:gd name="T11" fmla="*/ 151 h 285"/>
                    <a:gd name="T12" fmla="*/ 143 w 286"/>
                    <a:gd name="T13" fmla="*/ 284 h 285"/>
                    <a:gd name="T14" fmla="*/ 59 w 286"/>
                    <a:gd name="T15" fmla="*/ 134 h 285"/>
                    <a:gd name="T16" fmla="*/ 126 w 286"/>
                    <a:gd name="T17" fmla="*/ 59 h 285"/>
                    <a:gd name="T18" fmla="*/ 151 w 286"/>
                    <a:gd name="T19" fmla="*/ 59 h 285"/>
                    <a:gd name="T20" fmla="*/ 159 w 286"/>
                    <a:gd name="T21" fmla="*/ 67 h 285"/>
                    <a:gd name="T22" fmla="*/ 159 w 286"/>
                    <a:gd name="T23" fmla="*/ 75 h 285"/>
                    <a:gd name="T24" fmla="*/ 159 w 286"/>
                    <a:gd name="T25" fmla="*/ 92 h 285"/>
                    <a:gd name="T26" fmla="*/ 92 w 286"/>
                    <a:gd name="T27" fmla="*/ 159 h 285"/>
                    <a:gd name="T28" fmla="*/ 68 w 286"/>
                    <a:gd name="T29" fmla="*/ 167 h 285"/>
                    <a:gd name="T30" fmla="*/ 59 w 286"/>
                    <a:gd name="T31" fmla="*/ 159 h 285"/>
                    <a:gd name="T32" fmla="*/ 59 w 286"/>
                    <a:gd name="T33" fmla="*/ 142 h 285"/>
                    <a:gd name="T34" fmla="*/ 59 w 286"/>
                    <a:gd name="T35" fmla="*/ 134 h 285"/>
                    <a:gd name="T36" fmla="*/ 59 w 286"/>
                    <a:gd name="T37" fmla="*/ 134 h 285"/>
                    <a:gd name="T38" fmla="*/ 59 w 286"/>
                    <a:gd name="T39" fmla="*/ 134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86" h="285">
                      <a:moveTo>
                        <a:pt x="143" y="284"/>
                      </a:moveTo>
                      <a:cubicBezTo>
                        <a:pt x="151" y="268"/>
                        <a:pt x="151" y="268"/>
                        <a:pt x="151" y="268"/>
                      </a:cubicBezTo>
                      <a:cubicBezTo>
                        <a:pt x="285" y="125"/>
                        <a:pt x="285" y="125"/>
                        <a:pt x="285" y="125"/>
                      </a:cubicBezTo>
                      <a:cubicBezTo>
                        <a:pt x="143" y="0"/>
                        <a:pt x="143" y="0"/>
                        <a:pt x="143" y="0"/>
                      </a:cubicBezTo>
                      <a:cubicBezTo>
                        <a:pt x="9" y="142"/>
                        <a:pt x="9" y="142"/>
                        <a:pt x="9" y="142"/>
                      </a:cubicBezTo>
                      <a:cubicBezTo>
                        <a:pt x="0" y="151"/>
                        <a:pt x="0" y="151"/>
                        <a:pt x="0" y="151"/>
                      </a:cubicBezTo>
                      <a:lnTo>
                        <a:pt x="143" y="284"/>
                      </a:lnTo>
                      <a:close/>
                      <a:moveTo>
                        <a:pt x="59" y="134"/>
                      </a:moveTo>
                      <a:cubicBezTo>
                        <a:pt x="126" y="59"/>
                        <a:pt x="126" y="59"/>
                        <a:pt x="126" y="59"/>
                      </a:cubicBezTo>
                      <a:cubicBezTo>
                        <a:pt x="134" y="50"/>
                        <a:pt x="143" y="50"/>
                        <a:pt x="151" y="59"/>
                      </a:cubicBezTo>
                      <a:cubicBezTo>
                        <a:pt x="159" y="67"/>
                        <a:pt x="159" y="67"/>
                        <a:pt x="159" y="67"/>
                      </a:cubicBezTo>
                      <a:lnTo>
                        <a:pt x="159" y="75"/>
                      </a:lnTo>
                      <a:cubicBezTo>
                        <a:pt x="159" y="84"/>
                        <a:pt x="159" y="84"/>
                        <a:pt x="159" y="92"/>
                      </a:cubicBezTo>
                      <a:cubicBezTo>
                        <a:pt x="92" y="159"/>
                        <a:pt x="92" y="159"/>
                        <a:pt x="92" y="159"/>
                      </a:cubicBezTo>
                      <a:cubicBezTo>
                        <a:pt x="84" y="167"/>
                        <a:pt x="76" y="167"/>
                        <a:pt x="68" y="167"/>
                      </a:cubicBezTo>
                      <a:cubicBezTo>
                        <a:pt x="59" y="159"/>
                        <a:pt x="59" y="159"/>
                        <a:pt x="59" y="159"/>
                      </a:cubicBezTo>
                      <a:cubicBezTo>
                        <a:pt x="59" y="151"/>
                        <a:pt x="59" y="151"/>
                        <a:pt x="59" y="142"/>
                      </a:cubicBezTo>
                      <a:lnTo>
                        <a:pt x="59" y="134"/>
                      </a:lnTo>
                      <a:close/>
                      <a:moveTo>
                        <a:pt x="59" y="134"/>
                      </a:moveTo>
                      <a:lnTo>
                        <a:pt x="59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4" name="iś1îdé"/>
                <p:cNvSpPr/>
                <p:nvPr/>
              </p:nvSpPr>
              <p:spPr bwMode="auto">
                <a:xfrm>
                  <a:off x="3122613" y="4308474"/>
                  <a:ext cx="127000" cy="103188"/>
                </a:xfrm>
                <a:custGeom>
                  <a:avLst/>
                  <a:gdLst>
                    <a:gd name="T0" fmla="*/ 343 w 352"/>
                    <a:gd name="T1" fmla="*/ 134 h 285"/>
                    <a:gd name="T2" fmla="*/ 351 w 352"/>
                    <a:gd name="T3" fmla="*/ 125 h 285"/>
                    <a:gd name="T4" fmla="*/ 218 w 352"/>
                    <a:gd name="T5" fmla="*/ 0 h 285"/>
                    <a:gd name="T6" fmla="*/ 209 w 352"/>
                    <a:gd name="T7" fmla="*/ 8 h 285"/>
                    <a:gd name="T8" fmla="*/ 100 w 352"/>
                    <a:gd name="T9" fmla="*/ 276 h 285"/>
                    <a:gd name="T10" fmla="*/ 126 w 352"/>
                    <a:gd name="T11" fmla="*/ 276 h 285"/>
                    <a:gd name="T12" fmla="*/ 134 w 352"/>
                    <a:gd name="T13" fmla="*/ 268 h 285"/>
                    <a:gd name="T14" fmla="*/ 159 w 352"/>
                    <a:gd name="T15" fmla="*/ 217 h 285"/>
                    <a:gd name="T16" fmla="*/ 343 w 352"/>
                    <a:gd name="T17" fmla="*/ 134 h 285"/>
                    <a:gd name="T18" fmla="*/ 218 w 352"/>
                    <a:gd name="T19" fmla="*/ 167 h 285"/>
                    <a:gd name="T20" fmla="*/ 142 w 352"/>
                    <a:gd name="T21" fmla="*/ 192 h 285"/>
                    <a:gd name="T22" fmla="*/ 126 w 352"/>
                    <a:gd name="T23" fmla="*/ 201 h 285"/>
                    <a:gd name="T24" fmla="*/ 109 w 352"/>
                    <a:gd name="T25" fmla="*/ 209 h 285"/>
                    <a:gd name="T26" fmla="*/ 100 w 352"/>
                    <a:gd name="T27" fmla="*/ 201 h 285"/>
                    <a:gd name="T28" fmla="*/ 100 w 352"/>
                    <a:gd name="T29" fmla="*/ 142 h 285"/>
                    <a:gd name="T30" fmla="*/ 109 w 352"/>
                    <a:gd name="T31" fmla="*/ 109 h 285"/>
                    <a:gd name="T32" fmla="*/ 209 w 352"/>
                    <a:gd name="T33" fmla="*/ 150 h 285"/>
                    <a:gd name="T34" fmla="*/ 284 w 352"/>
                    <a:gd name="T35" fmla="*/ 150 h 285"/>
                    <a:gd name="T36" fmla="*/ 218 w 352"/>
                    <a:gd name="T37" fmla="*/ 167 h 285"/>
                    <a:gd name="T38" fmla="*/ 218 w 352"/>
                    <a:gd name="T39" fmla="*/ 167 h 285"/>
                    <a:gd name="T40" fmla="*/ 218 w 352"/>
                    <a:gd name="T41" fmla="*/ 167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52" h="285">
                      <a:moveTo>
                        <a:pt x="343" y="134"/>
                      </a:moveTo>
                      <a:lnTo>
                        <a:pt x="351" y="125"/>
                      </a:lnTo>
                      <a:cubicBezTo>
                        <a:pt x="218" y="0"/>
                        <a:pt x="218" y="0"/>
                        <a:pt x="218" y="0"/>
                      </a:cubicBezTo>
                      <a:cubicBezTo>
                        <a:pt x="218" y="0"/>
                        <a:pt x="209" y="0"/>
                        <a:pt x="209" y="8"/>
                      </a:cubicBezTo>
                      <a:cubicBezTo>
                        <a:pt x="100" y="34"/>
                        <a:pt x="0" y="142"/>
                        <a:pt x="100" y="276"/>
                      </a:cubicBezTo>
                      <a:cubicBezTo>
                        <a:pt x="109" y="276"/>
                        <a:pt x="117" y="284"/>
                        <a:pt x="126" y="276"/>
                      </a:cubicBezTo>
                      <a:cubicBezTo>
                        <a:pt x="134" y="276"/>
                        <a:pt x="134" y="276"/>
                        <a:pt x="134" y="268"/>
                      </a:cubicBezTo>
                      <a:cubicBezTo>
                        <a:pt x="142" y="251"/>
                        <a:pt x="151" y="226"/>
                        <a:pt x="159" y="217"/>
                      </a:cubicBezTo>
                      <a:cubicBezTo>
                        <a:pt x="192" y="184"/>
                        <a:pt x="284" y="234"/>
                        <a:pt x="343" y="134"/>
                      </a:cubicBezTo>
                      <a:close/>
                      <a:moveTo>
                        <a:pt x="218" y="167"/>
                      </a:moveTo>
                      <a:cubicBezTo>
                        <a:pt x="184" y="167"/>
                        <a:pt x="159" y="167"/>
                        <a:pt x="142" y="192"/>
                      </a:cubicBezTo>
                      <a:cubicBezTo>
                        <a:pt x="134" y="192"/>
                        <a:pt x="134" y="201"/>
                        <a:pt x="126" y="201"/>
                      </a:cubicBezTo>
                      <a:cubicBezTo>
                        <a:pt x="126" y="209"/>
                        <a:pt x="117" y="209"/>
                        <a:pt x="109" y="209"/>
                      </a:cubicBezTo>
                      <a:lnTo>
                        <a:pt x="100" y="201"/>
                      </a:lnTo>
                      <a:cubicBezTo>
                        <a:pt x="92" y="176"/>
                        <a:pt x="92" y="159"/>
                        <a:pt x="100" y="142"/>
                      </a:cubicBezTo>
                      <a:cubicBezTo>
                        <a:pt x="100" y="125"/>
                        <a:pt x="109" y="117"/>
                        <a:pt x="109" y="109"/>
                      </a:cubicBezTo>
                      <a:cubicBezTo>
                        <a:pt x="142" y="134"/>
                        <a:pt x="167" y="150"/>
                        <a:pt x="209" y="150"/>
                      </a:cubicBezTo>
                      <a:cubicBezTo>
                        <a:pt x="234" y="142"/>
                        <a:pt x="259" y="150"/>
                        <a:pt x="284" y="150"/>
                      </a:cubicBezTo>
                      <a:cubicBezTo>
                        <a:pt x="259" y="167"/>
                        <a:pt x="234" y="167"/>
                        <a:pt x="218" y="167"/>
                      </a:cubicBezTo>
                      <a:close/>
                      <a:moveTo>
                        <a:pt x="218" y="167"/>
                      </a:moveTo>
                      <a:lnTo>
                        <a:pt x="218" y="16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</p:grpSp>
        </p:grpSp>
        <p:grpSp>
          <p:nvGrpSpPr>
            <p:cNvPr id="12" name="iŝḷïḋé"/>
            <p:cNvGrpSpPr/>
            <p:nvPr/>
          </p:nvGrpSpPr>
          <p:grpSpPr>
            <a:xfrm>
              <a:off x="11319" y="2359"/>
              <a:ext cx="3031" cy="2627"/>
              <a:chOff x="6557973" y="2319273"/>
              <a:chExt cx="2155544" cy="1868076"/>
            </a:xfrm>
          </p:grpSpPr>
          <p:grpSp>
            <p:nvGrpSpPr>
              <p:cNvPr id="44" name="işḻïďê"/>
              <p:cNvGrpSpPr/>
              <p:nvPr/>
            </p:nvGrpSpPr>
            <p:grpSpPr>
              <a:xfrm>
                <a:off x="6557973" y="2319273"/>
                <a:ext cx="2155544" cy="1868076"/>
                <a:chOff x="6546413" y="2257147"/>
                <a:chExt cx="2156109" cy="1868076"/>
              </a:xfrm>
            </p:grpSpPr>
            <p:sp>
              <p:nvSpPr>
                <p:cNvPr id="46" name="íṩ1iďé"/>
                <p:cNvSpPr/>
                <p:nvPr/>
              </p:nvSpPr>
              <p:spPr bwMode="auto">
                <a:xfrm>
                  <a:off x="8211125" y="2433889"/>
                  <a:ext cx="356034" cy="354935"/>
                </a:xfrm>
                <a:custGeom>
                  <a:avLst/>
                  <a:gdLst>
                    <a:gd name="T0" fmla="*/ 207 w 207"/>
                    <a:gd name="T1" fmla="*/ 181 h 206"/>
                    <a:gd name="T2" fmla="*/ 26 w 207"/>
                    <a:gd name="T3" fmla="*/ 0 h 206"/>
                    <a:gd name="T4" fmla="*/ 0 w 207"/>
                    <a:gd name="T5" fmla="*/ 44 h 206"/>
                    <a:gd name="T6" fmla="*/ 163 w 207"/>
                    <a:gd name="T7" fmla="*/ 206 h 206"/>
                    <a:gd name="T8" fmla="*/ 207 w 207"/>
                    <a:gd name="T9" fmla="*/ 181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7" h="206">
                      <a:moveTo>
                        <a:pt x="207" y="181"/>
                      </a:moveTo>
                      <a:cubicBezTo>
                        <a:pt x="162" y="107"/>
                        <a:pt x="100" y="45"/>
                        <a:pt x="26" y="0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66" y="85"/>
                        <a:pt x="122" y="140"/>
                        <a:pt x="163" y="206"/>
                      </a:cubicBezTo>
                      <a:lnTo>
                        <a:pt x="207" y="181"/>
                      </a:lnTo>
                      <a:close/>
                    </a:path>
                  </a:pathLst>
                </a:custGeom>
                <a:solidFill>
                  <a:srgbClr val="99CFCB"/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7" name="işḻîḍè"/>
                <p:cNvSpPr/>
                <p:nvPr/>
              </p:nvSpPr>
              <p:spPr bwMode="auto">
                <a:xfrm>
                  <a:off x="7790602" y="2296531"/>
                  <a:ext cx="427445" cy="191202"/>
                </a:xfrm>
                <a:custGeom>
                  <a:avLst/>
                  <a:gdLst>
                    <a:gd name="T0" fmla="*/ 0 w 248"/>
                    <a:gd name="T1" fmla="*/ 0 h 111"/>
                    <a:gd name="T2" fmla="*/ 0 w 248"/>
                    <a:gd name="T3" fmla="*/ 51 h 111"/>
                    <a:gd name="T4" fmla="*/ 222 w 248"/>
                    <a:gd name="T5" fmla="*/ 111 h 111"/>
                    <a:gd name="T6" fmla="*/ 248 w 248"/>
                    <a:gd name="T7" fmla="*/ 67 h 111"/>
                    <a:gd name="T8" fmla="*/ 0 w 248"/>
                    <a:gd name="T9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8" h="111">
                      <a:moveTo>
                        <a:pt x="0" y="0"/>
                      </a:moveTo>
                      <a:cubicBezTo>
                        <a:pt x="0" y="51"/>
                        <a:pt x="0" y="51"/>
                        <a:pt x="0" y="51"/>
                      </a:cubicBezTo>
                      <a:cubicBezTo>
                        <a:pt x="80" y="53"/>
                        <a:pt x="156" y="75"/>
                        <a:pt x="222" y="111"/>
                      </a:cubicBezTo>
                      <a:cubicBezTo>
                        <a:pt x="248" y="67"/>
                        <a:pt x="248" y="67"/>
                        <a:pt x="248" y="67"/>
                      </a:cubicBezTo>
                      <a:cubicBezTo>
                        <a:pt x="174" y="26"/>
                        <a:pt x="90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99CFCB"/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8" name="í$1ïḍê"/>
                <p:cNvSpPr/>
                <p:nvPr/>
              </p:nvSpPr>
              <p:spPr bwMode="auto">
                <a:xfrm>
                  <a:off x="8511236" y="2783330"/>
                  <a:ext cx="191176" cy="425262"/>
                </a:xfrm>
                <a:custGeom>
                  <a:avLst/>
                  <a:gdLst>
                    <a:gd name="T0" fmla="*/ 45 w 111"/>
                    <a:gd name="T1" fmla="*/ 0 h 247"/>
                    <a:gd name="T2" fmla="*/ 0 w 111"/>
                    <a:gd name="T3" fmla="*/ 26 h 247"/>
                    <a:gd name="T4" fmla="*/ 60 w 111"/>
                    <a:gd name="T5" fmla="*/ 247 h 247"/>
                    <a:gd name="T6" fmla="*/ 111 w 111"/>
                    <a:gd name="T7" fmla="*/ 247 h 247"/>
                    <a:gd name="T8" fmla="*/ 45 w 111"/>
                    <a:gd name="T9" fmla="*/ 0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247">
                      <a:moveTo>
                        <a:pt x="45" y="0"/>
                      </a:move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37" y="92"/>
                        <a:pt x="58" y="167"/>
                        <a:pt x="60" y="247"/>
                      </a:cubicBezTo>
                      <a:cubicBezTo>
                        <a:pt x="111" y="247"/>
                        <a:pt x="111" y="247"/>
                        <a:pt x="111" y="247"/>
                      </a:cubicBezTo>
                      <a:cubicBezTo>
                        <a:pt x="109" y="158"/>
                        <a:pt x="85" y="74"/>
                        <a:pt x="45" y="0"/>
                      </a:cubicBezTo>
                      <a:close/>
                    </a:path>
                  </a:pathLst>
                </a:custGeom>
                <a:solidFill>
                  <a:srgbClr val="99CFCB"/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9" name="ïślïḋè"/>
                <p:cNvSpPr/>
                <p:nvPr/>
              </p:nvSpPr>
              <p:spPr bwMode="auto">
                <a:xfrm>
                  <a:off x="8511336" y="3252546"/>
                  <a:ext cx="191186" cy="427460"/>
                </a:xfrm>
                <a:custGeom>
                  <a:avLst/>
                  <a:gdLst>
                    <a:gd name="T0" fmla="*/ 60 w 111"/>
                    <a:gd name="T1" fmla="*/ 0 h 248"/>
                    <a:gd name="T2" fmla="*/ 0 w 111"/>
                    <a:gd name="T3" fmla="*/ 222 h 248"/>
                    <a:gd name="T4" fmla="*/ 45 w 111"/>
                    <a:gd name="T5" fmla="*/ 248 h 248"/>
                    <a:gd name="T6" fmla="*/ 111 w 111"/>
                    <a:gd name="T7" fmla="*/ 0 h 248"/>
                    <a:gd name="T8" fmla="*/ 60 w 111"/>
                    <a:gd name="T9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248">
                      <a:moveTo>
                        <a:pt x="60" y="0"/>
                      </a:moveTo>
                      <a:cubicBezTo>
                        <a:pt x="58" y="80"/>
                        <a:pt x="37" y="156"/>
                        <a:pt x="0" y="222"/>
                      </a:cubicBezTo>
                      <a:cubicBezTo>
                        <a:pt x="45" y="248"/>
                        <a:pt x="45" y="248"/>
                        <a:pt x="45" y="248"/>
                      </a:cubicBezTo>
                      <a:cubicBezTo>
                        <a:pt x="85" y="174"/>
                        <a:pt x="109" y="90"/>
                        <a:pt x="111" y="0"/>
                      </a:cubicBez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99CFCB"/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0" name="ï$ḷïḍê"/>
                <p:cNvSpPr/>
                <p:nvPr/>
              </p:nvSpPr>
              <p:spPr bwMode="auto">
                <a:xfrm>
                  <a:off x="8210356" y="3728491"/>
                  <a:ext cx="356021" cy="356034"/>
                </a:xfrm>
                <a:custGeom>
                  <a:avLst/>
                  <a:gdLst>
                    <a:gd name="T0" fmla="*/ 207 w 207"/>
                    <a:gd name="T1" fmla="*/ 26 h 207"/>
                    <a:gd name="T2" fmla="*/ 163 w 207"/>
                    <a:gd name="T3" fmla="*/ 0 h 207"/>
                    <a:gd name="T4" fmla="*/ 0 w 207"/>
                    <a:gd name="T5" fmla="*/ 163 h 207"/>
                    <a:gd name="T6" fmla="*/ 26 w 207"/>
                    <a:gd name="T7" fmla="*/ 207 h 207"/>
                    <a:gd name="T8" fmla="*/ 207 w 207"/>
                    <a:gd name="T9" fmla="*/ 26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7" h="207">
                      <a:moveTo>
                        <a:pt x="207" y="26"/>
                      </a:moveTo>
                      <a:cubicBezTo>
                        <a:pt x="163" y="0"/>
                        <a:pt x="163" y="0"/>
                        <a:pt x="163" y="0"/>
                      </a:cubicBezTo>
                      <a:cubicBezTo>
                        <a:pt x="122" y="66"/>
                        <a:pt x="66" y="122"/>
                        <a:pt x="0" y="163"/>
                      </a:cubicBezTo>
                      <a:cubicBezTo>
                        <a:pt x="26" y="207"/>
                        <a:pt x="26" y="207"/>
                        <a:pt x="26" y="207"/>
                      </a:cubicBezTo>
                      <a:cubicBezTo>
                        <a:pt x="100" y="162"/>
                        <a:pt x="162" y="100"/>
                        <a:pt x="207" y="26"/>
                      </a:cubicBezTo>
                      <a:close/>
                    </a:path>
                  </a:pathLst>
                </a:custGeom>
                <a:solidFill>
                  <a:srgbClr val="99CFCB"/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1" name="ïslîdé"/>
                <p:cNvSpPr/>
                <p:nvPr/>
              </p:nvSpPr>
              <p:spPr bwMode="auto">
                <a:xfrm>
                  <a:off x="7502428" y="3936217"/>
                  <a:ext cx="427460" cy="189006"/>
                </a:xfrm>
                <a:custGeom>
                  <a:avLst/>
                  <a:gdLst>
                    <a:gd name="T0" fmla="*/ 248 w 248"/>
                    <a:gd name="T1" fmla="*/ 44 h 110"/>
                    <a:gd name="T2" fmla="*/ 222 w 248"/>
                    <a:gd name="T3" fmla="*/ 0 h 110"/>
                    <a:gd name="T4" fmla="*/ 0 w 248"/>
                    <a:gd name="T5" fmla="*/ 59 h 110"/>
                    <a:gd name="T6" fmla="*/ 0 w 248"/>
                    <a:gd name="T7" fmla="*/ 110 h 110"/>
                    <a:gd name="T8" fmla="*/ 248 w 248"/>
                    <a:gd name="T9" fmla="*/ 44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8" h="110">
                      <a:moveTo>
                        <a:pt x="248" y="44"/>
                      </a:moveTo>
                      <a:cubicBezTo>
                        <a:pt x="222" y="0"/>
                        <a:pt x="222" y="0"/>
                        <a:pt x="222" y="0"/>
                      </a:cubicBezTo>
                      <a:cubicBezTo>
                        <a:pt x="156" y="36"/>
                        <a:pt x="80" y="57"/>
                        <a:pt x="0" y="59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90" y="108"/>
                        <a:pt x="174" y="84"/>
                        <a:pt x="248" y="44"/>
                      </a:cubicBezTo>
                      <a:close/>
                    </a:path>
                  </a:pathLst>
                </a:custGeom>
                <a:solidFill>
                  <a:srgbClr val="99CFCB"/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2" name="íṩ1íďè"/>
                <p:cNvSpPr/>
                <p:nvPr/>
              </p:nvSpPr>
              <p:spPr bwMode="auto">
                <a:xfrm>
                  <a:off x="7033212" y="3936217"/>
                  <a:ext cx="425262" cy="189006"/>
                </a:xfrm>
                <a:custGeom>
                  <a:avLst/>
                  <a:gdLst>
                    <a:gd name="T0" fmla="*/ 0 w 247"/>
                    <a:gd name="T1" fmla="*/ 44 h 110"/>
                    <a:gd name="T2" fmla="*/ 247 w 247"/>
                    <a:gd name="T3" fmla="*/ 110 h 110"/>
                    <a:gd name="T4" fmla="*/ 247 w 247"/>
                    <a:gd name="T5" fmla="*/ 59 h 110"/>
                    <a:gd name="T6" fmla="*/ 26 w 247"/>
                    <a:gd name="T7" fmla="*/ 0 h 110"/>
                    <a:gd name="T8" fmla="*/ 0 w 247"/>
                    <a:gd name="T9" fmla="*/ 44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7" h="110">
                      <a:moveTo>
                        <a:pt x="0" y="44"/>
                      </a:moveTo>
                      <a:cubicBezTo>
                        <a:pt x="74" y="84"/>
                        <a:pt x="158" y="108"/>
                        <a:pt x="247" y="110"/>
                      </a:cubicBezTo>
                      <a:cubicBezTo>
                        <a:pt x="247" y="59"/>
                        <a:pt x="247" y="59"/>
                        <a:pt x="247" y="59"/>
                      </a:cubicBezTo>
                      <a:cubicBezTo>
                        <a:pt x="167" y="57"/>
                        <a:pt x="92" y="36"/>
                        <a:pt x="26" y="0"/>
                      </a:cubicBez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82BDFE">
                    <a:alpha val="24706"/>
                  </a:srgb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" name="ï$ḻîďé"/>
                <p:cNvSpPr/>
                <p:nvPr/>
              </p:nvSpPr>
              <p:spPr bwMode="auto">
                <a:xfrm>
                  <a:off x="6683771" y="3632930"/>
                  <a:ext cx="354935" cy="356034"/>
                </a:xfrm>
                <a:custGeom>
                  <a:avLst/>
                  <a:gdLst>
                    <a:gd name="T0" fmla="*/ 44 w 206"/>
                    <a:gd name="T1" fmla="*/ 0 h 207"/>
                    <a:gd name="T2" fmla="*/ 0 w 206"/>
                    <a:gd name="T3" fmla="*/ 26 h 207"/>
                    <a:gd name="T4" fmla="*/ 181 w 206"/>
                    <a:gd name="T5" fmla="*/ 207 h 207"/>
                    <a:gd name="T6" fmla="*/ 206 w 206"/>
                    <a:gd name="T7" fmla="*/ 163 h 207"/>
                    <a:gd name="T8" fmla="*/ 44 w 206"/>
                    <a:gd name="T9" fmla="*/ 0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6" h="207">
                      <a:moveTo>
                        <a:pt x="44" y="0"/>
                      </a:move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45" y="100"/>
                        <a:pt x="107" y="162"/>
                        <a:pt x="181" y="207"/>
                      </a:cubicBezTo>
                      <a:cubicBezTo>
                        <a:pt x="206" y="163"/>
                        <a:pt x="206" y="163"/>
                        <a:pt x="206" y="163"/>
                      </a:cubicBezTo>
                      <a:cubicBezTo>
                        <a:pt x="140" y="122"/>
                        <a:pt x="85" y="66"/>
                        <a:pt x="44" y="0"/>
                      </a:cubicBezTo>
                      <a:close/>
                    </a:path>
                  </a:pathLst>
                </a:custGeom>
                <a:solidFill>
                  <a:srgbClr val="82BDFE">
                    <a:alpha val="24706"/>
                  </a:srgb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4" name="iṥľídé"/>
                <p:cNvSpPr/>
                <p:nvPr/>
              </p:nvSpPr>
              <p:spPr bwMode="auto">
                <a:xfrm>
                  <a:off x="6546413" y="3213162"/>
                  <a:ext cx="191203" cy="427460"/>
                </a:xfrm>
                <a:custGeom>
                  <a:avLst/>
                  <a:gdLst>
                    <a:gd name="T0" fmla="*/ 0 w 111"/>
                    <a:gd name="T1" fmla="*/ 0 h 248"/>
                    <a:gd name="T2" fmla="*/ 67 w 111"/>
                    <a:gd name="T3" fmla="*/ 248 h 248"/>
                    <a:gd name="T4" fmla="*/ 111 w 111"/>
                    <a:gd name="T5" fmla="*/ 222 h 248"/>
                    <a:gd name="T6" fmla="*/ 51 w 111"/>
                    <a:gd name="T7" fmla="*/ 0 h 248"/>
                    <a:gd name="T8" fmla="*/ 0 w 111"/>
                    <a:gd name="T9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248">
                      <a:moveTo>
                        <a:pt x="0" y="0"/>
                      </a:moveTo>
                      <a:cubicBezTo>
                        <a:pt x="2" y="90"/>
                        <a:pt x="26" y="174"/>
                        <a:pt x="67" y="248"/>
                      </a:cubicBezTo>
                      <a:cubicBezTo>
                        <a:pt x="111" y="222"/>
                        <a:pt x="111" y="222"/>
                        <a:pt x="111" y="222"/>
                      </a:cubicBezTo>
                      <a:cubicBezTo>
                        <a:pt x="75" y="156"/>
                        <a:pt x="53" y="80"/>
                        <a:pt x="51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2BDFE">
                    <a:alpha val="24706"/>
                  </a:srgb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" name="iṣlîdé"/>
                <p:cNvSpPr/>
                <p:nvPr/>
              </p:nvSpPr>
              <p:spPr bwMode="auto">
                <a:xfrm>
                  <a:off x="6546413" y="2743946"/>
                  <a:ext cx="191203" cy="425262"/>
                </a:xfrm>
                <a:custGeom>
                  <a:avLst/>
                  <a:gdLst>
                    <a:gd name="T0" fmla="*/ 51 w 111"/>
                    <a:gd name="T1" fmla="*/ 247 h 247"/>
                    <a:gd name="T2" fmla="*/ 111 w 111"/>
                    <a:gd name="T3" fmla="*/ 26 h 247"/>
                    <a:gd name="T4" fmla="*/ 67 w 111"/>
                    <a:gd name="T5" fmla="*/ 0 h 247"/>
                    <a:gd name="T6" fmla="*/ 0 w 111"/>
                    <a:gd name="T7" fmla="*/ 247 h 247"/>
                    <a:gd name="T8" fmla="*/ 51 w 111"/>
                    <a:gd name="T9" fmla="*/ 247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247">
                      <a:moveTo>
                        <a:pt x="51" y="247"/>
                      </a:moveTo>
                      <a:cubicBezTo>
                        <a:pt x="53" y="167"/>
                        <a:pt x="75" y="92"/>
                        <a:pt x="111" y="26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74"/>
                        <a:pt x="2" y="158"/>
                        <a:pt x="0" y="247"/>
                      </a:cubicBezTo>
                      <a:lnTo>
                        <a:pt x="51" y="247"/>
                      </a:lnTo>
                      <a:close/>
                    </a:path>
                  </a:pathLst>
                </a:custGeom>
                <a:solidFill>
                  <a:srgbClr val="82BDFE">
                    <a:alpha val="25000"/>
                  </a:srgb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6" name="î$ľïḓè"/>
                <p:cNvSpPr/>
                <p:nvPr/>
              </p:nvSpPr>
              <p:spPr bwMode="auto">
                <a:xfrm>
                  <a:off x="6683771" y="2394505"/>
                  <a:ext cx="354935" cy="354935"/>
                </a:xfrm>
                <a:custGeom>
                  <a:avLst/>
                  <a:gdLst>
                    <a:gd name="T0" fmla="*/ 0 w 206"/>
                    <a:gd name="T1" fmla="*/ 181 h 206"/>
                    <a:gd name="T2" fmla="*/ 44 w 206"/>
                    <a:gd name="T3" fmla="*/ 206 h 206"/>
                    <a:gd name="T4" fmla="*/ 206 w 206"/>
                    <a:gd name="T5" fmla="*/ 44 h 206"/>
                    <a:gd name="T6" fmla="*/ 181 w 206"/>
                    <a:gd name="T7" fmla="*/ 0 h 206"/>
                    <a:gd name="T8" fmla="*/ 0 w 206"/>
                    <a:gd name="T9" fmla="*/ 181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6" h="206">
                      <a:moveTo>
                        <a:pt x="0" y="181"/>
                      </a:moveTo>
                      <a:cubicBezTo>
                        <a:pt x="44" y="206"/>
                        <a:pt x="44" y="206"/>
                        <a:pt x="44" y="206"/>
                      </a:cubicBezTo>
                      <a:cubicBezTo>
                        <a:pt x="85" y="140"/>
                        <a:pt x="140" y="85"/>
                        <a:pt x="206" y="44"/>
                      </a:cubicBezTo>
                      <a:cubicBezTo>
                        <a:pt x="181" y="0"/>
                        <a:pt x="181" y="0"/>
                        <a:pt x="181" y="0"/>
                      </a:cubicBezTo>
                      <a:cubicBezTo>
                        <a:pt x="107" y="45"/>
                        <a:pt x="45" y="107"/>
                        <a:pt x="0" y="181"/>
                      </a:cubicBezTo>
                      <a:close/>
                    </a:path>
                  </a:pathLst>
                </a:custGeom>
                <a:solidFill>
                  <a:srgbClr val="82BDFE">
                    <a:alpha val="24706"/>
                  </a:srgb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" name="iṣ1îḍê"/>
                <p:cNvSpPr/>
                <p:nvPr/>
              </p:nvSpPr>
              <p:spPr bwMode="auto">
                <a:xfrm>
                  <a:off x="7033212" y="2257147"/>
                  <a:ext cx="425262" cy="191203"/>
                </a:xfrm>
                <a:custGeom>
                  <a:avLst/>
                  <a:gdLst>
                    <a:gd name="T0" fmla="*/ 0 w 247"/>
                    <a:gd name="T1" fmla="*/ 67 h 111"/>
                    <a:gd name="T2" fmla="*/ 25 w 247"/>
                    <a:gd name="T3" fmla="*/ 111 h 111"/>
                    <a:gd name="T4" fmla="*/ 247 w 247"/>
                    <a:gd name="T5" fmla="*/ 51 h 111"/>
                    <a:gd name="T6" fmla="*/ 247 w 247"/>
                    <a:gd name="T7" fmla="*/ 0 h 111"/>
                    <a:gd name="T8" fmla="*/ 0 w 247"/>
                    <a:gd name="T9" fmla="*/ 67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7" h="111">
                      <a:moveTo>
                        <a:pt x="0" y="67"/>
                      </a:moveTo>
                      <a:cubicBezTo>
                        <a:pt x="25" y="111"/>
                        <a:pt x="25" y="111"/>
                        <a:pt x="25" y="111"/>
                      </a:cubicBezTo>
                      <a:cubicBezTo>
                        <a:pt x="92" y="75"/>
                        <a:pt x="167" y="53"/>
                        <a:pt x="247" y="51"/>
                      </a:cubicBezTo>
                      <a:cubicBezTo>
                        <a:pt x="247" y="0"/>
                        <a:pt x="247" y="0"/>
                        <a:pt x="247" y="0"/>
                      </a:cubicBezTo>
                      <a:cubicBezTo>
                        <a:pt x="158" y="2"/>
                        <a:pt x="74" y="26"/>
                        <a:pt x="0" y="67"/>
                      </a:cubicBezTo>
                      <a:close/>
                    </a:path>
                  </a:pathLst>
                </a:custGeom>
                <a:solidFill>
                  <a:srgbClr val="82BDFE">
                    <a:alpha val="24706"/>
                  </a:srgb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45" name="ïṥľïďê"/>
              <p:cNvSpPr/>
              <p:nvPr/>
            </p:nvSpPr>
            <p:spPr bwMode="auto">
              <a:xfrm>
                <a:off x="7190273" y="3008570"/>
                <a:ext cx="603017" cy="47978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708" y="0"/>
                    </a:moveTo>
                    <a:cubicBezTo>
                      <a:pt x="20811" y="10"/>
                      <a:pt x="20921" y="52"/>
                      <a:pt x="21049" y="116"/>
                    </a:cubicBezTo>
                    <a:cubicBezTo>
                      <a:pt x="21416" y="342"/>
                      <a:pt x="21599" y="730"/>
                      <a:pt x="21599" y="1281"/>
                    </a:cubicBezTo>
                    <a:lnTo>
                      <a:pt x="21599" y="20332"/>
                    </a:lnTo>
                    <a:cubicBezTo>
                      <a:pt x="21599" y="20883"/>
                      <a:pt x="21416" y="21271"/>
                      <a:pt x="21049" y="21497"/>
                    </a:cubicBezTo>
                    <a:cubicBezTo>
                      <a:pt x="20921" y="21564"/>
                      <a:pt x="20811" y="21599"/>
                      <a:pt x="20708" y="21599"/>
                    </a:cubicBezTo>
                    <a:cubicBezTo>
                      <a:pt x="20451" y="21599"/>
                      <a:pt x="20236" y="21476"/>
                      <a:pt x="20065" y="21229"/>
                    </a:cubicBezTo>
                    <a:lnTo>
                      <a:pt x="14402" y="13267"/>
                    </a:lnTo>
                    <a:lnTo>
                      <a:pt x="14402" y="17275"/>
                    </a:lnTo>
                    <a:cubicBezTo>
                      <a:pt x="14402" y="17801"/>
                      <a:pt x="14331" y="18305"/>
                      <a:pt x="14187" y="18775"/>
                    </a:cubicBezTo>
                    <a:cubicBezTo>
                      <a:pt x="14042" y="19248"/>
                      <a:pt x="13849" y="19665"/>
                      <a:pt x="13606" y="20028"/>
                    </a:cubicBezTo>
                    <a:cubicBezTo>
                      <a:pt x="13364" y="20385"/>
                      <a:pt x="13080" y="20671"/>
                      <a:pt x="12757" y="20879"/>
                    </a:cubicBezTo>
                    <a:cubicBezTo>
                      <a:pt x="12431" y="21091"/>
                      <a:pt x="12084" y="21193"/>
                      <a:pt x="11707" y="21193"/>
                    </a:cubicBezTo>
                    <a:lnTo>
                      <a:pt x="2705" y="21193"/>
                    </a:lnTo>
                    <a:cubicBezTo>
                      <a:pt x="2340" y="21193"/>
                      <a:pt x="1990" y="21091"/>
                      <a:pt x="1664" y="20879"/>
                    </a:cubicBezTo>
                    <a:cubicBezTo>
                      <a:pt x="1334" y="20671"/>
                      <a:pt x="1047" y="20385"/>
                      <a:pt x="802" y="20028"/>
                    </a:cubicBezTo>
                    <a:cubicBezTo>
                      <a:pt x="555" y="19665"/>
                      <a:pt x="359" y="19252"/>
                      <a:pt x="215" y="18786"/>
                    </a:cubicBezTo>
                    <a:cubicBezTo>
                      <a:pt x="71" y="18316"/>
                      <a:pt x="0" y="17815"/>
                      <a:pt x="0" y="17275"/>
                    </a:cubicBezTo>
                    <a:lnTo>
                      <a:pt x="0" y="4293"/>
                    </a:lnTo>
                    <a:cubicBezTo>
                      <a:pt x="0" y="3760"/>
                      <a:pt x="70" y="3262"/>
                      <a:pt x="215" y="2789"/>
                    </a:cubicBezTo>
                    <a:cubicBezTo>
                      <a:pt x="359" y="2312"/>
                      <a:pt x="555" y="1906"/>
                      <a:pt x="802" y="1560"/>
                    </a:cubicBezTo>
                    <a:cubicBezTo>
                      <a:pt x="1047" y="1221"/>
                      <a:pt x="1334" y="946"/>
                      <a:pt x="1664" y="734"/>
                    </a:cubicBezTo>
                    <a:cubicBezTo>
                      <a:pt x="1990" y="526"/>
                      <a:pt x="2340" y="420"/>
                      <a:pt x="2705" y="420"/>
                    </a:cubicBezTo>
                    <a:lnTo>
                      <a:pt x="11707" y="420"/>
                    </a:lnTo>
                    <a:cubicBezTo>
                      <a:pt x="12074" y="420"/>
                      <a:pt x="12421" y="526"/>
                      <a:pt x="12752" y="734"/>
                    </a:cubicBezTo>
                    <a:cubicBezTo>
                      <a:pt x="13078" y="946"/>
                      <a:pt x="13364" y="1221"/>
                      <a:pt x="13606" y="1560"/>
                    </a:cubicBezTo>
                    <a:cubicBezTo>
                      <a:pt x="13849" y="1906"/>
                      <a:pt x="14042" y="2312"/>
                      <a:pt x="14187" y="2789"/>
                    </a:cubicBezTo>
                    <a:cubicBezTo>
                      <a:pt x="14331" y="3262"/>
                      <a:pt x="14402" y="3760"/>
                      <a:pt x="14402" y="4293"/>
                    </a:cubicBezTo>
                    <a:lnTo>
                      <a:pt x="14402" y="8346"/>
                    </a:lnTo>
                    <a:lnTo>
                      <a:pt x="20065" y="388"/>
                    </a:lnTo>
                    <a:cubicBezTo>
                      <a:pt x="20243" y="127"/>
                      <a:pt x="20456" y="0"/>
                      <a:pt x="2070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3" name="îŝḻîďe"/>
            <p:cNvGrpSpPr/>
            <p:nvPr/>
          </p:nvGrpSpPr>
          <p:grpSpPr>
            <a:xfrm>
              <a:off x="14586" y="4373"/>
              <a:ext cx="2626" cy="2627"/>
              <a:chOff x="9303427" y="2319273"/>
              <a:chExt cx="1867586" cy="1868076"/>
            </a:xfrm>
          </p:grpSpPr>
          <p:grpSp>
            <p:nvGrpSpPr>
              <p:cNvPr id="28" name="ís1iḓê"/>
              <p:cNvGrpSpPr/>
              <p:nvPr/>
            </p:nvGrpSpPr>
            <p:grpSpPr>
              <a:xfrm>
                <a:off x="9303427" y="2319273"/>
                <a:ext cx="1867586" cy="1868076"/>
                <a:chOff x="9237196" y="2257147"/>
                <a:chExt cx="1868076" cy="1868076"/>
              </a:xfrm>
            </p:grpSpPr>
            <p:sp>
              <p:nvSpPr>
                <p:cNvPr id="30" name="ïšľîḍe"/>
                <p:cNvSpPr/>
                <p:nvPr/>
              </p:nvSpPr>
              <p:spPr bwMode="auto">
                <a:xfrm>
                  <a:off x="10612979" y="2394505"/>
                  <a:ext cx="356034" cy="354935"/>
                </a:xfrm>
                <a:custGeom>
                  <a:avLst/>
                  <a:gdLst>
                    <a:gd name="T0" fmla="*/ 207 w 207"/>
                    <a:gd name="T1" fmla="*/ 181 h 206"/>
                    <a:gd name="T2" fmla="*/ 26 w 207"/>
                    <a:gd name="T3" fmla="*/ 0 h 206"/>
                    <a:gd name="T4" fmla="*/ 0 w 207"/>
                    <a:gd name="T5" fmla="*/ 44 h 206"/>
                    <a:gd name="T6" fmla="*/ 163 w 207"/>
                    <a:gd name="T7" fmla="*/ 206 h 206"/>
                    <a:gd name="T8" fmla="*/ 207 w 207"/>
                    <a:gd name="T9" fmla="*/ 181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7" h="206">
                      <a:moveTo>
                        <a:pt x="207" y="181"/>
                      </a:moveTo>
                      <a:cubicBezTo>
                        <a:pt x="162" y="107"/>
                        <a:pt x="100" y="45"/>
                        <a:pt x="26" y="0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66" y="85"/>
                        <a:pt x="122" y="140"/>
                        <a:pt x="163" y="206"/>
                      </a:cubicBezTo>
                      <a:lnTo>
                        <a:pt x="207" y="181"/>
                      </a:lnTo>
                      <a:close/>
                    </a:path>
                  </a:pathLst>
                </a:custGeom>
                <a:solidFill>
                  <a:srgbClr val="E87F90"/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31" name="îṣ1îḍé"/>
                <p:cNvSpPr/>
                <p:nvPr/>
              </p:nvSpPr>
              <p:spPr bwMode="auto">
                <a:xfrm>
                  <a:off x="10193211" y="2257147"/>
                  <a:ext cx="427460" cy="191203"/>
                </a:xfrm>
                <a:custGeom>
                  <a:avLst/>
                  <a:gdLst>
                    <a:gd name="T0" fmla="*/ 0 w 248"/>
                    <a:gd name="T1" fmla="*/ 0 h 111"/>
                    <a:gd name="T2" fmla="*/ 0 w 248"/>
                    <a:gd name="T3" fmla="*/ 51 h 111"/>
                    <a:gd name="T4" fmla="*/ 222 w 248"/>
                    <a:gd name="T5" fmla="*/ 111 h 111"/>
                    <a:gd name="T6" fmla="*/ 248 w 248"/>
                    <a:gd name="T7" fmla="*/ 67 h 111"/>
                    <a:gd name="T8" fmla="*/ 0 w 248"/>
                    <a:gd name="T9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8" h="111">
                      <a:moveTo>
                        <a:pt x="0" y="0"/>
                      </a:moveTo>
                      <a:cubicBezTo>
                        <a:pt x="0" y="51"/>
                        <a:pt x="0" y="51"/>
                        <a:pt x="0" y="51"/>
                      </a:cubicBezTo>
                      <a:cubicBezTo>
                        <a:pt x="80" y="53"/>
                        <a:pt x="156" y="75"/>
                        <a:pt x="222" y="111"/>
                      </a:cubicBezTo>
                      <a:cubicBezTo>
                        <a:pt x="248" y="67"/>
                        <a:pt x="248" y="67"/>
                        <a:pt x="248" y="67"/>
                      </a:cubicBezTo>
                      <a:cubicBezTo>
                        <a:pt x="174" y="26"/>
                        <a:pt x="90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E87F90"/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32" name="i$ḷídé"/>
                <p:cNvSpPr/>
                <p:nvPr/>
              </p:nvSpPr>
              <p:spPr bwMode="auto">
                <a:xfrm>
                  <a:off x="10914069" y="2743946"/>
                  <a:ext cx="191203" cy="425262"/>
                </a:xfrm>
                <a:custGeom>
                  <a:avLst/>
                  <a:gdLst>
                    <a:gd name="T0" fmla="*/ 45 w 111"/>
                    <a:gd name="T1" fmla="*/ 0 h 247"/>
                    <a:gd name="T2" fmla="*/ 0 w 111"/>
                    <a:gd name="T3" fmla="*/ 26 h 247"/>
                    <a:gd name="T4" fmla="*/ 60 w 111"/>
                    <a:gd name="T5" fmla="*/ 247 h 247"/>
                    <a:gd name="T6" fmla="*/ 111 w 111"/>
                    <a:gd name="T7" fmla="*/ 247 h 247"/>
                    <a:gd name="T8" fmla="*/ 45 w 111"/>
                    <a:gd name="T9" fmla="*/ 0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247">
                      <a:moveTo>
                        <a:pt x="45" y="0"/>
                      </a:move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37" y="92"/>
                        <a:pt x="58" y="167"/>
                        <a:pt x="60" y="247"/>
                      </a:cubicBezTo>
                      <a:cubicBezTo>
                        <a:pt x="111" y="247"/>
                        <a:pt x="111" y="247"/>
                        <a:pt x="111" y="247"/>
                      </a:cubicBezTo>
                      <a:cubicBezTo>
                        <a:pt x="109" y="158"/>
                        <a:pt x="85" y="74"/>
                        <a:pt x="45" y="0"/>
                      </a:cubicBezTo>
                      <a:close/>
                    </a:path>
                  </a:pathLst>
                </a:custGeom>
                <a:solidFill>
                  <a:srgbClr val="E87F90"/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35" name="íṥľîḍe"/>
                <p:cNvSpPr/>
                <p:nvPr/>
              </p:nvSpPr>
              <p:spPr bwMode="auto">
                <a:xfrm>
                  <a:off x="10914069" y="3213162"/>
                  <a:ext cx="191203" cy="427460"/>
                </a:xfrm>
                <a:custGeom>
                  <a:avLst/>
                  <a:gdLst>
                    <a:gd name="T0" fmla="*/ 60 w 111"/>
                    <a:gd name="T1" fmla="*/ 0 h 248"/>
                    <a:gd name="T2" fmla="*/ 0 w 111"/>
                    <a:gd name="T3" fmla="*/ 222 h 248"/>
                    <a:gd name="T4" fmla="*/ 45 w 111"/>
                    <a:gd name="T5" fmla="*/ 248 h 248"/>
                    <a:gd name="T6" fmla="*/ 111 w 111"/>
                    <a:gd name="T7" fmla="*/ 0 h 248"/>
                    <a:gd name="T8" fmla="*/ 60 w 111"/>
                    <a:gd name="T9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248">
                      <a:moveTo>
                        <a:pt x="60" y="0"/>
                      </a:moveTo>
                      <a:cubicBezTo>
                        <a:pt x="58" y="80"/>
                        <a:pt x="37" y="156"/>
                        <a:pt x="0" y="222"/>
                      </a:cubicBezTo>
                      <a:cubicBezTo>
                        <a:pt x="45" y="248"/>
                        <a:pt x="45" y="248"/>
                        <a:pt x="45" y="248"/>
                      </a:cubicBezTo>
                      <a:cubicBezTo>
                        <a:pt x="85" y="174"/>
                        <a:pt x="109" y="90"/>
                        <a:pt x="111" y="0"/>
                      </a:cubicBez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E87F90"/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36" name="iṩ1îdé"/>
                <p:cNvSpPr/>
                <p:nvPr/>
              </p:nvSpPr>
              <p:spPr bwMode="auto">
                <a:xfrm>
                  <a:off x="10612979" y="3632930"/>
                  <a:ext cx="356034" cy="356034"/>
                </a:xfrm>
                <a:custGeom>
                  <a:avLst/>
                  <a:gdLst>
                    <a:gd name="T0" fmla="*/ 207 w 207"/>
                    <a:gd name="T1" fmla="*/ 26 h 207"/>
                    <a:gd name="T2" fmla="*/ 163 w 207"/>
                    <a:gd name="T3" fmla="*/ 0 h 207"/>
                    <a:gd name="T4" fmla="*/ 0 w 207"/>
                    <a:gd name="T5" fmla="*/ 163 h 207"/>
                    <a:gd name="T6" fmla="*/ 26 w 207"/>
                    <a:gd name="T7" fmla="*/ 207 h 207"/>
                    <a:gd name="T8" fmla="*/ 207 w 207"/>
                    <a:gd name="T9" fmla="*/ 26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7" h="207">
                      <a:moveTo>
                        <a:pt x="207" y="26"/>
                      </a:moveTo>
                      <a:cubicBezTo>
                        <a:pt x="163" y="0"/>
                        <a:pt x="163" y="0"/>
                        <a:pt x="163" y="0"/>
                      </a:cubicBezTo>
                      <a:cubicBezTo>
                        <a:pt x="122" y="66"/>
                        <a:pt x="66" y="122"/>
                        <a:pt x="0" y="163"/>
                      </a:cubicBezTo>
                      <a:cubicBezTo>
                        <a:pt x="26" y="207"/>
                        <a:pt x="26" y="207"/>
                        <a:pt x="26" y="207"/>
                      </a:cubicBezTo>
                      <a:cubicBezTo>
                        <a:pt x="100" y="162"/>
                        <a:pt x="162" y="100"/>
                        <a:pt x="207" y="26"/>
                      </a:cubicBezTo>
                      <a:close/>
                    </a:path>
                  </a:pathLst>
                </a:custGeom>
                <a:solidFill>
                  <a:srgbClr val="E87F90"/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37" name="îṩḷîďe"/>
                <p:cNvSpPr/>
                <p:nvPr/>
              </p:nvSpPr>
              <p:spPr bwMode="auto">
                <a:xfrm>
                  <a:off x="10193211" y="3936217"/>
                  <a:ext cx="427460" cy="189006"/>
                </a:xfrm>
                <a:custGeom>
                  <a:avLst/>
                  <a:gdLst>
                    <a:gd name="T0" fmla="*/ 248 w 248"/>
                    <a:gd name="T1" fmla="*/ 44 h 110"/>
                    <a:gd name="T2" fmla="*/ 222 w 248"/>
                    <a:gd name="T3" fmla="*/ 0 h 110"/>
                    <a:gd name="T4" fmla="*/ 0 w 248"/>
                    <a:gd name="T5" fmla="*/ 59 h 110"/>
                    <a:gd name="T6" fmla="*/ 0 w 248"/>
                    <a:gd name="T7" fmla="*/ 110 h 110"/>
                    <a:gd name="T8" fmla="*/ 248 w 248"/>
                    <a:gd name="T9" fmla="*/ 44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8" h="110">
                      <a:moveTo>
                        <a:pt x="248" y="44"/>
                      </a:moveTo>
                      <a:cubicBezTo>
                        <a:pt x="222" y="0"/>
                        <a:pt x="222" y="0"/>
                        <a:pt x="222" y="0"/>
                      </a:cubicBezTo>
                      <a:cubicBezTo>
                        <a:pt x="156" y="36"/>
                        <a:pt x="80" y="57"/>
                        <a:pt x="0" y="59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90" y="108"/>
                        <a:pt x="174" y="84"/>
                        <a:pt x="248" y="44"/>
                      </a:cubicBezTo>
                      <a:close/>
                    </a:path>
                  </a:pathLst>
                </a:custGeom>
                <a:solidFill>
                  <a:srgbClr val="E87F90"/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38" name="îSḻiḑe"/>
                <p:cNvSpPr/>
                <p:nvPr/>
              </p:nvSpPr>
              <p:spPr bwMode="auto">
                <a:xfrm>
                  <a:off x="9723995" y="3936217"/>
                  <a:ext cx="425262" cy="189006"/>
                </a:xfrm>
                <a:custGeom>
                  <a:avLst/>
                  <a:gdLst>
                    <a:gd name="T0" fmla="*/ 0 w 247"/>
                    <a:gd name="T1" fmla="*/ 44 h 110"/>
                    <a:gd name="T2" fmla="*/ 247 w 247"/>
                    <a:gd name="T3" fmla="*/ 110 h 110"/>
                    <a:gd name="T4" fmla="*/ 247 w 247"/>
                    <a:gd name="T5" fmla="*/ 59 h 110"/>
                    <a:gd name="T6" fmla="*/ 26 w 247"/>
                    <a:gd name="T7" fmla="*/ 0 h 110"/>
                    <a:gd name="T8" fmla="*/ 0 w 247"/>
                    <a:gd name="T9" fmla="*/ 44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7" h="110">
                      <a:moveTo>
                        <a:pt x="0" y="44"/>
                      </a:moveTo>
                      <a:cubicBezTo>
                        <a:pt x="74" y="84"/>
                        <a:pt x="158" y="108"/>
                        <a:pt x="247" y="110"/>
                      </a:cubicBezTo>
                      <a:cubicBezTo>
                        <a:pt x="247" y="59"/>
                        <a:pt x="247" y="59"/>
                        <a:pt x="247" y="59"/>
                      </a:cubicBezTo>
                      <a:cubicBezTo>
                        <a:pt x="167" y="57"/>
                        <a:pt x="92" y="36"/>
                        <a:pt x="26" y="0"/>
                      </a:cubicBez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E87F90"/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39" name="ïSlîḍè"/>
                <p:cNvSpPr/>
                <p:nvPr/>
              </p:nvSpPr>
              <p:spPr bwMode="auto">
                <a:xfrm>
                  <a:off x="9374554" y="3632930"/>
                  <a:ext cx="354935" cy="356034"/>
                </a:xfrm>
                <a:custGeom>
                  <a:avLst/>
                  <a:gdLst>
                    <a:gd name="T0" fmla="*/ 44 w 206"/>
                    <a:gd name="T1" fmla="*/ 0 h 207"/>
                    <a:gd name="T2" fmla="*/ 0 w 206"/>
                    <a:gd name="T3" fmla="*/ 26 h 207"/>
                    <a:gd name="T4" fmla="*/ 181 w 206"/>
                    <a:gd name="T5" fmla="*/ 207 h 207"/>
                    <a:gd name="T6" fmla="*/ 206 w 206"/>
                    <a:gd name="T7" fmla="*/ 163 h 207"/>
                    <a:gd name="T8" fmla="*/ 44 w 206"/>
                    <a:gd name="T9" fmla="*/ 0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6" h="207">
                      <a:moveTo>
                        <a:pt x="44" y="0"/>
                      </a:move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45" y="100"/>
                        <a:pt x="107" y="162"/>
                        <a:pt x="181" y="207"/>
                      </a:cubicBezTo>
                      <a:cubicBezTo>
                        <a:pt x="206" y="163"/>
                        <a:pt x="206" y="163"/>
                        <a:pt x="206" y="163"/>
                      </a:cubicBezTo>
                      <a:cubicBezTo>
                        <a:pt x="140" y="122"/>
                        <a:pt x="85" y="66"/>
                        <a:pt x="44" y="0"/>
                      </a:cubicBezTo>
                      <a:close/>
                    </a:path>
                  </a:pathLst>
                </a:custGeom>
                <a:solidFill>
                  <a:srgbClr val="FA938E">
                    <a:alpha val="25000"/>
                  </a:srgb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0" name="ïSļïďè"/>
                <p:cNvSpPr/>
                <p:nvPr/>
              </p:nvSpPr>
              <p:spPr bwMode="auto">
                <a:xfrm>
                  <a:off x="9237196" y="3213162"/>
                  <a:ext cx="191203" cy="427460"/>
                </a:xfrm>
                <a:custGeom>
                  <a:avLst/>
                  <a:gdLst>
                    <a:gd name="T0" fmla="*/ 0 w 111"/>
                    <a:gd name="T1" fmla="*/ 0 h 248"/>
                    <a:gd name="T2" fmla="*/ 67 w 111"/>
                    <a:gd name="T3" fmla="*/ 248 h 248"/>
                    <a:gd name="T4" fmla="*/ 111 w 111"/>
                    <a:gd name="T5" fmla="*/ 222 h 248"/>
                    <a:gd name="T6" fmla="*/ 51 w 111"/>
                    <a:gd name="T7" fmla="*/ 0 h 248"/>
                    <a:gd name="T8" fmla="*/ 0 w 111"/>
                    <a:gd name="T9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248">
                      <a:moveTo>
                        <a:pt x="0" y="0"/>
                      </a:moveTo>
                      <a:cubicBezTo>
                        <a:pt x="2" y="90"/>
                        <a:pt x="26" y="174"/>
                        <a:pt x="67" y="248"/>
                      </a:cubicBezTo>
                      <a:cubicBezTo>
                        <a:pt x="111" y="222"/>
                        <a:pt x="111" y="222"/>
                        <a:pt x="111" y="222"/>
                      </a:cubicBezTo>
                      <a:cubicBezTo>
                        <a:pt x="75" y="156"/>
                        <a:pt x="53" y="80"/>
                        <a:pt x="51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A938E">
                    <a:alpha val="25000"/>
                  </a:srgb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1" name="íṩľíḍê"/>
                <p:cNvSpPr/>
                <p:nvPr/>
              </p:nvSpPr>
              <p:spPr bwMode="auto">
                <a:xfrm>
                  <a:off x="9237196" y="2743946"/>
                  <a:ext cx="191203" cy="425262"/>
                </a:xfrm>
                <a:custGeom>
                  <a:avLst/>
                  <a:gdLst>
                    <a:gd name="T0" fmla="*/ 51 w 111"/>
                    <a:gd name="T1" fmla="*/ 247 h 247"/>
                    <a:gd name="T2" fmla="*/ 111 w 111"/>
                    <a:gd name="T3" fmla="*/ 26 h 247"/>
                    <a:gd name="T4" fmla="*/ 67 w 111"/>
                    <a:gd name="T5" fmla="*/ 0 h 247"/>
                    <a:gd name="T6" fmla="*/ 0 w 111"/>
                    <a:gd name="T7" fmla="*/ 247 h 247"/>
                    <a:gd name="T8" fmla="*/ 51 w 111"/>
                    <a:gd name="T9" fmla="*/ 247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247">
                      <a:moveTo>
                        <a:pt x="51" y="247"/>
                      </a:moveTo>
                      <a:cubicBezTo>
                        <a:pt x="53" y="167"/>
                        <a:pt x="75" y="92"/>
                        <a:pt x="111" y="26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74"/>
                        <a:pt x="2" y="158"/>
                        <a:pt x="0" y="247"/>
                      </a:cubicBezTo>
                      <a:lnTo>
                        <a:pt x="51" y="247"/>
                      </a:lnTo>
                      <a:close/>
                    </a:path>
                  </a:pathLst>
                </a:custGeom>
                <a:solidFill>
                  <a:srgbClr val="FA938E">
                    <a:alpha val="25000"/>
                  </a:srgb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2" name="išľíďê"/>
                <p:cNvSpPr/>
                <p:nvPr/>
              </p:nvSpPr>
              <p:spPr bwMode="auto">
                <a:xfrm>
                  <a:off x="9374554" y="2394505"/>
                  <a:ext cx="354935" cy="354935"/>
                </a:xfrm>
                <a:custGeom>
                  <a:avLst/>
                  <a:gdLst>
                    <a:gd name="T0" fmla="*/ 0 w 206"/>
                    <a:gd name="T1" fmla="*/ 181 h 206"/>
                    <a:gd name="T2" fmla="*/ 44 w 206"/>
                    <a:gd name="T3" fmla="*/ 206 h 206"/>
                    <a:gd name="T4" fmla="*/ 206 w 206"/>
                    <a:gd name="T5" fmla="*/ 44 h 206"/>
                    <a:gd name="T6" fmla="*/ 181 w 206"/>
                    <a:gd name="T7" fmla="*/ 0 h 206"/>
                    <a:gd name="T8" fmla="*/ 0 w 206"/>
                    <a:gd name="T9" fmla="*/ 181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6" h="206">
                      <a:moveTo>
                        <a:pt x="0" y="181"/>
                      </a:moveTo>
                      <a:cubicBezTo>
                        <a:pt x="44" y="206"/>
                        <a:pt x="44" y="206"/>
                        <a:pt x="44" y="206"/>
                      </a:cubicBezTo>
                      <a:cubicBezTo>
                        <a:pt x="85" y="140"/>
                        <a:pt x="140" y="85"/>
                        <a:pt x="206" y="44"/>
                      </a:cubicBezTo>
                      <a:cubicBezTo>
                        <a:pt x="181" y="0"/>
                        <a:pt x="181" y="0"/>
                        <a:pt x="181" y="0"/>
                      </a:cubicBezTo>
                      <a:cubicBezTo>
                        <a:pt x="107" y="45"/>
                        <a:pt x="45" y="107"/>
                        <a:pt x="0" y="181"/>
                      </a:cubicBezTo>
                      <a:close/>
                    </a:path>
                  </a:pathLst>
                </a:custGeom>
                <a:solidFill>
                  <a:srgbClr val="FA938E">
                    <a:alpha val="25000"/>
                  </a:srgb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43" name="ïṣľîḓe"/>
                <p:cNvSpPr/>
                <p:nvPr/>
              </p:nvSpPr>
              <p:spPr bwMode="auto">
                <a:xfrm>
                  <a:off x="9723995" y="2257147"/>
                  <a:ext cx="425262" cy="191203"/>
                </a:xfrm>
                <a:custGeom>
                  <a:avLst/>
                  <a:gdLst>
                    <a:gd name="T0" fmla="*/ 0 w 247"/>
                    <a:gd name="T1" fmla="*/ 67 h 111"/>
                    <a:gd name="T2" fmla="*/ 25 w 247"/>
                    <a:gd name="T3" fmla="*/ 111 h 111"/>
                    <a:gd name="T4" fmla="*/ 247 w 247"/>
                    <a:gd name="T5" fmla="*/ 51 h 111"/>
                    <a:gd name="T6" fmla="*/ 247 w 247"/>
                    <a:gd name="T7" fmla="*/ 0 h 111"/>
                    <a:gd name="T8" fmla="*/ 0 w 247"/>
                    <a:gd name="T9" fmla="*/ 67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7" h="111">
                      <a:moveTo>
                        <a:pt x="0" y="67"/>
                      </a:moveTo>
                      <a:cubicBezTo>
                        <a:pt x="25" y="111"/>
                        <a:pt x="25" y="111"/>
                        <a:pt x="25" y="111"/>
                      </a:cubicBezTo>
                      <a:cubicBezTo>
                        <a:pt x="92" y="75"/>
                        <a:pt x="167" y="53"/>
                        <a:pt x="247" y="51"/>
                      </a:cubicBezTo>
                      <a:cubicBezTo>
                        <a:pt x="247" y="0"/>
                        <a:pt x="247" y="0"/>
                        <a:pt x="247" y="0"/>
                      </a:cubicBezTo>
                      <a:cubicBezTo>
                        <a:pt x="158" y="2"/>
                        <a:pt x="74" y="26"/>
                        <a:pt x="0" y="67"/>
                      </a:cubicBezTo>
                      <a:close/>
                    </a:path>
                  </a:pathLst>
                </a:custGeom>
                <a:solidFill>
                  <a:srgbClr val="FA938E">
                    <a:alpha val="25000"/>
                  </a:srgb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29" name="îṡḻíḓè"/>
              <p:cNvSpPr/>
              <p:nvPr/>
            </p:nvSpPr>
            <p:spPr bwMode="auto">
              <a:xfrm>
                <a:off x="9918238" y="2951678"/>
                <a:ext cx="638009" cy="531813"/>
              </a:xfrm>
              <a:custGeom>
                <a:avLst/>
                <a:gdLst>
                  <a:gd name="T0" fmla="*/ 75419876 w 21600"/>
                  <a:gd name="T1" fmla="*/ 22815321 h 21579"/>
                  <a:gd name="T2" fmla="*/ 74086090 w 21600"/>
                  <a:gd name="T3" fmla="*/ 25988205 h 21579"/>
                  <a:gd name="T4" fmla="*/ 70751508 w 21600"/>
                  <a:gd name="T5" fmla="*/ 27764166 h 21579"/>
                  <a:gd name="T6" fmla="*/ 70751508 w 21600"/>
                  <a:gd name="T7" fmla="*/ 40356187 h 21579"/>
                  <a:gd name="T8" fmla="*/ 68890459 w 21600"/>
                  <a:gd name="T9" fmla="*/ 44041735 h 21579"/>
                  <a:gd name="T10" fmla="*/ 64452543 w 21600"/>
                  <a:gd name="T11" fmla="*/ 45574747 h 21579"/>
                  <a:gd name="T12" fmla="*/ 57741601 w 21600"/>
                  <a:gd name="T13" fmla="*/ 41068031 h 21579"/>
                  <a:gd name="T14" fmla="*/ 49288264 w 21600"/>
                  <a:gd name="T15" fmla="*/ 37061803 h 21579"/>
                  <a:gd name="T16" fmla="*/ 39979537 w 21600"/>
                  <a:gd name="T17" fmla="*/ 33937470 h 21579"/>
                  <a:gd name="T18" fmla="*/ 30688181 w 21600"/>
                  <a:gd name="T19" fmla="*/ 32234408 h 21579"/>
                  <a:gd name="T20" fmla="*/ 27825021 w 21600"/>
                  <a:gd name="T21" fmla="*/ 33597370 h 21579"/>
                  <a:gd name="T22" fmla="*/ 26309651 w 21600"/>
                  <a:gd name="T23" fmla="*/ 35728021 h 21579"/>
                  <a:gd name="T24" fmla="*/ 26225861 w 21600"/>
                  <a:gd name="T25" fmla="*/ 38138096 h 21579"/>
                  <a:gd name="T26" fmla="*/ 27748204 w 21600"/>
                  <a:gd name="T27" fmla="*/ 40356187 h 21579"/>
                  <a:gd name="T28" fmla="*/ 26805477 w 21600"/>
                  <a:gd name="T29" fmla="*/ 42936312 h 21579"/>
                  <a:gd name="T30" fmla="*/ 27643496 w 21600"/>
                  <a:gd name="T31" fmla="*/ 45203003 h 21579"/>
                  <a:gd name="T32" fmla="*/ 29672124 w 21600"/>
                  <a:gd name="T33" fmla="*/ 47299644 h 21579"/>
                  <a:gd name="T34" fmla="*/ 32371191 w 21600"/>
                  <a:gd name="T35" fmla="*/ 49296719 h 21579"/>
                  <a:gd name="T36" fmla="*/ 29525462 w 21600"/>
                  <a:gd name="T37" fmla="*/ 51536695 h 21579"/>
                  <a:gd name="T38" fmla="*/ 25181854 w 21600"/>
                  <a:gd name="T39" fmla="*/ 52406463 h 21579"/>
                  <a:gd name="T40" fmla="*/ 20660147 w 21600"/>
                  <a:gd name="T41" fmla="*/ 52049309 h 21579"/>
                  <a:gd name="T42" fmla="*/ 17189421 w 21600"/>
                  <a:gd name="T43" fmla="*/ 50560017 h 21579"/>
                  <a:gd name="T44" fmla="*/ 15548366 w 21600"/>
                  <a:gd name="T45" fmla="*/ 46296300 h 21579"/>
                  <a:gd name="T46" fmla="*/ 14078377 w 21600"/>
                  <a:gd name="T47" fmla="*/ 41845479 h 21579"/>
                  <a:gd name="T48" fmla="*/ 13505733 w 21600"/>
                  <a:gd name="T49" fmla="*/ 37124993 h 21579"/>
                  <a:gd name="T50" fmla="*/ 14490413 w 21600"/>
                  <a:gd name="T51" fmla="*/ 31957448 h 21579"/>
                  <a:gd name="T52" fmla="*/ 6298965 w 21600"/>
                  <a:gd name="T53" fmla="*/ 31957448 h 21579"/>
                  <a:gd name="T54" fmla="*/ 1864535 w 21600"/>
                  <a:gd name="T55" fmla="*/ 30424436 h 21579"/>
                  <a:gd name="T56" fmla="*/ 0 w 21600"/>
                  <a:gd name="T57" fmla="*/ 26702464 h 21579"/>
                  <a:gd name="T58" fmla="*/ 0 w 21600"/>
                  <a:gd name="T59" fmla="*/ 18886823 h 21579"/>
                  <a:gd name="T60" fmla="*/ 1836585 w 21600"/>
                  <a:gd name="T61" fmla="*/ 15172146 h 21579"/>
                  <a:gd name="T62" fmla="*/ 6298965 w 21600"/>
                  <a:gd name="T63" fmla="*/ 13617249 h 21579"/>
                  <a:gd name="T64" fmla="*/ 26721687 w 21600"/>
                  <a:gd name="T65" fmla="*/ 13617249 h 21579"/>
                  <a:gd name="T66" fmla="*/ 36749721 w 21600"/>
                  <a:gd name="T67" fmla="*/ 12477866 h 21579"/>
                  <a:gd name="T68" fmla="*/ 47175846 w 21600"/>
                  <a:gd name="T69" fmla="*/ 9411842 h 21579"/>
                  <a:gd name="T70" fmla="*/ 56819793 w 21600"/>
                  <a:gd name="T71" fmla="*/ 5033920 h 21579"/>
                  <a:gd name="T72" fmla="*/ 64452543 w 21600"/>
                  <a:gd name="T73" fmla="*/ 0 h 21579"/>
                  <a:gd name="T74" fmla="*/ 68890459 w 21600"/>
                  <a:gd name="T75" fmla="*/ 1540307 h 21579"/>
                  <a:gd name="T76" fmla="*/ 70751508 w 21600"/>
                  <a:gd name="T77" fmla="*/ 5262280 h 21579"/>
                  <a:gd name="T78" fmla="*/ 70751508 w 21600"/>
                  <a:gd name="T79" fmla="*/ 17817875 h 21579"/>
                  <a:gd name="T80" fmla="*/ 74086090 w 21600"/>
                  <a:gd name="T81" fmla="*/ 19608377 h 21579"/>
                  <a:gd name="T82" fmla="*/ 75419876 w 21600"/>
                  <a:gd name="T83" fmla="*/ 22815321 h 21579"/>
                  <a:gd name="T84" fmla="*/ 64452543 w 21600"/>
                  <a:gd name="T85" fmla="*/ 6936162 h 21579"/>
                  <a:gd name="T86" fmla="*/ 57657811 w 21600"/>
                  <a:gd name="T87" fmla="*/ 10816059 h 21579"/>
                  <a:gd name="T88" fmla="*/ 49860908 w 21600"/>
                  <a:gd name="T89" fmla="*/ 14173632 h 21579"/>
                  <a:gd name="T90" fmla="*/ 41473930 w 21600"/>
                  <a:gd name="T91" fmla="*/ 16819313 h 21579"/>
                  <a:gd name="T92" fmla="*/ 33020652 w 21600"/>
                  <a:gd name="T93" fmla="*/ 18473824 h 21579"/>
                  <a:gd name="T94" fmla="*/ 33020652 w 21600"/>
                  <a:gd name="T95" fmla="*/ 27144643 h 21579"/>
                  <a:gd name="T96" fmla="*/ 41473930 w 21600"/>
                  <a:gd name="T97" fmla="*/ 28818574 h 21579"/>
                  <a:gd name="T98" fmla="*/ 49860908 w 21600"/>
                  <a:gd name="T99" fmla="*/ 31478844 h 21579"/>
                  <a:gd name="T100" fmla="*/ 57699706 w 21600"/>
                  <a:gd name="T101" fmla="*/ 34858253 h 21579"/>
                  <a:gd name="T102" fmla="*/ 64452543 w 21600"/>
                  <a:gd name="T103" fmla="*/ 38679840 h 21579"/>
                  <a:gd name="T104" fmla="*/ 64452543 w 21600"/>
                  <a:gd name="T105" fmla="*/ 6936162 h 21579"/>
                  <a:gd name="T106" fmla="*/ 64452543 w 21600"/>
                  <a:gd name="T107" fmla="*/ 6936162 h 2157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1600" h="21579">
                    <a:moveTo>
                      <a:pt x="21600" y="9391"/>
                    </a:moveTo>
                    <a:cubicBezTo>
                      <a:pt x="21600" y="9887"/>
                      <a:pt x="21473" y="10321"/>
                      <a:pt x="21218" y="10697"/>
                    </a:cubicBezTo>
                    <a:cubicBezTo>
                      <a:pt x="20963" y="11073"/>
                      <a:pt x="20648" y="11313"/>
                      <a:pt x="20263" y="11428"/>
                    </a:cubicBezTo>
                    <a:lnTo>
                      <a:pt x="20263" y="16611"/>
                    </a:lnTo>
                    <a:cubicBezTo>
                      <a:pt x="20263" y="17201"/>
                      <a:pt x="20087" y="17708"/>
                      <a:pt x="19730" y="18128"/>
                    </a:cubicBezTo>
                    <a:cubicBezTo>
                      <a:pt x="19375" y="18551"/>
                      <a:pt x="18951" y="18759"/>
                      <a:pt x="18459" y="18759"/>
                    </a:cubicBezTo>
                    <a:cubicBezTo>
                      <a:pt x="17928" y="18122"/>
                      <a:pt x="17286" y="17506"/>
                      <a:pt x="16537" y="16904"/>
                    </a:cubicBezTo>
                    <a:cubicBezTo>
                      <a:pt x="15786" y="16306"/>
                      <a:pt x="14980" y="15757"/>
                      <a:pt x="14116" y="15255"/>
                    </a:cubicBezTo>
                    <a:cubicBezTo>
                      <a:pt x="13254" y="14756"/>
                      <a:pt x="12363" y="14325"/>
                      <a:pt x="11450" y="13969"/>
                    </a:cubicBezTo>
                    <a:cubicBezTo>
                      <a:pt x="10537" y="13614"/>
                      <a:pt x="9648" y="13380"/>
                      <a:pt x="8789" y="13268"/>
                    </a:cubicBezTo>
                    <a:cubicBezTo>
                      <a:pt x="8453" y="13379"/>
                      <a:pt x="8179" y="13564"/>
                      <a:pt x="7969" y="13829"/>
                    </a:cubicBezTo>
                    <a:cubicBezTo>
                      <a:pt x="7758" y="14093"/>
                      <a:pt x="7614" y="14386"/>
                      <a:pt x="7535" y="14706"/>
                    </a:cubicBezTo>
                    <a:cubicBezTo>
                      <a:pt x="7457" y="15029"/>
                      <a:pt x="7450" y="15361"/>
                      <a:pt x="7511" y="15698"/>
                    </a:cubicBezTo>
                    <a:cubicBezTo>
                      <a:pt x="7575" y="16036"/>
                      <a:pt x="7719" y="16341"/>
                      <a:pt x="7947" y="16611"/>
                    </a:cubicBezTo>
                    <a:cubicBezTo>
                      <a:pt x="7751" y="16992"/>
                      <a:pt x="7660" y="17347"/>
                      <a:pt x="7677" y="17673"/>
                    </a:cubicBezTo>
                    <a:cubicBezTo>
                      <a:pt x="7692" y="17993"/>
                      <a:pt x="7773" y="18307"/>
                      <a:pt x="7917" y="18606"/>
                    </a:cubicBezTo>
                    <a:cubicBezTo>
                      <a:pt x="8059" y="18909"/>
                      <a:pt x="8255" y="19193"/>
                      <a:pt x="8498" y="19469"/>
                    </a:cubicBezTo>
                    <a:cubicBezTo>
                      <a:pt x="8737" y="19745"/>
                      <a:pt x="8997" y="20021"/>
                      <a:pt x="9271" y="20291"/>
                    </a:cubicBezTo>
                    <a:cubicBezTo>
                      <a:pt x="9114" y="20696"/>
                      <a:pt x="8843" y="21001"/>
                      <a:pt x="8456" y="21213"/>
                    </a:cubicBezTo>
                    <a:cubicBezTo>
                      <a:pt x="8069" y="21424"/>
                      <a:pt x="7655" y="21541"/>
                      <a:pt x="7212" y="21571"/>
                    </a:cubicBezTo>
                    <a:cubicBezTo>
                      <a:pt x="6772" y="21600"/>
                      <a:pt x="6341" y="21550"/>
                      <a:pt x="5917" y="21424"/>
                    </a:cubicBezTo>
                    <a:cubicBezTo>
                      <a:pt x="5496" y="21295"/>
                      <a:pt x="5163" y="21092"/>
                      <a:pt x="4923" y="20811"/>
                    </a:cubicBezTo>
                    <a:cubicBezTo>
                      <a:pt x="4781" y="20241"/>
                      <a:pt x="4625" y="19657"/>
                      <a:pt x="4453" y="19056"/>
                    </a:cubicBezTo>
                    <a:cubicBezTo>
                      <a:pt x="4282" y="18454"/>
                      <a:pt x="4140" y="17843"/>
                      <a:pt x="4032" y="17224"/>
                    </a:cubicBezTo>
                    <a:cubicBezTo>
                      <a:pt x="3922" y="16599"/>
                      <a:pt x="3868" y="15953"/>
                      <a:pt x="3868" y="15281"/>
                    </a:cubicBezTo>
                    <a:cubicBezTo>
                      <a:pt x="3868" y="14615"/>
                      <a:pt x="3961" y="13905"/>
                      <a:pt x="4150" y="13154"/>
                    </a:cubicBezTo>
                    <a:lnTo>
                      <a:pt x="1804" y="13154"/>
                    </a:lnTo>
                    <a:cubicBezTo>
                      <a:pt x="1312" y="13154"/>
                      <a:pt x="889" y="12945"/>
                      <a:pt x="534" y="12523"/>
                    </a:cubicBezTo>
                    <a:cubicBezTo>
                      <a:pt x="176" y="12100"/>
                      <a:pt x="0" y="11592"/>
                      <a:pt x="0" y="10991"/>
                    </a:cubicBezTo>
                    <a:lnTo>
                      <a:pt x="0" y="7774"/>
                    </a:lnTo>
                    <a:cubicBezTo>
                      <a:pt x="0" y="7184"/>
                      <a:pt x="176" y="6677"/>
                      <a:pt x="526" y="6245"/>
                    </a:cubicBezTo>
                    <a:cubicBezTo>
                      <a:pt x="879" y="5820"/>
                      <a:pt x="1305" y="5605"/>
                      <a:pt x="1804" y="5605"/>
                    </a:cubicBezTo>
                    <a:lnTo>
                      <a:pt x="7653" y="5605"/>
                    </a:lnTo>
                    <a:cubicBezTo>
                      <a:pt x="8551" y="5605"/>
                      <a:pt x="9509" y="5450"/>
                      <a:pt x="10525" y="5136"/>
                    </a:cubicBezTo>
                    <a:cubicBezTo>
                      <a:pt x="11541" y="4822"/>
                      <a:pt x="12537" y="4399"/>
                      <a:pt x="13511" y="3874"/>
                    </a:cubicBezTo>
                    <a:cubicBezTo>
                      <a:pt x="14488" y="3343"/>
                      <a:pt x="15409" y="2744"/>
                      <a:pt x="16273" y="2072"/>
                    </a:cubicBezTo>
                    <a:cubicBezTo>
                      <a:pt x="17135" y="1406"/>
                      <a:pt x="17864" y="713"/>
                      <a:pt x="18459" y="0"/>
                    </a:cubicBezTo>
                    <a:cubicBezTo>
                      <a:pt x="18951" y="0"/>
                      <a:pt x="19375" y="214"/>
                      <a:pt x="19730" y="634"/>
                    </a:cubicBezTo>
                    <a:cubicBezTo>
                      <a:pt x="20087" y="1057"/>
                      <a:pt x="20263" y="1567"/>
                      <a:pt x="20263" y="2166"/>
                    </a:cubicBezTo>
                    <a:lnTo>
                      <a:pt x="20263" y="7334"/>
                    </a:lnTo>
                    <a:cubicBezTo>
                      <a:pt x="20648" y="7446"/>
                      <a:pt x="20963" y="7692"/>
                      <a:pt x="21218" y="8071"/>
                    </a:cubicBezTo>
                    <a:cubicBezTo>
                      <a:pt x="21473" y="8455"/>
                      <a:pt x="21600" y="8895"/>
                      <a:pt x="21600" y="9391"/>
                    </a:cubicBezTo>
                    <a:moveTo>
                      <a:pt x="18459" y="2855"/>
                    </a:moveTo>
                    <a:cubicBezTo>
                      <a:pt x="17864" y="3407"/>
                      <a:pt x="17215" y="3941"/>
                      <a:pt x="16513" y="4452"/>
                    </a:cubicBezTo>
                    <a:cubicBezTo>
                      <a:pt x="15810" y="4963"/>
                      <a:pt x="15066" y="5423"/>
                      <a:pt x="14280" y="5834"/>
                    </a:cubicBezTo>
                    <a:cubicBezTo>
                      <a:pt x="13494" y="6245"/>
                      <a:pt x="12694" y="6609"/>
                      <a:pt x="11878" y="6923"/>
                    </a:cubicBezTo>
                    <a:cubicBezTo>
                      <a:pt x="11061" y="7237"/>
                      <a:pt x="10255" y="7463"/>
                      <a:pt x="9457" y="7604"/>
                    </a:cubicBezTo>
                    <a:lnTo>
                      <a:pt x="9457" y="11173"/>
                    </a:lnTo>
                    <a:cubicBezTo>
                      <a:pt x="10255" y="11325"/>
                      <a:pt x="11061" y="11554"/>
                      <a:pt x="11878" y="11862"/>
                    </a:cubicBezTo>
                    <a:cubicBezTo>
                      <a:pt x="12694" y="12170"/>
                      <a:pt x="13494" y="12537"/>
                      <a:pt x="14280" y="12957"/>
                    </a:cubicBezTo>
                    <a:cubicBezTo>
                      <a:pt x="15066" y="13379"/>
                      <a:pt x="15813" y="13843"/>
                      <a:pt x="16525" y="14348"/>
                    </a:cubicBezTo>
                    <a:cubicBezTo>
                      <a:pt x="17235" y="14856"/>
                      <a:pt x="17881" y="15381"/>
                      <a:pt x="18459" y="15921"/>
                    </a:cubicBezTo>
                    <a:lnTo>
                      <a:pt x="18459" y="2855"/>
                    </a:lnTo>
                    <a:close/>
                    <a:moveTo>
                      <a:pt x="18459" y="2855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4" name="ïṧļîďê"/>
            <p:cNvGrpSpPr/>
            <p:nvPr/>
          </p:nvGrpSpPr>
          <p:grpSpPr>
            <a:xfrm>
              <a:off x="4033" y="2327"/>
              <a:ext cx="1944" cy="2435"/>
              <a:chOff x="1017965" y="2319273"/>
              <a:chExt cx="1383112" cy="1731817"/>
            </a:xfrm>
          </p:grpSpPr>
          <p:grpSp>
            <p:nvGrpSpPr>
              <p:cNvPr id="19" name="ïşliďe"/>
              <p:cNvGrpSpPr/>
              <p:nvPr/>
            </p:nvGrpSpPr>
            <p:grpSpPr>
              <a:xfrm>
                <a:off x="1017965" y="2319273"/>
                <a:ext cx="1383112" cy="1731817"/>
                <a:chOff x="1119258" y="2257147"/>
                <a:chExt cx="1383475" cy="1731817"/>
              </a:xfrm>
            </p:grpSpPr>
            <p:sp>
              <p:nvSpPr>
                <p:cNvPr id="22" name="ïslîdé"/>
                <p:cNvSpPr/>
                <p:nvPr/>
              </p:nvSpPr>
              <p:spPr bwMode="auto">
                <a:xfrm>
                  <a:off x="2075273" y="2257147"/>
                  <a:ext cx="427460" cy="191203"/>
                </a:xfrm>
                <a:custGeom>
                  <a:avLst/>
                  <a:gdLst>
                    <a:gd name="T0" fmla="*/ 0 w 248"/>
                    <a:gd name="T1" fmla="*/ 0 h 111"/>
                    <a:gd name="T2" fmla="*/ 0 w 248"/>
                    <a:gd name="T3" fmla="*/ 51 h 111"/>
                    <a:gd name="T4" fmla="*/ 222 w 248"/>
                    <a:gd name="T5" fmla="*/ 111 h 111"/>
                    <a:gd name="T6" fmla="*/ 248 w 248"/>
                    <a:gd name="T7" fmla="*/ 67 h 111"/>
                    <a:gd name="T8" fmla="*/ 0 w 248"/>
                    <a:gd name="T9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8" h="111">
                      <a:moveTo>
                        <a:pt x="0" y="0"/>
                      </a:moveTo>
                      <a:cubicBezTo>
                        <a:pt x="0" y="51"/>
                        <a:pt x="0" y="51"/>
                        <a:pt x="0" y="51"/>
                      </a:cubicBezTo>
                      <a:cubicBezTo>
                        <a:pt x="80" y="53"/>
                        <a:pt x="156" y="75"/>
                        <a:pt x="222" y="111"/>
                      </a:cubicBezTo>
                      <a:cubicBezTo>
                        <a:pt x="248" y="67"/>
                        <a:pt x="248" y="67"/>
                        <a:pt x="248" y="67"/>
                      </a:cubicBezTo>
                      <a:cubicBezTo>
                        <a:pt x="174" y="26"/>
                        <a:pt x="90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3" name="ïṩļïdè"/>
                <p:cNvSpPr/>
                <p:nvPr/>
              </p:nvSpPr>
              <p:spPr bwMode="auto">
                <a:xfrm>
                  <a:off x="1256616" y="3632930"/>
                  <a:ext cx="354935" cy="356034"/>
                </a:xfrm>
                <a:custGeom>
                  <a:avLst/>
                  <a:gdLst>
                    <a:gd name="T0" fmla="*/ 44 w 206"/>
                    <a:gd name="T1" fmla="*/ 0 h 207"/>
                    <a:gd name="T2" fmla="*/ 0 w 206"/>
                    <a:gd name="T3" fmla="*/ 26 h 207"/>
                    <a:gd name="T4" fmla="*/ 181 w 206"/>
                    <a:gd name="T5" fmla="*/ 207 h 207"/>
                    <a:gd name="T6" fmla="*/ 206 w 206"/>
                    <a:gd name="T7" fmla="*/ 163 h 207"/>
                    <a:gd name="T8" fmla="*/ 44 w 206"/>
                    <a:gd name="T9" fmla="*/ 0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6" h="207">
                      <a:moveTo>
                        <a:pt x="44" y="0"/>
                      </a:move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45" y="100"/>
                        <a:pt x="107" y="162"/>
                        <a:pt x="181" y="207"/>
                      </a:cubicBezTo>
                      <a:cubicBezTo>
                        <a:pt x="206" y="163"/>
                        <a:pt x="206" y="163"/>
                        <a:pt x="206" y="163"/>
                      </a:cubicBezTo>
                      <a:cubicBezTo>
                        <a:pt x="140" y="122"/>
                        <a:pt x="85" y="66"/>
                        <a:pt x="44" y="0"/>
                      </a:cubicBezTo>
                      <a:close/>
                    </a:path>
                  </a:pathLst>
                </a:custGeom>
                <a:solidFill>
                  <a:srgbClr val="FFFFFF">
                    <a:lumMod val="95000"/>
                  </a:srgb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4" name="îṣḻïdè"/>
                <p:cNvSpPr/>
                <p:nvPr/>
              </p:nvSpPr>
              <p:spPr bwMode="auto">
                <a:xfrm>
                  <a:off x="1119258" y="3213162"/>
                  <a:ext cx="191203" cy="427460"/>
                </a:xfrm>
                <a:custGeom>
                  <a:avLst/>
                  <a:gdLst>
                    <a:gd name="T0" fmla="*/ 0 w 111"/>
                    <a:gd name="T1" fmla="*/ 0 h 248"/>
                    <a:gd name="T2" fmla="*/ 67 w 111"/>
                    <a:gd name="T3" fmla="*/ 248 h 248"/>
                    <a:gd name="T4" fmla="*/ 111 w 111"/>
                    <a:gd name="T5" fmla="*/ 222 h 248"/>
                    <a:gd name="T6" fmla="*/ 51 w 111"/>
                    <a:gd name="T7" fmla="*/ 0 h 248"/>
                    <a:gd name="T8" fmla="*/ 0 w 111"/>
                    <a:gd name="T9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248">
                      <a:moveTo>
                        <a:pt x="0" y="0"/>
                      </a:moveTo>
                      <a:cubicBezTo>
                        <a:pt x="2" y="90"/>
                        <a:pt x="26" y="174"/>
                        <a:pt x="67" y="248"/>
                      </a:cubicBezTo>
                      <a:cubicBezTo>
                        <a:pt x="111" y="222"/>
                        <a:pt x="111" y="222"/>
                        <a:pt x="111" y="222"/>
                      </a:cubicBezTo>
                      <a:cubicBezTo>
                        <a:pt x="75" y="156"/>
                        <a:pt x="53" y="80"/>
                        <a:pt x="51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>
                    <a:lumMod val="95000"/>
                  </a:srgb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5" name="î$ḻïḓè"/>
                <p:cNvSpPr/>
                <p:nvPr/>
              </p:nvSpPr>
              <p:spPr bwMode="auto">
                <a:xfrm>
                  <a:off x="1119258" y="2743946"/>
                  <a:ext cx="191203" cy="425262"/>
                </a:xfrm>
                <a:custGeom>
                  <a:avLst/>
                  <a:gdLst>
                    <a:gd name="T0" fmla="*/ 51 w 111"/>
                    <a:gd name="T1" fmla="*/ 247 h 247"/>
                    <a:gd name="T2" fmla="*/ 111 w 111"/>
                    <a:gd name="T3" fmla="*/ 26 h 247"/>
                    <a:gd name="T4" fmla="*/ 67 w 111"/>
                    <a:gd name="T5" fmla="*/ 0 h 247"/>
                    <a:gd name="T6" fmla="*/ 0 w 111"/>
                    <a:gd name="T7" fmla="*/ 247 h 247"/>
                    <a:gd name="T8" fmla="*/ 51 w 111"/>
                    <a:gd name="T9" fmla="*/ 247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247">
                      <a:moveTo>
                        <a:pt x="51" y="247"/>
                      </a:moveTo>
                      <a:cubicBezTo>
                        <a:pt x="53" y="167"/>
                        <a:pt x="75" y="92"/>
                        <a:pt x="111" y="26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74"/>
                        <a:pt x="2" y="158"/>
                        <a:pt x="0" y="247"/>
                      </a:cubicBezTo>
                      <a:lnTo>
                        <a:pt x="51" y="247"/>
                      </a:lnTo>
                      <a:close/>
                    </a:path>
                  </a:pathLst>
                </a:custGeom>
                <a:solidFill>
                  <a:srgbClr val="FFFFFF">
                    <a:lumMod val="95000"/>
                  </a:srgb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6" name="îS1ïdé"/>
                <p:cNvSpPr/>
                <p:nvPr/>
              </p:nvSpPr>
              <p:spPr bwMode="auto">
                <a:xfrm>
                  <a:off x="1256616" y="2394505"/>
                  <a:ext cx="354935" cy="354935"/>
                </a:xfrm>
                <a:custGeom>
                  <a:avLst/>
                  <a:gdLst>
                    <a:gd name="T0" fmla="*/ 0 w 206"/>
                    <a:gd name="T1" fmla="*/ 181 h 206"/>
                    <a:gd name="T2" fmla="*/ 44 w 206"/>
                    <a:gd name="T3" fmla="*/ 206 h 206"/>
                    <a:gd name="T4" fmla="*/ 206 w 206"/>
                    <a:gd name="T5" fmla="*/ 44 h 206"/>
                    <a:gd name="T6" fmla="*/ 181 w 206"/>
                    <a:gd name="T7" fmla="*/ 0 h 206"/>
                    <a:gd name="T8" fmla="*/ 0 w 206"/>
                    <a:gd name="T9" fmla="*/ 181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6" h="206">
                      <a:moveTo>
                        <a:pt x="0" y="181"/>
                      </a:moveTo>
                      <a:cubicBezTo>
                        <a:pt x="44" y="206"/>
                        <a:pt x="44" y="206"/>
                        <a:pt x="44" y="206"/>
                      </a:cubicBezTo>
                      <a:cubicBezTo>
                        <a:pt x="85" y="140"/>
                        <a:pt x="140" y="85"/>
                        <a:pt x="206" y="44"/>
                      </a:cubicBezTo>
                      <a:cubicBezTo>
                        <a:pt x="181" y="0"/>
                        <a:pt x="181" y="0"/>
                        <a:pt x="181" y="0"/>
                      </a:cubicBezTo>
                      <a:cubicBezTo>
                        <a:pt x="107" y="45"/>
                        <a:pt x="45" y="107"/>
                        <a:pt x="0" y="181"/>
                      </a:cubicBezTo>
                      <a:close/>
                    </a:path>
                  </a:pathLst>
                </a:custGeom>
                <a:solidFill>
                  <a:srgbClr val="FFFFFF">
                    <a:lumMod val="95000"/>
                  </a:srgb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7" name="iśľíḑé"/>
                <p:cNvSpPr/>
                <p:nvPr/>
              </p:nvSpPr>
              <p:spPr bwMode="auto">
                <a:xfrm>
                  <a:off x="1606057" y="2257147"/>
                  <a:ext cx="425262" cy="191203"/>
                </a:xfrm>
                <a:custGeom>
                  <a:avLst/>
                  <a:gdLst>
                    <a:gd name="T0" fmla="*/ 0 w 247"/>
                    <a:gd name="T1" fmla="*/ 67 h 111"/>
                    <a:gd name="T2" fmla="*/ 25 w 247"/>
                    <a:gd name="T3" fmla="*/ 111 h 111"/>
                    <a:gd name="T4" fmla="*/ 247 w 247"/>
                    <a:gd name="T5" fmla="*/ 51 h 111"/>
                    <a:gd name="T6" fmla="*/ 247 w 247"/>
                    <a:gd name="T7" fmla="*/ 0 h 111"/>
                    <a:gd name="T8" fmla="*/ 0 w 247"/>
                    <a:gd name="T9" fmla="*/ 67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7" h="111">
                      <a:moveTo>
                        <a:pt x="0" y="67"/>
                      </a:moveTo>
                      <a:cubicBezTo>
                        <a:pt x="25" y="111"/>
                        <a:pt x="25" y="111"/>
                        <a:pt x="25" y="111"/>
                      </a:cubicBezTo>
                      <a:cubicBezTo>
                        <a:pt x="92" y="75"/>
                        <a:pt x="167" y="53"/>
                        <a:pt x="247" y="51"/>
                      </a:cubicBezTo>
                      <a:cubicBezTo>
                        <a:pt x="247" y="0"/>
                        <a:pt x="247" y="0"/>
                        <a:pt x="247" y="0"/>
                      </a:cubicBezTo>
                      <a:cubicBezTo>
                        <a:pt x="158" y="2"/>
                        <a:pt x="74" y="26"/>
                        <a:pt x="0" y="67"/>
                      </a:cubicBezTo>
                      <a:close/>
                    </a:path>
                  </a:pathLst>
                </a:custGeom>
                <a:solidFill>
                  <a:srgbClr val="FFFFFF">
                    <a:lumMod val="95000"/>
                  </a:srgb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</p:grpSp>
          <p:sp>
            <p:nvSpPr>
              <p:cNvPr id="20" name="îŝḻíḑe"/>
              <p:cNvSpPr/>
              <p:nvPr/>
            </p:nvSpPr>
            <p:spPr bwMode="auto">
              <a:xfrm>
                <a:off x="1715626" y="3018943"/>
                <a:ext cx="472275" cy="47239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845" y="434"/>
                    </a:moveTo>
                    <a:cubicBezTo>
                      <a:pt x="19000" y="276"/>
                      <a:pt x="19186" y="194"/>
                      <a:pt x="19399" y="194"/>
                    </a:cubicBezTo>
                    <a:cubicBezTo>
                      <a:pt x="19670" y="194"/>
                      <a:pt x="19900" y="332"/>
                      <a:pt x="20087" y="602"/>
                    </a:cubicBezTo>
                    <a:cubicBezTo>
                      <a:pt x="20165" y="716"/>
                      <a:pt x="20282" y="872"/>
                      <a:pt x="20432" y="1072"/>
                    </a:cubicBezTo>
                    <a:cubicBezTo>
                      <a:pt x="20586" y="1274"/>
                      <a:pt x="20733" y="1483"/>
                      <a:pt x="20880" y="1692"/>
                    </a:cubicBezTo>
                    <a:cubicBezTo>
                      <a:pt x="21024" y="1903"/>
                      <a:pt x="21147" y="2127"/>
                      <a:pt x="21252" y="2359"/>
                    </a:cubicBezTo>
                    <a:cubicBezTo>
                      <a:pt x="21357" y="2597"/>
                      <a:pt x="21411" y="2796"/>
                      <a:pt x="21411" y="2967"/>
                    </a:cubicBezTo>
                    <a:cubicBezTo>
                      <a:pt x="21411" y="3334"/>
                      <a:pt x="21298" y="3616"/>
                      <a:pt x="21071" y="3825"/>
                    </a:cubicBezTo>
                    <a:lnTo>
                      <a:pt x="2568" y="21376"/>
                    </a:lnTo>
                    <a:cubicBezTo>
                      <a:pt x="2408" y="21526"/>
                      <a:pt x="2227" y="21599"/>
                      <a:pt x="2017" y="21599"/>
                    </a:cubicBezTo>
                    <a:cubicBezTo>
                      <a:pt x="1725" y="21599"/>
                      <a:pt x="1495" y="21464"/>
                      <a:pt x="1324" y="21194"/>
                    </a:cubicBezTo>
                    <a:cubicBezTo>
                      <a:pt x="1248" y="21082"/>
                      <a:pt x="1128" y="20924"/>
                      <a:pt x="971" y="20724"/>
                    </a:cubicBezTo>
                    <a:cubicBezTo>
                      <a:pt x="817" y="20521"/>
                      <a:pt x="668" y="20316"/>
                      <a:pt x="528" y="20104"/>
                    </a:cubicBezTo>
                    <a:cubicBezTo>
                      <a:pt x="386" y="19893"/>
                      <a:pt x="261" y="19672"/>
                      <a:pt x="156" y="19443"/>
                    </a:cubicBezTo>
                    <a:cubicBezTo>
                      <a:pt x="51" y="19214"/>
                      <a:pt x="0" y="19008"/>
                      <a:pt x="0" y="18832"/>
                    </a:cubicBezTo>
                    <a:cubicBezTo>
                      <a:pt x="0" y="18465"/>
                      <a:pt x="115" y="18177"/>
                      <a:pt x="337" y="17971"/>
                    </a:cubicBezTo>
                    <a:lnTo>
                      <a:pt x="18845" y="434"/>
                    </a:lnTo>
                    <a:close/>
                    <a:moveTo>
                      <a:pt x="4372" y="9154"/>
                    </a:moveTo>
                    <a:lnTo>
                      <a:pt x="2998" y="8634"/>
                    </a:lnTo>
                    <a:lnTo>
                      <a:pt x="4372" y="8126"/>
                    </a:lnTo>
                    <a:lnTo>
                      <a:pt x="4805" y="6484"/>
                    </a:lnTo>
                    <a:lnTo>
                      <a:pt x="5204" y="8126"/>
                    </a:lnTo>
                    <a:lnTo>
                      <a:pt x="6597" y="8634"/>
                    </a:lnTo>
                    <a:lnTo>
                      <a:pt x="5204" y="9154"/>
                    </a:lnTo>
                    <a:lnTo>
                      <a:pt x="4805" y="10800"/>
                    </a:lnTo>
                    <a:lnTo>
                      <a:pt x="4372" y="9154"/>
                    </a:lnTo>
                    <a:close/>
                    <a:moveTo>
                      <a:pt x="7126" y="5329"/>
                    </a:moveTo>
                    <a:lnTo>
                      <a:pt x="4372" y="4316"/>
                    </a:lnTo>
                    <a:lnTo>
                      <a:pt x="7126" y="3317"/>
                    </a:lnTo>
                    <a:lnTo>
                      <a:pt x="7971" y="0"/>
                    </a:lnTo>
                    <a:lnTo>
                      <a:pt x="8810" y="3317"/>
                    </a:lnTo>
                    <a:lnTo>
                      <a:pt x="11565" y="4316"/>
                    </a:lnTo>
                    <a:lnTo>
                      <a:pt x="8810" y="5329"/>
                    </a:lnTo>
                    <a:lnTo>
                      <a:pt x="7971" y="8634"/>
                    </a:lnTo>
                    <a:lnTo>
                      <a:pt x="7126" y="5329"/>
                    </a:lnTo>
                    <a:close/>
                    <a:moveTo>
                      <a:pt x="12412" y="2670"/>
                    </a:moveTo>
                    <a:lnTo>
                      <a:pt x="11041" y="2162"/>
                    </a:lnTo>
                    <a:lnTo>
                      <a:pt x="12412" y="1642"/>
                    </a:lnTo>
                    <a:lnTo>
                      <a:pt x="12845" y="0"/>
                    </a:lnTo>
                    <a:lnTo>
                      <a:pt x="13278" y="1642"/>
                    </a:lnTo>
                    <a:lnTo>
                      <a:pt x="14637" y="2162"/>
                    </a:lnTo>
                    <a:lnTo>
                      <a:pt x="13278" y="2670"/>
                    </a:lnTo>
                    <a:lnTo>
                      <a:pt x="12845" y="4316"/>
                    </a:lnTo>
                    <a:lnTo>
                      <a:pt x="12412" y="2670"/>
                    </a:lnTo>
                    <a:close/>
                    <a:moveTo>
                      <a:pt x="20498" y="2993"/>
                    </a:moveTo>
                    <a:lnTo>
                      <a:pt x="19399" y="1289"/>
                    </a:lnTo>
                    <a:lnTo>
                      <a:pt x="15070" y="5385"/>
                    </a:lnTo>
                    <a:lnTo>
                      <a:pt x="16172" y="7086"/>
                    </a:lnTo>
                    <a:lnTo>
                      <a:pt x="20498" y="2993"/>
                    </a:lnTo>
                    <a:close/>
                    <a:moveTo>
                      <a:pt x="21599" y="9154"/>
                    </a:moveTo>
                    <a:lnTo>
                      <a:pt x="20229" y="9674"/>
                    </a:lnTo>
                    <a:lnTo>
                      <a:pt x="19807" y="11320"/>
                    </a:lnTo>
                    <a:lnTo>
                      <a:pt x="19374" y="9674"/>
                    </a:lnTo>
                    <a:lnTo>
                      <a:pt x="18001" y="9154"/>
                    </a:lnTo>
                    <a:lnTo>
                      <a:pt x="19374" y="8661"/>
                    </a:lnTo>
                    <a:lnTo>
                      <a:pt x="19807" y="7004"/>
                    </a:lnTo>
                    <a:lnTo>
                      <a:pt x="20229" y="8661"/>
                    </a:lnTo>
                    <a:lnTo>
                      <a:pt x="21599" y="91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</p:grpSp>
        <p:sp>
          <p:nvSpPr>
            <p:cNvPr id="15" name="文本框 114"/>
            <p:cNvSpPr txBox="1"/>
            <p:nvPr/>
          </p:nvSpPr>
          <p:spPr>
            <a:xfrm>
              <a:off x="424" y="5549"/>
              <a:ext cx="6028" cy="20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4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rPr>
                <a:t> </a:t>
              </a:r>
              <a:r>
                <a:rPr kumimoji="0" lang="zh-CN" altLang="en-US" sz="189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rPr>
                <a:t>家长促成、多方座谈，纵横汇聚、调研策划，</a:t>
              </a:r>
              <a:endParaRPr lang="en-US" altLang="zh-CN" sz="1895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9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rPr>
                <a:t>建群定人、基地社区</a:t>
              </a:r>
              <a:endParaRPr kumimoji="0" lang="zh-CN" altLang="en-US" sz="1895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6" name="文本框 117"/>
            <p:cNvSpPr txBox="1"/>
            <p:nvPr/>
          </p:nvSpPr>
          <p:spPr>
            <a:xfrm>
              <a:off x="6066" y="7250"/>
              <a:ext cx="5937" cy="457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70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rPr>
                <a:t>     2</a:t>
              </a:r>
              <a:r>
                <a:rPr kumimoji="0" lang="zh-CN" altLang="en-US" sz="170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rPr>
                <a:t>月</a:t>
              </a:r>
              <a:r>
                <a:rPr kumimoji="0" lang="en-US" altLang="zh-CN" sz="170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rPr>
                <a:t>2</a:t>
              </a:r>
              <a:r>
                <a:rPr kumimoji="0" lang="zh-CN" altLang="en-US" sz="170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rPr>
                <a:t>日起，家委会群，策划案、招募令，三</a:t>
              </a:r>
              <a:r>
                <a:rPr kumimoji="0" lang="en-US" altLang="zh-CN" sz="170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rPr>
                <a:t>5</a:t>
              </a:r>
              <a:r>
                <a:rPr kumimoji="0" lang="zh-CN" altLang="en-US" sz="170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rPr>
                <a:t>中队发布挑战令，突破空间、评价激励。</a:t>
              </a:r>
              <a:endParaRPr kumimoji="0" lang="en-US" altLang="zh-CN" sz="1705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70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rPr>
                <a:t>  </a:t>
              </a:r>
              <a:r>
                <a:rPr kumimoji="0" lang="zh-CN" altLang="en-US" sz="170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rPr>
                <a:t>    组建“一颗童心系社区”</a:t>
              </a:r>
              <a:r>
                <a:rPr lang="en-US" altLang="zh-CN" sz="1705" b="1" kern="0" noProof="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qq</a:t>
              </a:r>
              <a:r>
                <a:rPr kumimoji="0" lang="zh-CN" altLang="en-US" sz="170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rPr>
                <a:t>群，分组、分工、筹备、彩排。</a:t>
              </a:r>
              <a:endParaRPr kumimoji="0" lang="en-US" altLang="zh-CN" sz="1705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70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rPr>
                <a:t>       家长和电视台记者洽谈。</a:t>
              </a:r>
              <a:endParaRPr kumimoji="0" lang="zh-CN" altLang="en-US" sz="1705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7" name="文本框 120"/>
            <p:cNvSpPr txBox="1"/>
            <p:nvPr/>
          </p:nvSpPr>
          <p:spPr>
            <a:xfrm>
              <a:off x="11914" y="5545"/>
              <a:ext cx="5730" cy="238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70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rPr>
                <a:t>大年夜，劝导活动：</a:t>
              </a:r>
              <a:endParaRPr kumimoji="0" lang="en-US" altLang="zh-CN" sz="1705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70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rPr>
                <a:t>快板倡议，传递意义；</a:t>
              </a:r>
              <a:endParaRPr kumimoji="0" lang="en-US" altLang="zh-CN" sz="1705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70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rPr>
                <a:t>巡逻宣传，劝导警醒；</a:t>
              </a:r>
              <a:endParaRPr kumimoji="0" lang="en-US" altLang="zh-CN" sz="1705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70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rPr>
                <a:t>新烟花爆竹，以创替“味”</a:t>
              </a:r>
              <a:endParaRPr kumimoji="0" lang="zh-CN" altLang="en-US" sz="1705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8" name="文本框 123"/>
            <p:cNvSpPr txBox="1"/>
            <p:nvPr/>
          </p:nvSpPr>
          <p:spPr>
            <a:xfrm>
              <a:off x="17078" y="9296"/>
              <a:ext cx="5549" cy="26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9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rPr>
                <a:t>年初一，</a:t>
              </a:r>
              <a:endParaRPr kumimoji="0" lang="en-US" altLang="zh-CN" sz="1895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9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rPr>
                <a:t>巡逻小分队再出发，</a:t>
              </a:r>
              <a:endParaRPr kumimoji="0" lang="en-US" altLang="zh-CN" sz="1895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9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rPr>
                <a:t>区委书记点赞</a:t>
              </a:r>
              <a:endParaRPr kumimoji="0" lang="en-US" altLang="zh-CN" sz="1895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9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</a:rPr>
                <a:t>“大龙小”的新春祝福</a:t>
              </a:r>
              <a:endParaRPr kumimoji="0" lang="zh-CN" altLang="en-US" sz="1895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pic>
        <p:nvPicPr>
          <p:cNvPr id="7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7444" y="4823590"/>
            <a:ext cx="2087745" cy="1565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8" name="Picture 4"/>
          <p:cNvPicPr>
            <a:picLocks noChangeAspect="1" noChangeArrowheads="1"/>
          </p:cNvPicPr>
          <p:nvPr/>
        </p:nvPicPr>
        <p:blipFill>
          <a:blip r:embed="rId4" cstate="print"/>
          <a:srcRect t="24317"/>
          <a:stretch>
            <a:fillRect/>
          </a:stretch>
        </p:blipFill>
        <p:spPr bwMode="auto">
          <a:xfrm>
            <a:off x="1092220" y="1417080"/>
            <a:ext cx="2315836" cy="2136319"/>
          </a:xfrm>
          <a:prstGeom prst="flowChartDelay">
            <a:avLst/>
          </a:prstGeom>
          <a:ln w="63500" cap="rnd">
            <a:solidFill>
              <a:srgbClr val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9" name="Picture 5"/>
          <p:cNvPicPr>
            <a:picLocks noChangeAspect="1" noChangeArrowheads="1"/>
          </p:cNvPicPr>
          <p:nvPr/>
        </p:nvPicPr>
        <p:blipFill>
          <a:blip r:embed="rId5" cstate="print"/>
          <a:srcRect l="13027" t="3426" b="24003"/>
          <a:stretch>
            <a:fillRect/>
          </a:stretch>
        </p:blipFill>
        <p:spPr bwMode="auto">
          <a:xfrm>
            <a:off x="3746258" y="1381592"/>
            <a:ext cx="1463501" cy="17962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0" name="Picture 6"/>
          <p:cNvPicPr>
            <a:picLocks noChangeAspect="1" noChangeArrowheads="1"/>
          </p:cNvPicPr>
          <p:nvPr/>
        </p:nvPicPr>
        <p:blipFill>
          <a:blip r:embed="rId6" cstate="print"/>
          <a:srcRect l="14681" t="15521" r="43138" b="63074"/>
          <a:stretch>
            <a:fillRect/>
          </a:stretch>
        </p:blipFill>
        <p:spPr bwMode="auto">
          <a:xfrm>
            <a:off x="3897385" y="2944079"/>
            <a:ext cx="1491367" cy="1468941"/>
          </a:xfrm>
          <a:prstGeom prst="ellipse">
            <a:avLst/>
          </a:prstGeom>
          <a:ln w="63500" cap="rnd">
            <a:solidFill>
              <a:srgbClr val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1" name="Picture 7"/>
          <p:cNvPicPr>
            <a:picLocks noChangeAspect="1" noChangeArrowheads="1"/>
          </p:cNvPicPr>
          <p:nvPr/>
        </p:nvPicPr>
        <p:blipFill>
          <a:blip r:embed="rId7" cstate="print"/>
          <a:srcRect t="29049" b="31467"/>
          <a:stretch>
            <a:fillRect/>
          </a:stretch>
        </p:blipFill>
        <p:spPr bwMode="auto">
          <a:xfrm>
            <a:off x="6382149" y="4883091"/>
            <a:ext cx="2372901" cy="16657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82" name="Picture 8"/>
          <p:cNvPicPr>
            <a:picLocks noChangeAspect="1" noChangeArrowheads="1"/>
          </p:cNvPicPr>
          <p:nvPr/>
        </p:nvPicPr>
        <p:blipFill>
          <a:blip r:embed="rId8" cstate="print"/>
          <a:srcRect b="48767"/>
          <a:stretch>
            <a:fillRect/>
          </a:stretch>
        </p:blipFill>
        <p:spPr bwMode="auto">
          <a:xfrm>
            <a:off x="7245305" y="1744536"/>
            <a:ext cx="1496224" cy="1368355"/>
          </a:xfrm>
          <a:prstGeom prst="ellipse">
            <a:avLst/>
          </a:prstGeom>
          <a:ln w="63500" cap="rnd">
            <a:solidFill>
              <a:srgbClr val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3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76530" y="1636262"/>
            <a:ext cx="2376587" cy="16778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4" name="Picture 11" descr="C:\Users\Administrator\Desktop\拜年视频[00_00_06][20190228-124127-1].BMP">
            <a:hlinkClick r:id="rId10" action="ppaction://hlinkfile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007570" y="3551306"/>
            <a:ext cx="2574547" cy="17532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2" name="文本框 1"/>
          <p:cNvSpPr txBox="1"/>
          <p:nvPr/>
        </p:nvSpPr>
        <p:spPr>
          <a:xfrm>
            <a:off x="9027160" y="956945"/>
            <a:ext cx="24695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参与社区治理</a:t>
            </a:r>
            <a:endParaRPr lang="zh-CN" altLang="en-US" sz="24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21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479375" y="836712"/>
            <a:ext cx="3024337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通过劳动的教育</a:t>
            </a:r>
            <a:endParaRPr lang="zh-CN" altLang="en-US" sz="190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3071664" y="836712"/>
            <a:ext cx="2808312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社会交往能力的培养</a:t>
            </a:r>
            <a:endParaRPr lang="zh-CN" altLang="en-US" sz="190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335360" y="836712"/>
            <a:ext cx="2990021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通过劳动的教育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内容占位符 2"/>
          <p:cNvSpPr txBox="1"/>
          <p:nvPr/>
        </p:nvSpPr>
        <p:spPr>
          <a:xfrm>
            <a:off x="335280" y="1529715"/>
            <a:ext cx="10515600" cy="4351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方式与平台一：玩伴团活动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 preferRelativeResize="0"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3105" y="1529715"/>
            <a:ext cx="2679700" cy="2359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960" y="1529715"/>
            <a:ext cx="2818130" cy="21755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045" y="3903345"/>
            <a:ext cx="2611755" cy="208153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" name="图示 2"/>
          <p:cNvGraphicFramePr/>
          <p:nvPr/>
        </p:nvGraphicFramePr>
        <p:xfrm>
          <a:off x="-474345" y="2189480"/>
          <a:ext cx="7169150" cy="4422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图片 14" descr="https://ss2.meipian.me/users/74436764/5fdcf47f28f38b76da6cd0107b94246b.jpg-mobil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5659120" y="3903345"/>
            <a:ext cx="2952115" cy="208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2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4"/>
          <p:cNvSpPr txBox="1"/>
          <p:nvPr/>
        </p:nvSpPr>
        <p:spPr>
          <a:xfrm>
            <a:off x="501650" y="927735"/>
            <a:ext cx="78867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方式与平台一：学生为主导的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玩伴团活动。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（策划、招募、商讨、组织、评价、宣传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266464" y="2328771"/>
            <a:ext cx="177421" cy="358915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文本框 6"/>
          <p:cNvSpPr txBox="1"/>
          <p:nvPr/>
        </p:nvSpPr>
        <p:spPr>
          <a:xfrm>
            <a:off x="1539419" y="2328772"/>
            <a:ext cx="625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美食类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做寿司、蛋糕烘焙、做布丁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7"/>
          <p:cNvSpPr txBox="1"/>
          <p:nvPr/>
        </p:nvSpPr>
        <p:spPr>
          <a:xfrm>
            <a:off x="1539419" y="2964281"/>
            <a:ext cx="625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手工制作类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压岁红包、衍纸贺卡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8"/>
          <p:cNvSpPr txBox="1"/>
          <p:nvPr/>
        </p:nvSpPr>
        <p:spPr>
          <a:xfrm>
            <a:off x="1539419" y="3599790"/>
            <a:ext cx="625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演出汇报类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暑期夜间趴、社区天天乐、庙会节目汇演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9"/>
          <p:cNvSpPr txBox="1"/>
          <p:nvPr/>
        </p:nvSpPr>
        <p:spPr>
          <a:xfrm>
            <a:off x="1539418" y="4235299"/>
            <a:ext cx="664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研学旅行类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制作伙伴旅行攻略、城市公共自行车研究报告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10"/>
          <p:cNvSpPr txBox="1"/>
          <p:nvPr/>
        </p:nvSpPr>
        <p:spPr>
          <a:xfrm>
            <a:off x="1539419" y="4870808"/>
            <a:ext cx="625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劳动习惯养成类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寒假劳动特别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行动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10"/>
          <p:cNvSpPr txBox="1"/>
          <p:nvPr/>
        </p:nvSpPr>
        <p:spPr>
          <a:xfrm>
            <a:off x="1539419" y="5548590"/>
            <a:ext cx="625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义卖献爱心类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（入队前）日行一善活动、养老院里送欢乐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8350" y="3765550"/>
            <a:ext cx="3507105" cy="2713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22" grpId="0"/>
      <p:bldP spid="23" grpId="0" animBg="1"/>
      <p:bldP spid="24" grpId="0"/>
      <p:bldP spid="25" grpId="0"/>
      <p:bldP spid="26" grpId="0"/>
      <p:bldP spid="27" grpId="0"/>
      <p:bldP spid="28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 20"/>
          <p:cNvSpPr/>
          <p:nvPr/>
        </p:nvSpPr>
        <p:spPr>
          <a:xfrm>
            <a:off x="479375" y="836712"/>
            <a:ext cx="3024337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通过劳动的教育</a:t>
            </a:r>
            <a:endParaRPr lang="zh-CN" altLang="en-US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任意多边形 32"/>
          <p:cNvSpPr/>
          <p:nvPr/>
        </p:nvSpPr>
        <p:spPr>
          <a:xfrm>
            <a:off x="3071664" y="825931"/>
            <a:ext cx="2808312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社会交往</a:t>
            </a:r>
            <a:r>
              <a:rPr lang="zh-CN" altLang="en-US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能力的培养</a:t>
            </a:r>
            <a:endParaRPr lang="zh-CN" altLang="en-US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任意多边形 33"/>
          <p:cNvSpPr/>
          <p:nvPr/>
        </p:nvSpPr>
        <p:spPr>
          <a:xfrm>
            <a:off x="477453" y="825931"/>
            <a:ext cx="2990021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通过劳动的教育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内容占位符 2"/>
          <p:cNvSpPr txBox="1"/>
          <p:nvPr/>
        </p:nvSpPr>
        <p:spPr>
          <a:xfrm>
            <a:off x="838200" y="1439064"/>
            <a:ext cx="10515600" cy="4351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方式与平台二：寒暑假生活博览展销会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8" name="文本框 99"/>
          <p:cNvSpPr txBox="1"/>
          <p:nvPr/>
        </p:nvSpPr>
        <p:spPr>
          <a:xfrm>
            <a:off x="3556000" y="309438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endParaRPr lang="zh-CN" altLang="en-US"/>
          </a:p>
        </p:txBody>
      </p:sp>
      <p:pic>
        <p:nvPicPr>
          <p:cNvPr id="9" name="Picture 1" descr="C:\Users\Administrator\Desktop\重建假日生活玩伴团中期评估材料\2.27展销会素材集\7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9245600" y="2302510"/>
            <a:ext cx="2362835" cy="1772285"/>
          </a:xfrm>
          <a:prstGeom prst="rect">
            <a:avLst/>
          </a:prstGeom>
          <a:noFill/>
        </p:spPr>
      </p:pic>
      <p:pic>
        <p:nvPicPr>
          <p:cNvPr id="10" name="Picture 2" descr="C:\Users\Administrator\Desktop\重建假日生活玩伴团中期评估材料\2.27展销会素材集\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6000" y="2251710"/>
            <a:ext cx="2430145" cy="1822450"/>
          </a:xfrm>
          <a:prstGeom prst="rect">
            <a:avLst/>
          </a:prstGeom>
          <a:noFill/>
        </p:spPr>
      </p:pic>
      <p:pic>
        <p:nvPicPr>
          <p:cNvPr id="11" name="Picture 3" descr="C:\Users\Administrator\Desktop\重建假日生活玩伴团中期评估材料\2.27展销会素材集\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8895" y="2323465"/>
            <a:ext cx="2332990" cy="1750695"/>
          </a:xfrm>
          <a:prstGeom prst="rect">
            <a:avLst/>
          </a:prstGeom>
          <a:noFill/>
        </p:spPr>
      </p:pic>
      <p:pic>
        <p:nvPicPr>
          <p:cNvPr id="2" name="图片 1" descr="H:\桌面\2017.02.15期初课程\IMG_3271.JP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38200" y="2154555"/>
            <a:ext cx="2393315" cy="2016125"/>
          </a:xfrm>
          <a:prstGeom prst="round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3280410" y="4591685"/>
            <a:ext cx="23907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智创产品：根据假期生活进行提炼、分类、汇总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12190" y="4591685"/>
            <a:ext cx="20593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参与者：全校师生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龙虎街道各社区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企事业单位代表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8850" y="4483735"/>
            <a:ext cx="25971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内容丰富：美食现场制作方法传授、创意手工、科技手工作品成型记、文创类、攻略型创意产品（大宝带娃手册、小小银行家财商课程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……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endParaRPr lang="zh-CN" altLang="en-US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60560" y="4462145"/>
            <a:ext cx="2367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营销方式多样：试吃、试玩、解说、演示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21" grpId="0" animBg="1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/>
          <p:nvPr/>
        </p:nvSpPr>
        <p:spPr>
          <a:xfrm>
            <a:off x="623392" y="1268760"/>
            <a:ext cx="10515600" cy="145224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55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一、完善组织，保障机制：</a:t>
            </a:r>
            <a:endParaRPr lang="en-US" altLang="zh-CN" sz="3555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55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从“家委会”到“龙虎塘学生假期生活专业促进委员会”</a:t>
            </a:r>
            <a:br>
              <a:rPr lang="zh-CN" altLang="en-US" sz="355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zh-CN" altLang="en-US" sz="355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3555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 descr="C:\Users\Administrator\Documents\Tencent Files\740500146\FileRecv\MobileFile\Image\6VMPL)HUR]K@K}9@9HF4HM0.png"/>
          <p:cNvPicPr/>
          <p:nvPr/>
        </p:nvPicPr>
        <p:blipFill>
          <a:blip r:embed="rId1" cstate="print"/>
          <a:srcRect t="9693"/>
          <a:stretch>
            <a:fillRect/>
          </a:stretch>
        </p:blipFill>
        <p:spPr>
          <a:xfrm>
            <a:off x="2567608" y="2348880"/>
            <a:ext cx="7272808" cy="3960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703919" y="2333658"/>
            <a:ext cx="102177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1.改变校长、年级组长、班主任、科任教师的思维方式</a:t>
            </a:r>
            <a:r>
              <a:rPr lang="en-US" altLang="zh-CN" sz="240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en-US" altLang="zh-CN" sz="2400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4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长程视野，时空全程，家校社相互拓展、反哺、融通；</a:t>
            </a:r>
            <a:endParaRPr lang="zh-CN" altLang="en-US" sz="24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4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站在学生立场唤醒发展自觉</a:t>
            </a:r>
            <a:endParaRPr lang="en-US" altLang="zh-CN" sz="24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4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400" dirty="0" err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2.是对家长提出合理放手的要求</a:t>
            </a:r>
            <a:r>
              <a:rPr lang="en-US" altLang="zh-CN" sz="240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en-US" altLang="zh-CN" sz="2400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24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r>
              <a:rPr lang="zh-CN" altLang="en-US" sz="24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成为平等的对话者；成为有力的合作者；成为共同成长的拓荒者</a:t>
            </a:r>
            <a:endParaRPr lang="en-US" altLang="zh-CN" sz="24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4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400" dirty="0" err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3.对于学生，要给予充分的自主设计权</a:t>
            </a:r>
            <a:r>
              <a:rPr lang="en-US" altLang="zh-CN" sz="240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en-US" altLang="zh-CN" sz="2400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24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r>
              <a:rPr lang="zh-CN" altLang="en-US" sz="24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思维导图，有序规划；乐于实践，积极创造</a:t>
            </a:r>
            <a:endParaRPr lang="zh-CN" altLang="en-US" sz="24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78535" y="1301750"/>
            <a:ext cx="99434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二、多力驱动，多环交融：从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点状单一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走向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长程融通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 cstate="print">
            <a:alphaModFix amt="1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8125444" y="4119171"/>
            <a:ext cx="4216667" cy="18172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6600"/>
              </a:lnSpc>
            </a:pPr>
            <a:r>
              <a:rPr lang="en-US" altLang="zh-CN" sz="7200" dirty="0" smtClean="0">
                <a:solidFill>
                  <a:prstClr val="white">
                    <a:lumMod val="95000"/>
                  </a:prstClr>
                </a:solidFill>
              </a:rPr>
              <a:t>Travelingin</a:t>
            </a:r>
            <a:endParaRPr lang="en-US" altLang="zh-CN" sz="7200" dirty="0" smtClean="0">
              <a:solidFill>
                <a:prstClr val="white">
                  <a:lumMod val="95000"/>
                </a:prstClr>
              </a:solidFill>
            </a:endParaRPr>
          </a:p>
          <a:p>
            <a:pPr>
              <a:lnSpc>
                <a:spcPts val="6600"/>
              </a:lnSpc>
            </a:pPr>
            <a:r>
              <a:rPr lang="en-US" altLang="zh-CN" sz="7200" dirty="0" smtClean="0">
                <a:solidFill>
                  <a:prstClr val="white">
                    <a:lumMod val="95000"/>
                  </a:prstClr>
                </a:solidFill>
              </a:rPr>
              <a:t>   unsplash</a:t>
            </a:r>
            <a:endParaRPr lang="zh-CN" altLang="en-US" sz="7200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 rot="2700000">
            <a:off x="-1104800" y="1838422"/>
            <a:ext cx="2886115" cy="288611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 rot="18900000">
            <a:off x="1612147" y="1354547"/>
            <a:ext cx="1533803" cy="153380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2700000">
            <a:off x="2234259" y="2906152"/>
            <a:ext cx="1939366" cy="193936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 rot="18900000">
            <a:off x="1065700" y="4260885"/>
            <a:ext cx="1533803" cy="153380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 rot="18900000">
            <a:off x="4399029" y="2593053"/>
            <a:ext cx="1533803" cy="1533803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 rot="2700000">
            <a:off x="5712637" y="3318516"/>
            <a:ext cx="2321182" cy="232118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rot="18900000">
            <a:off x="4219046" y="4085953"/>
            <a:ext cx="752900" cy="75289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 rot="18900000">
            <a:off x="5891186" y="2397577"/>
            <a:ext cx="752900" cy="75289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8248" y="342900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3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谢谢您的聆听！</a:t>
            </a:r>
            <a:endParaRPr lang="zh-CN" altLang="en-US" sz="36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56220" y="4086629"/>
            <a:ext cx="1575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</a:rPr>
              <a:t>Thank you!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84357" y="11330"/>
            <a:ext cx="688039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600"/>
              </a:lnSpc>
            </a:pPr>
            <a:r>
              <a:rPr lang="en-US" altLang="zh-CN" sz="7200">
                <a:solidFill>
                  <a:srgbClr val="EEEEEE"/>
                </a:solidFill>
                <a:latin typeface="Copperplate Gothic Bold" panose="020E0705020206020404" pitchFamily="34" charset="0"/>
              </a:rPr>
              <a:t>Labor education</a:t>
            </a:r>
            <a:endParaRPr lang="en-US" altLang="zh-CN" sz="7200" dirty="0">
              <a:solidFill>
                <a:srgbClr val="EEEEEE"/>
              </a:solidFill>
              <a:latin typeface="Copperplate Gothic Bold" panose="020E0705020206020404" pitchFamily="34" charset="0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  <p:bldLst>
      <p:bldP spid="19" grpId="0"/>
      <p:bldP spid="3" grpId="0" animBg="1"/>
      <p:bldP spid="5" grpId="0" animBg="1"/>
      <p:bldP spid="6" grpId="0" animBg="1"/>
      <p:bldP spid="9" grpId="0" animBg="1"/>
      <p:bldP spid="10" grpId="0" animBg="1"/>
      <p:bldP spid="11" grpId="0" animBg="1"/>
      <p:bldP spid="7" grpId="0" animBg="1"/>
      <p:bldP spid="13" grpId="0" animBg="1"/>
      <p:bldP spid="14" grpId="0"/>
      <p:bldP spid="15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 20"/>
          <p:cNvSpPr/>
          <p:nvPr/>
        </p:nvSpPr>
        <p:spPr>
          <a:xfrm>
            <a:off x="-24680" y="836712"/>
            <a:ext cx="1406022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课程性质</a:t>
            </a:r>
            <a:endParaRPr lang="zh-CN" altLang="en-US" sz="190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任意多边形 32"/>
          <p:cNvSpPr/>
          <p:nvPr/>
        </p:nvSpPr>
        <p:spPr>
          <a:xfrm>
            <a:off x="1367345" y="836712"/>
            <a:ext cx="1406022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五育并举</a:t>
            </a:r>
            <a:endParaRPr lang="zh-CN" altLang="en-US" sz="190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任意多边形 33"/>
          <p:cNvSpPr/>
          <p:nvPr/>
        </p:nvSpPr>
        <p:spPr>
          <a:xfrm>
            <a:off x="-24680" y="836712"/>
            <a:ext cx="1584176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德智体美劳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114415" y="1102360"/>
            <a:ext cx="4953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民国时期  蔡元培   最早提出“德智体美劳”五育并举的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理念。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18555" y="2068830"/>
            <a:ext cx="516636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劳动是促使个体社会性发展的活动，是促使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个体理解社会、参与社会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的重要的社会化过程。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认同劳动、乐于劳动，学会劳动，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是青少年走向社会的前提品质。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学校、家庭、社会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有必要齐心协力通过劳动教育提升学生的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社会责任感、合作交往、自我调节、亲社会等能力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5" y="1809115"/>
            <a:ext cx="4505325" cy="3266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1559861" y="5445375"/>
            <a:ext cx="3692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蔡元培 先生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99200" y="5510530"/>
            <a:ext cx="50050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现实困境：</a:t>
            </a:r>
            <a:endParaRPr lang="zh-CN" altLang="en-US" sz="2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重脑力劳动，轻体力劳动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有劳动无教育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21" grpId="0" animBg="1"/>
      <p:bldP spid="33" grpId="0" animBg="1"/>
      <p:bldP spid="34" grpId="0" animBg="1"/>
      <p:bldP spid="37" grpId="0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任意多边形 28"/>
          <p:cNvSpPr/>
          <p:nvPr/>
        </p:nvSpPr>
        <p:spPr>
          <a:xfrm>
            <a:off x="-24680" y="836712"/>
            <a:ext cx="1406022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900" dirty="0" smtClean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三力驱动</a:t>
            </a:r>
            <a:endParaRPr lang="zh-CN" altLang="en-US" sz="190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任意多边形 29"/>
          <p:cNvSpPr/>
          <p:nvPr/>
        </p:nvSpPr>
        <p:spPr>
          <a:xfrm>
            <a:off x="1127448" y="836712"/>
            <a:ext cx="1406022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zh-CN" altLang="en-US" sz="19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9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三环交融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" name="图片 2" descr="1Z~%LCDVK$%E9QP@1_WC3AI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765464" y="1700808"/>
            <a:ext cx="4344670" cy="435165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6173479" y="2362086"/>
            <a:ext cx="36921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四大基本</a:t>
            </a: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特征：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自主合作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整体结构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全纳共生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愉悦体验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29" grpId="0" animBg="1"/>
      <p:bldP spid="30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479375" y="836712"/>
            <a:ext cx="3024337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为了劳动的教育</a:t>
            </a:r>
            <a:endParaRPr lang="zh-CN" altLang="en-US" sz="190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3071664" y="836712"/>
            <a:ext cx="2808312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0" dirty="0" smtClean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社会</a:t>
            </a:r>
            <a:r>
              <a:rPr lang="zh-CN" altLang="en-US" sz="19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认知能力的培养</a:t>
            </a:r>
            <a:endParaRPr lang="zh-CN" altLang="en-US" sz="190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513691" y="836712"/>
            <a:ext cx="2990021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为了劳动的教育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45672" y="2284327"/>
            <a:ext cx="5435415" cy="3274276"/>
          </a:xfrm>
          <a:prstGeom prst="rect">
            <a:avLst/>
          </a:prstGeom>
          <a:solidFill>
            <a:schemeClr val="accent6"/>
          </a:soli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20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《</a:t>
            </a:r>
            <a:r>
              <a:rPr lang="zh-CN" altLang="en-US" sz="2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人民教育</a:t>
            </a:r>
            <a:r>
              <a:rPr lang="en-US" altLang="zh-CN" sz="2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》2020</a:t>
            </a:r>
            <a:r>
              <a:rPr lang="zh-CN" altLang="en-US" sz="2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年第</a:t>
            </a:r>
            <a:r>
              <a:rPr lang="en-US" altLang="zh-CN" sz="2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2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期的</a:t>
            </a:r>
            <a:r>
              <a:rPr lang="zh-CN" altLang="en-US" sz="20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社评</a:t>
            </a:r>
            <a:endParaRPr lang="en-US" altLang="zh-CN" sz="20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20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新时代</a:t>
            </a:r>
            <a:r>
              <a:rPr lang="zh-CN" altLang="en-US" sz="2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劳动教育的三重内涵</a:t>
            </a:r>
            <a:r>
              <a:rPr lang="en-US" altLang="zh-CN" sz="2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中提出</a:t>
            </a:r>
            <a:r>
              <a:rPr lang="zh-CN" altLang="en-US" sz="20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20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20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为了劳动的教育，强调劳动教育是让</a:t>
            </a:r>
            <a:r>
              <a:rPr lang="zh-CN" altLang="en-US" sz="20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</a:t>
            </a:r>
            <a:endParaRPr lang="en-US" altLang="zh-CN" sz="20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20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真正</a:t>
            </a:r>
            <a:r>
              <a:rPr lang="zh-CN" altLang="en-US" sz="2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做好参加劳动的准备的教育</a:t>
            </a:r>
            <a:r>
              <a:rPr lang="zh-CN" altLang="en-US" sz="20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20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</a:t>
            </a:r>
            <a:r>
              <a:rPr lang="zh-CN" altLang="en-US" sz="2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绝不只是一个传授知识和技能的问题</a:t>
            </a:r>
            <a:r>
              <a:rPr lang="zh-CN" altLang="en-US" sz="20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20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20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</a:t>
            </a:r>
            <a:r>
              <a:rPr lang="zh-CN" altLang="en-US" sz="2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重要的是让学生在道德上做好参加劳动</a:t>
            </a:r>
            <a:r>
              <a:rPr lang="zh-CN" altLang="en-US" sz="20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endParaRPr lang="en-US" altLang="zh-CN" sz="20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20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准备</a:t>
            </a:r>
            <a:r>
              <a:rPr lang="zh-CN" altLang="en-US" sz="2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，即热爱劳动。</a:t>
            </a:r>
            <a:r>
              <a:rPr lang="zh-CN" altLang="en-US" sz="20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zh-CN" altLang="en-US" sz="20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19595" y="1125220"/>
            <a:ext cx="3728720" cy="25755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595" y="3863340"/>
            <a:ext cx="3729355" cy="2871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2" grpId="0" animBg="1"/>
      <p:bldP spid="4" grpId="0" animBg="1"/>
      <p:bldP spid="5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 20"/>
          <p:cNvSpPr/>
          <p:nvPr/>
        </p:nvSpPr>
        <p:spPr>
          <a:xfrm>
            <a:off x="479375" y="836712"/>
            <a:ext cx="3024337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0" dirty="0" smtClean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劳动节</a:t>
            </a:r>
            <a:r>
              <a:rPr lang="zh-CN" altLang="en-US" sz="19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的幸福</a:t>
            </a:r>
            <a:r>
              <a:rPr lang="zh-CN" altLang="en-US" sz="1900" dirty="0" smtClean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</a:t>
            </a:r>
            <a:r>
              <a:rPr lang="en-US" altLang="zh-CN" sz="1900" dirty="0" smtClean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sz="190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任意多边形 32"/>
          <p:cNvSpPr/>
          <p:nvPr/>
        </p:nvSpPr>
        <p:spPr>
          <a:xfrm>
            <a:off x="3071664" y="836712"/>
            <a:ext cx="2808312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五一</a:t>
            </a:r>
            <a:r>
              <a:rPr lang="en-US" altLang="zh-CN" sz="19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19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美好生活</a:t>
            </a:r>
            <a:endParaRPr lang="zh-CN" altLang="en-US" sz="190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任意多边形 33"/>
          <p:cNvSpPr/>
          <p:nvPr/>
        </p:nvSpPr>
        <p:spPr>
          <a:xfrm>
            <a:off x="479375" y="836712"/>
            <a:ext cx="2990021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劳动节</a:t>
            </a: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的幸福</a:t>
            </a:r>
            <a:r>
              <a:rPr lang="zh-CN" altLang="en-US" sz="19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</a:t>
            </a:r>
            <a:r>
              <a:rPr lang="en-US" altLang="zh-CN" sz="19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内容占位符 2"/>
          <p:cNvSpPr txBox="1"/>
          <p:nvPr/>
        </p:nvSpPr>
        <p:spPr>
          <a:xfrm>
            <a:off x="479401" y="1380515"/>
            <a:ext cx="10515600" cy="4351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“种一个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春天，享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绿色生活”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9425" y="1802765"/>
            <a:ext cx="5781040" cy="32524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85" y="4863465"/>
            <a:ext cx="2863850" cy="18802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565" y="4864100"/>
            <a:ext cx="2755900" cy="18796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625" y="1233170"/>
            <a:ext cx="2500630" cy="22510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9425" y="3775710"/>
            <a:ext cx="2458720" cy="18478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1635" y="1233170"/>
            <a:ext cx="2621280" cy="22745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4625" y="3775710"/>
            <a:ext cx="2453005" cy="179768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685280" y="5732145"/>
            <a:ext cx="54044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荒地变花田，是学生劳心劳力的过程。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学生自主选址，学校支持；自主设计，自主选择。认知过程即不断成长、收获的过程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21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 20"/>
          <p:cNvSpPr/>
          <p:nvPr/>
        </p:nvSpPr>
        <p:spPr>
          <a:xfrm>
            <a:off x="479375" y="836712"/>
            <a:ext cx="3024337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0" dirty="0" smtClean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劳动节</a:t>
            </a:r>
            <a:r>
              <a:rPr lang="zh-CN" altLang="en-US" sz="19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的幸福</a:t>
            </a:r>
            <a:r>
              <a:rPr lang="zh-CN" altLang="en-US" sz="1900" dirty="0" smtClean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</a:t>
            </a:r>
            <a:r>
              <a:rPr lang="en-US" altLang="zh-CN" sz="1900" dirty="0" smtClean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sz="190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任意多边形 32"/>
          <p:cNvSpPr/>
          <p:nvPr/>
        </p:nvSpPr>
        <p:spPr>
          <a:xfrm>
            <a:off x="3071664" y="836712"/>
            <a:ext cx="2808312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五一</a:t>
            </a:r>
            <a:r>
              <a:rPr lang="en-US" altLang="zh-CN" sz="19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19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美好生活</a:t>
            </a:r>
            <a:endParaRPr lang="zh-CN" altLang="en-US" sz="190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任意多边形 33"/>
          <p:cNvSpPr/>
          <p:nvPr/>
        </p:nvSpPr>
        <p:spPr>
          <a:xfrm>
            <a:off x="479375" y="836712"/>
            <a:ext cx="2990021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劳动节</a:t>
            </a: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的幸福</a:t>
            </a:r>
            <a:r>
              <a:rPr lang="zh-CN" altLang="en-US" sz="19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</a:t>
            </a:r>
            <a:r>
              <a:rPr lang="en-US" altLang="zh-CN" sz="19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内容占位符 2"/>
          <p:cNvSpPr txBox="1"/>
          <p:nvPr/>
        </p:nvSpPr>
        <p:spPr>
          <a:xfrm>
            <a:off x="479401" y="1391310"/>
            <a:ext cx="10515600" cy="4351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“种一个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春天，享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绿色生活”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6645" y="1992630"/>
            <a:ext cx="2987675" cy="22599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20754" r="4925" b="7190"/>
          <a:stretch>
            <a:fillRect/>
          </a:stretch>
        </p:blipFill>
        <p:spPr>
          <a:xfrm>
            <a:off x="9249410" y="1992630"/>
            <a:ext cx="2798445" cy="23253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9765" y="4466590"/>
            <a:ext cx="2479040" cy="22936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175" y="1992630"/>
            <a:ext cx="2277110" cy="23475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90" y="4466590"/>
            <a:ext cx="1886585" cy="22542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 l="13235" r="14352"/>
          <a:stretch>
            <a:fillRect/>
          </a:stretch>
        </p:blipFill>
        <p:spPr>
          <a:xfrm>
            <a:off x="3217545" y="4465955"/>
            <a:ext cx="2258695" cy="22548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0100" y="4596130"/>
            <a:ext cx="3301365" cy="21240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320" y="2116455"/>
            <a:ext cx="3145790" cy="2012315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21" grpId="0" bldLvl="0" animBg="1"/>
      <p:bldP spid="33" grpId="0" bldLvl="0" animBg="1"/>
      <p:bldP spid="3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 20"/>
          <p:cNvSpPr/>
          <p:nvPr/>
        </p:nvSpPr>
        <p:spPr>
          <a:xfrm>
            <a:off x="479375" y="836712"/>
            <a:ext cx="3024337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0" dirty="0" smtClean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劳动节</a:t>
            </a:r>
            <a:r>
              <a:rPr lang="zh-CN" altLang="en-US" sz="19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的幸福</a:t>
            </a:r>
            <a:r>
              <a:rPr lang="zh-CN" altLang="en-US" sz="1900" dirty="0" smtClean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</a:t>
            </a:r>
            <a:r>
              <a:rPr lang="en-US" altLang="zh-CN" sz="1900" dirty="0" smtClean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sz="190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任意多边形 32"/>
          <p:cNvSpPr/>
          <p:nvPr/>
        </p:nvSpPr>
        <p:spPr>
          <a:xfrm>
            <a:off x="3071664" y="836712"/>
            <a:ext cx="2808312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五一</a:t>
            </a:r>
            <a:r>
              <a:rPr lang="en-US" altLang="zh-CN" sz="19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19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美好生活</a:t>
            </a:r>
            <a:endParaRPr lang="zh-CN" altLang="en-US" sz="190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任意多边形 33"/>
          <p:cNvSpPr/>
          <p:nvPr/>
        </p:nvSpPr>
        <p:spPr>
          <a:xfrm>
            <a:off x="479375" y="836712"/>
            <a:ext cx="2990021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劳动节</a:t>
            </a: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的幸福</a:t>
            </a:r>
            <a:r>
              <a:rPr lang="zh-CN" altLang="en-US" sz="19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</a:t>
            </a:r>
            <a:r>
              <a:rPr lang="en-US" altLang="zh-CN" sz="19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内容占位符 2"/>
          <p:cNvSpPr txBox="1"/>
          <p:nvPr/>
        </p:nvSpPr>
        <p:spPr>
          <a:xfrm>
            <a:off x="513691" y="1484784"/>
            <a:ext cx="10515600" cy="4351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“种一个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春天，享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绿色生活”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1700" y="2070100"/>
            <a:ext cx="7847965" cy="4411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21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13"/>
          <p:cNvCxnSpPr/>
          <p:nvPr/>
        </p:nvCxnSpPr>
        <p:spPr>
          <a:xfrm rot="16200000" flipH="1">
            <a:off x="4314037" y="4288173"/>
            <a:ext cx="4572035" cy="3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sysDot"/>
          </a:ln>
          <a:effectLst/>
        </p:spPr>
      </p:cxnSp>
      <p:sp>
        <p:nvSpPr>
          <p:cNvPr id="21" name="任意多边形 20"/>
          <p:cNvSpPr/>
          <p:nvPr/>
        </p:nvSpPr>
        <p:spPr>
          <a:xfrm>
            <a:off x="479375" y="836712"/>
            <a:ext cx="3024337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0" dirty="0" smtClean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国庆节</a:t>
            </a:r>
            <a:r>
              <a:rPr lang="zh-CN" altLang="en-US" sz="19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的幸福作业：</a:t>
            </a:r>
            <a:endParaRPr lang="zh-CN" altLang="en-US" sz="190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任意多边形 32"/>
          <p:cNvSpPr/>
          <p:nvPr/>
        </p:nvSpPr>
        <p:spPr>
          <a:xfrm>
            <a:off x="3071664" y="836712"/>
            <a:ext cx="2808312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走进三百六十行</a:t>
            </a:r>
            <a:endParaRPr lang="zh-CN" altLang="en-US" sz="190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任意多边形 33"/>
          <p:cNvSpPr/>
          <p:nvPr/>
        </p:nvSpPr>
        <p:spPr>
          <a:xfrm>
            <a:off x="496532" y="817049"/>
            <a:ext cx="2990021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国庆节</a:t>
            </a: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的幸福</a:t>
            </a:r>
            <a:r>
              <a:rPr lang="zh-CN" altLang="en-US" sz="19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作业：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内容占位符 2"/>
          <p:cNvSpPr txBox="1"/>
          <p:nvPr/>
        </p:nvSpPr>
        <p:spPr>
          <a:xfrm>
            <a:off x="513691" y="1825625"/>
            <a:ext cx="10515600" cy="4351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暑期渗透：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我赚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50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元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endParaRPr lang="en-US" altLang="zh-CN" sz="24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>
              <a:buNone/>
            </a:pP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假前策划：走进三百六十行</a:t>
            </a:r>
            <a:endParaRPr lang="zh-CN" altLang="en-US" sz="24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>
              <a:buNone/>
            </a:pP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3.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假期体验：了解三百六十行</a:t>
            </a:r>
            <a:endParaRPr lang="zh-CN" altLang="en-US" sz="24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>
              <a:buNone/>
            </a:pP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4.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假后交流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开讲啦！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——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三百六十行进课堂</a:t>
            </a:r>
            <a:endParaRPr lang="zh-CN" altLang="en-US" sz="24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>
              <a:buNone/>
            </a:pP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5.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全员实践：我是小城管    我是小小兵</a:t>
            </a:r>
            <a:endParaRPr lang="zh-CN" altLang="en-US" sz="24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>
              <a:buNone/>
            </a:pP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6.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小队体验：尝试不同职业的实践体验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1"/>
          <a:srcRect l="7246" t="17102" r="7413" b="13351"/>
          <a:stretch>
            <a:fillRect/>
          </a:stretch>
        </p:blipFill>
        <p:spPr>
          <a:xfrm>
            <a:off x="9246235" y="4421505"/>
            <a:ext cx="2853690" cy="202438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167" y="1290169"/>
            <a:ext cx="3652355" cy="23559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745" y="4643755"/>
            <a:ext cx="3323590" cy="190881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5" y="4585970"/>
            <a:ext cx="3041650" cy="202501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4420870"/>
            <a:ext cx="2259965" cy="2025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21" grpId="0" bldLvl="0" animBg="1"/>
      <p:bldP spid="33" grpId="0" bldLvl="0" animBg="1"/>
      <p:bldP spid="3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479375" y="836712"/>
            <a:ext cx="3024337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为了劳动的教育</a:t>
            </a:r>
            <a:endParaRPr lang="zh-CN" altLang="en-US" sz="190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3071664" y="836712"/>
            <a:ext cx="2808312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0" dirty="0" smtClean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亲 社会行为</a:t>
            </a:r>
            <a:r>
              <a:rPr lang="zh-CN" altLang="en-US" sz="19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能力的培养</a:t>
            </a:r>
            <a:endParaRPr lang="zh-CN" altLang="en-US" sz="190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513691" y="836712"/>
            <a:ext cx="2990021" cy="396000"/>
          </a:xfrm>
          <a:custGeom>
            <a:avLst/>
            <a:gdLst>
              <a:gd name="connsiteX0" fmla="*/ 0 w 1769273"/>
              <a:gd name="connsiteY0" fmla="*/ 0 h 1008112"/>
              <a:gd name="connsiteX1" fmla="*/ 1517245 w 1769273"/>
              <a:gd name="connsiteY1" fmla="*/ 0 h 1008112"/>
              <a:gd name="connsiteX2" fmla="*/ 1769273 w 1769273"/>
              <a:gd name="connsiteY2" fmla="*/ 235226 h 1008112"/>
              <a:gd name="connsiteX3" fmla="*/ 1769273 w 1769273"/>
              <a:gd name="connsiteY3" fmla="*/ 772886 h 1008112"/>
              <a:gd name="connsiteX4" fmla="*/ 1517245 w 1769273"/>
              <a:gd name="connsiteY4" fmla="*/ 1008112 h 1008112"/>
              <a:gd name="connsiteX5" fmla="*/ 0 w 1769273"/>
              <a:gd name="connsiteY5" fmla="*/ 1008112 h 1008112"/>
              <a:gd name="connsiteX6" fmla="*/ 252028 w 1769273"/>
              <a:gd name="connsiteY6" fmla="*/ 772886 h 1008112"/>
              <a:gd name="connsiteX7" fmla="*/ 252028 w 1769273"/>
              <a:gd name="connsiteY7" fmla="*/ 235226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9273" h="1008112">
                <a:moveTo>
                  <a:pt x="0" y="0"/>
                </a:moveTo>
                <a:lnTo>
                  <a:pt x="1517245" y="0"/>
                </a:lnTo>
                <a:lnTo>
                  <a:pt x="1769273" y="235226"/>
                </a:lnTo>
                <a:lnTo>
                  <a:pt x="1769273" y="772886"/>
                </a:lnTo>
                <a:lnTo>
                  <a:pt x="1517245" y="1008112"/>
                </a:lnTo>
                <a:lnTo>
                  <a:pt x="0" y="1008112"/>
                </a:lnTo>
                <a:lnTo>
                  <a:pt x="252028" y="772886"/>
                </a:lnTo>
                <a:lnTo>
                  <a:pt x="252028" y="235226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</a:t>
            </a:r>
            <a:r>
              <a:rPr lang="zh-CN" altLang="en-US" sz="19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劳动</a:t>
            </a:r>
            <a:r>
              <a:rPr lang="zh-CN" altLang="en-US" sz="1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的教育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21030" y="2420620"/>
            <a:ext cx="5940425" cy="295211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2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20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意见</a:t>
            </a:r>
            <a:r>
              <a:rPr lang="en-US" altLang="zh-CN" sz="2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多次强调要培养学生正确的</a:t>
            </a:r>
            <a:r>
              <a:rPr lang="zh-CN" altLang="en-US" sz="20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劳动观</a:t>
            </a:r>
            <a:endParaRPr lang="en-US" altLang="zh-CN" sz="20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20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引导学生崇尚劳动，尊重劳动，增强对</a:t>
            </a:r>
            <a:r>
              <a:rPr lang="zh-CN" altLang="en-US" sz="20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劳动</a:t>
            </a:r>
            <a:endParaRPr lang="en-US" altLang="zh-CN" sz="20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20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人民</a:t>
            </a:r>
            <a:r>
              <a:rPr lang="zh-CN" altLang="en-US" sz="2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的感情，牢固树立劳动最光荣、劳动最</a:t>
            </a:r>
            <a:r>
              <a:rPr lang="zh-CN" altLang="en-US" sz="20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崇</a:t>
            </a:r>
            <a:endParaRPr lang="en-US" altLang="zh-CN" sz="20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20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</a:t>
            </a:r>
            <a:r>
              <a:rPr lang="zh-CN" altLang="en-US" sz="2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、劳动最伟大、劳动最最美丽的观念。</a:t>
            </a:r>
            <a:endParaRPr lang="zh-CN" altLang="en-US" sz="20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0100" y="2420620"/>
            <a:ext cx="4388485" cy="3016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2" grpId="0" animBg="1"/>
      <p:bldP spid="4" grpId="0" animBg="1"/>
      <p:bldP spid="5" grpId="0" animBg="1"/>
      <p:bldP spid="41" grpId="0" bldLvl="0" animBg="1"/>
    </p:bldLst>
  </p:timing>
</p:sld>
</file>

<file path=ppt/tags/tag1.xml><?xml version="1.0" encoding="utf-8"?>
<p:tagLst xmlns:p="http://schemas.openxmlformats.org/presentationml/2006/main">
  <p:tag name="REFSHAPE" val="402103148"/>
  <p:tag name="KSO_WM_UNIT_PLACING_PICTURE_USER_VIEWPORT" val="{&quot;height&quot;:6853,&quot;width&quot;:6842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>
          <a:solidFill>
            <a:srgbClr val="66006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>
          <a:solidFill>
            <a:srgbClr val="66006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2413</Words>
  <Application>WPS 演示</Application>
  <PresentationFormat>自定义</PresentationFormat>
  <Paragraphs>257</Paragraphs>
  <Slides>19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华康俪金黑W8(P)</vt:lpstr>
      <vt:lpstr>黑体</vt:lpstr>
      <vt:lpstr>经典繁仿黑</vt:lpstr>
      <vt:lpstr>方正兰亭粗黑_GBK</vt:lpstr>
      <vt:lpstr>Copperplate Gothic Bold</vt:lpstr>
      <vt:lpstr>华文楷体</vt:lpstr>
      <vt:lpstr>华文中宋</vt:lpstr>
      <vt:lpstr>Century Gothic</vt:lpstr>
      <vt:lpstr>思源黑体 CN Bold</vt:lpstr>
      <vt:lpstr>华文琥珀</vt:lpstr>
      <vt:lpstr>Calibri</vt:lpstr>
      <vt:lpstr>Arial Unicode MS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阿唐工作室</Company>
  <LinksUpToDate>false</LinksUpToDate>
  <SharedDoc>false</SharedDoc>
  <HyperlinksChanged>false</HyperlinksChanged>
  <AppVersion>14.0000</AppVersion>
  <Manager>at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flower_th</dc:creator>
  <dc:description>1820182393</dc:description>
  <dc:subject>信息化教学设计模板</dc:subject>
  <cp:lastModifiedBy>陈蓦</cp:lastModifiedBy>
  <cp:revision>1018</cp:revision>
  <dcterms:created xsi:type="dcterms:W3CDTF">2020-05-18T09:34:00Z</dcterms:created>
  <dcterms:modified xsi:type="dcterms:W3CDTF">2020-05-19T22:55:28Z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