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40"/>
  </p:notesMasterIdLst>
  <p:sldIdLst>
    <p:sldId id="314" r:id="rId6"/>
    <p:sldId id="442" r:id="rId7"/>
    <p:sldId id="257" r:id="rId8"/>
    <p:sldId id="388" r:id="rId9"/>
    <p:sldId id="265" r:id="rId10"/>
    <p:sldId id="262" r:id="rId11"/>
    <p:sldId id="316" r:id="rId12"/>
    <p:sldId id="281" r:id="rId13"/>
    <p:sldId id="268" r:id="rId14"/>
    <p:sldId id="269" r:id="rId15"/>
    <p:sldId id="361" r:id="rId16"/>
    <p:sldId id="419" r:id="rId17"/>
    <p:sldId id="390" r:id="rId18"/>
    <p:sldId id="303" r:id="rId19"/>
    <p:sldId id="270" r:id="rId20"/>
    <p:sldId id="367" r:id="rId21"/>
    <p:sldId id="363" r:id="rId22"/>
    <p:sldId id="393" r:id="rId23"/>
    <p:sldId id="392" r:id="rId24"/>
    <p:sldId id="394" r:id="rId25"/>
    <p:sldId id="267" r:id="rId26"/>
    <p:sldId id="304" r:id="rId27"/>
    <p:sldId id="396" r:id="rId28"/>
    <p:sldId id="273" r:id="rId29"/>
    <p:sldId id="353" r:id="rId30"/>
    <p:sldId id="351" r:id="rId31"/>
    <p:sldId id="275" r:id="rId32"/>
    <p:sldId id="349" r:id="rId33"/>
    <p:sldId id="369" r:id="rId34"/>
    <p:sldId id="373" r:id="rId35"/>
    <p:sldId id="370" r:id="rId36"/>
    <p:sldId id="416" r:id="rId37"/>
    <p:sldId id="372" r:id="rId38"/>
    <p:sldId id="417" r:id="rId39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84" d="100"/>
          <a:sy n="84" d="100"/>
        </p:scale>
        <p:origin x="-996" y="-78"/>
      </p:cViewPr>
      <p:guideLst>
        <p:guide orient="horz" pos="2162"/>
        <p:guide pos="29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notesMaster" Target="notesMasters/notesMaster1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12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25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3074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075" name="文本占位符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4098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099" name="文本占位符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tags" Target="../tags/tag3.xml"/><Relationship Id="rId2" Type="http://schemas.openxmlformats.org/officeDocument/2006/relationships/image" Target="../media/image8.png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1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1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5.xml"/><Relationship Id="rId4" Type="http://schemas.openxmlformats.org/officeDocument/2006/relationships/image" Target="../media/image2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1.jpeg"/><Relationship Id="rId1" Type="http://schemas.openxmlformats.org/officeDocument/2006/relationships/tags" Target="../tags/tag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1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7" name="Picture 5" descr="C:\Users\Administrator\Desktop\1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2913" y="0"/>
            <a:ext cx="6161087" cy="2571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4270"/>
            <a:ext cx="6354445" cy="3173730"/>
          </a:xfrm>
          <a:prstGeom prst="rect">
            <a:avLst/>
          </a:prstGeom>
        </p:spPr>
      </p:pic>
      <p:sp>
        <p:nvSpPr>
          <p:cNvPr id="6148" name="文本框 1"/>
          <p:cNvSpPr txBox="1"/>
          <p:nvPr/>
        </p:nvSpPr>
        <p:spPr>
          <a:xfrm>
            <a:off x="4470400" y="4894263"/>
            <a:ext cx="4113213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>
                <a:latin typeface="Calibri" panose="020F0502020204030204" charset="0"/>
                <a:ea typeface="宋体" panose="02010600030101010101" pitchFamily="2" charset="-122"/>
              </a:rPr>
              <a:t>常州市新北区新桥第二实验小学  左雅</a:t>
            </a:r>
            <a:endParaRPr lang="zh-CN" altLang="en-US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627063"/>
            <a:ext cx="8229600" cy="4911725"/>
          </a:xfrm>
        </p:spPr>
        <p:txBody>
          <a:bodyPr>
            <a:normAutofit fontScale="25000" lnSpcReduction="2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44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    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  <a:r>
              <a:rPr kumimoji="0" lang="en-US" altLang="zh-CN" sz="10665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松鼠折了一只纸船，放在小溪里。纸船漂哇漂，漂到了小熊家门口。</a:t>
            </a:r>
            <a:br>
              <a:rPr lang="zh-CN" altLang="en-US" sz="10665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  </a:t>
            </a:r>
            <a:r>
              <a:rPr kumimoji="0" lang="en-US" altLang="zh-CN" sz="10665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3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小熊拿起纸船一看，乐坏了。纸船里放着一个小松果，松果上挂着一张纸条，上面写着：“祝你快乐！”</a:t>
            </a:r>
            <a:br>
              <a:rPr lang="zh-CN" altLang="en-US" sz="10665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　</a:t>
            </a:r>
            <a:r>
              <a:rPr kumimoji="0" lang="en-US" altLang="zh-CN" sz="10665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4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小熊也想折一只纸船送给松鼠，可是纸船不能漂到山上去。怎么办呢？他想了想，就扎了一只风筝。风筝乘着风，飘哇飘，飘到了松鼠家门口。</a:t>
            </a:r>
            <a:br>
              <a:rPr lang="zh-CN" altLang="en-US" sz="10665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  </a:t>
            </a:r>
            <a:r>
              <a:rPr kumimoji="0" lang="en-US" altLang="zh-CN" sz="10665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5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松鼠一把抓住风筝的线一看，也乐坏了。风筝上挂着一个草莓，风筝的翅膀上写着：“祝你幸福！”</a:t>
            </a:r>
            <a:br>
              <a:rPr lang="zh-CN" altLang="en-US" sz="10665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　</a:t>
            </a:r>
            <a:r>
              <a:rPr kumimoji="0" lang="en-US" altLang="zh-CN" sz="10665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6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纸船和风筝让他们俩成了好朋友。</a:t>
            </a:r>
            <a:endParaRPr kumimoji="0" lang="zh-CN" altLang="en-US" sz="10665" b="1" i="0" u="none" strike="noStrike" kern="1200" cap="none" spc="0" normalizeH="0" baseline="0" noProof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627063"/>
            <a:ext cx="8229600" cy="4911725"/>
          </a:xfrm>
        </p:spPr>
        <p:txBody>
          <a:bodyPr>
            <a:normAutofit fontScale="25000" lnSpcReduction="2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44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    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  <a:r>
              <a:rPr kumimoji="0" lang="en-US" altLang="zh-CN" sz="10665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松鼠折了一只纸船，放在小溪里。纸船漂哇漂，漂到了小熊家门口。</a:t>
            </a:r>
            <a:br>
              <a:rPr lang="zh-CN" altLang="en-US" sz="10665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  </a:t>
            </a:r>
            <a:r>
              <a:rPr kumimoji="0" lang="en-US" altLang="zh-CN" sz="10665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3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小熊拿起纸船一看，乐坏了。纸船里放着一个小松果，松果上挂着一张纸条，上面写着：“祝你快乐！”</a:t>
            </a:r>
            <a:br>
              <a:rPr lang="zh-CN" altLang="en-US" sz="10665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　</a:t>
            </a:r>
            <a:r>
              <a:rPr kumimoji="0" lang="en-US" altLang="zh-CN" sz="10665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4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小熊也想折一只纸船送给松鼠，可是纸船不能漂到山上去。怎么办呢？他想了想，就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扎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了一只风筝。风筝乘着风，飘哇飘，飘到了松鼠家门口。</a:t>
            </a:r>
            <a:br>
              <a:rPr lang="zh-CN" altLang="en-US" sz="10665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  </a:t>
            </a:r>
            <a:r>
              <a:rPr kumimoji="0" lang="en-US" altLang="zh-CN" sz="10665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5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松鼠一把抓住风筝的线一看，也乐坏了。风筝上挂着一个草莓，风筝的翅膀上写着：“祝你幸福！”</a:t>
            </a:r>
            <a:br>
              <a:rPr lang="zh-CN" altLang="en-US" sz="10665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　</a:t>
            </a:r>
            <a:r>
              <a:rPr kumimoji="0" lang="en-US" altLang="zh-CN" sz="10665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6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纸船和风筝让他们俩成了好朋友。</a:t>
            </a:r>
            <a:endParaRPr kumimoji="0" lang="zh-CN" altLang="en-US" sz="10665" b="1" i="0" u="none" strike="noStrike" kern="1200" cap="none" spc="0" normalizeH="0" baseline="0" noProof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1" name="组合 20"/>
          <p:cNvGrpSpPr/>
          <p:nvPr/>
        </p:nvGrpSpPr>
        <p:grpSpPr>
          <a:xfrm>
            <a:off x="7721600" y="295275"/>
            <a:ext cx="1227138" cy="2730500"/>
            <a:chOff x="3156" y="2358"/>
            <a:chExt cx="1932" cy="4299"/>
          </a:xfrm>
        </p:grpSpPr>
        <p:pic>
          <p:nvPicPr>
            <p:cNvPr id="17411" name="图片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 rot="-5400000">
              <a:off x="2900" y="2716"/>
              <a:ext cx="2546" cy="181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412" name="文本框 9"/>
            <p:cNvSpPr txBox="1"/>
            <p:nvPr/>
          </p:nvSpPr>
          <p:spPr>
            <a:xfrm>
              <a:off x="3156" y="5641"/>
              <a:ext cx="1933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3600">
                  <a:latin typeface="楷体" panose="02010609060101010101" pitchFamily="49" charset="-122"/>
                  <a:ea typeface="楷体" panose="02010609060101010101" pitchFamily="49" charset="-122"/>
                </a:rPr>
                <a:t>包扎</a:t>
              </a:r>
              <a:endParaRPr lang="zh-CN" altLang="en-US" sz="36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7413" name="文本框 12"/>
            <p:cNvSpPr txBox="1"/>
            <p:nvPr/>
          </p:nvSpPr>
          <p:spPr>
            <a:xfrm>
              <a:off x="3156" y="5008"/>
              <a:ext cx="958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800">
                  <a:solidFill>
                    <a:srgbClr val="FF0000"/>
                  </a:solidFill>
                  <a:latin typeface="Comic Sans MS" panose="030F0702030302020204" charset="0"/>
                  <a:ea typeface="宋体" panose="02010600030101010101" pitchFamily="2" charset="-122"/>
                </a:rPr>
                <a:t>zā</a:t>
              </a:r>
              <a:endParaRPr lang="en-US" altLang="zh-CN" sz="280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272030" y="447040"/>
            <a:ext cx="1558925" cy="2728913"/>
            <a:chOff x="5604" y="2360"/>
            <a:chExt cx="2456" cy="4297"/>
          </a:xfrm>
        </p:grpSpPr>
        <p:pic>
          <p:nvPicPr>
            <p:cNvPr id="17415" name="图片 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5924" y="2360"/>
              <a:ext cx="1816" cy="25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416" name="文本框 10"/>
            <p:cNvSpPr txBox="1"/>
            <p:nvPr/>
          </p:nvSpPr>
          <p:spPr>
            <a:xfrm>
              <a:off x="5604" y="5641"/>
              <a:ext cx="2457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3600">
                  <a:latin typeface="楷体" panose="02010609060101010101" pitchFamily="49" charset="-122"/>
                  <a:ea typeface="楷体" panose="02010609060101010101" pitchFamily="49" charset="-122"/>
                </a:rPr>
                <a:t>扎辫子</a:t>
              </a:r>
              <a:endParaRPr lang="zh-CN" altLang="en-US" sz="36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7417" name="文本框 13"/>
            <p:cNvSpPr txBox="1"/>
            <p:nvPr/>
          </p:nvSpPr>
          <p:spPr>
            <a:xfrm>
              <a:off x="5604" y="5008"/>
              <a:ext cx="958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800">
                  <a:solidFill>
                    <a:srgbClr val="FF0000"/>
                  </a:solidFill>
                  <a:latin typeface="Comic Sans MS" panose="030F0702030302020204" charset="0"/>
                  <a:ea typeface="宋体" panose="02010600030101010101" pitchFamily="2" charset="-122"/>
                </a:rPr>
                <a:t>zā</a:t>
              </a:r>
              <a:endParaRPr lang="en-US" altLang="zh-CN" sz="280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956883" y="3503274"/>
            <a:ext cx="1764619" cy="3133455"/>
            <a:chOff x="11530" y="2082"/>
            <a:chExt cx="2780" cy="4934"/>
          </a:xfrm>
        </p:grpSpPr>
        <p:pic>
          <p:nvPicPr>
            <p:cNvPr id="17423" name="图片 7"/>
            <p:cNvPicPr>
              <a:picLocks noChangeAspect="1"/>
            </p:cNvPicPr>
            <p:nvPr/>
          </p:nvPicPr>
          <p:blipFill>
            <a:blip r:embed="rId5"/>
            <a:srcRect l="18997" r="7611" b="11218"/>
            <a:stretch>
              <a:fillRect/>
            </a:stretch>
          </p:blipFill>
          <p:spPr>
            <a:xfrm>
              <a:off x="11530" y="2082"/>
              <a:ext cx="2780" cy="30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424" name="文本框 15"/>
            <p:cNvSpPr txBox="1"/>
            <p:nvPr/>
          </p:nvSpPr>
          <p:spPr>
            <a:xfrm>
              <a:off x="11692" y="6000"/>
              <a:ext cx="2457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3600" b="1">
                  <a:latin typeface="楷体" panose="02010609060101010101" pitchFamily="49" charset="-122"/>
                  <a:ea typeface="楷体" panose="02010609060101010101" pitchFamily="49" charset="-122"/>
                </a:rPr>
                <a:t>扎手</a:t>
              </a:r>
              <a:endParaRPr lang="zh-CN" altLang="en-US" sz="3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7425" name="文本框 17"/>
            <p:cNvSpPr txBox="1"/>
            <p:nvPr/>
          </p:nvSpPr>
          <p:spPr>
            <a:xfrm>
              <a:off x="11530" y="5178"/>
              <a:ext cx="1408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800" b="1">
                  <a:solidFill>
                    <a:srgbClr val="FF0000"/>
                  </a:solidFill>
                  <a:latin typeface="Comic Sans MS" panose="030F0702030302020204" charset="0"/>
                  <a:ea typeface="宋体" panose="02010600030101010101" pitchFamily="2" charset="-122"/>
                </a:rPr>
                <a:t>zhā</a:t>
              </a:r>
              <a:endParaRPr lang="en-US" altLang="zh-CN" sz="2800" b="1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894773" y="289878"/>
            <a:ext cx="1935162" cy="2836862"/>
            <a:chOff x="5336" y="357"/>
            <a:chExt cx="3048" cy="4468"/>
          </a:xfrm>
        </p:grpSpPr>
        <p:pic>
          <p:nvPicPr>
            <p:cNvPr id="17431" name="图片 6" descr="扎螃蟹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6" y="357"/>
              <a:ext cx="3048" cy="2836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7432" name="组合 9"/>
            <p:cNvGrpSpPr/>
            <p:nvPr/>
          </p:nvGrpSpPr>
          <p:grpSpPr>
            <a:xfrm>
              <a:off x="5420" y="3193"/>
              <a:ext cx="2766" cy="1632"/>
              <a:chOff x="5420" y="3193"/>
              <a:chExt cx="2766" cy="1632"/>
            </a:xfrm>
          </p:grpSpPr>
          <p:sp>
            <p:nvSpPr>
              <p:cNvPr id="17433" name="文本框 8"/>
              <p:cNvSpPr txBox="1"/>
              <p:nvPr/>
            </p:nvSpPr>
            <p:spPr>
              <a:xfrm>
                <a:off x="5420" y="3809"/>
                <a:ext cx="2767" cy="10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en-US" sz="3600">
                    <a:latin typeface="楷体" panose="02010609060101010101" pitchFamily="49" charset="-122"/>
                    <a:ea typeface="楷体" panose="02010609060101010101" pitchFamily="49" charset="-122"/>
                  </a:rPr>
                  <a:t>扎螃蟹</a:t>
                </a:r>
                <a:endParaRPr lang="zh-CN" altLang="en-US" sz="360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7434" name="文本框 11"/>
              <p:cNvSpPr txBox="1"/>
              <p:nvPr/>
            </p:nvSpPr>
            <p:spPr>
              <a:xfrm>
                <a:off x="5420" y="3193"/>
                <a:ext cx="958" cy="8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2800">
                    <a:solidFill>
                      <a:srgbClr val="FF0000"/>
                    </a:solidFill>
                    <a:latin typeface="Comic Sans MS" panose="030F0702030302020204" charset="0"/>
                    <a:ea typeface="宋体" panose="02010600030101010101" pitchFamily="2" charset="-122"/>
                  </a:rPr>
                  <a:t>zā</a:t>
                </a:r>
                <a:endParaRPr lang="en-US" altLang="zh-CN" sz="2800">
                  <a:solidFill>
                    <a:srgbClr val="FF0000"/>
                  </a:solidFill>
                  <a:latin typeface="Comic Sans MS" panose="030F070203030202020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5931218" y="290195"/>
            <a:ext cx="1755775" cy="2820988"/>
            <a:chOff x="7007" y="315"/>
            <a:chExt cx="2766" cy="4442"/>
          </a:xfrm>
        </p:grpSpPr>
        <p:pic>
          <p:nvPicPr>
            <p:cNvPr id="17436" name="图片 11" descr="扎粽子"/>
            <p:cNvPicPr>
              <a:picLocks noChangeAspect="1"/>
            </p:cNvPicPr>
            <p:nvPr/>
          </p:nvPicPr>
          <p:blipFill>
            <a:blip r:embed="rId7"/>
            <a:srcRect l="19205" b="6052"/>
            <a:stretch>
              <a:fillRect/>
            </a:stretch>
          </p:blipFill>
          <p:spPr>
            <a:xfrm>
              <a:off x="7153" y="315"/>
              <a:ext cx="2474" cy="2835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7437" name="组合 14"/>
            <p:cNvGrpSpPr/>
            <p:nvPr/>
          </p:nvGrpSpPr>
          <p:grpSpPr>
            <a:xfrm>
              <a:off x="7007" y="3107"/>
              <a:ext cx="2766" cy="1650"/>
              <a:chOff x="6840" y="3296"/>
              <a:chExt cx="2766" cy="1650"/>
            </a:xfrm>
          </p:grpSpPr>
          <p:sp>
            <p:nvSpPr>
              <p:cNvPr id="17438" name="文本框 8"/>
              <p:cNvSpPr txBox="1"/>
              <p:nvPr/>
            </p:nvSpPr>
            <p:spPr>
              <a:xfrm>
                <a:off x="6840" y="3930"/>
                <a:ext cx="2767" cy="10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en-US" sz="3600">
                    <a:latin typeface="楷体" panose="02010609060101010101" pitchFamily="49" charset="-122"/>
                    <a:ea typeface="楷体" panose="02010609060101010101" pitchFamily="49" charset="-122"/>
                  </a:rPr>
                  <a:t>扎粽子</a:t>
                </a:r>
                <a:endParaRPr lang="zh-CN" altLang="en-US" sz="360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7439" name="文本框 11"/>
              <p:cNvSpPr txBox="1"/>
              <p:nvPr/>
            </p:nvSpPr>
            <p:spPr>
              <a:xfrm>
                <a:off x="6840" y="3296"/>
                <a:ext cx="958" cy="8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2800">
                    <a:solidFill>
                      <a:srgbClr val="FF0000"/>
                    </a:solidFill>
                    <a:latin typeface="Comic Sans MS" panose="030F0702030302020204" charset="0"/>
                    <a:ea typeface="宋体" panose="02010600030101010101" pitchFamily="2" charset="-122"/>
                  </a:rPr>
                  <a:t>zā</a:t>
                </a:r>
                <a:endParaRPr lang="en-US" altLang="zh-CN" sz="2800">
                  <a:solidFill>
                    <a:srgbClr val="FF0000"/>
                  </a:solidFill>
                  <a:latin typeface="Comic Sans MS" panose="030F070203030202020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17" name="文本框 16"/>
          <p:cNvSpPr txBox="1"/>
          <p:nvPr/>
        </p:nvSpPr>
        <p:spPr>
          <a:xfrm>
            <a:off x="34925" y="2063115"/>
            <a:ext cx="2236788" cy="19380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4000" b="1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扎 </a:t>
            </a:r>
            <a:r>
              <a:rPr lang="en-US" altLang="zh-CN" sz="4000" b="1" noProof="1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+mn-cs"/>
                <a:sym typeface="+mn-ea"/>
              </a:rPr>
              <a:t>zā</a:t>
            </a:r>
            <a:endParaRPr lang="en-US" altLang="zh-CN" sz="4000" b="1" noProof="1">
              <a:solidFill>
                <a:srgbClr val="FF0000"/>
              </a:solidFill>
              <a:latin typeface="Comic Sans MS" panose="030F0702030302020204" charset="0"/>
              <a:ea typeface="宋体" panose="02010600030101010101" pitchFamily="2" charset="-122"/>
            </a:endParaRPr>
          </a:p>
          <a:p>
            <a:r>
              <a:rPr lang="en-US" altLang="zh-CN" sz="4000" b="1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 </a:t>
            </a:r>
            <a:r>
              <a:rPr lang="zh-CN" altLang="en-US" sz="4000" noProof="1"/>
              <a:t>  </a:t>
            </a:r>
            <a:r>
              <a:rPr lang="en-US" altLang="zh-CN" sz="4000" b="1">
                <a:solidFill>
                  <a:srgbClr val="FF0000"/>
                </a:solidFill>
                <a:latin typeface="Comic Sans MS" panose="030F0702030302020204" charset="0"/>
                <a:sym typeface="+mn-ea"/>
              </a:rPr>
              <a:t>zhá</a:t>
            </a:r>
            <a:endParaRPr lang="en-US" altLang="zh-CN" sz="4000" b="1">
              <a:solidFill>
                <a:srgbClr val="FF0000"/>
              </a:solidFill>
              <a:latin typeface="Comic Sans MS" panose="030F0702030302020204" charset="0"/>
              <a:sym typeface="+mn-ea"/>
            </a:endParaRPr>
          </a:p>
          <a:p>
            <a:r>
              <a:rPr lang="en-US" altLang="zh-CN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en-US" altLang="zh-CN" sz="4000" b="1">
                <a:solidFill>
                  <a:srgbClr val="FF0000"/>
                </a:solidFill>
                <a:latin typeface="Comic Sans MS" panose="030F0702030302020204" charset="0"/>
                <a:sym typeface="+mn-ea"/>
              </a:rPr>
              <a:t>zhā</a:t>
            </a:r>
            <a:endParaRPr lang="en-US" altLang="zh-CN" sz="4000" b="1">
              <a:solidFill>
                <a:srgbClr val="FF0000"/>
              </a:solidFill>
              <a:latin typeface="Comic Sans MS" panose="030F0702030302020204" charset="0"/>
              <a:sym typeface="+mn-ea"/>
            </a:endParaRPr>
          </a:p>
        </p:txBody>
      </p:sp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2474595" y="3434715"/>
            <a:ext cx="2081530" cy="203454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996565" y="5469255"/>
            <a:ext cx="1559560" cy="1151255"/>
            <a:chOff x="4719" y="8613"/>
            <a:chExt cx="2456" cy="1813"/>
          </a:xfrm>
        </p:grpSpPr>
        <p:sp>
          <p:nvSpPr>
            <p:cNvPr id="4" name="文本框 17"/>
            <p:cNvSpPr txBox="1"/>
            <p:nvPr/>
          </p:nvSpPr>
          <p:spPr>
            <a:xfrm>
              <a:off x="5244" y="8613"/>
              <a:ext cx="1407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800" b="1">
                  <a:solidFill>
                    <a:srgbClr val="FF0000"/>
                  </a:solidFill>
                  <a:latin typeface="Comic Sans MS" panose="030F0702030302020204" charset="0"/>
                  <a:ea typeface="宋体" panose="02010600030101010101" pitchFamily="2" charset="-122"/>
                </a:rPr>
                <a:t>zh</a:t>
              </a:r>
              <a:r>
                <a:rPr lang="en-US" altLang="zh-CN" sz="2800" b="1">
                  <a:solidFill>
                    <a:srgbClr val="FF0000"/>
                  </a:solidFill>
                  <a:latin typeface="Comic Sans MS" panose="030F0702030302020204" charset="0"/>
                  <a:sym typeface="+mn-ea"/>
                </a:rPr>
                <a:t>á</a:t>
              </a:r>
              <a:endParaRPr lang="en-US" altLang="zh-CN" sz="2800" b="1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</a:endParaRPr>
            </a:p>
          </p:txBody>
        </p:sp>
        <p:sp>
          <p:nvSpPr>
            <p:cNvPr id="5" name="文本框 15"/>
            <p:cNvSpPr txBox="1"/>
            <p:nvPr/>
          </p:nvSpPr>
          <p:spPr>
            <a:xfrm>
              <a:off x="4719" y="9410"/>
              <a:ext cx="2456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3600" b="1">
                  <a:latin typeface="楷体" panose="02010609060101010101" pitchFamily="49" charset="-122"/>
                  <a:ea typeface="楷体" panose="02010609060101010101" pitchFamily="49" charset="-122"/>
                </a:rPr>
                <a:t>挣扎</a:t>
              </a:r>
              <a:endParaRPr lang="zh-CN" altLang="en-US" sz="3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627063"/>
            <a:ext cx="8229600" cy="4911725"/>
          </a:xfrm>
        </p:spPr>
        <p:txBody>
          <a:bodyPr>
            <a:normAutofit fontScale="25000" lnSpcReduction="2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44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</a:t>
            </a:r>
            <a:r>
              <a:rPr kumimoji="0" lang="zh-CN" altLang="en-US" sz="4400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  <a:r>
              <a:rPr kumimoji="0" lang="en-US" altLang="zh-CN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、松鼠折了一只纸船，放在小溪里。纸船漂哇漂，漂到了小熊家门口。</a:t>
            </a:r>
            <a:br>
              <a:rPr lang="zh-CN" altLang="en-US" sz="10665" b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  </a:t>
            </a:r>
            <a:r>
              <a:rPr kumimoji="0" lang="en-US" altLang="zh-CN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3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、小熊拿起纸船一看，乐坏了。纸船里放着一个小松果，松果上挂着一张纸条，上面写着：“祝你快乐！”</a:t>
            </a:r>
            <a:br>
              <a:rPr lang="zh-CN" altLang="en-US" sz="10665" b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　</a:t>
            </a:r>
            <a:r>
              <a:rPr kumimoji="0" lang="en-US" altLang="zh-CN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4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、小熊也想折一只纸船送给松鼠，可是纸船不能漂到山上去。怎么办呢？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他想了想，就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扎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了一只风筝。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风筝乘着风，飘哇飘，飘到了松鼠家门口。</a:t>
            </a:r>
            <a:br>
              <a:rPr lang="zh-CN" altLang="en-US" sz="10665" b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  </a:t>
            </a:r>
            <a:r>
              <a:rPr kumimoji="0" lang="en-US" altLang="zh-CN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5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、松鼠一把抓住风筝的线一看，也乐坏了。风筝上挂着一个草莓，风筝的翅膀上写着：“祝你幸福！”</a:t>
            </a:r>
            <a:br>
              <a:rPr lang="zh-CN" altLang="en-US" sz="10665" b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　</a:t>
            </a:r>
            <a:r>
              <a:rPr kumimoji="0" lang="en-US" altLang="zh-CN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6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、纸船和风筝让他们俩成了好朋友。</a:t>
            </a:r>
            <a:endParaRPr kumimoji="0" lang="zh-CN" altLang="en-US" sz="10665" b="1" i="0" u="none" strike="noStrike" kern="1200" cap="none" spc="0" normalizeH="0" baseline="0" noProof="1" dirty="0" smtClean="0">
              <a:solidFill>
                <a:schemeClr val="bg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7417" name="文本框 13"/>
          <p:cNvSpPr txBox="1"/>
          <p:nvPr/>
        </p:nvSpPr>
        <p:spPr>
          <a:xfrm>
            <a:off x="7332980" y="2596076"/>
            <a:ext cx="608082" cy="522031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</a:rPr>
              <a:t>zā</a:t>
            </a:r>
            <a:endParaRPr lang="en-US" altLang="zh-CN" sz="2800">
              <a:solidFill>
                <a:srgbClr val="FF0000"/>
              </a:solidFill>
              <a:latin typeface="Comic Sans MS" panose="030F070203030202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627063"/>
            <a:ext cx="8229600" cy="4911725"/>
          </a:xfrm>
        </p:spPr>
        <p:txBody>
          <a:bodyPr>
            <a:normAutofit fontScale="25000" lnSpcReduction="2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44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  </a:t>
            </a:r>
            <a:r>
              <a:rPr kumimoji="0" lang="zh-CN" altLang="en-US" sz="4400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  <a:r>
              <a:rPr kumimoji="0" lang="en-US" altLang="zh-CN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、松鼠折了一只纸船，放在小溪里。纸船漂哇漂，漂到了小熊家门口。</a:t>
            </a:r>
            <a:br>
              <a:rPr lang="zh-CN" altLang="en-US" sz="10665" b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  </a:t>
            </a:r>
            <a:r>
              <a:rPr kumimoji="0" lang="en-US" altLang="zh-CN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3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、小熊拿起纸船一看，乐坏了。纸船里放着一个小松果，松果上挂着一张纸条，上面写着：“祝你快乐！”</a:t>
            </a:r>
            <a:br>
              <a:rPr lang="zh-CN" altLang="en-US" sz="10665" b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　</a:t>
            </a:r>
            <a:r>
              <a:rPr kumimoji="0" lang="en-US" altLang="zh-CN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4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、小熊也想折一只纸船送给松鼠，可是纸船不能漂到山上去。怎么办呢？他想了想，就扎了一只风筝。风筝乘着风，飘哇飘，飘到了松鼠家门口。</a:t>
            </a:r>
            <a:br>
              <a:rPr lang="zh-CN" altLang="en-US" sz="10665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 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5、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松鼠</a:t>
            </a:r>
            <a:r>
              <a:rPr kumimoji="0" lang="en-US" altLang="zh-CN" sz="10665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/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一把抓住风筝的线</a:t>
            </a:r>
            <a:r>
              <a:rPr kumimoji="0" lang="en-US" altLang="zh-CN" sz="10665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/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一看，也乐坏了。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风筝上挂着一个草莓，风筝的翅膀上写着：“祝你幸福！”</a:t>
            </a:r>
            <a:br>
              <a:rPr lang="zh-CN" altLang="en-US" sz="10665" b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　</a:t>
            </a:r>
            <a:r>
              <a:rPr kumimoji="0" lang="en-US" altLang="zh-CN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6</a:t>
            </a:r>
            <a:r>
              <a:rPr kumimoji="0" lang="zh-CN" altLang="en-US" sz="10665" b="1" i="0" u="none" strike="noStrike" kern="1200" cap="none" spc="0" normalizeH="0" baseline="0" noProof="1" dirty="0" smtClean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、纸船和风筝让他们俩成了好朋友。</a:t>
            </a:r>
            <a:endParaRPr kumimoji="0" lang="zh-CN" altLang="en-US" sz="10665" b="1" i="0" u="none" strike="noStrike" kern="1200" cap="none" spc="0" normalizeH="0" baseline="0" noProof="1" dirty="0" smtClean="0">
              <a:solidFill>
                <a:schemeClr val="bg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1" name="Picture 2" descr="C:\Users\Administrator\Desktop\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05238"/>
            <a:ext cx="6929438" cy="3052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Picture 5" descr="C:\Users\Administrator\Desktop\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513" y="0"/>
            <a:ext cx="4789487" cy="1571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内容占位符 5"/>
          <p:cNvSpPr txBox="1"/>
          <p:nvPr/>
        </p:nvSpPr>
        <p:spPr>
          <a:xfrm>
            <a:off x="714375" y="1214438"/>
            <a:ext cx="8229600" cy="14462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>
            <a:spAutoFit/>
          </a:bodyPr>
          <a:p>
            <a:pPr marL="342900" indent="-342900">
              <a:spcBef>
                <a:spcPct val="20000"/>
              </a:spcBef>
              <a:buSzTx/>
              <a:buFont typeface="Arial" panose="020B0604020202020204" pitchFamily="34" charset="0"/>
            </a:pPr>
            <a:r>
              <a:rPr lang="zh-CN" altLang="en-US" sz="4000" b="1" baseline="0" dirty="0">
                <a:latin typeface="楷体" panose="02010609060101010101" pitchFamily="49" charset="-122"/>
                <a:ea typeface="楷体" panose="02010609060101010101" pitchFamily="49" charset="-122"/>
              </a:rPr>
              <a:t>纸船</a:t>
            </a:r>
            <a:r>
              <a:rPr lang="zh-CN" altLang="en-US" sz="4000" b="1" baseline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漂</a:t>
            </a:r>
            <a:r>
              <a:rPr lang="zh-CN" altLang="en-US" sz="4000" b="1" baseline="0" dirty="0">
                <a:latin typeface="楷体" panose="02010609060101010101" pitchFamily="49" charset="-122"/>
                <a:ea typeface="楷体" panose="02010609060101010101" pitchFamily="49" charset="-122"/>
              </a:rPr>
              <a:t>哇</a:t>
            </a:r>
            <a:r>
              <a:rPr lang="zh-CN" altLang="en-US" sz="4000" b="1" baseline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漂</a:t>
            </a:r>
            <a:r>
              <a:rPr lang="zh-CN" altLang="en-US" sz="4000" b="1" baseline="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4000" b="1" baseline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漂</a:t>
            </a:r>
            <a:r>
              <a:rPr lang="zh-CN" altLang="en-US" sz="4000" b="1" baseline="0" dirty="0">
                <a:latin typeface="楷体" panose="02010609060101010101" pitchFamily="49" charset="-122"/>
                <a:ea typeface="楷体" panose="02010609060101010101" pitchFamily="49" charset="-122"/>
              </a:rPr>
              <a:t>到了小熊家门口。</a:t>
            </a:r>
            <a:endParaRPr lang="en-US" altLang="zh-CN" sz="4000" b="1" baseline="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spcBef>
                <a:spcPct val="20000"/>
              </a:spcBef>
              <a:buSzTx/>
              <a:buFont typeface="Arial" panose="020B0604020202020204" pitchFamily="34" charset="0"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纸船上</a:t>
            </a:r>
            <a:r>
              <a:rPr lang="zh-CN" altLang="en-US" sz="40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40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endParaRPr lang="zh-CN" altLang="en-US" sz="4000" b="1" u="sng" baseline="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484" name="内容占位符 5"/>
          <p:cNvSpPr txBox="1"/>
          <p:nvPr/>
        </p:nvSpPr>
        <p:spPr>
          <a:xfrm>
            <a:off x="642938" y="2928938"/>
            <a:ext cx="8229600" cy="14462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>
            <a:spAutoFit/>
          </a:bodyPr>
          <a:p>
            <a:pPr marL="342900" indent="-342900">
              <a:spcBef>
                <a:spcPct val="20000"/>
              </a:spcBef>
              <a:buSzTx/>
              <a:buFont typeface="Arial" panose="020B0604020202020204" pitchFamily="34" charset="0"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风筝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飘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哇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飘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飘</a:t>
            </a:r>
            <a:r>
              <a:rPr lang="zh-CN" altLang="en-US" sz="4000" b="1" baseline="0" dirty="0">
                <a:latin typeface="楷体" panose="02010609060101010101" pitchFamily="49" charset="-122"/>
                <a:ea typeface="楷体" panose="02010609060101010101" pitchFamily="49" charset="-122"/>
              </a:rPr>
              <a:t>到了松鼠家门口。</a:t>
            </a:r>
            <a:endParaRPr lang="en-US" altLang="zh-CN" sz="4000" b="1" baseline="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spcBef>
                <a:spcPct val="20000"/>
              </a:spcBef>
              <a:buSzTx/>
              <a:buFont typeface="Arial" panose="020B0604020202020204" pitchFamily="34" charset="0"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风筝上</a:t>
            </a:r>
            <a:r>
              <a:rPr lang="zh-CN" altLang="en-US" sz="40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4000" b="1" baseline="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1613" y="515938"/>
            <a:ext cx="8229600" cy="4911725"/>
          </a:xfrm>
        </p:spPr>
        <p:txBody>
          <a:bodyPr>
            <a:normAutofit fontScale="47500" lnSpcReduction="2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44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松鼠折了一只纸船，放在小溪里。纸船漂哇漂，漂到了小熊家门口。</a:t>
            </a:r>
            <a:br>
              <a:rPr lang="zh-CN" altLang="en-US" sz="55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　小熊拿起纸船一看，乐坏了。纸船里放着一个小松果，松果上挂着一张纸条，上面写着：“祝你快乐！”</a:t>
            </a:r>
            <a:br>
              <a:rPr lang="zh-CN" altLang="en-US" sz="55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　小熊也想折一只纸船送给松鼠，可是纸船不能漂到山上去。怎么办呢？他想了想，就扎了一只风筝。风筝乘着风，飘哇飘，飘到了松鼠家门口。</a:t>
            </a:r>
            <a:br>
              <a:rPr lang="zh-CN" altLang="en-US" sz="55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  松鼠一把抓住风筝的线一看，也乐坏了。风筝上挂着一个草莓，风筝的翅膀上写着：“祝你幸福！”</a:t>
            </a:r>
            <a:br>
              <a:rPr lang="zh-CN" altLang="en-US" sz="55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 纸船和风筝让他们俩成了好朋友。</a:t>
            </a:r>
            <a:endParaRPr kumimoji="0" lang="zh-CN" altLang="en-US" sz="5500" b="1" i="0" u="none" strike="noStrike" kern="1200" cap="none" spc="0" normalizeH="0" baseline="0" noProof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1613" y="515938"/>
            <a:ext cx="8229600" cy="4911725"/>
          </a:xfrm>
        </p:spPr>
        <p:txBody>
          <a:bodyPr>
            <a:normAutofit fontScale="47500" lnSpcReduction="2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44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松鼠折了一只纸船，放在小溪里。纸船漂哇漂，漂到了小熊家门口。</a:t>
            </a:r>
            <a:br>
              <a:rPr lang="zh-CN" altLang="en-US" sz="5500" b="1" dirty="0" smtClean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　小熊拿起纸船一看，乐坏了。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纸船里放着一个小松果，松果上挂着一张纸条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，上面写着：“祝你快乐！”</a:t>
            </a:r>
            <a:br>
              <a:rPr lang="zh-CN" altLang="en-US" sz="5500" b="1" dirty="0" smtClean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　小熊也想折一只纸船送给松鼠，可是纸船不能漂到山上去。怎么办呢？他想了想，就扎了一只风筝。风筝乘着风，飘哇飘，飘到了松鼠家门口。</a:t>
            </a:r>
            <a:br>
              <a:rPr lang="zh-CN" altLang="en-US" sz="5500" b="1" dirty="0" smtClean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  松鼠一把抓住风筝的线一看，也乐坏了。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风筝上挂着一个草莓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风筝的翅膀上写着：“祝你幸福！”</a:t>
            </a:r>
            <a:br>
              <a:rPr lang="zh-CN" altLang="en-US" sz="5500" b="1" dirty="0" smtClean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 纸船和风筝让他们俩成了好朋友。</a:t>
            </a:r>
            <a:endParaRPr kumimoji="0" lang="zh-CN" altLang="en-US" sz="5500" b="1" i="0" u="none" strike="noStrike" kern="1200" cap="none" spc="0" normalizeH="0" baseline="0" noProof="1" dirty="0" smtClean="0">
              <a:solidFill>
                <a:schemeClr val="bg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2563813" y="1674813"/>
            <a:ext cx="536575" cy="509588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4" name="椭圆 3"/>
          <p:cNvSpPr/>
          <p:nvPr/>
        </p:nvSpPr>
        <p:spPr>
          <a:xfrm>
            <a:off x="488950" y="4043363"/>
            <a:ext cx="536575" cy="509588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1613" y="515938"/>
            <a:ext cx="8229600" cy="4911725"/>
          </a:xfrm>
        </p:spPr>
        <p:txBody>
          <a:bodyPr>
            <a:normAutofit fontScale="47500" lnSpcReduction="2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44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松鼠折了一只纸船，放在小溪里。纸船漂哇漂，漂到了小熊家门口。</a:t>
            </a:r>
            <a:br>
              <a:rPr lang="zh-CN" altLang="en-US" sz="55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　小熊拿起纸船一看，乐坏了。纸船里放着一个小松果，松果上挂着一张纸条，上面写着：“祝你快乐！”</a:t>
            </a:r>
            <a:br>
              <a:rPr lang="zh-CN" altLang="en-US" sz="55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　小熊也想折一只纸船送给松鼠，可是纸船不能漂到山上去。怎么办呢？他想了想，就扎了一只风筝。风筝乘着风，飘哇飘，飘到了松鼠家门口。</a:t>
            </a:r>
            <a:br>
              <a:rPr lang="zh-CN" altLang="en-US" sz="55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  松鼠一把抓住风筝的线一看，也乐坏了。风筝上挂着一个草莓，风筝的翅膀上写着：“祝你幸福！”</a:t>
            </a:r>
            <a:br>
              <a:rPr lang="zh-CN" altLang="en-US" sz="55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 纸船和风筝让他们俩成了好朋友。</a:t>
            </a:r>
            <a:endParaRPr kumimoji="0" lang="zh-CN" altLang="en-US" sz="5500" b="1" i="0" u="none" strike="noStrike" kern="1200" cap="none" spc="0" normalizeH="0" baseline="0" noProof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2563813" y="1674813"/>
            <a:ext cx="536575" cy="509588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4" name="椭圆 3"/>
          <p:cNvSpPr/>
          <p:nvPr/>
        </p:nvSpPr>
        <p:spPr>
          <a:xfrm>
            <a:off x="542925" y="4070350"/>
            <a:ext cx="536575" cy="509588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 fontAlgn="base">
              <a:buClrTx/>
              <a:buSzTx/>
              <a:buFontTx/>
            </a:pPr>
            <a:endParaRPr lang="zh-CN" altLang="en-US" sz="1800" strike="noStrike" noProof="1">
              <a:sym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824038" y="515938"/>
            <a:ext cx="536575" cy="509588"/>
          </a:xfrm>
          <a:prstGeom prst="ellipse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6" name="椭圆 5"/>
          <p:cNvSpPr/>
          <p:nvPr/>
        </p:nvSpPr>
        <p:spPr>
          <a:xfrm>
            <a:off x="2563813" y="2505075"/>
            <a:ext cx="536575" cy="509588"/>
          </a:xfrm>
          <a:prstGeom prst="ellipse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1613" y="515938"/>
            <a:ext cx="8229600" cy="4911725"/>
          </a:xfrm>
        </p:spPr>
        <p:txBody>
          <a:bodyPr>
            <a:normAutofit fontScale="47500" lnSpcReduction="2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44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松鼠折了一只纸船，放在小溪里。纸船漂哇漂，漂到了小熊家门口。</a:t>
            </a:r>
            <a:br>
              <a:rPr lang="zh-CN" altLang="en-US" sz="55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　小熊拿起纸船一看，乐坏了。纸船里放着一个小松果，松果上挂着一张纸条，上面写着：“祝你快乐！”</a:t>
            </a:r>
            <a:br>
              <a:rPr lang="zh-CN" altLang="en-US" sz="55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　小熊也想折一只纸船送给松鼠，可是纸船不能漂到山上去。怎么办呢？他想了想，就扎了一只风筝。风筝乘着风，飘哇飘，飘到了松鼠家门口。</a:t>
            </a:r>
            <a:br>
              <a:rPr lang="zh-CN" altLang="en-US" sz="55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  松鼠一把抓住风筝的线一看，也乐坏了。风筝上挂着一个草莓，风筝的翅膀上写着：“祝你幸福！”</a:t>
            </a:r>
            <a:br>
              <a:rPr lang="zh-CN" altLang="en-US" sz="55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 纸船和风筝让他们俩成了好朋友。</a:t>
            </a:r>
            <a:endParaRPr kumimoji="0" lang="zh-CN" altLang="en-US" sz="5500" b="1" i="0" u="none" strike="noStrike" kern="1200" cap="none" spc="0" normalizeH="0" baseline="0" noProof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2563813" y="1674813"/>
            <a:ext cx="536575" cy="509588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4" name="椭圆 3"/>
          <p:cNvSpPr/>
          <p:nvPr/>
        </p:nvSpPr>
        <p:spPr>
          <a:xfrm>
            <a:off x="542925" y="4070350"/>
            <a:ext cx="536575" cy="509588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 fontAlgn="base">
              <a:buClrTx/>
              <a:buSzTx/>
              <a:buFontTx/>
            </a:pPr>
            <a:endParaRPr lang="zh-CN" altLang="en-US" sz="1800" strike="noStrike" noProof="1">
              <a:sym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824038" y="515938"/>
            <a:ext cx="536575" cy="509588"/>
          </a:xfrm>
          <a:prstGeom prst="ellipse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6" name="椭圆 5"/>
          <p:cNvSpPr/>
          <p:nvPr/>
        </p:nvSpPr>
        <p:spPr>
          <a:xfrm>
            <a:off x="2563813" y="2505075"/>
            <a:ext cx="536575" cy="509588"/>
          </a:xfrm>
          <a:prstGeom prst="ellipse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7" name="椭圆 6"/>
          <p:cNvSpPr/>
          <p:nvPr/>
        </p:nvSpPr>
        <p:spPr>
          <a:xfrm>
            <a:off x="5838825" y="2895600"/>
            <a:ext cx="536575" cy="509588"/>
          </a:xfrm>
          <a:prstGeom prst="ellipse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7" name="Picture 5" descr="C:\Users\Administrator\Desktop\1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2913" y="0"/>
            <a:ext cx="6161087" cy="2571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4270"/>
            <a:ext cx="6354445" cy="3173730"/>
          </a:xfrm>
          <a:prstGeom prst="rect">
            <a:avLst/>
          </a:prstGeom>
        </p:spPr>
      </p:pic>
      <p:sp>
        <p:nvSpPr>
          <p:cNvPr id="6148" name="文本框 1"/>
          <p:cNvSpPr txBox="1"/>
          <p:nvPr/>
        </p:nvSpPr>
        <p:spPr>
          <a:xfrm>
            <a:off x="4470400" y="4894263"/>
            <a:ext cx="4113213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>
                <a:latin typeface="Calibri" panose="020F0502020204030204" charset="0"/>
                <a:ea typeface="宋体" panose="02010600030101010101" pitchFamily="2" charset="-122"/>
              </a:rPr>
              <a:t>常州市新北区新桥第二实验小学  左雅</a:t>
            </a:r>
            <a:endParaRPr lang="zh-CN" altLang="en-US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7169" name="标题 1"/>
          <p:cNvSpPr>
            <a:spLocks noGrp="1"/>
          </p:cNvSpPr>
          <p:nvPr>
            <p:ph type="ctrTitle"/>
          </p:nvPr>
        </p:nvSpPr>
        <p:spPr>
          <a:xfrm>
            <a:off x="642938" y="2357438"/>
            <a:ext cx="7772400" cy="1470025"/>
          </a:xfrm>
        </p:spPr>
        <p:txBody>
          <a:bodyPr vert="horz" lIns="91440" tIns="45720" rIns="91440" bIns="45720" anchor="ctr"/>
          <a:p>
            <a:pPr>
              <a:buClrTx/>
              <a:buSzTx/>
              <a:buFontTx/>
            </a:pPr>
            <a:r>
              <a:rPr lang="en-US" altLang="zh-CN" sz="6600" dirty="0"/>
              <a:t>23.</a:t>
            </a:r>
            <a:r>
              <a:rPr lang="zh-CN" altLang="en-US" sz="6600" b="1" dirty="0">
                <a:latin typeface="楷体" panose="02010609060101010101" pitchFamily="49" charset="-122"/>
                <a:ea typeface="楷体" panose="02010609060101010101" pitchFamily="49" charset="-122"/>
              </a:rPr>
              <a:t>纸船和风筝</a:t>
            </a:r>
            <a:endParaRPr lang="zh-CN" altLang="en-US" sz="6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1613" y="515938"/>
            <a:ext cx="8229600" cy="4911725"/>
          </a:xfrm>
        </p:spPr>
        <p:txBody>
          <a:bodyPr>
            <a:normAutofit fontScale="47500" lnSpcReduction="2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44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松鼠折了一只纸船，放在小溪里。纸船漂哇漂，漂到了小熊家门口。</a:t>
            </a:r>
            <a:br>
              <a:rPr lang="zh-CN" altLang="en-US" sz="55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　小熊拿起纸船一看，乐坏了。纸船里放着一个小松果，松果上挂着一张纸条，上面写着：“祝你快乐！”</a:t>
            </a:r>
            <a:br>
              <a:rPr lang="zh-CN" altLang="en-US" sz="55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　小熊也想折一只纸船送给松鼠，可是纸船不能漂到山上去。怎么办呢？他想了想，就扎了一只风筝。风筝乘着风，飘哇飘，飘到了松鼠家门口。</a:t>
            </a:r>
            <a:br>
              <a:rPr lang="zh-CN" altLang="en-US" sz="55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  松鼠一把抓住风筝的线一看，也乐坏了。风筝上挂着一个草莓，风筝的翅膀上写着：“祝你幸福！”</a:t>
            </a:r>
            <a:br>
              <a:rPr lang="zh-CN" altLang="en-US" sz="55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 纸船和风筝让他们俩成了好朋友。</a:t>
            </a:r>
            <a:endParaRPr kumimoji="0" lang="zh-CN" altLang="en-US" sz="5500" b="1" i="0" u="none" strike="noStrike" kern="1200" cap="none" spc="0" normalizeH="0" baseline="0" noProof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2563813" y="1674813"/>
            <a:ext cx="536575" cy="509588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4" name="椭圆 3"/>
          <p:cNvSpPr/>
          <p:nvPr/>
        </p:nvSpPr>
        <p:spPr>
          <a:xfrm>
            <a:off x="542925" y="4070350"/>
            <a:ext cx="536575" cy="509588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 fontAlgn="base">
              <a:buClrTx/>
              <a:buSzTx/>
              <a:buFontTx/>
            </a:pPr>
            <a:endParaRPr lang="zh-CN" altLang="en-US" sz="1800" strike="noStrike" noProof="1">
              <a:sym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824038" y="515938"/>
            <a:ext cx="536575" cy="509588"/>
          </a:xfrm>
          <a:prstGeom prst="ellipse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6" name="椭圆 5"/>
          <p:cNvSpPr/>
          <p:nvPr/>
        </p:nvSpPr>
        <p:spPr>
          <a:xfrm>
            <a:off x="2563813" y="2505075"/>
            <a:ext cx="536575" cy="509588"/>
          </a:xfrm>
          <a:prstGeom prst="ellipse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7" name="椭圆 6"/>
          <p:cNvSpPr/>
          <p:nvPr/>
        </p:nvSpPr>
        <p:spPr>
          <a:xfrm>
            <a:off x="5838825" y="2895600"/>
            <a:ext cx="536575" cy="509588"/>
          </a:xfrm>
          <a:prstGeom prst="ellipse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8" name="椭圆 7"/>
          <p:cNvSpPr/>
          <p:nvPr/>
        </p:nvSpPr>
        <p:spPr>
          <a:xfrm>
            <a:off x="2563813" y="3706813"/>
            <a:ext cx="536575" cy="509588"/>
          </a:xfrm>
          <a:prstGeom prst="ellipse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170" name="Picture 2" descr="https://p1.ssl.qhmsg.com/t013bdf5f394abfb46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50" y="3794125"/>
            <a:ext cx="1368425" cy="136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(GR8G46~394]H5UO[ZQQ0C4"/>
          <p:cNvPicPr>
            <a:picLocks noChangeAspect="1"/>
          </p:cNvPicPr>
          <p:nvPr/>
        </p:nvPicPr>
        <p:blipFill>
          <a:blip r:embed="rId3"/>
          <a:srcRect r="57288"/>
          <a:stretch>
            <a:fillRect/>
          </a:stretch>
        </p:blipFill>
        <p:spPr>
          <a:xfrm>
            <a:off x="3773488" y="3933825"/>
            <a:ext cx="669925" cy="1341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(GR8G46~394]H5UO[ZQQ0C4"/>
          <p:cNvPicPr>
            <a:picLocks noChangeAspect="1"/>
          </p:cNvPicPr>
          <p:nvPr/>
        </p:nvPicPr>
        <p:blipFill>
          <a:blip r:embed="rId3"/>
          <a:srcRect l="38907" r="19270"/>
          <a:stretch>
            <a:fillRect/>
          </a:stretch>
        </p:blipFill>
        <p:spPr>
          <a:xfrm>
            <a:off x="4354513" y="3933825"/>
            <a:ext cx="655637" cy="1341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右箭头 6"/>
          <p:cNvSpPr/>
          <p:nvPr/>
        </p:nvSpPr>
        <p:spPr>
          <a:xfrm>
            <a:off x="5276850" y="4262438"/>
            <a:ext cx="1368425" cy="4318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pic>
        <p:nvPicPr>
          <p:cNvPr id="26630" name="图片 1" descr="折"/>
          <p:cNvPicPr>
            <a:picLocks noChangeAspect="1"/>
          </p:cNvPicPr>
          <p:nvPr/>
        </p:nvPicPr>
        <p:blipFill>
          <a:blip r:embed="rId4"/>
          <a:srcRect r="1192"/>
          <a:stretch>
            <a:fillRect/>
          </a:stretch>
        </p:blipFill>
        <p:spPr>
          <a:xfrm>
            <a:off x="904875" y="1136650"/>
            <a:ext cx="1776413" cy="184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1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275" y="1136650"/>
            <a:ext cx="1755775" cy="180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2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9438" y="1171575"/>
            <a:ext cx="1697037" cy="1730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rcRect t="2541"/>
          <a:stretch>
            <a:fillRect/>
          </a:stretch>
        </p:blipFill>
        <p:spPr>
          <a:xfrm>
            <a:off x="1514475" y="3794125"/>
            <a:ext cx="1958975" cy="1803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2088" y="1214438"/>
            <a:ext cx="8759825" cy="4911725"/>
          </a:xfrm>
        </p:spPr>
        <p:txBody>
          <a:bodyPr>
            <a:normAutofit fontScale="47500" lnSpcReduction="2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44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</a:t>
            </a:r>
            <a:r>
              <a:rPr kumimoji="0" lang="en-US" altLang="zh-CN" sz="5500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2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、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松鼠折了一只纸船，放在小溪里。纸船漂哇漂，漂到了小熊家门口。</a:t>
            </a:r>
            <a:br>
              <a:rPr lang="zh-CN" altLang="en-US" sz="55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</a:t>
            </a:r>
            <a:r>
              <a:rPr kumimoji="0" lang="en-US" altLang="zh-CN" sz="5500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3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小熊拿起纸船一看，乐坏了。纸船里放着一个小松果，松果上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挂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着一张纸条，上面写着：“祝你快乐！”</a:t>
            </a:r>
            <a:br>
              <a:rPr lang="zh-CN" altLang="en-US" sz="55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</a:t>
            </a:r>
            <a:r>
              <a:rPr kumimoji="0" lang="en-US" altLang="zh-CN" sz="5500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4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小熊也想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折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一只纸船送给松鼠，可是纸船不能漂到山上去。怎么办呢？他想了想，就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扎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了一只风筝。风筝乘着风，飘哇飘，飘到了松鼠家门口。</a:t>
            </a:r>
            <a:br>
              <a:rPr lang="zh-CN" altLang="en-US" sz="55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</a:t>
            </a:r>
            <a:r>
              <a:rPr kumimoji="0" lang="en-US" altLang="zh-CN" sz="5500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5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松鼠一把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抓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住风筝的线一看，也乐坏了。风筝上挂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着一个草莓，风筝的翅膀上写着：“祝你幸福！”</a:t>
            </a:r>
            <a:br>
              <a:rPr lang="zh-CN" altLang="en-US" sz="55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</a:t>
            </a:r>
            <a:r>
              <a:rPr kumimoji="0" lang="en-US" altLang="zh-CN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  <a:r>
              <a:rPr kumimoji="0" lang="en-US" altLang="zh-CN" sz="5500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6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纸船和风筝让他们俩成了好朋友。</a:t>
            </a:r>
            <a:endParaRPr kumimoji="0" lang="zh-CN" altLang="en-US" sz="5500" b="1" i="0" u="none" strike="noStrike" kern="1200" cap="none" spc="0" normalizeH="0" baseline="0" noProof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2088" y="1214438"/>
            <a:ext cx="8759825" cy="4911725"/>
          </a:xfrm>
        </p:spPr>
        <p:txBody>
          <a:bodyPr>
            <a:normAutofit fontScale="47500" lnSpcReduction="2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44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</a:t>
            </a:r>
            <a:r>
              <a:rPr kumimoji="0" lang="en-US" altLang="zh-CN" sz="5500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2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、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松鼠折了一只纸船，放在小溪里。纸船漂哇漂，漂到了小熊家门口。</a:t>
            </a:r>
            <a:br>
              <a:rPr lang="zh-CN" altLang="en-US" sz="55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</a:t>
            </a:r>
            <a:r>
              <a:rPr kumimoji="0" lang="en-US" altLang="zh-CN" sz="5500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3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小熊拿起纸船一看，乐坏了。纸船里放着一个小松果，松果上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挂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着一张纸条，上面写着：“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祝你快乐！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</a:t>
            </a:r>
            <a:br>
              <a:rPr lang="zh-CN" altLang="en-US" sz="55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</a:t>
            </a:r>
            <a:r>
              <a:rPr kumimoji="0" lang="en-US" altLang="zh-CN" sz="5500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4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小熊也想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折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一只纸船送给松鼠，可是纸船不能漂到山上去。怎么办呢？他想了想，就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扎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了一只风筝。风筝乘着风，飘哇飘，飘到了松鼠家门口。</a:t>
            </a:r>
            <a:br>
              <a:rPr lang="zh-CN" altLang="en-US" sz="55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</a:t>
            </a:r>
            <a:r>
              <a:rPr kumimoji="0" lang="en-US" altLang="zh-CN" sz="5500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5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松鼠一把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抓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住风筝的线一看，也乐坏了。风筝上挂着一个草莓，风筝的翅膀上写着：“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祝你幸福！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</a:t>
            </a:r>
            <a:br>
              <a:rPr lang="zh-CN" altLang="en-US" sz="55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</a:t>
            </a:r>
            <a:r>
              <a:rPr kumimoji="0" lang="en-US" altLang="zh-CN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  <a:r>
              <a:rPr kumimoji="0" lang="en-US" altLang="zh-CN" sz="5500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6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5500" b="1" i="0" u="none" strike="noStrike" kern="1200" cap="none" spc="0" normalizeH="0" baseline="0" noProof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纸船和风筝让他们俩成了好朋友。</a:t>
            </a:r>
            <a:endParaRPr kumimoji="0" lang="zh-CN" altLang="en-US" sz="5500" b="1" i="0" u="none" strike="noStrike" kern="1200" cap="none" spc="0" normalizeH="0" baseline="0" noProof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7" name="Picture 2" descr="C:\Users\Administrator\Desktop\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786313"/>
            <a:ext cx="6929438" cy="3052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8" name="Picture 5" descr="C:\Users\Administrator\Desktop\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513" y="0"/>
            <a:ext cx="4789487" cy="1571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9" name="TextBox 8"/>
          <p:cNvSpPr txBox="1"/>
          <p:nvPr/>
        </p:nvSpPr>
        <p:spPr>
          <a:xfrm>
            <a:off x="1214438" y="1928813"/>
            <a:ext cx="6072187" cy="11080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祝</a:t>
            </a:r>
            <a:r>
              <a:rPr lang="zh-CN" altLang="en-US" sz="54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</a:t>
            </a: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  <a:r>
              <a:rPr lang="zh-CN" altLang="en-US" sz="54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endParaRPr lang="zh-CN" altLang="en-US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2530" name="图片 22529" descr="IMG_0004"/>
          <p:cNvPicPr>
            <a:picLocks noChangeAspect="1"/>
          </p:cNvPicPr>
          <p:nvPr/>
        </p:nvPicPr>
        <p:blipFill>
          <a:blip r:embed="rId2">
            <a:lum contrast="54000"/>
          </a:blip>
          <a:stretch>
            <a:fillRect/>
          </a:stretch>
        </p:blipFill>
        <p:spPr>
          <a:xfrm>
            <a:off x="615950" y="701675"/>
            <a:ext cx="3270250" cy="3109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文本框 22530"/>
          <p:cNvSpPr txBox="1"/>
          <p:nvPr/>
        </p:nvSpPr>
        <p:spPr>
          <a:xfrm>
            <a:off x="2579688" y="4184650"/>
            <a:ext cx="467995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9600" b="1" noProof="1" dirty="0"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乐坏了</a:t>
            </a:r>
            <a:endParaRPr lang="zh-CN" altLang="en-US" sz="9600" b="1" noProof="1" dirty="0">
              <a:effectLst>
                <a:outerShdw blurRad="38100" dist="38100" dir="2700000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2532" name="图片 22531" descr="IMG_0053"/>
          <p:cNvPicPr>
            <a:picLocks noChangeAspect="1"/>
          </p:cNvPicPr>
          <p:nvPr/>
        </p:nvPicPr>
        <p:blipFill>
          <a:blip r:embed="rId3">
            <a:lum contrast="35999"/>
          </a:blip>
          <a:stretch>
            <a:fillRect/>
          </a:stretch>
        </p:blipFill>
        <p:spPr>
          <a:xfrm>
            <a:off x="4740275" y="701675"/>
            <a:ext cx="3578225" cy="31099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1" bldLvl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48997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1746" name="内容占位符 5"/>
          <p:cNvSpPr txBox="1"/>
          <p:nvPr/>
        </p:nvSpPr>
        <p:spPr>
          <a:xfrm>
            <a:off x="457200" y="1068388"/>
            <a:ext cx="8229600" cy="14462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>
            <a:spAutoFit/>
          </a:bodyPr>
          <a:p>
            <a:pPr marL="342900" indent="-342900">
              <a:spcBef>
                <a:spcPct val="20000"/>
              </a:spcBef>
              <a:buSzTx/>
              <a:buFont typeface="Arial" panose="020B0604020202020204" pitchFamily="34" charset="0"/>
            </a:pPr>
            <a:r>
              <a:rPr lang="zh-CN" altLang="en-US" sz="4000" b="1" baseline="0" dirty="0">
                <a:latin typeface="楷体" panose="02010609060101010101" pitchFamily="49" charset="-122"/>
                <a:ea typeface="楷体" panose="02010609060101010101" pitchFamily="49" charset="-122"/>
              </a:rPr>
              <a:t>纸船漂哇漂，漂到了小熊家门口。</a:t>
            </a:r>
            <a:endParaRPr lang="en-US" altLang="zh-CN" sz="4000" b="1" baseline="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spcBef>
                <a:spcPct val="20000"/>
              </a:spcBef>
              <a:buSzTx/>
              <a:buFont typeface="Arial" panose="020B0604020202020204" pitchFamily="34" charset="0"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纸船上</a:t>
            </a:r>
            <a:r>
              <a:rPr lang="zh-CN" altLang="en-US" sz="40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，写着</a:t>
            </a:r>
            <a:r>
              <a:rPr lang="zh-CN" altLang="en-US" sz="40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40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</a:t>
            </a:r>
            <a:endParaRPr lang="zh-CN" altLang="en-US" sz="4000" b="1" u="sng" baseline="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747" name="内容占位符 5"/>
          <p:cNvSpPr txBox="1"/>
          <p:nvPr/>
        </p:nvSpPr>
        <p:spPr>
          <a:xfrm>
            <a:off x="457200" y="2868613"/>
            <a:ext cx="8229600" cy="14462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>
            <a:spAutoFit/>
          </a:bodyPr>
          <a:p>
            <a:pPr marL="342900" indent="-342900">
              <a:spcBef>
                <a:spcPct val="20000"/>
              </a:spcBef>
              <a:buSzTx/>
              <a:buFont typeface="Arial" panose="020B0604020202020204" pitchFamily="34" charset="0"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风筝飘哇飘，飘</a:t>
            </a:r>
            <a:r>
              <a:rPr lang="zh-CN" altLang="en-US" sz="4000" b="1" baseline="0" dirty="0">
                <a:latin typeface="楷体" panose="02010609060101010101" pitchFamily="49" charset="-122"/>
                <a:ea typeface="楷体" panose="02010609060101010101" pitchFamily="49" charset="-122"/>
              </a:rPr>
              <a:t>到了松鼠家门口。</a:t>
            </a:r>
            <a:endParaRPr lang="en-US" altLang="zh-CN" sz="4000" b="1" baseline="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spcBef>
                <a:spcPct val="20000"/>
              </a:spcBef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风筝上</a:t>
            </a:r>
            <a:r>
              <a:rPr lang="zh-CN" altLang="en-US" sz="40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，写着</a:t>
            </a:r>
            <a:r>
              <a:rPr lang="zh-CN" altLang="en-US" sz="40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。 </a:t>
            </a:r>
            <a:endParaRPr lang="zh-CN" altLang="en-US" sz="4000" b="1" baseline="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116013" y="4646613"/>
            <a:ext cx="7624762" cy="714375"/>
            <a:chOff x="1928794" y="4500570"/>
            <a:chExt cx="7466276" cy="714594"/>
          </a:xfrm>
        </p:grpSpPr>
        <p:sp>
          <p:nvSpPr>
            <p:cNvPr id="10" name="圆角矩形 9"/>
            <p:cNvSpPr/>
            <p:nvPr/>
          </p:nvSpPr>
          <p:spPr>
            <a:xfrm>
              <a:off x="1928794" y="4500570"/>
              <a:ext cx="7412804" cy="71459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trike="noStrike" noProof="1"/>
            </a:p>
          </p:txBody>
        </p:sp>
        <p:sp>
          <p:nvSpPr>
            <p:cNvPr id="26630" name="TextBox 6"/>
            <p:cNvSpPr txBox="1"/>
            <p:nvPr/>
          </p:nvSpPr>
          <p:spPr>
            <a:xfrm>
              <a:off x="1928794" y="4508193"/>
              <a:ext cx="7466276" cy="70697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4000" b="1" noProof="1" dirty="0"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纸船和风筝让他们俩成了好朋友。</a:t>
              </a:r>
              <a:endParaRPr lang="zh-CN" altLang="en-US" sz="4000" b="1" noProof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1" name="TextBox 8"/>
          <p:cNvSpPr txBox="1"/>
          <p:nvPr/>
        </p:nvSpPr>
        <p:spPr>
          <a:xfrm>
            <a:off x="4803775" y="517525"/>
            <a:ext cx="4230688" cy="2860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读书要求：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默读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7-11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自然段，想一想纸船和风筝还有什么作用？        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2770" name="组合 7"/>
          <p:cNvGrpSpPr/>
          <p:nvPr/>
        </p:nvGrpSpPr>
        <p:grpSpPr>
          <a:xfrm>
            <a:off x="0" y="0"/>
            <a:ext cx="4546600" cy="6800850"/>
            <a:chOff x="0" y="0"/>
            <a:chExt cx="7160" cy="10710"/>
          </a:xfrm>
        </p:grpSpPr>
        <p:pic>
          <p:nvPicPr>
            <p:cNvPr id="32771" name="图片 1" descr="二年级语文上 2020-12-24 16.51_7"/>
            <p:cNvPicPr>
              <a:picLocks noChangeAspect="1"/>
            </p:cNvPicPr>
            <p:nvPr/>
          </p:nvPicPr>
          <p:blipFill>
            <a:blip r:embed="rId1"/>
            <a:srcRect r="1434" b="3352"/>
            <a:stretch>
              <a:fillRect/>
            </a:stretch>
          </p:blipFill>
          <p:spPr>
            <a:xfrm>
              <a:off x="0" y="0"/>
              <a:ext cx="7160" cy="107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2772" name="文本框 2"/>
            <p:cNvSpPr txBox="1"/>
            <p:nvPr/>
          </p:nvSpPr>
          <p:spPr>
            <a:xfrm>
              <a:off x="631" y="2778"/>
              <a:ext cx="619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b="1">
                  <a:solidFill>
                    <a:srgbClr val="FF0000"/>
                  </a:solidFill>
                  <a:latin typeface="Calibri" panose="020F0502020204030204" charset="0"/>
                  <a:ea typeface="宋体" panose="02010600030101010101" pitchFamily="2" charset="-122"/>
                </a:rPr>
                <a:t>7</a:t>
              </a:r>
              <a:r>
                <a:rPr lang="zh-CN" altLang="en-US" b="1">
                  <a:solidFill>
                    <a:srgbClr val="FF0000"/>
                  </a:solidFill>
                  <a:latin typeface="Calibri" panose="020F0502020204030204" charset="0"/>
                  <a:ea typeface="宋体" panose="02010600030101010101" pitchFamily="2" charset="-122"/>
                </a:rPr>
                <a:t>、</a:t>
              </a:r>
              <a:endParaRPr lang="zh-CN" altLang="en-US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32773" name="文本框 3"/>
            <p:cNvSpPr txBox="1"/>
            <p:nvPr/>
          </p:nvSpPr>
          <p:spPr>
            <a:xfrm>
              <a:off x="631" y="4202"/>
              <a:ext cx="619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b="1">
                  <a:solidFill>
                    <a:srgbClr val="FF0000"/>
                  </a:solidFill>
                  <a:latin typeface="Calibri" panose="020F0502020204030204" charset="0"/>
                  <a:ea typeface="宋体" panose="02010600030101010101" pitchFamily="2" charset="-122"/>
                </a:rPr>
                <a:t>8</a:t>
              </a:r>
              <a:r>
                <a:rPr lang="zh-CN" altLang="en-US" b="1">
                  <a:solidFill>
                    <a:srgbClr val="FF0000"/>
                  </a:solidFill>
                  <a:latin typeface="Calibri" panose="020F0502020204030204" charset="0"/>
                  <a:ea typeface="宋体" panose="02010600030101010101" pitchFamily="2" charset="-122"/>
                </a:rPr>
                <a:t>、</a:t>
              </a:r>
              <a:endParaRPr lang="zh-CN" altLang="en-US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32774" name="文本框 4"/>
            <p:cNvSpPr txBox="1"/>
            <p:nvPr/>
          </p:nvSpPr>
          <p:spPr>
            <a:xfrm>
              <a:off x="631" y="5233"/>
              <a:ext cx="619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b="1">
                  <a:solidFill>
                    <a:srgbClr val="FF0000"/>
                  </a:solidFill>
                  <a:latin typeface="Calibri" panose="020F0502020204030204" charset="0"/>
                  <a:ea typeface="宋体" panose="02010600030101010101" pitchFamily="2" charset="-122"/>
                </a:rPr>
                <a:t>9</a:t>
              </a:r>
              <a:r>
                <a:rPr lang="zh-CN" altLang="en-US" b="1">
                  <a:solidFill>
                    <a:srgbClr val="FF0000"/>
                  </a:solidFill>
                  <a:latin typeface="Calibri" panose="020F0502020204030204" charset="0"/>
                  <a:ea typeface="宋体" panose="02010600030101010101" pitchFamily="2" charset="-122"/>
                </a:rPr>
                <a:t>、</a:t>
              </a:r>
              <a:endParaRPr lang="zh-CN" altLang="en-US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32775" name="文本框 5"/>
            <p:cNvSpPr txBox="1"/>
            <p:nvPr/>
          </p:nvSpPr>
          <p:spPr>
            <a:xfrm>
              <a:off x="421" y="6123"/>
              <a:ext cx="1038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b="1">
                  <a:solidFill>
                    <a:srgbClr val="FF0000"/>
                  </a:solidFill>
                  <a:latin typeface="Calibri" panose="020F0502020204030204" charset="0"/>
                  <a:ea typeface="宋体" panose="02010600030101010101" pitchFamily="2" charset="-122"/>
                </a:rPr>
                <a:t>10</a:t>
              </a:r>
              <a:r>
                <a:rPr lang="zh-CN" altLang="en-US" b="1">
                  <a:solidFill>
                    <a:srgbClr val="FF0000"/>
                  </a:solidFill>
                  <a:latin typeface="Calibri" panose="020F0502020204030204" charset="0"/>
                  <a:ea typeface="宋体" panose="02010600030101010101" pitchFamily="2" charset="-122"/>
                </a:rPr>
                <a:t>、</a:t>
              </a:r>
              <a:endParaRPr lang="zh-CN" altLang="en-US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32776" name="文本框 6"/>
            <p:cNvSpPr txBox="1"/>
            <p:nvPr/>
          </p:nvSpPr>
          <p:spPr>
            <a:xfrm>
              <a:off x="421" y="7574"/>
              <a:ext cx="828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b="1">
                  <a:solidFill>
                    <a:srgbClr val="FF0000"/>
                  </a:solidFill>
                  <a:latin typeface="Calibri" panose="020F0502020204030204" charset="0"/>
                  <a:ea typeface="宋体" panose="02010600030101010101" pitchFamily="2" charset="-122"/>
                </a:rPr>
                <a:t>11</a:t>
              </a:r>
              <a:r>
                <a:rPr lang="zh-CN" altLang="en-US" b="1">
                  <a:solidFill>
                    <a:srgbClr val="FF0000"/>
                  </a:solidFill>
                  <a:latin typeface="Calibri" panose="020F0502020204030204" charset="0"/>
                  <a:ea typeface="宋体" panose="02010600030101010101" pitchFamily="2" charset="-122"/>
                </a:rPr>
                <a:t>、</a:t>
              </a:r>
              <a:endParaRPr lang="zh-CN" altLang="en-US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023485" y="3556000"/>
            <a:ext cx="4120515" cy="1976755"/>
            <a:chOff x="7911" y="5600"/>
            <a:chExt cx="6489" cy="3113"/>
          </a:xfrm>
        </p:grpSpPr>
        <p:sp>
          <p:nvSpPr>
            <p:cNvPr id="9" name="文本框 8"/>
            <p:cNvSpPr txBox="1"/>
            <p:nvPr/>
          </p:nvSpPr>
          <p:spPr>
            <a:xfrm>
              <a:off x="10463" y="5600"/>
              <a:ext cx="2490" cy="920"/>
            </a:xfrm>
            <a:prstGeom prst="rect">
              <a:avLst/>
            </a:prstGeom>
            <a:solidFill>
              <a:srgbClr val="C6D9F1"/>
            </a:solidFill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3200">
                  <a:latin typeface="楷体" panose="02010609060101010101" pitchFamily="49" charset="-122"/>
                  <a:ea typeface="楷体" panose="02010609060101010101" pitchFamily="49" charset="-122"/>
                </a:rPr>
                <a:t>不出声</a:t>
              </a:r>
              <a:endParaRPr lang="zh-CN" altLang="en-US" sz="32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0463" y="6703"/>
              <a:ext cx="2490" cy="920"/>
            </a:xfrm>
            <a:prstGeom prst="rect">
              <a:avLst/>
            </a:prstGeom>
            <a:solidFill>
              <a:srgbClr val="C6D9F1"/>
            </a:solidFill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3200">
                  <a:latin typeface="楷体" panose="02010609060101010101" pitchFamily="49" charset="-122"/>
                  <a:ea typeface="楷体" panose="02010609060101010101" pitchFamily="49" charset="-122"/>
                </a:rPr>
                <a:t>不动唇</a:t>
              </a:r>
              <a:endParaRPr lang="zh-CN" altLang="en-US" sz="32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412" y="7793"/>
              <a:ext cx="3988" cy="920"/>
            </a:xfrm>
            <a:prstGeom prst="rect">
              <a:avLst/>
            </a:prstGeom>
            <a:solidFill>
              <a:srgbClr val="C6D9F1"/>
            </a:solidFill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3200">
                  <a:latin typeface="楷体" panose="02010609060101010101" pitchFamily="49" charset="-122"/>
                  <a:ea typeface="楷体" panose="02010609060101010101" pitchFamily="49" charset="-122"/>
                </a:rPr>
                <a:t>不用手指读</a:t>
              </a:r>
              <a:endParaRPr lang="zh-CN" altLang="en-US" sz="32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911" y="6703"/>
              <a:ext cx="1800" cy="919"/>
            </a:xfrm>
            <a:prstGeom prst="rect">
              <a:avLst/>
            </a:prstGeom>
            <a:solidFill>
              <a:srgbClr val="C6D9F1"/>
            </a:solidFill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3200" b="1">
                  <a:latin typeface="楷体" panose="02010609060101010101" pitchFamily="49" charset="-122"/>
                  <a:ea typeface="楷体" panose="02010609060101010101" pitchFamily="49" charset="-122"/>
                </a:rPr>
                <a:t>默读</a:t>
              </a:r>
              <a:endParaRPr lang="zh-CN" altLang="zh-CN" sz="32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" name="左大括号 3"/>
            <p:cNvSpPr/>
            <p:nvPr/>
          </p:nvSpPr>
          <p:spPr>
            <a:xfrm>
              <a:off x="9861" y="6123"/>
              <a:ext cx="227" cy="2268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3794" name="文本框 99"/>
          <p:cNvSpPr txBox="1"/>
          <p:nvPr/>
        </p:nvSpPr>
        <p:spPr>
          <a:xfrm>
            <a:off x="708025" y="581025"/>
            <a:ext cx="7727950" cy="59261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ts val="3500"/>
              </a:lnSpc>
            </a:pPr>
            <a:r>
              <a:rPr lang="zh-CN" altLang="zh-CN" sz="2400">
                <a:latin typeface="Calibri" panose="020F0502020204030204" charset="0"/>
                <a:ea typeface="宋体" panose="02010600030101010101" pitchFamily="2" charset="-122"/>
              </a:rPr>
              <a:t>　</a:t>
            </a:r>
            <a:r>
              <a:rPr lang="en-US" alt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7</a:t>
            </a:r>
            <a:r>
              <a:rPr lang="zh-CN" altLang="en-US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、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可是有一天，他们俩为了一点小事吵了一架。山顶上再也看不到飘荡的风筝，小溪里再也看不到漂流的纸船了。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5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　</a:t>
            </a:r>
            <a:r>
              <a:rPr lang="en-US" alt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8</a:t>
            </a:r>
            <a:r>
              <a:rPr lang="zh-CN" altLang="en-US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小熊很难过。他还是每天扎一只风筝，但是不好意思把风筝放起来，就把风筝挂在高高的树枝上。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5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　</a:t>
            </a:r>
            <a:r>
              <a:rPr lang="en-US" alt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9</a:t>
            </a:r>
            <a:r>
              <a:rPr lang="zh-CN" altLang="en-US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松鼠也很难过。他还是每天折一只纸船，他也不好意思把纸船放进小溪，就把纸船放到屋顶上。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500"/>
              </a:lnSpc>
            </a:pPr>
            <a:r>
              <a:rPr lang="en-US" alt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  10</a:t>
            </a:r>
            <a:r>
              <a:rPr lang="zh-CN" altLang="en-US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过了几天，松鼠再也受不了啦。他在一只折好的纸船上写了一句话：“如果你愿意和好，就放一只风筝吧！”他把这只纸船放进了小溪。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500"/>
              </a:lnSpc>
            </a:pPr>
            <a:r>
              <a:rPr lang="en-US" alt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  11</a:t>
            </a:r>
            <a:r>
              <a:rPr lang="zh-CN" altLang="en-US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傍晚，松鼠看见一只美丽的风筝朝他飞来，高兴得哭了。他连忙爬上屋顶，取下纸船，把一只只纸船放到了小溪里。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4818" name="文本框 99"/>
          <p:cNvSpPr txBox="1"/>
          <p:nvPr/>
        </p:nvSpPr>
        <p:spPr>
          <a:xfrm>
            <a:off x="708025" y="581025"/>
            <a:ext cx="7727950" cy="59264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ts val="3500"/>
              </a:lnSpc>
            </a:pPr>
            <a:r>
              <a:rPr lang="zh-CN" altLang="zh-CN" sz="2400">
                <a:latin typeface="Calibri" panose="020F0502020204030204" charset="0"/>
                <a:ea typeface="宋体" panose="02010600030101010101" pitchFamily="2" charset="-122"/>
              </a:rPr>
              <a:t>　</a:t>
            </a:r>
            <a:r>
              <a:rPr lang="en-US" alt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7</a:t>
            </a:r>
            <a:r>
              <a:rPr lang="zh-CN" altLang="en-US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、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可是有一天，他们俩为了一点小事吵了一架。山顶上再也看不到飘荡的风筝，小溪里再也看不到漂流的纸船了。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5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　</a:t>
            </a:r>
            <a:r>
              <a:rPr lang="en-US" alt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8、</a:t>
            </a:r>
            <a:r>
              <a:rPr lang="zh-CN" altLang="en-US" sz="2400" b="1" dirty="0">
                <a:solidFill>
                  <a:srgbClr val="A6A6A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小熊很难过。他还是每天扎一只风筝，但是不好意思把风筝放起来，就把风筝挂在高高的树枝上。</a:t>
            </a:r>
            <a:endParaRPr lang="zh-CN" altLang="en-US" sz="2400" b="1" dirty="0">
              <a:solidFill>
                <a:srgbClr val="A6A6A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5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　</a:t>
            </a:r>
            <a:r>
              <a:rPr lang="en-US" alt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9、</a:t>
            </a:r>
            <a:r>
              <a:rPr lang="zh-CN" altLang="en-US" sz="2400" b="1" dirty="0">
                <a:solidFill>
                  <a:srgbClr val="A6A6A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松鼠也很难过。他还是每天折一只纸船，他也不好意思把纸船放进小溪，就把纸船放到屋顶上。</a:t>
            </a:r>
            <a:endParaRPr lang="zh-CN" altLang="en-US" sz="2400" b="1" dirty="0">
              <a:solidFill>
                <a:srgbClr val="A6A6A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500"/>
              </a:lnSpc>
            </a:pPr>
            <a:r>
              <a:rPr lang="en-US" alt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b="1">
                <a:solidFill>
                  <a:srgbClr val="D99694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 10</a:t>
            </a:r>
            <a:r>
              <a:rPr lang="zh-CN" altLang="en-US" sz="2400" b="1">
                <a:solidFill>
                  <a:srgbClr val="D99694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zh-CN" altLang="en-US" sz="2400" b="1" dirty="0">
                <a:solidFill>
                  <a:srgbClr val="A6A6A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过了几天，松鼠再也受不了啦。他在一只折好的纸船上写了一句话：“如果你愿意和好，就放一只风筝吧！”他把这只纸船放进了小溪。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500"/>
              </a:lnSpc>
            </a:pPr>
            <a:r>
              <a:rPr lang="en-US" alt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b="1">
                <a:solidFill>
                  <a:srgbClr val="D99694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 11</a:t>
            </a:r>
            <a:r>
              <a:rPr lang="zh-CN" altLang="en-US" sz="2400" b="1">
                <a:solidFill>
                  <a:srgbClr val="D99694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zh-CN" altLang="en-US" sz="2400" b="1" dirty="0">
                <a:solidFill>
                  <a:srgbClr val="A6A6A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傍晚，松鼠看见一只美丽的风筝朝他飞来，高兴得哭了。他连忙爬上屋顶，取下纸船，把一只只纸船放到了小溪里。 </a:t>
            </a:r>
            <a:endParaRPr lang="zh-CN" altLang="en-US" sz="2400" b="1" dirty="0">
              <a:solidFill>
                <a:srgbClr val="A6A6A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S.E.N.S. - 風のように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37525" y="608393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8194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/>
          <a:p>
            <a:pPr algn="l"/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读书要求：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195" name="内容占位符 2"/>
          <p:cNvSpPr>
            <a:spLocks noGrp="1"/>
          </p:cNvSpPr>
          <p:nvPr>
            <p:ph idx="1"/>
          </p:nvPr>
        </p:nvSpPr>
        <p:spPr>
          <a:xfrm>
            <a:off x="500063" y="1785938"/>
            <a:ext cx="8229600" cy="4525962"/>
          </a:xfrm>
        </p:spPr>
        <p:txBody>
          <a:bodyPr vert="horz" lIns="91440" tIns="45720" rIns="91440" bIns="45720" anchor="t"/>
          <a:p>
            <a:pPr>
              <a:buNone/>
            </a:pP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大声朗读课文一遍，读准字音，读通句子。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思考：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None/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 纸船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漂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到了</a:t>
            </a:r>
            <a:r>
              <a:rPr lang="zh-CN" altLang="en-US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None/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 风筝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飘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到了</a:t>
            </a:r>
            <a:r>
              <a:rPr lang="zh-CN" altLang="en-US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zh-CN" altLang="en-US" b="1" u="sng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5842" name="文本框 99"/>
          <p:cNvSpPr txBox="1"/>
          <p:nvPr/>
        </p:nvSpPr>
        <p:spPr>
          <a:xfrm>
            <a:off x="708025" y="581025"/>
            <a:ext cx="7727950" cy="59261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ts val="3500"/>
              </a:lnSpc>
            </a:pPr>
            <a:r>
              <a:rPr lang="en-US" altLang="zh-CN" sz="2400" b="1">
                <a:solidFill>
                  <a:srgbClr val="D99694"/>
                </a:solidFill>
                <a:latin typeface="Calibri" panose="020F0502020204030204" charset="0"/>
                <a:ea typeface="宋体" panose="02010600030101010101" pitchFamily="2" charset="-122"/>
              </a:rPr>
              <a:t>　7、</a:t>
            </a:r>
            <a:r>
              <a:rPr lang="zh-CN" altLang="en-US" sz="2400" b="1" dirty="0">
                <a:solidFill>
                  <a:srgbClr val="A6A6A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可是有一天，他们俩为了一点小事吵了一架。山顶上再也看不到飘荡的风筝，小溪里再也看不到漂流的纸船了。</a:t>
            </a:r>
            <a:endParaRPr lang="zh-CN" altLang="en-US" sz="2400" b="1" dirty="0">
              <a:solidFill>
                <a:srgbClr val="A6A6A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5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　</a:t>
            </a:r>
            <a:r>
              <a:rPr lang="en-US" alt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8</a:t>
            </a:r>
            <a:r>
              <a:rPr lang="zh-CN" altLang="en-US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小熊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很难过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。他还是每天扎一只风筝，但是不好意思把风筝放起来，就把风筝挂在高高的树枝上。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5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　</a:t>
            </a:r>
            <a:r>
              <a:rPr lang="en-US" alt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9</a:t>
            </a:r>
            <a:r>
              <a:rPr lang="zh-CN" altLang="en-US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松鼠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也很难过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。他还是每天折一只纸船，他也不好意思把纸船放进小溪，就把纸船放到屋顶上。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500"/>
              </a:lnSpc>
            </a:pPr>
            <a:r>
              <a:rPr lang="en-US" alt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b="1">
                <a:solidFill>
                  <a:srgbClr val="D99694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 10</a:t>
            </a:r>
            <a:r>
              <a:rPr lang="zh-CN" altLang="en-US" sz="2400" b="1">
                <a:solidFill>
                  <a:srgbClr val="D99694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zh-CN" altLang="en-US" sz="2400" b="1" dirty="0">
                <a:solidFill>
                  <a:srgbClr val="A6A6A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过了几天，松鼠再也受不了啦。他在一只折好的纸船上写了一句话：“如果你愿意和好，就放一只风筝吧！”他把这只纸船放进了小溪。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500"/>
              </a:lnSpc>
            </a:pPr>
            <a:r>
              <a:rPr lang="en-US" alt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b="1">
                <a:solidFill>
                  <a:srgbClr val="D99694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 11</a:t>
            </a:r>
            <a:r>
              <a:rPr lang="zh-CN" altLang="en-US" sz="2400" b="1">
                <a:solidFill>
                  <a:srgbClr val="D99694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zh-CN" altLang="en-US" sz="2400" b="1" dirty="0">
                <a:solidFill>
                  <a:srgbClr val="A6A6A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傍晚，松鼠看见一只美丽的风筝朝他飞来，高兴得哭了。他连忙爬上屋顶，取下纸船，把一只只纸船放到了小溪里。 </a:t>
            </a:r>
            <a:endParaRPr lang="zh-CN" altLang="en-US" sz="2400" b="1" dirty="0">
              <a:solidFill>
                <a:srgbClr val="A6A6A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6866" name="文本框 99"/>
          <p:cNvSpPr txBox="1"/>
          <p:nvPr/>
        </p:nvSpPr>
        <p:spPr>
          <a:xfrm>
            <a:off x="285750" y="581025"/>
            <a:ext cx="8648700" cy="5028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ts val="3500"/>
              </a:lnSpc>
            </a:pPr>
            <a:r>
              <a:rPr lang="zh-CN" altLang="zh-CN" sz="2400">
                <a:solidFill>
                  <a:srgbClr val="A6A6A6"/>
                </a:solidFill>
                <a:latin typeface="Calibri" panose="020F0502020204030204" charset="0"/>
                <a:ea typeface="宋体" panose="02010600030101010101" pitchFamily="2" charset="-122"/>
              </a:rPr>
              <a:t>　</a:t>
            </a:r>
            <a:r>
              <a:rPr lang="en-US" altLang="zh-CN" sz="2400" b="1">
                <a:solidFill>
                  <a:srgbClr val="A6A6A6"/>
                </a:solidFill>
                <a:latin typeface="Calibri" panose="020F0502020204030204" charset="0"/>
                <a:ea typeface="宋体" panose="02010600030101010101" pitchFamily="2" charset="-122"/>
              </a:rPr>
              <a:t>7</a:t>
            </a:r>
            <a:r>
              <a:rPr lang="zh-CN" altLang="en-US" sz="2400" b="1">
                <a:solidFill>
                  <a:srgbClr val="A6A6A6"/>
                </a:solidFill>
                <a:latin typeface="Calibri" panose="020F0502020204030204" charset="0"/>
                <a:ea typeface="宋体" panose="02010600030101010101" pitchFamily="2" charset="-122"/>
              </a:rPr>
              <a:t>、</a:t>
            </a:r>
            <a:r>
              <a:rPr lang="zh-CN" altLang="en-US" sz="2400" b="1" dirty="0">
                <a:solidFill>
                  <a:srgbClr val="A6A6A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可是有一天，他们俩为了一点小事吵了一架。山顶上再也看不到飘荡的风筝，小溪里再也看不到漂流的纸船了。</a:t>
            </a:r>
            <a:endParaRPr lang="zh-CN" altLang="en-US" sz="2400" b="1" dirty="0">
              <a:solidFill>
                <a:srgbClr val="A6A6A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500"/>
              </a:lnSpc>
            </a:pPr>
            <a:r>
              <a:rPr lang="zh-CN" altLang="en-US" sz="2400" b="1" dirty="0">
                <a:solidFill>
                  <a:srgbClr val="A6A6A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</a:t>
            </a:r>
            <a:r>
              <a:rPr lang="en-US" altLang="zh-CN" sz="2400" b="1">
                <a:solidFill>
                  <a:srgbClr val="A6A6A6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8</a:t>
            </a:r>
            <a:r>
              <a:rPr lang="zh-CN" altLang="en-US" sz="2400" b="1">
                <a:solidFill>
                  <a:srgbClr val="A6A6A6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zh-CN" altLang="en-US" sz="2400" b="1" dirty="0">
                <a:solidFill>
                  <a:srgbClr val="A6A6A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小熊很难过。他还是每天扎一只风筝，但是不好意思把风筝放起来，就把风筝挂在高高的树枝上。</a:t>
            </a:r>
            <a:endParaRPr lang="zh-CN" altLang="en-US" sz="2400" b="1" dirty="0">
              <a:solidFill>
                <a:srgbClr val="A6A6A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500"/>
              </a:lnSpc>
            </a:pPr>
            <a:r>
              <a:rPr lang="zh-CN" altLang="en-US" sz="2400" b="1" dirty="0">
                <a:solidFill>
                  <a:srgbClr val="A6A6A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</a:t>
            </a:r>
            <a:r>
              <a:rPr lang="en-US" altLang="zh-CN" sz="2400" b="1">
                <a:solidFill>
                  <a:srgbClr val="A6A6A6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9</a:t>
            </a:r>
            <a:r>
              <a:rPr lang="zh-CN" altLang="en-US" sz="2400" b="1">
                <a:solidFill>
                  <a:srgbClr val="A6A6A6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zh-CN" altLang="en-US" sz="2400" b="1" dirty="0">
                <a:solidFill>
                  <a:srgbClr val="A6A6A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松鼠也很难过。他还是每天折一只纸船，他也不好意思把纸船放进小溪，就把纸船放到屋顶上。</a:t>
            </a:r>
            <a:endParaRPr lang="zh-CN" altLang="en-US" sz="2400" b="1" dirty="0">
              <a:solidFill>
                <a:srgbClr val="A6A6A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500"/>
              </a:lnSpc>
            </a:pPr>
            <a:r>
              <a:rPr lang="en-US" altLang="zh-CN" sz="2400" b="1">
                <a:solidFill>
                  <a:srgbClr val="A6A6A6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  </a:t>
            </a:r>
            <a:r>
              <a:rPr lang="en-US" alt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10、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过了几天，松鼠再也受不了啦。他在一只折好的纸船上写了一句话：“如果你愿意和好，就放一只风筝吧！”他把这只纸船放进了小溪。</a:t>
            </a:r>
            <a:endParaRPr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500"/>
              </a:lnSpc>
            </a:pPr>
            <a:r>
              <a:rPr lang="en-US" alt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  </a:t>
            </a:r>
            <a:r>
              <a:rPr lang="zh-CN" altLang="en-US" sz="2400" b="1" dirty="0">
                <a:solidFill>
                  <a:srgbClr val="A6A6A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11、</a:t>
            </a:r>
            <a:r>
              <a:rPr lang="zh-CN" altLang="en-US" sz="2400" b="1" dirty="0">
                <a:solidFill>
                  <a:srgbClr val="A6A6A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傍晚，松鼠看见一只美丽的风筝朝他飞来，高兴得哭了。他连忙爬上屋顶，取下纸船，把一只只纸船放到了小溪里。 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6866" name="文本框 99"/>
          <p:cNvSpPr txBox="1"/>
          <p:nvPr/>
        </p:nvSpPr>
        <p:spPr>
          <a:xfrm>
            <a:off x="285750" y="581025"/>
            <a:ext cx="8648700" cy="5028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ts val="3500"/>
              </a:lnSpc>
            </a:pPr>
            <a:r>
              <a:rPr lang="zh-CN" altLang="zh-CN" sz="2400">
                <a:solidFill>
                  <a:srgbClr val="A6A6A6"/>
                </a:solidFill>
                <a:latin typeface="Calibri" panose="020F0502020204030204" charset="0"/>
                <a:ea typeface="宋体" panose="02010600030101010101" pitchFamily="2" charset="-122"/>
              </a:rPr>
              <a:t>　</a:t>
            </a:r>
            <a:r>
              <a:rPr lang="en-US" altLang="zh-CN" sz="2400" b="1">
                <a:solidFill>
                  <a:srgbClr val="A6A6A6"/>
                </a:solidFill>
                <a:latin typeface="Calibri" panose="020F0502020204030204" charset="0"/>
                <a:ea typeface="宋体" panose="02010600030101010101" pitchFamily="2" charset="-122"/>
              </a:rPr>
              <a:t>7</a:t>
            </a:r>
            <a:r>
              <a:rPr lang="zh-CN" altLang="en-US" sz="2400" b="1">
                <a:solidFill>
                  <a:srgbClr val="A6A6A6"/>
                </a:solidFill>
                <a:latin typeface="Calibri" panose="020F0502020204030204" charset="0"/>
                <a:ea typeface="宋体" panose="02010600030101010101" pitchFamily="2" charset="-122"/>
              </a:rPr>
              <a:t>、</a:t>
            </a:r>
            <a:r>
              <a:rPr lang="zh-CN" altLang="en-US" sz="2400" b="1" dirty="0">
                <a:solidFill>
                  <a:srgbClr val="A6A6A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可是有一天，他们俩为了一点小事吵了一架。山顶上再也看不到飘荡的风筝，小溪里再也看不到漂流的纸船了。</a:t>
            </a:r>
            <a:endParaRPr lang="zh-CN" altLang="en-US" sz="2400" b="1" dirty="0">
              <a:solidFill>
                <a:srgbClr val="A6A6A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500"/>
              </a:lnSpc>
            </a:pPr>
            <a:r>
              <a:rPr lang="zh-CN" altLang="en-US" sz="2400" b="1" dirty="0">
                <a:solidFill>
                  <a:srgbClr val="A6A6A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</a:t>
            </a:r>
            <a:r>
              <a:rPr lang="en-US" altLang="zh-CN" sz="2400" b="1">
                <a:solidFill>
                  <a:srgbClr val="A6A6A6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8</a:t>
            </a:r>
            <a:r>
              <a:rPr lang="zh-CN" altLang="en-US" sz="2400" b="1">
                <a:solidFill>
                  <a:srgbClr val="A6A6A6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zh-CN" altLang="en-US" sz="2400" b="1" dirty="0">
                <a:solidFill>
                  <a:srgbClr val="A6A6A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小熊很难过。他还是每天扎一只风筝，但是不好意思把风筝放起来，就把风筝挂在高高的树枝上。</a:t>
            </a:r>
            <a:endParaRPr lang="zh-CN" altLang="en-US" sz="2400" b="1" dirty="0">
              <a:solidFill>
                <a:srgbClr val="A6A6A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500"/>
              </a:lnSpc>
            </a:pPr>
            <a:r>
              <a:rPr lang="zh-CN" altLang="en-US" sz="2400" b="1" dirty="0">
                <a:solidFill>
                  <a:srgbClr val="A6A6A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</a:t>
            </a:r>
            <a:r>
              <a:rPr lang="en-US" altLang="zh-CN" sz="2400" b="1">
                <a:solidFill>
                  <a:srgbClr val="A6A6A6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9</a:t>
            </a:r>
            <a:r>
              <a:rPr lang="zh-CN" altLang="en-US" sz="2400" b="1">
                <a:solidFill>
                  <a:srgbClr val="A6A6A6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zh-CN" altLang="en-US" sz="2400" b="1" dirty="0">
                <a:solidFill>
                  <a:srgbClr val="A6A6A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松鼠也很难过。他还是每天折一只纸船，他也不好意思把纸船放进小溪，就把纸船放到屋顶上。</a:t>
            </a:r>
            <a:endParaRPr lang="zh-CN" altLang="en-US" sz="2400" b="1" dirty="0">
              <a:solidFill>
                <a:srgbClr val="A6A6A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500"/>
              </a:lnSpc>
            </a:pPr>
            <a:r>
              <a:rPr lang="zh-CN" altLang="en-US" sz="2400" b="1" dirty="0">
                <a:solidFill>
                  <a:srgbClr val="A6A6A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 10、</a:t>
            </a:r>
            <a:r>
              <a:rPr lang="zh-CN" altLang="en-US" sz="2400" b="1" dirty="0">
                <a:solidFill>
                  <a:srgbClr val="A6A6A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过了几天，松鼠再也受不了啦。他在一只折好的纸船上写了一句话：“如果你愿意和好，就放一只风筝吧！”他把这只纸船放进了小溪。</a:t>
            </a:r>
            <a:endParaRPr lang="zh-CN" altLang="en-US" sz="2400" b="1" dirty="0">
              <a:solidFill>
                <a:srgbClr val="A6A6A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500"/>
              </a:lnSpc>
            </a:pPr>
            <a:r>
              <a:rPr lang="en-US" alt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  11</a:t>
            </a:r>
            <a:r>
              <a:rPr lang="zh-CN" altLang="en-US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傍晚，松鼠看见一只美丽的风筝朝他飞来，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高兴得哭了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他连忙爬上屋顶，取下纸船，把一只只纸船放到了小溪里。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8" name="Picture 5" descr="C:\Users\Administrator\Desktop\12.jpg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48635" y="0"/>
            <a:ext cx="6095365" cy="338264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324892" y="2373630"/>
            <a:ext cx="3833088" cy="4011295"/>
            <a:chOff x="5446" y="2417"/>
            <a:chExt cx="8392" cy="7850"/>
          </a:xfrm>
        </p:grpSpPr>
        <p:grpSp>
          <p:nvGrpSpPr>
            <p:cNvPr id="40961" name="组合 4"/>
            <p:cNvGrpSpPr/>
            <p:nvPr/>
          </p:nvGrpSpPr>
          <p:grpSpPr>
            <a:xfrm>
              <a:off x="5446" y="2417"/>
              <a:ext cx="8392" cy="7850"/>
              <a:chOff x="3366" y="2266"/>
              <a:chExt cx="8952" cy="8206"/>
            </a:xfrm>
          </p:grpSpPr>
          <p:sp>
            <p:nvSpPr>
              <p:cNvPr id="40962" name="心形 2"/>
              <p:cNvSpPr/>
              <p:nvPr/>
            </p:nvSpPr>
            <p:spPr>
              <a:xfrm>
                <a:off x="3366" y="2266"/>
                <a:ext cx="8952" cy="8206"/>
              </a:xfrm>
              <a:custGeom>
                <a:avLst/>
                <a:gdLst/>
                <a:ahLst/>
                <a:cxnLst>
                  <a:cxn ang="16200000">
                    <a:pos x="2842260" y="1302702"/>
                  </a:cxn>
                  <a:cxn ang="5400000">
                    <a:pos x="2842260" y="5210810"/>
                  </a:cxn>
                </a:cxnLst>
                <a:pathLst>
                  <a:path w="5684520" h="5210810">
                    <a:moveTo>
                      <a:pt x="2842260" y="1302702"/>
                    </a:moveTo>
                    <a:cubicBezTo>
                      <a:pt x="4026535" y="-1736936"/>
                      <a:pt x="8645207" y="1302702"/>
                      <a:pt x="2842260" y="5210810"/>
                    </a:cubicBezTo>
                    <a:cubicBezTo>
                      <a:pt x="-2960687" y="1302702"/>
                      <a:pt x="1657985" y="-1736936"/>
                      <a:pt x="2842260" y="1302702"/>
                    </a:cubicBezTo>
                    <a:close/>
                  </a:path>
                </a:pathLst>
              </a:custGeom>
              <a:solidFill>
                <a:srgbClr val="F1E0F0"/>
              </a:solidFill>
              <a:ln w="3810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cxnSp>
            <p:nvCxnSpPr>
              <p:cNvPr id="40966" name="直接连接符 6"/>
              <p:cNvCxnSpPr/>
              <p:nvPr/>
            </p:nvCxnSpPr>
            <p:spPr>
              <a:xfrm>
                <a:off x="4747" y="5325"/>
                <a:ext cx="6258" cy="68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40967" name="直接连接符 7"/>
              <p:cNvCxnSpPr/>
              <p:nvPr/>
            </p:nvCxnSpPr>
            <p:spPr>
              <a:xfrm>
                <a:off x="5239" y="7339"/>
                <a:ext cx="5487" cy="4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</p:grpSp>
        <p:sp>
          <p:nvSpPr>
            <p:cNvPr id="2" name="文本框 1"/>
            <p:cNvSpPr txBox="1"/>
            <p:nvPr/>
          </p:nvSpPr>
          <p:spPr>
            <a:xfrm>
              <a:off x="5791" y="4144"/>
              <a:ext cx="4057" cy="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亲爱的小松鼠：</a:t>
              </a:r>
              <a:endParaRPr lang="zh-CN" altLang="en-US" sz="2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9699" name="TextBox 8"/>
          <p:cNvSpPr txBox="1"/>
          <p:nvPr/>
        </p:nvSpPr>
        <p:spPr>
          <a:xfrm>
            <a:off x="223520" y="346075"/>
            <a:ext cx="4156075" cy="1260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200" b="1" dirty="0">
                <a:latin typeface="+mn-ea"/>
                <a:ea typeface="+mn-ea"/>
                <a:cs typeface="+mn-ea"/>
              </a:rPr>
              <a:t>小朋友，请你替小熊写一张卡片，挂在风筝上，送给松鼠。 </a:t>
            </a: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endParaRPr lang="zh-CN" altLang="en-US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7890" name="文本框 1"/>
          <p:cNvSpPr txBox="1"/>
          <p:nvPr/>
        </p:nvSpPr>
        <p:spPr>
          <a:xfrm>
            <a:off x="2120900" y="1347788"/>
            <a:ext cx="4808538" cy="43068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纸船和风筝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一座大山上，住着两家人。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松鼠住山顶，小熊住山脚。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松鼠折纸船，小熊扎风筝。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纸船放松果，风筝挂草莓。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传递祝福语，成为好朋友。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朋友吵架了，纸船来帮忙。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风筝高高飞，还是好朋友。</a:t>
            </a:r>
            <a:endParaRPr lang="zh-CN" altLang="en-US">
              <a:latin typeface="Calibri" panose="020F0502020204030204" charset="0"/>
              <a:ea typeface="宋体" panose="02010600030101010101" pitchFamily="2" charset="-122"/>
            </a:endParaRPr>
          </a:p>
          <a:p>
            <a:endParaRPr lang="zh-CN" altLang="en-US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内容占位符 5"/>
          <p:cNvSpPr txBox="1">
            <a:spLocks noGrp="1"/>
          </p:cNvSpPr>
          <p:nvPr>
            <p:ph idx="1"/>
          </p:nvPr>
        </p:nvSpPr>
        <p:spPr>
          <a:xfrm>
            <a:off x="595313" y="1195388"/>
            <a:ext cx="8229600" cy="708025"/>
          </a:xfrm>
        </p:spPr>
        <p:txBody>
          <a:bodyPr vert="horz" wrap="square" lIns="91440" tIns="45720" rIns="91440" bIns="45720" anchor="t">
            <a:spAutoFit/>
          </a:bodyPr>
          <a:p>
            <a:pPr>
              <a:buNone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纸船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漂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到了小熊家门口。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内容占位符 5"/>
          <p:cNvSpPr txBox="1"/>
          <p:nvPr/>
        </p:nvSpPr>
        <p:spPr>
          <a:xfrm>
            <a:off x="595313" y="2228850"/>
            <a:ext cx="8229600" cy="70802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342900" marR="0" indent="-342900" defTabSz="914400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defRPr/>
            </a:pPr>
            <a:r>
              <a:rPr lang="zh-CN" altLang="en-US" sz="4000" b="1" noProof="1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风筝</a:t>
            </a:r>
            <a:r>
              <a:rPr lang="zh-CN" altLang="en-US" sz="4000" b="1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飘</a:t>
            </a:r>
            <a:r>
              <a:rPr kumimoji="0" lang="zh-CN" altLang="en-US" sz="4000" b="1" i="0" kern="1200" cap="none" spc="0" normalizeH="0" baseline="0" noProof="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到了松鼠家门口。</a:t>
            </a:r>
            <a:endParaRPr kumimoji="0" lang="zh-CN" altLang="en-US" sz="4000" b="1" i="0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63950" y="2230120"/>
            <a:ext cx="1428750" cy="706438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 noProof="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鼠</a:t>
            </a:r>
            <a:endParaRPr lang="zh-CN" altLang="en-US" sz="4000" b="1" noProof="0" dirty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9223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4880" b="19662"/>
          <a:stretch>
            <a:fillRect/>
          </a:stretch>
        </p:blipFill>
        <p:spPr>
          <a:xfrm>
            <a:off x="3190875" y="3426460"/>
            <a:ext cx="1733550" cy="1779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7c1ed21b0ef41bd55e860ea25eda81cb38db3d8b"/>
          <p:cNvPicPr>
            <a:picLocks noChangeAspect="1"/>
          </p:cNvPicPr>
          <p:nvPr/>
        </p:nvPicPr>
        <p:blipFill>
          <a:blip r:embed="rId4"/>
          <a:srcRect l="4424" t="2654" r="86090" b="59390"/>
          <a:stretch>
            <a:fillRect/>
          </a:stretch>
        </p:blipFill>
        <p:spPr>
          <a:xfrm>
            <a:off x="1110615" y="3101023"/>
            <a:ext cx="1392238" cy="2105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5092700" y="3562350"/>
            <a:ext cx="1223963" cy="1322388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0" b="1">
                <a:latin typeface="楷体" panose="02010609060101010101" pitchFamily="49" charset="-122"/>
                <a:ea typeface="楷体" panose="02010609060101010101" pitchFamily="49" charset="-122"/>
              </a:rPr>
              <a:t>鼠</a:t>
            </a:r>
            <a:endParaRPr lang="zh-CN" altLang="en-US" sz="8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" name="直接箭头连接符 2"/>
          <p:cNvCxnSpPr>
            <a:stCxn id="2" idx="3"/>
          </p:cNvCxnSpPr>
          <p:nvPr/>
        </p:nvCxnSpPr>
        <p:spPr>
          <a:xfrm flipV="1">
            <a:off x="2503170" y="4149090"/>
            <a:ext cx="772795" cy="44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>
            <a:off x="4500245" y="4149090"/>
            <a:ext cx="59245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958 0.008056 L 0.127500 0.203519 " pathEditMode="relative" rAng="0" ptsTypes="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9" grpId="0" bldLvl="0" build="allAtOnce"/>
      <p:bldP spid="9" grpId="1" bldLvl="0" build="allAtOnce"/>
      <p:bldP spid="8" grpId="0" bldLvl="0" animBg="1"/>
      <p:bldP spid="9" grpId="3" bldLvl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785813" y="1704975"/>
            <a:ext cx="8229600" cy="708025"/>
          </a:xfrm>
        </p:spPr>
        <p:txBody>
          <a:bodyPr vert="horz" wrap="square" lIns="91440" tIns="45720" rIns="91440" bIns="45720" anchor="t">
            <a:spAutoFit/>
          </a:bodyPr>
          <a:p>
            <a:pPr>
              <a:buNone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纸船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漂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到了小熊家门口。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内容占位符 5"/>
          <p:cNvSpPr txBox="1"/>
          <p:nvPr/>
        </p:nvSpPr>
        <p:spPr>
          <a:xfrm>
            <a:off x="785813" y="2928938"/>
            <a:ext cx="8229600" cy="7080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>
            <a:spAutoFit/>
          </a:bodyPr>
          <a:p>
            <a:pPr marL="342900" indent="-342900">
              <a:spcBef>
                <a:spcPct val="20000"/>
              </a:spcBef>
              <a:buSzTx/>
              <a:buFont typeface="Arial" panose="020B0604020202020204" pitchFamily="34" charset="0"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风筝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飘</a:t>
            </a:r>
            <a:r>
              <a:rPr lang="zh-CN" altLang="en-US" sz="4000" b="1" baseline="0" dirty="0">
                <a:latin typeface="楷体" panose="02010609060101010101" pitchFamily="49" charset="-122"/>
                <a:ea typeface="楷体" panose="02010609060101010101" pitchFamily="49" charset="-122"/>
              </a:rPr>
              <a:t>到了松鼠家门口。</a:t>
            </a:r>
            <a:endParaRPr lang="zh-CN" altLang="en-US" sz="4000" b="1" baseline="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1266" name="内容占位符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anchor="t"/>
          <a:p>
            <a:pPr>
              <a:buNone/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松鼠和小熊住在一座山上。松鼠住在山顶，小熊住在山脚。山上的小溪往下流，正好从小熊的家门口流过。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89" name="Picture 2" descr="C:\Users\Administrator\Desktop\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05238"/>
            <a:ext cx="6929438" cy="3052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1276350" y="1179513"/>
            <a:ext cx="8229600" cy="708025"/>
          </a:xfrm>
        </p:spPr>
        <p:txBody>
          <a:bodyPr vert="horz" wrap="square" lIns="91440" tIns="45720" rIns="91440" bIns="45720" anchor="t">
            <a:spAutoFit/>
          </a:bodyPr>
          <a:p>
            <a:pPr>
              <a:buNone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纸船漂到了小熊家门口。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内容占位符 5"/>
          <p:cNvSpPr txBox="1"/>
          <p:nvPr/>
        </p:nvSpPr>
        <p:spPr>
          <a:xfrm>
            <a:off x="1343025" y="3000375"/>
            <a:ext cx="8229600" cy="7080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>
            <a:spAutoFit/>
          </a:bodyPr>
          <a:p>
            <a:pPr marL="342900" indent="-342900">
              <a:spcBef>
                <a:spcPct val="20000"/>
              </a:spcBef>
              <a:buSzTx/>
              <a:buFont typeface="Arial" panose="020B0604020202020204" pitchFamily="34" charset="0"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风筝飘</a:t>
            </a:r>
            <a:r>
              <a:rPr lang="zh-CN" altLang="en-US" sz="4000" b="1" baseline="0" dirty="0">
                <a:latin typeface="楷体" panose="02010609060101010101" pitchFamily="49" charset="-122"/>
                <a:ea typeface="楷体" panose="02010609060101010101" pitchFamily="49" charset="-122"/>
              </a:rPr>
              <a:t>到了松鼠家门口。</a:t>
            </a:r>
            <a:endParaRPr lang="zh-CN" altLang="en-US" sz="4000" b="1" baseline="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内容占位符 5"/>
          <p:cNvSpPr txBox="1"/>
          <p:nvPr/>
        </p:nvSpPr>
        <p:spPr>
          <a:xfrm>
            <a:off x="1298575" y="1830388"/>
            <a:ext cx="8229600" cy="7080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>
            <a:spAutoFit/>
          </a:bodyPr>
          <a:p>
            <a:pPr marL="342900" indent="-342900">
              <a:spcBef>
                <a:spcPct val="20000"/>
              </a:spcBef>
              <a:buSzTx/>
              <a:buFont typeface="Arial" panose="020B0604020202020204" pitchFamily="34" charset="0"/>
            </a:pPr>
            <a:r>
              <a:rPr lang="zh-CN" altLang="en-US" sz="4000" b="1" baseline="0" dirty="0">
                <a:latin typeface="楷体" panose="02010609060101010101" pitchFamily="49" charset="-122"/>
                <a:ea typeface="楷体" panose="02010609060101010101" pitchFamily="49" charset="-122"/>
              </a:rPr>
              <a:t>纸船</a:t>
            </a:r>
            <a:r>
              <a:rPr lang="zh-CN" altLang="en-US" sz="4000" b="1" baseline="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漂哇漂</a:t>
            </a:r>
            <a:r>
              <a:rPr lang="zh-CN" altLang="en-US" sz="4000" b="1" baseline="0" dirty="0">
                <a:latin typeface="楷体" panose="02010609060101010101" pitchFamily="49" charset="-122"/>
                <a:ea typeface="楷体" panose="02010609060101010101" pitchFamily="49" charset="-122"/>
              </a:rPr>
              <a:t>，漂到了小熊家门口。</a:t>
            </a:r>
            <a:endParaRPr lang="zh-CN" altLang="en-US" sz="4000" b="1" baseline="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内容占位符 5"/>
          <p:cNvSpPr txBox="1"/>
          <p:nvPr/>
        </p:nvSpPr>
        <p:spPr>
          <a:xfrm>
            <a:off x="1363663" y="3643313"/>
            <a:ext cx="8229600" cy="7080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>
            <a:spAutoFit/>
          </a:bodyPr>
          <a:p>
            <a:pPr marL="342900" indent="-342900">
              <a:spcBef>
                <a:spcPct val="20000"/>
              </a:spcBef>
              <a:buSzTx/>
              <a:buFont typeface="Arial" panose="020B0604020202020204" pitchFamily="34" charset="0"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风筝</a:t>
            </a:r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飘哇飘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，飘</a:t>
            </a:r>
            <a:r>
              <a:rPr lang="zh-CN" altLang="en-US" sz="4000" b="1" baseline="0" dirty="0">
                <a:latin typeface="楷体" panose="02010609060101010101" pitchFamily="49" charset="-122"/>
                <a:ea typeface="楷体" panose="02010609060101010101" pitchFamily="49" charset="-122"/>
              </a:rPr>
              <a:t>到了松鼠家门口。</a:t>
            </a:r>
            <a:endParaRPr lang="zh-CN" altLang="en-US" sz="4000" b="1" baseline="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247775" y="1060450"/>
            <a:ext cx="7632700" cy="1584325"/>
          </a:xfrm>
          <a:prstGeom prst="roundRect">
            <a:avLst/>
          </a:prstGeom>
          <a:noFill/>
          <a:ln w="41275" cmpd="sng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1" name="圆角矩形 10"/>
          <p:cNvSpPr/>
          <p:nvPr/>
        </p:nvSpPr>
        <p:spPr>
          <a:xfrm>
            <a:off x="1270000" y="2867025"/>
            <a:ext cx="7632700" cy="1584325"/>
          </a:xfrm>
          <a:prstGeom prst="roundRect">
            <a:avLst/>
          </a:prstGeom>
          <a:noFill/>
          <a:ln w="41275" cmpd="sng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688" y="1584325"/>
            <a:ext cx="531812" cy="3032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6" grpId="0" build="p"/>
      <p:bldP spid="7" grpId="0"/>
      <p:bldP spid="10" grpId="0" bldLvl="0" animBg="1"/>
      <p:bldP spid="1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955675" y="1494155"/>
            <a:ext cx="8229600" cy="1010920"/>
            <a:chOff x="1505" y="2353"/>
            <a:chExt cx="12960" cy="1592"/>
          </a:xfrm>
        </p:grpSpPr>
        <p:sp>
          <p:nvSpPr>
            <p:cNvPr id="13315" name="内容占位符 5"/>
            <p:cNvSpPr txBox="1"/>
            <p:nvPr/>
          </p:nvSpPr>
          <p:spPr>
            <a:xfrm>
              <a:off x="1505" y="2831"/>
              <a:ext cx="12960" cy="111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91440" tIns="45720" rIns="91440" bIns="45720" anchor="t">
              <a:spAutoFit/>
            </a:bodyPr>
            <a:p>
              <a:pPr marL="342900" indent="-342900">
                <a:spcBef>
                  <a:spcPct val="20000"/>
                </a:spcBef>
                <a:buSzTx/>
                <a:buFont typeface="Arial" panose="020B0604020202020204" pitchFamily="34" charset="0"/>
              </a:pPr>
              <a:r>
                <a:rPr lang="zh-CN" altLang="en-US" sz="4000" b="1" baseline="0" dirty="0">
                  <a:latin typeface="楷体" panose="02010609060101010101" pitchFamily="49" charset="-122"/>
                  <a:ea typeface="楷体" panose="02010609060101010101" pitchFamily="49" charset="-122"/>
                </a:rPr>
                <a:t>纸船</a:t>
              </a:r>
              <a:r>
                <a:rPr lang="zh-CN" altLang="en-US" sz="4000" b="1" baseline="0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漂哇漂</a:t>
              </a:r>
              <a:r>
                <a:rPr lang="zh-CN" altLang="en-US" sz="4000" b="1" baseline="0" dirty="0">
                  <a:latin typeface="楷体" panose="02010609060101010101" pitchFamily="49" charset="-122"/>
                  <a:ea typeface="楷体" panose="02010609060101010101" pitchFamily="49" charset="-122"/>
                </a:rPr>
                <a:t>，</a:t>
              </a:r>
              <a:r>
                <a:rPr lang="zh-CN" altLang="en-US" sz="4000" b="1" baseline="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漂</a:t>
              </a:r>
              <a:r>
                <a:rPr lang="zh-CN" altLang="en-US" sz="4000" b="1" baseline="0" dirty="0">
                  <a:latin typeface="楷体" panose="02010609060101010101" pitchFamily="49" charset="-122"/>
                  <a:ea typeface="楷体" panose="02010609060101010101" pitchFamily="49" charset="-122"/>
                </a:rPr>
                <a:t>到了小熊家门口。</a:t>
              </a:r>
              <a:endParaRPr lang="zh-CN" altLang="en-US" sz="4000" b="1" baseline="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13317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0" y="2353"/>
              <a:ext cx="837" cy="47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" name="组合 1"/>
          <p:cNvGrpSpPr/>
          <p:nvPr/>
        </p:nvGrpSpPr>
        <p:grpSpPr>
          <a:xfrm>
            <a:off x="1029970" y="3420745"/>
            <a:ext cx="8229600" cy="919480"/>
            <a:chOff x="1622" y="5387"/>
            <a:chExt cx="12960" cy="1448"/>
          </a:xfrm>
        </p:grpSpPr>
        <p:sp>
          <p:nvSpPr>
            <p:cNvPr id="13316" name="内容占位符 5"/>
            <p:cNvSpPr txBox="1"/>
            <p:nvPr/>
          </p:nvSpPr>
          <p:spPr>
            <a:xfrm>
              <a:off x="1622" y="5721"/>
              <a:ext cx="12960" cy="111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91440" tIns="45720" rIns="91440" bIns="45720" anchor="t">
              <a:spAutoFit/>
            </a:bodyPr>
            <a:p>
              <a:pPr marL="342900" indent="-342900">
                <a:spcBef>
                  <a:spcPct val="20000"/>
                </a:spcBef>
                <a:buSzTx/>
                <a:buFont typeface="Arial" panose="020B0604020202020204" pitchFamily="34" charset="0"/>
              </a:pPr>
              <a:r>
                <a:rPr lang="zh-CN" altLang="en-US" sz="4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风筝</a:t>
              </a:r>
              <a:r>
                <a:rPr lang="zh-CN" altLang="en-US" sz="40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飘哇飘</a:t>
              </a:r>
              <a:r>
                <a:rPr lang="zh-CN" altLang="en-US" sz="4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，</a:t>
              </a:r>
              <a:r>
                <a:rPr lang="zh-CN" altLang="en-US" sz="4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飘</a:t>
              </a:r>
              <a:r>
                <a:rPr lang="zh-CN" altLang="en-US" sz="4000" b="1" baseline="0" dirty="0">
                  <a:latin typeface="楷体" panose="02010609060101010101" pitchFamily="49" charset="-122"/>
                  <a:ea typeface="楷体" panose="02010609060101010101" pitchFamily="49" charset="-122"/>
                </a:rPr>
                <a:t>到了松鼠家门口。</a:t>
              </a:r>
              <a:endParaRPr lang="zh-CN" altLang="en-US" sz="4000" b="1" baseline="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13318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0" y="5387"/>
              <a:ext cx="837" cy="477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7" name="Picture 2" descr="C:\Users\Administrator\Desktop\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05238"/>
            <a:ext cx="6929438" cy="3052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5" descr="C:\Users\Administrator\Desktop\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513" y="0"/>
            <a:ext cx="4789487" cy="1571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内容占位符 5"/>
          <p:cNvSpPr txBox="1"/>
          <p:nvPr/>
        </p:nvSpPr>
        <p:spPr>
          <a:xfrm>
            <a:off x="714375" y="1214438"/>
            <a:ext cx="8229600" cy="14462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>
            <a:spAutoFit/>
          </a:bodyPr>
          <a:p>
            <a:pPr marL="342900" indent="-342900">
              <a:spcBef>
                <a:spcPct val="20000"/>
              </a:spcBef>
              <a:buSzTx/>
              <a:buFont typeface="Arial" panose="020B0604020202020204" pitchFamily="34" charset="0"/>
            </a:pPr>
            <a:r>
              <a:rPr lang="zh-CN" altLang="en-US" sz="4000" b="1" baseline="0" dirty="0">
                <a:latin typeface="楷体" panose="02010609060101010101" pitchFamily="49" charset="-122"/>
                <a:ea typeface="楷体" panose="02010609060101010101" pitchFamily="49" charset="-122"/>
              </a:rPr>
              <a:t>纸船漂哇漂，</a:t>
            </a:r>
            <a:r>
              <a:rPr lang="zh-CN" altLang="en-US" sz="4000" b="1" baseline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漂</a:t>
            </a:r>
            <a:r>
              <a:rPr lang="zh-CN" altLang="en-US" sz="4000" b="1" baseline="0" dirty="0">
                <a:latin typeface="楷体" panose="02010609060101010101" pitchFamily="49" charset="-122"/>
                <a:ea typeface="楷体" panose="02010609060101010101" pitchFamily="49" charset="-122"/>
              </a:rPr>
              <a:t>到了小熊家门口。</a:t>
            </a:r>
            <a:endParaRPr lang="en-US" altLang="zh-CN" sz="4000" b="1" baseline="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spcBef>
                <a:spcPct val="20000"/>
              </a:spcBef>
              <a:buSzTx/>
              <a:buFont typeface="Arial" panose="020B0604020202020204" pitchFamily="34" charset="0"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纸船上</a:t>
            </a:r>
            <a:r>
              <a:rPr lang="zh-CN" altLang="en-US" sz="40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40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endParaRPr lang="zh-CN" altLang="en-US" sz="4000" b="1" u="sng" baseline="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340" name="内容占位符 5"/>
          <p:cNvSpPr txBox="1"/>
          <p:nvPr/>
        </p:nvSpPr>
        <p:spPr>
          <a:xfrm>
            <a:off x="642938" y="2928938"/>
            <a:ext cx="8229600" cy="14462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>
            <a:spAutoFit/>
          </a:bodyPr>
          <a:p>
            <a:pPr marL="342900" indent="-342900">
              <a:spcBef>
                <a:spcPct val="20000"/>
              </a:spcBef>
              <a:buSzTx/>
              <a:buFont typeface="Arial" panose="020B0604020202020204" pitchFamily="34" charset="0"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风筝飘哇飘，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飘</a:t>
            </a:r>
            <a:r>
              <a:rPr lang="zh-CN" altLang="en-US" sz="4000" b="1" baseline="0" dirty="0">
                <a:latin typeface="楷体" panose="02010609060101010101" pitchFamily="49" charset="-122"/>
                <a:ea typeface="楷体" panose="02010609060101010101" pitchFamily="49" charset="-122"/>
              </a:rPr>
              <a:t>到了松鼠家门口。</a:t>
            </a:r>
            <a:endParaRPr lang="en-US" altLang="zh-CN" sz="4000" b="1" baseline="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spcBef>
                <a:spcPct val="20000"/>
              </a:spcBef>
              <a:buSzTx/>
              <a:buFont typeface="Arial" panose="020B0604020202020204" pitchFamily="34" charset="0"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风筝上</a:t>
            </a:r>
            <a:r>
              <a:rPr lang="zh-CN" altLang="en-US" sz="40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4000" b="1" baseline="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4140,&quot;width&quot;:3045}"/>
</p:tagLst>
</file>

<file path=ppt/tags/tag2.xml><?xml version="1.0" encoding="utf-8"?>
<p:tagLst xmlns:p="http://schemas.openxmlformats.org/presentationml/2006/main">
  <p:tag name="KSO_WM_UNIT_PLACING_PICTURE_USER_VIEWPORT" val="{&quot;height&quot;:1815,&quot;width&quot;:2546}"/>
</p:tagLst>
</file>

<file path=ppt/tags/tag3.xml><?xml version="1.0" encoding="utf-8"?>
<p:tagLst xmlns:p="http://schemas.openxmlformats.org/presentationml/2006/main">
  <p:tag name="KSO_WM_UNIT_PLACING_PICTURE_USER_VIEWPORT" val="{&quot;height&quot;:2545,&quot;width&quot;:1816}"/>
</p:tagLst>
</file>

<file path=ppt/tags/tag4.xml><?xml version="1.0" encoding="utf-8"?>
<p:tagLst xmlns:p="http://schemas.openxmlformats.org/presentationml/2006/main">
  <p:tag name="KSO_WM_UNIT_PLACING_PICTURE_USER_VIEWPORT" val="{&quot;height&quot;:4716,&quot;width&quot;:1296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4620</Words>
  <Application>WPS 演示</Application>
  <PresentationFormat>全屏显示(4:3)</PresentationFormat>
  <Paragraphs>180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34</vt:i4>
      </vt:variant>
    </vt:vector>
  </HeadingPairs>
  <TitlesOfParts>
    <vt:vector size="46" baseType="lpstr">
      <vt:lpstr>Arial</vt:lpstr>
      <vt:lpstr>宋体</vt:lpstr>
      <vt:lpstr>Wingdings</vt:lpstr>
      <vt:lpstr>Calibri</vt:lpstr>
      <vt:lpstr>楷体</vt:lpstr>
      <vt:lpstr>微软雅黑</vt:lpstr>
      <vt:lpstr>Arial Unicode MS</vt:lpstr>
      <vt:lpstr>Comic Sans MS</vt:lpstr>
      <vt:lpstr>Office 主题</vt:lpstr>
      <vt:lpstr>1_Office 主题</vt:lpstr>
      <vt:lpstr>3_Office 主题</vt:lpstr>
      <vt:lpstr>4_Office 主题</vt:lpstr>
      <vt:lpstr>PowerPoint 演示文稿</vt:lpstr>
      <vt:lpstr>23.纸船和风筝</vt:lpstr>
      <vt:lpstr>读书要求：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丫丫左</cp:lastModifiedBy>
  <cp:revision>59</cp:revision>
  <dcterms:created xsi:type="dcterms:W3CDTF">2018-11-05T11:27:00Z</dcterms:created>
  <dcterms:modified xsi:type="dcterms:W3CDTF">2020-12-28T15:11:36Z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