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28"/>
  </p:notesMasterIdLst>
  <p:sldIdLst>
    <p:sldId id="283" r:id="rId4"/>
    <p:sldId id="307" r:id="rId5"/>
    <p:sldId id="309" r:id="rId6"/>
    <p:sldId id="310" r:id="rId7"/>
    <p:sldId id="311" r:id="rId8"/>
    <p:sldId id="312" r:id="rId9"/>
    <p:sldId id="332" r:id="rId10"/>
    <p:sldId id="353" r:id="rId11"/>
    <p:sldId id="315" r:id="rId12"/>
    <p:sldId id="316" r:id="rId13"/>
    <p:sldId id="320" r:id="rId14"/>
    <p:sldId id="322" r:id="rId15"/>
    <p:sldId id="321" r:id="rId16"/>
    <p:sldId id="317" r:id="rId17"/>
    <p:sldId id="323" r:id="rId18"/>
    <p:sldId id="324" r:id="rId19"/>
    <p:sldId id="326" r:id="rId20"/>
    <p:sldId id="327" r:id="rId21"/>
    <p:sldId id="333" r:id="rId22"/>
    <p:sldId id="325" r:id="rId23"/>
    <p:sldId id="328" r:id="rId24"/>
    <p:sldId id="334" r:id="rId25"/>
    <p:sldId id="335" r:id="rId26"/>
    <p:sldId id="330" r:id="rId27"/>
  </p:sldIdLst>
  <p:sldSz cx="12192000" cy="6858000"/>
  <p:notesSz cx="6858000" cy="9144000"/>
  <p:embeddedFontLst>
    <p:embeddedFont>
      <p:font typeface="微软雅黑" panose="020B0503020204020204" charset="-122"/>
      <p:regular r:id="rId33"/>
    </p:embeddedFont>
    <p:embeddedFont>
      <p:font typeface="楷体" panose="02010609060101010101" charset="-122"/>
      <p:regular r:id="rId34"/>
    </p:embeddedFont>
    <p:embeddedFont>
      <p:font typeface="方正小标宋_GBK" panose="02000000000000000000" charset="-122"/>
      <p:regular r:id="rId35"/>
    </p:embeddedFont>
    <p:embeddedFont>
      <p:font typeface="黑体" panose="02010609060101010101" charset="-122"/>
      <p:regular r:id="rId36"/>
    </p:embeddedFont>
    <p:embeddedFont>
      <p:font typeface="仿宋" panose="02010609060101010101" charset="-122"/>
      <p:regular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  <p:embeddedFont>
      <p:font typeface="等线" panose="02010600030101010101" charset="-122"/>
      <p:regular r:id="rId42"/>
    </p:embeddedFont>
    <p:embeddedFont>
      <p:font typeface="等线 Light" panose="02010600030101010101" charset="-122"/>
      <p:regular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159"/>
    <a:srgbClr val="CC645F"/>
    <a:srgbClr val="FAF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A9B5AE9-B70D-4B7E-A76B-77F15CF73BA1}" styleName="{762a0fe7-0b57-4572-a0f4-d8431226f2b7}">
    <a:wholeTbl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808080"/>
              </a:solidFill>
            </a:ln>
          </a:left>
          <a:right>
            <a:ln w="6350" cmpd="sng">
              <a:solidFill>
                <a:srgbClr val="808080"/>
              </a:solidFill>
            </a:ln>
          </a:right>
          <a:top>
            <a:ln w="6350" cmpd="sng">
              <a:solidFill>
                <a:srgbClr val="808080"/>
              </a:solidFill>
            </a:ln>
          </a:top>
          <a:bottom>
            <a:ln w="6350" cmpd="sng">
              <a:solidFill>
                <a:srgbClr val="808080"/>
              </a:solidFill>
            </a:ln>
          </a:bottom>
          <a:insideH>
            <a:ln w="6350" cmpd="sng">
              <a:solidFill>
                <a:srgbClr val="808080"/>
              </a:solidFill>
            </a:ln>
          </a:insideH>
          <a:insideV>
            <a:ln w="6350" cmpd="sng">
              <a:solidFill>
                <a:srgbClr val="808080"/>
              </a:solidFill>
            </a:ln>
          </a:insideV>
        </a:tcBdr>
        <a:fill>
          <a:solidFill>
            <a:srgbClr val="FFFFFF"/>
          </a:solidFill>
        </a:fill>
      </a:tcStyle>
    </a:wholeTbl>
    <a:lastRow>
      <a:tcTxStyle>
        <a:fontRef idx="none">
          <a:prstClr val="black"/>
        </a:fontRef>
      </a:tcTxStyle>
      <a:tcStyle>
        <a:tcBdr/>
        <a:fill>
          <a:solidFill>
            <a:srgbClr val="99D3D9"/>
          </a:solidFill>
        </a:fill>
      </a:tcStyle>
    </a:lastRow>
    <a:firstRow>
      <a:tcTxStyle>
        <a:fontRef idx="none">
          <a:prstClr val="black"/>
        </a:fontRef>
      </a:tcTxStyle>
      <a:tcStyle>
        <a:tcBdr/>
        <a:fill>
          <a:solidFill>
            <a:srgbClr val="99D3D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" Target="slides/slide1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push dir="u"/>
      </p:transition>
    </mc:Choice>
    <mc:Fallback>
      <p:transition spd="slow" advTm="300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7F203-5850-44F0-B435-8839717FB5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53AC3-81E1-4951-A211-7C6C3A9142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20504" y="513677"/>
            <a:ext cx="11150992" cy="5830645"/>
          </a:xfrm>
          <a:prstGeom prst="rect">
            <a:avLst/>
          </a:prstGeom>
          <a:solidFill>
            <a:schemeClr val="bg1"/>
          </a:solidFill>
          <a:ln>
            <a:solidFill>
              <a:srgbClr val="9B6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汉仪昌黎宋刻本原版W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20504" y="513677"/>
            <a:ext cx="11150992" cy="5830645"/>
          </a:xfrm>
          <a:prstGeom prst="rect">
            <a:avLst/>
          </a:prstGeom>
          <a:solidFill>
            <a:schemeClr val="bg1"/>
          </a:solidFill>
          <a:ln>
            <a:solidFill>
              <a:srgbClr val="9B6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汉仪昌黎宋刻本原版W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.sv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.sv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2.svg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9869" y="513677"/>
            <a:ext cx="11150992" cy="5830645"/>
          </a:xfrm>
          <a:prstGeom prst="rect">
            <a:avLst/>
          </a:prstGeom>
          <a:solidFill>
            <a:schemeClr val="bg1"/>
          </a:solidFill>
          <a:ln>
            <a:solidFill>
              <a:srgbClr val="9B6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❊❊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0" y="2454553"/>
            <a:ext cx="12071234" cy="570941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870325" y="1478280"/>
            <a:ext cx="4946015" cy="9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4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故事二则</a:t>
            </a:r>
            <a:endParaRPr lang="zh-CN" altLang="en-US" sz="4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004945" y="1405890"/>
            <a:ext cx="942340" cy="876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70985" y="1428750"/>
            <a:ext cx="958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latin typeface="宋体" panose="02010600030101010101" pitchFamily="2" charset="-122"/>
                <a:ea typeface="宋体" panose="02010600030101010101" pitchFamily="2" charset="-122"/>
              </a:rPr>
              <a:t>27</a:t>
            </a:r>
            <a:endParaRPr lang="en-US" altLang="zh-CN" sz="4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47285" y="1207135"/>
            <a:ext cx="844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74360" y="5557520"/>
            <a:ext cx="534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常州市龙城小学   吕娟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00985" y="1703070"/>
            <a:ext cx="2547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有一天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00985" y="2463800"/>
            <a:ext cx="3698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过了十天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00985" y="3336290"/>
            <a:ext cx="3698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十天后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00985" y="4214495"/>
            <a:ext cx="3698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又过了十天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00985" y="5092700"/>
            <a:ext cx="3698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五天之后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94880" y="885190"/>
            <a:ext cx="3698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《纪昌学射》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40345" y="2010410"/>
            <a:ext cx="3698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开始练习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40345" y="3170555"/>
            <a:ext cx="3698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两年以后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11425" y="885190"/>
            <a:ext cx="31267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《扁鹊治病》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40345" y="4385945"/>
            <a:ext cx="3698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后来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4" grpId="0"/>
      <p:bldP spid="4" grpId="1"/>
      <p:bldP spid="7" grpId="0"/>
      <p:bldP spid="7" grpId="1"/>
      <p:bldP spid="8" grpId="0"/>
      <p:bldP spid="8" grpId="1"/>
      <p:bldP spid="3" grpId="1"/>
      <p:bldP spid="5" grpId="0"/>
      <p:bldP spid="5" grpId="1"/>
      <p:bldP spid="10" grpId="0"/>
      <p:bldP spid="10" grpId="1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96950" y="721360"/>
          <a:ext cx="10263505" cy="5293360"/>
        </p:xfrm>
        <a:graphic>
          <a:graphicData uri="http://schemas.openxmlformats.org/drawingml/2006/table">
            <a:tbl>
              <a:tblPr firstRow="1" bandRow="1">
                <a:tableStyleId>{4A9B5AE9-B70D-4B7E-A76B-77F15CF73BA1}</a:tableStyleId>
              </a:tblPr>
              <a:tblGrid>
                <a:gridCol w="2446655"/>
                <a:gridCol w="2453640"/>
                <a:gridCol w="2446655"/>
                <a:gridCol w="2916555"/>
              </a:tblGrid>
              <a:tr h="66167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扁鹊出诊单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61670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医生：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患者</a:t>
                      </a: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：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 hMerge="1">
                  <a:tcPr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病情发展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治疗方法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患者态度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有一天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过了十天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十天后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又过了十天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五天之后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96950" y="721360"/>
          <a:ext cx="10263505" cy="5293360"/>
        </p:xfrm>
        <a:graphic>
          <a:graphicData uri="http://schemas.openxmlformats.org/drawingml/2006/table">
            <a:tbl>
              <a:tblPr firstRow="1" bandRow="1">
                <a:tableStyleId>{4A9B5AE9-B70D-4B7E-A76B-77F15CF73BA1}</a:tableStyleId>
              </a:tblPr>
              <a:tblGrid>
                <a:gridCol w="2446655"/>
                <a:gridCol w="2453640"/>
                <a:gridCol w="2446655"/>
                <a:gridCol w="2916555"/>
              </a:tblGrid>
              <a:tr h="66167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扁鹊出诊单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61670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医生：</a:t>
                      </a: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扁鹊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患者</a:t>
                      </a: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：蔡桓侯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 hMerge="1">
                  <a:tcPr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病情发展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治疗方法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患者态度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有一天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过了十天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十天后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又过了十天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五天之后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780790" y="2776220"/>
            <a:ext cx="133985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皮肤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7595" y="2776220"/>
            <a:ext cx="133985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热敷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67420" y="2776220"/>
            <a:ext cx="175387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不相信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80790" y="3449320"/>
            <a:ext cx="133985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皮肉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78395" y="1040765"/>
            <a:ext cx="20002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huán hóu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7595" y="3449320"/>
            <a:ext cx="133985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扎针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67420" y="3449320"/>
            <a:ext cx="175387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不高兴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0790" y="4155440"/>
            <a:ext cx="133985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肠胃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57595" y="4155440"/>
            <a:ext cx="168656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服汤药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67420" y="4155440"/>
            <a:ext cx="229870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非常不高兴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80790" y="4778375"/>
            <a:ext cx="133985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骨髓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57595" y="4778375"/>
            <a:ext cx="191770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无能为力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67420" y="4778375"/>
            <a:ext cx="133985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奇怪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80790" y="5407025"/>
            <a:ext cx="206756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浑身疼痛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67420" y="5407025"/>
            <a:ext cx="196723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请扁鹊</a:t>
            </a:r>
            <a:endParaRPr lang="zh-CN" altLang="en-US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05245" y="5407025"/>
            <a:ext cx="1191260" cy="50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en-US" altLang="zh-CN" sz="32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endParaRPr lang="en-US" altLang="zh-CN" sz="32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2" grpId="0" bldLvl="0" animBg="1"/>
      <p:bldP spid="2" grpId="1" animBg="1"/>
      <p:bldP spid="5" grpId="0" bldLvl="0" animBg="1"/>
      <p:bldP spid="5" grpId="1" animBg="1"/>
      <p:bldP spid="6" grpId="0" bldLvl="0" animBg="1"/>
      <p:bldP spid="6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8" grpId="0" bldLvl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96950" y="721360"/>
          <a:ext cx="10263505" cy="5293360"/>
        </p:xfrm>
        <a:graphic>
          <a:graphicData uri="http://schemas.openxmlformats.org/drawingml/2006/table">
            <a:tbl>
              <a:tblPr firstRow="1" bandRow="1">
                <a:tableStyleId>{4A9B5AE9-B70D-4B7E-A76B-77F15CF73BA1}</a:tableStyleId>
              </a:tblPr>
              <a:tblGrid>
                <a:gridCol w="2446655"/>
                <a:gridCol w="2453640"/>
                <a:gridCol w="2446655"/>
                <a:gridCol w="2916555"/>
              </a:tblGrid>
              <a:tr h="66167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扁鹊出诊单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61670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医生：</a:t>
                      </a: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扁鹊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 hMerge="1">
                  <a:tcPr/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患者</a:t>
                      </a: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：蔡桓侯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 hMerge="1">
                  <a:tcPr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病情发展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治疗方法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患者态度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有一天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皮肤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热敷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不相信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过了十天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皮肉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扎针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不高兴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十天后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肠胃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服汤药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非常不高兴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又过了十天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骨髓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无能为力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奇怪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661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</a:rPr>
                        <a:t>五天之后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浑身疼痛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 /</a:t>
                      </a:r>
                      <a:endParaRPr lang="en-US" altLang="zh-CN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solidFill>
                            <a:srgbClr val="00B05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请扁鹊</a:t>
                      </a:r>
                      <a:endParaRPr lang="zh-CN" altLang="en-US" sz="3200" b="1">
                        <a:solidFill>
                          <a:srgbClr val="00B05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478395" y="1040765"/>
            <a:ext cx="20002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huán hóu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3555" y="2079625"/>
            <a:ext cx="57734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经典永流传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303b333635373335363bc2f3bfcbb7e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02650" y="2212975"/>
            <a:ext cx="973455" cy="1080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重要通知" descr="7b0a202020202274657874626f78223a20227b5c2263617465676f72795f69645c223a31303134332c5c2269645c223a32303334313433337d220a7d0a"/>
          <p:cNvGrpSpPr/>
          <p:nvPr/>
        </p:nvGrpSpPr>
        <p:grpSpPr>
          <a:xfrm>
            <a:off x="996950" y="725805"/>
            <a:ext cx="10391140" cy="2855595"/>
            <a:chOff x="5722" y="3349"/>
            <a:chExt cx="7637" cy="389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2" y="3349"/>
              <a:ext cx="7637" cy="389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981" y="3675"/>
              <a:ext cx="6681" cy="23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扁鹊在蔡桓侯身边站了一会儿，说：“据我看来，您皮肤上有点儿小病。要是不治，恐怕会向体内发展。”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49375" y="4003040"/>
            <a:ext cx="964501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扁鹊在蔡桓侯身边站了一会儿，指出他的皮肤上有点小病，要及时治。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重要通知" descr="7b0a202020202274657874626f78223a20227b5c2263617465676f72795f69645c223a31303134332c5c2269645c223a32303334313433337d220a7d0a"/>
          <p:cNvGrpSpPr/>
          <p:nvPr/>
        </p:nvGrpSpPr>
        <p:grpSpPr>
          <a:xfrm>
            <a:off x="996950" y="725805"/>
            <a:ext cx="10391140" cy="2855595"/>
            <a:chOff x="5722" y="3349"/>
            <a:chExt cx="7637" cy="389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2" y="3349"/>
              <a:ext cx="7637" cy="389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981" y="4149"/>
              <a:ext cx="6681" cy="16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36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蔡桓侯觉得奇怪，派人去问他：“扁鹊，你这次见了大王，为什么一声不响就跑掉了？”</a:t>
              </a:r>
              <a:endPara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49375" y="4003040"/>
            <a:ext cx="961961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蔡桓侯派人问扁鹊，他为什么不说话就跑掉了。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79145" y="765175"/>
            <a:ext cx="57734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经典永流传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303b333635373335363bc2f3bfcbb7e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64960" y="575310"/>
            <a:ext cx="973455" cy="10801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9145" y="1779905"/>
            <a:ext cx="6731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同桌两人练习简要复述这个故事。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0" y="2425065"/>
            <a:ext cx="6324600" cy="3842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3555" y="2079625"/>
            <a:ext cx="57734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经典永流传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303b333635373335363bc2f3bfcbb7e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02650" y="2212975"/>
            <a:ext cx="973455" cy="1080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16150" y="1443990"/>
            <a:ext cx="81387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fontAlgn="auto">
              <a:lnSpc>
                <a:spcPct val="150000"/>
              </a:lnSpc>
            </a:pP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要正视自己的缺点和错误，善于接受别人的正确意见。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曹冲称象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3440" y="777240"/>
            <a:ext cx="4905375" cy="3373755"/>
          </a:xfrm>
          <a:prstGeom prst="rect">
            <a:avLst/>
          </a:prstGeom>
        </p:spPr>
      </p:pic>
      <p:pic>
        <p:nvPicPr>
          <p:cNvPr id="6" name="图片 5" descr="司马光砸缸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19825" y="777240"/>
            <a:ext cx="4946650" cy="33978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49195" y="4518660"/>
            <a:ext cx="1713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方正小标宋_GBK" panose="02000000000000000000" charset="-122"/>
                <a:ea typeface="方正小标宋_GBK" panose="02000000000000000000" charset="-122"/>
              </a:rPr>
              <a:t>曹冲</a:t>
            </a:r>
            <a:endParaRPr lang="zh-CN" altLang="en-US" sz="4000" b="1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06640" y="4518660"/>
            <a:ext cx="2573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方正小标宋_GBK" panose="02000000000000000000" charset="-122"/>
                <a:ea typeface="方正小标宋_GBK" panose="02000000000000000000" charset="-122"/>
              </a:rPr>
              <a:t>司马光</a:t>
            </a:r>
            <a:endParaRPr lang="zh-CN" altLang="en-US" sz="4000" b="1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024572" y="742950"/>
          <a:ext cx="10175875" cy="5337175"/>
        </p:xfrm>
        <a:graphic>
          <a:graphicData uri="http://schemas.openxmlformats.org/drawingml/2006/table">
            <a:tbl>
              <a:tblPr firstRow="1" bandRow="1">
                <a:tableStyleId>{4A9B5AE9-B70D-4B7E-A76B-77F15CF73BA1}</a:tableStyleId>
              </a:tblPr>
              <a:tblGrid>
                <a:gridCol w="1790700"/>
                <a:gridCol w="2576830"/>
                <a:gridCol w="2827655"/>
                <a:gridCol w="2980690"/>
              </a:tblGrid>
              <a:tr h="106743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400" b="1">
                          <a:latin typeface="楷体" panose="02010609060101010101" charset="-122"/>
                          <a:ea typeface="楷体" panose="02010609060101010101" charset="-122"/>
                        </a:rPr>
                        <a:t>纪昌打卡单</a:t>
                      </a:r>
                      <a:endParaRPr lang="en-US" altLang="en-US" sz="5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674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600" b="1"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  <a:endParaRPr lang="en-US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600" b="1">
                          <a:latin typeface="楷体" panose="02010609060101010101" charset="-122"/>
                          <a:ea typeface="楷体" panose="02010609060101010101" charset="-122"/>
                        </a:rPr>
                        <a:t>飞卫的要求</a:t>
                      </a:r>
                      <a:endParaRPr lang="en-US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600" b="1">
                          <a:latin typeface="楷体" panose="02010609060101010101" charset="-122"/>
                          <a:ea typeface="楷体" panose="02010609060101010101" charset="-122"/>
                        </a:rPr>
                        <a:t>纪昌的练习</a:t>
                      </a:r>
                      <a:endParaRPr lang="en-US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600" b="1">
                          <a:latin typeface="楷体" panose="02010609060101010101" charset="-122"/>
                          <a:ea typeface="楷体" panose="02010609060101010101" charset="-122"/>
                        </a:rPr>
                        <a:t>取得成绩</a:t>
                      </a:r>
                      <a:endParaRPr lang="en-US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vert="horz" anchor="t"/>
                </a:tc>
              </a:tr>
              <a:tr h="10674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/>
                        <a:t> </a:t>
                      </a:r>
                      <a:endParaRPr lang="en-US" altLang="en-US" sz="1400"/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/>
                        <a:t> </a:t>
                      </a:r>
                      <a:endParaRPr lang="en-US" altLang="en-US" sz="1400"/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/>
                        <a:t> </a:t>
                      </a:r>
                      <a:endParaRPr lang="en-US" altLang="en-US" sz="1400"/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/>
                        <a:t> </a:t>
                      </a:r>
                      <a:endParaRPr lang="en-US" altLang="en-US" sz="1400"/>
                    </a:p>
                  </a:txBody>
                  <a:tcPr marL="68580" marR="68580" marT="0" marB="0" vert="horz" anchor="t"/>
                </a:tc>
              </a:tr>
              <a:tr h="10674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/>
                        <a:t> </a:t>
                      </a:r>
                      <a:endParaRPr lang="en-US" altLang="en-US" sz="1400"/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/>
                        <a:t> </a:t>
                      </a:r>
                      <a:endParaRPr lang="en-US" altLang="en-US" sz="1400"/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/>
                        <a:t> </a:t>
                      </a:r>
                      <a:endParaRPr lang="en-US" altLang="en-US" sz="1400"/>
                    </a:p>
                  </a:txBody>
                  <a:tcPr marL="68580" marR="68580" marT="0" marB="0" vert="horz" anchor="t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/>
                        <a:t> </a:t>
                      </a:r>
                      <a:endParaRPr lang="en-US" altLang="en-US" sz="1400"/>
                    </a:p>
                  </a:txBody>
                  <a:tcPr marL="68580" marR="68580" marT="0" marB="0" vert="horz" anchor="t"/>
                </a:tc>
              </a:tr>
              <a:tr h="10674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/>
                        <a:t> </a:t>
                      </a:r>
                      <a:endParaRPr lang="en-US" altLang="en-US" sz="1400"/>
                    </a:p>
                  </a:txBody>
                  <a:tcPr marL="68580" marR="68580" marT="0" marB="0" vert="horz" anchor="t"/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400"/>
                        <a:t> </a:t>
                      </a:r>
                      <a:endParaRPr lang="en-US" sz="1400"/>
                    </a:p>
                    <a:p>
                      <a:pPr indent="0">
                        <a:buNone/>
                      </a:pPr>
                      <a:r>
                        <a:rPr lang="en-US" altLang="zh-CN" sz="1400"/>
                        <a:t> </a:t>
                      </a:r>
                      <a:endParaRPr lang="en-US" sz="1400"/>
                    </a:p>
                  </a:txBody>
                  <a:tcPr marL="68580" marR="68580" marT="0" marB="0" vert="horz" anchor="t"/>
                </a:tc>
                <a:tc hMerge="1">
                  <a:tcPr marL="68580" marR="68580" marT="0" marB="0" vert="horz" anchor="t"/>
                </a:tc>
                <a:tc hMerge="1">
                  <a:tcPr marL="68580" marR="68580" marT="0" marB="0" vert="horz" anchor="t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黑板风文本框" descr="7b0a202020202274657874626f78223a20227b5c2263617465676f72795f69645c223a31303037332c5c2269645c223a32303334313131347d220a7d0a"/>
          <p:cNvGrpSpPr/>
          <p:nvPr/>
        </p:nvGrpSpPr>
        <p:grpSpPr>
          <a:xfrm>
            <a:off x="534035" y="384810"/>
            <a:ext cx="11122660" cy="6021705"/>
            <a:chOff x="4913" y="3082"/>
            <a:chExt cx="9341" cy="4484"/>
          </a:xfrm>
        </p:grpSpPr>
        <p:pic>
          <p:nvPicPr>
            <p:cNvPr id="3" name="图片 2" descr="黑板风文本框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913" y="3082"/>
              <a:ext cx="9341" cy="448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093" y="4089"/>
              <a:ext cx="488" cy="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4800">
                  <a:solidFill>
                    <a:schemeClr val="bg1"/>
                  </a:solidFill>
                  <a:latin typeface="汉仪刚艺体-35W" panose="00020600040101010101" charset="-122"/>
                  <a:ea typeface="汉仪刚艺体-35W" panose="00020600040101010101" charset="-122"/>
                  <a:cs typeface="汉仪刚艺体-35W" panose="00020600040101010101" charset="-122"/>
                </a:rPr>
                <a:t>   </a:t>
              </a:r>
              <a:endParaRPr lang="zh-CN" altLang="en-US" sz="4800">
                <a:solidFill>
                  <a:schemeClr val="bg1"/>
                </a:solidFill>
                <a:latin typeface="汉仪刚艺体-35W" panose="00020600040101010101" charset="-122"/>
                <a:ea typeface="汉仪刚艺体-35W" panose="00020600040101010101" charset="-122"/>
                <a:cs typeface="汉仪刚艺体-35W" panose="00020600040101010101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570480" y="1294765"/>
            <a:ext cx="7261860" cy="2784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7000"/>
              </a:lnSpc>
            </a:pPr>
            <a:r>
              <a:rPr lang="zh-CN" alt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四人小组合作：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7000"/>
              </a:lnSpc>
            </a:pPr>
            <a:r>
              <a:rPr lang="zh-CN" alt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1.完成纪昌学员打卡单。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7000"/>
              </a:lnSpc>
            </a:pPr>
            <a:r>
              <a:rPr lang="zh-CN" alt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2.练习简要复述故事。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16150" y="1443990"/>
            <a:ext cx="81387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fontAlgn="auto">
              <a:lnSpc>
                <a:spcPct val="150000"/>
              </a:lnSpc>
            </a:pP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无论学什么技艺，都要从它的基本功入手。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787650" y="1659255"/>
            <a:ext cx="79006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《韩非子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·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喻老》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4650" y="2828290"/>
            <a:ext cx="79006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《列子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·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汤问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1单元导语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1615" y="3199765"/>
            <a:ext cx="5104765" cy="31261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79005" y="901045"/>
            <a:ext cx="5293360" cy="16325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5005" b="1" dirty="0">
                <a:latin typeface="楷体" panose="02010609060101010101" charset="-122"/>
                <a:ea typeface="楷体" panose="02010609060101010101" charset="-122"/>
              </a:rPr>
              <a:t>时光如川浪淘沙，</a:t>
            </a:r>
            <a:endParaRPr lang="en-US" altLang="zh-CN" sz="5005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5005" b="1" dirty="0">
                <a:latin typeface="楷体" panose="02010609060101010101" charset="-122"/>
                <a:ea typeface="楷体" panose="02010609060101010101" charset="-122"/>
              </a:rPr>
              <a:t>青史留名多俊杰。</a:t>
            </a:r>
            <a:endParaRPr lang="zh-CN" altLang="en-US" sz="5005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" descr="王戎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0005" y="1102995"/>
            <a:ext cx="4577080" cy="2947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Picture 2" descr="http://5b0988e595225.cdn.sohucs.com/images/20190710/cad0aeaa4a5a497c846ea10c793b31f7.jpe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2"/>
          <a:stretch>
            <a:fillRect/>
          </a:stretch>
        </p:blipFill>
        <p:spPr bwMode="auto">
          <a:xfrm>
            <a:off x="6369050" y="1102995"/>
            <a:ext cx="4840605" cy="29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449195" y="4518660"/>
            <a:ext cx="1713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方正小标宋_GBK" panose="02000000000000000000" charset="-122"/>
                <a:ea typeface="方正小标宋_GBK" panose="02000000000000000000" charset="-122"/>
              </a:rPr>
              <a:t>王戎</a:t>
            </a:r>
            <a:endParaRPr lang="zh-CN" altLang="en-US" sz="4000" b="1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56170" y="4518660"/>
            <a:ext cx="245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方正小标宋_GBK" panose="02000000000000000000" charset="-122"/>
                <a:ea typeface="方正小标宋_GBK" panose="02000000000000000000" charset="-122"/>
              </a:rPr>
              <a:t>西门豹</a:t>
            </a:r>
            <a:endParaRPr lang="zh-CN" altLang="en-US" sz="4000" b="1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149475" y="1078865"/>
            <a:ext cx="327596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曹冲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司马光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王戎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西门豹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6825" y="2099310"/>
            <a:ext cx="32759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俊杰</a:t>
            </a:r>
            <a:endParaRPr lang="zh-CN" altLang="en-US" sz="8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1单元导语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1615" y="3199765"/>
            <a:ext cx="5104765" cy="31261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79005" y="901045"/>
            <a:ext cx="5293360" cy="16325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5005" b="1" dirty="0">
                <a:latin typeface="楷体" panose="02010609060101010101" charset="-122"/>
                <a:ea typeface="楷体" panose="02010609060101010101" charset="-122"/>
              </a:rPr>
              <a:t>时光如川浪淘沙，</a:t>
            </a:r>
            <a:endParaRPr lang="en-US" altLang="zh-CN" sz="5005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5005" b="1" dirty="0">
                <a:latin typeface="楷体" panose="02010609060101010101" charset="-122"/>
                <a:ea typeface="楷体" panose="02010609060101010101" charset="-122"/>
              </a:rPr>
              <a:t>青史留名多俊杰。</a:t>
            </a:r>
            <a:endParaRPr lang="zh-CN" altLang="en-US" sz="5005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0760" y="1047750"/>
            <a:ext cx="2058670" cy="2319655"/>
          </a:xfrm>
          <a:prstGeom prst="ellipse">
            <a:avLst/>
          </a:prstGeom>
        </p:spPr>
      </p:pic>
      <p:pic>
        <p:nvPicPr>
          <p:cNvPr id="5" name="图片 4" descr="纪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880" y="3531235"/>
            <a:ext cx="2424430" cy="2559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19855" y="1591945"/>
            <a:ext cx="2564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扁鹊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19855" y="3803015"/>
            <a:ext cx="2564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纪昌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19550" y="3143885"/>
            <a:ext cx="15760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jǐ</a:t>
            </a:r>
            <a:endParaRPr lang="zh-CN" altLang="en-US" sz="4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294880" y="885190"/>
            <a:ext cx="3698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《纪昌学射》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11425" y="885190"/>
            <a:ext cx="31267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《扁鹊治病》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3" grpId="1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8210" y="1386205"/>
            <a:ext cx="1040257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>
                <a:latin typeface="仿宋" panose="02010609060101010101" charset="-122"/>
                <a:ea typeface="仿宋" panose="02010609060101010101" charset="-122"/>
              </a:rPr>
              <a:t>   </a:t>
            </a:r>
            <a:r>
              <a:rPr lang="en-US" altLang="zh-CN" sz="3600" kern="10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3600" kern="100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默读课文，找出课文中表示故事发展先后顺序的词句，简要复述这两个故事，再和同学交流你从中明白的道理。</a:t>
            </a:r>
            <a:endParaRPr lang="zh-CN" altLang="en-US" sz="3600" kern="100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8210" y="2509520"/>
            <a:ext cx="1529715" cy="5784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201795" y="1718310"/>
            <a:ext cx="7245985" cy="5784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694305" y="2509520"/>
            <a:ext cx="4287520" cy="5784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82485" y="2509520"/>
            <a:ext cx="4138295" cy="5784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18210" y="3320415"/>
            <a:ext cx="2962275" cy="5105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98220" y="2338070"/>
            <a:ext cx="105924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默读课文，找出课文中表示故事发展先后顺序的词句。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900" y="1312545"/>
            <a:ext cx="112528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不动笔墨不读书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  <p:bldP spid="5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313,&quot;width&quot;:7725}"/>
</p:tagLst>
</file>

<file path=ppt/tags/tag2.xml><?xml version="1.0" encoding="utf-8"?>
<p:tagLst xmlns:p="http://schemas.openxmlformats.org/presentationml/2006/main">
  <p:tag name="KSO_WM_UNIT_PLACING_PICTURE_USER_VIEWPORT" val="{&quot;height&quot;:5351,&quot;width&quot;:7790}"/>
</p:tagLst>
</file>

<file path=ppt/tags/tag3.xml><?xml version="1.0" encoding="utf-8"?>
<p:tagLst xmlns:p="http://schemas.openxmlformats.org/presentationml/2006/main">
  <p:tag name="KSO_WM_UNIT_TABLE_BEAUTIFY" val="smartTable{543febf9-502e-44b5-a84e-218d4546bb87}"/>
  <p:tag name="TABLE_ENDDRAG_ORIGIN_RECT" val="808*416"/>
  <p:tag name="TABLE_ENDDRAG_RECT" val="78*56*808*416"/>
  <p:tag name="TABLE_EMPHASIZE_COLOR" val="10081241"/>
  <p:tag name="TABLE_SKINIDX" val="2"/>
  <p:tag name="TABLE_COLORIDX" val="21"/>
  <p:tag name="TABLE_COLOR_RGB" val="0x000000*0xFFFFFF*0x212121*0xFFFFFF*0x86A3A1*0x7FA694*0xA8CEB0*0xCCE6CD*0xC8E1DD*0xE5F1EF"/>
</p:tagLst>
</file>

<file path=ppt/tags/tag4.xml><?xml version="1.0" encoding="utf-8"?>
<p:tagLst xmlns:p="http://schemas.openxmlformats.org/presentationml/2006/main">
  <p:tag name="KSO_WM_UNIT_TABLE_BEAUTIFY" val="smartTable{543febf9-502e-44b5-a84e-218d4546bb87}"/>
  <p:tag name="TABLE_ENDDRAG_ORIGIN_RECT" val="808*416"/>
  <p:tag name="TABLE_ENDDRAG_RECT" val="78*56*808*416"/>
  <p:tag name="TABLE_EMPHASIZE_COLOR" val="10081241"/>
  <p:tag name="TABLE_SKINIDX" val="2"/>
  <p:tag name="TABLE_COLORIDX" val="21"/>
  <p:tag name="TABLE_COLOR_RGB" val="0x000000*0xFFFFFF*0x212121*0xFFFFFF*0x86A3A1*0x7FA694*0xA8CEB0*0xCCE6CD*0xC8E1DD*0xE5F1EF"/>
</p:tagLst>
</file>

<file path=ppt/tags/tag5.xml><?xml version="1.0" encoding="utf-8"?>
<p:tagLst xmlns:p="http://schemas.openxmlformats.org/presentationml/2006/main">
  <p:tag name="KSO_WM_UNIT_TABLE_BEAUTIFY" val="smartTable{543febf9-502e-44b5-a84e-218d4546bb87}"/>
  <p:tag name="TABLE_ENDDRAG_ORIGIN_RECT" val="808*416"/>
  <p:tag name="TABLE_ENDDRAG_RECT" val="78*56*808*416"/>
  <p:tag name="TABLE_EMPHASIZE_COLOR" val="10081241"/>
  <p:tag name="TABLE_SKINIDX" val="2"/>
  <p:tag name="TABLE_COLORIDX" val="21"/>
  <p:tag name="TABLE_COLOR_RGB" val="0x000000*0xFFFFFF*0x212121*0xFFFFFF*0x86A3A1*0x7FA694*0xA8CEB0*0xCCE6CD*0xC8E1DD*0xE5F1EF"/>
</p:tagLst>
</file>

<file path=ppt/tags/tag6.xml><?xml version="1.0" encoding="utf-8"?>
<p:tagLst xmlns:p="http://schemas.openxmlformats.org/presentationml/2006/main">
  <p:tag name="KSO_WM_UNIT_TABLE_BEAUTIFY" val="smartTable{3c76a37c-d957-4930-9fb1-7847eeb512ae}"/>
  <p:tag name="TABLE_ENDDRAG_ORIGIN_RECT" val="801*420"/>
  <p:tag name="TABLE_ENDDRAG_RECT" val="80*58*801*420"/>
  <p:tag name="TABLE_EMPHASIZE_COLOR" val="1008124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WPS 演示</Application>
  <PresentationFormat>宽屏</PresentationFormat>
  <Paragraphs>306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汉仪昌黎宋刻本原版W</vt:lpstr>
      <vt:lpstr>微软雅黑</vt:lpstr>
      <vt:lpstr>楷体</vt:lpstr>
      <vt:lpstr>方正小标宋_GBK</vt:lpstr>
      <vt:lpstr>黑体</vt:lpstr>
      <vt:lpstr>仿宋</vt:lpstr>
      <vt:lpstr>Arial Unicode MS</vt:lpstr>
      <vt:lpstr>Calibri</vt:lpstr>
      <vt:lpstr>汉仪刚艺体-35W</vt:lpstr>
      <vt:lpstr>等线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momo</cp:lastModifiedBy>
  <cp:revision>193</cp:revision>
  <dcterms:created xsi:type="dcterms:W3CDTF">2017-12-12T09:55:00Z</dcterms:created>
  <dcterms:modified xsi:type="dcterms:W3CDTF">2020-12-28T10:27:30Z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