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63" r:id="rId6"/>
    <p:sldId id="290" r:id="rId7"/>
    <p:sldId id="291" r:id="rId8"/>
    <p:sldId id="293" r:id="rId9"/>
    <p:sldId id="294" r:id="rId10"/>
    <p:sldId id="295" r:id="rId11"/>
    <p:sldId id="296" r:id="rId12"/>
    <p:sldId id="297" r:id="rId13"/>
    <p:sldId id="259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D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D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A83B-74EE-473D-8365-F8628D4D2E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32F5-0440-4CF4-9DC5-EC590F6036E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/>
          <a:srcRect t="2790"/>
          <a:stretch>
            <a:fillRect/>
          </a:stretch>
        </p:blipFill>
        <p:spPr>
          <a:xfrm>
            <a:off x="9456962" y="0"/>
            <a:ext cx="2444307" cy="36607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7440"/>
            <a:ext cx="2702467" cy="4480560"/>
          </a:xfrm>
          <a:prstGeom prst="rect">
            <a:avLst/>
          </a:prstGeom>
        </p:spPr>
      </p:pic>
      <p:sp>
        <p:nvSpPr>
          <p:cNvPr id="8" name="出自【趣你的PPT】(微信:qunideppt)：最优质的PPT资源库"/>
          <p:cNvSpPr txBox="1"/>
          <p:nvPr/>
        </p:nvSpPr>
        <p:spPr>
          <a:xfrm>
            <a:off x="3376337" y="3106124"/>
            <a:ext cx="5714094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民间童谣游戏的教学策略</a:t>
            </a:r>
            <a:endParaRPr lang="zh-CN" altLang="zh-CN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出自【趣你的PPT】(微信:qunideppt)：最优质的PPT资源库"/>
          <p:cNvSpPr/>
          <p:nvPr/>
        </p:nvSpPr>
        <p:spPr>
          <a:xfrm>
            <a:off x="7334576" y="5302584"/>
            <a:ext cx="3717087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蔡玉丹     春江幼儿园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1814195"/>
            <a:ext cx="11806555" cy="353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六、民间童谣与家庭教育相结合。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  家长是幼儿园重要的教学资源，是幼儿教育的合作伙伴。民间童谣的学习过程，家长的作用相当重要。一方面，家长可帮助幼儿园收集民间童谣，家长不同的成长环境和经历，知道的童谣也各不相同，这丰富了幼儿园童谣资源，便于幼儿园建立巨大的童谣资源库。另一方面，教师将幼儿园中教学过的民间童谣的相关书籍、碟片介绍给家长，请家长参与教学，家长与孩子一对一地传授，可以更好地将童谣内容传授给孩子。在家庭中家长还可以和孩子玩童谣游戏，进一步发挥童谣的价值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/>
          <a:srcRect t="2790"/>
          <a:stretch>
            <a:fillRect/>
          </a:stretch>
        </p:blipFill>
        <p:spPr>
          <a:xfrm>
            <a:off x="9456962" y="0"/>
            <a:ext cx="2444307" cy="36607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7440"/>
            <a:ext cx="2702467" cy="4480560"/>
          </a:xfrm>
          <a:prstGeom prst="rect">
            <a:avLst/>
          </a:prstGeom>
        </p:spPr>
      </p:pic>
      <p:sp>
        <p:nvSpPr>
          <p:cNvPr id="8" name="出自【趣你的PPT】(微信:qunideppt)：最优质的PPT资源库"/>
          <p:cNvSpPr txBox="1"/>
          <p:nvPr/>
        </p:nvSpPr>
        <p:spPr>
          <a:xfrm>
            <a:off x="3222667" y="3419179"/>
            <a:ext cx="571409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感谢聆听！</a:t>
            </a:r>
            <a:endParaRPr lang="zh-CN" altLang="en-US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09762" y="1742559"/>
            <a:ext cx="4196306" cy="5129509"/>
          </a:xfrm>
          <a:prstGeom prst="rect">
            <a:avLst/>
          </a:prstGeom>
        </p:spPr>
      </p:pic>
      <p:sp>
        <p:nvSpPr>
          <p:cNvPr id="22" name="文本框 128"/>
          <p:cNvSpPr txBox="1">
            <a:spLocks noChangeArrowheads="1"/>
          </p:cNvSpPr>
          <p:nvPr/>
        </p:nvSpPr>
        <p:spPr bwMode="auto">
          <a:xfrm>
            <a:off x="3507112" y="2647657"/>
            <a:ext cx="258888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执教者反思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9"/>
          <p:cNvSpPr txBox="1">
            <a:spLocks noChangeArrowheads="1"/>
          </p:cNvSpPr>
          <p:nvPr/>
        </p:nvSpPr>
        <p:spPr bwMode="auto">
          <a:xfrm>
            <a:off x="1681163" y="2647657"/>
            <a:ext cx="1596530" cy="52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01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4" name="直接连接符 23"/>
          <p:cNvCxnSpPr/>
          <p:nvPr/>
        </p:nvCxnSpPr>
        <p:spPr bwMode="auto">
          <a:xfrm flipV="1">
            <a:off x="3260725" y="2742907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30"/>
          <p:cNvSpPr txBox="1">
            <a:spLocks noChangeArrowheads="1"/>
          </p:cNvSpPr>
          <p:nvPr/>
        </p:nvSpPr>
        <p:spPr bwMode="auto">
          <a:xfrm>
            <a:off x="1681163" y="3376869"/>
            <a:ext cx="1596530" cy="52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02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1" name="直接连接符 20"/>
          <p:cNvCxnSpPr/>
          <p:nvPr/>
        </p:nvCxnSpPr>
        <p:spPr bwMode="auto">
          <a:xfrm flipV="1">
            <a:off x="3260725" y="3471570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26"/>
          <p:cNvSpPr txBox="1">
            <a:spLocks noChangeArrowheads="1"/>
          </p:cNvSpPr>
          <p:nvPr/>
        </p:nvSpPr>
        <p:spPr bwMode="auto">
          <a:xfrm>
            <a:off x="3506788" y="3378225"/>
            <a:ext cx="258921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ct val="0"/>
              </a:spcBef>
              <a:defRPr/>
            </a:pPr>
            <a:r>
              <a:rPr lang="zh-CN" altLang="en-US" sz="2800" b="1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讨论策略</a:t>
            </a:r>
            <a:endParaRPr lang="zh-CN" altLang="en-US" sz="2800" b="1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31"/>
          <p:cNvSpPr txBox="1">
            <a:spLocks noChangeArrowheads="1"/>
          </p:cNvSpPr>
          <p:nvPr/>
        </p:nvSpPr>
        <p:spPr bwMode="auto">
          <a:xfrm>
            <a:off x="1681163" y="4106082"/>
            <a:ext cx="1596530" cy="52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03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8" name="直接连接符 17"/>
          <p:cNvCxnSpPr/>
          <p:nvPr/>
        </p:nvCxnSpPr>
        <p:spPr bwMode="auto">
          <a:xfrm flipV="1">
            <a:off x="3260725" y="4201820"/>
            <a:ext cx="130175" cy="33178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5"/>
          <p:cNvSpPr txBox="1">
            <a:spLocks noChangeArrowheads="1"/>
          </p:cNvSpPr>
          <p:nvPr/>
        </p:nvSpPr>
        <p:spPr bwMode="auto">
          <a:xfrm>
            <a:off x="3507112" y="4106949"/>
            <a:ext cx="258888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zh-CN" altLang="en-US" b="1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endParaRPr lang="zh-CN" altLang="en-US" b="1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5" name="组合 84"/>
          <p:cNvGrpSpPr/>
          <p:nvPr/>
        </p:nvGrpSpPr>
        <p:grpSpPr bwMode="auto">
          <a:xfrm>
            <a:off x="1282453" y="1237895"/>
            <a:ext cx="2393950" cy="1108075"/>
            <a:chOff x="2188026" y="4592044"/>
            <a:chExt cx="2394860" cy="1107996"/>
          </a:xfrm>
        </p:grpSpPr>
        <p:sp>
          <p:nvSpPr>
            <p:cNvPr id="26" name="文本框 85"/>
            <p:cNvSpPr txBox="1">
              <a:spLocks noChangeArrowheads="1"/>
            </p:cNvSpPr>
            <p:nvPr/>
          </p:nvSpPr>
          <p:spPr bwMode="auto">
            <a:xfrm>
              <a:off x="2188026" y="4592044"/>
              <a:ext cx="239486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66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r>
                <a:rPr kumimoji="0" lang="en-US" altLang="zh-CN" sz="18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ONTENTS</a:t>
              </a: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文本框 86"/>
            <p:cNvSpPr txBox="1">
              <a:spLocks noChangeArrowheads="1"/>
            </p:cNvSpPr>
            <p:nvPr/>
          </p:nvSpPr>
          <p:spPr bwMode="auto">
            <a:xfrm>
              <a:off x="3100616" y="4704617"/>
              <a:ext cx="108856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等线" panose="02010600030101010101" pitchFamily="2" charset="-122"/>
                  <a:ea typeface="等线" panose="02010600030101010101" pitchFamily="2" charset="-122"/>
                </a:defRPr>
              </a:lvl9pPr>
            </a:lstStyle>
            <a:p>
              <a:pPr marL="0" marR="0" lvl="0" indent="0" algn="di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目录</a:t>
              </a:r>
              <a:endPara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66" y="242081"/>
            <a:ext cx="258888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执教者反思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01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28"/>
          <p:cNvSpPr txBox="1">
            <a:spLocks noChangeArrowheads="1"/>
          </p:cNvSpPr>
          <p:nvPr/>
        </p:nvSpPr>
        <p:spPr bwMode="auto">
          <a:xfrm>
            <a:off x="4548505" y="1978660"/>
            <a:ext cx="4940935" cy="221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3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......</a:t>
            </a:r>
            <a:endParaRPr kumimoji="0" lang="en-US" altLang="zh-CN" sz="13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66" y="243351"/>
            <a:ext cx="258888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研讨</a:t>
            </a:r>
            <a:endParaRPr kumimoji="0" lang="zh-CN" altLang="zh-CN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28"/>
          <p:cNvSpPr txBox="1">
            <a:spLocks noChangeArrowheads="1"/>
          </p:cNvSpPr>
          <p:nvPr/>
        </p:nvSpPr>
        <p:spPr bwMode="auto">
          <a:xfrm>
            <a:off x="2498725" y="1978660"/>
            <a:ext cx="7357745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话题：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、活动中张老师运用了哪些教学策略？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、请你结合一个亮点一个不足一个建议来说一说！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1380490"/>
            <a:ext cx="11806555" cy="4831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一、民间童谣与生活活动相结合。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幼儿的一日活动除学习活动以外，还有许多生活活动，如一餐二点、入厕、洗手、课间休息、午睡等，这些生活活动的前后可以充分利用，组织幼儿吟诵民间童谣，不但有利于幼儿对民间童谣的学习和发展，而且使幼儿一日生活的各个环节有了紧密自然的过渡，减少了幼儿消极等待的时间，有助于幼儿行为习惯的培养。我们经常发现幼儿接水、洗手时会你推我挤想争先，民间童谣《排好队》就发挥了作用，幼儿一边排队接水或洗手，一边吟诵童谣，再也不发生互相拥挤的现象，而是懂得了谦让。有些幼儿要挑食，吃饭前大家快乐吟诵童谣《吃饭咯》，“吃饭咯、吃饭咯，大家吃饭咯。一大口，一大口，饭菜吃完咯，你高啦，我高啦，大家长高啦。”孩子们饶有兴趣地吟诵，久而久之，挑食的现象消失了。 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1875155"/>
            <a:ext cx="11806555" cy="3107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二、民间童谣与体育游戏相结合。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“游戏是孩子的天性。”许多民间童谣可以通过游戏方式实现，做到童谣游戏化，游戏童谣化，体育游戏化，游戏体育化。如教学民间童谣《马兰开花二十一》，将有节奏有韵味的数数与跳绳活动有机结合起来，幼儿体验童谣的美感和游戏的快乐。又如《炒黄豆》这首民间童谣适合两人游戏，老师让幼儿两两合作，边吟诵边游戏，以训练幼儿翻转技能，锻炼幼儿手臂力量。 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2091055"/>
            <a:ext cx="1180655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三、民间童谣与艺术教学相结合。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 许多民间童谣自身具有的节奏感及韵味，很适合音乐教学，往往比单纯的朗诵更易被孩子们接受和喜欢。如《摇到外婆桥》，配上音乐让幼儿演唱，边唱边表演动作，不但加深对童谣的学习和理解，又提高了学习童谣的兴趣。有些民间童谣当作歌词，用钢琴伴奏，配上幼儿熟悉的旋律，更容易调动幼儿学习童谣的积极性。 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1628140"/>
            <a:ext cx="11806555" cy="3969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四、民间童谣与区域活动相结合。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  区域角为孩子们提供了一个轻松愉快、具有丰富刺激，又能鼓励孩子自主学习的良好环境。民间童谣同样也可以进入区域角中，让幼儿学习民间童谣得以巩固和深入。如在语言区投放民间童谣的图片、书籍、碟片、磁带，随时让幼儿翻阅、观赏、倾听、吟诵、创编。在表演区投放头饰、指偶等表演器材供幼儿表演民间童谣。在美工区提供水彩笔、油画棒、各种纸张等美工材料，让幼儿剪一剪、贴一贴、画一画，拉近文字与美术作品的距离。民间童谣与区域活动有机结合，不但能发展幼儿各方面的能力，而且使民间童谣的学习更深入更有效。 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28"/>
          <p:cNvSpPr txBox="1">
            <a:spLocks noChangeArrowheads="1"/>
          </p:cNvSpPr>
          <p:nvPr/>
        </p:nvSpPr>
        <p:spPr bwMode="auto">
          <a:xfrm>
            <a:off x="1959610" y="241935"/>
            <a:ext cx="61785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理论学习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民间童谣的教学策略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29"/>
          <p:cNvSpPr txBox="1">
            <a:spLocks noChangeArrowheads="1"/>
          </p:cNvSpPr>
          <p:nvPr/>
        </p:nvSpPr>
        <p:spPr bwMode="auto">
          <a:xfrm>
            <a:off x="133717" y="242081"/>
            <a:ext cx="159653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Part 0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 flipV="1">
            <a:off x="1713279" y="337331"/>
            <a:ext cx="130175" cy="33337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128"/>
          <p:cNvSpPr txBox="1">
            <a:spLocks noChangeArrowheads="1"/>
          </p:cNvSpPr>
          <p:nvPr/>
        </p:nvSpPr>
        <p:spPr bwMode="auto">
          <a:xfrm>
            <a:off x="133985" y="1659890"/>
            <a:ext cx="11806555" cy="353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五、民间童谣与本土语言相结合。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    “民间童谣是具有地方特色的文化资源，多数是用本土方言演绎的，如果把其中富有特色的本土方言转化为普通话，童谣语言的精髓可能无法充分体现出来了，教育价值也会降低。”对我们而言，选择绍兴本地，甚至是某个乡镇的民间童谣，对这些童谣进行选择，确定以方言演绎为宜的童谣，如《点点罗罗》、《铁脚斑斑》一些绍兴民间童谣就让幼儿大胆地用绍兴方言吟诵，增加了童谣学习的趣味性，同时激发了幼儿热爱家乡的思想情感。</a:t>
            </a:r>
            <a:endParaRPr kumimoji="0" lang="zh-CN" alt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1671</Words>
  <Application>WPS 演示</Application>
  <PresentationFormat>宽屏</PresentationFormat>
  <Paragraphs>78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Impact</vt:lpstr>
      <vt:lpstr>等线</vt:lpstr>
      <vt:lpstr>Calibri</vt:lpstr>
      <vt:lpstr>Roboto Regular</vt:lpstr>
      <vt:lpstr>Arial Unicode MS</vt:lpstr>
      <vt:lpstr>等线 Light</vt:lpstr>
      <vt:lpstr>Roboto Black</vt:lpstr>
      <vt:lpstr>Gill Sans</vt:lpstr>
      <vt:lpstr>ヒラギノ角ゴ ProN W3</vt:lpstr>
      <vt:lpstr>Open Sans Light</vt:lpstr>
      <vt:lpstr>Source Sans Pro ExtraLight</vt:lpstr>
      <vt:lpstr>Source Sans Pro</vt:lpstr>
      <vt:lpstr>Lato Black</vt:lpstr>
      <vt:lpstr>Helvetica Light</vt:lpstr>
      <vt:lpstr>Open Sans Condensed Light</vt:lpstr>
      <vt:lpstr>Segoe Print</vt:lpstr>
      <vt:lpstr>MS Mincho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LYL</dc:creator>
  <cp:lastModifiedBy>~O(∩_∩)O~</cp:lastModifiedBy>
  <cp:revision>12</cp:revision>
  <dcterms:created xsi:type="dcterms:W3CDTF">2017-04-17T07:25:00Z</dcterms:created>
  <dcterms:modified xsi:type="dcterms:W3CDTF">2018-06-07T05:13:21Z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