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24" r:id="rId3"/>
    <p:sldId id="623" r:id="rId5"/>
    <p:sldId id="527" r:id="rId6"/>
    <p:sldId id="618" r:id="rId7"/>
    <p:sldId id="619" r:id="rId8"/>
    <p:sldId id="620" r:id="rId9"/>
    <p:sldId id="621" r:id="rId10"/>
    <p:sldId id="578" r:id="rId11"/>
    <p:sldId id="625" r:id="rId12"/>
    <p:sldId id="626" r:id="rId13"/>
    <p:sldId id="629" r:id="rId14"/>
    <p:sldId id="628" r:id="rId15"/>
    <p:sldId id="630" r:id="rId16"/>
    <p:sldId id="631" r:id="rId17"/>
    <p:sldId id="633" r:id="rId18"/>
    <p:sldId id="634" r:id="rId19"/>
    <p:sldId id="641" r:id="rId20"/>
    <p:sldId id="635" r:id="rId21"/>
    <p:sldId id="636" r:id="rId22"/>
    <p:sldId id="637" r:id="rId23"/>
    <p:sldId id="640" r:id="rId24"/>
    <p:sldId id="639" r:id="rId25"/>
    <p:sldId id="579" r:id="rId26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  <a:srgbClr val="F2F2F2"/>
    <a:srgbClr val="FCFCFC"/>
    <a:srgbClr val="E6EEEC"/>
    <a:srgbClr val="EBF1EF"/>
    <a:srgbClr val="FBFBFB"/>
    <a:srgbClr val="5DAD71"/>
    <a:srgbClr val="F5F9F9"/>
    <a:srgbClr val="DAEAE8"/>
    <a:srgbClr val="E4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24" autoAdjust="0"/>
  </p:normalViewPr>
  <p:slideViewPr>
    <p:cSldViewPr snapToGrid="0" showGuides="1">
      <p:cViewPr>
        <p:scale>
          <a:sx n="82" d="100"/>
          <a:sy n="82" d="100"/>
        </p:scale>
        <p:origin x="180" y="528"/>
      </p:cViewPr>
      <p:guideLst>
        <p:guide orient="horz" pos="3865"/>
        <p:guide pos="652"/>
        <p:guide pos="9596"/>
        <p:guide orient="horz" pos="4876"/>
        <p:guide orient="horz" pos="1326"/>
        <p:guide orient="horz" pos="366"/>
        <p:guide orient="horz" pos="5480"/>
        <p:guide pos="5148"/>
        <p:guide orient="horz" pos="2627"/>
        <p:guide orient="horz" pos="3909"/>
        <p:guide orient="horz" pos="2844"/>
        <p:guide orient="horz" pos="3683"/>
        <p:guide orient="horz" pos="1058"/>
        <p:guide orient="horz" pos="4114"/>
        <p:guide orient="horz" pos="27"/>
        <p:guide orient="horz" pos="2960"/>
        <p:guide pos="501"/>
        <p:guide pos="7186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86" t="1" b="44057"/>
          <a:stretch>
            <a:fillRect/>
          </a:stretch>
        </p:blipFill>
        <p:spPr>
          <a:xfrm>
            <a:off x="0" y="0"/>
            <a:ext cx="1493502" cy="22391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89" r="20716"/>
          <a:stretch>
            <a:fillRect/>
          </a:stretch>
        </p:blipFill>
        <p:spPr>
          <a:xfrm flipH="1">
            <a:off x="8675077" y="5393674"/>
            <a:ext cx="3516923" cy="1464326"/>
          </a:xfrm>
          <a:custGeom>
            <a:avLst/>
            <a:gdLst>
              <a:gd name="connsiteX0" fmla="*/ 0 w 6308096"/>
              <a:gd name="connsiteY0" fmla="*/ 0 h 2626476"/>
              <a:gd name="connsiteX1" fmla="*/ 3128456 w 6308096"/>
              <a:gd name="connsiteY1" fmla="*/ 0 h 2626476"/>
              <a:gd name="connsiteX2" fmla="*/ 3397407 w 6308096"/>
              <a:gd name="connsiteY2" fmla="*/ 53994 h 2626476"/>
              <a:gd name="connsiteX3" fmla="*/ 6308096 w 6308096"/>
              <a:gd name="connsiteY3" fmla="*/ 2462585 h 2626476"/>
              <a:gd name="connsiteX4" fmla="*/ 6293008 w 6308096"/>
              <a:gd name="connsiteY4" fmla="*/ 2626476 h 2626476"/>
              <a:gd name="connsiteX5" fmla="*/ 0 w 6308096"/>
              <a:gd name="connsiteY5" fmla="*/ 2626476 h 262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8096" h="2626476">
                <a:moveTo>
                  <a:pt x="0" y="0"/>
                </a:moveTo>
                <a:lnTo>
                  <a:pt x="3128456" y="0"/>
                </a:lnTo>
                <a:lnTo>
                  <a:pt x="3397407" y="53994"/>
                </a:lnTo>
                <a:cubicBezTo>
                  <a:pt x="5107897" y="450822"/>
                  <a:pt x="6308096" y="1379825"/>
                  <a:pt x="6308096" y="2462585"/>
                </a:cubicBezTo>
                <a:lnTo>
                  <a:pt x="6293008" y="2626476"/>
                </a:lnTo>
                <a:lnTo>
                  <a:pt x="0" y="2626476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ln>
            <a:beve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ln>
            <a:bevel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ln>
            <a:bevel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image" Target="../media/image7.jpeg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hemeOverride" Target="../theme/themeOverride1.xml"/><Relationship Id="rId11" Type="http://schemas.openxmlformats.org/officeDocument/2006/relationships/image" Target="../media/image10.jpeg"/><Relationship Id="rId10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0.xml"/><Relationship Id="rId3" Type="http://schemas.openxmlformats.org/officeDocument/2006/relationships/image" Target="../media/image28.jpeg"/><Relationship Id="rId2" Type="http://schemas.openxmlformats.org/officeDocument/2006/relationships/hyperlink" Target="U301.swf" TargetMode="Externa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hyperlink" Target="U301.swf" TargetMode="Externa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2.GIF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media" Target="../media/media5.mp3"/><Relationship Id="rId8" Type="http://schemas.openxmlformats.org/officeDocument/2006/relationships/audio" Target="../media/media5.mp3"/><Relationship Id="rId7" Type="http://schemas.microsoft.com/office/2007/relationships/media" Target="../media/media4.mp3"/><Relationship Id="rId6" Type="http://schemas.openxmlformats.org/officeDocument/2006/relationships/audio" Target="../media/media4.mp3"/><Relationship Id="rId5" Type="http://schemas.microsoft.com/office/2007/relationships/media" Target="../media/media3.mp3"/><Relationship Id="rId4" Type="http://schemas.openxmlformats.org/officeDocument/2006/relationships/audio" Target="../media/media3.mp3"/><Relationship Id="rId3" Type="http://schemas.openxmlformats.org/officeDocument/2006/relationships/image" Target="../media/image33.png"/><Relationship Id="rId2" Type="http://schemas.microsoft.com/office/2007/relationships/media" Target="../media/media2.mp3"/><Relationship Id="rId12" Type="http://schemas.openxmlformats.org/officeDocument/2006/relationships/slideLayout" Target="../slideLayouts/slideLayout2.xml"/><Relationship Id="rId11" Type="http://schemas.microsoft.com/office/2007/relationships/media" Target="../media/media6.mp3"/><Relationship Id="rId10" Type="http://schemas.openxmlformats.org/officeDocument/2006/relationships/audio" Target="../media/media6.mp3"/><Relationship Id="rId1" Type="http://schemas.openxmlformats.org/officeDocument/2006/relationships/audio" Target="../media/media2.mp3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media" Target="../media/media10.mp3"/><Relationship Id="rId8" Type="http://schemas.openxmlformats.org/officeDocument/2006/relationships/audio" Target="../media/media10.mp3"/><Relationship Id="rId7" Type="http://schemas.microsoft.com/office/2007/relationships/media" Target="../media/media9.mp3"/><Relationship Id="rId6" Type="http://schemas.openxmlformats.org/officeDocument/2006/relationships/audio" Target="../media/media9.mp3"/><Relationship Id="rId5" Type="http://schemas.microsoft.com/office/2007/relationships/media" Target="../media/media8.mp3"/><Relationship Id="rId4" Type="http://schemas.openxmlformats.org/officeDocument/2006/relationships/audio" Target="../media/media8.mp3"/><Relationship Id="rId3" Type="http://schemas.openxmlformats.org/officeDocument/2006/relationships/image" Target="../media/image33.png"/><Relationship Id="rId2" Type="http://schemas.microsoft.com/office/2007/relationships/media" Target="../media/media7.mp3"/><Relationship Id="rId16" Type="http://schemas.openxmlformats.org/officeDocument/2006/relationships/slideLayout" Target="../slideLayouts/slideLayout2.xml"/><Relationship Id="rId15" Type="http://schemas.microsoft.com/office/2007/relationships/media" Target="../media/media1.mp3"/><Relationship Id="rId14" Type="http://schemas.openxmlformats.org/officeDocument/2006/relationships/audio" Target="../media/media1.mp3"/><Relationship Id="rId13" Type="http://schemas.microsoft.com/office/2007/relationships/media" Target="../media/media12.mp3"/><Relationship Id="rId12" Type="http://schemas.openxmlformats.org/officeDocument/2006/relationships/audio" Target="../media/media12.mp3"/><Relationship Id="rId11" Type="http://schemas.microsoft.com/office/2007/relationships/media" Target="../media/media11.mp3"/><Relationship Id="rId10" Type="http://schemas.openxmlformats.org/officeDocument/2006/relationships/audio" Target="../media/media11.mp3"/><Relationship Id="rId1" Type="http://schemas.openxmlformats.org/officeDocument/2006/relationships/audio" Target="../media/media7.mp3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microsoft.com/office/2007/relationships/media" Target="../media/media13.mp3"/><Relationship Id="rId3" Type="http://schemas.openxmlformats.org/officeDocument/2006/relationships/audio" Target="../media/media13.mp3"/><Relationship Id="rId2" Type="http://schemas.openxmlformats.org/officeDocument/2006/relationships/image" Target="../media/image39.png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microsoft.com/office/2007/relationships/media" Target="../media/media14.mp3"/><Relationship Id="rId2" Type="http://schemas.openxmlformats.org/officeDocument/2006/relationships/audio" Target="../media/media14.mp3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jpeg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hyperlink" Target="0001.&#25628;&#29392;&#35270;&#39057;-&#32654;&#20029;&#20013;&#22269;30&#8221;&#23459;&#20256;&#29255;%5b&#39640;&#28165;&#29256;%5d.mp4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4.xml"/><Relationship Id="rId8" Type="http://schemas.openxmlformats.org/officeDocument/2006/relationships/image" Target="../media/image20.jpe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wmf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9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28.jpeg"/><Relationship Id="rId2" Type="http://schemas.openxmlformats.org/officeDocument/2006/relationships/hyperlink" Target="U301.swf" TargetMode="External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16550" y="2059302"/>
            <a:ext cx="1072705" cy="6521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14715" flipH="1">
            <a:off x="-598815" y="2878970"/>
            <a:ext cx="681208" cy="6740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4" t="1" b="42938"/>
          <a:stretch>
            <a:fillRect/>
          </a:stretch>
        </p:blipFill>
        <p:spPr>
          <a:xfrm flipH="1">
            <a:off x="9434335" y="-292"/>
            <a:ext cx="3087210" cy="4543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86" t="1" b="44057"/>
          <a:stretch>
            <a:fillRect/>
          </a:stretch>
        </p:blipFill>
        <p:spPr>
          <a:xfrm>
            <a:off x="1874465" y="1599908"/>
            <a:ext cx="1714751" cy="25708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t="66989" b="15420"/>
          <a:stretch>
            <a:fillRect/>
          </a:stretch>
        </p:blipFill>
        <p:spPr>
          <a:xfrm>
            <a:off x="7155295" y="2059441"/>
            <a:ext cx="2537419" cy="13995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862580" y="3065780"/>
            <a:ext cx="7293610" cy="1018540"/>
          </a:xfrm>
          <a:prstGeom prst="rect">
            <a:avLst/>
          </a:prstGeom>
          <a:solidFill>
            <a:schemeClr val="accent3">
              <a:lumMod val="60000"/>
              <a:lumOff val="40000"/>
              <a:alpha val="74000"/>
            </a:schemeClr>
          </a:solidFill>
        </p:spPr>
        <p:txBody>
          <a:bodyPr vert="horz" lIns="90000" tIns="46800" rIns="90000" bIns="46800" rtlCol="0" anchor="b" anchorCtr="0">
            <a:normAutofit fontScale="9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Comic Sans MS" panose="030F0702030302020204" pitchFamily="66" charset="0"/>
                <a:cs typeface="Comic Sans MS" panose="030F0702030302020204" pitchFamily="66" charset="0"/>
              </a:rPr>
              <a:t>Unit 3 Holiday fun</a:t>
            </a:r>
            <a:endParaRPr lang="zh-CN" altLang="en-US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473825" y="4451350"/>
            <a:ext cx="3657600" cy="951230"/>
          </a:xfrm>
          <a:prstGeom prst="rect">
            <a:avLst/>
          </a:prstGeom>
          <a:solidFill>
            <a:schemeClr val="accent5">
              <a:lumMod val="40000"/>
              <a:lumOff val="60000"/>
              <a:alpha val="87000"/>
            </a:schemeClr>
          </a:solidFill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>
                <a:latin typeface="Comic Sans MS" panose="030F0702030302020204" pitchFamily="66" charset="0"/>
                <a:cs typeface="Comic Sans MS" panose="030F0702030302020204" pitchFamily="66" charset="0"/>
              </a:rPr>
              <a:t>Story time</a:t>
            </a:r>
            <a:endParaRPr lang="en-US" altLang="zh-CN" sz="44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70955" y="5857240"/>
            <a:ext cx="4935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常州市新北区罗溪中心小学 毛如月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3090" y="3785870"/>
            <a:ext cx="1851025" cy="1736090"/>
          </a:xfrm>
          <a:prstGeom prst="ellipse">
            <a:avLst/>
          </a:prstGeom>
          <a:blipFill rotWithShape="1">
            <a:blip r:embed="rId6" cstate="print"/>
            <a:stretch>
              <a:fillRect/>
            </a:stretch>
          </a:blipFill>
          <a:ln w="0">
            <a:solidFill>
              <a:schemeClr val="accent1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01460" y="396875"/>
            <a:ext cx="1991995" cy="1736090"/>
          </a:xfrm>
          <a:prstGeom prst="ellipse">
            <a:avLst/>
          </a:prstGeom>
          <a:blipFill rotWithShape="1">
            <a:blip r:embed="rId7" cstate="print"/>
            <a:stretch>
              <a:fillRect/>
            </a:stretch>
          </a:blipFill>
          <a:ln w="0">
            <a:solidFill>
              <a:srgbClr val="FFFF00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342515" y="4171315"/>
            <a:ext cx="1800225" cy="1685925"/>
          </a:xfrm>
          <a:prstGeom prst="ellipse">
            <a:avLst/>
          </a:prstGeom>
          <a:blipFill rotWithShape="1">
            <a:blip r:embed="rId8" cstate="print"/>
            <a:stretch>
              <a:fillRect/>
            </a:stretch>
          </a:blipFill>
          <a:ln w="0">
            <a:solidFill>
              <a:srgbClr val="FFFF00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31570" y="5085715"/>
            <a:ext cx="1927225" cy="1685925"/>
          </a:xfrm>
          <a:prstGeom prst="ellipse">
            <a:avLst/>
          </a:prstGeom>
          <a:blipFill rotWithShape="1">
            <a:blip r:embed="rId9" cstate="print"/>
            <a:stretch>
              <a:fillRect/>
            </a:stretch>
          </a:blipFill>
          <a:ln w="0">
            <a:solidFill>
              <a:srgbClr val="FFFF00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6270" y="396875"/>
            <a:ext cx="1863090" cy="1736090"/>
          </a:xfrm>
          <a:prstGeom prst="ellipse">
            <a:avLst/>
          </a:prstGeom>
          <a:blipFill rotWithShape="1">
            <a:blip r:embed="rId10" cstate="print"/>
            <a:stretch>
              <a:fillRect/>
            </a:stretch>
          </a:blipFill>
          <a:ln w="0">
            <a:solidFill>
              <a:srgbClr val="FFFF00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589020" y="396875"/>
            <a:ext cx="1966595" cy="1736090"/>
          </a:xfrm>
          <a:prstGeom prst="ellipse">
            <a:avLst/>
          </a:prstGeom>
          <a:blipFill rotWithShape="1">
            <a:blip r:embed="rId11" cstate="print"/>
            <a:stretch>
              <a:fillRect/>
            </a:stretch>
          </a:blipFill>
          <a:ln w="0">
            <a:solidFill>
              <a:srgbClr val="FFFF00"/>
            </a:solidFill>
          </a:ln>
          <a:effectLst>
            <a:glow rad="3175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">
                                      <p:cBhvr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1.48148E-6 L 3.75E-6 0.00023 C 0.00416 -0.00208 0.0082 -0.0044 0.0125 -0.00625 C 0.02708 -0.0125 0.0526 -0.00671 0.06172 -0.00625 C 0.06328 -0.00555 0.06497 -0.00463 0.06666 -0.00417 C 0.07734 -0.00162 0.09088 -0.00116 0.1013 -1.48148E-6 C 0.10625 0.00046 0.11119 0.00139 0.11601 0.00208 C 0.12044 0.00371 0.12252 0.00486 0.12721 0.00602 C 0.13125 0.00718 0.13919 0.00857 0.14323 0.01019 C 0.14466 0.01065 0.1457 0.01181 0.147 0.01227 C 0.14908 0.01296 0.15117 0.01343 0.15312 0.01435 C 0.15442 0.01482 0.1556 0.01574 0.1569 0.01644 C 0.15898 0.01713 0.16106 0.01759 0.16302 0.01829 C 0.16432 0.01898 0.16562 0.01991 0.16679 0.02037 C 0.18359 0.02593 0.17734 0.02292 0.19023 0.02662 C 0.19961 0.02917 0.19362 0.02847 0.2039 0.03079 C 0.22656 0.03565 0.2052 0.03009 0.22252 0.03472 C 0.23489 0.04167 0.22096 0.03449 0.25208 0.04097 C 0.2677 0.04421 0.25859 0.04259 0.27929 0.04514 C 0.28945 0.04931 0.28125 0.0463 0.29908 0.04908 C 0.30286 0.04977 0.30651 0.05023 0.31028 0.05116 C 0.31237 0.05162 0.31432 0.05278 0.3164 0.05324 C 0.32252 0.05417 0.32877 0.05463 0.33502 0.05533 C 0.35117 0.05903 0.35013 0.05949 0.37461 0.05949 C 0.40338 0.05949 0.43216 0.0581 0.46106 0.05741 C 0.46315 0.05671 0.4651 0.05579 0.46718 0.05533 C 0.47174 0.05417 0.48411 0.05185 0.48828 0.05116 C 0.49153 0.04977 0.49622 0.04769 0.49948 0.04699 C 0.5039 0.04607 0.50859 0.0456 0.51302 0.04514 C 0.525 0.04005 0.51953 0.04213 0.52903 0.03889 C 0.54895 0.0257 0.52031 0.04398 0.5427 0.03264 C 0.5444 0.03195 0.54596 0.02963 0.54765 0.02871 C 0.54974 0.02755 0.55182 0.02732 0.5539 0.02662 C 0.55716 0.02523 0.56028 0.02338 0.56367 0.02246 C 0.56614 0.02176 0.56875 0.0213 0.57122 0.02037 C 0.57291 0.01991 0.57448 0.01921 0.57604 0.01829 C 0.57734 0.01783 0.57864 0.0169 0.57981 0.01644 C 0.58229 0.01551 0.58476 0.01505 0.58724 0.01435 C 0.58893 0.01366 0.59049 0.0125 0.59218 0.01227 C 0.59713 0.01111 0.60208 0.01088 0.60703 0.01019 C 0.61849 0.00533 0.60468 0.01065 0.62565 0.00602 C 0.62734 0.00579 0.62877 0.00463 0.63047 0.00394 C 0.6345 0.00255 0.6388 0.00139 0.64297 -1.48148E-6 C 0.64492 -0.00069 0.647 -0.00185 0.64908 -0.00208 C 0.68333 -0.00856 0.64049 -0.00046 0.66888 -0.00625 C 0.67252 -0.00694 0.6763 -0.00764 0.67994 -0.00833 C 0.68268 -0.00879 0.69869 -0.01227 0.70104 -0.01227 C 0.71471 -0.01296 0.72812 -0.01227 0.74192 -0.01227 " pathEditMode="relative" rAng="0" ptsTypes="AAAAAAAAAAAAAAAAAAAAAAAAAAAAAAAAAAAAAAAAAAAAAAAA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96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54385" y="331166"/>
            <a:ext cx="383413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Watch and answer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18433" name="椭圆 7174" descr="图片1"/>
          <p:cNvSpPr/>
          <p:nvPr/>
        </p:nvSpPr>
        <p:spPr>
          <a:xfrm>
            <a:off x="9613900" y="331470"/>
            <a:ext cx="2183130" cy="216916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25400" cap="flat" cmpd="sng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椭圆 37901" descr="图片2">
            <a:hlinkClick r:id="rId2" action="ppaction://hlinkfile"/>
          </p:cNvPr>
          <p:cNvSpPr/>
          <p:nvPr/>
        </p:nvSpPr>
        <p:spPr>
          <a:xfrm>
            <a:off x="377825" y="3314065"/>
            <a:ext cx="2590800" cy="23622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5400" cap="flat" cmpd="sng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矩形 7175"/>
          <p:cNvSpPr/>
          <p:nvPr/>
        </p:nvSpPr>
        <p:spPr>
          <a:xfrm>
            <a:off x="1254760" y="1339215"/>
            <a:ext cx="82156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Where did they go for the holiday?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486" name="矩形 20485"/>
          <p:cNvSpPr/>
          <p:nvPr/>
        </p:nvSpPr>
        <p:spPr>
          <a:xfrm>
            <a:off x="6115050" y="2599690"/>
            <a:ext cx="527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Shanghai.</a:t>
            </a:r>
            <a:endParaRPr lang="en-US" altLang="zh-CN" sz="32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48170" y="4483735"/>
            <a:ext cx="1710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farm.</a:t>
            </a:r>
            <a:endParaRPr lang="zh-CN" altLang="en-US" sz="32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9700" y="2599690"/>
            <a:ext cx="3435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Liu Tao went to</a:t>
            </a:r>
            <a:endParaRPr lang="en-US" altLang="zh-CN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10025" y="4483735"/>
            <a:ext cx="3181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Mike went to</a:t>
            </a:r>
            <a:endParaRPr 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0486" grpId="0"/>
      <p:bldP spid="2" grpId="0"/>
      <p:bldP spid="18434" grpId="0"/>
      <p:bldP spid="28681" grpId="0" animBg="1"/>
      <p:bldP spid="18433" grpId="0" bldLvl="0" animBg="1"/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圆角矩形 24587"/>
          <p:cNvSpPr/>
          <p:nvPr/>
        </p:nvSpPr>
        <p:spPr>
          <a:xfrm>
            <a:off x="3505200" y="1477645"/>
            <a:ext cx="5245100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矩形 24580"/>
          <p:cNvSpPr/>
          <p:nvPr/>
        </p:nvSpPr>
        <p:spPr>
          <a:xfrm>
            <a:off x="2667000" y="2362200"/>
            <a:ext cx="6553200" cy="228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08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Liu Tao went to __________.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He went to the _______ and 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the ____________.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He saw many _____________.</a:t>
            </a:r>
            <a:endParaRPr lang="en-US" alt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56" name="椭圆 24581" descr="图片1">
            <a:hlinkClick r:id="rId1" tooltip="" action="ppaction://hlinksldjump"/>
          </p:cNvPr>
          <p:cNvSpPr/>
          <p:nvPr/>
        </p:nvSpPr>
        <p:spPr>
          <a:xfrm>
            <a:off x="8382000" y="4800600"/>
            <a:ext cx="1828800" cy="18288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5400" cap="flat" cmpd="sng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6400800" y="251460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Shanghai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6324600" y="30480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Bund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3505200" y="3519488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Shanghai Museum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586" name="文本框 24585"/>
          <p:cNvSpPr txBox="1"/>
          <p:nvPr/>
        </p:nvSpPr>
        <p:spPr>
          <a:xfrm>
            <a:off x="5562600" y="3962400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interesting things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3505200" y="1537335"/>
            <a:ext cx="5245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400" b="1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rPr>
              <a:t>What did Liu Tao do in Shanghai?</a:t>
            </a:r>
            <a:endParaRPr lang="en-US" altLang="zh-CN" sz="2400" b="1">
              <a:solidFill>
                <a:schemeClr val="accent4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54385" y="331166"/>
            <a:ext cx="293624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Read and find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16420" name="AutoShape 36"/>
          <p:cNvSpPr/>
          <p:nvPr/>
        </p:nvSpPr>
        <p:spPr>
          <a:xfrm>
            <a:off x="6084570" y="431165"/>
            <a:ext cx="5264785" cy="749300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Read </a:t>
            </a:r>
            <a:r>
              <a:rPr 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Part 1 and try to find out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altLang="zh-CN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自读第一段，了解刘涛的假期</a:t>
            </a:r>
            <a:r>
              <a:rPr lang="en-US" altLang="zh-CN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)</a:t>
            </a:r>
            <a:endParaRPr lang="en-US" altLang="zh-CN" sz="20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9665" y="4800600"/>
            <a:ext cx="5549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How was his holiday?</a:t>
            </a:r>
            <a:endParaRPr lang="en-US" altLang="zh-CN" sz="3200" b="1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00040" y="3949700"/>
            <a:ext cx="2214880" cy="882650"/>
          </a:xfrm>
          <a:prstGeom prst="ellipse">
            <a:avLst/>
          </a:prstGeom>
          <a:noFill/>
          <a:ln w="76200">
            <a:solidFill>
              <a:srgbClr val="F44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8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8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7" grpId="0"/>
      <p:bldP spid="47" grpId="0"/>
      <p:bldP spid="16420" grpId="0" bldLvl="0" animBg="1"/>
      <p:bldP spid="23555" grpId="0" bldLvl="0" animBg="1"/>
      <p:bldP spid="23553" grpId="0" bldLvl="0" animBg="1"/>
      <p:bldP spid="2" grpId="0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2529" name="椭圆 21508" descr="20090708171948_0_19981221">
            <a:hlinkClick r:id="rId1" tooltip="" action="ppaction://hlinksldjump"/>
          </p:cNvPr>
          <p:cNvSpPr/>
          <p:nvPr/>
        </p:nvSpPr>
        <p:spPr>
          <a:xfrm>
            <a:off x="6172200" y="2895600"/>
            <a:ext cx="4267200" cy="3048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6934200" y="609600"/>
            <a:ext cx="2971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eu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 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博物馆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1512" name="图片 21511" descr="initpintu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533400"/>
            <a:ext cx="3970338" cy="556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3" name="矩形 21512"/>
          <p:cNvSpPr/>
          <p:nvPr/>
        </p:nvSpPr>
        <p:spPr>
          <a:xfrm>
            <a:off x="5943600" y="1524000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hanghai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useum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514" name="矩形 21513"/>
          <p:cNvSpPr/>
          <p:nvPr/>
        </p:nvSpPr>
        <p:spPr>
          <a:xfrm>
            <a:off x="7162800" y="22860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上海博物馆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515" name="矩形 21514"/>
          <p:cNvSpPr/>
          <p:nvPr/>
        </p:nvSpPr>
        <p:spPr>
          <a:xfrm>
            <a:off x="1981200" y="6096000"/>
            <a:ext cx="8185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many interesting things</a:t>
            </a:r>
            <a:r>
              <a:rPr lang="zh-CN" altLang="en-US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antiques </a:t>
            </a:r>
            <a:r>
              <a:rPr lang="zh-CN" altLang="en-US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古董）</a:t>
            </a:r>
            <a:endParaRPr lang="zh-CN" altLang="en-US" sz="32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3" grpId="0"/>
      <p:bldP spid="225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圆角矩形 24587"/>
          <p:cNvSpPr/>
          <p:nvPr/>
        </p:nvSpPr>
        <p:spPr>
          <a:xfrm>
            <a:off x="4167505" y="1369695"/>
            <a:ext cx="5461635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4229735" y="1437005"/>
            <a:ext cx="53994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400" b="1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rPr>
              <a:t>What did Mike do for the holiday?</a:t>
            </a:r>
            <a:endParaRPr lang="en-US" altLang="zh-CN" sz="2400" b="1">
              <a:solidFill>
                <a:schemeClr val="accent4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54385" y="331166"/>
            <a:ext cx="291338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Read and talk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16420" name="AutoShape 36"/>
          <p:cNvSpPr/>
          <p:nvPr/>
        </p:nvSpPr>
        <p:spPr>
          <a:xfrm>
            <a:off x="6084570" y="431165"/>
            <a:ext cx="5912485" cy="749300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Read </a:t>
            </a:r>
            <a:r>
              <a:rPr 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Part 2 and try to ask and answer</a:t>
            </a:r>
            <a:endParaRPr lang="en-US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algn="l" fontAlgn="base" latinLnBrk="1"/>
            <a:r>
              <a:rPr 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 in pairs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  <a:r>
              <a:rPr lang="en-US" altLang="zh-CN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自读第二段，同桌交流迈克的假期</a:t>
            </a:r>
            <a:r>
              <a:rPr lang="en-US" altLang="zh-CN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)</a:t>
            </a:r>
            <a:endParaRPr lang="en-US" altLang="zh-CN" sz="20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681" name="椭圆 37901" descr="图片2">
            <a:hlinkClick r:id="rId1" action="ppaction://hlinkfile"/>
          </p:cNvPr>
          <p:cNvSpPr/>
          <p:nvPr/>
        </p:nvSpPr>
        <p:spPr>
          <a:xfrm>
            <a:off x="409575" y="1836420"/>
            <a:ext cx="2590800" cy="23622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5400" cap="flat" cmpd="sng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 24587"/>
          <p:cNvSpPr/>
          <p:nvPr/>
        </p:nvSpPr>
        <p:spPr>
          <a:xfrm>
            <a:off x="3583940" y="2070735"/>
            <a:ext cx="6728460" cy="2082165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254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Where did ... go for the holiday?</a:t>
            </a:r>
            <a:endParaRPr lang="en-US" altLang="zh-CN" sz="3200">
              <a:solidFill>
                <a:schemeClr val="bg1">
                  <a:lumMod val="50000"/>
                </a:schemeClr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r>
              <a:rPr lang="en-US" altLang="zh-CN" sz="32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He went to...</a:t>
            </a:r>
            <a:endParaRPr lang="en-US" altLang="zh-CN" sz="32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did ... do there?</a:t>
            </a:r>
            <a:endParaRPr lang="en-US" altLang="zh-CN" sz="320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r>
              <a:rPr lang="en-US" altLang="zh-CN" sz="3200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He ...</a:t>
            </a:r>
            <a:endParaRPr lang="en-US" altLang="zh-CN" sz="20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endParaRPr lang="en-US" altLang="zh-CN" sz="2000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pic>
        <p:nvPicPr>
          <p:cNvPr id="29697" name="图片 31747" descr="图片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685" y="3703320"/>
            <a:ext cx="3201035" cy="3032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椭圆 31748"/>
          <p:cNvSpPr/>
          <p:nvPr/>
        </p:nvSpPr>
        <p:spPr>
          <a:xfrm rot="1829748">
            <a:off x="2629535" y="4681220"/>
            <a:ext cx="1049020" cy="1414145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07235" y="4927931"/>
            <a:ext cx="444309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He </a:t>
            </a:r>
            <a:r>
              <a:rPr lang="en-US" altLang="zh-CN" b="1" dirty="0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caught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 a big fish.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30737" name="矩形 30736"/>
          <p:cNvSpPr/>
          <p:nvPr/>
        </p:nvSpPr>
        <p:spPr>
          <a:xfrm>
            <a:off x="5749290" y="5510530"/>
            <a:ext cx="19037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catch</a:t>
            </a:r>
            <a:r>
              <a:rPr lang="zh-CN" altLang="en-US" sz="2400" b="1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过去式</a:t>
            </a:r>
            <a:endParaRPr lang="zh-CN" altLang="en-US" sz="2400" b="1" dirty="0">
              <a:solidFill>
                <a:srgbClr val="C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  <p:bldP spid="47" grpId="0"/>
      <p:bldP spid="16420" grpId="0" bldLvl="0" animBg="1"/>
      <p:bldP spid="4" grpId="0"/>
      <p:bldP spid="30737" grpId="0"/>
      <p:bldP spid="23553" grpId="0" bldLvl="0" animBg="1"/>
      <p:bldP spid="2" grpId="0" bldLvl="0" animBg="1"/>
      <p:bldP spid="286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31747" descr="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495" y="1224915"/>
            <a:ext cx="4419600" cy="418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7" name="圆角矩形 31756"/>
          <p:cNvSpPr/>
          <p:nvPr/>
        </p:nvSpPr>
        <p:spPr>
          <a:xfrm>
            <a:off x="5341620" y="3771265"/>
            <a:ext cx="4648200" cy="583565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椭圆 31748"/>
          <p:cNvSpPr/>
          <p:nvPr/>
        </p:nvSpPr>
        <p:spPr>
          <a:xfrm rot="1829748">
            <a:off x="1691640" y="2531110"/>
            <a:ext cx="1447800" cy="2209800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5379720" y="3771265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Where‘s the fish now?</a:t>
            </a:r>
            <a:endParaRPr lang="en-US" altLang="zh-CN" sz="3200" b="1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6046470" y="4777105"/>
            <a:ext cx="3276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Mike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ate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it.</a:t>
            </a:r>
            <a:endParaRPr lang="en-US" altLang="zh-CN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1753" name="矩形 31752"/>
          <p:cNvSpPr/>
          <p:nvPr/>
        </p:nvSpPr>
        <p:spPr>
          <a:xfrm>
            <a:off x="6596380" y="5702935"/>
            <a:ext cx="2176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 b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rPr>
              <a:t>eat</a:t>
            </a:r>
            <a:r>
              <a:rPr lang="zh-CN" altLang="en-US" sz="2800" b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</a:rPr>
              <a:t>的过去式</a:t>
            </a:r>
            <a:endParaRPr lang="en-US" altLang="zh-CN" sz="2800" b="1" dirty="0">
              <a:solidFill>
                <a:schemeClr val="accent4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1756" name="图片 31755" descr="u=133509158,2234592924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0" y="4483100"/>
            <a:ext cx="1375410" cy="1219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U3Stor12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72395" y="4783455"/>
            <a:ext cx="619125" cy="619125"/>
          </a:xfrm>
          <a:prstGeom prst="rect">
            <a:avLst/>
          </a:prstGeom>
        </p:spPr>
      </p:pic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54385" y="331166"/>
            <a:ext cx="291338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Read and talk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1620" y="1224915"/>
            <a:ext cx="5549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Why did Mike call Liu Tao?</a:t>
            </a:r>
            <a:endParaRPr lang="en-US" altLang="zh-CN" sz="3200" b="1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1620" y="2006600"/>
            <a:ext cx="56997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He wanted to give the fish to him.</a:t>
            </a:r>
            <a:endParaRPr lang="en-US" altLang="zh-CN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7" dur="22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5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1751" grpId="0"/>
      <p:bldP spid="31752" grpId="0"/>
      <p:bldP spid="47" grpId="0"/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322580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Follow the tape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35842" name="Text Box 5"/>
          <p:cNvSpPr txBox="1"/>
          <p:nvPr/>
        </p:nvSpPr>
        <p:spPr>
          <a:xfrm>
            <a:off x="1524000" y="2293620"/>
            <a:ext cx="85693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Mike:       Hello, Liu Tao! Where did you go for the holiday?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I called you, but you weren’t at home.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6"/>
          <p:cNvSpPr txBox="1"/>
          <p:nvPr/>
        </p:nvSpPr>
        <p:spPr>
          <a:xfrm>
            <a:off x="1630363" y="3298508"/>
            <a:ext cx="8569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Liu Tao:   I went to Shanghai and visited my aunt.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Text Box 7"/>
          <p:cNvSpPr txBox="1"/>
          <p:nvPr/>
        </p:nvSpPr>
        <p:spPr>
          <a:xfrm>
            <a:off x="1630363" y="3800475"/>
            <a:ext cx="8569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Mike:        What did you do there?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Text Box 8"/>
          <p:cNvSpPr txBox="1"/>
          <p:nvPr/>
        </p:nvSpPr>
        <p:spPr>
          <a:xfrm>
            <a:off x="1627188" y="4373245"/>
            <a:ext cx="8964612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Liu Tao:    We went to the Bund and visited the Shanghai      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Museum. I saw many interesting things. How was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 your holiday, Mike?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Text Box 9"/>
          <p:cNvSpPr txBox="1"/>
          <p:nvPr/>
        </p:nvSpPr>
        <p:spPr>
          <a:xfrm>
            <a:off x="1630363" y="1482408"/>
            <a:ext cx="85693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The students came back to school after the national Day holiday.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右弧形箭头 21"/>
          <p:cNvSpPr/>
          <p:nvPr/>
        </p:nvSpPr>
        <p:spPr>
          <a:xfrm>
            <a:off x="10302558" y="2293303"/>
            <a:ext cx="288925" cy="5032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右弧形箭头 22"/>
          <p:cNvSpPr/>
          <p:nvPr/>
        </p:nvSpPr>
        <p:spPr>
          <a:xfrm>
            <a:off x="6858318" y="3759200"/>
            <a:ext cx="287338" cy="5032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右弧形箭头 18"/>
          <p:cNvSpPr/>
          <p:nvPr/>
        </p:nvSpPr>
        <p:spPr>
          <a:xfrm>
            <a:off x="4806633" y="5228908"/>
            <a:ext cx="287338" cy="5048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U3Stor0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22295" y="5734050"/>
            <a:ext cx="619125" cy="619125"/>
          </a:xfrm>
          <a:prstGeom prst="rect">
            <a:avLst/>
          </a:prstGeom>
        </p:spPr>
      </p:pic>
      <p:pic>
        <p:nvPicPr>
          <p:cNvPr id="10" name="U3Stor0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41215" y="5734050"/>
            <a:ext cx="619125" cy="619125"/>
          </a:xfrm>
          <a:prstGeom prst="rect">
            <a:avLst/>
          </a:prstGeom>
        </p:spPr>
      </p:pic>
      <p:pic>
        <p:nvPicPr>
          <p:cNvPr id="11" name="U3Stor03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39510" y="5734050"/>
            <a:ext cx="619125" cy="619125"/>
          </a:xfrm>
          <a:prstGeom prst="rect">
            <a:avLst/>
          </a:prstGeom>
        </p:spPr>
      </p:pic>
      <p:pic>
        <p:nvPicPr>
          <p:cNvPr id="12" name="U3Stor04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28255" y="5734050"/>
            <a:ext cx="619125" cy="619125"/>
          </a:xfrm>
          <a:prstGeom prst="rect">
            <a:avLst/>
          </a:prstGeom>
        </p:spPr>
      </p:pic>
      <p:pic>
        <p:nvPicPr>
          <p:cNvPr id="13" name="U3Stor05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66885" y="5734050"/>
            <a:ext cx="619125" cy="619125"/>
          </a:xfrm>
          <a:prstGeom prst="rect">
            <a:avLst/>
          </a:prstGeom>
        </p:spPr>
      </p:pic>
      <p:sp>
        <p:nvSpPr>
          <p:cNvPr id="4" name="AutoShape 36"/>
          <p:cNvSpPr/>
          <p:nvPr/>
        </p:nvSpPr>
        <p:spPr>
          <a:xfrm>
            <a:off x="7146290" y="391160"/>
            <a:ext cx="4726305" cy="7493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Pay attention to your stress 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and intonation.(</a:t>
            </a:r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注意语音语调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.)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7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86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552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27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7" dur="1197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322580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Follow the tape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36867" name="Text Box 6"/>
          <p:cNvSpPr txBox="1"/>
          <p:nvPr/>
        </p:nvSpPr>
        <p:spPr>
          <a:xfrm>
            <a:off x="1715135" y="2438400"/>
            <a:ext cx="8569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Liu Tao:   Did you catch any fish?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8" name="Text Box 7"/>
          <p:cNvSpPr txBox="1"/>
          <p:nvPr/>
        </p:nvSpPr>
        <p:spPr>
          <a:xfrm>
            <a:off x="2123440" y="3086100"/>
            <a:ext cx="5959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Mike:       Yes, I did. I caught a big fish!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Text Box 8"/>
          <p:cNvSpPr txBox="1"/>
          <p:nvPr/>
        </p:nvSpPr>
        <p:spPr>
          <a:xfrm>
            <a:off x="2133600" y="3666808"/>
            <a:ext cx="6553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Liu Tao:   That’s great. Why did you call me?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Text Box 9"/>
          <p:cNvSpPr txBox="1"/>
          <p:nvPr/>
        </p:nvSpPr>
        <p:spPr>
          <a:xfrm>
            <a:off x="2169160" y="4238625"/>
            <a:ext cx="716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Mike:       Because I wanted to give you the fish.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Text Box 10"/>
          <p:cNvSpPr txBox="1"/>
          <p:nvPr/>
        </p:nvSpPr>
        <p:spPr>
          <a:xfrm>
            <a:off x="2179003" y="4813300"/>
            <a:ext cx="52562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Liu Tao:   Where’s the fish now?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Text Box 11"/>
          <p:cNvSpPr txBox="1"/>
          <p:nvPr/>
        </p:nvSpPr>
        <p:spPr>
          <a:xfrm>
            <a:off x="2168843" y="5389563"/>
            <a:ext cx="25209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Mike:        I ate it!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右弧形箭头 5"/>
          <p:cNvSpPr/>
          <p:nvPr/>
        </p:nvSpPr>
        <p:spPr>
          <a:xfrm>
            <a:off x="7026593" y="4838700"/>
            <a:ext cx="287338" cy="5032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左弧形箭头 24"/>
          <p:cNvSpPr/>
          <p:nvPr/>
        </p:nvSpPr>
        <p:spPr>
          <a:xfrm flipH="1" flipV="1">
            <a:off x="7098030" y="2437765"/>
            <a:ext cx="382270" cy="529590"/>
          </a:xfrm>
          <a:prstGeom prst="curv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右弧形箭头 6"/>
          <p:cNvSpPr/>
          <p:nvPr/>
        </p:nvSpPr>
        <p:spPr>
          <a:xfrm>
            <a:off x="8879205" y="3667125"/>
            <a:ext cx="287338" cy="5032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U3Stor06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68805" y="6050280"/>
            <a:ext cx="619125" cy="619125"/>
          </a:xfrm>
          <a:prstGeom prst="rect">
            <a:avLst/>
          </a:prstGeom>
        </p:spPr>
      </p:pic>
      <p:pic>
        <p:nvPicPr>
          <p:cNvPr id="14" name="U3Stor07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068320" y="6050280"/>
            <a:ext cx="619125" cy="619125"/>
          </a:xfrm>
          <a:prstGeom prst="rect">
            <a:avLst/>
          </a:prstGeom>
        </p:spPr>
      </p:pic>
      <p:pic>
        <p:nvPicPr>
          <p:cNvPr id="15" name="U3Stor08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19905" y="6050280"/>
            <a:ext cx="619125" cy="619125"/>
          </a:xfrm>
          <a:prstGeom prst="rect">
            <a:avLst/>
          </a:prstGeom>
        </p:spPr>
      </p:pic>
      <p:pic>
        <p:nvPicPr>
          <p:cNvPr id="16" name="U3Stor09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87695" y="6050280"/>
            <a:ext cx="619125" cy="619125"/>
          </a:xfrm>
          <a:prstGeom prst="rect">
            <a:avLst/>
          </a:prstGeom>
        </p:spPr>
      </p:pic>
      <p:pic>
        <p:nvPicPr>
          <p:cNvPr id="17" name="U3Stor10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61175" y="6050280"/>
            <a:ext cx="619125" cy="619125"/>
          </a:xfrm>
          <a:prstGeom prst="rect">
            <a:avLst/>
          </a:prstGeom>
        </p:spPr>
      </p:pic>
      <p:pic>
        <p:nvPicPr>
          <p:cNvPr id="26" name="U3Stor11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82915" y="6050280"/>
            <a:ext cx="619125" cy="619125"/>
          </a:xfrm>
          <a:prstGeom prst="rect">
            <a:avLst/>
          </a:prstGeom>
        </p:spPr>
      </p:pic>
      <p:pic>
        <p:nvPicPr>
          <p:cNvPr id="27" name="U3Stor12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30055" y="6050280"/>
            <a:ext cx="619125" cy="619125"/>
          </a:xfrm>
          <a:prstGeom prst="rect">
            <a:avLst/>
          </a:prstGeom>
        </p:spPr>
      </p:pic>
      <p:sp>
        <p:nvSpPr>
          <p:cNvPr id="36866" name="Text Box 5"/>
          <p:cNvSpPr txBox="1"/>
          <p:nvPr/>
        </p:nvSpPr>
        <p:spPr>
          <a:xfrm>
            <a:off x="1715135" y="850265"/>
            <a:ext cx="89649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Mike:       It was great fun. Our family went to a farm near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Star Lake. We picked some oranges and went 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fishing.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AutoShape 36"/>
          <p:cNvSpPr/>
          <p:nvPr/>
        </p:nvSpPr>
        <p:spPr>
          <a:xfrm>
            <a:off x="7386955" y="207010"/>
            <a:ext cx="4726305" cy="7493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Pay attention to your stress 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and intonation.(</a:t>
            </a:r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注意语音语调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.)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11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291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46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5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7" dur="426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2753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5" dur="223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3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4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4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4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253111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read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4" name="AutoShape 36"/>
          <p:cNvSpPr/>
          <p:nvPr/>
        </p:nvSpPr>
        <p:spPr>
          <a:xfrm>
            <a:off x="8323580" y="394970"/>
            <a:ext cx="3868420" cy="7493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三人小组尝试分角色表演</a:t>
            </a:r>
            <a:endParaRPr lang="zh-CN" altLang="en-US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这个故事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7892" name="图片 35846" descr="sy_20100924203842433045"/>
          <p:cNvPicPr>
            <a:picLocks noChangeAspect="1"/>
          </p:cNvPicPr>
          <p:nvPr/>
        </p:nvPicPr>
        <p:blipFill>
          <a:blip r:embed="rId1"/>
          <a:srcRect l="29556" t="16605" r="51777" b="53728"/>
          <a:stretch>
            <a:fillRect/>
          </a:stretch>
        </p:blipFill>
        <p:spPr>
          <a:xfrm>
            <a:off x="6028690" y="0"/>
            <a:ext cx="1035685" cy="157861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7893" name="图片 35847" descr="sy_20100924203842433045"/>
          <p:cNvPicPr>
            <a:picLocks noChangeAspect="1"/>
          </p:cNvPicPr>
          <p:nvPr/>
        </p:nvPicPr>
        <p:blipFill>
          <a:blip r:embed="rId1"/>
          <a:srcRect l="76999" t="17824" r="4766" b="53728"/>
          <a:stretch>
            <a:fillRect/>
          </a:stretch>
        </p:blipFill>
        <p:spPr>
          <a:xfrm>
            <a:off x="7158990" y="9525"/>
            <a:ext cx="1090930" cy="163258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7906" name="图片 5" descr="sy_20100924203842433045"/>
          <p:cNvPicPr>
            <a:picLocks noChangeAspect="1"/>
          </p:cNvPicPr>
          <p:nvPr/>
        </p:nvPicPr>
        <p:blipFill>
          <a:blip r:embed="rId1"/>
          <a:srcRect l="75577" t="50474" r="4287" b="19794"/>
          <a:stretch>
            <a:fillRect/>
          </a:stretch>
        </p:blipFill>
        <p:spPr>
          <a:xfrm>
            <a:off x="4806950" y="43180"/>
            <a:ext cx="1130300" cy="160083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8196" name="图片 44041" descr="11"/>
          <p:cNvPicPr>
            <a:picLocks noChangeAspect="1"/>
          </p:cNvPicPr>
          <p:nvPr/>
        </p:nvPicPr>
        <p:blipFill>
          <a:blip r:embed="rId2"/>
          <a:srcRect l="1570" t="3331" r="2114" b="5119"/>
          <a:stretch>
            <a:fillRect/>
          </a:stretch>
        </p:blipFill>
        <p:spPr>
          <a:xfrm>
            <a:off x="795655" y="1830705"/>
            <a:ext cx="5141595" cy="359854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8197" name="图片 44042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170" y="1830705"/>
            <a:ext cx="5240655" cy="359791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270764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retell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pic>
        <p:nvPicPr>
          <p:cNvPr id="37893" name="图片 35847" descr="sy_20100924203842433045"/>
          <p:cNvPicPr>
            <a:picLocks noChangeAspect="1"/>
          </p:cNvPicPr>
          <p:nvPr/>
        </p:nvPicPr>
        <p:blipFill>
          <a:blip r:embed="rId1"/>
          <a:srcRect l="76999" t="17824" r="4766" b="53728"/>
          <a:stretch>
            <a:fillRect/>
          </a:stretch>
        </p:blipFill>
        <p:spPr>
          <a:xfrm>
            <a:off x="6288405" y="135890"/>
            <a:ext cx="1090930" cy="163258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7894" name="图片 35848" descr="sy_20100924203842433045"/>
          <p:cNvPicPr>
            <a:picLocks noChangeAspect="1"/>
          </p:cNvPicPr>
          <p:nvPr/>
        </p:nvPicPr>
        <p:blipFill>
          <a:blip r:embed="rId1"/>
          <a:srcRect l="75587" t="49945" r="5357" b="19794"/>
          <a:stretch>
            <a:fillRect/>
          </a:stretch>
        </p:blipFill>
        <p:spPr>
          <a:xfrm>
            <a:off x="7379335" y="140335"/>
            <a:ext cx="1070610" cy="162814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44" name="Picture 4" descr="84R7CG2TKS$7(%~{2M0Z]YR"/>
          <p:cNvPicPr>
            <a:picLocks noChangeAspect="1"/>
          </p:cNvPicPr>
          <p:nvPr/>
        </p:nvPicPr>
        <p:blipFill>
          <a:blip r:embed="rId2"/>
          <a:srcRect l="6701" t="8130" r="4812" b="6985"/>
          <a:stretch>
            <a:fillRect/>
          </a:stretch>
        </p:blipFill>
        <p:spPr>
          <a:xfrm>
            <a:off x="199390" y="2192655"/>
            <a:ext cx="5039995" cy="338137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4350" name="文本框 1"/>
          <p:cNvSpPr txBox="1"/>
          <p:nvPr/>
        </p:nvSpPr>
        <p:spPr>
          <a:xfrm>
            <a:off x="5566093" y="1768475"/>
            <a:ext cx="648335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 National Day holiday, Liu Tao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went</a:t>
            </a:r>
            <a:r>
              <a:rPr 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to..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went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to...and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visited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... 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saw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It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was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Mike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went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 to 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picked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... and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went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caught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called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 ... to ...but...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In the end, he </a:t>
            </a:r>
            <a:r>
              <a:rPr lang="en-US" altLang="zh-CN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ate</a:t>
            </a:r>
            <a:r>
              <a:rPr lang="en-US" altLang="zh-CN" sz="28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8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2" name="AutoShape 36"/>
          <p:cNvSpPr/>
          <p:nvPr/>
        </p:nvSpPr>
        <p:spPr>
          <a:xfrm>
            <a:off x="8449945" y="329565"/>
            <a:ext cx="3599815" cy="7493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同桌两人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每人</a:t>
            </a:r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选择一副图</a:t>
            </a:r>
            <a:endParaRPr lang="zh-CN" altLang="en-US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zh-CN" altLang="en-US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复述这个故事</a:t>
            </a:r>
            <a:r>
              <a:rPr lang="en-US" altLang="zh-CN" sz="24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3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" name="图片 42" descr="u=1862048359,1355204404&amp;fm=26&amp;gp=0"/>
          <p:cNvPicPr>
            <a:picLocks noChangeAspect="1"/>
          </p:cNvPicPr>
          <p:nvPr/>
        </p:nvPicPr>
        <p:blipFill>
          <a:blip r:embed="rId1"/>
          <a:srcRect l="4653" t="9930" r="32573" b="17353"/>
          <a:stretch>
            <a:fillRect/>
          </a:stretch>
        </p:blipFill>
        <p:spPr>
          <a:xfrm>
            <a:off x="209550" y="1460500"/>
            <a:ext cx="1155700" cy="902970"/>
          </a:xfrm>
          <a:prstGeom prst="ellipse">
            <a:avLst/>
          </a:prstGeom>
        </p:spPr>
      </p:pic>
      <p:pic>
        <p:nvPicPr>
          <p:cNvPr id="48" name="图片 47" descr="w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0" y="1005840"/>
            <a:ext cx="1169670" cy="1169670"/>
          </a:xfrm>
          <a:prstGeom prst="ellipse">
            <a:avLst/>
          </a:prstGeom>
        </p:spPr>
      </p:pic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292481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Think and say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4" name="AutoShape 36"/>
          <p:cNvSpPr/>
          <p:nvPr/>
        </p:nvSpPr>
        <p:spPr>
          <a:xfrm>
            <a:off x="6407150" y="197485"/>
            <a:ext cx="5784850" cy="1461135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Su Hai talked about her National Day </a:t>
            </a:r>
            <a:endParaRPr lang="en-US" sz="20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holiday with Mike and Liu Tao.</a:t>
            </a:r>
            <a:endParaRPr lang="en-US" sz="20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Help her introduce her holiday.</a:t>
            </a:r>
            <a:endParaRPr lang="en-US" sz="20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en-US" sz="20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四人小组</a:t>
            </a:r>
            <a:r>
              <a:rPr lang="zh-CN" altLang="en-US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根据思维导图，帮助苏海</a:t>
            </a:r>
            <a:r>
              <a:rPr lang="zh-CN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介绍国庆假期，</a:t>
            </a:r>
            <a:endParaRPr lang="zh-CN" sz="18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  <a:p>
            <a:pPr algn="l" fontAlgn="base" latinLnBrk="1"/>
            <a:r>
              <a:rPr lang="zh-CN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一人汇报）</a:t>
            </a:r>
            <a:endParaRPr lang="zh-CN" sz="18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云形 7"/>
          <p:cNvSpPr/>
          <p:nvPr/>
        </p:nvSpPr>
        <p:spPr>
          <a:xfrm rot="330945">
            <a:off x="5240020" y="4495483"/>
            <a:ext cx="1895475" cy="1220787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FFFF1D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8448" name="云形 7"/>
          <p:cNvSpPr/>
          <p:nvPr/>
        </p:nvSpPr>
        <p:spPr>
          <a:xfrm rot="330945">
            <a:off x="3378835" y="1839595"/>
            <a:ext cx="2138363" cy="1189038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FF99CC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1" name="文本框 66566"/>
          <p:cNvSpPr txBox="1"/>
          <p:nvPr/>
        </p:nvSpPr>
        <p:spPr>
          <a:xfrm>
            <a:off x="3489960" y="2175510"/>
            <a:ext cx="1917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noProof="1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bought ...</a:t>
            </a:r>
            <a:endParaRPr lang="zh-CN" altLang="en-US" sz="2400" noProof="1">
              <a:solidFill>
                <a:schemeClr val="accent3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云形 7"/>
          <p:cNvSpPr/>
          <p:nvPr/>
        </p:nvSpPr>
        <p:spPr>
          <a:xfrm rot="330945">
            <a:off x="636905" y="5249228"/>
            <a:ext cx="2146300" cy="1214438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25" name="云形 7"/>
          <p:cNvSpPr/>
          <p:nvPr/>
        </p:nvSpPr>
        <p:spPr>
          <a:xfrm rot="330945">
            <a:off x="5079365" y="3049905"/>
            <a:ext cx="2392045" cy="124396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9ED3D7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6" name="文本框 66566"/>
          <p:cNvSpPr txBox="1"/>
          <p:nvPr/>
        </p:nvSpPr>
        <p:spPr>
          <a:xfrm>
            <a:off x="5195570" y="3202940"/>
            <a:ext cx="23298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sz="2400" noProof="1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played many exciting games</a:t>
            </a:r>
            <a:endParaRPr lang="en-US" sz="2400" noProof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云形 7"/>
          <p:cNvSpPr/>
          <p:nvPr/>
        </p:nvSpPr>
        <p:spPr>
          <a:xfrm rot="330945">
            <a:off x="624205" y="2113915"/>
            <a:ext cx="2489200" cy="153733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28" name="文本框 66566"/>
          <p:cNvSpPr txBox="1"/>
          <p:nvPr/>
        </p:nvSpPr>
        <p:spPr>
          <a:xfrm>
            <a:off x="913130" y="2330450"/>
            <a:ext cx="22123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noProof="1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China Dinasour Park</a:t>
            </a:r>
            <a:endParaRPr lang="en-US" altLang="zh-CN" sz="3600" noProof="1">
              <a:solidFill>
                <a:schemeClr val="accent3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云形 7"/>
          <p:cNvSpPr/>
          <p:nvPr/>
        </p:nvSpPr>
        <p:spPr>
          <a:xfrm rot="330945">
            <a:off x="3461703" y="5589905"/>
            <a:ext cx="1722437" cy="101282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BFBFBF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30" name="文本框 66566"/>
          <p:cNvSpPr txBox="1"/>
          <p:nvPr/>
        </p:nvSpPr>
        <p:spPr>
          <a:xfrm>
            <a:off x="3785235" y="5593715"/>
            <a:ext cx="9645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sz="2400" noProof="1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ate...</a:t>
            </a:r>
            <a:endParaRPr lang="en-US" sz="2400" noProof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en-US" sz="2400" noProof="1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  ...</a:t>
            </a:r>
            <a:endParaRPr lang="en-US" altLang="zh-CN" sz="3600" noProof="1">
              <a:solidFill>
                <a:schemeClr val="accent3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1" name="直接连接符 30"/>
          <p:cNvCxnSpPr>
            <a:endCxn id="38" idx="1"/>
          </p:cNvCxnSpPr>
          <p:nvPr/>
        </p:nvCxnSpPr>
        <p:spPr>
          <a:xfrm>
            <a:off x="2944495" y="3187065"/>
            <a:ext cx="403225" cy="379730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179570" y="2985135"/>
            <a:ext cx="0" cy="379730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232025" y="4172585"/>
            <a:ext cx="949960" cy="43815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749800" y="3665855"/>
            <a:ext cx="459105" cy="173990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8" idx="3"/>
          </p:cNvCxnSpPr>
          <p:nvPr/>
        </p:nvCxnSpPr>
        <p:spPr>
          <a:xfrm flipV="1">
            <a:off x="2564765" y="4818380"/>
            <a:ext cx="782955" cy="557530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9" idx="1"/>
          </p:cNvCxnSpPr>
          <p:nvPr/>
        </p:nvCxnSpPr>
        <p:spPr>
          <a:xfrm flipH="1" flipV="1">
            <a:off x="4824095" y="4677410"/>
            <a:ext cx="617220" cy="415925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 descr="截屏2020-05-10下午2.53.38"/>
          <p:cNvPicPr>
            <a:picLocks noChangeAspect="1"/>
          </p:cNvPicPr>
          <p:nvPr/>
        </p:nvPicPr>
        <p:blipFill>
          <a:blip r:embed="rId3"/>
          <a:srcRect l="31029" t="58201" r="53952" b="14627"/>
          <a:stretch>
            <a:fillRect/>
          </a:stretch>
        </p:blipFill>
        <p:spPr>
          <a:xfrm>
            <a:off x="3073400" y="3307715"/>
            <a:ext cx="1874520" cy="1769745"/>
          </a:xfrm>
          <a:prstGeom prst="ellipse">
            <a:avLst/>
          </a:prstGeom>
        </p:spPr>
      </p:pic>
      <p:sp>
        <p:nvSpPr>
          <p:cNvPr id="39" name="文本框 66566"/>
          <p:cNvSpPr txBox="1"/>
          <p:nvPr/>
        </p:nvSpPr>
        <p:spPr>
          <a:xfrm>
            <a:off x="5441315" y="4678045"/>
            <a:ext cx="17157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sz="2400" noProof="1">
                <a:solidFill>
                  <a:schemeClr val="tx2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had a ... time</a:t>
            </a:r>
            <a:endParaRPr lang="en-US" sz="2400" noProof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095115" y="5077460"/>
            <a:ext cx="36830" cy="516255"/>
          </a:xfrm>
          <a:prstGeom prst="line">
            <a:avLst/>
          </a:prstGeom>
          <a:ln w="73025" cmpd="sng">
            <a:solidFill>
              <a:schemeClr val="accent5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云形 7"/>
          <p:cNvSpPr/>
          <p:nvPr/>
        </p:nvSpPr>
        <p:spPr>
          <a:xfrm rot="330945">
            <a:off x="330200" y="3549015"/>
            <a:ext cx="1828800" cy="121475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p>
            <a:pPr fontAlgn="base"/>
            <a:endParaRPr lang="zh-CN" altLang="en-US" strike="noStrike" noProof="1"/>
          </a:p>
        </p:txBody>
      </p:sp>
      <p:pic>
        <p:nvPicPr>
          <p:cNvPr id="45" name="图片 44" descr="fz"/>
          <p:cNvPicPr>
            <a:picLocks noChangeAspect="1"/>
          </p:cNvPicPr>
          <p:nvPr/>
        </p:nvPicPr>
        <p:blipFill>
          <a:blip r:embed="rId4"/>
          <a:srcRect l="21422" t="11281" r="6625" b="28250"/>
          <a:stretch>
            <a:fillRect/>
          </a:stretch>
        </p:blipFill>
        <p:spPr>
          <a:xfrm>
            <a:off x="652145" y="3589655"/>
            <a:ext cx="1202055" cy="1157605"/>
          </a:xfrm>
          <a:prstGeom prst="ellipse">
            <a:avLst/>
          </a:prstGeom>
        </p:spPr>
      </p:pic>
      <p:pic>
        <p:nvPicPr>
          <p:cNvPr id="46" name="图片 45" descr="y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050" y="5325110"/>
            <a:ext cx="1022985" cy="1022985"/>
          </a:xfrm>
          <a:prstGeom prst="ellipse">
            <a:avLst/>
          </a:prstGeom>
        </p:spPr>
      </p:pic>
      <p:sp>
        <p:nvSpPr>
          <p:cNvPr id="49" name="文本框 1"/>
          <p:cNvSpPr txBox="1"/>
          <p:nvPr/>
        </p:nvSpPr>
        <p:spPr>
          <a:xfrm>
            <a:off x="7686040" y="1971040"/>
            <a:ext cx="45059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On National Day holiday, 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Su Hai </a:t>
            </a:r>
            <a:r>
              <a:rPr lang="en-US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went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to..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She </a:t>
            </a:r>
            <a:r>
              <a:rPr lang="en-US" altLang="zh-CN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bought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... 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She </a:t>
            </a:r>
            <a:r>
              <a:rPr lang="en-US" altLang="zh-CN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played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...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She ...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She also...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buFontTx/>
            </a:pP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She </a:t>
            </a:r>
            <a:r>
              <a:rPr lang="en-US" altLang="zh-CN" sz="2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had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+mn-ea"/>
              </a:rPr>
              <a:t> a great ...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50" name="文本框 66566"/>
          <p:cNvSpPr txBox="1"/>
          <p:nvPr/>
        </p:nvSpPr>
        <p:spPr>
          <a:xfrm>
            <a:off x="4122420" y="1419860"/>
            <a:ext cx="15017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000" noProof="1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buy</a:t>
            </a:r>
            <a:r>
              <a:rPr lang="zh-CN" altLang="en-US" sz="2000" noProof="1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过去式</a:t>
            </a:r>
            <a:endParaRPr lang="zh-CN" altLang="en-US" sz="2000" noProof="1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" grpId="0" bldLvl="0" animBg="1"/>
      <p:bldP spid="19" grpId="0" animBg="1"/>
      <p:bldP spid="18448" grpId="0" animBg="1"/>
      <p:bldP spid="21" grpId="0"/>
      <p:bldP spid="23" grpId="0" animBg="1"/>
      <p:bldP spid="25" grpId="0" animBg="1"/>
      <p:bldP spid="26" grpId="0"/>
      <p:bldP spid="27" grpId="0" animBg="1"/>
      <p:bldP spid="28" grpId="0"/>
      <p:bldP spid="29" grpId="0" animBg="1"/>
      <p:bldP spid="30" grpId="0"/>
      <p:bldP spid="39" grpId="0"/>
      <p:bldP spid="41" grpId="0" animBg="1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209881"/>
            <a:ext cx="256794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know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pic>
        <p:nvPicPr>
          <p:cNvPr id="2" name="图片 1" descr="QQ图片20200911134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6520" y="328930"/>
            <a:ext cx="5756910" cy="5690870"/>
          </a:xfrm>
          <a:prstGeom prst="roundRect">
            <a:avLst/>
          </a:prstGeom>
        </p:spPr>
      </p:pic>
      <p:sp>
        <p:nvSpPr>
          <p:cNvPr id="3103" name="文本框 3102"/>
          <p:cNvSpPr txBox="1"/>
          <p:nvPr/>
        </p:nvSpPr>
        <p:spPr>
          <a:xfrm>
            <a:off x="430530" y="2403793"/>
            <a:ext cx="466026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>
                <a:latin typeface="Comic Sans MS" panose="030F0702030302020204" pitchFamily="66" charset="0"/>
                <a:ea typeface="楷体" panose="02010609060101010101" pitchFamily="49" charset="-122"/>
              </a:rPr>
              <a:t>What </a:t>
            </a:r>
            <a:r>
              <a:rPr lang="en-US" altLang="zh-CN" sz="4000">
                <a:solidFill>
                  <a:srgbClr val="C00000"/>
                </a:solidFill>
                <a:latin typeface="Comic Sans MS" panose="030F0702030302020204" pitchFamily="66" charset="0"/>
                <a:ea typeface="楷体" panose="02010609060101010101" pitchFamily="49" charset="-122"/>
              </a:rPr>
              <a:t>holiday</a:t>
            </a:r>
            <a:r>
              <a:rPr lang="en-US" altLang="zh-CN" sz="4000">
                <a:latin typeface="Comic Sans MS" panose="030F0702030302020204" pitchFamily="66" charset="0"/>
                <a:ea typeface="楷体" panose="02010609060101010101" pitchFamily="49" charset="-122"/>
              </a:rPr>
              <a:t> is it?</a:t>
            </a:r>
            <a:endParaRPr lang="en-US" altLang="zh-CN" sz="4000"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279400" y="3825875"/>
            <a:ext cx="3761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宋体" panose="02010600030101010101" pitchFamily="2" charset="-122"/>
                <a:cs typeface="+mj-lt"/>
              </a:rPr>
              <a:t>N</a:t>
            </a:r>
            <a:r>
              <a:rPr lang="en-US" altLang="zh-CN" sz="4000" b="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</a:rPr>
              <a:t>a</a:t>
            </a:r>
            <a:r>
              <a:rPr lang="en-US" altLang="zh-CN" sz="40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宋体" panose="02010600030101010101" pitchFamily="2" charset="-122"/>
                <a:cs typeface="+mj-lt"/>
              </a:rPr>
              <a:t>tional Day</a:t>
            </a:r>
            <a:r>
              <a:rPr lang="en-US" altLang="zh-CN" sz="4000" b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4000" b="0">
              <a:solidFill>
                <a:srgbClr val="0000CC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1775" y="3825875"/>
            <a:ext cx="2035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C00000"/>
                </a:solidFill>
                <a:latin typeface="Comic Sans MS" panose="030F0702030302020204" pitchFamily="66" charset="0"/>
                <a:sym typeface="+mn-ea"/>
              </a:rPr>
              <a:t>holiday</a:t>
            </a:r>
            <a:endParaRPr lang="en-US" altLang="zh-CN" sz="4000">
              <a:solidFill>
                <a:srgbClr val="C0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084" name="文本框 3083"/>
          <p:cNvSpPr txBox="1"/>
          <p:nvPr/>
        </p:nvSpPr>
        <p:spPr>
          <a:xfrm>
            <a:off x="2374900" y="453263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国庆节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4" name="文本框 3103"/>
          <p:cNvSpPr txBox="1"/>
          <p:nvPr/>
        </p:nvSpPr>
        <p:spPr>
          <a:xfrm>
            <a:off x="4611688" y="4532313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假期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667385" y="4359275"/>
            <a:ext cx="1006475" cy="581025"/>
          </a:xfrm>
          <a:prstGeom prst="rect">
            <a:avLst/>
          </a:prstGeom>
          <a:noFill/>
          <a:ln w="9525">
            <a:noFill/>
          </a:ln>
        </p:spPr>
        <p:txBody>
          <a:bodyPr lIns="0" tIns="15870" rIns="76176" bIns="15870" anchor="ctr">
            <a:spAutoFit/>
          </a:bodyPr>
          <a:p>
            <a:pPr eaLnBrk="0" hangingPunct="0"/>
            <a:r>
              <a:rPr lang="en-US" altLang="zh-CN" sz="36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/æ/</a:t>
            </a:r>
            <a:endParaRPr lang="en-US" altLang="zh-CN" sz="3600">
              <a:solidFill>
                <a:srgbClr val="FF000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661400" y="4471670"/>
            <a:ext cx="3241675" cy="882650"/>
          </a:xfrm>
          <a:prstGeom prst="ellipse">
            <a:avLst/>
          </a:prstGeom>
          <a:noFill/>
          <a:ln w="76200">
            <a:solidFill>
              <a:srgbClr val="F44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09995" y="5199380"/>
            <a:ext cx="3478530" cy="929005"/>
          </a:xfrm>
          <a:prstGeom prst="ellipse">
            <a:avLst/>
          </a:prstGeom>
          <a:noFill/>
          <a:ln w="76200">
            <a:solidFill>
              <a:srgbClr val="F444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103" grpId="0"/>
      <p:bldP spid="6" grpId="0"/>
      <p:bldP spid="3084" grpId="0"/>
      <p:bldP spid="7" grpId="0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264985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write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pic>
        <p:nvPicPr>
          <p:cNvPr id="7" name="图片 6" descr="IMG_32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825" y="1049020"/>
            <a:ext cx="9816465" cy="5521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33370" y="1928495"/>
            <a:ext cx="92202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I</a:t>
            </a:r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 _____ to China Dinasour Park on National Day holiday. I ______ many exciting games. I _____ a toy dinasour.  We ____ a picnic there. 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In the afternoon, it _____ windy. I ____ a kite in the sky. I also ____ an ice cream.</a:t>
            </a:r>
            <a:endParaRPr lang="en-US" altLang="zh-CN" sz="2800" b="1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I _________________!   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😊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图片 7" descr="截屏2020-05-10下午2.53.38"/>
          <p:cNvPicPr>
            <a:picLocks noChangeAspect="1"/>
          </p:cNvPicPr>
          <p:nvPr/>
        </p:nvPicPr>
        <p:blipFill>
          <a:blip r:embed="rId2"/>
          <a:srcRect l="31029" t="58201" r="53952" b="14627"/>
          <a:stretch>
            <a:fillRect/>
          </a:stretch>
        </p:blipFill>
        <p:spPr>
          <a:xfrm>
            <a:off x="368935" y="1616075"/>
            <a:ext cx="1874520" cy="1769745"/>
          </a:xfrm>
          <a:prstGeom prst="ellipse">
            <a:avLst/>
          </a:prstGeom>
        </p:spPr>
      </p:pic>
      <p:pic>
        <p:nvPicPr>
          <p:cNvPr id="2" name="轻快乐曲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1825" y="429895"/>
            <a:ext cx="619125" cy="619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0950" y="497205"/>
            <a:ext cx="7038340" cy="460375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华文黑体" panose="02010600040101010101" charset="-122"/>
                <a:ea typeface="华文黑体" panose="02010600040101010101" charset="-122"/>
              </a:rPr>
              <a:t>苏海想要发朋友圈记录国庆假期，请你帮她完成吧！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latin typeface="华文黑体" panose="02010600040101010101" charset="-122"/>
              <a:ea typeface="华文黑体" panose="02010600040101010101" charset="-122"/>
            </a:endParaRPr>
          </a:p>
        </p:txBody>
      </p:sp>
      <p:sp>
        <p:nvSpPr>
          <p:cNvPr id="19458" name="Text Box 2"/>
          <p:cNvSpPr txBox="1"/>
          <p:nvPr/>
        </p:nvSpPr>
        <p:spPr>
          <a:xfrm>
            <a:off x="3112770" y="1928495"/>
            <a:ext cx="1091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went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4601210" y="2240280"/>
            <a:ext cx="132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played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9" name="Text Box 2"/>
          <p:cNvSpPr txBox="1"/>
          <p:nvPr/>
        </p:nvSpPr>
        <p:spPr>
          <a:xfrm>
            <a:off x="9747250" y="2240280"/>
            <a:ext cx="132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bought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5431790" y="2762250"/>
            <a:ext cx="132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had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6246495" y="3168015"/>
            <a:ext cx="132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was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8545830" y="3168015"/>
            <a:ext cx="1328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flew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3" name="Text Box 2"/>
          <p:cNvSpPr txBox="1"/>
          <p:nvPr/>
        </p:nvSpPr>
        <p:spPr>
          <a:xfrm>
            <a:off x="4758055" y="3549015"/>
            <a:ext cx="852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ate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3264535" y="3975100"/>
            <a:ext cx="2973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had a great time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177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7" grpId="0"/>
      <p:bldP spid="19458" grpId="0"/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365510" y="267666"/>
            <a:ext cx="253111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read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pic>
        <p:nvPicPr>
          <p:cNvPr id="13" name="图片 12" descr="C:\Users\lenovo\Desktop\图图.png图图"/>
          <p:cNvPicPr>
            <a:picLocks noChangeAspect="1"/>
          </p:cNvPicPr>
          <p:nvPr/>
        </p:nvPicPr>
        <p:blipFill>
          <a:blip r:embed="rId1"/>
          <a:srcRect l="2157" t="250" r="2415" b="5497"/>
          <a:stretch>
            <a:fillRect/>
          </a:stretch>
        </p:blipFill>
        <p:spPr>
          <a:xfrm>
            <a:off x="4780915" y="267970"/>
            <a:ext cx="5810250" cy="6377940"/>
          </a:xfrm>
          <a:prstGeom prst="roundRect">
            <a:avLst/>
          </a:prstGeom>
        </p:spPr>
      </p:pic>
      <p:pic>
        <p:nvPicPr>
          <p:cNvPr id="14" name="Deep East Music - Monsieur Melody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3420" y="26797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2943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16550" y="2059302"/>
            <a:ext cx="1072705" cy="6521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14715" flipH="1">
            <a:off x="-598815" y="2878970"/>
            <a:ext cx="681208" cy="67403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89" r="20716"/>
          <a:stretch>
            <a:fillRect/>
          </a:stretch>
        </p:blipFill>
        <p:spPr>
          <a:xfrm>
            <a:off x="-7307" y="4231524"/>
            <a:ext cx="6308096" cy="2626476"/>
          </a:xfrm>
          <a:custGeom>
            <a:avLst/>
            <a:gdLst>
              <a:gd name="connsiteX0" fmla="*/ 0 w 6308096"/>
              <a:gd name="connsiteY0" fmla="*/ 0 h 2626476"/>
              <a:gd name="connsiteX1" fmla="*/ 3128456 w 6308096"/>
              <a:gd name="connsiteY1" fmla="*/ 0 h 2626476"/>
              <a:gd name="connsiteX2" fmla="*/ 3397407 w 6308096"/>
              <a:gd name="connsiteY2" fmla="*/ 53994 h 2626476"/>
              <a:gd name="connsiteX3" fmla="*/ 6308096 w 6308096"/>
              <a:gd name="connsiteY3" fmla="*/ 2462585 h 2626476"/>
              <a:gd name="connsiteX4" fmla="*/ 6293008 w 6308096"/>
              <a:gd name="connsiteY4" fmla="*/ 2626476 h 2626476"/>
              <a:gd name="connsiteX5" fmla="*/ 0 w 6308096"/>
              <a:gd name="connsiteY5" fmla="*/ 2626476 h 262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8096" h="2626476">
                <a:moveTo>
                  <a:pt x="0" y="0"/>
                </a:moveTo>
                <a:lnTo>
                  <a:pt x="3128456" y="0"/>
                </a:lnTo>
                <a:lnTo>
                  <a:pt x="3397407" y="53994"/>
                </a:lnTo>
                <a:cubicBezTo>
                  <a:pt x="5107897" y="450822"/>
                  <a:pt x="6308096" y="1379825"/>
                  <a:pt x="6308096" y="2462585"/>
                </a:cubicBezTo>
                <a:lnTo>
                  <a:pt x="6293008" y="2626476"/>
                </a:lnTo>
                <a:lnTo>
                  <a:pt x="0" y="2626476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86" t="1" b="44057"/>
          <a:stretch>
            <a:fillRect/>
          </a:stretch>
        </p:blipFill>
        <p:spPr>
          <a:xfrm>
            <a:off x="163775" y="140678"/>
            <a:ext cx="1714751" cy="2570810"/>
          </a:xfrm>
          <a:prstGeom prst="rect">
            <a:avLst/>
          </a:prstGeom>
        </p:spPr>
      </p:pic>
      <p:sp>
        <p:nvSpPr>
          <p:cNvPr id="48131" name="内容占位符 2"/>
          <p:cNvSpPr>
            <a:spLocks noGrp="1"/>
          </p:cNvSpPr>
          <p:nvPr>
            <p:ph idx="1"/>
          </p:nvPr>
        </p:nvSpPr>
        <p:spPr>
          <a:xfrm>
            <a:off x="5238115" y="1341755"/>
            <a:ext cx="5801360" cy="1369695"/>
          </a:xfrm>
        </p:spPr>
        <p:txBody>
          <a:bodyPr vert="horz" wrap="square" anchor="t">
            <a:normAutofit lnSpcReduction="10000"/>
          </a:bodyPr>
          <a:p>
            <a:pPr>
              <a:lnSpc>
                <a:spcPct val="90000"/>
              </a:lnSpc>
              <a:buNone/>
            </a:pPr>
            <a:r>
              <a:rPr lang="en-US" altLang="zh-CN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your holiday!</a:t>
            </a:r>
            <a:r>
              <a:rPr lang="en-US" altLang="zh-CN" sz="8000" b="1">
                <a:latin typeface="Comic Sans MS" panose="030F0702030302020204" pitchFamily="66" charset="0"/>
              </a:rPr>
              <a:t> </a:t>
            </a:r>
            <a:endParaRPr lang="en-US" altLang="zh-CN" sz="8000" b="1">
              <a:latin typeface="Comic Sans MS" panose="030F0702030302020204" pitchFamily="66" charset="0"/>
            </a:endParaRPr>
          </a:p>
        </p:txBody>
      </p:sp>
      <p:sp>
        <p:nvSpPr>
          <p:cNvPr id="48133" name="内容占位符 2"/>
          <p:cNvSpPr/>
          <p:nvPr/>
        </p:nvSpPr>
        <p:spPr>
          <a:xfrm>
            <a:off x="6055995" y="3177540"/>
            <a:ext cx="4739005" cy="1225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7200" b="1">
                <a:latin typeface="Comic Sans MS" panose="030F0702030302020204" pitchFamily="66" charset="0"/>
              </a:rPr>
              <a:t> </a:t>
            </a:r>
            <a:r>
              <a:rPr lang="en-US" altLang="zh-CN" sz="7200" b="1">
                <a:latin typeface="Times New Roman" panose="02020603050405020304" pitchFamily="18" charset="0"/>
                <a:cs typeface="Times New Roman" panose="02020603050405020304" pitchFamily="18" charset="0"/>
              </a:rPr>
              <a:t>your life!</a:t>
            </a:r>
            <a:endParaRPr lang="en-US" altLang="zh-CN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5" descr="C@EYJ4S{GU{B185[}]P`$X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7160" y="634365"/>
            <a:ext cx="3712845" cy="2367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5" descr="C@EYJ4S{GU{B185[}]P`$X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3150" y="2606040"/>
            <a:ext cx="3712845" cy="2367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22320" y="4878705"/>
            <a:ext cx="771715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6000" b="1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享受假期，享受生活！</a:t>
            </a:r>
            <a:endParaRPr lang="zh-CN" altLang="en-US" sz="6000" b="1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">
                                      <p:cBhvr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16550" y="2059302"/>
            <a:ext cx="1072705" cy="6521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89" r="20716"/>
          <a:stretch>
            <a:fillRect/>
          </a:stretch>
        </p:blipFill>
        <p:spPr>
          <a:xfrm>
            <a:off x="-7307" y="4231524"/>
            <a:ext cx="6308096" cy="2626476"/>
          </a:xfrm>
          <a:custGeom>
            <a:avLst/>
            <a:gdLst>
              <a:gd name="connsiteX0" fmla="*/ 0 w 6308096"/>
              <a:gd name="connsiteY0" fmla="*/ 0 h 2626476"/>
              <a:gd name="connsiteX1" fmla="*/ 3128456 w 6308096"/>
              <a:gd name="connsiteY1" fmla="*/ 0 h 2626476"/>
              <a:gd name="connsiteX2" fmla="*/ 3397407 w 6308096"/>
              <a:gd name="connsiteY2" fmla="*/ 53994 h 2626476"/>
              <a:gd name="connsiteX3" fmla="*/ 6308096 w 6308096"/>
              <a:gd name="connsiteY3" fmla="*/ 2462585 h 2626476"/>
              <a:gd name="connsiteX4" fmla="*/ 6293008 w 6308096"/>
              <a:gd name="connsiteY4" fmla="*/ 2626476 h 2626476"/>
              <a:gd name="connsiteX5" fmla="*/ 0 w 6308096"/>
              <a:gd name="connsiteY5" fmla="*/ 2626476 h 262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8096" h="2626476">
                <a:moveTo>
                  <a:pt x="0" y="0"/>
                </a:moveTo>
                <a:lnTo>
                  <a:pt x="3128456" y="0"/>
                </a:lnTo>
                <a:lnTo>
                  <a:pt x="3397407" y="53994"/>
                </a:lnTo>
                <a:cubicBezTo>
                  <a:pt x="5107897" y="450822"/>
                  <a:pt x="6308096" y="1379825"/>
                  <a:pt x="6308096" y="2462585"/>
                </a:cubicBezTo>
                <a:lnTo>
                  <a:pt x="6293008" y="2626476"/>
                </a:lnTo>
                <a:lnTo>
                  <a:pt x="0" y="2626476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86" t="1" b="44057"/>
          <a:stretch>
            <a:fillRect/>
          </a:stretch>
        </p:blipFill>
        <p:spPr>
          <a:xfrm>
            <a:off x="163775" y="140678"/>
            <a:ext cx="1714751" cy="25708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8" t="66989" b="15420"/>
          <a:stretch>
            <a:fillRect/>
          </a:stretch>
        </p:blipFill>
        <p:spPr>
          <a:xfrm>
            <a:off x="9094585" y="383676"/>
            <a:ext cx="2537419" cy="1399584"/>
          </a:xfrm>
          <a:prstGeom prst="rect">
            <a:avLst/>
          </a:prstGeom>
        </p:spPr>
      </p:pic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821440" y="521031"/>
            <a:ext cx="215836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Homework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1898015" y="1421765"/>
            <a:ext cx="8633460" cy="40309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44450" cap="flat" cmpd="sng">
            <a:solidFill>
              <a:schemeClr val="bg2">
                <a:lumMod val="65000"/>
              </a:schemeClr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3200" b="1" dirty="0">
                <a:solidFill>
                  <a:srgbClr val="000066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1. Read and retell the story.</a:t>
            </a:r>
            <a:br>
              <a:rPr lang="en-US" altLang="zh-CN" sz="3200" b="1" dirty="0">
                <a:solidFill>
                  <a:srgbClr val="000066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</a:br>
            <a:r>
              <a:rPr lang="en-US" altLang="zh-CN" sz="3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流</a:t>
            </a: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利朗读并复述故事</a:t>
            </a: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sym typeface="+mn-ea"/>
              </a:rPr>
              <a:t>。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sym typeface="+mn-ea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2. Draw a mind map. Talk about your last National Day holiday or summer holiday and write it down.</a:t>
            </a:r>
            <a:endParaRPr lang="en-US" altLang="zh-CN" sz="32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  <a:sym typeface="+mn-ea"/>
            </a:endParaRPr>
          </a:p>
          <a:p>
            <a:pPr>
              <a:spcBef>
                <a:spcPct val="50000"/>
              </a:spcBef>
              <a:buFontTx/>
            </a:pPr>
            <a:r>
              <a:rPr lang="zh-CN" altLang="en-US" sz="3200" b="1" dirty="0">
                <a:solidFill>
                  <a:schemeClr val="accent3">
                    <a:lumMod val="75000"/>
                  </a:schemeClr>
                </a:solidFill>
                <a:sym typeface="+mn-ea"/>
              </a:rPr>
              <a:t>绘制思维导图，介绍你上一个国庆假期或暑假，尝试写下来。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209881"/>
            <a:ext cx="282130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Enjoy a video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pic>
        <p:nvPicPr>
          <p:cNvPr id="2" name="图片 1" descr="视频封面">
            <a:hlinkClick r:id="rId1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79345" y="903605"/>
            <a:ext cx="7689850" cy="4204335"/>
          </a:xfrm>
          <a:prstGeom prst="rect">
            <a:avLst/>
          </a:prstGeom>
        </p:spPr>
      </p:pic>
      <p:sp>
        <p:nvSpPr>
          <p:cNvPr id="9218" name="Rectangle 2"/>
          <p:cNvSpPr/>
          <p:nvPr/>
        </p:nvSpPr>
        <p:spPr>
          <a:xfrm>
            <a:off x="1665605" y="5321935"/>
            <a:ext cx="8214360" cy="685800"/>
          </a:xfrm>
          <a:prstGeom prst="rect">
            <a:avLst/>
          </a:prstGeom>
          <a:noFill/>
          <a:ln w="38100">
            <a:noFill/>
          </a:ln>
        </p:spPr>
        <p:txBody>
          <a:bodyPr wrap="none" anchor="ctr"/>
          <a:p>
            <a:r>
              <a:rPr lang="en-US" altLang="zh-CN" sz="4800" b="1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did you see in the video?</a:t>
            </a:r>
            <a:endParaRPr lang="en-US" altLang="zh-CN" sz="4800" b="1" err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209881"/>
            <a:ext cx="239204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talk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9218" name="Rectangle 2"/>
          <p:cNvSpPr/>
          <p:nvPr/>
        </p:nvSpPr>
        <p:spPr>
          <a:xfrm>
            <a:off x="1651635" y="919480"/>
            <a:ext cx="8214360" cy="685800"/>
          </a:xfrm>
          <a:prstGeom prst="rect">
            <a:avLst/>
          </a:prstGeom>
          <a:noFill/>
          <a:ln w="38100">
            <a:noFill/>
          </a:ln>
        </p:spPr>
        <p:txBody>
          <a:bodyPr wrap="none" anchor="ctr"/>
          <a:p>
            <a:r>
              <a:rPr lang="en-US" altLang="zh-CN" sz="4800" b="1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did you see in the video?</a:t>
            </a:r>
            <a:endParaRPr lang="en-US" altLang="zh-CN" sz="4800" b="1" err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grpSp>
        <p:nvGrpSpPr>
          <p:cNvPr id="8206" name="Group 41"/>
          <p:cNvGrpSpPr/>
          <p:nvPr/>
        </p:nvGrpSpPr>
        <p:grpSpPr>
          <a:xfrm>
            <a:off x="7677785" y="267970"/>
            <a:ext cx="1327150" cy="620713"/>
            <a:chOff x="3288" y="119"/>
            <a:chExt cx="771" cy="391"/>
          </a:xfrm>
        </p:grpSpPr>
        <p:pic>
          <p:nvPicPr>
            <p:cNvPr id="7182" name="Picture 42" descr="dglxasset[1]"/>
            <p:cNvPicPr>
              <a:picLocks noChangeAspect="1"/>
            </p:cNvPicPr>
            <p:nvPr/>
          </p:nvPicPr>
          <p:blipFill>
            <a:blip r:embed="rId1">
              <a:lum bright="-17996" contrast="35999"/>
            </a:blip>
            <a:srcRect l="18114" b="55173"/>
            <a:stretch>
              <a:fillRect/>
            </a:stretch>
          </p:blipFill>
          <p:spPr>
            <a:xfrm>
              <a:off x="3651" y="119"/>
              <a:ext cx="408" cy="3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3" name="Picture 43" descr="dglxasset[2]"/>
            <p:cNvPicPr>
              <a:picLocks noChangeAspect="1"/>
            </p:cNvPicPr>
            <p:nvPr/>
          </p:nvPicPr>
          <p:blipFill>
            <a:blip r:embed="rId2">
              <a:lum bright="-23996" contrast="35999"/>
            </a:blip>
            <a:srcRect b="42220"/>
            <a:stretch>
              <a:fillRect/>
            </a:stretch>
          </p:blipFill>
          <p:spPr>
            <a:xfrm>
              <a:off x="3288" y="119"/>
              <a:ext cx="388" cy="3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3" name="AutoShape 36"/>
          <p:cNvSpPr/>
          <p:nvPr/>
        </p:nvSpPr>
        <p:spPr>
          <a:xfrm>
            <a:off x="9004935" y="267970"/>
            <a:ext cx="2934970" cy="652145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>
            <a:solidFill>
              <a:srgbClr val="FFFF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 fontAlgn="base" latinLnBrk="1"/>
            <a:r>
              <a:rPr lang="zh-CN" altLang="en-US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四人小组讨论看到的景点</a:t>
            </a:r>
            <a:r>
              <a:rPr lang="en-US" altLang="zh-CN" sz="1800" strike="noStrike" noProof="1" dirty="0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1800" strike="noStrike" noProof="1" dirty="0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94" name="组合 5"/>
          <p:cNvGrpSpPr/>
          <p:nvPr/>
        </p:nvGrpSpPr>
        <p:grpSpPr>
          <a:xfrm>
            <a:off x="1323975" y="1781175"/>
            <a:ext cx="2908300" cy="2058035"/>
            <a:chOff x="120" y="240"/>
            <a:chExt cx="4578" cy="3748"/>
          </a:xfrm>
        </p:grpSpPr>
        <p:pic>
          <p:nvPicPr>
            <p:cNvPr id="95" name="图片 6" descr="bun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" y="240"/>
              <a:ext cx="4578" cy="37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6" name="文本框 7"/>
            <p:cNvSpPr txBox="1"/>
            <p:nvPr/>
          </p:nvSpPr>
          <p:spPr>
            <a:xfrm>
              <a:off x="240" y="360"/>
              <a:ext cx="3638" cy="10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Arial Black" panose="020B0A04020102020204" pitchFamily="34" charset="0"/>
                  <a:ea typeface="宋体" panose="02010600030101010101" pitchFamily="2" charset="-122"/>
                </a:rPr>
                <a:t>the Bund</a:t>
              </a:r>
              <a:endParaRPr lang="en-US" altLang="zh-CN" sz="320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7" name="组合 8"/>
          <p:cNvGrpSpPr/>
          <p:nvPr/>
        </p:nvGrpSpPr>
        <p:grpSpPr>
          <a:xfrm>
            <a:off x="4337685" y="1781175"/>
            <a:ext cx="2842260" cy="2026920"/>
            <a:chOff x="9923" y="6535"/>
            <a:chExt cx="4477" cy="3855"/>
          </a:xfrm>
        </p:grpSpPr>
        <p:pic>
          <p:nvPicPr>
            <p:cNvPr id="98" name="图片 73734" descr="长城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23" y="6535"/>
              <a:ext cx="4477" cy="3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9" name="文本框 73739"/>
            <p:cNvSpPr txBox="1"/>
            <p:nvPr/>
          </p:nvSpPr>
          <p:spPr>
            <a:xfrm>
              <a:off x="10080" y="6720"/>
              <a:ext cx="4110" cy="1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Arial Black" panose="020B0A04020102020204" pitchFamily="34" charset="0"/>
                  <a:ea typeface="宋体" panose="02010600030101010101" pitchFamily="2" charset="-122"/>
                </a:rPr>
                <a:t>Great Wall</a:t>
              </a:r>
              <a:endParaRPr lang="en-US" altLang="zh-CN" sz="320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337604" y="3839164"/>
            <a:ext cx="2934677" cy="2282825"/>
            <a:chOff x="33" y="5237"/>
            <a:chExt cx="4940" cy="3855"/>
          </a:xfrm>
        </p:grpSpPr>
        <p:pic>
          <p:nvPicPr>
            <p:cNvPr id="101" name="图片 73731" descr="天安门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" y="5237"/>
              <a:ext cx="4818" cy="3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" name="文本框 73741"/>
            <p:cNvSpPr txBox="1"/>
            <p:nvPr/>
          </p:nvSpPr>
          <p:spPr>
            <a:xfrm>
              <a:off x="63" y="5237"/>
              <a:ext cx="4910" cy="16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err="1">
                  <a:latin typeface="Arial Black" panose="020B0A04020102020204" pitchFamily="34" charset="0"/>
                  <a:ea typeface="宋体" panose="02010600030101010101" pitchFamily="2" charset="-122"/>
                </a:rPr>
                <a:t>Tian’an</a:t>
              </a:r>
              <a:r>
                <a:rPr lang="en-US" altLang="zh-CN" sz="2800">
                  <a:latin typeface="Arial Black" panose="020B0A04020102020204" pitchFamily="34" charset="0"/>
                  <a:ea typeface="宋体" panose="02010600030101010101" pitchFamily="2" charset="-122"/>
                </a:rPr>
                <a:t> men Square</a:t>
              </a:r>
              <a:endParaRPr lang="en-US" altLang="zh-CN" sz="280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215273" y="1812799"/>
            <a:ext cx="3164554" cy="1995044"/>
            <a:chOff x="8004" y="1530"/>
            <a:chExt cx="6076" cy="3919"/>
          </a:xfrm>
        </p:grpSpPr>
        <p:pic>
          <p:nvPicPr>
            <p:cNvPr id="104" name="图片 70658" descr="u=3337287333,2513503115&amp;fm=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53" y="1530"/>
              <a:ext cx="6027" cy="3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" name="Rectangle 2"/>
            <p:cNvSpPr/>
            <p:nvPr/>
          </p:nvSpPr>
          <p:spPr>
            <a:xfrm>
              <a:off x="8004" y="1697"/>
              <a:ext cx="5169" cy="703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ctr"/>
            <a:p>
              <a:r>
                <a:rPr lang="en-US" altLang="zh-CN"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Summer Palace</a:t>
              </a:r>
              <a:endPara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330325" y="3839210"/>
            <a:ext cx="2901950" cy="2192704"/>
            <a:chOff x="130" y="7328"/>
            <a:chExt cx="4570" cy="3205"/>
          </a:xfrm>
        </p:grpSpPr>
        <p:pic>
          <p:nvPicPr>
            <p:cNvPr id="107" name="图片 106" descr="C:\Users\Administrator\Desktop\Unit 3 Story time 20181010 督导\西湖.jpg西湖"/>
            <p:cNvPicPr preferRelativeResize="0"/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30" y="7328"/>
              <a:ext cx="4570" cy="3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8" name="文本框 7"/>
            <p:cNvSpPr txBox="1"/>
            <p:nvPr/>
          </p:nvSpPr>
          <p:spPr>
            <a:xfrm>
              <a:off x="130" y="7328"/>
              <a:ext cx="4406" cy="15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West Lake</a:t>
              </a:r>
              <a:r>
                <a:rPr lang="zh-CN" altLang="en-US" sz="320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（西湖）</a:t>
              </a:r>
              <a:endParaRPr lang="zh-CN" altLang="en-US" sz="320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270750" y="3847465"/>
            <a:ext cx="3078480" cy="2226310"/>
            <a:chOff x="9447" y="7182"/>
            <a:chExt cx="4848" cy="3506"/>
          </a:xfrm>
        </p:grpSpPr>
        <p:pic>
          <p:nvPicPr>
            <p:cNvPr id="110" name="图片 109" descr="C:\Users\Administrator\Desktop\Unit 3 Story time 20181010 督导\黄山.jpg黄山"/>
            <p:cNvPicPr preferRelativeResize="0"/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9448" y="7245"/>
              <a:ext cx="4847" cy="34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1" name="文本框 110"/>
            <p:cNvSpPr txBox="1"/>
            <p:nvPr/>
          </p:nvSpPr>
          <p:spPr>
            <a:xfrm>
              <a:off x="9447" y="7182"/>
              <a:ext cx="4848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Mount Huang</a:t>
              </a:r>
              <a:r>
                <a:rPr lang="zh-CN" altLang="en-US" sz="280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（黄山）</a:t>
              </a:r>
              <a:endParaRPr lang="zh-CN" altLang="en-US" sz="280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" name="Rectangle 13"/>
          <p:cNvSpPr/>
          <p:nvPr/>
        </p:nvSpPr>
        <p:spPr>
          <a:xfrm>
            <a:off x="1399858" y="6234748"/>
            <a:ext cx="935037" cy="360362"/>
          </a:xfrm>
          <a:prstGeom prst="cloud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Rectangle 14"/>
          <p:cNvSpPr/>
          <p:nvPr/>
        </p:nvSpPr>
        <p:spPr>
          <a:xfrm>
            <a:off x="8033068" y="6237288"/>
            <a:ext cx="935037" cy="360362"/>
          </a:xfrm>
          <a:prstGeom prst="cloud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Rectangle 15"/>
          <p:cNvSpPr/>
          <p:nvPr/>
        </p:nvSpPr>
        <p:spPr>
          <a:xfrm>
            <a:off x="3902075" y="6234748"/>
            <a:ext cx="935038" cy="360362"/>
          </a:xfrm>
          <a:prstGeom prst="cloud">
            <a:avLst/>
          </a:prstGeom>
          <a:solidFill>
            <a:srgbClr val="00CCFF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Rectangle 16"/>
          <p:cNvSpPr/>
          <p:nvPr/>
        </p:nvSpPr>
        <p:spPr>
          <a:xfrm>
            <a:off x="5274310" y="6236970"/>
            <a:ext cx="935038" cy="360363"/>
          </a:xfrm>
          <a:prstGeom prst="cloud">
            <a:avLst/>
          </a:prstGeom>
          <a:solidFill>
            <a:srgbClr val="FFCC00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Rectangle 13"/>
          <p:cNvSpPr/>
          <p:nvPr/>
        </p:nvSpPr>
        <p:spPr>
          <a:xfrm>
            <a:off x="6568758" y="6237288"/>
            <a:ext cx="935037" cy="360362"/>
          </a:xfrm>
          <a:prstGeom prst="cloud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Rectangle 14"/>
          <p:cNvSpPr/>
          <p:nvPr/>
        </p:nvSpPr>
        <p:spPr>
          <a:xfrm>
            <a:off x="2569528" y="6234748"/>
            <a:ext cx="935037" cy="360362"/>
          </a:xfrm>
          <a:prstGeom prst="cloud">
            <a:avLst/>
          </a:prstGeom>
          <a:solidFill>
            <a:srgbClr val="CCFFCC"/>
          </a:solidFill>
          <a:ln w="9525">
            <a:noFill/>
          </a:ln>
        </p:spPr>
        <p:txBody>
          <a:bodyPr wrap="none" anchor="ctr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209881"/>
            <a:ext cx="269430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guess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9218" name="Rectangle 2"/>
          <p:cNvSpPr/>
          <p:nvPr/>
        </p:nvSpPr>
        <p:spPr>
          <a:xfrm>
            <a:off x="553085" y="838200"/>
            <a:ext cx="8214360" cy="685800"/>
          </a:xfrm>
          <a:prstGeom prst="rect">
            <a:avLst/>
          </a:prstGeom>
          <a:noFill/>
          <a:ln w="38100">
            <a:noFill/>
          </a:ln>
        </p:spPr>
        <p:txBody>
          <a:bodyPr wrap="none" anchor="ctr"/>
          <a:p>
            <a:r>
              <a:rPr lang="en-US" altLang="zh-CN" sz="3600" b="1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Where did Miss Mao go last National Day holiday?</a:t>
            </a:r>
            <a:endParaRPr lang="en-US" altLang="zh-CN" sz="3600" b="1" err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6791960" y="1562100"/>
            <a:ext cx="5102225" cy="1362710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Did you go to...?</a:t>
            </a:r>
            <a:endParaRPr lang="en-US" altLang="zh-CN" sz="3600"/>
          </a:p>
        </p:txBody>
      </p:sp>
      <p:grpSp>
        <p:nvGrpSpPr>
          <p:cNvPr id="5" name="Group 24"/>
          <p:cNvGrpSpPr/>
          <p:nvPr/>
        </p:nvGrpSpPr>
        <p:grpSpPr>
          <a:xfrm>
            <a:off x="6960870" y="2985770"/>
            <a:ext cx="5265835" cy="3263265"/>
            <a:chOff x="249" y="1170"/>
            <a:chExt cx="2750" cy="1489"/>
          </a:xfrm>
        </p:grpSpPr>
        <p:pic>
          <p:nvPicPr>
            <p:cNvPr id="9234" name="Picture 25" descr="u=314992995,3333594150&amp;fm=56"/>
            <p:cNvPicPr>
              <a:picLocks noChangeAspect="1"/>
            </p:cNvPicPr>
            <p:nvPr/>
          </p:nvPicPr>
          <p:blipFill>
            <a:blip r:embed="rId1"/>
            <a:srcRect l="8965" t="955" r="26238" b="914"/>
            <a:stretch>
              <a:fillRect/>
            </a:stretch>
          </p:blipFill>
          <p:spPr>
            <a:xfrm>
              <a:off x="249" y="1170"/>
              <a:ext cx="2450" cy="1489"/>
            </a:xfrm>
            <a:prstGeom prst="cloud">
              <a:avLst/>
            </a:prstGeom>
            <a:noFill/>
            <a:ln w="9525">
              <a:noFill/>
            </a:ln>
          </p:spPr>
        </p:pic>
        <p:sp>
          <p:nvSpPr>
            <p:cNvPr id="9235" name="Text Box 26"/>
            <p:cNvSpPr txBox="1"/>
            <p:nvPr/>
          </p:nvSpPr>
          <p:spPr>
            <a:xfrm>
              <a:off x="839" y="1291"/>
              <a:ext cx="2160" cy="2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3200" b="1">
                  <a:solidFill>
                    <a:srgbClr val="FF0000"/>
                  </a:solidFill>
                  <a:latin typeface="Comic Sans MS" panose="030F0702030302020204" pitchFamily="66" charset="0"/>
                  <a:ea typeface="宋体" panose="02010600030101010101" pitchFamily="2" charset="-122"/>
                  <a:cs typeface="Comic Sans MS" panose="030F0702030302020204" pitchFamily="66" charset="0"/>
                </a:rPr>
                <a:t>the Bund</a:t>
              </a:r>
              <a:r>
                <a:rPr lang="en-US" altLang="zh-CN" sz="32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3200" b="1">
                  <a:latin typeface="Arial" panose="020B0604020202020204" pitchFamily="34" charset="0"/>
                  <a:ea typeface="宋体" panose="02010600030101010101" pitchFamily="2" charset="-122"/>
                </a:rPr>
                <a:t>(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外滩</a:t>
              </a:r>
              <a:r>
                <a:rPr lang="en-US" altLang="zh-CN" sz="3200" b="1">
                  <a:latin typeface="Arial" panose="020B0604020202020204" pitchFamily="34" charset="0"/>
                  <a:ea typeface="宋体" panose="02010600030101010101" pitchFamily="2" charset="-122"/>
                </a:rPr>
                <a:t>)</a:t>
              </a:r>
              <a:endParaRPr lang="en-US" altLang="zh-CN" sz="32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19" name="Rectangle 2"/>
          <p:cNvSpPr/>
          <p:nvPr/>
        </p:nvSpPr>
        <p:spPr>
          <a:xfrm>
            <a:off x="1318895" y="2777490"/>
            <a:ext cx="6741795" cy="1943735"/>
          </a:xfrm>
          <a:prstGeom prst="rect">
            <a:avLst/>
          </a:prstGeom>
          <a:noFill/>
          <a:ln w="38100">
            <a:noFill/>
          </a:ln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3600" b="1">
                <a:solidFill>
                  <a:schemeClr val="accent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Miss Mao went to ...</a:t>
            </a:r>
            <a:endParaRPr lang="en-US" altLang="zh-CN" sz="3600" b="1">
              <a:solidFill>
                <a:schemeClr val="accent4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chemeClr val="accent4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and  visited ... </a:t>
            </a:r>
            <a:endParaRPr lang="en-US" altLang="zh-CN" sz="3600" b="1">
              <a:solidFill>
                <a:schemeClr val="accent4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1" grpId="0" bldLvl="0" animBg="1"/>
      <p:bldP spid="9218" grpId="0"/>
      <p:bldP spid="9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48865" y="87313"/>
            <a:ext cx="8875713" cy="6586537"/>
            <a:chOff x="314" y="137"/>
            <a:chExt cx="13978" cy="10373"/>
          </a:xfrm>
        </p:grpSpPr>
        <p:sp>
          <p:nvSpPr>
            <p:cNvPr id="11269" name="椭圆 19465" descr="1y-0934">
              <a:hlinkClick r:id="rId1" action="ppaction://hlinksldjump"/>
            </p:cNvPr>
            <p:cNvSpPr/>
            <p:nvPr/>
          </p:nvSpPr>
          <p:spPr>
            <a:xfrm>
              <a:off x="314" y="621"/>
              <a:ext cx="8880" cy="612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25400">
              <a:noFill/>
            </a:ln>
          </p:spPr>
          <p:txBody>
            <a:bodyPr anchor="t"/>
            <a:p>
              <a:endParaRPr lang="zh-CN" altLang="en-US" sz="2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椭圆 19466" descr="7209933_104622228130_2"/>
            <p:cNvSpPr/>
            <p:nvPr/>
          </p:nvSpPr>
          <p:spPr>
            <a:xfrm>
              <a:off x="5528" y="4270"/>
              <a:ext cx="8640" cy="624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25400">
              <a:noFill/>
            </a:ln>
          </p:spPr>
          <p:txBody>
            <a:bodyPr anchor="t"/>
            <a:p>
              <a:endParaRPr lang="zh-CN" altLang="en-US" sz="2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1271" name="图片 4" descr="D:\罗溪 六年级上册英语\6A\6A新教材\Unit Three\IMG_1509.JPGIMG_1509"/>
            <p:cNvPicPr>
              <a:picLocks noChangeAspect="1"/>
            </p:cNvPicPr>
            <p:nvPr/>
          </p:nvPicPr>
          <p:blipFill>
            <a:blip r:embed="rId4">
              <a:lum bright="12000"/>
            </a:blip>
            <a:stretch>
              <a:fillRect/>
            </a:stretch>
          </p:blipFill>
          <p:spPr>
            <a:xfrm>
              <a:off x="6944" y="137"/>
              <a:ext cx="7349" cy="413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66" name="矩形 19463"/>
          <p:cNvSpPr/>
          <p:nvPr/>
        </p:nvSpPr>
        <p:spPr>
          <a:xfrm>
            <a:off x="1828800" y="452501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the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</a:t>
            </a: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nd</a:t>
            </a:r>
            <a:endParaRPr lang="en-US" altLang="zh-CN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67" name="文本框 19464"/>
          <p:cNvSpPr txBox="1"/>
          <p:nvPr/>
        </p:nvSpPr>
        <p:spPr>
          <a:xfrm>
            <a:off x="1828800" y="5410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上海（外滩）</a:t>
            </a:r>
            <a:endParaRPr lang="zh-CN" altLang="en-US" sz="24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239145" y="209881"/>
            <a:ext cx="256794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know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209881"/>
            <a:ext cx="239204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Try to talk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05650" y="3498850"/>
            <a:ext cx="3776345" cy="3341370"/>
            <a:chOff x="8678" y="4440"/>
            <a:chExt cx="5947" cy="5262"/>
          </a:xfrm>
        </p:grpSpPr>
        <p:sp>
          <p:nvSpPr>
            <p:cNvPr id="17" name="文本框 7"/>
            <p:cNvSpPr txBox="1"/>
            <p:nvPr/>
          </p:nvSpPr>
          <p:spPr>
            <a:xfrm>
              <a:off x="8678" y="5216"/>
              <a:ext cx="5930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China Dinasour Park</a:t>
              </a:r>
              <a:r>
                <a:rPr lang="zh-CN" altLang="en-US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（恐龙园）</a:t>
              </a:r>
              <a:endParaRPr lang="zh-CN" altLang="en-US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95" y="6507"/>
              <a:ext cx="548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the Joyland(</a:t>
              </a:r>
              <a:r>
                <a:rPr lang="zh-CN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嬉戏谷</a:t>
              </a: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)</a:t>
              </a:r>
              <a:endParaRPr lang="en-US" altLang="zh-CN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308" y="4440"/>
              <a:ext cx="51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/>
                <a:t>Changzhou  ...</a:t>
              </a:r>
              <a:endParaRPr lang="en-US" altLang="zh-CN" sz="3600" b="1"/>
            </a:p>
          </p:txBody>
        </p:sp>
        <p:sp>
          <p:nvSpPr>
            <p:cNvPr id="20" name="文本框 7"/>
            <p:cNvSpPr txBox="1"/>
            <p:nvPr/>
          </p:nvSpPr>
          <p:spPr>
            <a:xfrm>
              <a:off x="8695" y="7232"/>
              <a:ext cx="5930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Hongmei Park</a:t>
              </a:r>
              <a:endParaRPr lang="en-US" altLang="zh-CN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Qingfeng Park</a:t>
              </a:r>
              <a:endParaRPr lang="en-US" altLang="zh-CN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00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...</a:t>
              </a:r>
              <a:endParaRPr lang="en-US" altLang="zh-CN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24000" y="3468370"/>
            <a:ext cx="3051810" cy="4191000"/>
            <a:chOff x="130" y="4200"/>
            <a:chExt cx="4806" cy="6600"/>
          </a:xfrm>
        </p:grpSpPr>
        <p:sp>
          <p:nvSpPr>
            <p:cNvPr id="22" name="文本框 21"/>
            <p:cNvSpPr txBox="1"/>
            <p:nvPr/>
          </p:nvSpPr>
          <p:spPr>
            <a:xfrm>
              <a:off x="395" y="4200"/>
              <a:ext cx="454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/>
                <a:t>Beijing</a:t>
              </a:r>
              <a:endParaRPr lang="en-US" altLang="zh-CN" sz="3600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0" y="5454"/>
              <a:ext cx="4541" cy="5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Great Wall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Summer Palace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Tian’an</a:t>
              </a: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men 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Square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Palace Museum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...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endPara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29455" y="3544570"/>
            <a:ext cx="2883535" cy="4863465"/>
            <a:chOff x="4455" y="4196"/>
            <a:chExt cx="4541" cy="7659"/>
          </a:xfrm>
        </p:grpSpPr>
        <p:sp>
          <p:nvSpPr>
            <p:cNvPr id="25" name="文本框 24"/>
            <p:cNvSpPr txBox="1"/>
            <p:nvPr/>
          </p:nvSpPr>
          <p:spPr>
            <a:xfrm>
              <a:off x="4455" y="4200"/>
              <a:ext cx="454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/>
                <a:t>Shanghai</a:t>
              </a:r>
              <a:endParaRPr lang="en-US" altLang="zh-CN" sz="3600" b="1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55" y="5216"/>
              <a:ext cx="4541" cy="6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the Bund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Shanghai Museum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...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endParaRPr lang="en-US" altLang="zh-CN" sz="3600">
                <a:latin typeface="Arial Black" panose="020B0A040201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3600" b="1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455" y="4196"/>
              <a:ext cx="454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/>
                <a:t>Shanghai</a:t>
              </a:r>
              <a:endParaRPr lang="en-US" altLang="zh-CN" sz="3600" b="1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55" y="5212"/>
              <a:ext cx="4541" cy="6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the Bund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Shanghai Museum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...</a:t>
              </a:r>
              <a:endParaRPr lang="en-US" altLang="zh-CN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spcBef>
                  <a:spcPct val="50000"/>
                </a:spcBef>
              </a:pPr>
              <a:endParaRPr lang="en-US" altLang="zh-CN" sz="3600">
                <a:latin typeface="Arial Black" panose="020B0A04020102020204" pitchFamily="34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3600" b="1"/>
            </a:p>
          </p:txBody>
        </p:sp>
      </p:grpSp>
      <p:sp>
        <p:nvSpPr>
          <p:cNvPr id="29" name="矩形 28"/>
          <p:cNvSpPr/>
          <p:nvPr/>
        </p:nvSpPr>
        <p:spPr>
          <a:xfrm>
            <a:off x="1718945" y="822325"/>
            <a:ext cx="9163050" cy="2676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sym typeface="+mn-ea"/>
              </a:rPr>
              <a:t>A: </a:t>
            </a:r>
            <a:r>
              <a:rPr lang="en-US" altLang="zh-CN" sz="2800" b="1" err="1">
                <a:solidFill>
                  <a:srgbClr val="17375E"/>
                </a:solidFill>
                <a:latin typeface="Comic Sans MS" panose="030F0702030302020204" pitchFamily="66" charset="0"/>
                <a:sym typeface="+mn-ea"/>
              </a:rPr>
              <a:t>How</a:t>
            </a:r>
            <a:r>
              <a:rPr lang="en-US" altLang="zh-CN" sz="2800" b="1">
                <a:solidFill>
                  <a:srgbClr val="17375E"/>
                </a:solidFill>
                <a:latin typeface="Comic Sans MS" panose="030F0702030302020204" pitchFamily="66" charset="0"/>
                <a:sym typeface="+mn-ea"/>
              </a:rPr>
              <a:t> was your last National Day holiday?</a:t>
            </a:r>
            <a:endParaRPr lang="en-US" altLang="zh-CN" sz="2800" b="1">
              <a:solidFill>
                <a:srgbClr val="17375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err="1">
                <a:solidFill>
                  <a:srgbClr val="C00000"/>
                </a:solidFill>
                <a:latin typeface="Comic Sans MS" panose="030F0702030302020204" pitchFamily="66" charset="0"/>
                <a:sym typeface="+mn-ea"/>
              </a:rPr>
              <a:t>B: It</a:t>
            </a:r>
            <a:r>
              <a:rPr lang="en-US" altLang="zh-CN" sz="2800" b="1">
                <a:solidFill>
                  <a:srgbClr val="C00000"/>
                </a:solidFill>
                <a:latin typeface="Comic Sans MS" panose="030F0702030302020204" pitchFamily="66" charset="0"/>
                <a:sym typeface="+mn-ea"/>
              </a:rPr>
              <a:t> was interesting/fun/great fun.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A: Where did you go?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B: I went to…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A: What did you do there?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B: I 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" descr="84R7CG2TKS$7(%~{2M0Z]Y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866583"/>
            <a:ext cx="9144000" cy="499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15" descr="2-12111GHH549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00" t="70064" b="5733"/>
          <a:stretch>
            <a:fillRect/>
          </a:stretch>
        </p:blipFill>
        <p:spPr>
          <a:xfrm>
            <a:off x="9460865" y="-54292"/>
            <a:ext cx="153987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45"/>
          <p:cNvSpPr/>
          <p:nvPr/>
        </p:nvSpPr>
        <p:spPr>
          <a:xfrm>
            <a:off x="1524635" y="790575"/>
            <a:ext cx="81584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ea typeface="宋体" panose="02010600030101010101" pitchFamily="2" charset="-122"/>
              </a:rPr>
              <a:t>Mike and Liu Tao are also talking about their </a:t>
            </a:r>
            <a:r>
              <a:rPr lang="en-US" altLang="zh-CN" sz="3200" b="1" u="sng">
                <a:latin typeface="Comic Sans MS" panose="030F0702030302020204" pitchFamily="66" charset="0"/>
                <a:ea typeface="宋体" panose="02010600030101010101" pitchFamily="2" charset="-122"/>
              </a:rPr>
              <a:t>National Day holiday</a:t>
            </a:r>
            <a:r>
              <a:rPr lang="en-US" altLang="zh-CN" sz="3200" b="1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39145" y="209881"/>
            <a:ext cx="291973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Think and ask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1254385" y="331166"/>
            <a:ext cx="291973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Impact" panose="020B0806030902050204" pitchFamily="34" charset="0"/>
              </a:rPr>
              <a:t>Think and ask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  <a:sym typeface="Impact" panose="020B0806030902050204" pitchFamily="34" charset="0"/>
            </a:endParaRPr>
          </a:p>
        </p:txBody>
      </p:sp>
      <p:sp>
        <p:nvSpPr>
          <p:cNvPr id="18433" name="椭圆 7174" descr="图片1"/>
          <p:cNvSpPr/>
          <p:nvPr/>
        </p:nvSpPr>
        <p:spPr>
          <a:xfrm>
            <a:off x="8695690" y="186690"/>
            <a:ext cx="2895600" cy="289560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25400" cap="flat" cmpd="sng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椭圆 37901" descr="图片2">
            <a:hlinkClick r:id="rId2" action="ppaction://hlinkfile"/>
          </p:cNvPr>
          <p:cNvSpPr/>
          <p:nvPr/>
        </p:nvSpPr>
        <p:spPr>
          <a:xfrm>
            <a:off x="821055" y="3408680"/>
            <a:ext cx="2590800" cy="23622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5400" cap="flat" cmpd="sng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矩形 7175"/>
          <p:cNvSpPr/>
          <p:nvPr/>
        </p:nvSpPr>
        <p:spPr>
          <a:xfrm>
            <a:off x="980440" y="1283335"/>
            <a:ext cx="78524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do you want to know about their holiday?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关于他们的假期你想知道哪些问题呢？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5848"/>
          <p:cNvSpPr txBox="1"/>
          <p:nvPr/>
        </p:nvSpPr>
        <p:spPr>
          <a:xfrm>
            <a:off x="5433536" y="3906505"/>
            <a:ext cx="1344295" cy="58356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3200" noProof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Did...?</a:t>
            </a:r>
            <a:r>
              <a:rPr lang="en-US" altLang="zh-CN" sz="2400" noProof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en-US" altLang="zh-CN" sz="2400" noProof="1" dirty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35848"/>
          <p:cNvSpPr txBox="1"/>
          <p:nvPr/>
        </p:nvSpPr>
        <p:spPr>
          <a:xfrm>
            <a:off x="3552028" y="2956545"/>
            <a:ext cx="2709545" cy="58356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3200" noProof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Where did...?</a:t>
            </a:r>
            <a:r>
              <a:rPr lang="en-US" altLang="zh-CN" sz="2400" noProof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en-US" altLang="zh-CN" sz="2400" noProof="1" dirty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35848"/>
          <p:cNvSpPr txBox="1"/>
          <p:nvPr/>
        </p:nvSpPr>
        <p:spPr>
          <a:xfrm>
            <a:off x="8482481" y="3906513"/>
            <a:ext cx="2308860" cy="58356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3200" noProof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How was...?</a:t>
            </a:r>
            <a:r>
              <a:rPr lang="en-US" altLang="zh-CN" sz="2400" noProof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en-US" altLang="zh-CN" sz="2400" noProof="1" dirty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35848"/>
          <p:cNvSpPr txBox="1"/>
          <p:nvPr/>
        </p:nvSpPr>
        <p:spPr>
          <a:xfrm>
            <a:off x="7012138" y="2956553"/>
            <a:ext cx="2468245" cy="583565"/>
          </a:xfrm>
          <a:prstGeom prst="rect">
            <a:avLst/>
          </a:prstGeom>
          <a:noFill/>
          <a:ln w="25400">
            <a:noFill/>
          </a:ln>
        </p:spPr>
        <p:txBody>
          <a:bodyPr wrap="none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3200" noProof="1" dirty="0">
                <a:solidFill>
                  <a:schemeClr val="accent4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did...?</a:t>
            </a:r>
            <a:r>
              <a:rPr lang="en-US" altLang="zh-CN" sz="2400" noProof="1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en-US" altLang="zh-CN" sz="2400" noProof="1" dirty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6" name="Group 41"/>
          <p:cNvGrpSpPr/>
          <p:nvPr/>
        </p:nvGrpSpPr>
        <p:grpSpPr>
          <a:xfrm>
            <a:off x="7155180" y="662305"/>
            <a:ext cx="1327150" cy="620713"/>
            <a:chOff x="3288" y="119"/>
            <a:chExt cx="771" cy="391"/>
          </a:xfrm>
        </p:grpSpPr>
        <p:pic>
          <p:nvPicPr>
            <p:cNvPr id="7182" name="Picture 42" descr="dglxasset[1]"/>
            <p:cNvPicPr>
              <a:picLocks noChangeAspect="1"/>
            </p:cNvPicPr>
            <p:nvPr/>
          </p:nvPicPr>
          <p:blipFill>
            <a:blip r:embed="rId4">
              <a:lum bright="-17996" contrast="35999"/>
            </a:blip>
            <a:srcRect l="18114" b="55173"/>
            <a:stretch>
              <a:fillRect/>
            </a:stretch>
          </p:blipFill>
          <p:spPr>
            <a:xfrm>
              <a:off x="3651" y="119"/>
              <a:ext cx="408" cy="3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83" name="Picture 43" descr="dglxasset[2]"/>
            <p:cNvPicPr>
              <a:picLocks noChangeAspect="1"/>
            </p:cNvPicPr>
            <p:nvPr/>
          </p:nvPicPr>
          <p:blipFill>
            <a:blip r:embed="rId5">
              <a:lum bright="-23996" contrast="35999"/>
            </a:blip>
            <a:srcRect b="42220"/>
            <a:stretch>
              <a:fillRect/>
            </a:stretch>
          </p:blipFill>
          <p:spPr>
            <a:xfrm>
              <a:off x="3288" y="119"/>
              <a:ext cx="388" cy="38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" grpId="0"/>
      <p:bldP spid="5" grpId="0"/>
      <p:bldP spid="6" grpId="0"/>
      <p:bldP spid="7" grpId="0"/>
      <p:bldP spid="18434" grpId="0"/>
      <p:bldP spid="18433" grpId="0" animBg="1"/>
      <p:bldP spid="28681" grpId="0" animBg="1"/>
    </p:bld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PLACING_PICTURE_USER_VIEWPORT" val="{&quot;height&quot;:4935,&quot;width&quot;:9705}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D910B"/>
      </a:accent1>
      <a:accent2>
        <a:srgbClr val="98C052"/>
      </a:accent2>
      <a:accent3>
        <a:srgbClr val="916B0C"/>
      </a:accent3>
      <a:accent4>
        <a:srgbClr val="DEA412"/>
      </a:accent4>
      <a:accent5>
        <a:srgbClr val="6E6E6E"/>
      </a:accent5>
      <a:accent6>
        <a:srgbClr val="91919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44546A"/>
    </a:dk2>
    <a:lt2>
      <a:srgbClr val="E7E6E6"/>
    </a:lt2>
    <a:accent1>
      <a:srgbClr val="5D910B"/>
    </a:accent1>
    <a:accent2>
      <a:srgbClr val="98C052"/>
    </a:accent2>
    <a:accent3>
      <a:srgbClr val="916B0C"/>
    </a:accent3>
    <a:accent4>
      <a:srgbClr val="DEA412"/>
    </a:accent4>
    <a:accent5>
      <a:srgbClr val="6E6E6E"/>
    </a:accent5>
    <a:accent6>
      <a:srgbClr val="91919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3835</Words>
  <Application>WPS 演示</Application>
  <PresentationFormat>宽屏</PresentationFormat>
  <Paragraphs>335</Paragraphs>
  <Slides>23</Slides>
  <Notes>41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Comic Sans MS</vt:lpstr>
      <vt:lpstr>Wingdings</vt:lpstr>
      <vt:lpstr>楷体</vt:lpstr>
      <vt:lpstr>Impact</vt:lpstr>
      <vt:lpstr>Arial Black</vt:lpstr>
      <vt:lpstr>Times New Roman</vt:lpstr>
      <vt:lpstr>Arial Unicode MS</vt:lpstr>
      <vt:lpstr>楷体_GB2312</vt:lpstr>
      <vt:lpstr>新宋体</vt:lpstr>
      <vt:lpstr>华文黑体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1536</dc:title>
  <dc:creator>1</dc:creator>
  <cp:lastModifiedBy>Juicy Juicy</cp:lastModifiedBy>
  <cp:revision>1870</cp:revision>
  <dcterms:created xsi:type="dcterms:W3CDTF">2014-10-29T09:18:00Z</dcterms:created>
  <dcterms:modified xsi:type="dcterms:W3CDTF">2020-09-14T13:01:32Z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