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1"/>
  </p:notesMasterIdLst>
  <p:sldIdLst>
    <p:sldId id="310" r:id="rId2"/>
    <p:sldId id="338" r:id="rId3"/>
    <p:sldId id="373" r:id="rId4"/>
    <p:sldId id="324" r:id="rId5"/>
    <p:sldId id="358" r:id="rId6"/>
    <p:sldId id="363" r:id="rId7"/>
    <p:sldId id="372" r:id="rId8"/>
    <p:sldId id="319" r:id="rId9"/>
    <p:sldId id="3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萍" initials="萍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6" autoAdjust="0"/>
    <p:restoredTop sz="86404" autoAdjust="0"/>
  </p:normalViewPr>
  <p:slideViewPr>
    <p:cSldViewPr snapToGrid="0" showGuides="1">
      <p:cViewPr varScale="1">
        <p:scale>
          <a:sx n="45" d="100"/>
          <a:sy n="45" d="100"/>
        </p:scale>
        <p:origin x="60" y="3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 sz="3200" b="0" i="1" dirty="0"/>
              <a:t>I</a:t>
            </a:r>
            <a:r>
              <a:rPr lang="en-US" altLang="en-US" sz="3200" b="0" dirty="0"/>
              <a:t>/A</a:t>
            </a:r>
          </a:p>
        </c:rich>
      </c:tx>
      <c:layout>
        <c:manualLayout>
          <c:xMode val="edge"/>
          <c:yMode val="edge"/>
          <c:x val="7.1802374135051306E-2"/>
          <c:y val="5.3670086819258091E-2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I/A</c:v>
                </c:pt>
              </c:strCache>
            </c:strRef>
          </c:tx>
          <c:xVal>
            <c:numRef>
              <c:f>Sheet1!$A$2:$A$4</c:f>
              <c:numCache>
                <c:formatCode>General</c:formatCode>
                <c:ptCount val="3"/>
                <c:pt idx="0">
                  <c:v>5</c:v>
                </c:pt>
                <c:pt idx="1">
                  <c:v>10</c:v>
                </c:pt>
                <c:pt idx="2">
                  <c:v>15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7A0-46E8-98A6-0281CFC951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709312"/>
        <c:axId val="59710848"/>
      </c:scatterChart>
      <c:valAx>
        <c:axId val="59709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9710848"/>
        <c:crosses val="autoZero"/>
        <c:crossBetween val="midCat"/>
      </c:valAx>
      <c:valAx>
        <c:axId val="59710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9709312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0.89419</cdr:x>
      <cdr:y>0.72889</cdr:y>
    </cdr:from>
    <cdr:to>
      <cdr:x>1</cdr:x>
      <cdr:y>0.86304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94121" y="2932140"/>
          <a:ext cx="1064279" cy="539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CN" sz="3200" i="1" dirty="0"/>
            <a:t>R</a:t>
          </a:r>
          <a:r>
            <a:rPr lang="en-US" altLang="zh-CN" sz="3200" dirty="0"/>
            <a:t>/</a:t>
          </a:r>
          <a:r>
            <a:rPr lang="el-GR" altLang="zh-CN" sz="3200" dirty="0"/>
            <a:t>Ω</a:t>
          </a:r>
          <a:endParaRPr lang="zh-CN" altLang="en-US" sz="3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57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B3AD1-FCB7-43D8-924A-C182C0F1EA4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910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B3AD1-FCB7-43D8-924A-C182C0F1EA4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214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B3AD1-FCB7-43D8-924A-C182C0F1EA4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314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B3AD1-FCB7-43D8-924A-C182C0F1EA4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301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476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B3AD1-FCB7-43D8-924A-C182C0F1EA4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939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DF5-CE6F-460D-85D3-AC9F3B21A050}" type="datetime1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8AF-5BE0-4465-9148-1AC3FCF059D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86066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DF5-CE6F-460D-85D3-AC9F3B21A050}" type="datetime1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8AF-5BE0-4465-9148-1AC3FCF05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15118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DF5-CE6F-460D-85D3-AC9F3B21A050}" type="datetime1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8AF-5BE0-4465-9148-1AC3FCF05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52216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 bwMode="auto">
          <a:xfrm>
            <a:off x="10091738" y="0"/>
            <a:ext cx="576262" cy="3775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 bwMode="auto">
          <a:xfrm>
            <a:off x="10091738" y="5211762"/>
            <a:ext cx="576262" cy="1646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3775075"/>
            <a:ext cx="7620000" cy="1385774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r>
              <a:rPr lang="zh-CN" altLang="en-US" dirty="0"/>
              <a:t>单击此处编辑母版标题样式</a:t>
            </a:r>
            <a:endParaRPr lang="zh-CN" altLang="en-US" sz="4000" dirty="0">
              <a:solidFill>
                <a:prstClr val="white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969DF5-CE6F-460D-85D3-AC9F3B21A050}" type="datetime1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7F28AF-5BE0-4465-9148-1AC3FCF05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90600" y="1431178"/>
            <a:ext cx="10363200" cy="216551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06188" y="4052400"/>
            <a:ext cx="10363200" cy="216551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DF5-CE6F-460D-85D3-AC9F3B21A050}" type="datetime1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8AF-5BE0-4465-9148-1AC3FCF05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8215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106067"/>
            <a:ext cx="5157787" cy="402872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8215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106067"/>
            <a:ext cx="5183188" cy="402872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DF5-CE6F-460D-85D3-AC9F3B21A050}" type="datetime1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8AF-5BE0-4465-9148-1AC3FCF05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1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29067"/>
            <a:ext cx="10515600" cy="557509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DF5-CE6F-460D-85D3-AC9F3B21A050}" type="datetime1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8AF-5BE0-4465-9148-1AC3FCF05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3188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DF5-CE6F-460D-85D3-AC9F3B21A050}" type="datetime1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8AF-5BE0-4465-9148-1AC3FCF059D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79516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DF5-CE6F-460D-85D3-AC9F3B21A050}" type="datetime1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8AF-5BE0-4465-9148-1AC3FCF05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10378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DF5-CE6F-460D-85D3-AC9F3B21A050}" type="datetime1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8AF-5BE0-4465-9148-1AC3FCF05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6707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DF5-CE6F-460D-85D3-AC9F3B21A050}" type="datetime1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8AF-5BE0-4465-9148-1AC3FCF05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69261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DF5-CE6F-460D-85D3-AC9F3B21A050}" type="datetime1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8AF-5BE0-4465-9148-1AC3FCF05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693160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0969DF5-CE6F-460D-85D3-AC9F3B21A050}" type="datetime1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7F28AF-5BE0-4465-9148-1AC3FCF05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26031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1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50060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0969DF5-CE6F-460D-85D3-AC9F3B21A050}" type="datetime1">
              <a:rPr lang="zh-CN" altLang="en-US" smtClean="0"/>
              <a:t>2020/12/2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7F28AF-5BE0-4465-9148-1AC3FCF059D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7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651" r:id="rId12"/>
    <p:sldLayoutId id="2147483652" r:id="rId13"/>
    <p:sldLayoutId id="2147483653" r:id="rId14"/>
    <p:sldLayoutId id="2147483658" r:id="rId15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4.png"/><Relationship Id="rId10" Type="http://schemas.openxmlformats.org/officeDocument/2006/relationships/image" Target="../media/image13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227DA3E-3956-48E5-AFC9-AFACA81AD9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0681"/>
          </a:xfrm>
          <a:prstGeom prst="rect">
            <a:avLst/>
          </a:prstGeom>
        </p:spPr>
      </p:pic>
      <p:sp>
        <p:nvSpPr>
          <p:cNvPr id="20" name="标题 19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058886" y="2196655"/>
            <a:ext cx="7452882" cy="1001688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第</a:t>
            </a:r>
            <a:r>
              <a:rPr lang="en-US" altLang="zh-CN" dirty="0"/>
              <a:t>3</a:t>
            </a:r>
            <a:r>
              <a:rPr lang="zh-CN" altLang="en-US" dirty="0">
                <a:solidFill>
                  <a:schemeClr val="tx1"/>
                </a:solidFill>
              </a:rPr>
              <a:t>节    欧姆定律</a:t>
            </a:r>
          </a:p>
        </p:txBody>
      </p:sp>
      <p:sp>
        <p:nvSpPr>
          <p:cNvPr id="3" name="标题 19">
            <a:extLst>
              <a:ext uri="{FF2B5EF4-FFF2-40B4-BE49-F238E27FC236}">
                <a16:creationId xmlns:a16="http://schemas.microsoft.com/office/drawing/2014/main" id="{6F44A9A9-ADB0-4943-ACCA-64D12ED1EA9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557802" y="3643571"/>
            <a:ext cx="5255796" cy="49002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latin typeface="华文仿宋" pitchFamily="2" charset="-122"/>
                <a:ea typeface="华文仿宋" pitchFamily="2" charset="-122"/>
              </a:rPr>
              <a:t>奔牛初级中学</a:t>
            </a:r>
            <a:r>
              <a:rPr lang="en-US" altLang="zh-CN" sz="3200" dirty="0">
                <a:latin typeface="华文仿宋" pitchFamily="2" charset="-122"/>
                <a:ea typeface="华文仿宋" pitchFamily="2" charset="-122"/>
              </a:rPr>
              <a:t>	</a:t>
            </a:r>
            <a:r>
              <a:rPr lang="zh-CN" altLang="en-US" sz="3200" dirty="0">
                <a:latin typeface="华文仿宋" pitchFamily="2" charset="-122"/>
                <a:ea typeface="华文仿宋" pitchFamily="2" charset="-122"/>
              </a:rPr>
              <a:t>靳姗姗</a:t>
            </a:r>
          </a:p>
        </p:txBody>
      </p:sp>
      <p:sp>
        <p:nvSpPr>
          <p:cNvPr id="4" name="标题 19">
            <a:extLst>
              <a:ext uri="{FF2B5EF4-FFF2-40B4-BE49-F238E27FC236}">
                <a16:creationId xmlns:a16="http://schemas.microsoft.com/office/drawing/2014/main" id="{FE377E1E-BC40-406A-8BD2-84A9BDB1EE63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347375" y="59371"/>
            <a:ext cx="2811968" cy="490029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华文仿宋" pitchFamily="2" charset="-122"/>
                <a:ea typeface="华文仿宋" pitchFamily="2" charset="-122"/>
              </a:rPr>
              <a:t>苏科版物理  第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华文仿宋" pitchFamily="2" charset="-122"/>
                <a:ea typeface="华文仿宋" pitchFamily="2" charset="-122"/>
              </a:rPr>
              <a:t>14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华文仿宋" pitchFamily="2" charset="-122"/>
                <a:ea typeface="华文仿宋" pitchFamily="2" charset="-122"/>
              </a:rPr>
              <a:t>章</a:t>
            </a:r>
          </a:p>
        </p:txBody>
      </p:sp>
      <p:sp>
        <p:nvSpPr>
          <p:cNvPr id="5" name="标题 19">
            <a:extLst>
              <a:ext uri="{FF2B5EF4-FFF2-40B4-BE49-F238E27FC236}">
                <a16:creationId xmlns:a16="http://schemas.microsoft.com/office/drawing/2014/main" id="{FCA8654D-B468-43D2-8942-2A07AF50E336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9757184" y="5432714"/>
            <a:ext cx="1803353" cy="49002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>
                <a:latin typeface="华文仿宋" pitchFamily="2" charset="-122"/>
                <a:ea typeface="华文仿宋" pitchFamily="2" charset="-122"/>
              </a:rPr>
              <a:t>2020</a:t>
            </a:r>
            <a:r>
              <a:rPr lang="zh-CN" altLang="en-US" sz="2400" dirty="0">
                <a:latin typeface="华文仿宋" pitchFamily="2" charset="-122"/>
                <a:ea typeface="华文仿宋" pitchFamily="2" charset="-122"/>
              </a:rPr>
              <a:t>年</a:t>
            </a:r>
            <a:r>
              <a:rPr lang="en-US" altLang="zh-CN" sz="2400" dirty="0">
                <a:latin typeface="华文仿宋" pitchFamily="2" charset="-122"/>
                <a:ea typeface="华文仿宋" pitchFamily="2" charset="-122"/>
              </a:rPr>
              <a:t>12</a:t>
            </a:r>
            <a:r>
              <a:rPr lang="zh-CN" altLang="en-US" sz="2400" dirty="0">
                <a:latin typeface="华文仿宋" pitchFamily="2" charset="-122"/>
                <a:ea typeface="华文仿宋" pitchFamily="2" charset="-122"/>
              </a:rPr>
              <a:t>月</a:t>
            </a:r>
          </a:p>
        </p:txBody>
      </p:sp>
      <p:sp>
        <p:nvSpPr>
          <p:cNvPr id="2" name="标题 19">
            <a:extLst>
              <a:ext uri="{FF2B5EF4-FFF2-40B4-BE49-F238E27FC236}">
                <a16:creationId xmlns:a16="http://schemas.microsoft.com/office/drawing/2014/main" id="{5A8CB1A3-4397-404B-A35A-91B939945AE1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94062" y="6367971"/>
            <a:ext cx="9106088" cy="49002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华文仿宋" pitchFamily="2" charset="-122"/>
                <a:ea typeface="华文仿宋" pitchFamily="2" charset="-122"/>
              </a:rPr>
              <a:t>            </a:t>
            </a:r>
            <a:r>
              <a:rPr lang="zh-CN" altLang="zh-CN" sz="2400" dirty="0">
                <a:solidFill>
                  <a:schemeClr val="bg2">
                    <a:lumMod val="25000"/>
                  </a:schemeClr>
                </a:solidFill>
                <a:latin typeface="华文仿宋" pitchFamily="2" charset="-122"/>
                <a:ea typeface="华文仿宋" pitchFamily="2" charset="-122"/>
              </a:rPr>
              <a:t>基于生活化的初中物理实验的教学功能研究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6390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D38999-5525-4FB0-99A3-58F1DF4B3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121" y="155619"/>
            <a:ext cx="3670110" cy="51210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8DC3546-0F65-4E16-B605-FD7159BF96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8" r="90" b="2654"/>
          <a:stretch/>
        </p:blipFill>
        <p:spPr>
          <a:xfrm>
            <a:off x="195769" y="1155310"/>
            <a:ext cx="3793474" cy="45473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9929A6C-AC8E-4BD1-BE0D-B75B4DFE3E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117875" y="1155310"/>
            <a:ext cx="3793475" cy="45473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5A07D56-63CF-43F7-B8F8-E72A35ABC7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982" y="1155310"/>
            <a:ext cx="3956249" cy="45473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4104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F803630-431F-4DBE-A919-752EDB9AF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550" y="1834902"/>
            <a:ext cx="3461097" cy="4243049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45D27E0E-846E-4E24-BF02-0E6C2EE6BB94}"/>
              </a:ext>
            </a:extLst>
          </p:cNvPr>
          <p:cNvSpPr txBox="1"/>
          <p:nvPr/>
        </p:nvSpPr>
        <p:spPr>
          <a:xfrm>
            <a:off x="687475" y="639103"/>
            <a:ext cx="2771775" cy="70788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prstClr val="black"/>
                </a:solidFill>
                <a:latin typeface="+mj-ea"/>
                <a:ea typeface="+mj-ea"/>
              </a:rPr>
              <a:t>观察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小灯泡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行楷" pitchFamily="2" charset="-122"/>
              <a:ea typeface="华文行楷" pitchFamily="2" charset="-122"/>
              <a:cs typeface="+mn-cs"/>
            </a:endParaRPr>
          </a:p>
        </p:txBody>
      </p:sp>
      <p:sp>
        <p:nvSpPr>
          <p:cNvPr id="3" name="对话气泡: 圆角矩形 2">
            <a:extLst>
              <a:ext uri="{FF2B5EF4-FFF2-40B4-BE49-F238E27FC236}">
                <a16:creationId xmlns:a16="http://schemas.microsoft.com/office/drawing/2014/main" id="{8661A88F-AB15-4002-AC44-4A8DF722E9CA}"/>
              </a:ext>
            </a:extLst>
          </p:cNvPr>
          <p:cNvSpPr/>
          <p:nvPr/>
        </p:nvSpPr>
        <p:spPr>
          <a:xfrm>
            <a:off x="8325395" y="2128817"/>
            <a:ext cx="3463290" cy="3829050"/>
          </a:xfrm>
          <a:prstGeom prst="wedgeRoundRectCallout">
            <a:avLst>
              <a:gd name="adj1" fmla="val -71768"/>
              <a:gd name="adj2" fmla="val -386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/>
              <a:t>信息快递：</a:t>
            </a:r>
            <a:endParaRPr lang="en-US" altLang="zh-CN" sz="3200" dirty="0"/>
          </a:p>
          <a:p>
            <a:r>
              <a:rPr lang="en-US" altLang="zh-CN" sz="3200" dirty="0"/>
              <a:t>4.8V</a:t>
            </a:r>
            <a:r>
              <a:rPr lang="zh-CN" altLang="en-US" sz="3200" dirty="0"/>
              <a:t>：小灯泡正常发光时的电压；</a:t>
            </a:r>
            <a:endParaRPr lang="en-US" altLang="zh-CN" sz="3200" dirty="0"/>
          </a:p>
          <a:p>
            <a:r>
              <a:rPr lang="en-US" altLang="zh-CN" sz="3200" dirty="0"/>
              <a:t>0.3A</a:t>
            </a:r>
            <a:r>
              <a:rPr lang="zh-CN" altLang="en-US" sz="3200" dirty="0"/>
              <a:t>：小灯泡正常发光时的电流。</a:t>
            </a:r>
          </a:p>
        </p:txBody>
      </p:sp>
      <p:sp>
        <p:nvSpPr>
          <p:cNvPr id="6" name="标注: 线形 5">
            <a:extLst>
              <a:ext uri="{FF2B5EF4-FFF2-40B4-BE49-F238E27FC236}">
                <a16:creationId xmlns:a16="http://schemas.microsoft.com/office/drawing/2014/main" id="{208E2066-260C-4864-A556-DF5F2A611406}"/>
              </a:ext>
            </a:extLst>
          </p:cNvPr>
          <p:cNvSpPr/>
          <p:nvPr/>
        </p:nvSpPr>
        <p:spPr>
          <a:xfrm>
            <a:off x="5016386" y="2128817"/>
            <a:ext cx="2426969" cy="707886"/>
          </a:xfrm>
          <a:prstGeom prst="borderCallout1">
            <a:avLst>
              <a:gd name="adj1" fmla="val 60270"/>
              <a:gd name="adj2" fmla="val -4745"/>
              <a:gd name="adj3" fmla="val 232831"/>
              <a:gd name="adj4" fmla="val -76525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“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4.8V  0.3A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”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0D38999-5525-4FB0-99A3-58F1DF4B3B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395" y="126995"/>
            <a:ext cx="3670110" cy="5121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810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83736" y="243518"/>
            <a:ext cx="9356024" cy="744925"/>
          </a:xfrm>
          <a:noFill/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prstClr val="black"/>
                </a:solidFill>
                <a:latin typeface="+mj-ea"/>
                <a:cs typeface="+mn-cs"/>
              </a:rPr>
              <a:t>探究通过导体的电流与电压、电阻的关系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610E281-45C0-4389-8DF3-1FB0DC16E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5892"/>
            <a:ext cx="3670110" cy="51210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D75E778B-56F7-4E75-861D-CD2060A3DDC8}"/>
              </a:ext>
            </a:extLst>
          </p:cNvPr>
          <p:cNvGrpSpPr/>
          <p:nvPr/>
        </p:nvGrpSpPr>
        <p:grpSpPr>
          <a:xfrm>
            <a:off x="509609" y="1329875"/>
            <a:ext cx="7652813" cy="4674584"/>
            <a:chOff x="3114751" y="671861"/>
            <a:chExt cx="8593741" cy="4963918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4DAB9F0-D246-4C1B-93BC-5FAA4A32E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8419" y="671861"/>
              <a:ext cx="4898732" cy="951276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EE7D9B0-CD3A-4AB8-9F21-9BCA1A300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032" y="2648042"/>
              <a:ext cx="1366821" cy="1186922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1435B95-8931-49B0-B0AB-50703385F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264" y="4552244"/>
              <a:ext cx="3026228" cy="1083535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6C0EFEDA-38D2-484D-BDB9-161CEB9AC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399" y="5060365"/>
              <a:ext cx="1753339" cy="57541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01EFC1B-71FF-4C60-8D73-6DFAC6DCE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751" y="2734232"/>
              <a:ext cx="2266900" cy="220146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77177F0-A735-4C81-8878-D2846CCD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3168" y="1965336"/>
              <a:ext cx="2299829" cy="2244709"/>
            </a:xfrm>
            <a:prstGeom prst="rect">
              <a:avLst/>
            </a:prstGeom>
          </p:spPr>
        </p:pic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711B2982-7CC5-40C2-B871-5B049D24A6F3}"/>
              </a:ext>
            </a:extLst>
          </p:cNvPr>
          <p:cNvSpPr txBox="1"/>
          <p:nvPr/>
        </p:nvSpPr>
        <p:spPr>
          <a:xfrm>
            <a:off x="7855985" y="1277656"/>
            <a:ext cx="43360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3200" dirty="0">
                <a:solidFill>
                  <a:srgbClr val="FF0000"/>
                </a:solidFill>
              </a:rPr>
              <a:t>注意事项：</a:t>
            </a:r>
            <a:endParaRPr lang="en-US" altLang="zh-CN" sz="3200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zh-CN" sz="2800" dirty="0">
                <a:solidFill>
                  <a:srgbClr val="FF0000"/>
                </a:solidFill>
              </a:rPr>
              <a:t>1</a:t>
            </a:r>
            <a:r>
              <a:rPr lang="zh-CN" altLang="en-US" sz="2800" dirty="0">
                <a:solidFill>
                  <a:srgbClr val="FF0000"/>
                </a:solidFill>
              </a:rPr>
              <a:t>、连接电路时开关应断开； </a:t>
            </a:r>
            <a:r>
              <a:rPr lang="zh-CN" altLang="en-US" sz="2800" u="sng" dirty="0">
                <a:solidFill>
                  <a:srgbClr val="FF0000"/>
                </a:solidFill>
              </a:rPr>
              <a:t>    </a:t>
            </a:r>
            <a:endParaRPr lang="zh-CN" altLang="en-US" sz="2800" dirty="0"/>
          </a:p>
          <a:p>
            <a:pPr eaLnBrk="1" hangingPunct="1"/>
            <a:r>
              <a:rPr lang="en-US" altLang="zh-CN" sz="2800" dirty="0">
                <a:solidFill>
                  <a:srgbClr val="FF0000"/>
                </a:solidFill>
              </a:rPr>
              <a:t>2</a:t>
            </a:r>
            <a:r>
              <a:rPr lang="zh-CN" altLang="en-US" sz="2800" dirty="0">
                <a:solidFill>
                  <a:srgbClr val="FF0000"/>
                </a:solidFill>
              </a:rPr>
              <a:t>、滑动变阻器的接线要一上一下并且实验前应将阻值调到最大阻值处</a:t>
            </a:r>
          </a:p>
          <a:p>
            <a:pPr eaLnBrk="1" hangingPunct="1"/>
            <a:r>
              <a:rPr lang="en-US" altLang="zh-CN" sz="2800" dirty="0">
                <a:solidFill>
                  <a:srgbClr val="FF0000"/>
                </a:solidFill>
              </a:rPr>
              <a:t>3</a:t>
            </a:r>
            <a:r>
              <a:rPr lang="zh-CN" altLang="en-US" sz="2800" dirty="0">
                <a:solidFill>
                  <a:srgbClr val="FF0000"/>
                </a:solidFill>
              </a:rPr>
              <a:t>、电流表、电压表要注意正负接线柱和量程。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617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307FE3-6B84-4EC6-A38C-AE1A1D937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89" y="495759"/>
            <a:ext cx="3670111" cy="690784"/>
          </a:xfr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en-US" altLang="zh-CN" b="1" dirty="0">
                <a:solidFill>
                  <a:schemeClr val="dk1"/>
                </a:solidFill>
                <a:latin typeface="Georgia"/>
              </a:rPr>
              <a:t>1</a:t>
            </a:r>
            <a:r>
              <a:rPr lang="zh-CN" altLang="en-US" sz="4000" b="1" dirty="0">
                <a:solidFill>
                  <a:schemeClr val="dk1"/>
                </a:solidFill>
                <a:latin typeface="Georgia"/>
              </a:rPr>
              <a:t>、</a:t>
            </a:r>
            <a:r>
              <a:rPr lang="en-US" altLang="zh-CN" sz="3600" b="1" i="1" dirty="0">
                <a:solidFill>
                  <a:schemeClr val="dk1"/>
                </a:solidFill>
                <a:latin typeface="Georgia"/>
              </a:rPr>
              <a:t>I</a:t>
            </a:r>
            <a:r>
              <a:rPr lang="zh-CN" altLang="zh-CN" sz="3600" b="1" dirty="0">
                <a:solidFill>
                  <a:schemeClr val="dk1"/>
                </a:solidFill>
                <a:latin typeface="Georgia"/>
              </a:rPr>
              <a:t>与</a:t>
            </a:r>
            <a:r>
              <a:rPr lang="en-US" altLang="zh-CN" sz="3600" b="1" i="1" dirty="0">
                <a:solidFill>
                  <a:schemeClr val="dk1"/>
                </a:solidFill>
                <a:latin typeface="Georgia"/>
              </a:rPr>
              <a:t>U</a:t>
            </a:r>
            <a:r>
              <a:rPr lang="zh-CN" altLang="zh-CN" sz="3600" b="1" spc="0" dirty="0">
                <a:solidFill>
                  <a:prstClr val="black"/>
                </a:solidFill>
                <a:latin typeface="+mj-ea"/>
                <a:cs typeface="+mn-cs"/>
              </a:rPr>
              <a:t>的关系</a:t>
            </a:r>
            <a:r>
              <a:rPr lang="zh-CN" altLang="en-US" sz="3600" b="1" spc="0" dirty="0">
                <a:solidFill>
                  <a:prstClr val="black"/>
                </a:solidFill>
                <a:latin typeface="+mj-ea"/>
                <a:cs typeface="+mn-cs"/>
              </a:rPr>
              <a:t>：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6FCD1FF6-5CBE-428B-B37F-2AF12B349A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816136"/>
              </p:ext>
            </p:extLst>
          </p:nvPr>
        </p:nvGraphicFramePr>
        <p:xfrm>
          <a:off x="5654449" y="1320883"/>
          <a:ext cx="6012996" cy="3603170"/>
        </p:xfrm>
        <a:graphic>
          <a:graphicData uri="http://schemas.openxmlformats.org/drawingml/2006/table">
            <a:tbl>
              <a:tblPr firstRow="1" bandRow="1"/>
              <a:tblGrid>
                <a:gridCol w="1401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4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7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54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zh-CN" altLang="en-US" sz="2400" dirty="0"/>
                        <a:t>实验</a:t>
                      </a:r>
                      <a:endParaRPr lang="en-US" altLang="zh-CN" sz="2400" dirty="0"/>
                    </a:p>
                    <a:p>
                      <a:pPr algn="ctr"/>
                      <a:r>
                        <a:rPr lang="zh-CN" altLang="en-US" sz="2400" dirty="0"/>
                        <a:t>次数</a:t>
                      </a:r>
                    </a:p>
                  </a:txBody>
                  <a:tcPr marL="91455" marR="91455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652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zh-CN" altLang="en-US" sz="2400" dirty="0"/>
                        <a:t>电阻</a:t>
                      </a:r>
                      <a:r>
                        <a:rPr lang="en-US" altLang="zh-CN" sz="2400" i="1" dirty="0"/>
                        <a:t>R</a:t>
                      </a:r>
                      <a:r>
                        <a:rPr lang="en-US" altLang="zh-CN" sz="2400" dirty="0"/>
                        <a:t>=</a:t>
                      </a:r>
                      <a:r>
                        <a:rPr lang="en-US" altLang="zh-CN" sz="2400" u="sng" baseline="0" dirty="0"/>
                        <a:t>   </a:t>
                      </a:r>
                      <a:r>
                        <a:rPr lang="en-US" altLang="zh-CN" sz="2400" u="sng" baseline="0" dirty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n-US" altLang="zh-CN" sz="2400" u="sng" baseline="0" dirty="0"/>
                        <a:t>   </a:t>
                      </a:r>
                      <a:r>
                        <a:rPr lang="el-GR" altLang="zh-CN" sz="2400" u="none" baseline="0" dirty="0"/>
                        <a:t>Ω</a:t>
                      </a:r>
                      <a:endParaRPr lang="zh-CN" altLang="en-US" sz="2400" dirty="0"/>
                    </a:p>
                  </a:txBody>
                  <a:tcPr marL="91455" marR="91455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65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88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/>
                        <a:t>电压</a:t>
                      </a:r>
                      <a:r>
                        <a:rPr lang="en-US" altLang="zh-CN" sz="2400" b="1" i="1" dirty="0"/>
                        <a:t>U</a:t>
                      </a:r>
                      <a:r>
                        <a:rPr lang="en-US" altLang="zh-CN" sz="2400" b="1" dirty="0"/>
                        <a:t>/V</a:t>
                      </a:r>
                      <a:endParaRPr lang="zh-CN" altLang="en-US" sz="2400" b="1" dirty="0"/>
                    </a:p>
                  </a:txBody>
                  <a:tcPr marL="91455" marR="91455" marT="45729" marB="45729" anchor="ctr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652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/>
                        <a:t>电流</a:t>
                      </a:r>
                      <a:r>
                        <a:rPr lang="en-US" altLang="zh-CN" sz="2400" b="1" i="1" dirty="0"/>
                        <a:t>I</a:t>
                      </a:r>
                      <a:r>
                        <a:rPr lang="en-US" altLang="zh-CN" sz="2400" b="1" dirty="0"/>
                        <a:t>/A</a:t>
                      </a:r>
                      <a:endParaRPr lang="zh-CN" altLang="en-US" sz="2400" b="1" dirty="0"/>
                    </a:p>
                  </a:txBody>
                  <a:tcPr marL="91455" marR="91455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652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9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algn="ctr" rtl="0" eaLnBrk="1" latinLnBrk="0" hangingPunct="1"/>
                      <a:r>
                        <a:rPr kumimoji="0" lang="en-US" altLang="zh-CN" sz="24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zh-CN" altLang="en-US" sz="2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5" marR="91455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65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55" marR="91455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65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55" marR="91455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65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9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algn="ctr" rtl="0" eaLnBrk="1" latinLnBrk="0" hangingPunct="1"/>
                      <a:r>
                        <a:rPr kumimoji="0" lang="en-US" altLang="zh-CN" sz="24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zh-CN" altLang="en-US" sz="2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5" marR="91455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652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55" marR="91455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652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55" marR="91455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652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9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algn="ctr" rtl="0" eaLnBrk="1" latinLnBrk="0" hangingPunct="1"/>
                      <a:r>
                        <a:rPr kumimoji="0" lang="en-US" altLang="zh-CN" sz="24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zh-CN" altLang="en-US" sz="2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5" marR="91455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65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55" marR="91455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65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55" marR="91455" marT="45729" marB="457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65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6F04C182-5DA7-4F2C-B705-A17BADDC3DE4}"/>
              </a:ext>
            </a:extLst>
          </p:cNvPr>
          <p:cNvSpPr txBox="1"/>
          <p:nvPr/>
        </p:nvSpPr>
        <p:spPr>
          <a:xfrm>
            <a:off x="0" y="5472051"/>
            <a:ext cx="12192000" cy="126188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dk1"/>
                </a:solidFill>
                <a:latin typeface="Georgia"/>
              </a:rPr>
              <a:t>    </a:t>
            </a:r>
            <a:r>
              <a:rPr lang="zh-CN" altLang="en-US" sz="3600" b="1" dirty="0">
                <a:solidFill>
                  <a:srgbClr val="FF0000"/>
                </a:solidFill>
                <a:latin typeface="Georgia"/>
              </a:rPr>
              <a:t>结论：导体的电阻</a:t>
            </a:r>
            <a:r>
              <a:rPr lang="zh-CN" altLang="zh-CN" sz="3600" b="1" dirty="0">
                <a:solidFill>
                  <a:srgbClr val="FF0000"/>
                </a:solidFill>
                <a:latin typeface="Georgia"/>
              </a:rPr>
              <a:t>一定时，</a:t>
            </a:r>
            <a:r>
              <a:rPr lang="zh-CN" altLang="en-US" sz="3600" b="1" dirty="0">
                <a:solidFill>
                  <a:srgbClr val="FF0000"/>
                </a:solidFill>
                <a:latin typeface="Georgia"/>
              </a:rPr>
              <a:t>通过导体的电流</a:t>
            </a:r>
            <a:r>
              <a:rPr lang="zh-CN" altLang="zh-CN" sz="3600" b="1" dirty="0">
                <a:solidFill>
                  <a:srgbClr val="FF0000"/>
                </a:solidFill>
                <a:latin typeface="Georgia"/>
              </a:rPr>
              <a:t>与</a:t>
            </a:r>
            <a:r>
              <a:rPr lang="zh-CN" altLang="en-US" sz="3600" b="1" dirty="0">
                <a:solidFill>
                  <a:srgbClr val="FF0000"/>
                </a:solidFill>
                <a:latin typeface="Georgia"/>
              </a:rPr>
              <a:t>导体两端的电压</a:t>
            </a:r>
            <a:r>
              <a:rPr lang="zh-CN" altLang="zh-CN" sz="3600" b="1" dirty="0">
                <a:solidFill>
                  <a:srgbClr val="FF0000"/>
                </a:solidFill>
                <a:latin typeface="Georgia"/>
              </a:rPr>
              <a:t>成正比</a:t>
            </a:r>
            <a:r>
              <a:rPr lang="zh-CN" altLang="en-US" sz="3600" b="1" dirty="0">
                <a:solidFill>
                  <a:srgbClr val="FF0000"/>
                </a:solidFill>
                <a:latin typeface="Georgia"/>
              </a:rPr>
              <a:t>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9795786-A451-49F8-9AC8-1E563CAF2AD7}"/>
              </a:ext>
            </a:extLst>
          </p:cNvPr>
          <p:cNvSpPr txBox="1"/>
          <p:nvPr/>
        </p:nvSpPr>
        <p:spPr>
          <a:xfrm>
            <a:off x="104775" y="2274838"/>
            <a:ext cx="53972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控制</a:t>
            </a:r>
            <a:r>
              <a:rPr kumimoji="0" lang="zh-CN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导体的电阻</a:t>
            </a:r>
            <a:r>
              <a:rPr kumimoji="0" lang="en-US" altLang="zh-CN" sz="3600" i="1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R</a:t>
            </a:r>
            <a:r>
              <a:rPr kumimoji="0" lang="zh-CN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不变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2" charset="-122"/>
                <a:ea typeface="楷体" pitchFamily="2" charset="-122"/>
                <a:cs typeface="+mn-cs"/>
              </a:rPr>
              <a:t>，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2" charset="-122"/>
              <a:ea typeface="楷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改变</a:t>
            </a:r>
            <a:r>
              <a:rPr kumimoji="0" lang="zh-CN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</a:t>
            </a:r>
            <a:r>
              <a:rPr lang="zh-CN" altLang="en-US" sz="3600" b="1" u="sng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导体两端的电压</a:t>
            </a:r>
            <a:r>
              <a:rPr lang="en-US" altLang="zh-CN" sz="3600" b="1" i="1" u="sng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U</a:t>
            </a:r>
            <a:r>
              <a:rPr kumimoji="0" lang="zh-CN" alt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</a:t>
            </a:r>
            <a:r>
              <a:rPr kumimoji="0" lang="zh-CN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2" charset="-122"/>
                <a:ea typeface="楷体" pitchFamily="2" charset="-122"/>
                <a:cs typeface="+mn-cs"/>
              </a:rPr>
              <a:t>，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2" charset="-122"/>
              <a:ea typeface="楷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观察</a:t>
            </a:r>
            <a:r>
              <a:rPr kumimoji="0" lang="zh-CN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通过导体的电流</a:t>
            </a:r>
            <a:r>
              <a:rPr kumimoji="0" lang="en-US" altLang="zh-CN" sz="3600" b="1" i="1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I</a:t>
            </a:r>
            <a:r>
              <a:rPr kumimoji="0" lang="en-US" altLang="zh-CN" sz="3600" b="1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</a:t>
            </a:r>
            <a:r>
              <a:rPr kumimoji="0" lang="zh-CN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2" charset="-122"/>
                <a:ea typeface="楷体" pitchFamily="2" charset="-122"/>
                <a:cs typeface="+mn-cs"/>
              </a:rPr>
              <a:t>。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2" charset="-122"/>
              <a:ea typeface="楷体" pitchFamily="2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4506C1C-E543-4814-8F3E-4BF234955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8" y="108277"/>
            <a:ext cx="3670110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7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307FE3-6B84-4EC6-A38C-AE1A1D937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56" y="604397"/>
            <a:ext cx="3670110" cy="672694"/>
          </a:xfr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en-US" altLang="zh-CN" i="1" dirty="0">
                <a:solidFill>
                  <a:schemeClr val="dk1"/>
                </a:solidFill>
                <a:latin typeface="Georgia"/>
              </a:rPr>
              <a:t>2</a:t>
            </a:r>
            <a:r>
              <a:rPr lang="zh-CN" altLang="en-US" sz="4000" b="1" i="1" dirty="0">
                <a:solidFill>
                  <a:schemeClr val="dk1"/>
                </a:solidFill>
                <a:latin typeface="Georgia"/>
              </a:rPr>
              <a:t>、</a:t>
            </a:r>
            <a:r>
              <a:rPr lang="en-US" altLang="zh-CN" sz="3600" b="1" i="1" dirty="0">
                <a:solidFill>
                  <a:schemeClr val="dk1"/>
                </a:solidFill>
                <a:latin typeface="Georgia"/>
              </a:rPr>
              <a:t>I</a:t>
            </a:r>
            <a:r>
              <a:rPr lang="zh-CN" altLang="zh-CN" sz="3600" b="1" dirty="0">
                <a:solidFill>
                  <a:schemeClr val="dk1"/>
                </a:solidFill>
                <a:latin typeface="Georgia"/>
              </a:rPr>
              <a:t>与</a:t>
            </a:r>
            <a:r>
              <a:rPr lang="en-US" altLang="zh-CN" sz="3600" b="1" i="1" dirty="0">
                <a:solidFill>
                  <a:schemeClr val="dk1"/>
                </a:solidFill>
                <a:latin typeface="Georgia"/>
              </a:rPr>
              <a:t>R</a:t>
            </a:r>
            <a:r>
              <a:rPr lang="zh-CN" altLang="zh-CN" sz="3600" b="1" spc="0" dirty="0">
                <a:solidFill>
                  <a:prstClr val="black"/>
                </a:solidFill>
                <a:latin typeface="+mj-ea"/>
                <a:cs typeface="+mn-cs"/>
              </a:rPr>
              <a:t>的关系</a:t>
            </a:r>
            <a:r>
              <a:rPr lang="zh-CN" altLang="en-US" sz="3600" b="1" spc="0" dirty="0">
                <a:solidFill>
                  <a:prstClr val="black"/>
                </a:solidFill>
                <a:latin typeface="+mj-ea"/>
                <a:cs typeface="+mn-cs"/>
              </a:rPr>
              <a:t>：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5DC47F2A-6A03-41D4-A52F-C51A134A5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472677"/>
              </p:ext>
            </p:extLst>
          </p:nvPr>
        </p:nvGraphicFramePr>
        <p:xfrm>
          <a:off x="6471813" y="1538734"/>
          <a:ext cx="5519057" cy="3461658"/>
        </p:xfrm>
        <a:graphic>
          <a:graphicData uri="http://schemas.openxmlformats.org/drawingml/2006/table">
            <a:tbl>
              <a:tblPr firstRow="1" bandRow="1"/>
              <a:tblGrid>
                <a:gridCol w="1317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6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590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zh-CN" altLang="en-US" sz="2400" dirty="0"/>
                        <a:t>实验</a:t>
                      </a:r>
                      <a:endParaRPr lang="en-US" altLang="zh-CN" sz="2400" dirty="0"/>
                    </a:p>
                    <a:p>
                      <a:pPr algn="ctr"/>
                      <a:r>
                        <a:rPr lang="zh-CN" altLang="en-US" sz="2400" dirty="0"/>
                        <a:t>次数</a:t>
                      </a:r>
                    </a:p>
                  </a:txBody>
                  <a:tcPr marL="91457" marR="91457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652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/>
                        <a:t>电压</a:t>
                      </a:r>
                      <a:r>
                        <a:rPr lang="en-US" altLang="zh-CN" sz="2400" i="1" u="none" dirty="0"/>
                        <a:t>U</a:t>
                      </a:r>
                      <a:r>
                        <a:rPr lang="en-US" altLang="zh-CN" sz="2400" u="none" dirty="0"/>
                        <a:t>=</a:t>
                      </a:r>
                      <a:r>
                        <a:rPr lang="en-US" altLang="zh-CN" sz="2400" b="1" u="sng" baseline="0" dirty="0"/>
                        <a:t>               </a:t>
                      </a:r>
                      <a:r>
                        <a:rPr lang="en-US" altLang="zh-CN" sz="2400" b="1" u="none" dirty="0"/>
                        <a:t>V</a:t>
                      </a:r>
                      <a:endParaRPr lang="zh-CN" altLang="en-US" sz="2400" b="1" u="none" dirty="0"/>
                    </a:p>
                  </a:txBody>
                  <a:tcPr marL="91457" marR="91457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65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97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/>
                        <a:t>电阻</a:t>
                      </a:r>
                      <a:r>
                        <a:rPr lang="en-US" altLang="zh-CN" sz="2400" b="1" i="1" dirty="0"/>
                        <a:t>R</a:t>
                      </a:r>
                      <a:r>
                        <a:rPr lang="en-US" altLang="zh-CN" sz="2400" b="1" dirty="0"/>
                        <a:t>/</a:t>
                      </a:r>
                      <a:r>
                        <a:rPr lang="el-GR" altLang="zh-CN" sz="2400" u="none" baseline="0" dirty="0"/>
                        <a:t>Ω</a:t>
                      </a:r>
                      <a:endParaRPr lang="zh-CN" altLang="en-US" sz="2400" dirty="0"/>
                    </a:p>
                  </a:txBody>
                  <a:tcPr marL="91457" marR="91457" marT="45715" marB="45715" anchor="ctr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652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/>
                        <a:t>电流</a:t>
                      </a:r>
                      <a:r>
                        <a:rPr lang="en-US" altLang="zh-CN" sz="2400" b="1" i="1" dirty="0"/>
                        <a:t>I</a:t>
                      </a:r>
                      <a:r>
                        <a:rPr lang="en-US" altLang="zh-CN" sz="2400" b="1" dirty="0"/>
                        <a:t>/A</a:t>
                      </a:r>
                      <a:endParaRPr lang="zh-CN" altLang="en-US" sz="2400" b="1" dirty="0"/>
                    </a:p>
                  </a:txBody>
                  <a:tcPr marL="91457" marR="91457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652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algn="ctr" rtl="0" eaLnBrk="1" latinLnBrk="0" hangingPunct="1"/>
                      <a:r>
                        <a:rPr kumimoji="0" lang="en-US" altLang="zh-CN" sz="24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zh-CN" altLang="en-US" sz="2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7" marR="91457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65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57" marR="91457" marT="45715" marB="4571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65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57" marR="91457" marT="45715" marB="4571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65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algn="ctr" rtl="0" eaLnBrk="1" latinLnBrk="0" hangingPunct="1"/>
                      <a:r>
                        <a:rPr kumimoji="0" lang="en-US" altLang="zh-CN" sz="24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zh-CN" altLang="en-US" sz="2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7" marR="91457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652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57" marR="91457" marT="45715" marB="4571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652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57" marR="91457" marT="45715" marB="4571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652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8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algn="ctr" rtl="0" eaLnBrk="1" latinLnBrk="0" hangingPunct="1"/>
                      <a:r>
                        <a:rPr kumimoji="0" lang="en-US" altLang="zh-CN" sz="24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zh-CN" altLang="en-US" sz="2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7" marR="91457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65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57" marR="91457" marT="45715" marB="4571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65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91457" marR="91457" marT="45715" marB="4571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65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D2D2FE70-0BC0-4822-8E27-8674E828C4A9}"/>
              </a:ext>
            </a:extLst>
          </p:cNvPr>
          <p:cNvSpPr txBox="1"/>
          <p:nvPr/>
        </p:nvSpPr>
        <p:spPr>
          <a:xfrm>
            <a:off x="0" y="5417622"/>
            <a:ext cx="12192000" cy="126188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dk1"/>
                </a:solidFill>
                <a:latin typeface="Georgia"/>
              </a:rPr>
              <a:t>    </a:t>
            </a:r>
            <a:r>
              <a:rPr lang="zh-CN" altLang="en-US" sz="3600" b="1" dirty="0">
                <a:solidFill>
                  <a:srgbClr val="FF0000"/>
                </a:solidFill>
                <a:latin typeface="Georgia"/>
              </a:rPr>
              <a:t>结论：导体两端的电压</a:t>
            </a:r>
            <a:r>
              <a:rPr lang="zh-CN" altLang="zh-CN" sz="3600" b="1" dirty="0">
                <a:solidFill>
                  <a:srgbClr val="FF0000"/>
                </a:solidFill>
                <a:latin typeface="Georgia"/>
              </a:rPr>
              <a:t>一定时，</a:t>
            </a:r>
            <a:r>
              <a:rPr lang="zh-CN" altLang="en-US" sz="3600" b="1" dirty="0">
                <a:solidFill>
                  <a:srgbClr val="FF0000"/>
                </a:solidFill>
                <a:latin typeface="Georgia"/>
              </a:rPr>
              <a:t>通过导体的电流</a:t>
            </a:r>
            <a:r>
              <a:rPr lang="zh-CN" altLang="zh-CN" sz="3600" b="1" dirty="0">
                <a:solidFill>
                  <a:srgbClr val="FF0000"/>
                </a:solidFill>
                <a:latin typeface="Georgia"/>
              </a:rPr>
              <a:t>与</a:t>
            </a:r>
            <a:r>
              <a:rPr lang="zh-CN" altLang="en-US" sz="3600" b="1" dirty="0">
                <a:solidFill>
                  <a:srgbClr val="FF0000"/>
                </a:solidFill>
                <a:latin typeface="Georgia"/>
              </a:rPr>
              <a:t>导体的电阻</a:t>
            </a:r>
            <a:r>
              <a:rPr lang="zh-CN" altLang="zh-CN" sz="3600" b="1" dirty="0">
                <a:solidFill>
                  <a:srgbClr val="FF0000"/>
                </a:solidFill>
                <a:latin typeface="Georgia"/>
              </a:rPr>
              <a:t>成</a:t>
            </a:r>
            <a:r>
              <a:rPr lang="zh-CN" altLang="en-US" sz="3600" b="1" dirty="0">
                <a:solidFill>
                  <a:srgbClr val="FF0000"/>
                </a:solidFill>
                <a:latin typeface="Georgia"/>
              </a:rPr>
              <a:t>反</a:t>
            </a:r>
            <a:r>
              <a:rPr lang="zh-CN" altLang="zh-CN" sz="3600" b="1" dirty="0">
                <a:solidFill>
                  <a:srgbClr val="FF0000"/>
                </a:solidFill>
                <a:latin typeface="Georgia"/>
              </a:rPr>
              <a:t>比</a:t>
            </a:r>
            <a:r>
              <a:rPr lang="zh-CN" altLang="en-US" sz="3600" b="1" dirty="0">
                <a:solidFill>
                  <a:srgbClr val="FF0000"/>
                </a:solidFill>
                <a:latin typeface="Georgia"/>
              </a:rPr>
              <a:t>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A691DC0-E408-4442-8B94-A9D2ED38D2E4}"/>
              </a:ext>
            </a:extLst>
          </p:cNvPr>
          <p:cNvSpPr txBox="1"/>
          <p:nvPr/>
        </p:nvSpPr>
        <p:spPr>
          <a:xfrm>
            <a:off x="104774" y="2274838"/>
            <a:ext cx="64560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控制</a:t>
            </a:r>
            <a:r>
              <a:rPr kumimoji="0" lang="zh-CN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导体</a:t>
            </a:r>
            <a:r>
              <a:rPr lang="zh-CN" altLang="en-US" sz="3600" b="1" u="sng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两端的电压</a:t>
            </a:r>
            <a:r>
              <a:rPr lang="en-US" altLang="zh-CN" sz="3600" b="1" i="1" u="sng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U</a:t>
            </a:r>
            <a:r>
              <a:rPr lang="en-US" altLang="zh-CN" sz="3600" b="1" u="sng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不变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2" charset="-122"/>
                <a:ea typeface="楷体" pitchFamily="2" charset="-122"/>
                <a:cs typeface="+mn-cs"/>
              </a:rPr>
              <a:t>，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2" charset="-122"/>
              <a:ea typeface="楷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改变</a:t>
            </a:r>
            <a:r>
              <a:rPr kumimoji="0" lang="zh-CN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      </a:t>
            </a:r>
            <a:r>
              <a:rPr lang="zh-CN" altLang="en-US" sz="3600" b="1" u="sng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导体的电阻</a:t>
            </a:r>
            <a:r>
              <a:rPr lang="en-US" altLang="zh-CN" sz="3600" b="1" i="1" u="sng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</a:t>
            </a:r>
            <a:r>
              <a:rPr kumimoji="0" lang="zh-CN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2" charset="-122"/>
                <a:ea typeface="楷体" pitchFamily="2" charset="-122"/>
                <a:cs typeface="+mn-cs"/>
              </a:rPr>
              <a:t>，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2" charset="-122"/>
              <a:ea typeface="楷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观察</a:t>
            </a:r>
            <a:r>
              <a:rPr kumimoji="0" lang="zh-CN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   通过导体的电流</a:t>
            </a:r>
            <a:r>
              <a:rPr kumimoji="0" lang="en-US" altLang="zh-CN" sz="3600" b="1" i="1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I </a:t>
            </a:r>
            <a:r>
              <a:rPr kumimoji="0" lang="en-US" altLang="zh-CN" sz="3600" b="1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kumimoji="0" lang="zh-CN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2" charset="-122"/>
                <a:ea typeface="楷体" pitchFamily="2" charset="-122"/>
                <a:cs typeface="+mn-cs"/>
              </a:rPr>
              <a:t>。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2" charset="-122"/>
              <a:ea typeface="楷体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522DA7A-9FD6-4264-A7CE-CE11DA1DB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90" y="92289"/>
            <a:ext cx="3670110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5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865" y="411708"/>
            <a:ext cx="1732066" cy="691479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altLang="zh-CN" sz="3600" b="1" i="1" dirty="0"/>
              <a:t>I</a:t>
            </a:r>
            <a:r>
              <a:rPr lang="en-US" altLang="zh-CN" sz="3600" b="1" dirty="0"/>
              <a:t>-</a:t>
            </a:r>
            <a:r>
              <a:rPr lang="en-US" altLang="zh-CN" sz="3600" b="1" i="1" dirty="0"/>
              <a:t>R</a:t>
            </a:r>
            <a:r>
              <a:rPr lang="zh-CN" altLang="en-US" sz="3600" dirty="0"/>
              <a:t>图像：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290893"/>
              </p:ext>
            </p:extLst>
          </p:nvPr>
        </p:nvGraphicFramePr>
        <p:xfrm>
          <a:off x="1184512" y="1836535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BAEFD42A-E561-4090-B354-E6C2279F27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90" y="92289"/>
            <a:ext cx="3670110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1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3078074-DCD8-4633-A512-7F3B9BB87EC1}"/>
              </a:ext>
            </a:extLst>
          </p:cNvPr>
          <p:cNvSpPr txBox="1"/>
          <p:nvPr/>
        </p:nvSpPr>
        <p:spPr>
          <a:xfrm>
            <a:off x="1678899" y="3073359"/>
            <a:ext cx="23893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彩云" pitchFamily="2" charset="-122"/>
                <a:ea typeface="华文彩云" pitchFamily="2" charset="-122"/>
              </a:rPr>
              <a:t>公式：</a:t>
            </a:r>
            <a:endParaRPr lang="zh-CN" alt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华文彩云" pitchFamily="2" charset="-122"/>
              <a:cs typeface="Times New Roman" pitchFamily="18" charset="0"/>
            </a:endParaRPr>
          </a:p>
        </p:txBody>
      </p:sp>
      <p:pic>
        <p:nvPicPr>
          <p:cNvPr id="46083" name="Picture 3">
            <a:extLst>
              <a:ext uri="{FF2B5EF4-FFF2-40B4-BE49-F238E27FC236}">
                <a16:creationId xmlns:a16="http://schemas.microsoft.com/office/drawing/2014/main" id="{5F48A2F4-9F9B-4739-A5E4-E59E226EA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501" y="2856706"/>
            <a:ext cx="1576388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DBD55F87-3608-43F4-88A1-F82B437F1618}"/>
              </a:ext>
            </a:extLst>
          </p:cNvPr>
          <p:cNvSpPr/>
          <p:nvPr/>
        </p:nvSpPr>
        <p:spPr>
          <a:xfrm rot="10800000" flipV="1">
            <a:off x="1261522" y="661693"/>
            <a:ext cx="8871857" cy="1948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CN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光彩云_CNKI" panose="02000500000000000000" pitchFamily="2" charset="-122"/>
                <a:ea typeface="华光彩云_CNKI" panose="02000500000000000000" pitchFamily="2" charset="-122"/>
              </a:rPr>
              <a:t>欧姆定律</a:t>
            </a:r>
            <a:r>
              <a:rPr lang="zh-CN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：</a:t>
            </a:r>
            <a:endParaRPr lang="en-US" altLang="zh-C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  <a:p>
            <a:pPr>
              <a:defRPr/>
            </a:pPr>
            <a:r>
              <a:rPr lang="zh-CN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通过导体的电流与导体两端电压成正比，与导体的电阻成反比。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ED70299-73E2-4F89-90CA-1B16D2541232}"/>
              </a:ext>
            </a:extLst>
          </p:cNvPr>
          <p:cNvGrpSpPr/>
          <p:nvPr/>
        </p:nvGrpSpPr>
        <p:grpSpPr>
          <a:xfrm>
            <a:off x="3948673" y="4590013"/>
            <a:ext cx="2546761" cy="1076327"/>
            <a:chOff x="3318198" y="4413743"/>
            <a:chExt cx="2546761" cy="1076327"/>
          </a:xfrm>
        </p:grpSpPr>
        <p:sp>
          <p:nvSpPr>
            <p:cNvPr id="39" name="文本框 7274">
              <a:extLst>
                <a:ext uri="{FF2B5EF4-FFF2-40B4-BE49-F238E27FC236}">
                  <a16:creationId xmlns:a16="http://schemas.microsoft.com/office/drawing/2014/main" id="{160256B1-A57B-455A-94B6-BA6B00D4A8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3895" y="4413743"/>
              <a:ext cx="762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latin typeface="Times New Roman" panose="02020603050405020304" pitchFamily="18" charset="0"/>
                </a:rPr>
                <a:t>R</a:t>
              </a:r>
              <a:r>
                <a:rPr lang="en-US" altLang="zh-CN" sz="1400" b="1" dirty="0">
                  <a:latin typeface="Times New Roman" panose="02020603050405020304" pitchFamily="18" charset="0"/>
                </a:rPr>
                <a:t>2</a:t>
              </a:r>
              <a:endParaRPr lang="en-US" altLang="zh-CN" sz="2400" b="1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C772DF40-B7A1-403D-99CE-6E7A1E09BCF9}"/>
                </a:ext>
              </a:extLst>
            </p:cNvPr>
            <p:cNvGrpSpPr/>
            <p:nvPr/>
          </p:nvGrpSpPr>
          <p:grpSpPr>
            <a:xfrm>
              <a:off x="3350359" y="4861420"/>
              <a:ext cx="2514600" cy="171450"/>
              <a:chOff x="3350359" y="4861420"/>
              <a:chExt cx="2514600" cy="171450"/>
            </a:xfrm>
          </p:grpSpPr>
          <p:sp>
            <p:nvSpPr>
              <p:cNvPr id="25" name="直接连接符 7265">
                <a:extLst>
                  <a:ext uri="{FF2B5EF4-FFF2-40B4-BE49-F238E27FC236}">
                    <a16:creationId xmlns:a16="http://schemas.microsoft.com/office/drawing/2014/main" id="{47541C25-346D-4C76-A6EC-72D30832A4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17159" y="4937619"/>
                <a:ext cx="457200" cy="95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" name="组合 7251">
                <a:extLst>
                  <a:ext uri="{FF2B5EF4-FFF2-40B4-BE49-F238E27FC236}">
                    <a16:creationId xmlns:a16="http://schemas.microsoft.com/office/drawing/2014/main" id="{BA701762-E6EF-467E-AF76-2FD2E20B60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50359" y="4861420"/>
                <a:ext cx="2514600" cy="171450"/>
                <a:chOff x="1536" y="1560"/>
                <a:chExt cx="1584" cy="108"/>
              </a:xfrm>
            </p:grpSpPr>
            <p:sp>
              <p:nvSpPr>
                <p:cNvPr id="18" name="直接连接符 7261">
                  <a:extLst>
                    <a:ext uri="{FF2B5EF4-FFF2-40B4-BE49-F238E27FC236}">
                      <a16:creationId xmlns:a16="http://schemas.microsoft.com/office/drawing/2014/main" id="{A4723E6C-1FEB-4816-A19C-3B3BD2C892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6" y="1632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" name="矩形 7262">
                  <a:extLst>
                    <a:ext uri="{FF2B5EF4-FFF2-40B4-BE49-F238E27FC236}">
                      <a16:creationId xmlns:a16="http://schemas.microsoft.com/office/drawing/2014/main" id="{5635D52E-E7E4-4403-840F-9426340582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4" y="1572"/>
                  <a:ext cx="384" cy="96"/>
                </a:xfrm>
                <a:prstGeom prst="rect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/>
                </a:p>
              </p:txBody>
            </p:sp>
            <p:sp>
              <p:nvSpPr>
                <p:cNvPr id="20" name="矩形 7263">
                  <a:extLst>
                    <a:ext uri="{FF2B5EF4-FFF2-40B4-BE49-F238E27FC236}">
                      <a16:creationId xmlns:a16="http://schemas.microsoft.com/office/drawing/2014/main" id="{B7DCEF4D-43F8-4716-B9B2-B48301609E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6" y="1560"/>
                  <a:ext cx="384" cy="96"/>
                </a:xfrm>
                <a:prstGeom prst="rect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/>
                </a:p>
              </p:txBody>
            </p:sp>
            <p:sp>
              <p:nvSpPr>
                <p:cNvPr id="22" name="直接连接符 7265">
                  <a:extLst>
                    <a:ext uri="{FF2B5EF4-FFF2-40B4-BE49-F238E27FC236}">
                      <a16:creationId xmlns:a16="http://schemas.microsoft.com/office/drawing/2014/main" id="{BD69175D-20F0-4AB5-B4B9-BDFF6FE31A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0" y="1608"/>
                  <a:ext cx="24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8" name="文本框 7275">
              <a:extLst>
                <a:ext uri="{FF2B5EF4-FFF2-40B4-BE49-F238E27FC236}">
                  <a16:creationId xmlns:a16="http://schemas.microsoft.com/office/drawing/2014/main" id="{87070087-03BF-4ECA-9F58-69B26EDD82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8673" y="4413743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latin typeface="Times New Roman" panose="02020603050405020304" pitchFamily="18" charset="0"/>
                </a:rPr>
                <a:t>R</a:t>
              </a:r>
              <a:r>
                <a:rPr lang="en-US" altLang="zh-CN" sz="1400" b="1" dirty="0">
                  <a:latin typeface="Times New Roman" panose="02020603050405020304" pitchFamily="18" charset="0"/>
                </a:rPr>
                <a:t>1</a:t>
              </a:r>
              <a:endParaRPr lang="en-US" altLang="zh-CN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40" name="文本框 7269">
              <a:extLst>
                <a:ext uri="{FF2B5EF4-FFF2-40B4-BE49-F238E27FC236}">
                  <a16:creationId xmlns:a16="http://schemas.microsoft.com/office/drawing/2014/main" id="{43931549-C93A-4211-B877-2680137532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8673" y="5032870"/>
              <a:ext cx="609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zh-CN" sz="2400" b="1" dirty="0">
                  <a:latin typeface="Times New Roman" panose="02020603050405020304" pitchFamily="18" charset="0"/>
                </a:rPr>
                <a:t>U</a:t>
              </a:r>
              <a:r>
                <a:rPr lang="en-US" altLang="zh-CN" sz="1400" b="1" dirty="0">
                  <a:latin typeface="Times New Roman" panose="02020603050405020304" pitchFamily="18" charset="0"/>
                </a:rPr>
                <a:t>1</a:t>
              </a:r>
              <a:endParaRPr lang="en-US" altLang="zh-CN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41" name="文本框 7270">
              <a:extLst>
                <a:ext uri="{FF2B5EF4-FFF2-40B4-BE49-F238E27FC236}">
                  <a16:creationId xmlns:a16="http://schemas.microsoft.com/office/drawing/2014/main" id="{767CB2EE-17BE-4EA1-8247-A4FE9CE8A7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3895" y="5032870"/>
              <a:ext cx="609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zh-CN" sz="2400" b="1" dirty="0">
                  <a:latin typeface="Times New Roman" panose="02020603050405020304" pitchFamily="18" charset="0"/>
                </a:rPr>
                <a:t>U</a:t>
              </a:r>
              <a:r>
                <a:rPr lang="en-US" altLang="zh-CN" sz="1400" b="1" dirty="0">
                  <a:latin typeface="Times New Roman" panose="02020603050405020304" pitchFamily="18" charset="0"/>
                </a:rPr>
                <a:t>2</a:t>
              </a:r>
              <a:endParaRPr lang="en-US" altLang="zh-CN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42" name="文本框 7273">
              <a:extLst>
                <a:ext uri="{FF2B5EF4-FFF2-40B4-BE49-F238E27FC236}">
                  <a16:creationId xmlns:a16="http://schemas.microsoft.com/office/drawing/2014/main" id="{60305EB2-4EA6-403F-A087-CE023E62C7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8198" y="4461371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dirty="0">
                  <a:latin typeface="Times New Roman" panose="02020603050405020304" pitchFamily="18" charset="0"/>
                </a:rPr>
                <a:t>I</a:t>
              </a:r>
              <a:r>
                <a:rPr lang="en-US" altLang="zh-CN" sz="1200" b="1" dirty="0">
                  <a:latin typeface="Times New Roman" panose="02020603050405020304" pitchFamily="18" charset="0"/>
                </a:rPr>
                <a:t>1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3" name="文本框 7272">
              <a:extLst>
                <a:ext uri="{FF2B5EF4-FFF2-40B4-BE49-F238E27FC236}">
                  <a16:creationId xmlns:a16="http://schemas.microsoft.com/office/drawing/2014/main" id="{E16BB8FE-0C90-4355-8A1E-A50773DA6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3359" y="4413743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dirty="0">
                  <a:latin typeface="Times New Roman" panose="02020603050405020304" pitchFamily="18" charset="0"/>
                </a:rPr>
                <a:t>I</a:t>
              </a:r>
              <a:r>
                <a:rPr lang="en-US" altLang="zh-CN" sz="1400" b="1" dirty="0">
                  <a:latin typeface="Times New Roman" panose="02020603050405020304" pitchFamily="18" charset="0"/>
                </a:rPr>
                <a:t>2</a:t>
              </a:r>
              <a:endParaRPr lang="en-US" altLang="zh-CN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45" name="直接连接符 7243">
              <a:extLst>
                <a:ext uri="{FF2B5EF4-FFF2-40B4-BE49-F238E27FC236}">
                  <a16:creationId xmlns:a16="http://schemas.microsoft.com/office/drawing/2014/main" id="{578A3E4A-1BC6-4326-A518-DEAA8097B2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3074" y="4975720"/>
              <a:ext cx="267447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46" name="直接连接符 7243">
              <a:extLst>
                <a:ext uri="{FF2B5EF4-FFF2-40B4-BE49-F238E27FC236}">
                  <a16:creationId xmlns:a16="http://schemas.microsoft.com/office/drawing/2014/main" id="{380570C2-0288-49CA-B5E0-4B30CB0C1E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4946" y="4947144"/>
              <a:ext cx="267447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7D445D45-FE36-4AE2-9FC5-3A6EA90F9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5892"/>
            <a:ext cx="3670110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1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45D27E0E-846E-4E24-BF02-0E6C2EE6BB94}"/>
              </a:ext>
            </a:extLst>
          </p:cNvPr>
          <p:cNvSpPr txBox="1"/>
          <p:nvPr/>
        </p:nvSpPr>
        <p:spPr>
          <a:xfrm>
            <a:off x="1295400" y="823819"/>
            <a:ext cx="4354286" cy="70788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让小灯泡正常发光  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行楷" pitchFamily="2" charset="-122"/>
              <a:ea typeface="华文行楷" pitchFamily="2" charset="-122"/>
              <a:cs typeface="+mn-cs"/>
            </a:endParaRP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E078C8B7-799B-4ACA-99E1-CA287A66F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978243"/>
            <a:ext cx="10058400" cy="1450757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solidFill>
                  <a:prstClr val="black"/>
                </a:solidFill>
                <a:latin typeface="+mj-ea"/>
                <a:cs typeface="+mn-cs"/>
              </a:rPr>
              <a:t>    </a:t>
            </a:r>
            <a:r>
              <a:rPr lang="zh-CN" altLang="zh-CN" sz="3600" b="1" dirty="0">
                <a:solidFill>
                  <a:prstClr val="black"/>
                </a:solidFill>
                <a:latin typeface="+mj-ea"/>
                <a:cs typeface="+mn-cs"/>
              </a:rPr>
              <a:t>电源总电压</a:t>
            </a:r>
            <a:r>
              <a:rPr lang="en-US" altLang="zh-CN" sz="3600" b="1" dirty="0">
                <a:solidFill>
                  <a:prstClr val="black"/>
                </a:solidFill>
                <a:latin typeface="+mj-ea"/>
                <a:cs typeface="+mn-cs"/>
              </a:rPr>
              <a:t>6V</a:t>
            </a:r>
            <a:r>
              <a:rPr lang="zh-CN" altLang="zh-CN" sz="3600" b="1" dirty="0">
                <a:solidFill>
                  <a:prstClr val="black"/>
                </a:solidFill>
                <a:latin typeface="+mj-ea"/>
                <a:cs typeface="+mn-cs"/>
              </a:rPr>
              <a:t>，要让标有“</a:t>
            </a:r>
            <a:r>
              <a:rPr lang="en-US" altLang="zh-CN" sz="3600" b="1" dirty="0">
                <a:solidFill>
                  <a:prstClr val="black"/>
                </a:solidFill>
                <a:latin typeface="+mj-ea"/>
                <a:cs typeface="+mn-cs"/>
              </a:rPr>
              <a:t>4.8V  0.3A</a:t>
            </a:r>
            <a:r>
              <a:rPr lang="zh-CN" altLang="zh-CN" sz="3600" b="1" dirty="0">
                <a:solidFill>
                  <a:prstClr val="black"/>
                </a:solidFill>
                <a:latin typeface="+mj-ea"/>
                <a:cs typeface="+mn-cs"/>
              </a:rPr>
              <a:t>”字样的小灯泡正常发光，需要在电路上串联多大的保护电阻？</a:t>
            </a:r>
            <a:endParaRPr lang="zh-CN" altLang="en-US" sz="3600" b="1" dirty="0">
              <a:solidFill>
                <a:prstClr val="black"/>
              </a:solidFill>
              <a:latin typeface="+mj-ea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F51119-635A-493D-AB19-5BF637958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476" y="3189678"/>
            <a:ext cx="3827047" cy="28217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F288405-14E8-4529-B85E-84DB475BF2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5892"/>
            <a:ext cx="3670110" cy="5121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87197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0175510"/>
  <p:tag name="MH_LIBRARY" val="GRAPHIC"/>
  <p:tag name="MH_ORDER" val="Rectangle 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01"/>
  <p:tag name="KSO_WM_TAG_VERSION" val="1.0"/>
  <p:tag name="KSO_WM_SLIDE_ID" val="custom16050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77*137"/>
  <p:tag name="KSO_WM_SLIDE_SIZE" val="805*3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01"/>
  <p:tag name="KSO_WM_TAG_VERSION" val="1.0"/>
  <p:tag name="KSO_WM_SLIDE_ID" val="custom16050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77*137"/>
  <p:tag name="KSO_WM_SLIDE_SIZE" val="805*31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01"/>
  <p:tag name="KSO_WM_UNIT_TYPE" val="a"/>
  <p:tag name="KSO_WM_UNIT_INDEX" val="1"/>
  <p:tag name="KSO_WM_UNIT_ID" val="custom160501_2*a*1"/>
  <p:tag name="KSO_WM_UNIT_CLEAR" val="1"/>
  <p:tag name="KSO_WM_UNIT_LAYERLEVEL" val="1"/>
  <p:tag name="KSO_WM_UNIT_VALUE" val="1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01"/>
  <p:tag name="KSO_WM_TAG_VERSION" val="1.0"/>
  <p:tag name="KSO_WM_SLIDE_ID" val="custom16050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77*137"/>
  <p:tag name="KSO_WM_SLIDE_SIZE" val="805*3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0175510"/>
  <p:tag name="MH_LIBRARY" val="GRAPHIC"/>
  <p:tag name="MH_ORDER" val="Rectangle 1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01"/>
  <p:tag name="KSO_WM_TAG_VERSION" val="1.0"/>
  <p:tag name="KSO_WM_SLIDE_ID" val="custom160501_1"/>
  <p:tag name="KSO_WM_SLIDE_INDEX" val="1"/>
  <p:tag name="KSO_WM_SLIDE_ITEM_CNT" val="2"/>
  <p:tag name="KSO_WM_SLIDE_LAYOUT" val="a_b"/>
  <p:tag name="KSO_WM_SLIDE_LAYOUT_CNT" val="1_1"/>
  <p:tag name="KSO_WM_SLIDE_TYPE" val="title"/>
  <p:tag name="KSO_WM_TEMPLATE_THUMBS_INDEX" val="1、10、12、18、24、25、26、27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01"/>
  <p:tag name="KSO_WM_UNIT_TYPE" val="a"/>
  <p:tag name="KSO_WM_UNIT_INDEX" val="1"/>
  <p:tag name="KSO_WM_UNIT_ID" val="custom160501_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01"/>
  <p:tag name="KSO_WM_UNIT_TYPE" val="a"/>
  <p:tag name="KSO_WM_UNIT_INDEX" val="1"/>
  <p:tag name="KSO_WM_UNIT_ID" val="custom160501_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01"/>
  <p:tag name="KSO_WM_UNIT_TYPE" val="a"/>
  <p:tag name="KSO_WM_UNIT_INDEX" val="1"/>
  <p:tag name="KSO_WM_UNIT_ID" val="custom160501_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01"/>
  <p:tag name="KSO_WM_UNIT_TYPE" val="a"/>
  <p:tag name="KSO_WM_UNIT_INDEX" val="1"/>
  <p:tag name="KSO_WM_UNIT_ID" val="custom160501_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01"/>
  <p:tag name="KSO_WM_UNIT_TYPE" val="a"/>
  <p:tag name="KSO_WM_UNIT_INDEX" val="1"/>
  <p:tag name="KSO_WM_UNIT_ID" val="custom160501_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01"/>
  <p:tag name="KSO_WM_TAG_VERSION" val="1.0"/>
  <p:tag name="KSO_WM_SLIDE_ID" val="custom16050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77*137"/>
  <p:tag name="KSO_WM_SLIDE_SIZE" val="805*317"/>
</p:tagLst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9236</TotalTime>
  <Words>329</Words>
  <Application>Microsoft Office PowerPoint</Application>
  <PresentationFormat>宽屏</PresentationFormat>
  <Paragraphs>61</Paragraphs>
  <Slides>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华光彩云_CNKI</vt:lpstr>
      <vt:lpstr>华文彩云</vt:lpstr>
      <vt:lpstr>华文仿宋</vt:lpstr>
      <vt:lpstr>华文行楷</vt:lpstr>
      <vt:lpstr>楷体</vt:lpstr>
      <vt:lpstr>宋体</vt:lpstr>
      <vt:lpstr>Arial</vt:lpstr>
      <vt:lpstr>Calibri</vt:lpstr>
      <vt:lpstr>Calibri Light</vt:lpstr>
      <vt:lpstr>Georgia</vt:lpstr>
      <vt:lpstr>Times New Roman</vt:lpstr>
      <vt:lpstr>Wingdings</vt:lpstr>
      <vt:lpstr>回顾</vt:lpstr>
      <vt:lpstr>第3节    欧姆定律</vt:lpstr>
      <vt:lpstr>PowerPoint 演示文稿</vt:lpstr>
      <vt:lpstr>PowerPoint 演示文稿</vt:lpstr>
      <vt:lpstr>探究通过导体的电流与电压、电阻的关系</vt:lpstr>
      <vt:lpstr>1、I与U的关系：</vt:lpstr>
      <vt:lpstr>2、I与R的关系：</vt:lpstr>
      <vt:lpstr>I-R图像：</vt:lpstr>
      <vt:lpstr>PowerPoint 演示文稿</vt:lpstr>
      <vt:lpstr>    电源总电压6V，要让标有“4.8V  0.3A”字样的小灯泡正常发光，需要在电路上串联多大的保护电阻？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iPhone (2)</dc:creator>
  <cp:lastModifiedBy>Lenovo</cp:lastModifiedBy>
  <cp:revision>610</cp:revision>
  <dcterms:created xsi:type="dcterms:W3CDTF">1900-01-01T00:00:00Z</dcterms:created>
  <dcterms:modified xsi:type="dcterms:W3CDTF">2020-12-02T14:08:50Z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