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84" r:id="rId4"/>
    <p:sldId id="353" r:id="rId5"/>
    <p:sldId id="417" r:id="rId6"/>
    <p:sldId id="419" r:id="rId7"/>
    <p:sldId id="315" r:id="rId8"/>
    <p:sldId id="420" r:id="rId10"/>
    <p:sldId id="418" r:id="rId11"/>
    <p:sldId id="306" r:id="rId12"/>
    <p:sldId id="307" r:id="rId13"/>
    <p:sldId id="458" r:id="rId14"/>
    <p:sldId id="308" r:id="rId15"/>
    <p:sldId id="441" r:id="rId16"/>
    <p:sldId id="421" r:id="rId17"/>
    <p:sldId id="309" r:id="rId18"/>
    <p:sldId id="310" r:id="rId19"/>
    <p:sldId id="311" r:id="rId20"/>
    <p:sldId id="440" r:id="rId21"/>
    <p:sldId id="323" r:id="rId22"/>
    <p:sldId id="264" r:id="rId23"/>
    <p:sldId id="284" r:id="rId24"/>
    <p:sldId id="286" r:id="rId25"/>
    <p:sldId id="287" r:id="rId26"/>
    <p:sldId id="268" r:id="rId27"/>
    <p:sldId id="266" r:id="rId28"/>
    <p:sldId id="269" r:id="rId29"/>
    <p:sldId id="267" r:id="rId30"/>
    <p:sldId id="297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3300"/>
    <a:srgbClr val="FFFF00"/>
    <a:srgbClr val="9999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/>
    <p:restoredTop sz="94545"/>
  </p:normalViewPr>
  <p:slideViewPr>
    <p:cSldViewPr showGuides="1">
      <p:cViewPr varScale="1">
        <p:scale>
          <a:sx n="70" d="100"/>
          <a:sy n="70" d="100"/>
        </p:scale>
        <p:origin x="666" y="66"/>
      </p:cViewPr>
      <p:guideLst>
        <p:guide orient="horz" pos="213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页眉占位符 849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84995" name="日期占位符 8499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84996" name="幻灯片图像占位符 8499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4997" name="文本占位符 8499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4998" name="页脚占位符 8499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84999" name="灯片编号占位符 8499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02402" name="幻灯片图像占位符 1024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文本占位符 1024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36865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6867" name="副标题 36866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6868" name="日期占位符 36867"/>
          <p:cNvSpPr>
            <a:spLocks noGrp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6869" name="页脚占位符 36868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6870" name="灯片编号占位符 36869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5841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5843" name="文本占位符 35842"/>
          <p:cNvSpPr>
            <a:spLocks noGrp="1" noRot="1"/>
          </p:cNvSpPr>
          <p:nvPr>
            <p:ph type="body" idx="1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5844" name="日期占位符 35843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5845" name="页脚占位符 35844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5846" name="灯片编号占位符 35845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over dir="r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6" Type="http://schemas.openxmlformats.org/officeDocument/2006/relationships/image" Target="../media/image14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hyperlink" Target="&#26684;&#24335;&#24037;&#21378;&#35270;&#39057;&#21512;&#24182;%20&#27700;&#30005;1%20(1)+&#27700;&#30005;1%20(2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4.png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" Type="http://schemas.openxmlformats.org/officeDocument/2006/relationships/hyperlink" Target="&#26684;&#24335;&#24037;&#21378;&#35270;&#39057;&#21512;&#24182;%20&#27700;&#30005;1%20(1)+&#27700;&#30005;1%20(2).mp4" TargetMode="Externa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电站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059940"/>
            <a:ext cx="7245985" cy="3507740"/>
          </a:xfrm>
          <a:prstGeom prst="rect">
            <a:avLst/>
          </a:prstGeom>
        </p:spPr>
      </p:pic>
      <p:sp>
        <p:nvSpPr>
          <p:cNvPr id="2050" name="文本框 2049"/>
          <p:cNvSpPr txBox="1"/>
          <p:nvPr/>
        </p:nvSpPr>
        <p:spPr>
          <a:xfrm>
            <a:off x="838200" y="1524000"/>
            <a:ext cx="7620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电压和电压表的使用</a:t>
            </a:r>
            <a:endParaRPr lang="zh-CN" altLang="en-US" sz="6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930" y="5696178"/>
            <a:ext cx="7620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常州市新北区龙虎塘中学  肖云峰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/>
          <p:nvPr/>
        </p:nvSpPr>
        <p:spPr>
          <a:xfrm>
            <a:off x="395288" y="620713"/>
            <a:ext cx="4419600" cy="5889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探究串联电路中的电压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5779" name="表格 75778"/>
          <p:cNvGraphicFramePr/>
          <p:nvPr>
            <p:custDataLst>
              <p:tags r:id="rId1"/>
            </p:custDataLst>
          </p:nvPr>
        </p:nvGraphicFramePr>
        <p:xfrm>
          <a:off x="457200" y="2514600"/>
          <a:ext cx="8382000" cy="3302000"/>
        </p:xfrm>
        <a:graphic>
          <a:graphicData uri="http://schemas.openxmlformats.org/drawingml/2006/table">
            <a:tbl>
              <a:tblPr/>
              <a:tblGrid>
                <a:gridCol w="1423988"/>
                <a:gridCol w="2386012"/>
                <a:gridCol w="2362200"/>
                <a:gridCol w="2209800"/>
              </a:tblGrid>
              <a:tr h="1651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36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7" name="Text Box 26"/>
          <p:cNvSpPr txBox="1"/>
          <p:nvPr/>
        </p:nvSpPr>
        <p:spPr>
          <a:xfrm>
            <a:off x="990600" y="2743200"/>
            <a:ext cx="762000" cy="4270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Verdana" panose="020B0604030504040204" pitchFamily="34" charset="0"/>
              </a:rPr>
              <a:t>电压</a:t>
            </a:r>
            <a:endParaRPr lang="zh-CN" altLang="en-US" sz="2200" b="1" dirty="0">
              <a:latin typeface="Verdana" panose="020B0604030504040204" pitchFamily="34" charset="0"/>
            </a:endParaRPr>
          </a:p>
        </p:txBody>
      </p:sp>
      <p:sp>
        <p:nvSpPr>
          <p:cNvPr id="75798" name="Text Box 27"/>
          <p:cNvSpPr txBox="1"/>
          <p:nvPr/>
        </p:nvSpPr>
        <p:spPr>
          <a:xfrm>
            <a:off x="533400" y="3429000"/>
            <a:ext cx="762000" cy="4270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Verdana" panose="020B0604030504040204" pitchFamily="34" charset="0"/>
              </a:rPr>
              <a:t>序号</a:t>
            </a:r>
            <a:endParaRPr lang="zh-CN" altLang="en-US" sz="2200" b="1" dirty="0">
              <a:latin typeface="Verdana" panose="020B0604030504040204" pitchFamily="34" charset="0"/>
            </a:endParaRPr>
          </a:p>
        </p:txBody>
      </p:sp>
      <p:sp>
        <p:nvSpPr>
          <p:cNvPr id="75799" name="Text Box 28"/>
          <p:cNvSpPr txBox="1"/>
          <p:nvPr/>
        </p:nvSpPr>
        <p:spPr>
          <a:xfrm>
            <a:off x="762000" y="4648200"/>
            <a:ext cx="762000" cy="6096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>
                <a:latin typeface="Verdana" panose="020B0604030504040204" pitchFamily="34" charset="0"/>
              </a:rPr>
              <a:t>①</a:t>
            </a:r>
            <a:endParaRPr lang="en-US" altLang="zh-CN" sz="3400" b="1">
              <a:latin typeface="Verdana" panose="020B0604030504040204" pitchFamily="34" charset="0"/>
            </a:endParaRPr>
          </a:p>
        </p:txBody>
      </p:sp>
      <p:sp>
        <p:nvSpPr>
          <p:cNvPr id="75800" name="Text Box 30"/>
          <p:cNvSpPr txBox="1"/>
          <p:nvPr/>
        </p:nvSpPr>
        <p:spPr>
          <a:xfrm>
            <a:off x="1979613" y="2924175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两端的电压            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75803" name="Text Box 38"/>
          <p:cNvSpPr txBox="1"/>
          <p:nvPr/>
        </p:nvSpPr>
        <p:spPr>
          <a:xfrm>
            <a:off x="4427538" y="2924175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两端的电压（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75804" name="Text Box 40"/>
          <p:cNvSpPr txBox="1"/>
          <p:nvPr/>
        </p:nvSpPr>
        <p:spPr>
          <a:xfrm>
            <a:off x="6629400" y="2835275"/>
            <a:ext cx="2286000" cy="109696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和灯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串联后两端的总电压（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5969000"/>
            <a:ext cx="8124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>
                <a:latin typeface="华文仿宋" panose="02010600040101010101" charset="-122"/>
                <a:ea typeface="华文仿宋" panose="02010600040101010101" charset="-122"/>
              </a:rPr>
              <a:t>做了一组实验，小明就得出了结论，你觉得对吗？为什么？</a:t>
            </a:r>
            <a:endParaRPr lang="zh-CN" altLang="zh-CN" sz="2400" b="1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/>
          <p:nvPr/>
        </p:nvSpPr>
        <p:spPr>
          <a:xfrm>
            <a:off x="395288" y="620713"/>
            <a:ext cx="4419600" cy="588962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探究串联电路中的电压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5779" name="表格 75778"/>
          <p:cNvGraphicFramePr/>
          <p:nvPr>
            <p:custDataLst>
              <p:tags r:id="rId1"/>
            </p:custDataLst>
          </p:nvPr>
        </p:nvGraphicFramePr>
        <p:xfrm>
          <a:off x="428625" y="1950085"/>
          <a:ext cx="8382000" cy="3571240"/>
        </p:xfrm>
        <a:graphic>
          <a:graphicData uri="http://schemas.openxmlformats.org/drawingml/2006/table">
            <a:tbl>
              <a:tblPr/>
              <a:tblGrid>
                <a:gridCol w="1423988"/>
                <a:gridCol w="2386012"/>
                <a:gridCol w="2362200"/>
                <a:gridCol w="2209800"/>
              </a:tblGrid>
              <a:tr h="1651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600" dirty="0"/>
                        <a:t>1</a:t>
                      </a:r>
                      <a:endParaRPr lang="en-US" altLang="zh-CN" sz="36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44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3600" dirty="0"/>
                        <a:t>2</a:t>
                      </a:r>
                      <a:endParaRPr lang="en-US" altLang="zh-CN" sz="36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4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3600" dirty="0"/>
                        <a:t>3</a:t>
                      </a:r>
                      <a:endParaRPr lang="en-US" altLang="zh-CN" sz="36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334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7" name="Text Box 26"/>
          <p:cNvSpPr txBox="1"/>
          <p:nvPr/>
        </p:nvSpPr>
        <p:spPr>
          <a:xfrm>
            <a:off x="1019175" y="2407920"/>
            <a:ext cx="762000" cy="4270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Verdana" panose="020B0604030504040204" pitchFamily="34" charset="0"/>
              </a:rPr>
              <a:t>电压</a:t>
            </a:r>
            <a:endParaRPr lang="zh-CN" altLang="en-US" sz="2200" b="1" dirty="0">
              <a:latin typeface="Verdana" panose="020B0604030504040204" pitchFamily="34" charset="0"/>
            </a:endParaRPr>
          </a:p>
        </p:txBody>
      </p:sp>
      <p:sp>
        <p:nvSpPr>
          <p:cNvPr id="75798" name="Text Box 27"/>
          <p:cNvSpPr txBox="1"/>
          <p:nvPr/>
        </p:nvSpPr>
        <p:spPr>
          <a:xfrm>
            <a:off x="533400" y="3169920"/>
            <a:ext cx="762000" cy="4270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Verdana" panose="020B0604030504040204" pitchFamily="34" charset="0"/>
              </a:rPr>
              <a:t>序号</a:t>
            </a:r>
            <a:endParaRPr lang="zh-CN" altLang="en-US" sz="2200" b="1" dirty="0">
              <a:latin typeface="Verdana" panose="020B0604030504040204" pitchFamily="34" charset="0"/>
            </a:endParaRPr>
          </a:p>
        </p:txBody>
      </p:sp>
      <p:sp>
        <p:nvSpPr>
          <p:cNvPr id="75800" name="Text Box 30"/>
          <p:cNvSpPr txBox="1"/>
          <p:nvPr/>
        </p:nvSpPr>
        <p:spPr>
          <a:xfrm>
            <a:off x="1909128" y="252857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两端的电压            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75803" name="Text Box 38"/>
          <p:cNvSpPr txBox="1"/>
          <p:nvPr/>
        </p:nvSpPr>
        <p:spPr>
          <a:xfrm>
            <a:off x="4343083" y="252857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两端的电压（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75804" name="Text Box 40"/>
          <p:cNvSpPr txBox="1"/>
          <p:nvPr/>
        </p:nvSpPr>
        <p:spPr>
          <a:xfrm>
            <a:off x="6629400" y="2528570"/>
            <a:ext cx="2286000" cy="109696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和灯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串联后两端的总电压（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76801"/>
          <p:cNvSpPr>
            <a:spLocks noGrp="1" noRot="1"/>
          </p:cNvSpPr>
          <p:nvPr>
            <p:ph type="title"/>
          </p:nvPr>
        </p:nvSpPr>
        <p:spPr>
          <a:xfrm>
            <a:off x="0" y="-116840"/>
            <a:ext cx="8458200" cy="1462405"/>
          </a:xfrm>
        </p:spPr>
        <p:txBody>
          <a:bodyPr anchor="ctr"/>
          <a:lstStyle/>
          <a:p>
            <a:r>
              <a:rPr lang="zh-CN" altLang="en-US" dirty="0"/>
              <a:t>串联电路电压特点：</a:t>
            </a:r>
            <a:endParaRPr lang="zh-CN" altLang="en-US" dirty="0"/>
          </a:p>
        </p:txBody>
      </p:sp>
      <p:sp>
        <p:nvSpPr>
          <p:cNvPr id="76803" name="文本占位符 76802"/>
          <p:cNvSpPr>
            <a:spLocks noGrp="1" noRot="1"/>
          </p:cNvSpPr>
          <p:nvPr>
            <p:ph type="body" idx="1"/>
          </p:nvPr>
        </p:nvSpPr>
        <p:spPr>
          <a:xfrm>
            <a:off x="301308" y="978535"/>
            <a:ext cx="8540750" cy="1706563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在串联电路中，串联电路两端的</a:t>
            </a:r>
            <a:r>
              <a:rPr lang="en-US" altLang="zh-CN" dirty="0"/>
              <a:t>_______</a:t>
            </a:r>
            <a:r>
              <a:rPr lang="zh-CN" altLang="en-US" dirty="0"/>
              <a:t>等于各部分电路两端的电压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76804" name="文本框 76803"/>
          <p:cNvSpPr txBox="1"/>
          <p:nvPr/>
        </p:nvSpPr>
        <p:spPr>
          <a:xfrm>
            <a:off x="6754813" y="978218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总电压</a:t>
            </a:r>
            <a:endParaRPr lang="zh-CN" altLang="en-US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5" name="文本框 76804"/>
          <p:cNvSpPr txBox="1"/>
          <p:nvPr/>
        </p:nvSpPr>
        <p:spPr>
          <a:xfrm>
            <a:off x="5806123" y="1345248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之和</a:t>
            </a:r>
            <a:endParaRPr lang="zh-CN" altLang="en-US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rId1" action="ppaction://hlinkfile"/>
          </p:cNvPr>
          <p:cNvGraphicFramePr/>
          <p:nvPr/>
        </p:nvGraphicFramePr>
        <p:xfrm>
          <a:off x="301625" y="1986915"/>
          <a:ext cx="4680585" cy="362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" r:id="rId2" imgW="4676775" imgH="2676525" progId="Paint.Picture">
                  <p:embed/>
                </p:oleObj>
              </mc:Choice>
              <mc:Fallback>
                <p:oleObj name="" r:id="rId2" imgW="4676775" imgH="267652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625" y="1986915"/>
                        <a:ext cx="4680585" cy="3623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191125" y="1986915"/>
          <a:ext cx="365125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" r:id="rId4" imgW="3648075" imgH="4143375" progId="Paint.Picture">
                  <p:embed/>
                </p:oleObj>
              </mc:Choice>
              <mc:Fallback>
                <p:oleObj name="" r:id="rId4" imgW="3648075" imgH="41433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125" y="1986915"/>
                        <a:ext cx="3651250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23570" y="5824220"/>
            <a:ext cx="78346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方正舒体" panose="02010601030101010101" charset="-122"/>
                <a:ea typeface="方正舒体" panose="02010601030101010101" charset="-122"/>
              </a:rPr>
              <a:t>如果，电路中再接入第三个小灯，电路电压有什么规律？</a:t>
            </a:r>
            <a:endParaRPr lang="zh-CN" altLang="en-US" sz="2400" b="1">
              <a:latin typeface="方正舒体" panose="02010601030101010101" charset="-122"/>
              <a:ea typeface="方正舒体" panose="02010601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580" y="3053715"/>
            <a:ext cx="1106170" cy="749935"/>
          </a:xfrm>
          <a:prstGeom prst="rect">
            <a:avLst/>
          </a:prstGeom>
        </p:spPr>
      </p:pic>
      <p:pic>
        <p:nvPicPr>
          <p:cNvPr id="3" name="图片 2" descr="水电站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545" y="4368800"/>
            <a:ext cx="1256665" cy="732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66305" y="616648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</a:rPr>
              <a:t>串联分压</a:t>
            </a:r>
            <a:endParaRPr lang="zh-CN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5" grpId="0"/>
      <p:bldP spid="5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/>
              <a:t>    </a:t>
            </a:r>
            <a:r>
              <a:rPr lang="zh-CN" altLang="zh-CN"/>
              <a:t>试一试</a:t>
            </a:r>
            <a:endParaRPr lang="zh-CN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一批小彩灯正常工作电压是4V，应将 ______只彩灯 ______联在</a:t>
            </a:r>
            <a:r>
              <a:rPr lang="en-US" altLang="zh-CN"/>
              <a:t>220v</a:t>
            </a:r>
            <a:r>
              <a:rPr lang="zh-CN" altLang="en-US"/>
              <a:t>家庭电路中，才能正常工作．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0385" y="3264535"/>
            <a:ext cx="3534410" cy="2927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7105" y="2384425"/>
            <a:ext cx="690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3300"/>
                </a:solidFill>
              </a:rPr>
              <a:t>55</a:t>
            </a:r>
            <a:endParaRPr lang="en-US" altLang="zh-CN" sz="3600" b="1">
              <a:solidFill>
                <a:srgbClr val="FF33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3500" y="2384425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</a:rPr>
              <a:t>串</a:t>
            </a:r>
            <a:endParaRPr lang="zh-CN" altLang="en-US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/>
          <p:nvPr/>
        </p:nvGraphicFramePr>
        <p:xfrm>
          <a:off x="888365" y="927735"/>
          <a:ext cx="7168515" cy="277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7162800" imgH="2771775" progId="Paint.Picture">
                  <p:embed/>
                </p:oleObj>
              </mc:Choice>
              <mc:Fallback>
                <p:oleObj name="" r:id="rId1" imgW="7162800" imgH="277177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8365" y="927735"/>
                        <a:ext cx="7168515" cy="277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57860" y="3701415"/>
            <a:ext cx="78282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延伸：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</a:rPr>
              <a:t>（</a:t>
            </a:r>
            <a:r>
              <a:rPr lang="en-US" altLang="zh-CN" sz="3200">
                <a:solidFill>
                  <a:schemeClr val="tx1"/>
                </a:solidFill>
              </a:rPr>
              <a:t>1</a:t>
            </a:r>
            <a:r>
              <a:rPr lang="zh-CN" altLang="en-US" sz="3200">
                <a:solidFill>
                  <a:schemeClr val="tx1"/>
                </a:solidFill>
              </a:rPr>
              <a:t>）</a:t>
            </a:r>
            <a:r>
              <a:rPr lang="en-US" altLang="zh-CN" sz="3200"/>
              <a:t>L</a:t>
            </a:r>
            <a:r>
              <a:rPr lang="en-US" altLang="zh-CN" sz="3200" baseline="-25000"/>
              <a:t>1</a:t>
            </a:r>
            <a:r>
              <a:rPr lang="zh-CN" altLang="en-US" sz="3200"/>
              <a:t>断路， </a:t>
            </a:r>
            <a:r>
              <a:rPr lang="en-US" altLang="zh-CN" sz="3200"/>
              <a:t>U</a:t>
            </a:r>
            <a:r>
              <a:rPr lang="en-US" altLang="zh-CN" sz="3200" baseline="-25000"/>
              <a:t>1</a:t>
            </a:r>
            <a:r>
              <a:rPr lang="zh-CN" altLang="en-US" sz="3200"/>
              <a:t>、</a:t>
            </a:r>
            <a:r>
              <a:rPr lang="en-US" altLang="zh-CN" sz="3200"/>
              <a:t>U</a:t>
            </a:r>
            <a:r>
              <a:rPr lang="en-US" altLang="zh-CN" sz="3200" baseline="-25000"/>
              <a:t>2</a:t>
            </a:r>
            <a:r>
              <a:rPr lang="zh-CN" altLang="en-US" sz="3200"/>
              <a:t>大小如何变化？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 </a:t>
            </a:r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（</a:t>
            </a: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）</a:t>
            </a:r>
            <a:r>
              <a:rPr lang="en-US" altLang="zh-CN" sz="3200">
                <a:sym typeface="+mn-ea"/>
              </a:rPr>
              <a:t>L</a:t>
            </a:r>
            <a:r>
              <a:rPr lang="en-US" altLang="zh-CN" sz="3200" baseline="-250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短路，</a:t>
            </a:r>
            <a:r>
              <a:rPr lang="en-US" altLang="zh-CN" sz="3200">
                <a:sym typeface="+mn-ea"/>
              </a:rPr>
              <a:t>U</a:t>
            </a:r>
            <a:r>
              <a:rPr lang="en-US" altLang="zh-CN" sz="3200" baseline="-250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U</a:t>
            </a:r>
            <a:r>
              <a:rPr lang="en-US" altLang="zh-CN" sz="3200" baseline="-250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大小如何变化？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3548380" y="4684395"/>
            <a:ext cx="2493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/>
              <a:t>U1</a:t>
            </a:r>
            <a:r>
              <a:rPr lang="zh-CN" altLang="en-US" sz="2400" b="1"/>
              <a:t>变大、</a:t>
            </a:r>
            <a:r>
              <a:rPr lang="en-US" altLang="zh-CN" sz="2400" b="1"/>
              <a:t>U2</a:t>
            </a:r>
            <a:r>
              <a:rPr lang="zh-CN" altLang="en-US" sz="2400" b="1"/>
              <a:t>变小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3548380" y="5678170"/>
            <a:ext cx="2493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/>
              <a:t>U1</a:t>
            </a:r>
            <a:r>
              <a:rPr lang="zh-CN" altLang="en-US" sz="2400" b="1"/>
              <a:t>变小、</a:t>
            </a:r>
            <a:r>
              <a:rPr lang="en-US" altLang="zh-CN" sz="2400" b="1"/>
              <a:t>U2</a:t>
            </a:r>
            <a:r>
              <a:rPr lang="zh-CN" altLang="en-US" sz="2400" b="1"/>
              <a:t>变大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617980" y="3019425"/>
            <a:ext cx="2211705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graphicFrame>
        <p:nvGraphicFramePr>
          <p:cNvPr id="2" name="对象 1"/>
          <p:cNvGraphicFramePr/>
          <p:nvPr/>
        </p:nvGraphicFramePr>
        <p:xfrm>
          <a:off x="1364615" y="3274695"/>
          <a:ext cx="2974340" cy="8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2295525" imgH="809625" progId="Paint.Picture">
                  <p:embed/>
                </p:oleObj>
              </mc:Choice>
              <mc:Fallback>
                <p:oleObj name="" r:id="rId3" imgW="2295525" imgH="80962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4615" y="3274695"/>
                        <a:ext cx="2974340" cy="81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916305" y="1064895"/>
          <a:ext cx="7311390" cy="472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" r:id="rId1" imgW="7305675" imgH="4724400" progId="Paint.Picture">
                  <p:embed/>
                </p:oleObj>
              </mc:Choice>
              <mc:Fallback>
                <p:oleObj name="" r:id="rId1" imgW="7305675" imgH="47244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6305" y="1064895"/>
                        <a:ext cx="7311390" cy="472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" name="Text Box 2"/>
          <p:cNvSpPr txBox="1"/>
          <p:nvPr/>
        </p:nvSpPr>
        <p:spPr>
          <a:xfrm>
            <a:off x="381000" y="304800"/>
            <a:ext cx="4419600" cy="5889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探究并联电路中的电压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828" name="Text Box 4"/>
          <p:cNvSpPr txBox="1"/>
          <p:nvPr/>
        </p:nvSpPr>
        <p:spPr>
          <a:xfrm>
            <a:off x="4038600" y="1371600"/>
            <a:ext cx="533400" cy="67151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+</a:t>
            </a:r>
            <a:endParaRPr lang="en-US" altLang="zh-CN" sz="3800" b="1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7829" name="Text Box 5"/>
          <p:cNvSpPr txBox="1"/>
          <p:nvPr/>
        </p:nvSpPr>
        <p:spPr>
          <a:xfrm>
            <a:off x="2895600" y="1447800"/>
            <a:ext cx="533400" cy="67151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-</a:t>
            </a:r>
            <a:endParaRPr lang="en-US" altLang="zh-CN" sz="3800" b="1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7830" name="Text Box 9"/>
          <p:cNvSpPr txBox="1"/>
          <p:nvPr/>
        </p:nvSpPr>
        <p:spPr>
          <a:xfrm>
            <a:off x="5257800" y="3276600"/>
            <a:ext cx="762000" cy="6096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3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3400" b="1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7831" name="Text Box 10"/>
          <p:cNvSpPr txBox="1"/>
          <p:nvPr/>
        </p:nvSpPr>
        <p:spPr>
          <a:xfrm>
            <a:off x="5334000" y="4800600"/>
            <a:ext cx="762000" cy="6096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3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3400" b="1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/>
          <p:nvPr/>
        </p:nvSpPr>
        <p:spPr>
          <a:xfrm>
            <a:off x="381000" y="1143000"/>
            <a:ext cx="4419600" cy="5889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探究并联电路中的电压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78851" name="表格 78850"/>
          <p:cNvGraphicFramePr/>
          <p:nvPr/>
        </p:nvGraphicFramePr>
        <p:xfrm>
          <a:off x="457200" y="2514600"/>
          <a:ext cx="8382000" cy="3302000"/>
        </p:xfrm>
        <a:graphic>
          <a:graphicData uri="http://schemas.openxmlformats.org/drawingml/2006/table">
            <a:tbl>
              <a:tblPr/>
              <a:tblGrid>
                <a:gridCol w="1423988"/>
                <a:gridCol w="2386012"/>
                <a:gridCol w="2362200"/>
                <a:gridCol w="2209800"/>
              </a:tblGrid>
              <a:tr h="1651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36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69" name="Text Box 21"/>
          <p:cNvSpPr txBox="1"/>
          <p:nvPr/>
        </p:nvSpPr>
        <p:spPr>
          <a:xfrm>
            <a:off x="990600" y="2743200"/>
            <a:ext cx="762000" cy="4270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Verdana" panose="020B0604030504040204" pitchFamily="34" charset="0"/>
              </a:rPr>
              <a:t>电压</a:t>
            </a:r>
            <a:endParaRPr lang="zh-CN" altLang="en-US" sz="2200" b="1" dirty="0">
              <a:latin typeface="Verdana" panose="020B0604030504040204" pitchFamily="34" charset="0"/>
            </a:endParaRPr>
          </a:p>
        </p:txBody>
      </p:sp>
      <p:sp>
        <p:nvSpPr>
          <p:cNvPr id="78870" name="Text Box 22"/>
          <p:cNvSpPr txBox="1"/>
          <p:nvPr/>
        </p:nvSpPr>
        <p:spPr>
          <a:xfrm>
            <a:off x="533400" y="3429000"/>
            <a:ext cx="762000" cy="427038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latin typeface="Verdana" panose="020B0604030504040204" pitchFamily="34" charset="0"/>
              </a:rPr>
              <a:t>序号</a:t>
            </a:r>
            <a:endParaRPr lang="zh-CN" altLang="en-US" sz="2200" b="1" dirty="0">
              <a:latin typeface="Verdana" panose="020B0604030504040204" pitchFamily="34" charset="0"/>
            </a:endParaRPr>
          </a:p>
        </p:txBody>
      </p:sp>
      <p:sp>
        <p:nvSpPr>
          <p:cNvPr id="78871" name="Text Box 23"/>
          <p:cNvSpPr txBox="1"/>
          <p:nvPr/>
        </p:nvSpPr>
        <p:spPr>
          <a:xfrm>
            <a:off x="762000" y="4648200"/>
            <a:ext cx="762000" cy="6096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b="1">
                <a:latin typeface="Verdana" panose="020B0604030504040204" pitchFamily="34" charset="0"/>
              </a:rPr>
              <a:t>①</a:t>
            </a:r>
            <a:endParaRPr lang="en-US" altLang="zh-CN" sz="3400" b="1">
              <a:latin typeface="Verdana" panose="020B0604030504040204" pitchFamily="34" charset="0"/>
            </a:endParaRPr>
          </a:p>
        </p:txBody>
      </p:sp>
      <p:sp>
        <p:nvSpPr>
          <p:cNvPr id="78872" name="Text Box 24"/>
          <p:cNvSpPr txBox="1"/>
          <p:nvPr/>
        </p:nvSpPr>
        <p:spPr>
          <a:xfrm>
            <a:off x="1981200" y="289560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两端的电压（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78875" name="Text Box 27"/>
          <p:cNvSpPr txBox="1"/>
          <p:nvPr/>
        </p:nvSpPr>
        <p:spPr>
          <a:xfrm>
            <a:off x="4419600" y="289560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两端的电压（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78876" name="Text Box 28"/>
          <p:cNvSpPr txBox="1"/>
          <p:nvPr/>
        </p:nvSpPr>
        <p:spPr>
          <a:xfrm>
            <a:off x="6629400" y="2835275"/>
            <a:ext cx="2286000" cy="109696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200" b="1" dirty="0">
                <a:latin typeface="Times New Roman" panose="02020603050405020304" pitchFamily="18" charset="0"/>
              </a:rPr>
              <a:t>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和灯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b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</a:rPr>
              <a:t>并联后两端的总电压（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b="1" dirty="0">
                <a:latin typeface="宋体" panose="02010600030101010101" pitchFamily="2" charset="-122"/>
              </a:rPr>
              <a:t>／</a:t>
            </a:r>
            <a:r>
              <a:rPr lang="en-US" altLang="zh-CN" sz="2200" b="1" dirty="0">
                <a:latin typeface="宋体" panose="02010600030101010101" pitchFamily="2" charset="-122"/>
              </a:rPr>
              <a:t>V</a:t>
            </a:r>
            <a:r>
              <a:rPr lang="zh-CN" altLang="en-US" sz="2200" b="1" dirty="0">
                <a:latin typeface="宋体" panose="02010600030101010101" pitchFamily="2" charset="-122"/>
              </a:rPr>
              <a:t>）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5969000"/>
            <a:ext cx="6919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华文仿宋" panose="02010600040101010101" charset="-122"/>
                <a:ea typeface="华文仿宋" panose="02010600040101010101" charset="-122"/>
              </a:rPr>
              <a:t>下一步应该怎么做，为什么？</a:t>
            </a:r>
            <a:endParaRPr lang="zh-CN" altLang="zh-CN" sz="2400" b="1"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315" y="6061075"/>
            <a:ext cx="271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b="1">
                <a:solidFill>
                  <a:srgbClr val="FF0000"/>
                </a:solidFill>
              </a:rPr>
              <a:t>换不同规格的灯再次实验</a:t>
            </a:r>
            <a:endParaRPr lang="zh-CN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79873"/>
          <p:cNvSpPr>
            <a:spLocks noGrp="1" noRot="1"/>
          </p:cNvSpPr>
          <p:nvPr>
            <p:ph type="title"/>
          </p:nvPr>
        </p:nvSpPr>
        <p:spPr>
          <a:xfrm>
            <a:off x="301625" y="93345"/>
            <a:ext cx="8540750" cy="1143000"/>
          </a:xfrm>
        </p:spPr>
        <p:txBody>
          <a:bodyPr anchor="ctr"/>
          <a:lstStyle/>
          <a:p>
            <a:r>
              <a:rPr lang="zh-CN" altLang="en-US" dirty="0"/>
              <a:t>并联电路电压特点：</a:t>
            </a:r>
            <a:endParaRPr lang="zh-CN" altLang="en-US" dirty="0"/>
          </a:p>
        </p:txBody>
      </p:sp>
      <p:sp>
        <p:nvSpPr>
          <p:cNvPr id="79875" name="文本占位符 79874"/>
          <p:cNvSpPr>
            <a:spLocks noGrp="1" noRot="1"/>
          </p:cNvSpPr>
          <p:nvPr>
            <p:ph type="body" idx="1"/>
          </p:nvPr>
        </p:nvSpPr>
        <p:spPr>
          <a:xfrm>
            <a:off x="192723" y="1642745"/>
            <a:ext cx="8540750" cy="1706563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     </a:t>
            </a:r>
            <a:r>
              <a:rPr lang="zh-CN" altLang="en-US" dirty="0"/>
              <a:t>在并联电路中，并联电路两端的总电压和各支路两端的电压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79876" name="文本框 79875"/>
          <p:cNvSpPr txBox="1"/>
          <p:nvPr/>
        </p:nvSpPr>
        <p:spPr>
          <a:xfrm>
            <a:off x="4181475" y="2073275"/>
            <a:ext cx="20875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相等</a:t>
            </a:r>
            <a:endParaRPr lang="zh-CN" altLang="en-US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648335" y="2714625"/>
          <a:ext cx="4661535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" r:id="rId1" imgW="4657725" imgH="3571875" progId="Paint.Picture">
                  <p:embed/>
                </p:oleObj>
              </mc:Choice>
              <mc:Fallback>
                <p:oleObj name="" r:id="rId1" imgW="4657725" imgH="357187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8335" y="2714625"/>
                        <a:ext cx="4661535" cy="357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10" y="4553585"/>
            <a:ext cx="1106170" cy="749935"/>
          </a:xfrm>
          <a:prstGeom prst="rect">
            <a:avLst/>
          </a:prstGeom>
        </p:spPr>
      </p:pic>
      <p:pic>
        <p:nvPicPr>
          <p:cNvPr id="3" name="图片 2" descr="水电站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545" y="4368800"/>
            <a:ext cx="1256665" cy="732790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6890" y="4364990"/>
            <a:ext cx="78282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延伸：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chemeClr val="tx1"/>
                </a:solidFill>
              </a:rPr>
              <a:t>（</a:t>
            </a:r>
            <a:r>
              <a:rPr lang="en-US" altLang="zh-CN" sz="3200">
                <a:solidFill>
                  <a:schemeClr val="tx1"/>
                </a:solidFill>
              </a:rPr>
              <a:t>1</a:t>
            </a:r>
            <a:r>
              <a:rPr lang="zh-CN" altLang="en-US" sz="3200">
                <a:solidFill>
                  <a:schemeClr val="tx1"/>
                </a:solidFill>
              </a:rPr>
              <a:t>）</a:t>
            </a:r>
            <a:r>
              <a:rPr lang="en-US" altLang="zh-CN" sz="3200"/>
              <a:t>L</a:t>
            </a:r>
            <a:r>
              <a:rPr lang="en-US" altLang="zh-CN" sz="3200" baseline="-25000"/>
              <a:t>1</a:t>
            </a:r>
            <a:r>
              <a:rPr lang="zh-CN" altLang="en-US" sz="3200"/>
              <a:t>断路， </a:t>
            </a:r>
            <a:r>
              <a:rPr lang="en-US" altLang="zh-CN" sz="3200"/>
              <a:t>U</a:t>
            </a:r>
            <a:r>
              <a:rPr lang="en-US" altLang="zh-CN" sz="3200" baseline="-25000"/>
              <a:t>1</a:t>
            </a:r>
            <a:r>
              <a:rPr lang="zh-CN" altLang="en-US" sz="3200"/>
              <a:t>、</a:t>
            </a:r>
            <a:r>
              <a:rPr lang="en-US" altLang="zh-CN" sz="3200"/>
              <a:t>U</a:t>
            </a:r>
            <a:r>
              <a:rPr lang="en-US" altLang="zh-CN" sz="3200" baseline="-25000"/>
              <a:t>2</a:t>
            </a:r>
            <a:r>
              <a:rPr lang="zh-CN" altLang="en-US" sz="3200"/>
              <a:t>大小如何变化？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 </a:t>
            </a:r>
            <a:endParaRPr lang="en-US" altLang="zh-CN" sz="3200">
              <a:sym typeface="+mn-ea"/>
            </a:endParaRPr>
          </a:p>
          <a:p>
            <a:r>
              <a:rPr lang="zh-CN" altLang="en-US" sz="3200">
                <a:sym typeface="+mn-ea"/>
              </a:rPr>
              <a:t>（</a:t>
            </a:r>
            <a:r>
              <a:rPr lang="en-US" altLang="zh-CN" sz="32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）</a:t>
            </a:r>
            <a:r>
              <a:rPr lang="en-US" altLang="zh-CN" sz="3200">
                <a:sym typeface="+mn-ea"/>
              </a:rPr>
              <a:t>L</a:t>
            </a:r>
            <a:r>
              <a:rPr lang="en-US" altLang="zh-CN" sz="3200" baseline="-250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短路，</a:t>
            </a:r>
            <a:r>
              <a:rPr lang="en-US" altLang="zh-CN" sz="3200">
                <a:sym typeface="+mn-ea"/>
              </a:rPr>
              <a:t>U</a:t>
            </a:r>
            <a:r>
              <a:rPr lang="en-US" altLang="zh-CN" sz="3200" baseline="-25000">
                <a:sym typeface="+mn-ea"/>
              </a:rPr>
              <a:t>1</a:t>
            </a:r>
            <a:r>
              <a:rPr lang="zh-CN" altLang="en-US"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U</a:t>
            </a:r>
            <a:r>
              <a:rPr lang="en-US" altLang="zh-CN" sz="3200" baseline="-25000">
                <a:sym typeface="+mn-ea"/>
              </a:rPr>
              <a:t>2</a:t>
            </a:r>
            <a:r>
              <a:rPr lang="zh-CN" altLang="en-US" sz="3200">
                <a:sym typeface="+mn-ea"/>
              </a:rPr>
              <a:t>大小如何变化？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7550150" y="491934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不变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7677150" y="596582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变小</a:t>
            </a:r>
            <a:endParaRPr lang="zh-CN" altLang="en-US" sz="2400" b="1"/>
          </a:p>
        </p:txBody>
      </p:sp>
      <p:graphicFrame>
        <p:nvGraphicFramePr>
          <p:cNvPr id="2" name="对象 1"/>
          <p:cNvGraphicFramePr/>
          <p:nvPr/>
        </p:nvGraphicFramePr>
        <p:xfrm>
          <a:off x="932180" y="659765"/>
          <a:ext cx="7122795" cy="356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6257925" imgH="3419475" progId="Paint.Picture">
                  <p:embed/>
                </p:oleObj>
              </mc:Choice>
              <mc:Fallback>
                <p:oleObj name="" r:id="rId1" imgW="6257925" imgH="3419475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2180" y="659765"/>
                        <a:ext cx="7122795" cy="356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101377"/>
          <p:cNvSpPr>
            <a:spLocks noGrp="1" noRot="1"/>
          </p:cNvSpPr>
          <p:nvPr>
            <p:ph type="title"/>
          </p:nvPr>
        </p:nvSpPr>
        <p:spPr>
          <a:xfrm>
            <a:off x="0" y="333375"/>
            <a:ext cx="8540750" cy="1143000"/>
          </a:xfrm>
        </p:spPr>
        <p:txBody>
          <a:bodyPr anchor="ctr"/>
          <a:lstStyle/>
          <a:p>
            <a:r>
              <a:rPr lang="zh-CN" altLang="en-US" sz="5400" dirty="0">
                <a:effectLst>
                  <a:outerShdw blurRad="38100" dist="38100" dir="2700000">
                    <a:srgbClr val="000000"/>
                  </a:outerShdw>
                </a:effectLst>
              </a:rPr>
              <a:t>小结</a:t>
            </a:r>
            <a:endParaRPr lang="zh-CN" altLang="en-US" sz="54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01379" name="文本占位符 101378"/>
          <p:cNvSpPr>
            <a:spLocks noGrp="1" noRot="1"/>
          </p:cNvSpPr>
          <p:nvPr>
            <p:ph type="body" idx="1"/>
          </p:nvPr>
        </p:nvSpPr>
        <p:spPr>
          <a:xfrm>
            <a:off x="755650" y="1484313"/>
            <a:ext cx="7910513" cy="3724275"/>
          </a:xfrm>
        </p:spPr>
        <p:txBody>
          <a:bodyPr/>
          <a:lstStyle/>
          <a:p>
            <a:r>
              <a:rPr lang="zh-CN" altLang="en-US" b="1" dirty="0"/>
              <a:t>电压使电路中形成电流</a:t>
            </a:r>
            <a:endParaRPr lang="zh-CN" altLang="en-US" b="1" dirty="0"/>
          </a:p>
          <a:p>
            <a:r>
              <a:rPr lang="zh-CN" altLang="en-US" b="1" dirty="0"/>
              <a:t>电源给电路中提供了电压</a:t>
            </a:r>
            <a:endParaRPr lang="zh-CN" altLang="en-US" b="1" dirty="0"/>
          </a:p>
          <a:p>
            <a:r>
              <a:rPr lang="zh-CN" altLang="en-US" b="1" dirty="0"/>
              <a:t>电压用</a:t>
            </a:r>
            <a:r>
              <a:rPr lang="en-US" altLang="zh-CN" b="1" dirty="0"/>
              <a:t>U</a:t>
            </a:r>
            <a:r>
              <a:rPr lang="zh-CN" altLang="en-US" b="1" dirty="0"/>
              <a:t>表示，单位是伏特，用</a:t>
            </a:r>
            <a:r>
              <a:rPr lang="en-US" altLang="zh-CN" b="1" dirty="0"/>
              <a:t>V</a:t>
            </a:r>
            <a:r>
              <a:rPr lang="zh-CN" altLang="en-US" b="1" dirty="0"/>
              <a:t>表示</a:t>
            </a:r>
            <a:endParaRPr lang="zh-CN" altLang="en-US" b="1" dirty="0"/>
          </a:p>
          <a:p>
            <a:r>
              <a:rPr lang="zh-CN" altLang="en-US" b="1" dirty="0"/>
              <a:t>电压表的读数方法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 看清量程和对应的分度值</a:t>
            </a:r>
            <a:endParaRPr lang="zh-CN" altLang="en-US" b="1" dirty="0"/>
          </a:p>
          <a:p>
            <a:r>
              <a:rPr lang="zh-CN" altLang="en-US" b="1" dirty="0"/>
              <a:t>电压表的使用方法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 校零、并联、正进负出、不能超出量程</a:t>
            </a:r>
            <a:endParaRPr lang="zh-CN" altLang="en-US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4669155" y="0"/>
          <a:ext cx="4222750" cy="324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219575" imgH="3238500" progId="Paint.Picture">
                  <p:embed/>
                </p:oleObj>
              </mc:Choice>
              <mc:Fallback>
                <p:oleObj name="" r:id="rId1" imgW="4219575" imgH="32385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69155" y="0"/>
                        <a:ext cx="4222750" cy="324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图片 4109" descr="13-图片-16"/>
          <p:cNvPicPr>
            <a:picLocks noChangeAspect="1"/>
          </p:cNvPicPr>
          <p:nvPr/>
        </p:nvPicPr>
        <p:blipFill>
          <a:blip r:embed="rId3"/>
          <a:srcRect r="38333"/>
          <a:stretch>
            <a:fillRect/>
          </a:stretch>
        </p:blipFill>
        <p:spPr>
          <a:xfrm>
            <a:off x="0" y="0"/>
            <a:ext cx="4513580" cy="2377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4100"/>
          <p:cNvSpPr txBox="1"/>
          <p:nvPr/>
        </p:nvSpPr>
        <p:spPr>
          <a:xfrm>
            <a:off x="6652895" y="622300"/>
            <a:ext cx="18446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电流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04" name="文本框 4103"/>
          <p:cNvSpPr txBox="1"/>
          <p:nvPr/>
        </p:nvSpPr>
        <p:spPr>
          <a:xfrm>
            <a:off x="1025525" y="165322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水流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" y="5096510"/>
            <a:ext cx="459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  </a:t>
            </a:r>
            <a:r>
              <a:rPr lang="en-US" altLang="zh-CN" sz="2400" b="1" dirty="0" smtClean="0"/>
              <a:t>     </a:t>
            </a:r>
            <a:r>
              <a:rPr lang="zh-CN" altLang="zh-CN" sz="2400" b="1" dirty="0" smtClean="0"/>
              <a:t>利用</a:t>
            </a:r>
            <a:r>
              <a:rPr lang="zh-CN" altLang="zh-CN" sz="2400" b="1" dirty="0"/>
              <a:t>流量计测量水流大小</a:t>
            </a:r>
            <a:r>
              <a:rPr lang="zh-CN" altLang="zh-CN" sz="2400" b="1" dirty="0" smtClean="0"/>
              <a:t>，</a:t>
            </a:r>
            <a:endParaRPr lang="en-US" altLang="zh-CN" sz="2400" b="1" dirty="0" smtClean="0"/>
          </a:p>
          <a:p>
            <a:r>
              <a:rPr lang="zh-CN" altLang="zh-CN" sz="2400" b="1" dirty="0" smtClean="0"/>
              <a:t>需要</a:t>
            </a:r>
            <a:r>
              <a:rPr lang="zh-CN" altLang="zh-CN" sz="2400" b="1" dirty="0"/>
              <a:t>放入水中，让</a:t>
            </a:r>
            <a:r>
              <a:rPr lang="zh-CN" altLang="zh-CN" sz="2400" b="1" dirty="0" smtClean="0"/>
              <a:t>水流</a:t>
            </a:r>
            <a:r>
              <a:rPr lang="zh-CN" altLang="en-US" sz="2400" b="1" dirty="0" smtClean="0"/>
              <a:t>全部</a:t>
            </a:r>
            <a:r>
              <a:rPr lang="zh-CN" altLang="zh-CN" sz="2400" b="1" dirty="0" smtClean="0"/>
              <a:t>流过</a:t>
            </a:r>
            <a:r>
              <a:rPr lang="zh-CN" altLang="zh-CN" sz="2400" b="1" dirty="0"/>
              <a:t>流量计</a:t>
            </a:r>
            <a:r>
              <a:rPr lang="zh-CN" altLang="zh-CN" sz="2400" b="1" dirty="0" smtClean="0"/>
              <a:t>，</a:t>
            </a:r>
            <a:r>
              <a:rPr lang="zh-CN" altLang="en-US" sz="2400" b="1" dirty="0" smtClean="0"/>
              <a:t>即要把流量计</a:t>
            </a:r>
            <a:r>
              <a:rPr lang="zh-CN" altLang="zh-CN" sz="2400" b="1" dirty="0" smtClean="0"/>
              <a:t>串联</a:t>
            </a:r>
            <a:r>
              <a:rPr lang="zh-CN" altLang="en-US" sz="2400" b="1" dirty="0" smtClean="0"/>
              <a:t>在水管中</a:t>
            </a:r>
            <a:endParaRPr lang="zh-CN" altLang="zh-CN" sz="2400" b="1" dirty="0"/>
          </a:p>
        </p:txBody>
      </p:sp>
      <p:pic>
        <p:nvPicPr>
          <p:cNvPr id="4" name="图片 3" descr="DC~UKPU60$NSX)SAN_%8@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" y="2377440"/>
            <a:ext cx="4389755" cy="2386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155" y="3564890"/>
            <a:ext cx="447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若要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用</a:t>
            </a:r>
            <a:r>
              <a:rPr lang="zh-CN" altLang="zh-CN" sz="2400" b="1" dirty="0">
                <a:solidFill>
                  <a:srgbClr val="FF0000"/>
                </a:solidFill>
              </a:rPr>
              <a:t>电流表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测量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电路中的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电流</a:t>
            </a:r>
            <a:r>
              <a:rPr lang="zh-CN" altLang="zh-CN" sz="2400" b="1" dirty="0">
                <a:solidFill>
                  <a:srgbClr val="FF0000"/>
                </a:solidFill>
              </a:rPr>
              <a:t>大小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电流表应该与被测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电路怎样连接？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3880" y="437515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电</a:t>
            </a:r>
            <a:r>
              <a:rPr lang="zh-CN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/>
              </a:rPr>
              <a:t>流表的使用</a:t>
            </a:r>
            <a:endParaRPr lang="zh-CN" altLang="zh-CN" sz="400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8104" y="4987290"/>
            <a:ext cx="220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串联</a:t>
            </a:r>
            <a:endParaRPr lang="zh-CN" altLang="zh-C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2" grpId="0"/>
      <p:bldP spid="2" grpId="1"/>
      <p:bldP spid="5" grpId="0"/>
      <p:bldP spid="5" grpId="1"/>
      <p:bldP spid="10" grpId="1"/>
      <p:bldP spid="10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 descr="6-6"/>
          <p:cNvPicPr>
            <a:picLocks noChangeAspect="1"/>
          </p:cNvPicPr>
          <p:nvPr/>
        </p:nvPicPr>
        <p:blipFill>
          <a:blip r:embed="rId1"/>
          <a:srcRect b="13513"/>
          <a:stretch>
            <a:fillRect/>
          </a:stretch>
        </p:blipFill>
        <p:spPr>
          <a:xfrm>
            <a:off x="0" y="2565400"/>
            <a:ext cx="8748713" cy="259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0242"/>
          <p:cNvSpPr txBox="1"/>
          <p:nvPr/>
        </p:nvSpPr>
        <p:spPr>
          <a:xfrm>
            <a:off x="250825" y="981075"/>
            <a:ext cx="8458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1.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如图所示，要使电压表测灯</a:t>
            </a:r>
            <a:r>
              <a:rPr lang="en-US" altLang="zh-CN" sz="3200" b="1">
                <a:latin typeface="新宋体" panose="02010609030101010101" pitchFamily="49" charset="-122"/>
                <a:ea typeface="新宋体" panose="02010609030101010101" pitchFamily="49" charset="-122"/>
              </a:rPr>
              <a:t>L</a:t>
            </a:r>
            <a:r>
              <a:rPr lang="en-US" altLang="zh-CN" sz="3200" b="1" baseline="-3000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两端的电压，正确的电路图是（  ）</a:t>
            </a:r>
            <a:endParaRPr lang="zh-CN" altLang="en-US" sz="3200" b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3635375" y="1484313"/>
            <a:ext cx="3603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文本框 52230"/>
          <p:cNvSpPr txBox="1"/>
          <p:nvPr/>
        </p:nvSpPr>
        <p:spPr>
          <a:xfrm>
            <a:off x="468313" y="1341438"/>
            <a:ext cx="8135937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、将下图中的元件连接起来（用铅笔画线表示导线），其中灯泡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串联，电压表</a:t>
            </a:r>
            <a:r>
              <a:rPr lang="en-US" altLang="zh-CN" sz="2800" b="1">
                <a:latin typeface="Times New Roman" panose="02020603050405020304" pitchFamily="18" charset="0"/>
              </a:rPr>
              <a:t>V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测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两端的电压，</a:t>
            </a:r>
            <a:r>
              <a:rPr lang="en-US" altLang="zh-CN" sz="2800" b="1">
                <a:latin typeface="Times New Roman" panose="02020603050405020304" pitchFamily="18" charset="0"/>
              </a:rPr>
              <a:t>V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测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与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串联后的总电压，并画出电路图。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52234" name="图片 52233" descr="P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997200"/>
            <a:ext cx="3581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5" name="文本框 52234"/>
          <p:cNvSpPr txBox="1"/>
          <p:nvPr/>
        </p:nvSpPr>
        <p:spPr>
          <a:xfrm>
            <a:off x="1627188" y="4267200"/>
            <a:ext cx="5064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  <a:endParaRPr lang="en-US" altLang="zh-CN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52236" name="文本框 52235"/>
          <p:cNvSpPr txBox="1"/>
          <p:nvPr/>
        </p:nvSpPr>
        <p:spPr>
          <a:xfrm>
            <a:off x="2922588" y="4114800"/>
            <a:ext cx="5064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V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52237" name="文本框 52236"/>
          <p:cNvSpPr txBox="1"/>
          <p:nvPr/>
        </p:nvSpPr>
        <p:spPr>
          <a:xfrm>
            <a:off x="1409700" y="60198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  <a:endParaRPr lang="en-US" altLang="zh-CN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52238" name="文本框 52237"/>
          <p:cNvSpPr txBox="1"/>
          <p:nvPr/>
        </p:nvSpPr>
        <p:spPr>
          <a:xfrm>
            <a:off x="2808288" y="59817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52239" name="任意多边形 52238"/>
          <p:cNvSpPr/>
          <p:nvPr/>
        </p:nvSpPr>
        <p:spPr>
          <a:xfrm>
            <a:off x="3086100" y="3086100"/>
            <a:ext cx="990600" cy="1447800"/>
          </a:xfrm>
          <a:custGeom>
            <a:avLst/>
            <a:gdLst/>
            <a:ahLst/>
            <a:cxnLst/>
            <a:rect l="0" t="0" r="0" b="0"/>
            <a:pathLst>
              <a:path w="528" h="912">
                <a:moveTo>
                  <a:pt x="0" y="144"/>
                </a:moveTo>
                <a:cubicBezTo>
                  <a:pt x="140" y="72"/>
                  <a:pt x="280" y="0"/>
                  <a:pt x="336" y="96"/>
                </a:cubicBezTo>
                <a:cubicBezTo>
                  <a:pt x="392" y="192"/>
                  <a:pt x="304" y="584"/>
                  <a:pt x="336" y="720"/>
                </a:cubicBezTo>
                <a:cubicBezTo>
                  <a:pt x="368" y="856"/>
                  <a:pt x="448" y="884"/>
                  <a:pt x="528" y="91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0" name="任意多边形 52239"/>
          <p:cNvSpPr/>
          <p:nvPr/>
        </p:nvSpPr>
        <p:spPr>
          <a:xfrm>
            <a:off x="3238500" y="4533900"/>
            <a:ext cx="1333500" cy="1549400"/>
          </a:xfrm>
          <a:custGeom>
            <a:avLst/>
            <a:gdLst/>
            <a:ahLst/>
            <a:cxnLst/>
            <a:rect l="0" t="0" r="0" b="0"/>
            <a:pathLst>
              <a:path w="840" h="976">
                <a:moveTo>
                  <a:pt x="720" y="0"/>
                </a:moveTo>
                <a:cubicBezTo>
                  <a:pt x="780" y="8"/>
                  <a:pt x="840" y="16"/>
                  <a:pt x="816" y="96"/>
                </a:cubicBezTo>
                <a:cubicBezTo>
                  <a:pt x="792" y="176"/>
                  <a:pt x="680" y="344"/>
                  <a:pt x="576" y="480"/>
                </a:cubicBezTo>
                <a:cubicBezTo>
                  <a:pt x="472" y="616"/>
                  <a:pt x="288" y="848"/>
                  <a:pt x="192" y="912"/>
                </a:cubicBezTo>
                <a:cubicBezTo>
                  <a:pt x="96" y="976"/>
                  <a:pt x="48" y="920"/>
                  <a:pt x="0" y="86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1" name="任意多边形 52240"/>
          <p:cNvSpPr/>
          <p:nvPr/>
        </p:nvSpPr>
        <p:spPr>
          <a:xfrm>
            <a:off x="1943100" y="5892800"/>
            <a:ext cx="914400" cy="88900"/>
          </a:xfrm>
          <a:custGeom>
            <a:avLst/>
            <a:gdLst/>
            <a:ahLst/>
            <a:cxnLst/>
            <a:rect l="0" t="0" r="0" b="0"/>
            <a:pathLst>
              <a:path w="576" h="56">
                <a:moveTo>
                  <a:pt x="576" y="8"/>
                </a:moveTo>
                <a:cubicBezTo>
                  <a:pt x="536" y="4"/>
                  <a:pt x="496" y="0"/>
                  <a:pt x="432" y="8"/>
                </a:cubicBezTo>
                <a:cubicBezTo>
                  <a:pt x="368" y="16"/>
                  <a:pt x="264" y="56"/>
                  <a:pt x="192" y="56"/>
                </a:cubicBezTo>
                <a:cubicBezTo>
                  <a:pt x="120" y="56"/>
                  <a:pt x="32" y="16"/>
                  <a:pt x="0" y="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2" name="任意多边形 52241"/>
          <p:cNvSpPr/>
          <p:nvPr/>
        </p:nvSpPr>
        <p:spPr>
          <a:xfrm>
            <a:off x="990600" y="3390900"/>
            <a:ext cx="1562100" cy="2514600"/>
          </a:xfrm>
          <a:custGeom>
            <a:avLst/>
            <a:gdLst/>
            <a:ahLst/>
            <a:cxnLst/>
            <a:rect l="0" t="0" r="0" b="0"/>
            <a:pathLst>
              <a:path w="984" h="1584">
                <a:moveTo>
                  <a:pt x="360" y="1584"/>
                </a:moveTo>
                <a:cubicBezTo>
                  <a:pt x="204" y="1568"/>
                  <a:pt x="48" y="1552"/>
                  <a:pt x="24" y="1392"/>
                </a:cubicBezTo>
                <a:cubicBezTo>
                  <a:pt x="0" y="1232"/>
                  <a:pt x="152" y="808"/>
                  <a:pt x="216" y="624"/>
                </a:cubicBezTo>
                <a:cubicBezTo>
                  <a:pt x="280" y="440"/>
                  <a:pt x="280" y="392"/>
                  <a:pt x="408" y="288"/>
                </a:cubicBezTo>
                <a:cubicBezTo>
                  <a:pt x="536" y="184"/>
                  <a:pt x="760" y="92"/>
                  <a:pt x="984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3" name="任意多边形 52242"/>
          <p:cNvSpPr/>
          <p:nvPr/>
        </p:nvSpPr>
        <p:spPr>
          <a:xfrm>
            <a:off x="3238500" y="4991100"/>
            <a:ext cx="152400" cy="914400"/>
          </a:xfrm>
          <a:custGeom>
            <a:avLst/>
            <a:gdLst/>
            <a:ahLst/>
            <a:cxnLst/>
            <a:rect l="0" t="0" r="0" b="0"/>
            <a:pathLst>
              <a:path w="96" h="576">
                <a:moveTo>
                  <a:pt x="0" y="0"/>
                </a:moveTo>
                <a:cubicBezTo>
                  <a:pt x="48" y="120"/>
                  <a:pt x="96" y="240"/>
                  <a:pt x="96" y="336"/>
                </a:cubicBezTo>
                <a:cubicBezTo>
                  <a:pt x="96" y="432"/>
                  <a:pt x="48" y="504"/>
                  <a:pt x="0" y="57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4" name="任意多边形 52243"/>
          <p:cNvSpPr/>
          <p:nvPr/>
        </p:nvSpPr>
        <p:spPr>
          <a:xfrm>
            <a:off x="1943100" y="5143500"/>
            <a:ext cx="152400" cy="762000"/>
          </a:xfrm>
          <a:custGeom>
            <a:avLst/>
            <a:gdLst/>
            <a:ahLst/>
            <a:cxnLst/>
            <a:rect l="0" t="0" r="0" b="0"/>
            <a:pathLst>
              <a:path w="96" h="480">
                <a:moveTo>
                  <a:pt x="0" y="0"/>
                </a:moveTo>
                <a:cubicBezTo>
                  <a:pt x="48" y="104"/>
                  <a:pt x="96" y="208"/>
                  <a:pt x="96" y="288"/>
                </a:cubicBezTo>
                <a:cubicBezTo>
                  <a:pt x="96" y="368"/>
                  <a:pt x="48" y="424"/>
                  <a:pt x="0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5" name="任意多边形 52244"/>
          <p:cNvSpPr/>
          <p:nvPr/>
        </p:nvSpPr>
        <p:spPr>
          <a:xfrm>
            <a:off x="1485900" y="5143500"/>
            <a:ext cx="88900" cy="762000"/>
          </a:xfrm>
          <a:custGeom>
            <a:avLst/>
            <a:gdLst/>
            <a:ahLst/>
            <a:cxnLst/>
            <a:rect l="0" t="0" r="0" b="0"/>
            <a:pathLst>
              <a:path w="56" h="480">
                <a:moveTo>
                  <a:pt x="48" y="0"/>
                </a:moveTo>
                <a:cubicBezTo>
                  <a:pt x="52" y="80"/>
                  <a:pt x="56" y="160"/>
                  <a:pt x="48" y="240"/>
                </a:cubicBezTo>
                <a:cubicBezTo>
                  <a:pt x="40" y="320"/>
                  <a:pt x="0" y="432"/>
                  <a:pt x="0" y="48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6" name="任意多边形 52245"/>
          <p:cNvSpPr/>
          <p:nvPr/>
        </p:nvSpPr>
        <p:spPr>
          <a:xfrm>
            <a:off x="1257300" y="4152900"/>
            <a:ext cx="1676400" cy="1752600"/>
          </a:xfrm>
          <a:custGeom>
            <a:avLst/>
            <a:gdLst/>
            <a:ahLst/>
            <a:cxnLst/>
            <a:rect l="0" t="0" r="0" b="0"/>
            <a:pathLst>
              <a:path w="1056" h="1104">
                <a:moveTo>
                  <a:pt x="1056" y="576"/>
                </a:moveTo>
                <a:cubicBezTo>
                  <a:pt x="948" y="580"/>
                  <a:pt x="840" y="584"/>
                  <a:pt x="768" y="528"/>
                </a:cubicBezTo>
                <a:cubicBezTo>
                  <a:pt x="696" y="472"/>
                  <a:pt x="696" y="320"/>
                  <a:pt x="624" y="240"/>
                </a:cubicBezTo>
                <a:cubicBezTo>
                  <a:pt x="552" y="160"/>
                  <a:pt x="432" y="0"/>
                  <a:pt x="336" y="48"/>
                </a:cubicBezTo>
                <a:cubicBezTo>
                  <a:pt x="240" y="96"/>
                  <a:pt x="96" y="384"/>
                  <a:pt x="48" y="528"/>
                </a:cubicBezTo>
                <a:cubicBezTo>
                  <a:pt x="0" y="672"/>
                  <a:pt x="24" y="816"/>
                  <a:pt x="48" y="912"/>
                </a:cubicBezTo>
                <a:cubicBezTo>
                  <a:pt x="72" y="1008"/>
                  <a:pt x="132" y="1056"/>
                  <a:pt x="192" y="110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2320" name="组合 52319"/>
          <p:cNvGrpSpPr/>
          <p:nvPr/>
        </p:nvGrpSpPr>
        <p:grpSpPr>
          <a:xfrm>
            <a:off x="4800600" y="3078163"/>
            <a:ext cx="4171950" cy="3303587"/>
            <a:chOff x="3024" y="1939"/>
            <a:chExt cx="2628" cy="2081"/>
          </a:xfrm>
        </p:grpSpPr>
        <p:grpSp>
          <p:nvGrpSpPr>
            <p:cNvPr id="52247" name="组合 52246"/>
            <p:cNvGrpSpPr/>
            <p:nvPr/>
          </p:nvGrpSpPr>
          <p:grpSpPr>
            <a:xfrm>
              <a:off x="3024" y="1939"/>
              <a:ext cx="2628" cy="2052"/>
              <a:chOff x="3024" y="1939"/>
              <a:chExt cx="2628" cy="2052"/>
            </a:xfrm>
          </p:grpSpPr>
          <p:sp>
            <p:nvSpPr>
              <p:cNvPr id="52248" name="直接连接符 52247"/>
              <p:cNvSpPr/>
              <p:nvPr/>
            </p:nvSpPr>
            <p:spPr>
              <a:xfrm>
                <a:off x="3024" y="3312"/>
                <a:ext cx="480" cy="1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49" name="直接连接符 52248"/>
              <p:cNvSpPr/>
              <p:nvPr/>
            </p:nvSpPr>
            <p:spPr>
              <a:xfrm>
                <a:off x="5460" y="2424"/>
                <a:ext cx="192" cy="24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0" name="直接连接符 52249"/>
              <p:cNvSpPr/>
              <p:nvPr/>
            </p:nvSpPr>
            <p:spPr>
              <a:xfrm>
                <a:off x="3024" y="2088"/>
                <a:ext cx="0" cy="124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1" name="直接连接符 52250"/>
              <p:cNvSpPr/>
              <p:nvPr/>
            </p:nvSpPr>
            <p:spPr>
              <a:xfrm>
                <a:off x="3024" y="2100"/>
                <a:ext cx="100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2" name="椭圆 52251"/>
              <p:cNvSpPr/>
              <p:nvPr/>
            </p:nvSpPr>
            <p:spPr>
              <a:xfrm>
                <a:off x="3468" y="2477"/>
                <a:ext cx="432" cy="480"/>
              </a:xfrm>
              <a:prstGeom prst="ellipse">
                <a:avLst/>
              </a:prstGeom>
              <a:solidFill>
                <a:srgbClr val="FFFFCC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3" name="直接连接符 52252"/>
              <p:cNvSpPr/>
              <p:nvPr/>
            </p:nvSpPr>
            <p:spPr>
              <a:xfrm>
                <a:off x="4032" y="1987"/>
                <a:ext cx="0" cy="24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4" name="直接连接符 52253"/>
              <p:cNvSpPr/>
              <p:nvPr/>
            </p:nvSpPr>
            <p:spPr>
              <a:xfrm>
                <a:off x="4128" y="1939"/>
                <a:ext cx="0" cy="38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5" name="直接连接符 52254"/>
              <p:cNvSpPr/>
              <p:nvPr/>
            </p:nvSpPr>
            <p:spPr>
              <a:xfrm>
                <a:off x="5448" y="2652"/>
                <a:ext cx="0" cy="67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6" name="直接连接符 52255"/>
              <p:cNvSpPr/>
              <p:nvPr/>
            </p:nvSpPr>
            <p:spPr>
              <a:xfrm flipV="1">
                <a:off x="3912" y="3312"/>
                <a:ext cx="624" cy="1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57" name="椭圆 52256"/>
              <p:cNvSpPr/>
              <p:nvPr/>
            </p:nvSpPr>
            <p:spPr>
              <a:xfrm>
                <a:off x="5400" y="235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8" name="椭圆 52257"/>
              <p:cNvSpPr/>
              <p:nvPr/>
            </p:nvSpPr>
            <p:spPr>
              <a:xfrm>
                <a:off x="5412" y="26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9" name="直接连接符 52258"/>
              <p:cNvSpPr/>
              <p:nvPr/>
            </p:nvSpPr>
            <p:spPr>
              <a:xfrm flipV="1">
                <a:off x="4128" y="2729"/>
                <a:ext cx="0" cy="5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0" name="直接连接符 52259"/>
              <p:cNvSpPr/>
              <p:nvPr/>
            </p:nvSpPr>
            <p:spPr>
              <a:xfrm flipV="1">
                <a:off x="3252" y="2753"/>
                <a:ext cx="0" cy="55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1" name="椭圆 52260"/>
              <p:cNvSpPr/>
              <p:nvPr/>
            </p:nvSpPr>
            <p:spPr>
              <a:xfrm>
                <a:off x="4092" y="3276"/>
                <a:ext cx="73" cy="73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2" name="椭圆 52261"/>
              <p:cNvSpPr/>
              <p:nvPr/>
            </p:nvSpPr>
            <p:spPr>
              <a:xfrm>
                <a:off x="3216" y="3288"/>
                <a:ext cx="73" cy="73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3" name="直接连接符 52262"/>
              <p:cNvSpPr/>
              <p:nvPr/>
            </p:nvSpPr>
            <p:spPr>
              <a:xfrm>
                <a:off x="3888" y="2724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4" name="直接连接符 52263"/>
              <p:cNvSpPr/>
              <p:nvPr/>
            </p:nvSpPr>
            <p:spPr>
              <a:xfrm>
                <a:off x="3252" y="2748"/>
                <a:ext cx="2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5" name="直接连接符 52264"/>
              <p:cNvSpPr/>
              <p:nvPr/>
            </p:nvSpPr>
            <p:spPr>
              <a:xfrm flipV="1">
                <a:off x="4465" y="3833"/>
                <a:ext cx="767" cy="5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6" name="直接连接符 52265"/>
              <p:cNvSpPr/>
              <p:nvPr/>
            </p:nvSpPr>
            <p:spPr>
              <a:xfrm>
                <a:off x="3264" y="3833"/>
                <a:ext cx="8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7" name="椭圆 52266"/>
              <p:cNvSpPr/>
              <p:nvPr/>
            </p:nvSpPr>
            <p:spPr>
              <a:xfrm>
                <a:off x="5183" y="3293"/>
                <a:ext cx="73" cy="73"/>
              </a:xfrm>
              <a:prstGeom prst="ellipse">
                <a:avLst/>
              </a:prstGeom>
              <a:solidFill>
                <a:schemeClr val="tx1"/>
              </a:solidFill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8" name="直接连接符 52267"/>
              <p:cNvSpPr/>
              <p:nvPr/>
            </p:nvSpPr>
            <p:spPr>
              <a:xfrm>
                <a:off x="5232" y="3312"/>
                <a:ext cx="0" cy="52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69" name="直接连接符 52268"/>
              <p:cNvSpPr/>
              <p:nvPr/>
            </p:nvSpPr>
            <p:spPr>
              <a:xfrm>
                <a:off x="3252" y="3300"/>
                <a:ext cx="0" cy="52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70" name="直接连接符 52269"/>
              <p:cNvSpPr/>
              <p:nvPr/>
            </p:nvSpPr>
            <p:spPr>
              <a:xfrm>
                <a:off x="4956" y="3312"/>
                <a:ext cx="48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71" name="直接连接符 52270"/>
              <p:cNvSpPr/>
              <p:nvPr/>
            </p:nvSpPr>
            <p:spPr>
              <a:xfrm flipV="1">
                <a:off x="4141" y="2100"/>
                <a:ext cx="1286" cy="15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72" name="直接连接符 52271"/>
              <p:cNvSpPr/>
              <p:nvPr/>
            </p:nvSpPr>
            <p:spPr>
              <a:xfrm>
                <a:off x="5424" y="2100"/>
                <a:ext cx="0" cy="28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73" name="文本框 52272"/>
              <p:cNvSpPr txBox="1"/>
              <p:nvPr/>
            </p:nvSpPr>
            <p:spPr>
              <a:xfrm>
                <a:off x="3533" y="2524"/>
                <a:ext cx="35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74" name="文本框 52273"/>
              <p:cNvSpPr txBox="1"/>
              <p:nvPr/>
            </p:nvSpPr>
            <p:spPr>
              <a:xfrm>
                <a:off x="4097" y="3664"/>
                <a:ext cx="35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75" name="文本框 52274"/>
              <p:cNvSpPr txBox="1"/>
              <p:nvPr/>
            </p:nvSpPr>
            <p:spPr>
              <a:xfrm>
                <a:off x="3580" y="3424"/>
                <a:ext cx="34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76" name="文本框 52275"/>
              <p:cNvSpPr txBox="1"/>
              <p:nvPr/>
            </p:nvSpPr>
            <p:spPr>
              <a:xfrm>
                <a:off x="4560" y="2736"/>
                <a:ext cx="30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77" name="椭圆 52276"/>
              <p:cNvSpPr/>
              <p:nvPr/>
            </p:nvSpPr>
            <p:spPr>
              <a:xfrm>
                <a:off x="3515" y="3113"/>
                <a:ext cx="409" cy="409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8" name="直接连接符 52277"/>
              <p:cNvSpPr/>
              <p:nvPr/>
            </p:nvSpPr>
            <p:spPr>
              <a:xfrm>
                <a:off x="3560" y="3203"/>
                <a:ext cx="318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79" name="直接连接符 52278"/>
              <p:cNvSpPr/>
              <p:nvPr/>
            </p:nvSpPr>
            <p:spPr>
              <a:xfrm flipV="1">
                <a:off x="3560" y="3203"/>
                <a:ext cx="318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80" name="椭圆 52279"/>
              <p:cNvSpPr/>
              <p:nvPr/>
            </p:nvSpPr>
            <p:spPr>
              <a:xfrm>
                <a:off x="4531" y="3113"/>
                <a:ext cx="409" cy="409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1" name="直接连接符 52280"/>
              <p:cNvSpPr/>
              <p:nvPr/>
            </p:nvSpPr>
            <p:spPr>
              <a:xfrm>
                <a:off x="4576" y="3203"/>
                <a:ext cx="318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282" name="直接连接符 52281"/>
              <p:cNvSpPr/>
              <p:nvPr/>
            </p:nvSpPr>
            <p:spPr>
              <a:xfrm flipV="1">
                <a:off x="4576" y="3203"/>
                <a:ext cx="318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2283" name="椭圆 52282"/>
            <p:cNvSpPr/>
            <p:nvPr/>
          </p:nvSpPr>
          <p:spPr>
            <a:xfrm>
              <a:off x="4014" y="3657"/>
              <a:ext cx="499" cy="36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2800" b="1">
                  <a:latin typeface="Arial" panose="020B0604020202020204" pitchFamily="34" charset="0"/>
                </a:rPr>
                <a:t>V</a:t>
              </a:r>
              <a:r>
                <a:rPr lang="en-US" altLang="zh-CN">
                  <a:latin typeface="Arial" panose="020B0604020202020204" pitchFamily="34" charset="0"/>
                </a:rPr>
                <a:t>2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4273"/>
          <p:cNvSpPr txBox="1"/>
          <p:nvPr/>
        </p:nvSpPr>
        <p:spPr>
          <a:xfrm>
            <a:off x="684213" y="549275"/>
            <a:ext cx="6553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、下列电压表的连接是否正确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54275" name="组合 54274"/>
          <p:cNvGrpSpPr/>
          <p:nvPr/>
        </p:nvGrpSpPr>
        <p:grpSpPr>
          <a:xfrm>
            <a:off x="3581400" y="4038600"/>
            <a:ext cx="4883150" cy="2593975"/>
            <a:chOff x="1924" y="2608"/>
            <a:chExt cx="6491" cy="3536"/>
          </a:xfrm>
        </p:grpSpPr>
        <p:pic>
          <p:nvPicPr>
            <p:cNvPr id="54276" name="xjhsy7" descr="w5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6" y="2608"/>
              <a:ext cx="1586" cy="1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277" name="xjhsy8" descr="w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15" y="2900"/>
              <a:ext cx="1301" cy="121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278" name="xjhsy3"/>
            <p:cNvGrpSpPr>
              <a:grpSpLocks noChangeAspect="1"/>
            </p:cNvGrpSpPr>
            <p:nvPr/>
          </p:nvGrpSpPr>
          <p:grpSpPr>
            <a:xfrm>
              <a:off x="1924" y="4944"/>
              <a:ext cx="2593" cy="799"/>
              <a:chOff x="3844" y="3868"/>
              <a:chExt cx="3712" cy="1144"/>
            </a:xfrm>
          </p:grpSpPr>
          <p:grpSp>
            <p:nvGrpSpPr>
              <p:cNvPr id="54279" name="组合 54278"/>
              <p:cNvGrpSpPr>
                <a:grpSpLocks noChangeAspect="1"/>
              </p:cNvGrpSpPr>
              <p:nvPr/>
            </p:nvGrpSpPr>
            <p:grpSpPr>
              <a:xfrm>
                <a:off x="3844" y="4435"/>
                <a:ext cx="3712" cy="577"/>
                <a:chOff x="3920" y="4213"/>
                <a:chExt cx="2493" cy="577"/>
              </a:xfrm>
            </p:grpSpPr>
            <p:sp>
              <p:nvSpPr>
                <p:cNvPr id="54280" name="任意多边形 54279" descr="栎木"/>
                <p:cNvSpPr>
                  <a:spLocks noChangeAspect="1"/>
                </p:cNvSpPr>
                <p:nvPr/>
              </p:nvSpPr>
              <p:spPr>
                <a:xfrm flipV="1">
                  <a:off x="3920" y="4677"/>
                  <a:ext cx="2493" cy="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</a:blipFill>
                <a:ln w="9525"/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281" name="流程图: 磁盘 54280"/>
                <p:cNvSpPr>
                  <a:spLocks noChangeAspect="1"/>
                </p:cNvSpPr>
                <p:nvPr/>
              </p:nvSpPr>
              <p:spPr>
                <a:xfrm>
                  <a:off x="6120" y="4217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282" name="流程图: 磁盘 54281"/>
                <p:cNvSpPr>
                  <a:spLocks noChangeAspect="1"/>
                </p:cNvSpPr>
                <p:nvPr/>
              </p:nvSpPr>
              <p:spPr>
                <a:xfrm>
                  <a:off x="4340" y="4213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283" name="组合 54282"/>
              <p:cNvGrpSpPr>
                <a:grpSpLocks noChangeAspect="1"/>
              </p:cNvGrpSpPr>
              <p:nvPr/>
            </p:nvGrpSpPr>
            <p:grpSpPr>
              <a:xfrm>
                <a:off x="5514" y="3868"/>
                <a:ext cx="540" cy="936"/>
                <a:chOff x="5695" y="5964"/>
                <a:chExt cx="540" cy="936"/>
              </a:xfrm>
            </p:grpSpPr>
            <p:grpSp>
              <p:nvGrpSpPr>
                <p:cNvPr id="54284" name="组合 54283"/>
                <p:cNvGrpSpPr>
                  <a:grpSpLocks noChangeAspect="1"/>
                </p:cNvGrpSpPr>
                <p:nvPr/>
              </p:nvGrpSpPr>
              <p:grpSpPr>
                <a:xfrm>
                  <a:off x="5772" y="5964"/>
                  <a:ext cx="403" cy="733"/>
                  <a:chOff x="5770" y="1606"/>
                  <a:chExt cx="2019" cy="3673"/>
                </a:xfrm>
              </p:grpSpPr>
              <p:grpSp>
                <p:nvGrpSpPr>
                  <p:cNvPr id="54285" name="组合 54284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54286" name="组合 5428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54287" name="组合 5428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549" y="5081"/>
                        <a:ext cx="498" cy="198"/>
                        <a:chOff x="6549" y="5081"/>
                        <a:chExt cx="498" cy="198"/>
                      </a:xfrm>
                    </p:grpSpPr>
                    <p:sp>
                      <p:nvSpPr>
                        <p:cNvPr id="54288" name="任意多边形 5428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49" y="5081"/>
                          <a:ext cx="498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89" name="任意多边形 5428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27" y="5081"/>
                          <a:ext cx="222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4290" name="组合 54289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718"/>
                        <a:chOff x="6320" y="4418"/>
                        <a:chExt cx="913" cy="718"/>
                      </a:xfrm>
                    </p:grpSpPr>
                    <p:sp>
                      <p:nvSpPr>
                        <p:cNvPr id="54291" name="任意多边形 5429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0" y="4418"/>
                          <a:ext cx="913" cy="71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92" name="任意多边形 5429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6" y="4514"/>
                          <a:ext cx="113" cy="9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93" name="任意多边形 5429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8" y="4637"/>
                          <a:ext cx="149" cy="8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94" name="任意多边形 5429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2" y="4742"/>
                          <a:ext cx="175" cy="10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95" name="任意多边形 5429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1" y="4856"/>
                          <a:ext cx="208" cy="23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96" name="任意多边形 5429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5" y="4443"/>
                          <a:ext cx="86" cy="6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297" name="任意多边形 5429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01" y="4426"/>
                          <a:ext cx="732" cy="68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54298" name="组合 5429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29" y="4535"/>
                      <a:ext cx="218" cy="436"/>
                      <a:chOff x="6929" y="4535"/>
                      <a:chExt cx="218" cy="436"/>
                    </a:xfrm>
                  </p:grpSpPr>
                  <p:sp>
                    <p:nvSpPr>
                      <p:cNvPr id="54299" name="任意多边形 5429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71" y="4651"/>
                        <a:ext cx="167" cy="7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00" name="任意多边形 542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001" y="4763"/>
                        <a:ext cx="146" cy="7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01" name="任意多边形 543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92" y="4894"/>
                        <a:ext cx="149" cy="7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02" name="任意多边形 5430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29" y="4535"/>
                        <a:ext cx="171" cy="6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4303" name="任意多边形 54302"/>
                  <p:cNvSpPr>
                    <a:spLocks noChangeAspect="1"/>
                  </p:cNvSpPr>
                  <p:nvPr/>
                </p:nvSpPr>
                <p:spPr>
                  <a:xfrm>
                    <a:off x="5770" y="1606"/>
                    <a:ext cx="2019" cy="29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63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04" name="椭圆 54303"/>
                  <p:cNvSpPr>
                    <a:spLocks noChangeAspect="1"/>
                  </p:cNvSpPr>
                  <p:nvPr/>
                </p:nvSpPr>
                <p:spPr>
                  <a:xfrm>
                    <a:off x="6337" y="4185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05" name="任意多边形 54304"/>
                  <p:cNvSpPr>
                    <a:spLocks noChangeAspect="1"/>
                  </p:cNvSpPr>
                  <p:nvPr/>
                </p:nvSpPr>
                <p:spPr>
                  <a:xfrm>
                    <a:off x="7261" y="1899"/>
                    <a:ext cx="338" cy="4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4306" name="组合 54305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1806"/>
                    <a:chOff x="6498" y="2481"/>
                    <a:chExt cx="562" cy="1806"/>
                  </a:xfrm>
                </p:grpSpPr>
                <p:sp>
                  <p:nvSpPr>
                    <p:cNvPr id="54307" name="任意多边形 54306"/>
                    <p:cNvSpPr>
                      <a:spLocks noChangeAspect="1"/>
                    </p:cNvSpPr>
                    <p:nvPr/>
                  </p:nvSpPr>
                  <p:spPr>
                    <a:xfrm>
                      <a:off x="6604" y="3234"/>
                      <a:ext cx="345" cy="1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08" name="椭圆 54307"/>
                    <p:cNvSpPr>
                      <a:spLocks noChangeAspect="1"/>
                    </p:cNvSpPr>
                    <p:nvPr/>
                  </p:nvSpPr>
                  <p:spPr>
                    <a:xfrm>
                      <a:off x="6781" y="3267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4309" name="组合 5430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498" y="2481"/>
                      <a:ext cx="562" cy="828"/>
                      <a:chOff x="6498" y="2481"/>
                      <a:chExt cx="562" cy="828"/>
                    </a:xfrm>
                  </p:grpSpPr>
                  <p:sp>
                    <p:nvSpPr>
                      <p:cNvPr id="54310" name="椭圆 543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31" y="2481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11" name="任意多边形 5431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498" y="2610"/>
                        <a:ext cx="562" cy="69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12" name="组合 5431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676" y="3385"/>
                      <a:ext cx="193" cy="804"/>
                      <a:chOff x="6676" y="3385"/>
                      <a:chExt cx="193" cy="804"/>
                    </a:xfrm>
                  </p:grpSpPr>
                  <p:sp>
                    <p:nvSpPr>
                      <p:cNvPr id="54313" name="直接连接符 543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08" y="3406"/>
                        <a:ext cx="1" cy="783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4314" name="直接连接符 54313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36" y="3406"/>
                        <a:ext cx="4" cy="779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4315" name="直接连接符 54314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66" y="3385"/>
                        <a:ext cx="3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4316" name="直接连接符 54315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6676" y="3385"/>
                        <a:ext cx="2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</p:grpSp>
              </p:grpSp>
              <p:sp>
                <p:nvSpPr>
                  <p:cNvPr id="54317" name="任意多边形 54316"/>
                  <p:cNvSpPr>
                    <a:spLocks noChangeAspect="1"/>
                  </p:cNvSpPr>
                  <p:nvPr/>
                </p:nvSpPr>
                <p:spPr>
                  <a:xfrm>
                    <a:off x="6740" y="3766"/>
                    <a:ext cx="546" cy="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4318" name="矩形 54317"/>
                <p:cNvSpPr>
                  <a:spLocks noChangeAspect="1"/>
                </p:cNvSpPr>
                <p:nvPr/>
              </p:nvSpPr>
              <p:spPr>
                <a:xfrm>
                  <a:off x="5695" y="6585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4319" name="xjhsy4" descr="w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34" y="4944"/>
              <a:ext cx="2423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320" name="任意多边形 54319"/>
            <p:cNvSpPr/>
            <p:nvPr/>
          </p:nvSpPr>
          <p:spPr>
            <a:xfrm>
              <a:off x="7215" y="3464"/>
              <a:ext cx="1200" cy="2322"/>
            </a:xfrm>
            <a:custGeom>
              <a:avLst/>
              <a:gdLst/>
              <a:ahLst/>
              <a:cxnLst/>
              <a:rect l="0" t="0" r="0" b="0"/>
              <a:pathLst>
                <a:path w="1200" h="2322">
                  <a:moveTo>
                    <a:pt x="120" y="2251"/>
                  </a:moveTo>
                  <a:cubicBezTo>
                    <a:pt x="387" y="2284"/>
                    <a:pt x="672" y="2322"/>
                    <a:pt x="930" y="2236"/>
                  </a:cubicBezTo>
                  <a:cubicBezTo>
                    <a:pt x="945" y="2221"/>
                    <a:pt x="959" y="2205"/>
                    <a:pt x="975" y="2191"/>
                  </a:cubicBezTo>
                  <a:cubicBezTo>
                    <a:pt x="989" y="2179"/>
                    <a:pt x="1008" y="2175"/>
                    <a:pt x="1020" y="2161"/>
                  </a:cubicBezTo>
                  <a:cubicBezTo>
                    <a:pt x="1142" y="2021"/>
                    <a:pt x="1024" y="2108"/>
                    <a:pt x="1125" y="2041"/>
                  </a:cubicBezTo>
                  <a:cubicBezTo>
                    <a:pt x="1152" y="1961"/>
                    <a:pt x="1173" y="1881"/>
                    <a:pt x="1200" y="1801"/>
                  </a:cubicBezTo>
                  <a:cubicBezTo>
                    <a:pt x="1191" y="1412"/>
                    <a:pt x="1198" y="1171"/>
                    <a:pt x="1140" y="826"/>
                  </a:cubicBezTo>
                  <a:cubicBezTo>
                    <a:pt x="1135" y="796"/>
                    <a:pt x="1139" y="763"/>
                    <a:pt x="1125" y="736"/>
                  </a:cubicBezTo>
                  <a:cubicBezTo>
                    <a:pt x="1092" y="670"/>
                    <a:pt x="1055" y="604"/>
                    <a:pt x="1020" y="541"/>
                  </a:cubicBezTo>
                  <a:cubicBezTo>
                    <a:pt x="957" y="428"/>
                    <a:pt x="873" y="327"/>
                    <a:pt x="795" y="226"/>
                  </a:cubicBezTo>
                  <a:cubicBezTo>
                    <a:pt x="738" y="152"/>
                    <a:pt x="759" y="140"/>
                    <a:pt x="690" y="106"/>
                  </a:cubicBezTo>
                  <a:cubicBezTo>
                    <a:pt x="625" y="74"/>
                    <a:pt x="565" y="63"/>
                    <a:pt x="495" y="46"/>
                  </a:cubicBezTo>
                  <a:cubicBezTo>
                    <a:pt x="464" y="38"/>
                    <a:pt x="405" y="16"/>
                    <a:pt x="405" y="16"/>
                  </a:cubicBezTo>
                  <a:cubicBezTo>
                    <a:pt x="285" y="21"/>
                    <a:pt x="161" y="0"/>
                    <a:pt x="45" y="31"/>
                  </a:cubicBezTo>
                  <a:cubicBezTo>
                    <a:pt x="14" y="39"/>
                    <a:pt x="37" y="99"/>
                    <a:pt x="15" y="121"/>
                  </a:cubicBezTo>
                  <a:cubicBezTo>
                    <a:pt x="10" y="126"/>
                    <a:pt x="5" y="131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21" name="任意多边形 54320"/>
            <p:cNvSpPr/>
            <p:nvPr/>
          </p:nvSpPr>
          <p:spPr>
            <a:xfrm>
              <a:off x="3570" y="3480"/>
              <a:ext cx="2835" cy="375"/>
            </a:xfrm>
            <a:custGeom>
              <a:avLst/>
              <a:gdLst/>
              <a:ahLst/>
              <a:cxnLst/>
              <a:rect l="0" t="0" r="0" b="0"/>
              <a:pathLst>
                <a:path w="2835" h="375">
                  <a:moveTo>
                    <a:pt x="2835" y="195"/>
                  </a:moveTo>
                  <a:cubicBezTo>
                    <a:pt x="2599" y="205"/>
                    <a:pt x="2365" y="216"/>
                    <a:pt x="2130" y="240"/>
                  </a:cubicBezTo>
                  <a:cubicBezTo>
                    <a:pt x="1818" y="344"/>
                    <a:pt x="1467" y="181"/>
                    <a:pt x="1155" y="285"/>
                  </a:cubicBezTo>
                  <a:cubicBezTo>
                    <a:pt x="1113" y="348"/>
                    <a:pt x="1088" y="341"/>
                    <a:pt x="1020" y="375"/>
                  </a:cubicBezTo>
                  <a:cubicBezTo>
                    <a:pt x="830" y="370"/>
                    <a:pt x="640" y="368"/>
                    <a:pt x="450" y="360"/>
                  </a:cubicBezTo>
                  <a:cubicBezTo>
                    <a:pt x="395" y="358"/>
                    <a:pt x="335" y="368"/>
                    <a:pt x="285" y="345"/>
                  </a:cubicBezTo>
                  <a:cubicBezTo>
                    <a:pt x="285" y="345"/>
                    <a:pt x="210" y="233"/>
                    <a:pt x="195" y="210"/>
                  </a:cubicBezTo>
                  <a:cubicBezTo>
                    <a:pt x="165" y="165"/>
                    <a:pt x="135" y="120"/>
                    <a:pt x="105" y="75"/>
                  </a:cubicBezTo>
                  <a:cubicBezTo>
                    <a:pt x="81" y="39"/>
                    <a:pt x="30" y="3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22" name="任意多边形 54321"/>
            <p:cNvSpPr/>
            <p:nvPr/>
          </p:nvSpPr>
          <p:spPr>
            <a:xfrm>
              <a:off x="4350" y="5535"/>
              <a:ext cx="1740" cy="240"/>
            </a:xfrm>
            <a:custGeom>
              <a:avLst/>
              <a:gdLst/>
              <a:ahLst/>
              <a:cxnLst/>
              <a:rect l="0" t="0" r="0" b="0"/>
              <a:pathLst>
                <a:path w="1740" h="240">
                  <a:moveTo>
                    <a:pt x="0" y="0"/>
                  </a:moveTo>
                  <a:cubicBezTo>
                    <a:pt x="29" y="2"/>
                    <a:pt x="306" y="20"/>
                    <a:pt x="360" y="30"/>
                  </a:cubicBezTo>
                  <a:cubicBezTo>
                    <a:pt x="391" y="36"/>
                    <a:pt x="419" y="56"/>
                    <a:pt x="450" y="60"/>
                  </a:cubicBezTo>
                  <a:cubicBezTo>
                    <a:pt x="635" y="83"/>
                    <a:pt x="530" y="72"/>
                    <a:pt x="765" y="90"/>
                  </a:cubicBezTo>
                  <a:cubicBezTo>
                    <a:pt x="1006" y="150"/>
                    <a:pt x="1259" y="90"/>
                    <a:pt x="1500" y="150"/>
                  </a:cubicBezTo>
                  <a:cubicBezTo>
                    <a:pt x="1584" y="171"/>
                    <a:pt x="1677" y="177"/>
                    <a:pt x="1740" y="24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23" name="任意多边形 54322"/>
            <p:cNvSpPr/>
            <p:nvPr/>
          </p:nvSpPr>
          <p:spPr>
            <a:xfrm>
              <a:off x="2275" y="3345"/>
              <a:ext cx="830" cy="2068"/>
            </a:xfrm>
            <a:custGeom>
              <a:avLst/>
              <a:gdLst/>
              <a:ahLst/>
              <a:cxnLst/>
              <a:rect l="0" t="0" r="0" b="0"/>
              <a:pathLst>
                <a:path w="830" h="2068">
                  <a:moveTo>
                    <a:pt x="830" y="60"/>
                  </a:moveTo>
                  <a:cubicBezTo>
                    <a:pt x="815" y="50"/>
                    <a:pt x="801" y="37"/>
                    <a:pt x="785" y="30"/>
                  </a:cubicBezTo>
                  <a:cubicBezTo>
                    <a:pt x="756" y="17"/>
                    <a:pt x="695" y="0"/>
                    <a:pt x="695" y="0"/>
                  </a:cubicBezTo>
                  <a:cubicBezTo>
                    <a:pt x="575" y="5"/>
                    <a:pt x="455" y="6"/>
                    <a:pt x="335" y="15"/>
                  </a:cubicBezTo>
                  <a:cubicBezTo>
                    <a:pt x="282" y="19"/>
                    <a:pt x="288" y="36"/>
                    <a:pt x="260" y="75"/>
                  </a:cubicBezTo>
                  <a:cubicBezTo>
                    <a:pt x="205" y="152"/>
                    <a:pt x="171" y="228"/>
                    <a:pt x="95" y="285"/>
                  </a:cubicBezTo>
                  <a:cubicBezTo>
                    <a:pt x="90" y="300"/>
                    <a:pt x="87" y="316"/>
                    <a:pt x="80" y="330"/>
                  </a:cubicBezTo>
                  <a:cubicBezTo>
                    <a:pt x="72" y="346"/>
                    <a:pt x="56" y="358"/>
                    <a:pt x="50" y="375"/>
                  </a:cubicBezTo>
                  <a:cubicBezTo>
                    <a:pt x="27" y="438"/>
                    <a:pt x="16" y="518"/>
                    <a:pt x="5" y="585"/>
                  </a:cubicBezTo>
                  <a:cubicBezTo>
                    <a:pt x="12" y="909"/>
                    <a:pt x="0" y="1262"/>
                    <a:pt x="50" y="1590"/>
                  </a:cubicBezTo>
                  <a:cubicBezTo>
                    <a:pt x="64" y="1683"/>
                    <a:pt x="83" y="1785"/>
                    <a:pt x="110" y="1875"/>
                  </a:cubicBezTo>
                  <a:cubicBezTo>
                    <a:pt x="168" y="2068"/>
                    <a:pt x="110" y="1889"/>
                    <a:pt x="170" y="2010"/>
                  </a:cubicBezTo>
                  <a:cubicBezTo>
                    <a:pt x="177" y="2024"/>
                    <a:pt x="185" y="2055"/>
                    <a:pt x="185" y="205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324" name="组合 54323"/>
          <p:cNvGrpSpPr/>
          <p:nvPr/>
        </p:nvGrpSpPr>
        <p:grpSpPr>
          <a:xfrm>
            <a:off x="323850" y="1125538"/>
            <a:ext cx="5029200" cy="2873375"/>
            <a:chOff x="2051" y="2316"/>
            <a:chExt cx="6720" cy="3840"/>
          </a:xfrm>
        </p:grpSpPr>
        <p:pic>
          <p:nvPicPr>
            <p:cNvPr id="54325" name="xjhsy7" descr="w5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0" y="2316"/>
              <a:ext cx="1642" cy="13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326" name="xjhsy8" descr="w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0" y="2609"/>
              <a:ext cx="1347" cy="121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4327" name="xjhsy3"/>
            <p:cNvGrpSpPr>
              <a:grpSpLocks noChangeAspect="1"/>
            </p:cNvGrpSpPr>
            <p:nvPr/>
          </p:nvGrpSpPr>
          <p:grpSpPr>
            <a:xfrm>
              <a:off x="2051" y="4660"/>
              <a:ext cx="2684" cy="802"/>
              <a:chOff x="3844" y="3868"/>
              <a:chExt cx="3712" cy="1144"/>
            </a:xfrm>
          </p:grpSpPr>
          <p:grpSp>
            <p:nvGrpSpPr>
              <p:cNvPr id="54328" name="组合 54327"/>
              <p:cNvGrpSpPr>
                <a:grpSpLocks noChangeAspect="1"/>
              </p:cNvGrpSpPr>
              <p:nvPr/>
            </p:nvGrpSpPr>
            <p:grpSpPr>
              <a:xfrm>
                <a:off x="3844" y="4435"/>
                <a:ext cx="3712" cy="577"/>
                <a:chOff x="3920" y="4213"/>
                <a:chExt cx="2493" cy="577"/>
              </a:xfrm>
            </p:grpSpPr>
            <p:sp>
              <p:nvSpPr>
                <p:cNvPr id="54329" name="任意多边形 54328" descr="栎木"/>
                <p:cNvSpPr>
                  <a:spLocks noChangeAspect="1"/>
                </p:cNvSpPr>
                <p:nvPr/>
              </p:nvSpPr>
              <p:spPr>
                <a:xfrm flipV="1">
                  <a:off x="3920" y="4677"/>
                  <a:ext cx="2493" cy="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</a:blipFill>
                <a:ln w="9525"/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330" name="流程图: 磁盘 54329"/>
                <p:cNvSpPr>
                  <a:spLocks noChangeAspect="1"/>
                </p:cNvSpPr>
                <p:nvPr/>
              </p:nvSpPr>
              <p:spPr>
                <a:xfrm>
                  <a:off x="6120" y="4217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331" name="流程图: 磁盘 54330"/>
                <p:cNvSpPr>
                  <a:spLocks noChangeAspect="1"/>
                </p:cNvSpPr>
                <p:nvPr/>
              </p:nvSpPr>
              <p:spPr>
                <a:xfrm>
                  <a:off x="4340" y="4213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32" name="组合 54331"/>
              <p:cNvGrpSpPr>
                <a:grpSpLocks noChangeAspect="1"/>
              </p:cNvGrpSpPr>
              <p:nvPr/>
            </p:nvGrpSpPr>
            <p:grpSpPr>
              <a:xfrm>
                <a:off x="5514" y="3868"/>
                <a:ext cx="540" cy="936"/>
                <a:chOff x="5695" y="5964"/>
                <a:chExt cx="540" cy="936"/>
              </a:xfrm>
            </p:grpSpPr>
            <p:grpSp>
              <p:nvGrpSpPr>
                <p:cNvPr id="54333" name="组合 54332"/>
                <p:cNvGrpSpPr>
                  <a:grpSpLocks noChangeAspect="1"/>
                </p:cNvGrpSpPr>
                <p:nvPr/>
              </p:nvGrpSpPr>
              <p:grpSpPr>
                <a:xfrm>
                  <a:off x="5772" y="5964"/>
                  <a:ext cx="403" cy="733"/>
                  <a:chOff x="5770" y="1606"/>
                  <a:chExt cx="2019" cy="3673"/>
                </a:xfrm>
              </p:grpSpPr>
              <p:grpSp>
                <p:nvGrpSpPr>
                  <p:cNvPr id="54334" name="组合 54333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54335" name="组合 543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54336" name="组合 5433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549" y="5081"/>
                        <a:ext cx="498" cy="198"/>
                        <a:chOff x="6549" y="5081"/>
                        <a:chExt cx="498" cy="198"/>
                      </a:xfrm>
                    </p:grpSpPr>
                    <p:sp>
                      <p:nvSpPr>
                        <p:cNvPr id="54337" name="任意多边形 5433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49" y="5081"/>
                          <a:ext cx="498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38" name="任意多边形 5433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27" y="5081"/>
                          <a:ext cx="222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4339" name="组合 54338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718"/>
                        <a:chOff x="6320" y="4418"/>
                        <a:chExt cx="913" cy="718"/>
                      </a:xfrm>
                    </p:grpSpPr>
                    <p:sp>
                      <p:nvSpPr>
                        <p:cNvPr id="54340" name="任意多边形 5433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0" y="4418"/>
                          <a:ext cx="913" cy="71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1" name="任意多边形 5434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6" y="4514"/>
                          <a:ext cx="113" cy="9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2" name="任意多边形 5434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8" y="4637"/>
                          <a:ext cx="149" cy="8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3" name="任意多边形 5434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2" y="4742"/>
                          <a:ext cx="175" cy="10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4" name="任意多边形 5434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1" y="4856"/>
                          <a:ext cx="208" cy="23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5" name="任意多边形 5434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5" y="4443"/>
                          <a:ext cx="86" cy="6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6" name="任意多边形 5434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01" y="4426"/>
                          <a:ext cx="732" cy="68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54347" name="组合 5434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29" y="4535"/>
                      <a:ext cx="218" cy="436"/>
                      <a:chOff x="6929" y="4535"/>
                      <a:chExt cx="218" cy="436"/>
                    </a:xfrm>
                  </p:grpSpPr>
                  <p:sp>
                    <p:nvSpPr>
                      <p:cNvPr id="54348" name="任意多边形 543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71" y="4651"/>
                        <a:ext cx="167" cy="7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49" name="任意多边形 543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001" y="4763"/>
                        <a:ext cx="146" cy="7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50" name="任意多边形 543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92" y="4894"/>
                        <a:ext cx="149" cy="7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51" name="任意多边形 543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29" y="4535"/>
                        <a:ext cx="171" cy="6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4352" name="任意多边形 54351"/>
                  <p:cNvSpPr>
                    <a:spLocks noChangeAspect="1"/>
                  </p:cNvSpPr>
                  <p:nvPr/>
                </p:nvSpPr>
                <p:spPr>
                  <a:xfrm>
                    <a:off x="5770" y="1606"/>
                    <a:ext cx="2019" cy="29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63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53" name="椭圆 54352"/>
                  <p:cNvSpPr>
                    <a:spLocks noChangeAspect="1"/>
                  </p:cNvSpPr>
                  <p:nvPr/>
                </p:nvSpPr>
                <p:spPr>
                  <a:xfrm>
                    <a:off x="6337" y="4185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54" name="任意多边形 54353"/>
                  <p:cNvSpPr>
                    <a:spLocks noChangeAspect="1"/>
                  </p:cNvSpPr>
                  <p:nvPr/>
                </p:nvSpPr>
                <p:spPr>
                  <a:xfrm>
                    <a:off x="7261" y="1899"/>
                    <a:ext cx="338" cy="4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4355" name="组合 54354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1806"/>
                    <a:chOff x="6498" y="2481"/>
                    <a:chExt cx="562" cy="1806"/>
                  </a:xfrm>
                </p:grpSpPr>
                <p:sp>
                  <p:nvSpPr>
                    <p:cNvPr id="54356" name="任意多边形 54355"/>
                    <p:cNvSpPr>
                      <a:spLocks noChangeAspect="1"/>
                    </p:cNvSpPr>
                    <p:nvPr/>
                  </p:nvSpPr>
                  <p:spPr>
                    <a:xfrm>
                      <a:off x="6604" y="3234"/>
                      <a:ext cx="345" cy="1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57" name="椭圆 54356"/>
                    <p:cNvSpPr>
                      <a:spLocks noChangeAspect="1"/>
                    </p:cNvSpPr>
                    <p:nvPr/>
                  </p:nvSpPr>
                  <p:spPr>
                    <a:xfrm>
                      <a:off x="6781" y="3267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4358" name="组合 543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498" y="2481"/>
                      <a:ext cx="562" cy="828"/>
                      <a:chOff x="6498" y="2481"/>
                      <a:chExt cx="562" cy="828"/>
                    </a:xfrm>
                  </p:grpSpPr>
                  <p:sp>
                    <p:nvSpPr>
                      <p:cNvPr id="54359" name="椭圆 543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31" y="2481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60" name="任意多边形 543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498" y="2610"/>
                        <a:ext cx="562" cy="69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61" name="组合 5436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676" y="3385"/>
                      <a:ext cx="193" cy="804"/>
                      <a:chOff x="6676" y="3385"/>
                      <a:chExt cx="193" cy="804"/>
                    </a:xfrm>
                  </p:grpSpPr>
                  <p:sp>
                    <p:nvSpPr>
                      <p:cNvPr id="54362" name="直接连接符 543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08" y="3406"/>
                        <a:ext cx="1" cy="783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4363" name="直接连接符 54362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36" y="3406"/>
                        <a:ext cx="4" cy="779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4364" name="直接连接符 54363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66" y="3385"/>
                        <a:ext cx="3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4365" name="直接连接符 54364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6676" y="3385"/>
                        <a:ext cx="2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</p:grpSp>
              </p:grpSp>
              <p:sp>
                <p:nvSpPr>
                  <p:cNvPr id="54366" name="任意多边形 54365"/>
                  <p:cNvSpPr>
                    <a:spLocks noChangeAspect="1"/>
                  </p:cNvSpPr>
                  <p:nvPr/>
                </p:nvSpPr>
                <p:spPr>
                  <a:xfrm>
                    <a:off x="6740" y="3766"/>
                    <a:ext cx="546" cy="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4367" name="矩形 54366"/>
                <p:cNvSpPr>
                  <a:spLocks noChangeAspect="1"/>
                </p:cNvSpPr>
                <p:nvPr/>
              </p:nvSpPr>
              <p:spPr>
                <a:xfrm>
                  <a:off x="5695" y="6585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4368" name="xjhsy4" descr="w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5" y="4660"/>
              <a:ext cx="2509" cy="12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369" name="任意多边形 54368"/>
            <p:cNvSpPr/>
            <p:nvPr/>
          </p:nvSpPr>
          <p:spPr>
            <a:xfrm>
              <a:off x="7529" y="3175"/>
              <a:ext cx="1242" cy="2330"/>
            </a:xfrm>
            <a:custGeom>
              <a:avLst/>
              <a:gdLst/>
              <a:ahLst/>
              <a:cxnLst/>
              <a:rect l="0" t="0" r="0" b="0"/>
              <a:pathLst>
                <a:path w="1200" h="2322">
                  <a:moveTo>
                    <a:pt x="120" y="2251"/>
                  </a:moveTo>
                  <a:cubicBezTo>
                    <a:pt x="387" y="2284"/>
                    <a:pt x="672" y="2322"/>
                    <a:pt x="930" y="2236"/>
                  </a:cubicBezTo>
                  <a:cubicBezTo>
                    <a:pt x="945" y="2221"/>
                    <a:pt x="959" y="2205"/>
                    <a:pt x="975" y="2191"/>
                  </a:cubicBezTo>
                  <a:cubicBezTo>
                    <a:pt x="989" y="2179"/>
                    <a:pt x="1008" y="2175"/>
                    <a:pt x="1020" y="2161"/>
                  </a:cubicBezTo>
                  <a:cubicBezTo>
                    <a:pt x="1142" y="2021"/>
                    <a:pt x="1024" y="2108"/>
                    <a:pt x="1125" y="2041"/>
                  </a:cubicBezTo>
                  <a:cubicBezTo>
                    <a:pt x="1152" y="1961"/>
                    <a:pt x="1173" y="1881"/>
                    <a:pt x="1200" y="1801"/>
                  </a:cubicBezTo>
                  <a:cubicBezTo>
                    <a:pt x="1191" y="1412"/>
                    <a:pt x="1198" y="1171"/>
                    <a:pt x="1140" y="826"/>
                  </a:cubicBezTo>
                  <a:cubicBezTo>
                    <a:pt x="1135" y="796"/>
                    <a:pt x="1139" y="763"/>
                    <a:pt x="1125" y="736"/>
                  </a:cubicBezTo>
                  <a:cubicBezTo>
                    <a:pt x="1092" y="670"/>
                    <a:pt x="1055" y="604"/>
                    <a:pt x="1020" y="541"/>
                  </a:cubicBezTo>
                  <a:cubicBezTo>
                    <a:pt x="957" y="428"/>
                    <a:pt x="873" y="327"/>
                    <a:pt x="795" y="226"/>
                  </a:cubicBezTo>
                  <a:cubicBezTo>
                    <a:pt x="738" y="152"/>
                    <a:pt x="759" y="140"/>
                    <a:pt x="690" y="106"/>
                  </a:cubicBezTo>
                  <a:cubicBezTo>
                    <a:pt x="625" y="74"/>
                    <a:pt x="565" y="63"/>
                    <a:pt x="495" y="46"/>
                  </a:cubicBezTo>
                  <a:cubicBezTo>
                    <a:pt x="464" y="38"/>
                    <a:pt x="405" y="16"/>
                    <a:pt x="405" y="16"/>
                  </a:cubicBezTo>
                  <a:cubicBezTo>
                    <a:pt x="285" y="21"/>
                    <a:pt x="161" y="0"/>
                    <a:pt x="45" y="31"/>
                  </a:cubicBezTo>
                  <a:cubicBezTo>
                    <a:pt x="14" y="39"/>
                    <a:pt x="37" y="99"/>
                    <a:pt x="15" y="121"/>
                  </a:cubicBezTo>
                  <a:cubicBezTo>
                    <a:pt x="10" y="126"/>
                    <a:pt x="5" y="131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70" name="任意多边形 54369"/>
            <p:cNvSpPr/>
            <p:nvPr/>
          </p:nvSpPr>
          <p:spPr>
            <a:xfrm>
              <a:off x="4594" y="3341"/>
              <a:ext cx="2070" cy="1776"/>
            </a:xfrm>
            <a:custGeom>
              <a:avLst/>
              <a:gdLst/>
              <a:ahLst/>
              <a:cxnLst/>
              <a:rect l="0" t="0" r="0" b="0"/>
              <a:pathLst>
                <a:path w="2000" h="1770">
                  <a:moveTo>
                    <a:pt x="1995" y="0"/>
                  </a:moveTo>
                  <a:cubicBezTo>
                    <a:pt x="1990" y="25"/>
                    <a:pt x="2000" y="59"/>
                    <a:pt x="1980" y="75"/>
                  </a:cubicBezTo>
                  <a:cubicBezTo>
                    <a:pt x="1960" y="91"/>
                    <a:pt x="1805" y="114"/>
                    <a:pt x="1770" y="120"/>
                  </a:cubicBezTo>
                  <a:cubicBezTo>
                    <a:pt x="1563" y="258"/>
                    <a:pt x="1768" y="107"/>
                    <a:pt x="1635" y="240"/>
                  </a:cubicBezTo>
                  <a:cubicBezTo>
                    <a:pt x="1622" y="253"/>
                    <a:pt x="1603" y="258"/>
                    <a:pt x="1590" y="270"/>
                  </a:cubicBezTo>
                  <a:cubicBezTo>
                    <a:pt x="1558" y="298"/>
                    <a:pt x="1533" y="333"/>
                    <a:pt x="1500" y="360"/>
                  </a:cubicBezTo>
                  <a:cubicBezTo>
                    <a:pt x="1483" y="374"/>
                    <a:pt x="1458" y="377"/>
                    <a:pt x="1440" y="390"/>
                  </a:cubicBezTo>
                  <a:cubicBezTo>
                    <a:pt x="1423" y="402"/>
                    <a:pt x="1411" y="421"/>
                    <a:pt x="1395" y="435"/>
                  </a:cubicBezTo>
                  <a:cubicBezTo>
                    <a:pt x="1381" y="447"/>
                    <a:pt x="1365" y="455"/>
                    <a:pt x="1350" y="465"/>
                  </a:cubicBezTo>
                  <a:cubicBezTo>
                    <a:pt x="1280" y="570"/>
                    <a:pt x="1320" y="535"/>
                    <a:pt x="1245" y="585"/>
                  </a:cubicBezTo>
                  <a:cubicBezTo>
                    <a:pt x="1174" y="692"/>
                    <a:pt x="1154" y="601"/>
                    <a:pt x="1050" y="705"/>
                  </a:cubicBezTo>
                  <a:cubicBezTo>
                    <a:pt x="1002" y="753"/>
                    <a:pt x="911" y="824"/>
                    <a:pt x="870" y="885"/>
                  </a:cubicBezTo>
                  <a:cubicBezTo>
                    <a:pt x="800" y="990"/>
                    <a:pt x="840" y="955"/>
                    <a:pt x="765" y="1005"/>
                  </a:cubicBezTo>
                  <a:cubicBezTo>
                    <a:pt x="700" y="1201"/>
                    <a:pt x="523" y="1301"/>
                    <a:pt x="375" y="1425"/>
                  </a:cubicBezTo>
                  <a:cubicBezTo>
                    <a:pt x="361" y="1437"/>
                    <a:pt x="343" y="1442"/>
                    <a:pt x="330" y="1455"/>
                  </a:cubicBezTo>
                  <a:cubicBezTo>
                    <a:pt x="312" y="1473"/>
                    <a:pt x="304" y="1499"/>
                    <a:pt x="285" y="1515"/>
                  </a:cubicBezTo>
                  <a:cubicBezTo>
                    <a:pt x="268" y="1530"/>
                    <a:pt x="244" y="1533"/>
                    <a:pt x="225" y="1545"/>
                  </a:cubicBezTo>
                  <a:cubicBezTo>
                    <a:pt x="194" y="1564"/>
                    <a:pt x="135" y="1605"/>
                    <a:pt x="135" y="1605"/>
                  </a:cubicBezTo>
                  <a:cubicBezTo>
                    <a:pt x="89" y="1674"/>
                    <a:pt x="57" y="1713"/>
                    <a:pt x="0" y="177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71" name="任意多边形 54370"/>
            <p:cNvSpPr/>
            <p:nvPr/>
          </p:nvSpPr>
          <p:spPr>
            <a:xfrm>
              <a:off x="2135" y="5117"/>
              <a:ext cx="4245" cy="1039"/>
            </a:xfrm>
            <a:custGeom>
              <a:avLst/>
              <a:gdLst/>
              <a:ahLst/>
              <a:cxnLst/>
              <a:rect l="0" t="0" r="0" b="0"/>
              <a:pathLst>
                <a:path w="4100" h="1035">
                  <a:moveTo>
                    <a:pt x="410" y="0"/>
                  </a:moveTo>
                  <a:cubicBezTo>
                    <a:pt x="295" y="13"/>
                    <a:pt x="177" y="2"/>
                    <a:pt x="65" y="30"/>
                  </a:cubicBezTo>
                  <a:cubicBezTo>
                    <a:pt x="48" y="34"/>
                    <a:pt x="45" y="60"/>
                    <a:pt x="35" y="75"/>
                  </a:cubicBezTo>
                  <a:cubicBezTo>
                    <a:pt x="41" y="220"/>
                    <a:pt x="0" y="380"/>
                    <a:pt x="65" y="510"/>
                  </a:cubicBezTo>
                  <a:cubicBezTo>
                    <a:pt x="73" y="526"/>
                    <a:pt x="134" y="610"/>
                    <a:pt x="140" y="615"/>
                  </a:cubicBezTo>
                  <a:cubicBezTo>
                    <a:pt x="167" y="639"/>
                    <a:pt x="230" y="675"/>
                    <a:pt x="230" y="675"/>
                  </a:cubicBezTo>
                  <a:cubicBezTo>
                    <a:pt x="295" y="773"/>
                    <a:pt x="437" y="794"/>
                    <a:pt x="545" y="825"/>
                  </a:cubicBezTo>
                  <a:cubicBezTo>
                    <a:pt x="711" y="873"/>
                    <a:pt x="558" y="842"/>
                    <a:pt x="725" y="870"/>
                  </a:cubicBezTo>
                  <a:cubicBezTo>
                    <a:pt x="773" y="894"/>
                    <a:pt x="827" y="906"/>
                    <a:pt x="875" y="930"/>
                  </a:cubicBezTo>
                  <a:cubicBezTo>
                    <a:pt x="895" y="940"/>
                    <a:pt x="913" y="954"/>
                    <a:pt x="935" y="960"/>
                  </a:cubicBezTo>
                  <a:cubicBezTo>
                    <a:pt x="989" y="975"/>
                    <a:pt x="1045" y="979"/>
                    <a:pt x="1100" y="990"/>
                  </a:cubicBezTo>
                  <a:cubicBezTo>
                    <a:pt x="1130" y="996"/>
                    <a:pt x="1160" y="999"/>
                    <a:pt x="1190" y="1005"/>
                  </a:cubicBezTo>
                  <a:cubicBezTo>
                    <a:pt x="1230" y="1014"/>
                    <a:pt x="1310" y="1035"/>
                    <a:pt x="1310" y="1035"/>
                  </a:cubicBezTo>
                  <a:cubicBezTo>
                    <a:pt x="1805" y="1030"/>
                    <a:pt x="2300" y="1034"/>
                    <a:pt x="2795" y="1020"/>
                  </a:cubicBezTo>
                  <a:cubicBezTo>
                    <a:pt x="2906" y="1017"/>
                    <a:pt x="3014" y="983"/>
                    <a:pt x="3125" y="975"/>
                  </a:cubicBezTo>
                  <a:cubicBezTo>
                    <a:pt x="3224" y="958"/>
                    <a:pt x="3327" y="952"/>
                    <a:pt x="3425" y="930"/>
                  </a:cubicBezTo>
                  <a:cubicBezTo>
                    <a:pt x="3505" y="912"/>
                    <a:pt x="3665" y="870"/>
                    <a:pt x="3665" y="870"/>
                  </a:cubicBezTo>
                  <a:cubicBezTo>
                    <a:pt x="3695" y="825"/>
                    <a:pt x="3725" y="780"/>
                    <a:pt x="3755" y="735"/>
                  </a:cubicBezTo>
                  <a:cubicBezTo>
                    <a:pt x="3845" y="600"/>
                    <a:pt x="3682" y="787"/>
                    <a:pt x="3800" y="645"/>
                  </a:cubicBezTo>
                  <a:cubicBezTo>
                    <a:pt x="3814" y="629"/>
                    <a:pt x="3832" y="617"/>
                    <a:pt x="3845" y="600"/>
                  </a:cubicBezTo>
                  <a:cubicBezTo>
                    <a:pt x="3905" y="523"/>
                    <a:pt x="3940" y="438"/>
                    <a:pt x="4040" y="405"/>
                  </a:cubicBezTo>
                  <a:cubicBezTo>
                    <a:pt x="4093" y="352"/>
                    <a:pt x="4076" y="379"/>
                    <a:pt x="4100" y="33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72" name="任意多边形 54371"/>
            <p:cNvSpPr/>
            <p:nvPr/>
          </p:nvSpPr>
          <p:spPr>
            <a:xfrm>
              <a:off x="3491" y="3161"/>
              <a:ext cx="1041" cy="1956"/>
            </a:xfrm>
            <a:custGeom>
              <a:avLst/>
              <a:gdLst/>
              <a:ahLst/>
              <a:cxnLst/>
              <a:rect l="0" t="0" r="0" b="0"/>
              <a:pathLst>
                <a:path w="1005" h="1950">
                  <a:moveTo>
                    <a:pt x="0" y="0"/>
                  </a:moveTo>
                  <a:cubicBezTo>
                    <a:pt x="50" y="75"/>
                    <a:pt x="100" y="150"/>
                    <a:pt x="150" y="225"/>
                  </a:cubicBezTo>
                  <a:cubicBezTo>
                    <a:pt x="159" y="238"/>
                    <a:pt x="158" y="256"/>
                    <a:pt x="165" y="270"/>
                  </a:cubicBezTo>
                  <a:cubicBezTo>
                    <a:pt x="189" y="319"/>
                    <a:pt x="213" y="372"/>
                    <a:pt x="240" y="420"/>
                  </a:cubicBezTo>
                  <a:cubicBezTo>
                    <a:pt x="276" y="482"/>
                    <a:pt x="299" y="494"/>
                    <a:pt x="360" y="555"/>
                  </a:cubicBezTo>
                  <a:cubicBezTo>
                    <a:pt x="385" y="580"/>
                    <a:pt x="400" y="615"/>
                    <a:pt x="420" y="645"/>
                  </a:cubicBezTo>
                  <a:cubicBezTo>
                    <a:pt x="463" y="710"/>
                    <a:pt x="514" y="774"/>
                    <a:pt x="555" y="840"/>
                  </a:cubicBezTo>
                  <a:cubicBezTo>
                    <a:pt x="567" y="859"/>
                    <a:pt x="571" y="883"/>
                    <a:pt x="585" y="900"/>
                  </a:cubicBezTo>
                  <a:cubicBezTo>
                    <a:pt x="607" y="927"/>
                    <a:pt x="717" y="1047"/>
                    <a:pt x="750" y="1080"/>
                  </a:cubicBezTo>
                  <a:cubicBezTo>
                    <a:pt x="768" y="1153"/>
                    <a:pt x="807" y="1209"/>
                    <a:pt x="840" y="1275"/>
                  </a:cubicBezTo>
                  <a:cubicBezTo>
                    <a:pt x="870" y="1335"/>
                    <a:pt x="892" y="1398"/>
                    <a:pt x="930" y="1455"/>
                  </a:cubicBezTo>
                  <a:cubicBezTo>
                    <a:pt x="972" y="1624"/>
                    <a:pt x="1005" y="1775"/>
                    <a:pt x="1005" y="195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73" name="任意多边形 54372"/>
            <p:cNvSpPr/>
            <p:nvPr/>
          </p:nvSpPr>
          <p:spPr>
            <a:xfrm>
              <a:off x="2333" y="3060"/>
              <a:ext cx="907" cy="2115"/>
            </a:xfrm>
            <a:custGeom>
              <a:avLst/>
              <a:gdLst/>
              <a:ahLst/>
              <a:cxnLst/>
              <a:rect l="0" t="0" r="0" b="0"/>
              <a:pathLst>
                <a:path w="907" h="2115">
                  <a:moveTo>
                    <a:pt x="907" y="75"/>
                  </a:moveTo>
                  <a:cubicBezTo>
                    <a:pt x="860" y="43"/>
                    <a:pt x="870" y="44"/>
                    <a:pt x="817" y="30"/>
                  </a:cubicBezTo>
                  <a:cubicBezTo>
                    <a:pt x="777" y="19"/>
                    <a:pt x="697" y="0"/>
                    <a:pt x="697" y="0"/>
                  </a:cubicBezTo>
                  <a:cubicBezTo>
                    <a:pt x="579" y="17"/>
                    <a:pt x="441" y="46"/>
                    <a:pt x="352" y="135"/>
                  </a:cubicBezTo>
                  <a:cubicBezTo>
                    <a:pt x="322" y="165"/>
                    <a:pt x="262" y="225"/>
                    <a:pt x="262" y="225"/>
                  </a:cubicBezTo>
                  <a:cubicBezTo>
                    <a:pt x="216" y="363"/>
                    <a:pt x="293" y="148"/>
                    <a:pt x="202" y="330"/>
                  </a:cubicBezTo>
                  <a:cubicBezTo>
                    <a:pt x="188" y="358"/>
                    <a:pt x="182" y="390"/>
                    <a:pt x="172" y="420"/>
                  </a:cubicBezTo>
                  <a:cubicBezTo>
                    <a:pt x="166" y="437"/>
                    <a:pt x="149" y="449"/>
                    <a:pt x="142" y="465"/>
                  </a:cubicBezTo>
                  <a:cubicBezTo>
                    <a:pt x="103" y="553"/>
                    <a:pt x="76" y="656"/>
                    <a:pt x="52" y="750"/>
                  </a:cubicBezTo>
                  <a:cubicBezTo>
                    <a:pt x="22" y="1085"/>
                    <a:pt x="0" y="1428"/>
                    <a:pt x="82" y="1755"/>
                  </a:cubicBezTo>
                  <a:cubicBezTo>
                    <a:pt x="101" y="1831"/>
                    <a:pt x="90" y="1778"/>
                    <a:pt x="157" y="1845"/>
                  </a:cubicBezTo>
                  <a:cubicBezTo>
                    <a:pt x="188" y="1876"/>
                    <a:pt x="213" y="1942"/>
                    <a:pt x="232" y="1980"/>
                  </a:cubicBezTo>
                  <a:cubicBezTo>
                    <a:pt x="255" y="2026"/>
                    <a:pt x="307" y="2115"/>
                    <a:pt x="307" y="21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4374" name="图片 54373" descr="0063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45125"/>
            <a:ext cx="2484438" cy="141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55297"/>
          <p:cNvSpPr/>
          <p:nvPr/>
        </p:nvSpPr>
        <p:spPr>
          <a:xfrm>
            <a:off x="684213" y="620713"/>
            <a:ext cx="7848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3200" dirty="0">
                <a:latin typeface="Times New Roman" panose="02020603050405020304" pitchFamily="18" charset="0"/>
              </a:rPr>
              <a:t>下列电压表分别测的是谁的电压？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55299" name="组合 55298"/>
          <p:cNvGrpSpPr/>
          <p:nvPr/>
        </p:nvGrpSpPr>
        <p:grpSpPr>
          <a:xfrm>
            <a:off x="684213" y="1484313"/>
            <a:ext cx="5029200" cy="2628900"/>
            <a:chOff x="1670" y="2608"/>
            <a:chExt cx="6023" cy="3146"/>
          </a:xfrm>
        </p:grpSpPr>
        <p:pic>
          <p:nvPicPr>
            <p:cNvPr id="55300" name="xjhsy7" descr="w5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1" y="2608"/>
              <a:ext cx="1642" cy="13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01" name="xjhsy8" descr="w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4" y="2608"/>
              <a:ext cx="1091" cy="9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5302" name="xjhsy3"/>
            <p:cNvGrpSpPr>
              <a:grpSpLocks noChangeAspect="1"/>
            </p:cNvGrpSpPr>
            <p:nvPr/>
          </p:nvGrpSpPr>
          <p:grpSpPr>
            <a:xfrm>
              <a:off x="1670" y="4360"/>
              <a:ext cx="1905" cy="518"/>
              <a:chOff x="3844" y="3868"/>
              <a:chExt cx="3712" cy="1144"/>
            </a:xfrm>
          </p:grpSpPr>
          <p:grpSp>
            <p:nvGrpSpPr>
              <p:cNvPr id="55303" name="组合 55302"/>
              <p:cNvGrpSpPr>
                <a:grpSpLocks noChangeAspect="1"/>
              </p:cNvGrpSpPr>
              <p:nvPr/>
            </p:nvGrpSpPr>
            <p:grpSpPr>
              <a:xfrm>
                <a:off x="3844" y="4435"/>
                <a:ext cx="3712" cy="577"/>
                <a:chOff x="3920" y="4213"/>
                <a:chExt cx="2493" cy="577"/>
              </a:xfrm>
            </p:grpSpPr>
            <p:sp>
              <p:nvSpPr>
                <p:cNvPr id="55304" name="任意多边形 55303" descr="栎木"/>
                <p:cNvSpPr>
                  <a:spLocks noChangeAspect="1"/>
                </p:cNvSpPr>
                <p:nvPr/>
              </p:nvSpPr>
              <p:spPr>
                <a:xfrm flipV="1">
                  <a:off x="3920" y="4677"/>
                  <a:ext cx="2493" cy="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</a:blipFill>
                <a:ln w="9525"/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05" name="流程图: 磁盘 55304"/>
                <p:cNvSpPr>
                  <a:spLocks noChangeAspect="1"/>
                </p:cNvSpPr>
                <p:nvPr/>
              </p:nvSpPr>
              <p:spPr>
                <a:xfrm>
                  <a:off x="6120" y="4217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06" name="流程图: 磁盘 55305"/>
                <p:cNvSpPr>
                  <a:spLocks noChangeAspect="1"/>
                </p:cNvSpPr>
                <p:nvPr/>
              </p:nvSpPr>
              <p:spPr>
                <a:xfrm>
                  <a:off x="4340" y="4213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307" name="组合 55306"/>
              <p:cNvGrpSpPr>
                <a:grpSpLocks noChangeAspect="1"/>
              </p:cNvGrpSpPr>
              <p:nvPr/>
            </p:nvGrpSpPr>
            <p:grpSpPr>
              <a:xfrm>
                <a:off x="5514" y="3868"/>
                <a:ext cx="540" cy="936"/>
                <a:chOff x="5695" y="5964"/>
                <a:chExt cx="540" cy="936"/>
              </a:xfrm>
            </p:grpSpPr>
            <p:grpSp>
              <p:nvGrpSpPr>
                <p:cNvPr id="55308" name="组合 55307"/>
                <p:cNvGrpSpPr>
                  <a:grpSpLocks noChangeAspect="1"/>
                </p:cNvGrpSpPr>
                <p:nvPr/>
              </p:nvGrpSpPr>
              <p:grpSpPr>
                <a:xfrm>
                  <a:off x="5772" y="5964"/>
                  <a:ext cx="403" cy="733"/>
                  <a:chOff x="5770" y="1606"/>
                  <a:chExt cx="2019" cy="3673"/>
                </a:xfrm>
              </p:grpSpPr>
              <p:grpSp>
                <p:nvGrpSpPr>
                  <p:cNvPr id="55309" name="组合 55308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55310" name="组合 5530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55311" name="组合 5531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549" y="5081"/>
                        <a:ext cx="498" cy="198"/>
                        <a:chOff x="6549" y="5081"/>
                        <a:chExt cx="498" cy="198"/>
                      </a:xfrm>
                    </p:grpSpPr>
                    <p:sp>
                      <p:nvSpPr>
                        <p:cNvPr id="55312" name="任意多边形 5531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49" y="5081"/>
                          <a:ext cx="498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13" name="任意多边形 5531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27" y="5081"/>
                          <a:ext cx="222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5314" name="组合 5531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718"/>
                        <a:chOff x="6320" y="4418"/>
                        <a:chExt cx="913" cy="718"/>
                      </a:xfrm>
                    </p:grpSpPr>
                    <p:sp>
                      <p:nvSpPr>
                        <p:cNvPr id="55315" name="任意多边形 5531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0" y="4418"/>
                          <a:ext cx="913" cy="71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16" name="任意多边形 5531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6" y="4514"/>
                          <a:ext cx="113" cy="9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17" name="任意多边形 5531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8" y="4637"/>
                          <a:ext cx="149" cy="8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18" name="任意多边形 5531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2" y="4742"/>
                          <a:ext cx="175" cy="10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19" name="任意多边形 5531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1" y="4856"/>
                          <a:ext cx="208" cy="23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20" name="任意多边形 5531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5" y="4443"/>
                          <a:ext cx="86" cy="6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21" name="任意多边形 5532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01" y="4426"/>
                          <a:ext cx="732" cy="68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55322" name="组合 5532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29" y="4535"/>
                      <a:ext cx="218" cy="436"/>
                      <a:chOff x="6929" y="4535"/>
                      <a:chExt cx="218" cy="436"/>
                    </a:xfrm>
                  </p:grpSpPr>
                  <p:sp>
                    <p:nvSpPr>
                      <p:cNvPr id="55323" name="任意多边形 553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71" y="4651"/>
                        <a:ext cx="167" cy="7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24" name="任意多边形 553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001" y="4763"/>
                        <a:ext cx="146" cy="7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25" name="任意多边形 553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92" y="4894"/>
                        <a:ext cx="149" cy="7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26" name="任意多边形 553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29" y="4535"/>
                        <a:ext cx="171" cy="6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5327" name="任意多边形 55326"/>
                  <p:cNvSpPr>
                    <a:spLocks noChangeAspect="1"/>
                  </p:cNvSpPr>
                  <p:nvPr/>
                </p:nvSpPr>
                <p:spPr>
                  <a:xfrm>
                    <a:off x="5770" y="1606"/>
                    <a:ext cx="2019" cy="29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63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28" name="椭圆 55327"/>
                  <p:cNvSpPr>
                    <a:spLocks noChangeAspect="1"/>
                  </p:cNvSpPr>
                  <p:nvPr/>
                </p:nvSpPr>
                <p:spPr>
                  <a:xfrm>
                    <a:off x="6337" y="4185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29" name="任意多边形 55328"/>
                  <p:cNvSpPr>
                    <a:spLocks noChangeAspect="1"/>
                  </p:cNvSpPr>
                  <p:nvPr/>
                </p:nvSpPr>
                <p:spPr>
                  <a:xfrm>
                    <a:off x="7261" y="1899"/>
                    <a:ext cx="338" cy="4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5330" name="组合 55329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1806"/>
                    <a:chOff x="6498" y="2481"/>
                    <a:chExt cx="562" cy="1806"/>
                  </a:xfrm>
                </p:grpSpPr>
                <p:sp>
                  <p:nvSpPr>
                    <p:cNvPr id="55331" name="任意多边形 55330"/>
                    <p:cNvSpPr>
                      <a:spLocks noChangeAspect="1"/>
                    </p:cNvSpPr>
                    <p:nvPr/>
                  </p:nvSpPr>
                  <p:spPr>
                    <a:xfrm>
                      <a:off x="6604" y="3234"/>
                      <a:ext cx="345" cy="1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32" name="椭圆 55331"/>
                    <p:cNvSpPr>
                      <a:spLocks noChangeAspect="1"/>
                    </p:cNvSpPr>
                    <p:nvPr/>
                  </p:nvSpPr>
                  <p:spPr>
                    <a:xfrm>
                      <a:off x="6781" y="3267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5333" name="组合 5533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498" y="2481"/>
                      <a:ext cx="562" cy="828"/>
                      <a:chOff x="6498" y="2481"/>
                      <a:chExt cx="562" cy="828"/>
                    </a:xfrm>
                  </p:grpSpPr>
                  <p:sp>
                    <p:nvSpPr>
                      <p:cNvPr id="55334" name="椭圆 553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31" y="2481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35" name="任意多边形 553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498" y="2610"/>
                        <a:ext cx="562" cy="69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336" name="组合 553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676" y="3385"/>
                      <a:ext cx="193" cy="804"/>
                      <a:chOff x="6676" y="3385"/>
                      <a:chExt cx="193" cy="804"/>
                    </a:xfrm>
                  </p:grpSpPr>
                  <p:sp>
                    <p:nvSpPr>
                      <p:cNvPr id="55337" name="直接连接符 553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08" y="3406"/>
                        <a:ext cx="1" cy="783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338" name="直接连接符 55337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36" y="3406"/>
                        <a:ext cx="4" cy="779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339" name="直接连接符 55338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66" y="3385"/>
                        <a:ext cx="3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340" name="直接连接符 55339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6676" y="3385"/>
                        <a:ext cx="2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</p:grpSp>
              </p:grpSp>
              <p:sp>
                <p:nvSpPr>
                  <p:cNvPr id="55341" name="任意多边形 55340"/>
                  <p:cNvSpPr>
                    <a:spLocks noChangeAspect="1"/>
                  </p:cNvSpPr>
                  <p:nvPr/>
                </p:nvSpPr>
                <p:spPr>
                  <a:xfrm>
                    <a:off x="6740" y="3766"/>
                    <a:ext cx="546" cy="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5342" name="矩形 55341"/>
                <p:cNvSpPr>
                  <a:spLocks noChangeAspect="1"/>
                </p:cNvSpPr>
                <p:nvPr/>
              </p:nvSpPr>
              <p:spPr>
                <a:xfrm>
                  <a:off x="5695" y="6585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5343" name="xjhsy4" descr="w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8" y="3776"/>
              <a:ext cx="1499" cy="71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5344" name="xjhsy3"/>
            <p:cNvGrpSpPr>
              <a:grpSpLocks noChangeAspect="1"/>
            </p:cNvGrpSpPr>
            <p:nvPr/>
          </p:nvGrpSpPr>
          <p:grpSpPr>
            <a:xfrm>
              <a:off x="4083" y="5236"/>
              <a:ext cx="1905" cy="518"/>
              <a:chOff x="3844" y="3868"/>
              <a:chExt cx="3712" cy="1144"/>
            </a:xfrm>
          </p:grpSpPr>
          <p:grpSp>
            <p:nvGrpSpPr>
              <p:cNvPr id="55345" name="组合 55344"/>
              <p:cNvGrpSpPr>
                <a:grpSpLocks noChangeAspect="1"/>
              </p:cNvGrpSpPr>
              <p:nvPr/>
            </p:nvGrpSpPr>
            <p:grpSpPr>
              <a:xfrm>
                <a:off x="3844" y="4435"/>
                <a:ext cx="3712" cy="577"/>
                <a:chOff x="3920" y="4213"/>
                <a:chExt cx="2493" cy="577"/>
              </a:xfrm>
            </p:grpSpPr>
            <p:sp>
              <p:nvSpPr>
                <p:cNvPr id="55346" name="任意多边形 55345" descr="栎木"/>
                <p:cNvSpPr>
                  <a:spLocks noChangeAspect="1"/>
                </p:cNvSpPr>
                <p:nvPr/>
              </p:nvSpPr>
              <p:spPr>
                <a:xfrm flipV="1">
                  <a:off x="3920" y="4677"/>
                  <a:ext cx="2493" cy="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</a:blipFill>
                <a:ln w="9525"/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47" name="流程图: 磁盘 55346"/>
                <p:cNvSpPr>
                  <a:spLocks noChangeAspect="1"/>
                </p:cNvSpPr>
                <p:nvPr/>
              </p:nvSpPr>
              <p:spPr>
                <a:xfrm>
                  <a:off x="6120" y="4217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48" name="流程图: 磁盘 55347"/>
                <p:cNvSpPr>
                  <a:spLocks noChangeAspect="1"/>
                </p:cNvSpPr>
                <p:nvPr/>
              </p:nvSpPr>
              <p:spPr>
                <a:xfrm>
                  <a:off x="4340" y="4213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349" name="组合 55348"/>
              <p:cNvGrpSpPr>
                <a:grpSpLocks noChangeAspect="1"/>
              </p:cNvGrpSpPr>
              <p:nvPr/>
            </p:nvGrpSpPr>
            <p:grpSpPr>
              <a:xfrm>
                <a:off x="5514" y="3868"/>
                <a:ext cx="540" cy="936"/>
                <a:chOff x="5695" y="5964"/>
                <a:chExt cx="540" cy="936"/>
              </a:xfrm>
            </p:grpSpPr>
            <p:grpSp>
              <p:nvGrpSpPr>
                <p:cNvPr id="55350" name="组合 55349"/>
                <p:cNvGrpSpPr>
                  <a:grpSpLocks noChangeAspect="1"/>
                </p:cNvGrpSpPr>
                <p:nvPr/>
              </p:nvGrpSpPr>
              <p:grpSpPr>
                <a:xfrm>
                  <a:off x="5772" y="5964"/>
                  <a:ext cx="403" cy="733"/>
                  <a:chOff x="5770" y="1606"/>
                  <a:chExt cx="2019" cy="3673"/>
                </a:xfrm>
              </p:grpSpPr>
              <p:grpSp>
                <p:nvGrpSpPr>
                  <p:cNvPr id="55351" name="组合 55350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55352" name="组合 5535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55353" name="组合 5535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549" y="5081"/>
                        <a:ext cx="498" cy="198"/>
                        <a:chOff x="6549" y="5081"/>
                        <a:chExt cx="498" cy="198"/>
                      </a:xfrm>
                    </p:grpSpPr>
                    <p:sp>
                      <p:nvSpPr>
                        <p:cNvPr id="55354" name="任意多边形 55353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49" y="5081"/>
                          <a:ext cx="498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55" name="任意多边形 5535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27" y="5081"/>
                          <a:ext cx="222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5356" name="组合 5535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718"/>
                        <a:chOff x="6320" y="4418"/>
                        <a:chExt cx="913" cy="718"/>
                      </a:xfrm>
                    </p:grpSpPr>
                    <p:sp>
                      <p:nvSpPr>
                        <p:cNvPr id="55357" name="任意多边形 5535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0" y="4418"/>
                          <a:ext cx="913" cy="71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58" name="任意多边形 5535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6" y="4514"/>
                          <a:ext cx="113" cy="9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59" name="任意多边形 5535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8" y="4637"/>
                          <a:ext cx="149" cy="8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60" name="任意多边形 5535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2" y="4742"/>
                          <a:ext cx="175" cy="10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61" name="任意多边形 5536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1" y="4856"/>
                          <a:ext cx="208" cy="23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62" name="任意多边形 5536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5" y="4443"/>
                          <a:ext cx="86" cy="6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63" name="任意多边形 5536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01" y="4426"/>
                          <a:ext cx="732" cy="68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55364" name="组合 5536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29" y="4535"/>
                      <a:ext cx="218" cy="436"/>
                      <a:chOff x="6929" y="4535"/>
                      <a:chExt cx="218" cy="436"/>
                    </a:xfrm>
                  </p:grpSpPr>
                  <p:sp>
                    <p:nvSpPr>
                      <p:cNvPr id="55365" name="任意多边形 553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71" y="4651"/>
                        <a:ext cx="167" cy="7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66" name="任意多边形 553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001" y="4763"/>
                        <a:ext cx="146" cy="7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67" name="任意多边形 553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92" y="4894"/>
                        <a:ext cx="149" cy="7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68" name="任意多边形 553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29" y="4535"/>
                        <a:ext cx="171" cy="6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5369" name="任意多边形 55368"/>
                  <p:cNvSpPr>
                    <a:spLocks noChangeAspect="1"/>
                  </p:cNvSpPr>
                  <p:nvPr/>
                </p:nvSpPr>
                <p:spPr>
                  <a:xfrm>
                    <a:off x="5770" y="1606"/>
                    <a:ext cx="2019" cy="29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63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70" name="椭圆 55369"/>
                  <p:cNvSpPr>
                    <a:spLocks noChangeAspect="1"/>
                  </p:cNvSpPr>
                  <p:nvPr/>
                </p:nvSpPr>
                <p:spPr>
                  <a:xfrm>
                    <a:off x="6337" y="4185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71" name="任意多边形 55370"/>
                  <p:cNvSpPr>
                    <a:spLocks noChangeAspect="1"/>
                  </p:cNvSpPr>
                  <p:nvPr/>
                </p:nvSpPr>
                <p:spPr>
                  <a:xfrm>
                    <a:off x="7261" y="1899"/>
                    <a:ext cx="338" cy="4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5372" name="组合 55371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1806"/>
                    <a:chOff x="6498" y="2481"/>
                    <a:chExt cx="562" cy="1806"/>
                  </a:xfrm>
                </p:grpSpPr>
                <p:sp>
                  <p:nvSpPr>
                    <p:cNvPr id="55373" name="任意多边形 55372"/>
                    <p:cNvSpPr>
                      <a:spLocks noChangeAspect="1"/>
                    </p:cNvSpPr>
                    <p:nvPr/>
                  </p:nvSpPr>
                  <p:spPr>
                    <a:xfrm>
                      <a:off x="6604" y="3234"/>
                      <a:ext cx="345" cy="1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74" name="椭圆 55373"/>
                    <p:cNvSpPr>
                      <a:spLocks noChangeAspect="1"/>
                    </p:cNvSpPr>
                    <p:nvPr/>
                  </p:nvSpPr>
                  <p:spPr>
                    <a:xfrm>
                      <a:off x="6781" y="3267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5375" name="组合 5537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498" y="2481"/>
                      <a:ext cx="562" cy="828"/>
                      <a:chOff x="6498" y="2481"/>
                      <a:chExt cx="562" cy="828"/>
                    </a:xfrm>
                  </p:grpSpPr>
                  <p:sp>
                    <p:nvSpPr>
                      <p:cNvPr id="55376" name="椭圆 553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31" y="2481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77" name="任意多边形 553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498" y="2610"/>
                        <a:ext cx="562" cy="69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378" name="组合 5537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676" y="3385"/>
                      <a:ext cx="193" cy="804"/>
                      <a:chOff x="6676" y="3385"/>
                      <a:chExt cx="193" cy="804"/>
                    </a:xfrm>
                  </p:grpSpPr>
                  <p:sp>
                    <p:nvSpPr>
                      <p:cNvPr id="55379" name="直接连接符 553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08" y="3406"/>
                        <a:ext cx="1" cy="783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380" name="直接连接符 55379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36" y="3406"/>
                        <a:ext cx="4" cy="779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381" name="直接连接符 55380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66" y="3385"/>
                        <a:ext cx="3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382" name="直接连接符 55381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6676" y="3385"/>
                        <a:ext cx="2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</p:grpSp>
              </p:grpSp>
              <p:sp>
                <p:nvSpPr>
                  <p:cNvPr id="55383" name="任意多边形 55382"/>
                  <p:cNvSpPr>
                    <a:spLocks noChangeAspect="1"/>
                  </p:cNvSpPr>
                  <p:nvPr/>
                </p:nvSpPr>
                <p:spPr>
                  <a:xfrm>
                    <a:off x="6740" y="3766"/>
                    <a:ext cx="546" cy="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5384" name="矩形 55383"/>
                <p:cNvSpPr>
                  <a:spLocks noChangeAspect="1"/>
                </p:cNvSpPr>
                <p:nvPr/>
              </p:nvSpPr>
              <p:spPr>
                <a:xfrm>
                  <a:off x="5695" y="6585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5385" name="任意多边形 55384"/>
            <p:cNvSpPr/>
            <p:nvPr/>
          </p:nvSpPr>
          <p:spPr>
            <a:xfrm>
              <a:off x="5310" y="2940"/>
              <a:ext cx="2383" cy="1469"/>
            </a:xfrm>
            <a:custGeom>
              <a:avLst/>
              <a:gdLst/>
              <a:ahLst/>
              <a:cxnLst/>
              <a:rect l="0" t="0" r="0" b="0"/>
              <a:pathLst>
                <a:path w="2383" h="1469">
                  <a:moveTo>
                    <a:pt x="1665" y="1290"/>
                  </a:moveTo>
                  <a:cubicBezTo>
                    <a:pt x="1778" y="1328"/>
                    <a:pt x="1643" y="1272"/>
                    <a:pt x="1740" y="1350"/>
                  </a:cubicBezTo>
                  <a:cubicBezTo>
                    <a:pt x="1764" y="1369"/>
                    <a:pt x="1873" y="1402"/>
                    <a:pt x="1905" y="1410"/>
                  </a:cubicBezTo>
                  <a:cubicBezTo>
                    <a:pt x="1994" y="1469"/>
                    <a:pt x="2092" y="1434"/>
                    <a:pt x="2190" y="1410"/>
                  </a:cubicBezTo>
                  <a:cubicBezTo>
                    <a:pt x="2282" y="1349"/>
                    <a:pt x="2286" y="1281"/>
                    <a:pt x="2340" y="1200"/>
                  </a:cubicBezTo>
                  <a:cubicBezTo>
                    <a:pt x="2335" y="1052"/>
                    <a:pt x="2383" y="703"/>
                    <a:pt x="2235" y="555"/>
                  </a:cubicBezTo>
                  <a:cubicBezTo>
                    <a:pt x="2230" y="525"/>
                    <a:pt x="2234" y="492"/>
                    <a:pt x="2220" y="465"/>
                  </a:cubicBezTo>
                  <a:cubicBezTo>
                    <a:pt x="2194" y="412"/>
                    <a:pt x="2123" y="372"/>
                    <a:pt x="2085" y="330"/>
                  </a:cubicBezTo>
                  <a:cubicBezTo>
                    <a:pt x="2035" y="275"/>
                    <a:pt x="2016" y="195"/>
                    <a:pt x="1935" y="180"/>
                  </a:cubicBezTo>
                  <a:cubicBezTo>
                    <a:pt x="1851" y="164"/>
                    <a:pt x="1765" y="163"/>
                    <a:pt x="1680" y="150"/>
                  </a:cubicBezTo>
                  <a:cubicBezTo>
                    <a:pt x="1538" y="129"/>
                    <a:pt x="1402" y="82"/>
                    <a:pt x="1260" y="60"/>
                  </a:cubicBezTo>
                  <a:cubicBezTo>
                    <a:pt x="1120" y="38"/>
                    <a:pt x="978" y="34"/>
                    <a:pt x="840" y="0"/>
                  </a:cubicBezTo>
                  <a:cubicBezTo>
                    <a:pt x="765" y="5"/>
                    <a:pt x="690" y="10"/>
                    <a:pt x="615" y="15"/>
                  </a:cubicBezTo>
                  <a:cubicBezTo>
                    <a:pt x="485" y="25"/>
                    <a:pt x="225" y="45"/>
                    <a:pt x="225" y="45"/>
                  </a:cubicBezTo>
                  <a:cubicBezTo>
                    <a:pt x="169" y="64"/>
                    <a:pt x="139" y="102"/>
                    <a:pt x="90" y="135"/>
                  </a:cubicBezTo>
                  <a:cubicBezTo>
                    <a:pt x="51" y="194"/>
                    <a:pt x="0" y="225"/>
                    <a:pt x="0" y="30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6" name="任意多边形 55385"/>
            <p:cNvSpPr/>
            <p:nvPr/>
          </p:nvSpPr>
          <p:spPr>
            <a:xfrm>
              <a:off x="3448" y="3192"/>
              <a:ext cx="1376" cy="1455"/>
            </a:xfrm>
            <a:custGeom>
              <a:avLst/>
              <a:gdLst/>
              <a:ahLst/>
              <a:cxnLst/>
              <a:rect l="0" t="0" r="0" b="0"/>
              <a:pathLst>
                <a:path w="1376" h="1455">
                  <a:moveTo>
                    <a:pt x="1376" y="0"/>
                  </a:moveTo>
                  <a:cubicBezTo>
                    <a:pt x="1326" y="33"/>
                    <a:pt x="1278" y="34"/>
                    <a:pt x="1226" y="60"/>
                  </a:cubicBezTo>
                  <a:cubicBezTo>
                    <a:pt x="1173" y="87"/>
                    <a:pt x="1146" y="142"/>
                    <a:pt x="1091" y="165"/>
                  </a:cubicBezTo>
                  <a:cubicBezTo>
                    <a:pt x="971" y="216"/>
                    <a:pt x="840" y="229"/>
                    <a:pt x="716" y="270"/>
                  </a:cubicBezTo>
                  <a:cubicBezTo>
                    <a:pt x="661" y="325"/>
                    <a:pt x="596" y="370"/>
                    <a:pt x="536" y="420"/>
                  </a:cubicBezTo>
                  <a:cubicBezTo>
                    <a:pt x="522" y="432"/>
                    <a:pt x="504" y="437"/>
                    <a:pt x="491" y="450"/>
                  </a:cubicBezTo>
                  <a:cubicBezTo>
                    <a:pt x="473" y="468"/>
                    <a:pt x="464" y="492"/>
                    <a:pt x="446" y="510"/>
                  </a:cubicBezTo>
                  <a:cubicBezTo>
                    <a:pt x="408" y="548"/>
                    <a:pt x="366" y="580"/>
                    <a:pt x="326" y="615"/>
                  </a:cubicBezTo>
                  <a:cubicBezTo>
                    <a:pt x="307" y="631"/>
                    <a:pt x="283" y="641"/>
                    <a:pt x="266" y="660"/>
                  </a:cubicBezTo>
                  <a:cubicBezTo>
                    <a:pt x="184" y="752"/>
                    <a:pt x="218" y="761"/>
                    <a:pt x="146" y="870"/>
                  </a:cubicBezTo>
                  <a:cubicBezTo>
                    <a:pt x="136" y="885"/>
                    <a:pt x="123" y="899"/>
                    <a:pt x="116" y="915"/>
                  </a:cubicBezTo>
                  <a:cubicBezTo>
                    <a:pt x="81" y="993"/>
                    <a:pt x="73" y="1069"/>
                    <a:pt x="26" y="1140"/>
                  </a:cubicBezTo>
                  <a:cubicBezTo>
                    <a:pt x="0" y="1245"/>
                    <a:pt x="26" y="1347"/>
                    <a:pt x="26" y="145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7" name="任意多边形 55386"/>
            <p:cNvSpPr/>
            <p:nvPr/>
          </p:nvSpPr>
          <p:spPr>
            <a:xfrm>
              <a:off x="2055" y="4695"/>
              <a:ext cx="2430" cy="825"/>
            </a:xfrm>
            <a:custGeom>
              <a:avLst/>
              <a:gdLst/>
              <a:ahLst/>
              <a:cxnLst/>
              <a:rect l="0" t="0" r="0" b="0"/>
              <a:pathLst>
                <a:path w="2430" h="825">
                  <a:moveTo>
                    <a:pt x="0" y="0"/>
                  </a:moveTo>
                  <a:cubicBezTo>
                    <a:pt x="25" y="173"/>
                    <a:pt x="69" y="365"/>
                    <a:pt x="240" y="450"/>
                  </a:cubicBezTo>
                  <a:cubicBezTo>
                    <a:pt x="333" y="496"/>
                    <a:pt x="358" y="495"/>
                    <a:pt x="450" y="510"/>
                  </a:cubicBezTo>
                  <a:cubicBezTo>
                    <a:pt x="573" y="592"/>
                    <a:pt x="760" y="575"/>
                    <a:pt x="900" y="585"/>
                  </a:cubicBezTo>
                  <a:cubicBezTo>
                    <a:pt x="1213" y="689"/>
                    <a:pt x="1481" y="632"/>
                    <a:pt x="1860" y="645"/>
                  </a:cubicBezTo>
                  <a:cubicBezTo>
                    <a:pt x="2029" y="687"/>
                    <a:pt x="2202" y="708"/>
                    <a:pt x="2370" y="750"/>
                  </a:cubicBezTo>
                  <a:cubicBezTo>
                    <a:pt x="2408" y="807"/>
                    <a:pt x="2387" y="782"/>
                    <a:pt x="2430" y="82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8" name="任意多边形 55387"/>
            <p:cNvSpPr/>
            <p:nvPr/>
          </p:nvSpPr>
          <p:spPr>
            <a:xfrm>
              <a:off x="5850" y="4260"/>
              <a:ext cx="345" cy="1305"/>
            </a:xfrm>
            <a:custGeom>
              <a:avLst/>
              <a:gdLst/>
              <a:ahLst/>
              <a:cxnLst/>
              <a:rect l="0" t="0" r="0" b="0"/>
              <a:pathLst>
                <a:path w="345" h="1305">
                  <a:moveTo>
                    <a:pt x="0" y="1305"/>
                  </a:moveTo>
                  <a:cubicBezTo>
                    <a:pt x="32" y="1210"/>
                    <a:pt x="58" y="1115"/>
                    <a:pt x="90" y="1020"/>
                  </a:cubicBezTo>
                  <a:cubicBezTo>
                    <a:pt x="113" y="951"/>
                    <a:pt x="117" y="866"/>
                    <a:pt x="135" y="795"/>
                  </a:cubicBezTo>
                  <a:cubicBezTo>
                    <a:pt x="168" y="664"/>
                    <a:pt x="219" y="539"/>
                    <a:pt x="240" y="405"/>
                  </a:cubicBezTo>
                  <a:cubicBezTo>
                    <a:pt x="270" y="213"/>
                    <a:pt x="237" y="388"/>
                    <a:pt x="285" y="150"/>
                  </a:cubicBezTo>
                  <a:cubicBezTo>
                    <a:pt x="298" y="87"/>
                    <a:pt x="299" y="46"/>
                    <a:pt x="34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89" name="任意多边形 55388"/>
            <p:cNvSpPr/>
            <p:nvPr/>
          </p:nvSpPr>
          <p:spPr>
            <a:xfrm>
              <a:off x="2700" y="3405"/>
              <a:ext cx="720" cy="1245"/>
            </a:xfrm>
            <a:custGeom>
              <a:avLst/>
              <a:gdLst/>
              <a:ahLst/>
              <a:cxnLst/>
              <a:rect l="0" t="0" r="0" b="0"/>
              <a:pathLst>
                <a:path w="720" h="1245">
                  <a:moveTo>
                    <a:pt x="0" y="0"/>
                  </a:moveTo>
                  <a:cubicBezTo>
                    <a:pt x="50" y="76"/>
                    <a:pt x="35" y="153"/>
                    <a:pt x="75" y="225"/>
                  </a:cubicBezTo>
                  <a:cubicBezTo>
                    <a:pt x="135" y="333"/>
                    <a:pt x="201" y="437"/>
                    <a:pt x="270" y="540"/>
                  </a:cubicBezTo>
                  <a:cubicBezTo>
                    <a:pt x="344" y="652"/>
                    <a:pt x="249" y="515"/>
                    <a:pt x="345" y="630"/>
                  </a:cubicBezTo>
                  <a:cubicBezTo>
                    <a:pt x="357" y="644"/>
                    <a:pt x="361" y="664"/>
                    <a:pt x="375" y="675"/>
                  </a:cubicBezTo>
                  <a:cubicBezTo>
                    <a:pt x="387" y="685"/>
                    <a:pt x="405" y="685"/>
                    <a:pt x="420" y="690"/>
                  </a:cubicBezTo>
                  <a:cubicBezTo>
                    <a:pt x="435" y="705"/>
                    <a:pt x="449" y="721"/>
                    <a:pt x="465" y="735"/>
                  </a:cubicBezTo>
                  <a:cubicBezTo>
                    <a:pt x="479" y="747"/>
                    <a:pt x="498" y="751"/>
                    <a:pt x="510" y="765"/>
                  </a:cubicBezTo>
                  <a:cubicBezTo>
                    <a:pt x="534" y="792"/>
                    <a:pt x="550" y="825"/>
                    <a:pt x="570" y="855"/>
                  </a:cubicBezTo>
                  <a:cubicBezTo>
                    <a:pt x="580" y="870"/>
                    <a:pt x="594" y="883"/>
                    <a:pt x="600" y="900"/>
                  </a:cubicBezTo>
                  <a:cubicBezTo>
                    <a:pt x="627" y="980"/>
                    <a:pt x="651" y="1060"/>
                    <a:pt x="675" y="1140"/>
                  </a:cubicBezTo>
                  <a:cubicBezTo>
                    <a:pt x="703" y="1232"/>
                    <a:pt x="684" y="1209"/>
                    <a:pt x="720" y="124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90" name="任意多边形 55389"/>
            <p:cNvSpPr/>
            <p:nvPr/>
          </p:nvSpPr>
          <p:spPr>
            <a:xfrm>
              <a:off x="1965" y="3374"/>
              <a:ext cx="510" cy="1281"/>
            </a:xfrm>
            <a:custGeom>
              <a:avLst/>
              <a:gdLst/>
              <a:ahLst/>
              <a:cxnLst/>
              <a:rect l="0" t="0" r="0" b="0"/>
              <a:pathLst>
                <a:path w="510" h="1281">
                  <a:moveTo>
                    <a:pt x="510" y="61"/>
                  </a:moveTo>
                  <a:cubicBezTo>
                    <a:pt x="480" y="51"/>
                    <a:pt x="450" y="41"/>
                    <a:pt x="420" y="31"/>
                  </a:cubicBezTo>
                  <a:cubicBezTo>
                    <a:pt x="405" y="26"/>
                    <a:pt x="390" y="21"/>
                    <a:pt x="375" y="16"/>
                  </a:cubicBezTo>
                  <a:cubicBezTo>
                    <a:pt x="360" y="11"/>
                    <a:pt x="330" y="1"/>
                    <a:pt x="330" y="1"/>
                  </a:cubicBezTo>
                  <a:cubicBezTo>
                    <a:pt x="265" y="6"/>
                    <a:pt x="198" y="0"/>
                    <a:pt x="135" y="16"/>
                  </a:cubicBezTo>
                  <a:cubicBezTo>
                    <a:pt x="114" y="21"/>
                    <a:pt x="100" y="42"/>
                    <a:pt x="90" y="61"/>
                  </a:cubicBezTo>
                  <a:cubicBezTo>
                    <a:pt x="42" y="148"/>
                    <a:pt x="19" y="279"/>
                    <a:pt x="0" y="376"/>
                  </a:cubicBezTo>
                  <a:cubicBezTo>
                    <a:pt x="5" y="561"/>
                    <a:pt x="3" y="746"/>
                    <a:pt x="15" y="931"/>
                  </a:cubicBezTo>
                  <a:cubicBezTo>
                    <a:pt x="20" y="1009"/>
                    <a:pt x="52" y="1108"/>
                    <a:pt x="75" y="1186"/>
                  </a:cubicBezTo>
                  <a:cubicBezTo>
                    <a:pt x="103" y="1281"/>
                    <a:pt x="74" y="1276"/>
                    <a:pt x="120" y="127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391" name="组合 55390"/>
          <p:cNvGrpSpPr/>
          <p:nvPr/>
        </p:nvGrpSpPr>
        <p:grpSpPr>
          <a:xfrm>
            <a:off x="4284663" y="3860800"/>
            <a:ext cx="4495800" cy="2565400"/>
            <a:chOff x="1670" y="2608"/>
            <a:chExt cx="6078" cy="3467"/>
          </a:xfrm>
        </p:grpSpPr>
        <p:grpSp>
          <p:nvGrpSpPr>
            <p:cNvPr id="55392" name="xjhsy3"/>
            <p:cNvGrpSpPr>
              <a:grpSpLocks noChangeAspect="1"/>
            </p:cNvGrpSpPr>
            <p:nvPr/>
          </p:nvGrpSpPr>
          <p:grpSpPr>
            <a:xfrm>
              <a:off x="1670" y="4360"/>
              <a:ext cx="1905" cy="518"/>
              <a:chOff x="3844" y="3868"/>
              <a:chExt cx="3712" cy="1144"/>
            </a:xfrm>
          </p:grpSpPr>
          <p:grpSp>
            <p:nvGrpSpPr>
              <p:cNvPr id="55393" name="组合 55392"/>
              <p:cNvGrpSpPr>
                <a:grpSpLocks noChangeAspect="1"/>
              </p:cNvGrpSpPr>
              <p:nvPr/>
            </p:nvGrpSpPr>
            <p:grpSpPr>
              <a:xfrm>
                <a:off x="3844" y="4435"/>
                <a:ext cx="3712" cy="577"/>
                <a:chOff x="3920" y="4213"/>
                <a:chExt cx="2493" cy="577"/>
              </a:xfrm>
            </p:grpSpPr>
            <p:sp>
              <p:nvSpPr>
                <p:cNvPr id="55394" name="任意多边形 55393" descr="栎木"/>
                <p:cNvSpPr>
                  <a:spLocks noChangeAspect="1"/>
                </p:cNvSpPr>
                <p:nvPr/>
              </p:nvSpPr>
              <p:spPr>
                <a:xfrm flipV="1">
                  <a:off x="3920" y="4677"/>
                  <a:ext cx="2493" cy="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</a:blipFill>
                <a:ln w="9525"/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95" name="流程图: 磁盘 55394"/>
                <p:cNvSpPr>
                  <a:spLocks noChangeAspect="1"/>
                </p:cNvSpPr>
                <p:nvPr/>
              </p:nvSpPr>
              <p:spPr>
                <a:xfrm>
                  <a:off x="6120" y="4217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96" name="流程图: 磁盘 55395"/>
                <p:cNvSpPr>
                  <a:spLocks noChangeAspect="1"/>
                </p:cNvSpPr>
                <p:nvPr/>
              </p:nvSpPr>
              <p:spPr>
                <a:xfrm>
                  <a:off x="4340" y="4213"/>
                  <a:ext cx="213" cy="369"/>
                </a:xfrm>
                <a:prstGeom prst="flowChartMagneticDisk">
                  <a:avLst/>
                </a:prstGeom>
                <a:solidFill>
                  <a:srgbClr val="969696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397" name="组合 55396"/>
              <p:cNvGrpSpPr>
                <a:grpSpLocks noChangeAspect="1"/>
              </p:cNvGrpSpPr>
              <p:nvPr/>
            </p:nvGrpSpPr>
            <p:grpSpPr>
              <a:xfrm>
                <a:off x="5514" y="3868"/>
                <a:ext cx="540" cy="936"/>
                <a:chOff x="5695" y="5964"/>
                <a:chExt cx="540" cy="936"/>
              </a:xfrm>
            </p:grpSpPr>
            <p:grpSp>
              <p:nvGrpSpPr>
                <p:cNvPr id="55398" name="组合 55397"/>
                <p:cNvGrpSpPr>
                  <a:grpSpLocks noChangeAspect="1"/>
                </p:cNvGrpSpPr>
                <p:nvPr/>
              </p:nvGrpSpPr>
              <p:grpSpPr>
                <a:xfrm>
                  <a:off x="5772" y="5964"/>
                  <a:ext cx="403" cy="733"/>
                  <a:chOff x="5770" y="1606"/>
                  <a:chExt cx="2019" cy="3673"/>
                </a:xfrm>
              </p:grpSpPr>
              <p:grpSp>
                <p:nvGrpSpPr>
                  <p:cNvPr id="55399" name="组合 55398"/>
                  <p:cNvGrpSpPr>
                    <a:grpSpLocks noChangeAspect="1"/>
                  </p:cNvGrpSpPr>
                  <p:nvPr/>
                </p:nvGrpSpPr>
                <p:grpSpPr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55400" name="组合 5539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55401" name="组合 5540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549" y="5081"/>
                        <a:ext cx="498" cy="198"/>
                        <a:chOff x="6549" y="5081"/>
                        <a:chExt cx="498" cy="198"/>
                      </a:xfrm>
                    </p:grpSpPr>
                    <p:sp>
                      <p:nvSpPr>
                        <p:cNvPr id="55402" name="任意多边形 5540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49" y="5081"/>
                          <a:ext cx="498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98" h="198">
                              <a:moveTo>
                                <a:pt x="0" y="0"/>
                              </a:moveTo>
                              <a:lnTo>
                                <a:pt x="101" y="157"/>
                              </a:lnTo>
                              <a:lnTo>
                                <a:pt x="110" y="167"/>
                              </a:lnTo>
                              <a:lnTo>
                                <a:pt x="121" y="173"/>
                              </a:lnTo>
                              <a:lnTo>
                                <a:pt x="136" y="178"/>
                              </a:lnTo>
                              <a:lnTo>
                                <a:pt x="153" y="186"/>
                              </a:lnTo>
                              <a:lnTo>
                                <a:pt x="174" y="190"/>
                              </a:lnTo>
                              <a:lnTo>
                                <a:pt x="188" y="191"/>
                              </a:lnTo>
                              <a:lnTo>
                                <a:pt x="205" y="194"/>
                              </a:lnTo>
                              <a:lnTo>
                                <a:pt x="222" y="195"/>
                              </a:lnTo>
                              <a:lnTo>
                                <a:pt x="243" y="198"/>
                              </a:lnTo>
                              <a:lnTo>
                                <a:pt x="257" y="198"/>
                              </a:lnTo>
                              <a:lnTo>
                                <a:pt x="278" y="195"/>
                              </a:lnTo>
                              <a:lnTo>
                                <a:pt x="295" y="194"/>
                              </a:lnTo>
                              <a:lnTo>
                                <a:pt x="315" y="191"/>
                              </a:lnTo>
                              <a:lnTo>
                                <a:pt x="332" y="190"/>
                              </a:lnTo>
                              <a:lnTo>
                                <a:pt x="349" y="185"/>
                              </a:lnTo>
                              <a:lnTo>
                                <a:pt x="366" y="181"/>
                              </a:lnTo>
                              <a:lnTo>
                                <a:pt x="380" y="173"/>
                              </a:lnTo>
                              <a:lnTo>
                                <a:pt x="392" y="165"/>
                              </a:lnTo>
                              <a:lnTo>
                                <a:pt x="397" y="160"/>
                              </a:lnTo>
                              <a:lnTo>
                                <a:pt x="405" y="152"/>
                              </a:lnTo>
                              <a:lnTo>
                                <a:pt x="498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03" name="任意多边形 55402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627" y="5081"/>
                          <a:ext cx="222" cy="19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22" h="198">
                              <a:moveTo>
                                <a:pt x="0" y="0"/>
                              </a:moveTo>
                              <a:lnTo>
                                <a:pt x="62" y="178"/>
                              </a:lnTo>
                              <a:lnTo>
                                <a:pt x="75" y="186"/>
                              </a:lnTo>
                              <a:lnTo>
                                <a:pt x="96" y="190"/>
                              </a:lnTo>
                              <a:lnTo>
                                <a:pt x="110" y="191"/>
                              </a:lnTo>
                              <a:lnTo>
                                <a:pt x="127" y="194"/>
                              </a:lnTo>
                              <a:lnTo>
                                <a:pt x="144" y="195"/>
                              </a:lnTo>
                              <a:lnTo>
                                <a:pt x="165" y="198"/>
                              </a:lnTo>
                              <a:lnTo>
                                <a:pt x="179" y="198"/>
                              </a:lnTo>
                              <a:lnTo>
                                <a:pt x="200" y="195"/>
                              </a:lnTo>
                              <a:lnTo>
                                <a:pt x="22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4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5404" name="组合 5540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718"/>
                        <a:chOff x="6320" y="4418"/>
                        <a:chExt cx="913" cy="718"/>
                      </a:xfrm>
                    </p:grpSpPr>
                    <p:sp>
                      <p:nvSpPr>
                        <p:cNvPr id="55405" name="任意多边形 55404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0" y="4418"/>
                          <a:ext cx="913" cy="71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913" h="718">
                              <a:moveTo>
                                <a:pt x="26" y="0"/>
                              </a:moveTo>
                              <a:lnTo>
                                <a:pt x="21" y="20"/>
                              </a:lnTo>
                              <a:lnTo>
                                <a:pt x="23" y="29"/>
                              </a:lnTo>
                              <a:lnTo>
                                <a:pt x="25" y="38"/>
                              </a:lnTo>
                              <a:lnTo>
                                <a:pt x="26" y="59"/>
                              </a:lnTo>
                              <a:lnTo>
                                <a:pt x="23" y="73"/>
                              </a:lnTo>
                              <a:lnTo>
                                <a:pt x="17" y="86"/>
                              </a:lnTo>
                              <a:lnTo>
                                <a:pt x="12" y="96"/>
                              </a:lnTo>
                              <a:lnTo>
                                <a:pt x="6" y="113"/>
                              </a:lnTo>
                              <a:lnTo>
                                <a:pt x="6" y="126"/>
                              </a:lnTo>
                              <a:lnTo>
                                <a:pt x="12" y="138"/>
                              </a:lnTo>
                              <a:lnTo>
                                <a:pt x="17" y="149"/>
                              </a:lnTo>
                              <a:lnTo>
                                <a:pt x="29" y="162"/>
                              </a:lnTo>
                              <a:lnTo>
                                <a:pt x="34" y="176"/>
                              </a:lnTo>
                              <a:lnTo>
                                <a:pt x="34" y="185"/>
                              </a:lnTo>
                              <a:lnTo>
                                <a:pt x="30" y="195"/>
                              </a:lnTo>
                              <a:lnTo>
                                <a:pt x="21" y="204"/>
                              </a:lnTo>
                              <a:lnTo>
                                <a:pt x="13" y="216"/>
                              </a:lnTo>
                              <a:lnTo>
                                <a:pt x="8" y="225"/>
                              </a:lnTo>
                              <a:lnTo>
                                <a:pt x="6" y="236"/>
                              </a:lnTo>
                              <a:lnTo>
                                <a:pt x="12" y="248"/>
                              </a:lnTo>
                              <a:lnTo>
                                <a:pt x="19" y="259"/>
                              </a:lnTo>
                              <a:lnTo>
                                <a:pt x="26" y="269"/>
                              </a:lnTo>
                              <a:lnTo>
                                <a:pt x="30" y="278"/>
                              </a:lnTo>
                              <a:lnTo>
                                <a:pt x="34" y="288"/>
                              </a:lnTo>
                              <a:lnTo>
                                <a:pt x="30" y="301"/>
                              </a:lnTo>
                              <a:lnTo>
                                <a:pt x="21" y="313"/>
                              </a:lnTo>
                              <a:lnTo>
                                <a:pt x="12" y="322"/>
                              </a:lnTo>
                              <a:lnTo>
                                <a:pt x="2" y="337"/>
                              </a:lnTo>
                              <a:lnTo>
                                <a:pt x="0" y="349"/>
                              </a:lnTo>
                              <a:lnTo>
                                <a:pt x="4" y="362"/>
                              </a:lnTo>
                              <a:lnTo>
                                <a:pt x="13" y="372"/>
                              </a:lnTo>
                              <a:lnTo>
                                <a:pt x="23" y="383"/>
                              </a:lnTo>
                              <a:lnTo>
                                <a:pt x="33" y="396"/>
                              </a:lnTo>
                              <a:lnTo>
                                <a:pt x="38" y="414"/>
                              </a:lnTo>
                              <a:lnTo>
                                <a:pt x="33" y="431"/>
                              </a:lnTo>
                              <a:lnTo>
                                <a:pt x="23" y="444"/>
                              </a:lnTo>
                              <a:lnTo>
                                <a:pt x="19" y="455"/>
                              </a:lnTo>
                              <a:lnTo>
                                <a:pt x="19" y="466"/>
                              </a:lnTo>
                              <a:lnTo>
                                <a:pt x="21" y="473"/>
                              </a:lnTo>
                              <a:lnTo>
                                <a:pt x="29" y="484"/>
                              </a:lnTo>
                              <a:lnTo>
                                <a:pt x="42" y="499"/>
                              </a:lnTo>
                              <a:lnTo>
                                <a:pt x="64" y="528"/>
                              </a:lnTo>
                              <a:lnTo>
                                <a:pt x="107" y="573"/>
                              </a:lnTo>
                              <a:lnTo>
                                <a:pt x="144" y="609"/>
                              </a:lnTo>
                              <a:lnTo>
                                <a:pt x="166" y="629"/>
                              </a:lnTo>
                              <a:lnTo>
                                <a:pt x="190" y="643"/>
                              </a:lnTo>
                              <a:lnTo>
                                <a:pt x="217" y="660"/>
                              </a:lnTo>
                              <a:lnTo>
                                <a:pt x="255" y="681"/>
                              </a:lnTo>
                              <a:lnTo>
                                <a:pt x="313" y="701"/>
                              </a:lnTo>
                              <a:lnTo>
                                <a:pt x="356" y="710"/>
                              </a:lnTo>
                              <a:lnTo>
                                <a:pt x="401" y="716"/>
                              </a:lnTo>
                              <a:lnTo>
                                <a:pt x="460" y="718"/>
                              </a:lnTo>
                              <a:lnTo>
                                <a:pt x="523" y="716"/>
                              </a:lnTo>
                              <a:lnTo>
                                <a:pt x="578" y="714"/>
                              </a:lnTo>
                              <a:lnTo>
                                <a:pt x="625" y="706"/>
                              </a:lnTo>
                              <a:lnTo>
                                <a:pt x="667" y="697"/>
                              </a:lnTo>
                              <a:lnTo>
                                <a:pt x="697" y="685"/>
                              </a:lnTo>
                              <a:lnTo>
                                <a:pt x="723" y="672"/>
                              </a:lnTo>
                              <a:lnTo>
                                <a:pt x="744" y="659"/>
                              </a:lnTo>
                              <a:lnTo>
                                <a:pt x="761" y="647"/>
                              </a:lnTo>
                              <a:lnTo>
                                <a:pt x="778" y="629"/>
                              </a:lnTo>
                              <a:lnTo>
                                <a:pt x="832" y="556"/>
                              </a:lnTo>
                              <a:lnTo>
                                <a:pt x="874" y="493"/>
                              </a:lnTo>
                              <a:lnTo>
                                <a:pt x="890" y="461"/>
                              </a:lnTo>
                              <a:lnTo>
                                <a:pt x="894" y="448"/>
                              </a:lnTo>
                              <a:lnTo>
                                <a:pt x="895" y="438"/>
                              </a:lnTo>
                              <a:lnTo>
                                <a:pt x="895" y="427"/>
                              </a:lnTo>
                              <a:lnTo>
                                <a:pt x="887" y="414"/>
                              </a:lnTo>
                              <a:lnTo>
                                <a:pt x="882" y="406"/>
                              </a:lnTo>
                              <a:lnTo>
                                <a:pt x="879" y="394"/>
                              </a:lnTo>
                              <a:lnTo>
                                <a:pt x="882" y="381"/>
                              </a:lnTo>
                              <a:lnTo>
                                <a:pt x="887" y="372"/>
                              </a:lnTo>
                              <a:lnTo>
                                <a:pt x="894" y="362"/>
                              </a:lnTo>
                              <a:lnTo>
                                <a:pt x="900" y="352"/>
                              </a:lnTo>
                              <a:lnTo>
                                <a:pt x="908" y="341"/>
                              </a:lnTo>
                              <a:lnTo>
                                <a:pt x="913" y="330"/>
                              </a:lnTo>
                              <a:lnTo>
                                <a:pt x="912" y="316"/>
                              </a:lnTo>
                              <a:lnTo>
                                <a:pt x="907" y="305"/>
                              </a:lnTo>
                              <a:lnTo>
                                <a:pt x="900" y="295"/>
                              </a:lnTo>
                              <a:lnTo>
                                <a:pt x="894" y="286"/>
                              </a:lnTo>
                              <a:lnTo>
                                <a:pt x="886" y="275"/>
                              </a:lnTo>
                              <a:lnTo>
                                <a:pt x="883" y="263"/>
                              </a:lnTo>
                              <a:lnTo>
                                <a:pt x="886" y="254"/>
                              </a:lnTo>
                              <a:lnTo>
                                <a:pt x="895" y="240"/>
                              </a:lnTo>
                              <a:lnTo>
                                <a:pt x="904" y="229"/>
                              </a:lnTo>
                              <a:lnTo>
                                <a:pt x="908" y="217"/>
                              </a:lnTo>
                              <a:lnTo>
                                <a:pt x="908" y="202"/>
                              </a:lnTo>
                              <a:lnTo>
                                <a:pt x="903" y="187"/>
                              </a:lnTo>
                              <a:lnTo>
                                <a:pt x="894" y="176"/>
                              </a:lnTo>
                              <a:lnTo>
                                <a:pt x="890" y="168"/>
                              </a:lnTo>
                              <a:lnTo>
                                <a:pt x="886" y="155"/>
                              </a:lnTo>
                              <a:lnTo>
                                <a:pt x="887" y="141"/>
                              </a:lnTo>
                              <a:lnTo>
                                <a:pt x="895" y="130"/>
                              </a:lnTo>
                              <a:lnTo>
                                <a:pt x="900" y="122"/>
                              </a:lnTo>
                              <a:lnTo>
                                <a:pt x="908" y="113"/>
                              </a:lnTo>
                              <a:lnTo>
                                <a:pt x="912" y="101"/>
                              </a:lnTo>
                              <a:lnTo>
                                <a:pt x="913" y="88"/>
                              </a:lnTo>
                              <a:lnTo>
                                <a:pt x="911" y="80"/>
                              </a:lnTo>
                              <a:lnTo>
                                <a:pt x="903" y="67"/>
                              </a:lnTo>
                              <a:lnTo>
                                <a:pt x="895" y="56"/>
                              </a:lnTo>
                              <a:lnTo>
                                <a:pt x="890" y="42"/>
                              </a:lnTo>
                              <a:lnTo>
                                <a:pt x="890" y="29"/>
                              </a:lnTo>
                              <a:lnTo>
                                <a:pt x="894" y="18"/>
                              </a:lnTo>
                              <a:lnTo>
                                <a:pt x="891" y="0"/>
                              </a:lnTo>
                              <a:lnTo>
                                <a:pt x="2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8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06" name="任意多边形 55405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6" y="4514"/>
                          <a:ext cx="113" cy="9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3" h="99">
                              <a:moveTo>
                                <a:pt x="6" y="0"/>
                              </a:moveTo>
                              <a:lnTo>
                                <a:pt x="13" y="13"/>
                              </a:lnTo>
                              <a:lnTo>
                                <a:pt x="24" y="26"/>
                              </a:lnTo>
                              <a:lnTo>
                                <a:pt x="44" y="43"/>
                              </a:lnTo>
                              <a:lnTo>
                                <a:pt x="68" y="57"/>
                              </a:lnTo>
                              <a:lnTo>
                                <a:pt x="91" y="66"/>
                              </a:lnTo>
                              <a:lnTo>
                                <a:pt x="113" y="72"/>
                              </a:lnTo>
                              <a:lnTo>
                                <a:pt x="104" y="89"/>
                              </a:lnTo>
                              <a:lnTo>
                                <a:pt x="75" y="85"/>
                              </a:lnTo>
                              <a:lnTo>
                                <a:pt x="44" y="87"/>
                              </a:lnTo>
                              <a:lnTo>
                                <a:pt x="24" y="99"/>
                              </a:lnTo>
                              <a:lnTo>
                                <a:pt x="28" y="89"/>
                              </a:lnTo>
                              <a:lnTo>
                                <a:pt x="27" y="78"/>
                              </a:lnTo>
                              <a:lnTo>
                                <a:pt x="20" y="62"/>
                              </a:lnTo>
                              <a:lnTo>
                                <a:pt x="11" y="49"/>
                              </a:lnTo>
                              <a:lnTo>
                                <a:pt x="2" y="34"/>
                              </a:lnTo>
                              <a:lnTo>
                                <a:pt x="0" y="17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07" name="任意多边形 5540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8" y="4637"/>
                          <a:ext cx="149" cy="8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9" h="84">
                              <a:moveTo>
                                <a:pt x="0" y="10"/>
                              </a:moveTo>
                              <a:lnTo>
                                <a:pt x="4" y="0"/>
                              </a:lnTo>
                              <a:lnTo>
                                <a:pt x="9" y="10"/>
                              </a:lnTo>
                              <a:lnTo>
                                <a:pt x="21" y="15"/>
                              </a:lnTo>
                              <a:lnTo>
                                <a:pt x="42" y="25"/>
                              </a:lnTo>
                              <a:lnTo>
                                <a:pt x="64" y="31"/>
                              </a:lnTo>
                              <a:lnTo>
                                <a:pt x="98" y="38"/>
                              </a:lnTo>
                              <a:lnTo>
                                <a:pt x="137" y="44"/>
                              </a:lnTo>
                              <a:lnTo>
                                <a:pt x="149" y="80"/>
                              </a:lnTo>
                              <a:lnTo>
                                <a:pt x="106" y="69"/>
                              </a:lnTo>
                              <a:lnTo>
                                <a:pt x="72" y="65"/>
                              </a:lnTo>
                              <a:lnTo>
                                <a:pt x="45" y="71"/>
                              </a:lnTo>
                              <a:lnTo>
                                <a:pt x="25" y="84"/>
                              </a:lnTo>
                              <a:lnTo>
                                <a:pt x="25" y="73"/>
                              </a:lnTo>
                              <a:lnTo>
                                <a:pt x="25" y="63"/>
                              </a:lnTo>
                              <a:lnTo>
                                <a:pt x="21" y="52"/>
                              </a:lnTo>
                              <a:lnTo>
                                <a:pt x="9" y="36"/>
                              </a:lnTo>
                              <a:lnTo>
                                <a:pt x="0" y="23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08" name="任意多边形 5540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22" y="4742"/>
                          <a:ext cx="175" cy="10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75" h="104">
                              <a:moveTo>
                                <a:pt x="2" y="13"/>
                              </a:moveTo>
                              <a:lnTo>
                                <a:pt x="10" y="0"/>
                              </a:lnTo>
                              <a:lnTo>
                                <a:pt x="21" y="17"/>
                              </a:lnTo>
                              <a:lnTo>
                                <a:pt x="32" y="25"/>
                              </a:lnTo>
                              <a:lnTo>
                                <a:pt x="45" y="34"/>
                              </a:lnTo>
                              <a:lnTo>
                                <a:pt x="69" y="42"/>
                              </a:lnTo>
                              <a:lnTo>
                                <a:pt x="96" y="49"/>
                              </a:lnTo>
                              <a:lnTo>
                                <a:pt x="126" y="59"/>
                              </a:lnTo>
                              <a:lnTo>
                                <a:pt x="167" y="72"/>
                              </a:lnTo>
                              <a:lnTo>
                                <a:pt x="175" y="104"/>
                              </a:lnTo>
                              <a:lnTo>
                                <a:pt x="133" y="87"/>
                              </a:lnTo>
                              <a:lnTo>
                                <a:pt x="103" y="76"/>
                              </a:lnTo>
                              <a:lnTo>
                                <a:pt x="78" y="72"/>
                              </a:lnTo>
                              <a:lnTo>
                                <a:pt x="58" y="72"/>
                              </a:lnTo>
                              <a:lnTo>
                                <a:pt x="48" y="80"/>
                              </a:lnTo>
                              <a:lnTo>
                                <a:pt x="36" y="91"/>
                              </a:lnTo>
                              <a:lnTo>
                                <a:pt x="34" y="78"/>
                              </a:lnTo>
                              <a:lnTo>
                                <a:pt x="21" y="59"/>
                              </a:lnTo>
                              <a:lnTo>
                                <a:pt x="10" y="45"/>
                              </a:lnTo>
                              <a:lnTo>
                                <a:pt x="0" y="31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09" name="任意多边形 5540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1" y="4856"/>
                          <a:ext cx="208" cy="23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08" h="230">
                              <a:moveTo>
                                <a:pt x="2" y="35"/>
                              </a:moveTo>
                              <a:lnTo>
                                <a:pt x="0" y="21"/>
                              </a:lnTo>
                              <a:lnTo>
                                <a:pt x="0" y="11"/>
                              </a:lnTo>
                              <a:lnTo>
                                <a:pt x="8" y="0"/>
                              </a:lnTo>
                              <a:lnTo>
                                <a:pt x="22" y="17"/>
                              </a:lnTo>
                              <a:lnTo>
                                <a:pt x="47" y="32"/>
                              </a:lnTo>
                              <a:lnTo>
                                <a:pt x="72" y="44"/>
                              </a:lnTo>
                              <a:lnTo>
                                <a:pt x="106" y="55"/>
                              </a:lnTo>
                              <a:lnTo>
                                <a:pt x="156" y="65"/>
                              </a:lnTo>
                              <a:lnTo>
                                <a:pt x="166" y="91"/>
                              </a:lnTo>
                              <a:lnTo>
                                <a:pt x="140" y="84"/>
                              </a:lnTo>
                              <a:lnTo>
                                <a:pt x="114" y="80"/>
                              </a:lnTo>
                              <a:lnTo>
                                <a:pt x="101" y="82"/>
                              </a:lnTo>
                              <a:lnTo>
                                <a:pt x="97" y="95"/>
                              </a:lnTo>
                              <a:lnTo>
                                <a:pt x="105" y="112"/>
                              </a:lnTo>
                              <a:lnTo>
                                <a:pt x="115" y="128"/>
                              </a:lnTo>
                              <a:lnTo>
                                <a:pt x="136" y="153"/>
                              </a:lnTo>
                              <a:lnTo>
                                <a:pt x="166" y="179"/>
                              </a:lnTo>
                              <a:lnTo>
                                <a:pt x="208" y="209"/>
                              </a:lnTo>
                              <a:lnTo>
                                <a:pt x="208" y="230"/>
                              </a:lnTo>
                              <a:lnTo>
                                <a:pt x="190" y="219"/>
                              </a:lnTo>
                              <a:lnTo>
                                <a:pt x="166" y="205"/>
                              </a:lnTo>
                              <a:lnTo>
                                <a:pt x="132" y="179"/>
                              </a:lnTo>
                              <a:lnTo>
                                <a:pt x="105" y="150"/>
                              </a:lnTo>
                              <a:lnTo>
                                <a:pt x="80" y="128"/>
                              </a:lnTo>
                              <a:lnTo>
                                <a:pt x="56" y="101"/>
                              </a:lnTo>
                              <a:lnTo>
                                <a:pt x="36" y="78"/>
                              </a:lnTo>
                              <a:lnTo>
                                <a:pt x="15" y="57"/>
                              </a:lnTo>
                              <a:lnTo>
                                <a:pt x="2" y="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10" name="任意多边形 5540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345" y="4443"/>
                          <a:ext cx="86" cy="6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86" h="69">
                              <a:moveTo>
                                <a:pt x="0" y="0"/>
                              </a:moveTo>
                              <a:lnTo>
                                <a:pt x="11" y="10"/>
                              </a:lnTo>
                              <a:lnTo>
                                <a:pt x="25" y="21"/>
                              </a:lnTo>
                              <a:lnTo>
                                <a:pt x="42" y="33"/>
                              </a:lnTo>
                              <a:lnTo>
                                <a:pt x="60" y="44"/>
                              </a:lnTo>
                              <a:lnTo>
                                <a:pt x="77" y="54"/>
                              </a:lnTo>
                              <a:lnTo>
                                <a:pt x="86" y="61"/>
                              </a:lnTo>
                              <a:lnTo>
                                <a:pt x="65" y="69"/>
                              </a:lnTo>
                              <a:lnTo>
                                <a:pt x="42" y="61"/>
                              </a:lnTo>
                              <a:lnTo>
                                <a:pt x="18" y="52"/>
                              </a:lnTo>
                              <a:lnTo>
                                <a:pt x="0" y="42"/>
                              </a:lnTo>
                              <a:lnTo>
                                <a:pt x="1" y="33"/>
                              </a:lnTo>
                              <a:lnTo>
                                <a:pt x="4" y="17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11" name="任意多边形 5541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01" y="4426"/>
                          <a:ext cx="732" cy="68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32" h="689">
                              <a:moveTo>
                                <a:pt x="294" y="135"/>
                              </a:moveTo>
                              <a:lnTo>
                                <a:pt x="186" y="143"/>
                              </a:lnTo>
                              <a:lnTo>
                                <a:pt x="348" y="158"/>
                              </a:lnTo>
                              <a:lnTo>
                                <a:pt x="338" y="166"/>
                              </a:lnTo>
                              <a:lnTo>
                                <a:pt x="318" y="173"/>
                              </a:lnTo>
                              <a:lnTo>
                                <a:pt x="292" y="181"/>
                              </a:lnTo>
                              <a:lnTo>
                                <a:pt x="258" y="190"/>
                              </a:lnTo>
                              <a:lnTo>
                                <a:pt x="222" y="196"/>
                              </a:lnTo>
                              <a:lnTo>
                                <a:pt x="175" y="200"/>
                              </a:lnTo>
                              <a:lnTo>
                                <a:pt x="120" y="206"/>
                              </a:lnTo>
                              <a:lnTo>
                                <a:pt x="61" y="209"/>
                              </a:lnTo>
                              <a:lnTo>
                                <a:pt x="0" y="209"/>
                              </a:lnTo>
                              <a:lnTo>
                                <a:pt x="95" y="232"/>
                              </a:lnTo>
                              <a:lnTo>
                                <a:pt x="154" y="244"/>
                              </a:lnTo>
                              <a:lnTo>
                                <a:pt x="205" y="244"/>
                              </a:lnTo>
                              <a:lnTo>
                                <a:pt x="267" y="244"/>
                              </a:lnTo>
                              <a:lnTo>
                                <a:pt x="359" y="236"/>
                              </a:lnTo>
                              <a:lnTo>
                                <a:pt x="435" y="225"/>
                              </a:lnTo>
                              <a:lnTo>
                                <a:pt x="499" y="209"/>
                              </a:lnTo>
                              <a:lnTo>
                                <a:pt x="567" y="188"/>
                              </a:lnTo>
                              <a:lnTo>
                                <a:pt x="597" y="177"/>
                              </a:lnTo>
                              <a:lnTo>
                                <a:pt x="625" y="168"/>
                              </a:lnTo>
                              <a:lnTo>
                                <a:pt x="640" y="164"/>
                              </a:lnTo>
                              <a:lnTo>
                                <a:pt x="648" y="169"/>
                              </a:lnTo>
                              <a:lnTo>
                                <a:pt x="648" y="181"/>
                              </a:lnTo>
                              <a:lnTo>
                                <a:pt x="642" y="194"/>
                              </a:lnTo>
                              <a:lnTo>
                                <a:pt x="625" y="208"/>
                              </a:lnTo>
                              <a:lnTo>
                                <a:pt x="597" y="226"/>
                              </a:lnTo>
                              <a:lnTo>
                                <a:pt x="557" y="244"/>
                              </a:lnTo>
                              <a:lnTo>
                                <a:pt x="510" y="263"/>
                              </a:lnTo>
                              <a:lnTo>
                                <a:pt x="448" y="282"/>
                              </a:lnTo>
                              <a:lnTo>
                                <a:pt x="376" y="297"/>
                              </a:lnTo>
                              <a:lnTo>
                                <a:pt x="304" y="308"/>
                              </a:lnTo>
                              <a:lnTo>
                                <a:pt x="228" y="320"/>
                              </a:lnTo>
                              <a:lnTo>
                                <a:pt x="95" y="333"/>
                              </a:lnTo>
                              <a:lnTo>
                                <a:pt x="177" y="352"/>
                              </a:lnTo>
                              <a:lnTo>
                                <a:pt x="243" y="360"/>
                              </a:lnTo>
                              <a:lnTo>
                                <a:pt x="326" y="358"/>
                              </a:lnTo>
                              <a:lnTo>
                                <a:pt x="411" y="347"/>
                              </a:lnTo>
                              <a:lnTo>
                                <a:pt x="474" y="333"/>
                              </a:lnTo>
                              <a:lnTo>
                                <a:pt x="525" y="320"/>
                              </a:lnTo>
                              <a:lnTo>
                                <a:pt x="567" y="308"/>
                              </a:lnTo>
                              <a:lnTo>
                                <a:pt x="610" y="293"/>
                              </a:lnTo>
                              <a:lnTo>
                                <a:pt x="644" y="280"/>
                              </a:lnTo>
                              <a:lnTo>
                                <a:pt x="659" y="276"/>
                              </a:lnTo>
                              <a:lnTo>
                                <a:pt x="668" y="276"/>
                              </a:lnTo>
                              <a:lnTo>
                                <a:pt x="667" y="287"/>
                              </a:lnTo>
                              <a:lnTo>
                                <a:pt x="661" y="299"/>
                              </a:lnTo>
                              <a:lnTo>
                                <a:pt x="648" y="314"/>
                              </a:lnTo>
                              <a:lnTo>
                                <a:pt x="617" y="335"/>
                              </a:lnTo>
                              <a:lnTo>
                                <a:pt x="584" y="354"/>
                              </a:lnTo>
                              <a:lnTo>
                                <a:pt x="546" y="371"/>
                              </a:lnTo>
                              <a:lnTo>
                                <a:pt x="496" y="390"/>
                              </a:lnTo>
                              <a:lnTo>
                                <a:pt x="439" y="407"/>
                              </a:lnTo>
                              <a:lnTo>
                                <a:pt x="352" y="426"/>
                              </a:lnTo>
                              <a:lnTo>
                                <a:pt x="294" y="438"/>
                              </a:lnTo>
                              <a:lnTo>
                                <a:pt x="237" y="444"/>
                              </a:lnTo>
                              <a:lnTo>
                                <a:pt x="154" y="449"/>
                              </a:lnTo>
                              <a:lnTo>
                                <a:pt x="239" y="461"/>
                              </a:lnTo>
                              <a:lnTo>
                                <a:pt x="305" y="466"/>
                              </a:lnTo>
                              <a:lnTo>
                                <a:pt x="360" y="468"/>
                              </a:lnTo>
                              <a:lnTo>
                                <a:pt x="423" y="466"/>
                              </a:lnTo>
                              <a:lnTo>
                                <a:pt x="482" y="458"/>
                              </a:lnTo>
                              <a:lnTo>
                                <a:pt x="530" y="447"/>
                              </a:lnTo>
                              <a:lnTo>
                                <a:pt x="568" y="434"/>
                              </a:lnTo>
                              <a:lnTo>
                                <a:pt x="629" y="413"/>
                              </a:lnTo>
                              <a:lnTo>
                                <a:pt x="637" y="413"/>
                              </a:lnTo>
                              <a:lnTo>
                                <a:pt x="644" y="417"/>
                              </a:lnTo>
                              <a:lnTo>
                                <a:pt x="642" y="430"/>
                              </a:lnTo>
                              <a:lnTo>
                                <a:pt x="634" y="444"/>
                              </a:lnTo>
                              <a:lnTo>
                                <a:pt x="620" y="458"/>
                              </a:lnTo>
                              <a:lnTo>
                                <a:pt x="599" y="474"/>
                              </a:lnTo>
                              <a:lnTo>
                                <a:pt x="563" y="493"/>
                              </a:lnTo>
                              <a:lnTo>
                                <a:pt x="525" y="510"/>
                              </a:lnTo>
                              <a:lnTo>
                                <a:pt x="489" y="521"/>
                              </a:lnTo>
                              <a:lnTo>
                                <a:pt x="448" y="531"/>
                              </a:lnTo>
                              <a:lnTo>
                                <a:pt x="410" y="537"/>
                              </a:lnTo>
                              <a:lnTo>
                                <a:pt x="360" y="542"/>
                              </a:lnTo>
                              <a:lnTo>
                                <a:pt x="305" y="545"/>
                              </a:lnTo>
                              <a:lnTo>
                                <a:pt x="250" y="546"/>
                              </a:lnTo>
                              <a:lnTo>
                                <a:pt x="166" y="546"/>
                              </a:lnTo>
                              <a:lnTo>
                                <a:pt x="211" y="562"/>
                              </a:lnTo>
                              <a:lnTo>
                                <a:pt x="253" y="573"/>
                              </a:lnTo>
                              <a:lnTo>
                                <a:pt x="301" y="579"/>
                              </a:lnTo>
                              <a:lnTo>
                                <a:pt x="342" y="580"/>
                              </a:lnTo>
                              <a:lnTo>
                                <a:pt x="384" y="583"/>
                              </a:lnTo>
                              <a:lnTo>
                                <a:pt x="427" y="580"/>
                              </a:lnTo>
                              <a:lnTo>
                                <a:pt x="462" y="579"/>
                              </a:lnTo>
                              <a:lnTo>
                                <a:pt x="495" y="573"/>
                              </a:lnTo>
                              <a:lnTo>
                                <a:pt x="540" y="562"/>
                              </a:lnTo>
                              <a:lnTo>
                                <a:pt x="574" y="554"/>
                              </a:lnTo>
                              <a:lnTo>
                                <a:pt x="587" y="555"/>
                              </a:lnTo>
                              <a:lnTo>
                                <a:pt x="589" y="565"/>
                              </a:lnTo>
                              <a:lnTo>
                                <a:pt x="585" y="575"/>
                              </a:lnTo>
                              <a:lnTo>
                                <a:pt x="576" y="586"/>
                              </a:lnTo>
                              <a:lnTo>
                                <a:pt x="561" y="597"/>
                              </a:lnTo>
                              <a:lnTo>
                                <a:pt x="544" y="605"/>
                              </a:lnTo>
                              <a:lnTo>
                                <a:pt x="525" y="614"/>
                              </a:lnTo>
                              <a:lnTo>
                                <a:pt x="495" y="622"/>
                              </a:lnTo>
                              <a:lnTo>
                                <a:pt x="432" y="631"/>
                              </a:lnTo>
                              <a:lnTo>
                                <a:pt x="372" y="639"/>
                              </a:lnTo>
                              <a:lnTo>
                                <a:pt x="253" y="649"/>
                              </a:lnTo>
                              <a:lnTo>
                                <a:pt x="407" y="656"/>
                              </a:lnTo>
                              <a:lnTo>
                                <a:pt x="439" y="656"/>
                              </a:lnTo>
                              <a:lnTo>
                                <a:pt x="453" y="663"/>
                              </a:lnTo>
                              <a:lnTo>
                                <a:pt x="461" y="670"/>
                              </a:lnTo>
                              <a:lnTo>
                                <a:pt x="458" y="681"/>
                              </a:lnTo>
                              <a:lnTo>
                                <a:pt x="466" y="687"/>
                              </a:lnTo>
                              <a:lnTo>
                                <a:pt x="486" y="689"/>
                              </a:lnTo>
                              <a:lnTo>
                                <a:pt x="516" y="677"/>
                              </a:lnTo>
                              <a:lnTo>
                                <a:pt x="542" y="664"/>
                              </a:lnTo>
                              <a:lnTo>
                                <a:pt x="563" y="651"/>
                              </a:lnTo>
                              <a:lnTo>
                                <a:pt x="580" y="639"/>
                              </a:lnTo>
                              <a:lnTo>
                                <a:pt x="597" y="621"/>
                              </a:lnTo>
                              <a:lnTo>
                                <a:pt x="651" y="548"/>
                              </a:lnTo>
                              <a:lnTo>
                                <a:pt x="693" y="485"/>
                              </a:lnTo>
                              <a:lnTo>
                                <a:pt x="709" y="453"/>
                              </a:lnTo>
                              <a:lnTo>
                                <a:pt x="713" y="440"/>
                              </a:lnTo>
                              <a:lnTo>
                                <a:pt x="714" y="430"/>
                              </a:lnTo>
                              <a:lnTo>
                                <a:pt x="714" y="419"/>
                              </a:lnTo>
                              <a:lnTo>
                                <a:pt x="706" y="406"/>
                              </a:lnTo>
                              <a:lnTo>
                                <a:pt x="701" y="398"/>
                              </a:lnTo>
                              <a:lnTo>
                                <a:pt x="698" y="386"/>
                              </a:lnTo>
                              <a:lnTo>
                                <a:pt x="701" y="373"/>
                              </a:lnTo>
                              <a:lnTo>
                                <a:pt x="706" y="364"/>
                              </a:lnTo>
                              <a:lnTo>
                                <a:pt x="713" y="354"/>
                              </a:lnTo>
                              <a:lnTo>
                                <a:pt x="719" y="344"/>
                              </a:lnTo>
                              <a:lnTo>
                                <a:pt x="727" y="333"/>
                              </a:lnTo>
                              <a:lnTo>
                                <a:pt x="732" y="322"/>
                              </a:lnTo>
                              <a:lnTo>
                                <a:pt x="731" y="308"/>
                              </a:lnTo>
                              <a:lnTo>
                                <a:pt x="726" y="297"/>
                              </a:lnTo>
                              <a:lnTo>
                                <a:pt x="719" y="287"/>
                              </a:lnTo>
                              <a:lnTo>
                                <a:pt x="713" y="278"/>
                              </a:lnTo>
                              <a:lnTo>
                                <a:pt x="705" y="267"/>
                              </a:lnTo>
                              <a:lnTo>
                                <a:pt x="702" y="255"/>
                              </a:lnTo>
                              <a:lnTo>
                                <a:pt x="705" y="246"/>
                              </a:lnTo>
                              <a:lnTo>
                                <a:pt x="714" y="232"/>
                              </a:lnTo>
                              <a:lnTo>
                                <a:pt x="723" y="221"/>
                              </a:lnTo>
                              <a:lnTo>
                                <a:pt x="727" y="209"/>
                              </a:lnTo>
                              <a:lnTo>
                                <a:pt x="727" y="194"/>
                              </a:lnTo>
                              <a:lnTo>
                                <a:pt x="722" y="179"/>
                              </a:lnTo>
                              <a:lnTo>
                                <a:pt x="713" y="168"/>
                              </a:lnTo>
                              <a:lnTo>
                                <a:pt x="709" y="160"/>
                              </a:lnTo>
                              <a:lnTo>
                                <a:pt x="705" y="147"/>
                              </a:lnTo>
                              <a:lnTo>
                                <a:pt x="706" y="133"/>
                              </a:lnTo>
                              <a:lnTo>
                                <a:pt x="714" y="122"/>
                              </a:lnTo>
                              <a:lnTo>
                                <a:pt x="719" y="114"/>
                              </a:lnTo>
                              <a:lnTo>
                                <a:pt x="727" y="105"/>
                              </a:lnTo>
                              <a:lnTo>
                                <a:pt x="731" y="93"/>
                              </a:lnTo>
                              <a:lnTo>
                                <a:pt x="732" y="80"/>
                              </a:lnTo>
                              <a:lnTo>
                                <a:pt x="730" y="72"/>
                              </a:lnTo>
                              <a:lnTo>
                                <a:pt x="722" y="59"/>
                              </a:lnTo>
                              <a:lnTo>
                                <a:pt x="714" y="48"/>
                              </a:lnTo>
                              <a:lnTo>
                                <a:pt x="709" y="34"/>
                              </a:lnTo>
                              <a:lnTo>
                                <a:pt x="709" y="0"/>
                              </a:lnTo>
                              <a:lnTo>
                                <a:pt x="634" y="50"/>
                              </a:lnTo>
                              <a:lnTo>
                                <a:pt x="589" y="69"/>
                              </a:lnTo>
                              <a:lnTo>
                                <a:pt x="536" y="86"/>
                              </a:lnTo>
                              <a:lnTo>
                                <a:pt x="475" y="105"/>
                              </a:lnTo>
                              <a:lnTo>
                                <a:pt x="420" y="116"/>
                              </a:lnTo>
                              <a:lnTo>
                                <a:pt x="365" y="126"/>
                              </a:lnTo>
                              <a:lnTo>
                                <a:pt x="294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A04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55412" name="组合 5541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929" y="4535"/>
                      <a:ext cx="218" cy="436"/>
                      <a:chOff x="6929" y="4535"/>
                      <a:chExt cx="218" cy="436"/>
                    </a:xfrm>
                  </p:grpSpPr>
                  <p:sp>
                    <p:nvSpPr>
                      <p:cNvPr id="55413" name="任意多边形 554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71" y="4651"/>
                        <a:ext cx="167" cy="7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67" h="70">
                            <a:moveTo>
                              <a:pt x="167" y="13"/>
                            </a:moveTo>
                            <a:lnTo>
                              <a:pt x="151" y="0"/>
                            </a:lnTo>
                            <a:lnTo>
                              <a:pt x="100" y="26"/>
                            </a:lnTo>
                            <a:lnTo>
                              <a:pt x="49" y="45"/>
                            </a:lnTo>
                            <a:lnTo>
                              <a:pt x="0" y="59"/>
                            </a:lnTo>
                            <a:lnTo>
                              <a:pt x="9" y="70"/>
                            </a:lnTo>
                            <a:lnTo>
                              <a:pt x="43" y="70"/>
                            </a:lnTo>
                            <a:lnTo>
                              <a:pt x="89" y="60"/>
                            </a:lnTo>
                            <a:lnTo>
                              <a:pt x="130" y="40"/>
                            </a:lnTo>
                            <a:lnTo>
                              <a:pt x="167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14" name="任意多边形 554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001" y="4763"/>
                        <a:ext cx="146" cy="7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6" h="78">
                            <a:moveTo>
                              <a:pt x="146" y="15"/>
                            </a:moveTo>
                            <a:lnTo>
                              <a:pt x="138" y="0"/>
                            </a:lnTo>
                            <a:lnTo>
                              <a:pt x="89" y="34"/>
                            </a:lnTo>
                            <a:lnTo>
                              <a:pt x="50" y="51"/>
                            </a:lnTo>
                            <a:lnTo>
                              <a:pt x="0" y="66"/>
                            </a:lnTo>
                            <a:lnTo>
                              <a:pt x="10" y="78"/>
                            </a:lnTo>
                            <a:lnTo>
                              <a:pt x="42" y="78"/>
                            </a:lnTo>
                            <a:lnTo>
                              <a:pt x="74" y="69"/>
                            </a:lnTo>
                            <a:lnTo>
                              <a:pt x="112" y="45"/>
                            </a:lnTo>
                            <a:lnTo>
                              <a:pt x="146" y="15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15" name="任意多边形 5541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92" y="4894"/>
                        <a:ext cx="149" cy="7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9" h="77">
                            <a:moveTo>
                              <a:pt x="149" y="11"/>
                            </a:moveTo>
                            <a:lnTo>
                              <a:pt x="138" y="0"/>
                            </a:lnTo>
                            <a:lnTo>
                              <a:pt x="93" y="31"/>
                            </a:lnTo>
                            <a:lnTo>
                              <a:pt x="49" y="49"/>
                            </a:lnTo>
                            <a:lnTo>
                              <a:pt x="0" y="63"/>
                            </a:lnTo>
                            <a:lnTo>
                              <a:pt x="9" y="77"/>
                            </a:lnTo>
                            <a:lnTo>
                              <a:pt x="42" y="74"/>
                            </a:lnTo>
                            <a:lnTo>
                              <a:pt x="81" y="65"/>
                            </a:lnTo>
                            <a:lnTo>
                              <a:pt x="121" y="40"/>
                            </a:lnTo>
                            <a:lnTo>
                              <a:pt x="149" y="11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16" name="任意多边形 554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29" y="4535"/>
                        <a:ext cx="171" cy="68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71" h="68">
                            <a:moveTo>
                              <a:pt x="171" y="13"/>
                            </a:moveTo>
                            <a:lnTo>
                              <a:pt x="154" y="0"/>
                            </a:lnTo>
                            <a:lnTo>
                              <a:pt x="97" y="26"/>
                            </a:lnTo>
                            <a:lnTo>
                              <a:pt x="50" y="41"/>
                            </a:lnTo>
                            <a:lnTo>
                              <a:pt x="0" y="55"/>
                            </a:lnTo>
                            <a:lnTo>
                              <a:pt x="11" y="68"/>
                            </a:lnTo>
                            <a:lnTo>
                              <a:pt x="42" y="66"/>
                            </a:lnTo>
                            <a:lnTo>
                              <a:pt x="82" y="57"/>
                            </a:lnTo>
                            <a:lnTo>
                              <a:pt x="127" y="40"/>
                            </a:lnTo>
                            <a:lnTo>
                              <a:pt x="171" y="1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5417" name="任意多边形 55416"/>
                  <p:cNvSpPr>
                    <a:spLocks noChangeAspect="1"/>
                  </p:cNvSpPr>
                  <p:nvPr/>
                </p:nvSpPr>
                <p:spPr>
                  <a:xfrm>
                    <a:off x="5770" y="1606"/>
                    <a:ext cx="2019" cy="29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" h="2908">
                        <a:moveTo>
                          <a:pt x="1415" y="2830"/>
                        </a:moveTo>
                        <a:lnTo>
                          <a:pt x="1432" y="2818"/>
                        </a:lnTo>
                        <a:lnTo>
                          <a:pt x="1445" y="2807"/>
                        </a:lnTo>
                        <a:lnTo>
                          <a:pt x="1453" y="2799"/>
                        </a:lnTo>
                        <a:lnTo>
                          <a:pt x="1458" y="2790"/>
                        </a:lnTo>
                        <a:lnTo>
                          <a:pt x="1463" y="2784"/>
                        </a:lnTo>
                        <a:lnTo>
                          <a:pt x="1466" y="2778"/>
                        </a:lnTo>
                        <a:lnTo>
                          <a:pt x="1470" y="2773"/>
                        </a:lnTo>
                        <a:lnTo>
                          <a:pt x="1471" y="2765"/>
                        </a:lnTo>
                        <a:lnTo>
                          <a:pt x="1474" y="2756"/>
                        </a:lnTo>
                        <a:lnTo>
                          <a:pt x="1475" y="2744"/>
                        </a:lnTo>
                        <a:lnTo>
                          <a:pt x="1484" y="2698"/>
                        </a:lnTo>
                        <a:lnTo>
                          <a:pt x="1543" y="2322"/>
                        </a:lnTo>
                        <a:lnTo>
                          <a:pt x="1554" y="2268"/>
                        </a:lnTo>
                        <a:lnTo>
                          <a:pt x="1563" y="2229"/>
                        </a:lnTo>
                        <a:lnTo>
                          <a:pt x="1577" y="2175"/>
                        </a:lnTo>
                        <a:lnTo>
                          <a:pt x="1598" y="2115"/>
                        </a:lnTo>
                        <a:lnTo>
                          <a:pt x="1619" y="2062"/>
                        </a:lnTo>
                        <a:lnTo>
                          <a:pt x="1638" y="2018"/>
                        </a:lnTo>
                        <a:lnTo>
                          <a:pt x="1655" y="1980"/>
                        </a:lnTo>
                        <a:lnTo>
                          <a:pt x="1672" y="1943"/>
                        </a:lnTo>
                        <a:lnTo>
                          <a:pt x="1706" y="1880"/>
                        </a:lnTo>
                        <a:lnTo>
                          <a:pt x="1740" y="1821"/>
                        </a:lnTo>
                        <a:lnTo>
                          <a:pt x="1773" y="1766"/>
                        </a:lnTo>
                        <a:lnTo>
                          <a:pt x="1799" y="1724"/>
                        </a:lnTo>
                        <a:lnTo>
                          <a:pt x="1846" y="1645"/>
                        </a:lnTo>
                        <a:lnTo>
                          <a:pt x="1879" y="1590"/>
                        </a:lnTo>
                        <a:lnTo>
                          <a:pt x="1905" y="1544"/>
                        </a:lnTo>
                        <a:lnTo>
                          <a:pt x="1927" y="1492"/>
                        </a:lnTo>
                        <a:lnTo>
                          <a:pt x="1952" y="1429"/>
                        </a:lnTo>
                        <a:lnTo>
                          <a:pt x="1969" y="1374"/>
                        </a:lnTo>
                        <a:lnTo>
                          <a:pt x="1985" y="1316"/>
                        </a:lnTo>
                        <a:lnTo>
                          <a:pt x="1995" y="1267"/>
                        </a:lnTo>
                        <a:lnTo>
                          <a:pt x="2007" y="1212"/>
                        </a:lnTo>
                        <a:lnTo>
                          <a:pt x="2015" y="1142"/>
                        </a:lnTo>
                        <a:lnTo>
                          <a:pt x="2019" y="1062"/>
                        </a:lnTo>
                        <a:lnTo>
                          <a:pt x="2019" y="987"/>
                        </a:lnTo>
                        <a:lnTo>
                          <a:pt x="2012" y="928"/>
                        </a:lnTo>
                        <a:lnTo>
                          <a:pt x="2003" y="873"/>
                        </a:lnTo>
                        <a:lnTo>
                          <a:pt x="1994" y="824"/>
                        </a:lnTo>
                        <a:lnTo>
                          <a:pt x="1978" y="759"/>
                        </a:lnTo>
                        <a:lnTo>
                          <a:pt x="1960" y="694"/>
                        </a:lnTo>
                        <a:lnTo>
                          <a:pt x="1940" y="634"/>
                        </a:lnTo>
                        <a:lnTo>
                          <a:pt x="1917" y="578"/>
                        </a:lnTo>
                        <a:lnTo>
                          <a:pt x="1888" y="529"/>
                        </a:lnTo>
                        <a:lnTo>
                          <a:pt x="1850" y="466"/>
                        </a:lnTo>
                        <a:lnTo>
                          <a:pt x="1807" y="403"/>
                        </a:lnTo>
                        <a:lnTo>
                          <a:pt x="1765" y="354"/>
                        </a:lnTo>
                        <a:lnTo>
                          <a:pt x="1727" y="312"/>
                        </a:lnTo>
                        <a:lnTo>
                          <a:pt x="1683" y="272"/>
                        </a:lnTo>
                        <a:lnTo>
                          <a:pt x="1636" y="232"/>
                        </a:lnTo>
                        <a:lnTo>
                          <a:pt x="1590" y="196"/>
                        </a:lnTo>
                        <a:lnTo>
                          <a:pt x="1535" y="159"/>
                        </a:lnTo>
                        <a:lnTo>
                          <a:pt x="1471" y="120"/>
                        </a:lnTo>
                        <a:lnTo>
                          <a:pt x="1411" y="90"/>
                        </a:lnTo>
                        <a:lnTo>
                          <a:pt x="1341" y="61"/>
                        </a:lnTo>
                        <a:lnTo>
                          <a:pt x="1277" y="40"/>
                        </a:lnTo>
                        <a:lnTo>
                          <a:pt x="1224" y="27"/>
                        </a:lnTo>
                        <a:lnTo>
                          <a:pt x="1167" y="14"/>
                        </a:lnTo>
                        <a:lnTo>
                          <a:pt x="1115" y="6"/>
                        </a:lnTo>
                        <a:lnTo>
                          <a:pt x="1053" y="0"/>
                        </a:lnTo>
                        <a:lnTo>
                          <a:pt x="997" y="0"/>
                        </a:lnTo>
                        <a:lnTo>
                          <a:pt x="936" y="0"/>
                        </a:lnTo>
                        <a:lnTo>
                          <a:pt x="885" y="6"/>
                        </a:lnTo>
                        <a:lnTo>
                          <a:pt x="826" y="19"/>
                        </a:lnTo>
                        <a:lnTo>
                          <a:pt x="782" y="28"/>
                        </a:lnTo>
                        <a:lnTo>
                          <a:pt x="727" y="44"/>
                        </a:lnTo>
                        <a:lnTo>
                          <a:pt x="676" y="59"/>
                        </a:lnTo>
                        <a:lnTo>
                          <a:pt x="630" y="78"/>
                        </a:lnTo>
                        <a:lnTo>
                          <a:pt x="586" y="97"/>
                        </a:lnTo>
                        <a:lnTo>
                          <a:pt x="541" y="121"/>
                        </a:lnTo>
                        <a:lnTo>
                          <a:pt x="501" y="145"/>
                        </a:lnTo>
                        <a:lnTo>
                          <a:pt x="456" y="175"/>
                        </a:lnTo>
                        <a:lnTo>
                          <a:pt x="408" y="209"/>
                        </a:lnTo>
                        <a:lnTo>
                          <a:pt x="365" y="242"/>
                        </a:lnTo>
                        <a:lnTo>
                          <a:pt x="326" y="277"/>
                        </a:lnTo>
                        <a:lnTo>
                          <a:pt x="284" y="316"/>
                        </a:lnTo>
                        <a:lnTo>
                          <a:pt x="242" y="360"/>
                        </a:lnTo>
                        <a:lnTo>
                          <a:pt x="206" y="402"/>
                        </a:lnTo>
                        <a:lnTo>
                          <a:pt x="175" y="441"/>
                        </a:lnTo>
                        <a:lnTo>
                          <a:pt x="140" y="495"/>
                        </a:lnTo>
                        <a:lnTo>
                          <a:pt x="106" y="554"/>
                        </a:lnTo>
                        <a:lnTo>
                          <a:pt x="75" y="620"/>
                        </a:lnTo>
                        <a:lnTo>
                          <a:pt x="53" y="685"/>
                        </a:lnTo>
                        <a:lnTo>
                          <a:pt x="34" y="752"/>
                        </a:lnTo>
                        <a:lnTo>
                          <a:pt x="17" y="818"/>
                        </a:lnTo>
                        <a:lnTo>
                          <a:pt x="7" y="879"/>
                        </a:lnTo>
                        <a:lnTo>
                          <a:pt x="0" y="940"/>
                        </a:lnTo>
                        <a:lnTo>
                          <a:pt x="0" y="999"/>
                        </a:lnTo>
                        <a:lnTo>
                          <a:pt x="0" y="1052"/>
                        </a:lnTo>
                        <a:lnTo>
                          <a:pt x="0" y="1115"/>
                        </a:lnTo>
                        <a:lnTo>
                          <a:pt x="3" y="1170"/>
                        </a:lnTo>
                        <a:lnTo>
                          <a:pt x="14" y="1239"/>
                        </a:lnTo>
                        <a:lnTo>
                          <a:pt x="24" y="1299"/>
                        </a:lnTo>
                        <a:lnTo>
                          <a:pt x="40" y="1358"/>
                        </a:lnTo>
                        <a:lnTo>
                          <a:pt x="62" y="1427"/>
                        </a:lnTo>
                        <a:lnTo>
                          <a:pt x="87" y="1488"/>
                        </a:lnTo>
                        <a:lnTo>
                          <a:pt x="113" y="1542"/>
                        </a:lnTo>
                        <a:lnTo>
                          <a:pt x="144" y="1602"/>
                        </a:lnTo>
                        <a:lnTo>
                          <a:pt x="178" y="1660"/>
                        </a:lnTo>
                        <a:lnTo>
                          <a:pt x="208" y="1715"/>
                        </a:lnTo>
                        <a:lnTo>
                          <a:pt x="239" y="1770"/>
                        </a:lnTo>
                        <a:lnTo>
                          <a:pt x="272" y="1830"/>
                        </a:lnTo>
                        <a:lnTo>
                          <a:pt x="323" y="1917"/>
                        </a:lnTo>
                        <a:lnTo>
                          <a:pt x="370" y="2007"/>
                        </a:lnTo>
                        <a:lnTo>
                          <a:pt x="398" y="2053"/>
                        </a:lnTo>
                        <a:lnTo>
                          <a:pt x="412" y="2091"/>
                        </a:lnTo>
                        <a:lnTo>
                          <a:pt x="429" y="2138"/>
                        </a:lnTo>
                        <a:lnTo>
                          <a:pt x="445" y="2192"/>
                        </a:lnTo>
                        <a:lnTo>
                          <a:pt x="458" y="2239"/>
                        </a:lnTo>
                        <a:lnTo>
                          <a:pt x="469" y="2292"/>
                        </a:lnTo>
                        <a:lnTo>
                          <a:pt x="479" y="2365"/>
                        </a:lnTo>
                        <a:lnTo>
                          <a:pt x="492" y="2444"/>
                        </a:lnTo>
                        <a:lnTo>
                          <a:pt x="501" y="2506"/>
                        </a:lnTo>
                        <a:lnTo>
                          <a:pt x="511" y="2586"/>
                        </a:lnTo>
                        <a:lnTo>
                          <a:pt x="518" y="2643"/>
                        </a:lnTo>
                        <a:lnTo>
                          <a:pt x="526" y="2693"/>
                        </a:lnTo>
                        <a:lnTo>
                          <a:pt x="537" y="2742"/>
                        </a:lnTo>
                        <a:lnTo>
                          <a:pt x="541" y="2756"/>
                        </a:lnTo>
                        <a:lnTo>
                          <a:pt x="543" y="2767"/>
                        </a:lnTo>
                        <a:lnTo>
                          <a:pt x="545" y="2773"/>
                        </a:lnTo>
                        <a:lnTo>
                          <a:pt x="546" y="2778"/>
                        </a:lnTo>
                        <a:lnTo>
                          <a:pt x="552" y="2784"/>
                        </a:lnTo>
                        <a:lnTo>
                          <a:pt x="558" y="2794"/>
                        </a:lnTo>
                        <a:lnTo>
                          <a:pt x="567" y="2803"/>
                        </a:lnTo>
                        <a:lnTo>
                          <a:pt x="576" y="2812"/>
                        </a:lnTo>
                        <a:lnTo>
                          <a:pt x="592" y="2824"/>
                        </a:lnTo>
                        <a:lnTo>
                          <a:pt x="610" y="2833"/>
                        </a:lnTo>
                        <a:lnTo>
                          <a:pt x="635" y="2847"/>
                        </a:lnTo>
                        <a:lnTo>
                          <a:pt x="657" y="2856"/>
                        </a:lnTo>
                        <a:lnTo>
                          <a:pt x="681" y="2864"/>
                        </a:lnTo>
                        <a:lnTo>
                          <a:pt x="703" y="2870"/>
                        </a:lnTo>
                        <a:lnTo>
                          <a:pt x="723" y="2875"/>
                        </a:lnTo>
                        <a:lnTo>
                          <a:pt x="753" y="2883"/>
                        </a:lnTo>
                        <a:lnTo>
                          <a:pt x="778" y="2889"/>
                        </a:lnTo>
                        <a:lnTo>
                          <a:pt x="802" y="2892"/>
                        </a:lnTo>
                        <a:lnTo>
                          <a:pt x="829" y="2896"/>
                        </a:lnTo>
                        <a:lnTo>
                          <a:pt x="857" y="2900"/>
                        </a:lnTo>
                        <a:lnTo>
                          <a:pt x="883" y="2902"/>
                        </a:lnTo>
                        <a:lnTo>
                          <a:pt x="906" y="2904"/>
                        </a:lnTo>
                        <a:lnTo>
                          <a:pt x="934" y="2906"/>
                        </a:lnTo>
                        <a:lnTo>
                          <a:pt x="959" y="2908"/>
                        </a:lnTo>
                        <a:lnTo>
                          <a:pt x="984" y="2908"/>
                        </a:lnTo>
                        <a:lnTo>
                          <a:pt x="1006" y="2908"/>
                        </a:lnTo>
                        <a:lnTo>
                          <a:pt x="1031" y="2908"/>
                        </a:lnTo>
                        <a:lnTo>
                          <a:pt x="1061" y="2908"/>
                        </a:lnTo>
                        <a:lnTo>
                          <a:pt x="1086" y="2906"/>
                        </a:lnTo>
                        <a:lnTo>
                          <a:pt x="1108" y="2906"/>
                        </a:lnTo>
                        <a:lnTo>
                          <a:pt x="1134" y="2902"/>
                        </a:lnTo>
                        <a:lnTo>
                          <a:pt x="1166" y="2900"/>
                        </a:lnTo>
                        <a:lnTo>
                          <a:pt x="1188" y="2896"/>
                        </a:lnTo>
                        <a:lnTo>
                          <a:pt x="1217" y="2892"/>
                        </a:lnTo>
                        <a:lnTo>
                          <a:pt x="1241" y="2887"/>
                        </a:lnTo>
                        <a:lnTo>
                          <a:pt x="1265" y="2883"/>
                        </a:lnTo>
                        <a:lnTo>
                          <a:pt x="1288" y="2877"/>
                        </a:lnTo>
                        <a:lnTo>
                          <a:pt x="1309" y="2871"/>
                        </a:lnTo>
                        <a:lnTo>
                          <a:pt x="1334" y="2864"/>
                        </a:lnTo>
                        <a:lnTo>
                          <a:pt x="1354" y="2856"/>
                        </a:lnTo>
                        <a:lnTo>
                          <a:pt x="1375" y="2849"/>
                        </a:lnTo>
                        <a:lnTo>
                          <a:pt x="1395" y="2839"/>
                        </a:lnTo>
                        <a:lnTo>
                          <a:pt x="1415" y="283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6350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18" name="椭圆 55417"/>
                  <p:cNvSpPr>
                    <a:spLocks noChangeAspect="1"/>
                  </p:cNvSpPr>
                  <p:nvPr/>
                </p:nvSpPr>
                <p:spPr>
                  <a:xfrm>
                    <a:off x="6337" y="4185"/>
                    <a:ext cx="886" cy="29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19" name="任意多边形 55418"/>
                  <p:cNvSpPr>
                    <a:spLocks noChangeAspect="1"/>
                  </p:cNvSpPr>
                  <p:nvPr/>
                </p:nvSpPr>
                <p:spPr>
                  <a:xfrm>
                    <a:off x="7261" y="1899"/>
                    <a:ext cx="338" cy="4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5420" name="组合 55419"/>
                  <p:cNvGrpSpPr>
                    <a:grpSpLocks noChangeAspect="1"/>
                  </p:cNvGrpSpPr>
                  <p:nvPr/>
                </p:nvGrpSpPr>
                <p:grpSpPr>
                  <a:xfrm>
                    <a:off x="6498" y="2481"/>
                    <a:ext cx="562" cy="1806"/>
                    <a:chOff x="6498" y="2481"/>
                    <a:chExt cx="562" cy="1806"/>
                  </a:xfrm>
                </p:grpSpPr>
                <p:sp>
                  <p:nvSpPr>
                    <p:cNvPr id="55421" name="任意多边形 55420"/>
                    <p:cNvSpPr>
                      <a:spLocks noChangeAspect="1"/>
                    </p:cNvSpPr>
                    <p:nvPr/>
                  </p:nvSpPr>
                  <p:spPr>
                    <a:xfrm>
                      <a:off x="6604" y="3234"/>
                      <a:ext cx="345" cy="1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5" h="1053">
                          <a:moveTo>
                            <a:pt x="0" y="80"/>
                          </a:moveTo>
                          <a:lnTo>
                            <a:pt x="6" y="252"/>
                          </a:lnTo>
                          <a:lnTo>
                            <a:pt x="23" y="274"/>
                          </a:lnTo>
                          <a:lnTo>
                            <a:pt x="17" y="975"/>
                          </a:lnTo>
                          <a:lnTo>
                            <a:pt x="40" y="1053"/>
                          </a:lnTo>
                          <a:lnTo>
                            <a:pt x="98" y="1053"/>
                          </a:lnTo>
                          <a:lnTo>
                            <a:pt x="146" y="1015"/>
                          </a:lnTo>
                          <a:lnTo>
                            <a:pt x="201" y="1015"/>
                          </a:lnTo>
                          <a:lnTo>
                            <a:pt x="245" y="1053"/>
                          </a:lnTo>
                          <a:lnTo>
                            <a:pt x="307" y="1053"/>
                          </a:lnTo>
                          <a:lnTo>
                            <a:pt x="328" y="975"/>
                          </a:lnTo>
                          <a:lnTo>
                            <a:pt x="317" y="274"/>
                          </a:lnTo>
                          <a:lnTo>
                            <a:pt x="333" y="252"/>
                          </a:lnTo>
                          <a:lnTo>
                            <a:pt x="345" y="80"/>
                          </a:lnTo>
                          <a:lnTo>
                            <a:pt x="269" y="17"/>
                          </a:lnTo>
                          <a:lnTo>
                            <a:pt x="231" y="17"/>
                          </a:lnTo>
                          <a:lnTo>
                            <a:pt x="210" y="0"/>
                          </a:lnTo>
                          <a:lnTo>
                            <a:pt x="123" y="0"/>
                          </a:lnTo>
                          <a:lnTo>
                            <a:pt x="104" y="17"/>
                          </a:lnTo>
                          <a:lnTo>
                            <a:pt x="72" y="17"/>
                          </a:lnTo>
                          <a:lnTo>
                            <a:pt x="0" y="8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22" name="椭圆 55421"/>
                    <p:cNvSpPr>
                      <a:spLocks noChangeAspect="1"/>
                    </p:cNvSpPr>
                    <p:nvPr/>
                  </p:nvSpPr>
                  <p:spPr>
                    <a:xfrm>
                      <a:off x="6781" y="3267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5423" name="组合 554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498" y="2481"/>
                      <a:ext cx="562" cy="828"/>
                      <a:chOff x="6498" y="2481"/>
                      <a:chExt cx="562" cy="828"/>
                    </a:xfrm>
                  </p:grpSpPr>
                  <p:sp>
                    <p:nvSpPr>
                      <p:cNvPr id="55424" name="椭圆 554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31" y="2481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25" name="任意多边形 554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498" y="2610"/>
                        <a:ext cx="562" cy="69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 w="635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426" name="组合 5542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676" y="3385"/>
                      <a:ext cx="193" cy="804"/>
                      <a:chOff x="6676" y="3385"/>
                      <a:chExt cx="193" cy="804"/>
                    </a:xfrm>
                  </p:grpSpPr>
                  <p:sp>
                    <p:nvSpPr>
                      <p:cNvPr id="55427" name="直接连接符 554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08" y="3406"/>
                        <a:ext cx="1" cy="783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428" name="直接连接符 55427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36" y="3406"/>
                        <a:ext cx="4" cy="779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429" name="直接连接符 55428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6866" y="3385"/>
                        <a:ext cx="3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  <p:sp>
                    <p:nvSpPr>
                      <p:cNvPr id="55430" name="直接连接符 55429"/>
                      <p:cNvSpPr>
                        <a:spLocks noChangeAspect="1"/>
                      </p:cNvSpPr>
                      <p:nvPr/>
                    </p:nvSpPr>
                    <p:spPr>
                      <a:xfrm flipH="1" flipV="1">
                        <a:off x="6676" y="3385"/>
                        <a:ext cx="2" cy="780"/>
                      </a:xfrm>
                      <a:prstGeom prst="line">
                        <a:avLst/>
                      </a:prstGeom>
                      <a:ln w="6350">
                        <a:noFill/>
                      </a:ln>
                    </p:spPr>
                  </p:sp>
                </p:grpSp>
              </p:grpSp>
              <p:sp>
                <p:nvSpPr>
                  <p:cNvPr id="55431" name="任意多边形 55430"/>
                  <p:cNvSpPr>
                    <a:spLocks noChangeAspect="1"/>
                  </p:cNvSpPr>
                  <p:nvPr/>
                </p:nvSpPr>
                <p:spPr>
                  <a:xfrm>
                    <a:off x="6740" y="3766"/>
                    <a:ext cx="546" cy="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6" h="681">
                        <a:moveTo>
                          <a:pt x="546" y="0"/>
                        </a:moveTo>
                        <a:lnTo>
                          <a:pt x="523" y="20"/>
                        </a:lnTo>
                        <a:lnTo>
                          <a:pt x="432" y="441"/>
                        </a:lnTo>
                        <a:lnTo>
                          <a:pt x="415" y="483"/>
                        </a:lnTo>
                        <a:lnTo>
                          <a:pt x="388" y="518"/>
                        </a:lnTo>
                        <a:lnTo>
                          <a:pt x="347" y="550"/>
                        </a:lnTo>
                        <a:lnTo>
                          <a:pt x="307" y="575"/>
                        </a:lnTo>
                        <a:lnTo>
                          <a:pt x="262" y="598"/>
                        </a:lnTo>
                        <a:lnTo>
                          <a:pt x="215" y="618"/>
                        </a:lnTo>
                        <a:lnTo>
                          <a:pt x="163" y="637"/>
                        </a:lnTo>
                        <a:lnTo>
                          <a:pt x="119" y="647"/>
                        </a:lnTo>
                        <a:lnTo>
                          <a:pt x="65" y="656"/>
                        </a:lnTo>
                        <a:lnTo>
                          <a:pt x="0" y="652"/>
                        </a:lnTo>
                        <a:lnTo>
                          <a:pt x="10" y="677"/>
                        </a:lnTo>
                        <a:lnTo>
                          <a:pt x="55" y="681"/>
                        </a:lnTo>
                        <a:lnTo>
                          <a:pt x="86" y="681"/>
                        </a:lnTo>
                        <a:lnTo>
                          <a:pt x="134" y="677"/>
                        </a:lnTo>
                        <a:lnTo>
                          <a:pt x="173" y="674"/>
                        </a:lnTo>
                        <a:lnTo>
                          <a:pt x="227" y="665"/>
                        </a:lnTo>
                        <a:lnTo>
                          <a:pt x="269" y="657"/>
                        </a:lnTo>
                        <a:lnTo>
                          <a:pt x="316" y="643"/>
                        </a:lnTo>
                        <a:lnTo>
                          <a:pt x="343" y="635"/>
                        </a:lnTo>
                        <a:lnTo>
                          <a:pt x="384" y="618"/>
                        </a:lnTo>
                        <a:lnTo>
                          <a:pt x="427" y="590"/>
                        </a:lnTo>
                        <a:lnTo>
                          <a:pt x="440" y="575"/>
                        </a:lnTo>
                        <a:lnTo>
                          <a:pt x="452" y="554"/>
                        </a:lnTo>
                        <a:lnTo>
                          <a:pt x="462" y="512"/>
                        </a:lnTo>
                        <a:lnTo>
                          <a:pt x="471" y="470"/>
                        </a:lnTo>
                        <a:lnTo>
                          <a:pt x="5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5432" name="矩形 55431"/>
                <p:cNvSpPr>
                  <a:spLocks noChangeAspect="1"/>
                </p:cNvSpPr>
                <p:nvPr/>
              </p:nvSpPr>
              <p:spPr>
                <a:xfrm>
                  <a:off x="5695" y="6585"/>
                  <a:ext cx="540" cy="315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80"/>
                    </a:gs>
                    <a:gs pos="50000">
                      <a:srgbClr val="C0C0C0"/>
                    </a:gs>
                    <a:gs pos="100000">
                      <a:srgbClr val="80808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5433" name="组合 55432"/>
            <p:cNvGrpSpPr/>
            <p:nvPr/>
          </p:nvGrpSpPr>
          <p:grpSpPr>
            <a:xfrm>
              <a:off x="1864" y="2608"/>
              <a:ext cx="5884" cy="3467"/>
              <a:chOff x="1864" y="2608"/>
              <a:chExt cx="5884" cy="3467"/>
            </a:xfrm>
          </p:grpSpPr>
          <p:pic>
            <p:nvPicPr>
              <p:cNvPr id="55434" name="xjhsy7" descr="w52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51" y="2608"/>
                <a:ext cx="1642" cy="13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5435" name="xjhsy8" descr="w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64" y="2608"/>
                <a:ext cx="1091" cy="9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5436" name="xjhsy4" descr="w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88" y="3776"/>
                <a:ext cx="1499" cy="71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55437" name="xjhsy3"/>
              <p:cNvGrpSpPr>
                <a:grpSpLocks noChangeAspect="1"/>
              </p:cNvGrpSpPr>
              <p:nvPr/>
            </p:nvGrpSpPr>
            <p:grpSpPr>
              <a:xfrm>
                <a:off x="4083" y="5236"/>
                <a:ext cx="1905" cy="518"/>
                <a:chOff x="3844" y="3868"/>
                <a:chExt cx="3712" cy="1144"/>
              </a:xfrm>
            </p:grpSpPr>
            <p:grpSp>
              <p:nvGrpSpPr>
                <p:cNvPr id="55438" name="组合 55437"/>
                <p:cNvGrpSpPr>
                  <a:grpSpLocks noChangeAspect="1"/>
                </p:cNvGrpSpPr>
                <p:nvPr/>
              </p:nvGrpSpPr>
              <p:grpSpPr>
                <a:xfrm>
                  <a:off x="3844" y="4435"/>
                  <a:ext cx="3712" cy="577"/>
                  <a:chOff x="3920" y="4213"/>
                  <a:chExt cx="2493" cy="577"/>
                </a:xfrm>
              </p:grpSpPr>
              <p:sp>
                <p:nvSpPr>
                  <p:cNvPr id="55439" name="任意多边形 55438" descr="栎木"/>
                  <p:cNvSpPr>
                    <a:spLocks noChangeAspect="1"/>
                  </p:cNvSpPr>
                  <p:nvPr/>
                </p:nvSpPr>
                <p:spPr>
                  <a:xfrm flipV="1">
                    <a:off x="3920" y="4677"/>
                    <a:ext cx="2493" cy="1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3"/>
                  </a:blipFill>
                  <a:ln w="9525"/>
                  <a:scene3d>
                    <a:camera prst="legacyObliqueTopRight">
                      <a:rot lat="0" lon="0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40" name="流程图: 磁盘 55439"/>
                  <p:cNvSpPr>
                    <a:spLocks noChangeAspect="1"/>
                  </p:cNvSpPr>
                  <p:nvPr/>
                </p:nvSpPr>
                <p:spPr>
                  <a:xfrm>
                    <a:off x="6120" y="4217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41" name="流程图: 磁盘 55440"/>
                  <p:cNvSpPr>
                    <a:spLocks noChangeAspect="1"/>
                  </p:cNvSpPr>
                  <p:nvPr/>
                </p:nvSpPr>
                <p:spPr>
                  <a:xfrm>
                    <a:off x="4340" y="4213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442" name="组合 55441"/>
                <p:cNvGrpSpPr>
                  <a:grpSpLocks noChangeAspect="1"/>
                </p:cNvGrpSpPr>
                <p:nvPr/>
              </p:nvGrpSpPr>
              <p:grpSpPr>
                <a:xfrm>
                  <a:off x="5514" y="3868"/>
                  <a:ext cx="540" cy="936"/>
                  <a:chOff x="5695" y="5964"/>
                  <a:chExt cx="540" cy="936"/>
                </a:xfrm>
              </p:grpSpPr>
              <p:grpSp>
                <p:nvGrpSpPr>
                  <p:cNvPr id="55443" name="组合 55442"/>
                  <p:cNvGrpSpPr>
                    <a:grpSpLocks noChangeAspect="1"/>
                  </p:cNvGrpSpPr>
                  <p:nvPr/>
                </p:nvGrpSpPr>
                <p:grpSpPr>
                  <a:xfrm>
                    <a:off x="5772" y="5964"/>
                    <a:ext cx="403" cy="733"/>
                    <a:chOff x="5770" y="1606"/>
                    <a:chExt cx="2019" cy="3673"/>
                  </a:xfrm>
                </p:grpSpPr>
                <p:grpSp>
                  <p:nvGrpSpPr>
                    <p:cNvPr id="55444" name="组合 554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55445" name="组合 55444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55446" name="组合 5544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549" y="5081"/>
                          <a:ext cx="498" cy="198"/>
                          <a:chOff x="6549" y="5081"/>
                          <a:chExt cx="498" cy="198"/>
                        </a:xfrm>
                      </p:grpSpPr>
                      <p:sp>
                        <p:nvSpPr>
                          <p:cNvPr id="55447" name="任意多边形 55446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549" y="5081"/>
                            <a:ext cx="498" cy="198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48" name="任意多边形 55447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627" y="5081"/>
                            <a:ext cx="222" cy="198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55449" name="组合 5544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6320" y="4418"/>
                          <a:ext cx="913" cy="718"/>
                          <a:chOff x="6320" y="4418"/>
                          <a:chExt cx="913" cy="718"/>
                        </a:xfrm>
                      </p:grpSpPr>
                      <p:sp>
                        <p:nvSpPr>
                          <p:cNvPr id="55450" name="任意多边形 55449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320" y="4418"/>
                            <a:ext cx="913" cy="718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51" name="任意多边形 5545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326" y="4514"/>
                            <a:ext cx="113" cy="99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52" name="任意多边形 5545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328" y="4637"/>
                            <a:ext cx="149" cy="84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53" name="任意多边形 55452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322" y="4742"/>
                            <a:ext cx="175" cy="104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54" name="任意多边形 5545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341" y="4856"/>
                            <a:ext cx="208" cy="230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55" name="任意多边形 5545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345" y="4443"/>
                            <a:ext cx="86" cy="69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456" name="任意多边形 55455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6501" y="4426"/>
                            <a:ext cx="732" cy="689"/>
                          </a:xfrm>
                          <a:custGeom>
                            <a:avLst/>
                            <a:gdLst/>
                            <a:ahLst/>
                            <a:cxnLst/>
                            <a:rect l="0" t="0" r="0" b="0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55457" name="组合 5545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929" y="4535"/>
                        <a:ext cx="218" cy="436"/>
                        <a:chOff x="6929" y="4535"/>
                        <a:chExt cx="218" cy="436"/>
                      </a:xfrm>
                    </p:grpSpPr>
                    <p:sp>
                      <p:nvSpPr>
                        <p:cNvPr id="55458" name="任意多边形 5545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971" y="4651"/>
                          <a:ext cx="167" cy="7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59" name="任意多边形 5545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7001" y="4763"/>
                          <a:ext cx="146" cy="7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60" name="任意多边形 5545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992" y="4894"/>
                          <a:ext cx="149" cy="77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61" name="任意多边形 55460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929" y="4535"/>
                          <a:ext cx="171" cy="6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5462" name="任意多边形 55461"/>
                    <p:cNvSpPr>
                      <a:spLocks noChangeAspect="1"/>
                    </p:cNvSpPr>
                    <p:nvPr/>
                  </p:nvSpPr>
                  <p:spPr>
                    <a:xfrm>
                      <a:off x="5770" y="1606"/>
                      <a:ext cx="2019" cy="290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6350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63" name="椭圆 55462"/>
                    <p:cNvSpPr>
                      <a:spLocks noChangeAspect="1"/>
                    </p:cNvSpPr>
                    <p:nvPr/>
                  </p:nvSpPr>
                  <p:spPr>
                    <a:xfrm>
                      <a:off x="6337" y="4185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64" name="任意多边形 55463"/>
                    <p:cNvSpPr>
                      <a:spLocks noChangeAspect="1"/>
                    </p:cNvSpPr>
                    <p:nvPr/>
                  </p:nvSpPr>
                  <p:spPr>
                    <a:xfrm>
                      <a:off x="7261" y="1899"/>
                      <a:ext cx="338" cy="43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5465" name="组合 554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498" y="2481"/>
                      <a:ext cx="562" cy="1806"/>
                      <a:chOff x="6498" y="2481"/>
                      <a:chExt cx="562" cy="1806"/>
                    </a:xfrm>
                  </p:grpSpPr>
                  <p:sp>
                    <p:nvSpPr>
                      <p:cNvPr id="55466" name="任意多边形 554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604" y="3234"/>
                        <a:ext cx="345" cy="1053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67" name="椭圆 554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81" y="3267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5468" name="组合 5546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498" y="2481"/>
                        <a:ext cx="562" cy="828"/>
                        <a:chOff x="6498" y="2481"/>
                        <a:chExt cx="562" cy="828"/>
                      </a:xfrm>
                    </p:grpSpPr>
                    <p:sp>
                      <p:nvSpPr>
                        <p:cNvPr id="55469" name="椭圆 55468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531" y="2481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70" name="任意多边形 5546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498" y="2610"/>
                          <a:ext cx="562" cy="699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635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5471" name="组合 5547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676" y="3385"/>
                        <a:ext cx="193" cy="804"/>
                        <a:chOff x="6676" y="3385"/>
                        <a:chExt cx="193" cy="804"/>
                      </a:xfrm>
                    </p:grpSpPr>
                    <p:sp>
                      <p:nvSpPr>
                        <p:cNvPr id="55472" name="直接连接符 55471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6708" y="3406"/>
                          <a:ext cx="1" cy="783"/>
                        </a:xfrm>
                        <a:prstGeom prst="line">
                          <a:avLst/>
                        </a:prstGeom>
                        <a:ln w="6350">
                          <a:noFill/>
                        </a:ln>
                      </p:spPr>
                    </p:sp>
                    <p:sp>
                      <p:nvSpPr>
                        <p:cNvPr id="55473" name="直接连接符 55472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6836" y="3406"/>
                          <a:ext cx="4" cy="779"/>
                        </a:xfrm>
                        <a:prstGeom prst="line">
                          <a:avLst/>
                        </a:prstGeom>
                        <a:ln w="6350">
                          <a:noFill/>
                        </a:ln>
                      </p:spPr>
                    </p:sp>
                    <p:sp>
                      <p:nvSpPr>
                        <p:cNvPr id="55474" name="直接连接符 55473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6866" y="3385"/>
                          <a:ext cx="3" cy="780"/>
                        </a:xfrm>
                        <a:prstGeom prst="line">
                          <a:avLst/>
                        </a:prstGeom>
                        <a:ln w="6350">
                          <a:noFill/>
                        </a:ln>
                      </p:spPr>
                    </p:sp>
                    <p:sp>
                      <p:nvSpPr>
                        <p:cNvPr id="55475" name="直接连接符 55474"/>
                        <p:cNvSpPr>
                          <a:spLocks noChangeAspect="1"/>
                        </p:cNvSpPr>
                        <p:nvPr/>
                      </p:nvSpPr>
                      <p:spPr>
                        <a:xfrm flipH="1" flipV="1">
                          <a:off x="6676" y="3385"/>
                          <a:ext cx="2" cy="780"/>
                        </a:xfrm>
                        <a:prstGeom prst="line">
                          <a:avLst/>
                        </a:prstGeom>
                        <a:ln w="6350">
                          <a:noFill/>
                        </a:ln>
                      </p:spPr>
                    </p:sp>
                  </p:grpSp>
                </p:grpSp>
                <p:sp>
                  <p:nvSpPr>
                    <p:cNvPr id="55476" name="任意多边形 55475"/>
                    <p:cNvSpPr>
                      <a:spLocks noChangeAspect="1"/>
                    </p:cNvSpPr>
                    <p:nvPr/>
                  </p:nvSpPr>
                  <p:spPr>
                    <a:xfrm>
                      <a:off x="6740" y="3766"/>
                      <a:ext cx="546" cy="6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5477" name="矩形 55476"/>
                  <p:cNvSpPr>
                    <a:spLocks noChangeAspect="1"/>
                  </p:cNvSpPr>
                  <p:nvPr/>
                </p:nvSpPr>
                <p:spPr>
                  <a:xfrm>
                    <a:off x="5695" y="6585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5478" name="任意多边形 55477"/>
              <p:cNvSpPr/>
              <p:nvPr/>
            </p:nvSpPr>
            <p:spPr>
              <a:xfrm>
                <a:off x="5289" y="2820"/>
                <a:ext cx="2459" cy="1530"/>
              </a:xfrm>
              <a:custGeom>
                <a:avLst/>
                <a:gdLst/>
                <a:ahLst/>
                <a:cxnLst/>
                <a:rect l="0" t="0" r="0" b="0"/>
                <a:pathLst>
                  <a:path w="2459" h="1530">
                    <a:moveTo>
                      <a:pt x="1671" y="1425"/>
                    </a:moveTo>
                    <a:cubicBezTo>
                      <a:pt x="1750" y="1451"/>
                      <a:pt x="1817" y="1504"/>
                      <a:pt x="1896" y="1530"/>
                    </a:cubicBezTo>
                    <a:cubicBezTo>
                      <a:pt x="2033" y="1519"/>
                      <a:pt x="2082" y="1513"/>
                      <a:pt x="2196" y="1485"/>
                    </a:cubicBezTo>
                    <a:cubicBezTo>
                      <a:pt x="2236" y="1445"/>
                      <a:pt x="2283" y="1396"/>
                      <a:pt x="2316" y="1350"/>
                    </a:cubicBezTo>
                    <a:cubicBezTo>
                      <a:pt x="2329" y="1332"/>
                      <a:pt x="2334" y="1309"/>
                      <a:pt x="2346" y="1290"/>
                    </a:cubicBezTo>
                    <a:cubicBezTo>
                      <a:pt x="2359" y="1269"/>
                      <a:pt x="2376" y="1250"/>
                      <a:pt x="2391" y="1230"/>
                    </a:cubicBezTo>
                    <a:cubicBezTo>
                      <a:pt x="2459" y="1025"/>
                      <a:pt x="2454" y="1240"/>
                      <a:pt x="2421" y="795"/>
                    </a:cubicBezTo>
                    <a:cubicBezTo>
                      <a:pt x="2419" y="774"/>
                      <a:pt x="2422" y="749"/>
                      <a:pt x="2406" y="735"/>
                    </a:cubicBezTo>
                    <a:cubicBezTo>
                      <a:pt x="2377" y="710"/>
                      <a:pt x="2336" y="705"/>
                      <a:pt x="2301" y="690"/>
                    </a:cubicBezTo>
                    <a:cubicBezTo>
                      <a:pt x="2271" y="650"/>
                      <a:pt x="2253" y="598"/>
                      <a:pt x="2211" y="570"/>
                    </a:cubicBezTo>
                    <a:cubicBezTo>
                      <a:pt x="2196" y="560"/>
                      <a:pt x="2179" y="553"/>
                      <a:pt x="2166" y="540"/>
                    </a:cubicBezTo>
                    <a:cubicBezTo>
                      <a:pt x="2148" y="522"/>
                      <a:pt x="2139" y="498"/>
                      <a:pt x="2121" y="480"/>
                    </a:cubicBezTo>
                    <a:cubicBezTo>
                      <a:pt x="2097" y="456"/>
                      <a:pt x="2043" y="436"/>
                      <a:pt x="2016" y="420"/>
                    </a:cubicBezTo>
                    <a:cubicBezTo>
                      <a:pt x="1926" y="368"/>
                      <a:pt x="1839" y="317"/>
                      <a:pt x="1746" y="270"/>
                    </a:cubicBezTo>
                    <a:cubicBezTo>
                      <a:pt x="1682" y="238"/>
                      <a:pt x="1619" y="188"/>
                      <a:pt x="1551" y="165"/>
                    </a:cubicBezTo>
                    <a:cubicBezTo>
                      <a:pt x="1443" y="129"/>
                      <a:pt x="1399" y="132"/>
                      <a:pt x="1281" y="120"/>
                    </a:cubicBezTo>
                    <a:cubicBezTo>
                      <a:pt x="1221" y="105"/>
                      <a:pt x="1161" y="90"/>
                      <a:pt x="1101" y="75"/>
                    </a:cubicBezTo>
                    <a:cubicBezTo>
                      <a:pt x="1060" y="65"/>
                      <a:pt x="1022" y="40"/>
                      <a:pt x="981" y="30"/>
                    </a:cubicBezTo>
                    <a:cubicBezTo>
                      <a:pt x="969" y="30"/>
                      <a:pt x="517" y="0"/>
                      <a:pt x="366" y="75"/>
                    </a:cubicBezTo>
                    <a:cubicBezTo>
                      <a:pt x="250" y="133"/>
                      <a:pt x="389" y="82"/>
                      <a:pt x="276" y="120"/>
                    </a:cubicBezTo>
                    <a:cubicBezTo>
                      <a:pt x="226" y="195"/>
                      <a:pt x="261" y="155"/>
                      <a:pt x="156" y="225"/>
                    </a:cubicBezTo>
                    <a:cubicBezTo>
                      <a:pt x="141" y="235"/>
                      <a:pt x="126" y="245"/>
                      <a:pt x="111" y="255"/>
                    </a:cubicBezTo>
                    <a:cubicBezTo>
                      <a:pt x="96" y="265"/>
                      <a:pt x="66" y="285"/>
                      <a:pt x="66" y="285"/>
                    </a:cubicBezTo>
                    <a:cubicBezTo>
                      <a:pt x="0" y="383"/>
                      <a:pt x="6" y="339"/>
                      <a:pt x="6" y="405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79" name="任意多边形 55478"/>
              <p:cNvSpPr/>
              <p:nvPr/>
            </p:nvSpPr>
            <p:spPr>
              <a:xfrm>
                <a:off x="3369" y="3225"/>
                <a:ext cx="1341" cy="1440"/>
              </a:xfrm>
              <a:custGeom>
                <a:avLst/>
                <a:gdLst/>
                <a:ahLst/>
                <a:cxnLst/>
                <a:rect l="0" t="0" r="0" b="0"/>
                <a:pathLst>
                  <a:path w="1341" h="1440">
                    <a:moveTo>
                      <a:pt x="1341" y="0"/>
                    </a:moveTo>
                    <a:cubicBezTo>
                      <a:pt x="1313" y="85"/>
                      <a:pt x="1337" y="34"/>
                      <a:pt x="1236" y="135"/>
                    </a:cubicBezTo>
                    <a:cubicBezTo>
                      <a:pt x="1223" y="148"/>
                      <a:pt x="1220" y="169"/>
                      <a:pt x="1206" y="180"/>
                    </a:cubicBezTo>
                    <a:cubicBezTo>
                      <a:pt x="1194" y="190"/>
                      <a:pt x="1176" y="190"/>
                      <a:pt x="1161" y="195"/>
                    </a:cubicBezTo>
                    <a:cubicBezTo>
                      <a:pt x="1092" y="264"/>
                      <a:pt x="1033" y="351"/>
                      <a:pt x="951" y="405"/>
                    </a:cubicBezTo>
                    <a:cubicBezTo>
                      <a:pt x="915" y="458"/>
                      <a:pt x="929" y="455"/>
                      <a:pt x="861" y="480"/>
                    </a:cubicBezTo>
                    <a:cubicBezTo>
                      <a:pt x="802" y="502"/>
                      <a:pt x="681" y="540"/>
                      <a:pt x="681" y="540"/>
                    </a:cubicBezTo>
                    <a:cubicBezTo>
                      <a:pt x="651" y="570"/>
                      <a:pt x="604" y="590"/>
                      <a:pt x="591" y="630"/>
                    </a:cubicBezTo>
                    <a:cubicBezTo>
                      <a:pt x="567" y="703"/>
                      <a:pt x="543" y="756"/>
                      <a:pt x="471" y="780"/>
                    </a:cubicBezTo>
                    <a:cubicBezTo>
                      <a:pt x="399" y="852"/>
                      <a:pt x="347" y="936"/>
                      <a:pt x="291" y="1020"/>
                    </a:cubicBezTo>
                    <a:cubicBezTo>
                      <a:pt x="271" y="1050"/>
                      <a:pt x="261" y="1090"/>
                      <a:pt x="231" y="1110"/>
                    </a:cubicBezTo>
                    <a:cubicBezTo>
                      <a:pt x="145" y="1167"/>
                      <a:pt x="199" y="1127"/>
                      <a:pt x="81" y="1245"/>
                    </a:cubicBezTo>
                    <a:cubicBezTo>
                      <a:pt x="66" y="1260"/>
                      <a:pt x="36" y="1290"/>
                      <a:pt x="36" y="1290"/>
                    </a:cubicBezTo>
                    <a:cubicBezTo>
                      <a:pt x="0" y="1399"/>
                      <a:pt x="6" y="1348"/>
                      <a:pt x="6" y="144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0" name="任意多边形 55479"/>
              <p:cNvSpPr/>
              <p:nvPr/>
            </p:nvSpPr>
            <p:spPr>
              <a:xfrm>
                <a:off x="4305" y="3240"/>
                <a:ext cx="390" cy="2325"/>
              </a:xfrm>
              <a:custGeom>
                <a:avLst/>
                <a:gdLst/>
                <a:ahLst/>
                <a:cxnLst/>
                <a:rect l="0" t="0" r="0" b="0"/>
                <a:pathLst>
                  <a:path w="390" h="2325">
                    <a:moveTo>
                      <a:pt x="390" y="0"/>
                    </a:moveTo>
                    <a:cubicBezTo>
                      <a:pt x="380" y="30"/>
                      <a:pt x="378" y="64"/>
                      <a:pt x="360" y="90"/>
                    </a:cubicBezTo>
                    <a:cubicBezTo>
                      <a:pt x="350" y="105"/>
                      <a:pt x="337" y="119"/>
                      <a:pt x="330" y="135"/>
                    </a:cubicBezTo>
                    <a:cubicBezTo>
                      <a:pt x="300" y="204"/>
                      <a:pt x="295" y="255"/>
                      <a:pt x="255" y="315"/>
                    </a:cubicBezTo>
                    <a:cubicBezTo>
                      <a:pt x="237" y="389"/>
                      <a:pt x="211" y="434"/>
                      <a:pt x="165" y="495"/>
                    </a:cubicBezTo>
                    <a:cubicBezTo>
                      <a:pt x="147" y="602"/>
                      <a:pt x="120" y="690"/>
                      <a:pt x="60" y="780"/>
                    </a:cubicBezTo>
                    <a:cubicBezTo>
                      <a:pt x="41" y="856"/>
                      <a:pt x="15" y="928"/>
                      <a:pt x="0" y="1005"/>
                    </a:cubicBezTo>
                    <a:cubicBezTo>
                      <a:pt x="5" y="1285"/>
                      <a:pt x="3" y="1565"/>
                      <a:pt x="15" y="1845"/>
                    </a:cubicBezTo>
                    <a:cubicBezTo>
                      <a:pt x="24" y="2049"/>
                      <a:pt x="70" y="2185"/>
                      <a:pt x="210" y="2325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1" name="任意多边形 55480"/>
              <p:cNvSpPr/>
              <p:nvPr/>
            </p:nvSpPr>
            <p:spPr>
              <a:xfrm>
                <a:off x="2070" y="4710"/>
                <a:ext cx="4102" cy="1365"/>
              </a:xfrm>
              <a:custGeom>
                <a:avLst/>
                <a:gdLst/>
                <a:ahLst/>
                <a:cxnLst/>
                <a:rect l="0" t="0" r="0" b="0"/>
                <a:pathLst>
                  <a:path w="4102" h="1365">
                    <a:moveTo>
                      <a:pt x="0" y="0"/>
                    </a:moveTo>
                    <a:cubicBezTo>
                      <a:pt x="7" y="82"/>
                      <a:pt x="4" y="203"/>
                      <a:pt x="45" y="285"/>
                    </a:cubicBezTo>
                    <a:cubicBezTo>
                      <a:pt x="97" y="390"/>
                      <a:pt x="218" y="459"/>
                      <a:pt x="285" y="555"/>
                    </a:cubicBezTo>
                    <a:cubicBezTo>
                      <a:pt x="308" y="588"/>
                      <a:pt x="318" y="630"/>
                      <a:pt x="345" y="660"/>
                    </a:cubicBezTo>
                    <a:cubicBezTo>
                      <a:pt x="369" y="687"/>
                      <a:pt x="405" y="700"/>
                      <a:pt x="435" y="720"/>
                    </a:cubicBezTo>
                    <a:cubicBezTo>
                      <a:pt x="453" y="732"/>
                      <a:pt x="462" y="753"/>
                      <a:pt x="480" y="765"/>
                    </a:cubicBezTo>
                    <a:cubicBezTo>
                      <a:pt x="493" y="774"/>
                      <a:pt x="510" y="775"/>
                      <a:pt x="525" y="780"/>
                    </a:cubicBezTo>
                    <a:cubicBezTo>
                      <a:pt x="556" y="804"/>
                      <a:pt x="652" y="876"/>
                      <a:pt x="690" y="885"/>
                    </a:cubicBezTo>
                    <a:cubicBezTo>
                      <a:pt x="759" y="901"/>
                      <a:pt x="900" y="915"/>
                      <a:pt x="900" y="915"/>
                    </a:cubicBezTo>
                    <a:cubicBezTo>
                      <a:pt x="1009" y="988"/>
                      <a:pt x="1120" y="1068"/>
                      <a:pt x="1245" y="1110"/>
                    </a:cubicBezTo>
                    <a:cubicBezTo>
                      <a:pt x="1442" y="1258"/>
                      <a:pt x="1753" y="1236"/>
                      <a:pt x="1980" y="1245"/>
                    </a:cubicBezTo>
                    <a:cubicBezTo>
                      <a:pt x="2058" y="1271"/>
                      <a:pt x="2144" y="1276"/>
                      <a:pt x="2220" y="1305"/>
                    </a:cubicBezTo>
                    <a:cubicBezTo>
                      <a:pt x="2297" y="1334"/>
                      <a:pt x="2265" y="1345"/>
                      <a:pt x="2355" y="1350"/>
                    </a:cubicBezTo>
                    <a:cubicBezTo>
                      <a:pt x="2505" y="1359"/>
                      <a:pt x="2655" y="1360"/>
                      <a:pt x="2805" y="1365"/>
                    </a:cubicBezTo>
                    <a:cubicBezTo>
                      <a:pt x="3090" y="1360"/>
                      <a:pt x="3375" y="1362"/>
                      <a:pt x="3660" y="1350"/>
                    </a:cubicBezTo>
                    <a:cubicBezTo>
                      <a:pt x="3721" y="1347"/>
                      <a:pt x="3840" y="1320"/>
                      <a:pt x="3840" y="1320"/>
                    </a:cubicBezTo>
                    <a:cubicBezTo>
                      <a:pt x="3889" y="1288"/>
                      <a:pt x="3926" y="1247"/>
                      <a:pt x="3975" y="1215"/>
                    </a:cubicBezTo>
                    <a:cubicBezTo>
                      <a:pt x="3985" y="1200"/>
                      <a:pt x="3992" y="1183"/>
                      <a:pt x="4005" y="1170"/>
                    </a:cubicBezTo>
                    <a:cubicBezTo>
                      <a:pt x="4023" y="1152"/>
                      <a:pt x="4058" y="1149"/>
                      <a:pt x="4065" y="1125"/>
                    </a:cubicBezTo>
                    <a:cubicBezTo>
                      <a:pt x="4102" y="1002"/>
                      <a:pt x="4021" y="1013"/>
                      <a:pt x="3945" y="975"/>
                    </a:cubicBezTo>
                    <a:cubicBezTo>
                      <a:pt x="3929" y="967"/>
                      <a:pt x="3916" y="952"/>
                      <a:pt x="3900" y="945"/>
                    </a:cubicBezTo>
                    <a:cubicBezTo>
                      <a:pt x="3776" y="890"/>
                      <a:pt x="3842" y="947"/>
                      <a:pt x="3780" y="885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2" name="任意多边形 55481"/>
              <p:cNvSpPr/>
              <p:nvPr/>
            </p:nvSpPr>
            <p:spPr>
              <a:xfrm>
                <a:off x="5790" y="4206"/>
                <a:ext cx="450" cy="1374"/>
              </a:xfrm>
              <a:custGeom>
                <a:avLst/>
                <a:gdLst/>
                <a:ahLst/>
                <a:cxnLst/>
                <a:rect l="0" t="0" r="0" b="0"/>
                <a:pathLst>
                  <a:path w="450" h="1374">
                    <a:moveTo>
                      <a:pt x="60" y="1374"/>
                    </a:moveTo>
                    <a:cubicBezTo>
                      <a:pt x="26" y="1323"/>
                      <a:pt x="15" y="1284"/>
                      <a:pt x="0" y="1224"/>
                    </a:cubicBezTo>
                    <a:cubicBezTo>
                      <a:pt x="5" y="1039"/>
                      <a:pt x="6" y="854"/>
                      <a:pt x="15" y="669"/>
                    </a:cubicBezTo>
                    <a:cubicBezTo>
                      <a:pt x="25" y="449"/>
                      <a:pt x="106" y="263"/>
                      <a:pt x="225" y="84"/>
                    </a:cubicBezTo>
                    <a:cubicBezTo>
                      <a:pt x="245" y="54"/>
                      <a:pt x="285" y="44"/>
                      <a:pt x="315" y="24"/>
                    </a:cubicBezTo>
                    <a:cubicBezTo>
                      <a:pt x="352" y="0"/>
                      <a:pt x="414" y="9"/>
                      <a:pt x="450" y="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3" name="任意多边形 55482"/>
              <p:cNvSpPr/>
              <p:nvPr/>
            </p:nvSpPr>
            <p:spPr>
              <a:xfrm>
                <a:off x="2940" y="3405"/>
                <a:ext cx="579" cy="1285"/>
              </a:xfrm>
              <a:custGeom>
                <a:avLst/>
                <a:gdLst/>
                <a:ahLst/>
                <a:cxnLst/>
                <a:rect l="0" t="0" r="0" b="0"/>
                <a:pathLst>
                  <a:path w="579" h="1285">
                    <a:moveTo>
                      <a:pt x="0" y="0"/>
                    </a:moveTo>
                    <a:cubicBezTo>
                      <a:pt x="39" y="13"/>
                      <a:pt x="81" y="16"/>
                      <a:pt x="120" y="30"/>
                    </a:cubicBezTo>
                    <a:cubicBezTo>
                      <a:pt x="169" y="49"/>
                      <a:pt x="256" y="143"/>
                      <a:pt x="300" y="180"/>
                    </a:cubicBezTo>
                    <a:cubicBezTo>
                      <a:pt x="402" y="265"/>
                      <a:pt x="510" y="331"/>
                      <a:pt x="555" y="465"/>
                    </a:cubicBezTo>
                    <a:cubicBezTo>
                      <a:pt x="540" y="684"/>
                      <a:pt x="579" y="661"/>
                      <a:pt x="480" y="780"/>
                    </a:cubicBezTo>
                    <a:cubicBezTo>
                      <a:pt x="468" y="794"/>
                      <a:pt x="457" y="809"/>
                      <a:pt x="450" y="825"/>
                    </a:cubicBezTo>
                    <a:cubicBezTo>
                      <a:pt x="437" y="854"/>
                      <a:pt x="420" y="915"/>
                      <a:pt x="420" y="915"/>
                    </a:cubicBezTo>
                    <a:cubicBezTo>
                      <a:pt x="435" y="1285"/>
                      <a:pt x="315" y="1275"/>
                      <a:pt x="465" y="1275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4" name="任意多边形 55483"/>
              <p:cNvSpPr/>
              <p:nvPr/>
            </p:nvSpPr>
            <p:spPr>
              <a:xfrm>
                <a:off x="1864" y="3437"/>
                <a:ext cx="611" cy="1243"/>
              </a:xfrm>
              <a:custGeom>
                <a:avLst/>
                <a:gdLst/>
                <a:ahLst/>
                <a:cxnLst/>
                <a:rect l="0" t="0" r="0" b="0"/>
                <a:pathLst>
                  <a:path w="611" h="1243">
                    <a:moveTo>
                      <a:pt x="611" y="28"/>
                    </a:moveTo>
                    <a:cubicBezTo>
                      <a:pt x="451" y="35"/>
                      <a:pt x="294" y="0"/>
                      <a:pt x="161" y="88"/>
                    </a:cubicBezTo>
                    <a:cubicBezTo>
                      <a:pt x="111" y="237"/>
                      <a:pt x="195" y="9"/>
                      <a:pt x="101" y="178"/>
                    </a:cubicBezTo>
                    <a:cubicBezTo>
                      <a:pt x="86" y="206"/>
                      <a:pt x="89" y="242"/>
                      <a:pt x="71" y="268"/>
                    </a:cubicBezTo>
                    <a:cubicBezTo>
                      <a:pt x="61" y="283"/>
                      <a:pt x="51" y="298"/>
                      <a:pt x="41" y="313"/>
                    </a:cubicBezTo>
                    <a:cubicBezTo>
                      <a:pt x="0" y="479"/>
                      <a:pt x="10" y="639"/>
                      <a:pt x="41" y="808"/>
                    </a:cubicBezTo>
                    <a:cubicBezTo>
                      <a:pt x="46" y="833"/>
                      <a:pt x="53" y="911"/>
                      <a:pt x="71" y="943"/>
                    </a:cubicBezTo>
                    <a:cubicBezTo>
                      <a:pt x="89" y="975"/>
                      <a:pt x="111" y="1003"/>
                      <a:pt x="131" y="1033"/>
                    </a:cubicBezTo>
                    <a:cubicBezTo>
                      <a:pt x="149" y="1059"/>
                      <a:pt x="151" y="1093"/>
                      <a:pt x="161" y="1123"/>
                    </a:cubicBezTo>
                    <a:cubicBezTo>
                      <a:pt x="168" y="1143"/>
                      <a:pt x="208" y="1217"/>
                      <a:pt x="221" y="1243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med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381000" y="609600"/>
            <a:ext cx="8534400" cy="448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如图示，已知两只灯泡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2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200" b="1" baseline="-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是串联的，则在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三个电表中（电流表或电压表）判断正确的是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(   )     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A. 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是电流表，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是电压表；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B. 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是电压表，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是电流表；             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C. 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是电流表，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是电压表；                                    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D. ①②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都是电流表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342" name="组合 14341"/>
          <p:cNvGrpSpPr/>
          <p:nvPr/>
        </p:nvGrpSpPr>
        <p:grpSpPr>
          <a:xfrm>
            <a:off x="5562600" y="4343400"/>
            <a:ext cx="3581400" cy="2514600"/>
            <a:chOff x="3504" y="2782"/>
            <a:chExt cx="2256" cy="1538"/>
          </a:xfrm>
        </p:grpSpPr>
        <p:sp>
          <p:nvSpPr>
            <p:cNvPr id="14340" name="矩形 14339"/>
            <p:cNvSpPr/>
            <p:nvPr/>
          </p:nvSpPr>
          <p:spPr>
            <a:xfrm>
              <a:off x="3504" y="2782"/>
              <a:ext cx="2256" cy="153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4339" name="图片 14338"/>
            <p:cNvPicPr>
              <a:picLocks noChangeAspect="1"/>
            </p:cNvPicPr>
            <p:nvPr/>
          </p:nvPicPr>
          <p:blipFill>
            <a:blip r:embed="rId1"/>
            <a:srcRect l="4803" t="8745" r="4231" b="6084"/>
            <a:stretch>
              <a:fillRect/>
            </a:stretch>
          </p:blipFill>
          <p:spPr>
            <a:xfrm>
              <a:off x="3600" y="2880"/>
              <a:ext cx="2064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3" name="文本框 14342"/>
          <p:cNvSpPr txBox="1"/>
          <p:nvPr/>
        </p:nvSpPr>
        <p:spPr>
          <a:xfrm>
            <a:off x="3419475" y="1628775"/>
            <a:ext cx="504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endParaRPr lang="en-US" altLang="zh-CN" sz="3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图片 12294" descr="6-9"/>
          <p:cNvPicPr>
            <a:picLocks noChangeAspect="1"/>
          </p:cNvPicPr>
          <p:nvPr/>
        </p:nvPicPr>
        <p:blipFill>
          <a:blip r:embed="rId1"/>
          <a:srcRect b="10349"/>
          <a:stretch>
            <a:fillRect/>
          </a:stretch>
        </p:blipFill>
        <p:spPr>
          <a:xfrm>
            <a:off x="2133600" y="4038600"/>
            <a:ext cx="40386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文本框 12297"/>
          <p:cNvSpPr txBox="1"/>
          <p:nvPr/>
        </p:nvSpPr>
        <p:spPr>
          <a:xfrm>
            <a:off x="304800" y="304800"/>
            <a:ext cx="86868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如图所示电路中，电源电压为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4.5v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，当接通开关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后，如果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4000" b="1" baseline="-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两端的电压为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2v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4000" b="1" baseline="-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两端的电压为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2.5v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，则电压表的读数为（  ）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2v	    B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2.5v		</a:t>
            </a:r>
            <a:endParaRPr lang="en-US" altLang="zh-CN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C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4.5v   D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．无法确定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4427538" y="2205038"/>
            <a:ext cx="576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  <a:endParaRPr lang="en-US" altLang="zh-CN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5361"/>
          <p:cNvSpPr/>
          <p:nvPr/>
        </p:nvSpPr>
        <p:spPr>
          <a:xfrm>
            <a:off x="395288" y="692150"/>
            <a:ext cx="8305800" cy="2203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如图所示的电路中，已知电池组有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节铅蓄电池串联组成，合上开关，电压表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36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的示数是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4V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36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的示数是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 V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，灯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600" b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两端的电压是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_____V .</a:t>
            </a:r>
            <a:endParaRPr lang="en-US" altLang="zh-CN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91" name="组合 15390"/>
          <p:cNvGrpSpPr/>
          <p:nvPr/>
        </p:nvGrpSpPr>
        <p:grpSpPr>
          <a:xfrm>
            <a:off x="2411413" y="2997200"/>
            <a:ext cx="5040312" cy="3860800"/>
            <a:chOff x="1776" y="2064"/>
            <a:chExt cx="2544" cy="2160"/>
          </a:xfrm>
        </p:grpSpPr>
        <p:sp>
          <p:nvSpPr>
            <p:cNvPr id="15386" name="矩形 15385"/>
            <p:cNvSpPr/>
            <p:nvPr/>
          </p:nvSpPr>
          <p:spPr>
            <a:xfrm>
              <a:off x="1776" y="2064"/>
              <a:ext cx="2544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63" name="组合 15362"/>
            <p:cNvGrpSpPr/>
            <p:nvPr/>
          </p:nvGrpSpPr>
          <p:grpSpPr>
            <a:xfrm>
              <a:off x="1920" y="2208"/>
              <a:ext cx="2112" cy="1776"/>
              <a:chOff x="3288" y="2387"/>
              <a:chExt cx="1543" cy="1375"/>
            </a:xfrm>
          </p:grpSpPr>
          <p:sp>
            <p:nvSpPr>
              <p:cNvPr id="15364" name="xjhzja28"/>
              <p:cNvSpPr/>
              <p:nvPr/>
            </p:nvSpPr>
            <p:spPr>
              <a:xfrm>
                <a:off x="4014" y="2840"/>
                <a:ext cx="816" cy="409"/>
              </a:xfrm>
              <a:custGeom>
                <a:avLst/>
                <a:gdLst/>
                <a:ahLst/>
                <a:cxnLst/>
                <a:rect l="0" t="0" r="0" b="0"/>
                <a:pathLst>
                  <a:path w="2420" h="600">
                    <a:moveTo>
                      <a:pt x="0" y="0"/>
                    </a:moveTo>
                    <a:lnTo>
                      <a:pt x="0" y="600"/>
                    </a:lnTo>
                    <a:lnTo>
                      <a:pt x="2420" y="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5" name="xjhzja25"/>
              <p:cNvSpPr/>
              <p:nvPr/>
            </p:nvSpPr>
            <p:spPr>
              <a:xfrm rot="10800000">
                <a:off x="3470" y="2551"/>
                <a:ext cx="1224" cy="303"/>
              </a:xfrm>
              <a:custGeom>
                <a:avLst/>
                <a:gdLst/>
                <a:ahLst/>
                <a:cxnLst/>
                <a:rect l="0" t="0" r="0" b="0"/>
                <a:pathLst>
                  <a:path w="2420" h="840">
                    <a:moveTo>
                      <a:pt x="0" y="0"/>
                    </a:moveTo>
                    <a:lnTo>
                      <a:pt x="0" y="840"/>
                    </a:lnTo>
                    <a:lnTo>
                      <a:pt x="2420" y="840"/>
                    </a:lnTo>
                    <a:lnTo>
                      <a:pt x="242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6" name="xjhzja29"/>
              <p:cNvSpPr/>
              <p:nvPr/>
            </p:nvSpPr>
            <p:spPr>
              <a:xfrm>
                <a:off x="3288" y="2840"/>
                <a:ext cx="1543" cy="816"/>
              </a:xfrm>
              <a:prstGeom prst="rect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367" name="xjhzja15"/>
              <p:cNvGrpSpPr/>
              <p:nvPr/>
            </p:nvGrpSpPr>
            <p:grpSpPr>
              <a:xfrm>
                <a:off x="3969" y="2387"/>
                <a:ext cx="318" cy="290"/>
                <a:chOff x="4860" y="2844"/>
                <a:chExt cx="446" cy="406"/>
              </a:xfrm>
            </p:grpSpPr>
            <p:sp>
              <p:nvSpPr>
                <p:cNvPr id="15368" name="椭圆 15367"/>
                <p:cNvSpPr/>
                <p:nvPr/>
              </p:nvSpPr>
              <p:spPr>
                <a:xfrm>
                  <a:off x="4860" y="2844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69" name="文本框 15368"/>
                <p:cNvSpPr txBox="1"/>
                <p:nvPr/>
              </p:nvSpPr>
              <p:spPr>
                <a:xfrm>
                  <a:off x="5006" y="2898"/>
                  <a:ext cx="30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V</a:t>
                  </a:r>
                  <a:r>
                    <a:rPr lang="en-US" altLang="zh-CN" sz="2400" b="1" baseline="-25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zh-CN" sz="4000" b="1" baseline="-25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sp>
            <p:nvSpPr>
              <p:cNvPr id="15370" name="流程图: 汇总连接 15369"/>
              <p:cNvSpPr/>
              <p:nvPr/>
            </p:nvSpPr>
            <p:spPr>
              <a:xfrm>
                <a:off x="4286" y="2704"/>
                <a:ext cx="256" cy="256"/>
              </a:xfrm>
              <a:prstGeom prst="flowChartSummingJunction">
                <a:avLst/>
              </a:pr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1" name="流程图: 汇总连接 15370"/>
              <p:cNvSpPr/>
              <p:nvPr/>
            </p:nvSpPr>
            <p:spPr>
              <a:xfrm>
                <a:off x="3651" y="2704"/>
                <a:ext cx="256" cy="256"/>
              </a:xfrm>
              <a:prstGeom prst="flowChartSummingJunction">
                <a:avLst/>
              </a:pr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2" name="文本框 15371"/>
              <p:cNvSpPr txBox="1"/>
              <p:nvPr/>
            </p:nvSpPr>
            <p:spPr>
              <a:xfrm>
                <a:off x="3696" y="2931"/>
                <a:ext cx="409" cy="1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solidFill>
                      <a:schemeClr val="bg1"/>
                    </a:solidFill>
                    <a:latin typeface="Verdana" panose="020B0604030504040204" pitchFamily="34" charset="0"/>
                  </a:rPr>
                  <a:t>L</a:t>
                </a:r>
                <a:r>
                  <a:rPr lang="en-US" altLang="zh-CN" baseline="-250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1</a:t>
                </a:r>
                <a:endParaRPr lang="en-US" altLang="zh-CN" baseline="-2500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5373" name="文本框 15372"/>
              <p:cNvSpPr txBox="1"/>
              <p:nvPr/>
            </p:nvSpPr>
            <p:spPr>
              <a:xfrm>
                <a:off x="4422" y="2886"/>
                <a:ext cx="409" cy="1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solidFill>
                      <a:schemeClr val="bg1"/>
                    </a:solidFill>
                    <a:latin typeface="Verdana" panose="020B0604030504040204" pitchFamily="34" charset="0"/>
                  </a:rPr>
                  <a:t>L</a:t>
                </a:r>
                <a:r>
                  <a:rPr lang="en-US" altLang="zh-CN" baseline="-250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2</a:t>
                </a:r>
                <a:endParaRPr lang="en-US" altLang="zh-CN" baseline="-2500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grpSp>
            <p:nvGrpSpPr>
              <p:cNvPr id="15374" name="xjhzja15"/>
              <p:cNvGrpSpPr/>
              <p:nvPr/>
            </p:nvGrpSpPr>
            <p:grpSpPr>
              <a:xfrm>
                <a:off x="4286" y="3090"/>
                <a:ext cx="318" cy="290"/>
                <a:chOff x="4860" y="2844"/>
                <a:chExt cx="446" cy="406"/>
              </a:xfrm>
            </p:grpSpPr>
            <p:sp>
              <p:nvSpPr>
                <p:cNvPr id="15375" name="椭圆 15374"/>
                <p:cNvSpPr/>
                <p:nvPr/>
              </p:nvSpPr>
              <p:spPr>
                <a:xfrm>
                  <a:off x="4860" y="2844"/>
                  <a:ext cx="406" cy="406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76" name="文本框 15375"/>
                <p:cNvSpPr txBox="1"/>
                <p:nvPr/>
              </p:nvSpPr>
              <p:spPr>
                <a:xfrm>
                  <a:off x="5006" y="2898"/>
                  <a:ext cx="300" cy="3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V</a:t>
                  </a:r>
                  <a:r>
                    <a:rPr lang="en-US" altLang="zh-CN" sz="2000" b="1" baseline="-25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zh-CN" sz="3600" b="1" baseline="-25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15377" name="xjhzja16"/>
              <p:cNvGrpSpPr/>
              <p:nvPr/>
            </p:nvGrpSpPr>
            <p:grpSpPr>
              <a:xfrm>
                <a:off x="3692" y="3521"/>
                <a:ext cx="72" cy="241"/>
                <a:chOff x="2322" y="1653"/>
                <a:chExt cx="315" cy="468"/>
              </a:xfrm>
            </p:grpSpPr>
            <p:sp>
              <p:nvSpPr>
                <p:cNvPr id="15378" name="矩形 15377"/>
                <p:cNvSpPr/>
                <p:nvPr/>
              </p:nvSpPr>
              <p:spPr>
                <a:xfrm>
                  <a:off x="2322" y="1653"/>
                  <a:ext cx="315" cy="4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79" name="直接连接符 15378"/>
                <p:cNvSpPr/>
                <p:nvPr/>
              </p:nvSpPr>
              <p:spPr>
                <a:xfrm>
                  <a:off x="2322" y="1733"/>
                  <a:ext cx="0" cy="312"/>
                </a:xfrm>
                <a:prstGeom prst="line">
                  <a:avLst/>
                </a:prstGeom>
                <a:ln w="317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380" name="直接连接符 15379"/>
                <p:cNvSpPr/>
                <p:nvPr/>
              </p:nvSpPr>
              <p:spPr>
                <a:xfrm>
                  <a:off x="2637" y="1653"/>
                  <a:ext cx="0" cy="468"/>
                </a:xfrm>
                <a:prstGeom prst="line">
                  <a:avLst/>
                </a:prstGeom>
                <a:ln w="254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5381" name="xjhzja18"/>
              <p:cNvGrpSpPr/>
              <p:nvPr/>
            </p:nvGrpSpPr>
            <p:grpSpPr>
              <a:xfrm>
                <a:off x="3969" y="3532"/>
                <a:ext cx="226" cy="216"/>
                <a:chOff x="3248" y="4092"/>
                <a:chExt cx="362" cy="312"/>
              </a:xfrm>
            </p:grpSpPr>
            <p:sp>
              <p:nvSpPr>
                <p:cNvPr id="15382" name="矩形 15381"/>
                <p:cNvSpPr/>
                <p:nvPr/>
              </p:nvSpPr>
              <p:spPr>
                <a:xfrm>
                  <a:off x="3248" y="4092"/>
                  <a:ext cx="362" cy="3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5383" name="组合 15382"/>
                <p:cNvGrpSpPr/>
                <p:nvPr/>
              </p:nvGrpSpPr>
              <p:grpSpPr>
                <a:xfrm>
                  <a:off x="3248" y="4092"/>
                  <a:ext cx="362" cy="156"/>
                  <a:chOff x="2162" y="3936"/>
                  <a:chExt cx="362" cy="156"/>
                </a:xfrm>
              </p:grpSpPr>
              <p:sp>
                <p:nvSpPr>
                  <p:cNvPr id="15384" name="直接连接符 15383"/>
                  <p:cNvSpPr/>
                  <p:nvPr/>
                </p:nvSpPr>
                <p:spPr>
                  <a:xfrm flipV="1">
                    <a:off x="2162" y="3936"/>
                    <a:ext cx="362" cy="156"/>
                  </a:xfrm>
                  <a:prstGeom prst="line">
                    <a:avLst/>
                  </a:prstGeom>
                  <a:ln w="25400" cap="flat" cmpd="sng">
                    <a:solidFill>
                      <a:srgbClr val="000000"/>
                    </a:solidFill>
                    <a:prstDash val="solid"/>
                    <a:headEnd type="oval" w="sm" len="sm"/>
                    <a:tailEnd type="none" w="sm" len="sm"/>
                  </a:ln>
                </p:spPr>
              </p:sp>
              <p:sp>
                <p:nvSpPr>
                  <p:cNvPr id="15385" name="直接连接符 15384"/>
                  <p:cNvSpPr/>
                  <p:nvPr/>
                </p:nvSpPr>
                <p:spPr>
                  <a:xfrm>
                    <a:off x="2524" y="4092"/>
                    <a:ext cx="0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oval" w="sm" len="sm"/>
                    <a:tailEnd type="oval" w="sm" len="sm"/>
                  </a:ln>
                </p:spPr>
              </p:sp>
            </p:grpSp>
          </p:grpSp>
        </p:grpSp>
        <p:sp>
          <p:nvSpPr>
            <p:cNvPr id="15387" name="文本框 15386"/>
            <p:cNvSpPr txBox="1"/>
            <p:nvPr/>
          </p:nvSpPr>
          <p:spPr>
            <a:xfrm>
              <a:off x="3312" y="3072"/>
              <a:ext cx="384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3600" b="1" baseline="-250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88" name="文本框 15387"/>
            <p:cNvSpPr txBox="1"/>
            <p:nvPr/>
          </p:nvSpPr>
          <p:spPr>
            <a:xfrm>
              <a:off x="2880" y="2160"/>
              <a:ext cx="384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3600" b="1" baseline="-250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5392" name="文本框 15391"/>
          <p:cNvSpPr txBox="1"/>
          <p:nvPr/>
        </p:nvSpPr>
        <p:spPr>
          <a:xfrm>
            <a:off x="7164388" y="1773238"/>
            <a:ext cx="86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6V</a:t>
            </a:r>
            <a:endParaRPr lang="en-US" altLang="zh-CN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394" name="矩形 15393"/>
          <p:cNvSpPr/>
          <p:nvPr/>
        </p:nvSpPr>
        <p:spPr>
          <a:xfrm>
            <a:off x="3708400" y="4724400"/>
            <a:ext cx="450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</a:rPr>
              <a:t>L1</a:t>
            </a:r>
            <a:endParaRPr lang="en-US" altLang="zh-CN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95" name="文本框 15394"/>
          <p:cNvSpPr txBox="1"/>
          <p:nvPr/>
        </p:nvSpPr>
        <p:spPr>
          <a:xfrm>
            <a:off x="5219700" y="2349500"/>
            <a:ext cx="936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2V</a:t>
            </a:r>
            <a:endParaRPr lang="en-US" altLang="zh-CN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/>
      <p:bldP spid="153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3313"/>
          <p:cNvSpPr/>
          <p:nvPr/>
        </p:nvSpPr>
        <p:spPr>
          <a:xfrm>
            <a:off x="381000" y="692150"/>
            <a:ext cx="87630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如图所示电路中，当接通开关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后，发现电流表指针偏转，电压表指针不动，则故障可能是（   ）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200" b="1" baseline="-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的灯丝断了	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200" b="1" baseline="-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的灯丝断了	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200" b="1" baseline="-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的接线短路	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200" b="1" baseline="-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的接线短路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5" name="图片 13314" descr="6-11"/>
          <p:cNvPicPr>
            <a:picLocks noChangeAspect="1"/>
          </p:cNvPicPr>
          <p:nvPr/>
        </p:nvPicPr>
        <p:blipFill>
          <a:blip r:embed="rId1"/>
          <a:srcRect b="12677"/>
          <a:stretch>
            <a:fillRect/>
          </a:stretch>
        </p:blipFill>
        <p:spPr>
          <a:xfrm>
            <a:off x="1979613" y="3213100"/>
            <a:ext cx="3962400" cy="309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文本框 13315"/>
          <p:cNvSpPr txBox="1"/>
          <p:nvPr/>
        </p:nvSpPr>
        <p:spPr>
          <a:xfrm>
            <a:off x="900113" y="1700213"/>
            <a:ext cx="5762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endParaRPr lang="en-US" altLang="zh-CN" sz="3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文本占位符 65538"/>
          <p:cNvSpPr>
            <a:spLocks noGrp="1" noRot="1"/>
          </p:cNvSpPr>
          <p:nvPr>
            <p:ph type="body" idx="1"/>
          </p:nvPr>
        </p:nvSpPr>
        <p:spPr>
          <a:xfrm>
            <a:off x="304800" y="620713"/>
            <a:ext cx="8540750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dirty="0"/>
              <a:t>如图所示，当开关</a:t>
            </a:r>
            <a:r>
              <a:rPr lang="en-US" altLang="zh-CN" sz="2800" dirty="0"/>
              <a:t>S</a:t>
            </a:r>
            <a:r>
              <a:rPr lang="zh-CN" altLang="en-US" sz="2800" dirty="0"/>
              <a:t>闭合后，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要使灯</a:t>
            </a:r>
            <a:r>
              <a:rPr lang="en-US" altLang="zh-CN" sz="2800"/>
              <a:t>L</a:t>
            </a:r>
            <a:r>
              <a:rPr lang="en-US" altLang="zh-CN" sz="2800" baseline="-25000"/>
              <a:t>1</a:t>
            </a:r>
            <a:r>
              <a:rPr lang="zh-CN" altLang="en-US" sz="2800" dirty="0"/>
              <a:t>、</a:t>
            </a:r>
            <a:r>
              <a:rPr lang="en-US" altLang="zh-CN" sz="2800"/>
              <a:t>L</a:t>
            </a:r>
            <a:r>
              <a:rPr lang="en-US" altLang="zh-CN" sz="2800" baseline="-25000"/>
              <a:t>2</a:t>
            </a:r>
            <a:r>
              <a:rPr lang="zh-CN" altLang="en-US" sz="2800" dirty="0"/>
              <a:t>并联， </a:t>
            </a:r>
            <a:r>
              <a:rPr lang="en-US" altLang="zh-CN" sz="2800" dirty="0"/>
              <a:t>a</a:t>
            </a:r>
            <a:r>
              <a:rPr lang="zh-CN" altLang="en-US" sz="2800" dirty="0"/>
              <a:t>表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是</a:t>
            </a:r>
            <a:r>
              <a:rPr lang="zh-CN" altLang="en-US" sz="2800" u="sng" dirty="0"/>
              <a:t>　      </a:t>
            </a:r>
            <a:r>
              <a:rPr lang="zh-CN" altLang="en-US" sz="2800" dirty="0"/>
              <a:t>、</a:t>
            </a:r>
            <a:r>
              <a:rPr lang="en-US" altLang="zh-CN" sz="2800" dirty="0"/>
              <a:t>b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　      </a:t>
            </a:r>
            <a:r>
              <a:rPr lang="zh-CN" altLang="en-US" sz="2800" dirty="0"/>
              <a:t>，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</a:t>
            </a:r>
            <a:r>
              <a:rPr lang="en-US" altLang="zh-CN" sz="2800" dirty="0"/>
              <a:t>c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        </a:t>
            </a:r>
            <a:r>
              <a:rPr lang="zh-CN" altLang="en-US" sz="2800" dirty="0"/>
              <a:t>；要使灯</a:t>
            </a:r>
            <a:r>
              <a:rPr lang="en-US" altLang="zh-CN" sz="2800"/>
              <a:t>L</a:t>
            </a:r>
            <a:r>
              <a:rPr lang="en-US" altLang="zh-CN" sz="2800" baseline="-25000"/>
              <a:t>1</a:t>
            </a:r>
            <a:r>
              <a:rPr lang="zh-CN" altLang="en-US" sz="2800" dirty="0"/>
              <a:t>、</a:t>
            </a:r>
            <a:r>
              <a:rPr lang="en-US" altLang="zh-CN" sz="2800"/>
              <a:t>L</a:t>
            </a:r>
            <a:r>
              <a:rPr lang="en-US" altLang="zh-CN" sz="2800" baseline="-25000"/>
              <a:t>2</a:t>
            </a:r>
            <a:r>
              <a:rPr lang="zh-CN" altLang="en-US" sz="2800" dirty="0"/>
              <a:t>串联，</a:t>
            </a:r>
            <a:r>
              <a:rPr lang="en-US" altLang="zh-CN" sz="2800" dirty="0"/>
              <a:t>a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　     </a:t>
            </a:r>
            <a:r>
              <a:rPr lang="zh-CN" altLang="en-US" sz="2800" dirty="0"/>
              <a:t>、</a:t>
            </a:r>
            <a:r>
              <a:rPr lang="en-US" altLang="zh-CN" sz="2800" dirty="0"/>
              <a:t>b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　     </a:t>
            </a:r>
            <a:r>
              <a:rPr lang="zh-CN" altLang="en-US" sz="2800" dirty="0"/>
              <a:t>，</a:t>
            </a:r>
            <a:r>
              <a:rPr lang="en-US" altLang="zh-CN" sz="2800" dirty="0"/>
              <a:t>c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        </a:t>
            </a:r>
            <a:r>
              <a:rPr lang="zh-CN" altLang="en-US" sz="2800" dirty="0"/>
              <a:t>，它们分别测量的是：</a:t>
            </a:r>
            <a:r>
              <a:rPr lang="en-US" altLang="zh-CN" sz="2800" dirty="0"/>
              <a:t>a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　      </a:t>
            </a:r>
            <a:r>
              <a:rPr lang="zh-CN" altLang="en-US" sz="2800" dirty="0"/>
              <a:t>、</a:t>
            </a:r>
            <a:r>
              <a:rPr lang="en-US" altLang="zh-CN" sz="2800" dirty="0"/>
              <a:t>b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　         </a:t>
            </a:r>
            <a:r>
              <a:rPr lang="zh-CN" altLang="en-US" sz="2800" dirty="0"/>
              <a:t>，</a:t>
            </a:r>
            <a:r>
              <a:rPr lang="en-US" altLang="zh-CN" sz="2800" dirty="0"/>
              <a:t>c</a:t>
            </a:r>
            <a:r>
              <a:rPr lang="zh-CN" altLang="en-US" sz="2800" dirty="0"/>
              <a:t>表是</a:t>
            </a:r>
            <a:r>
              <a:rPr lang="zh-CN" altLang="en-US" sz="2800" u="sng" dirty="0"/>
              <a:t>          </a:t>
            </a:r>
            <a:r>
              <a:rPr lang="zh-CN" altLang="en-US" sz="2800" dirty="0"/>
              <a:t>。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zh-CN" altLang="en-US" sz="2800" dirty="0"/>
              <a:t>如图所示电路，电源电压不变，闭合开关</a:t>
            </a:r>
            <a:r>
              <a:rPr lang="en-US" altLang="zh-CN" sz="2800" i="1"/>
              <a:t>S</a:t>
            </a:r>
            <a:r>
              <a:rPr lang="zh-CN" altLang="en-US" sz="2800" dirty="0"/>
              <a:t>，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灯</a:t>
            </a:r>
            <a:r>
              <a:rPr lang="en-US" altLang="zh-CN" sz="2800" i="1"/>
              <a:t>L</a:t>
            </a:r>
            <a:r>
              <a:rPr lang="en-US" altLang="zh-CN" sz="2800" dirty="0"/>
              <a:t>1</a:t>
            </a:r>
            <a:r>
              <a:rPr lang="zh-CN" altLang="en-US" sz="2800" dirty="0"/>
              <a:t>和</a:t>
            </a:r>
            <a:r>
              <a:rPr lang="en-US" altLang="zh-CN" sz="2800" i="1"/>
              <a:t>L</a:t>
            </a:r>
            <a:r>
              <a:rPr lang="en-US" altLang="zh-CN" sz="2800" dirty="0"/>
              <a:t>2</a:t>
            </a:r>
            <a:r>
              <a:rPr lang="zh-CN" altLang="en-US" sz="2800" dirty="0"/>
              <a:t>均发光．一段时间后，一盏灯突然熄灭，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而电流表和电压表的示数都不变，出现这一现象的原因可能是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</a:t>
            </a:r>
            <a:r>
              <a:rPr lang="en-US" altLang="zh-CN" sz="2800" dirty="0"/>
              <a:t>A</a:t>
            </a:r>
            <a:r>
              <a:rPr lang="zh-CN" altLang="en-US" sz="2800" dirty="0"/>
              <a:t>．灯</a:t>
            </a:r>
            <a:r>
              <a:rPr lang="en-US" altLang="zh-CN" sz="2800" i="1"/>
              <a:t>L</a:t>
            </a:r>
            <a:r>
              <a:rPr lang="en-US" altLang="zh-CN" sz="2800" dirty="0"/>
              <a:t>1</a:t>
            </a:r>
            <a:r>
              <a:rPr lang="zh-CN" altLang="en-US" sz="2800" dirty="0"/>
              <a:t>断路        </a:t>
            </a:r>
            <a:r>
              <a:rPr lang="en-US" altLang="zh-CN" sz="2800" dirty="0"/>
              <a:t>B</a:t>
            </a:r>
            <a:r>
              <a:rPr lang="zh-CN" altLang="en-US" sz="2800" dirty="0"/>
              <a:t>．灯</a:t>
            </a:r>
            <a:r>
              <a:rPr lang="en-US" altLang="zh-CN" sz="2800" i="1"/>
              <a:t>L</a:t>
            </a:r>
            <a:r>
              <a:rPr lang="en-US" altLang="zh-CN" sz="2800" dirty="0"/>
              <a:t>2</a:t>
            </a:r>
            <a:r>
              <a:rPr lang="zh-CN" altLang="en-US" sz="2800" dirty="0"/>
              <a:t>断路 </a:t>
            </a:r>
            <a:endParaRPr lang="zh-CN" altLang="en-US" sz="2800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dirty="0"/>
              <a:t>    </a:t>
            </a:r>
            <a:r>
              <a:rPr lang="en-US" altLang="zh-CN" sz="2800" dirty="0"/>
              <a:t>C</a:t>
            </a:r>
            <a:r>
              <a:rPr lang="zh-CN" altLang="en-US" sz="2800" dirty="0"/>
              <a:t>．灯</a:t>
            </a:r>
            <a:r>
              <a:rPr lang="en-US" altLang="zh-CN" sz="2800" i="1"/>
              <a:t>L</a:t>
            </a:r>
            <a:r>
              <a:rPr lang="en-US" altLang="zh-CN" sz="2800" dirty="0"/>
              <a:t>1</a:t>
            </a:r>
            <a:r>
              <a:rPr lang="zh-CN" altLang="en-US" sz="2800" dirty="0"/>
              <a:t>短路        </a:t>
            </a:r>
            <a:r>
              <a:rPr lang="en-US" altLang="zh-CN" sz="2800" dirty="0"/>
              <a:t>D</a:t>
            </a:r>
            <a:r>
              <a:rPr lang="zh-CN" altLang="en-US" sz="2800" dirty="0"/>
              <a:t>．灯</a:t>
            </a:r>
            <a:r>
              <a:rPr lang="en-US" altLang="zh-CN" sz="2800" i="1"/>
              <a:t>L</a:t>
            </a:r>
            <a:r>
              <a:rPr lang="en-US" altLang="zh-CN" sz="2800" dirty="0"/>
              <a:t>2</a:t>
            </a:r>
            <a:r>
              <a:rPr lang="zh-CN" altLang="en-US" sz="2800" dirty="0"/>
              <a:t>短路</a:t>
            </a:r>
            <a:endParaRPr lang="zh-CN" altLang="en-US" sz="2800"/>
          </a:p>
        </p:txBody>
      </p:sp>
      <p:pic>
        <p:nvPicPr>
          <p:cNvPr id="65543" name="图片 65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0"/>
            <a:ext cx="2808288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4" name="图片 65543" descr="学科网(www.zxxk.com)--国内最大的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/>
          <a:srcRect r="4468" b="11148"/>
          <a:stretch>
            <a:fillRect/>
          </a:stretch>
        </p:blipFill>
        <p:spPr>
          <a:xfrm>
            <a:off x="5795963" y="4724400"/>
            <a:ext cx="3051175" cy="185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545" y="4524375"/>
            <a:ext cx="3954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   </a:t>
            </a:r>
            <a:r>
              <a:rPr lang="zh-CN" altLang="zh-CN" sz="2400" b="1" dirty="0"/>
              <a:t>利用直尺测量水位差</a:t>
            </a:r>
            <a:r>
              <a:rPr lang="zh-CN" altLang="zh-CN" sz="2400" b="1" dirty="0" smtClean="0"/>
              <a:t>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并</a:t>
            </a:r>
            <a:r>
              <a:rPr lang="zh-CN" altLang="zh-CN" sz="2400" b="1" dirty="0" smtClean="0"/>
              <a:t>不需要</a:t>
            </a:r>
            <a:r>
              <a:rPr lang="zh-CN" altLang="en-US" sz="2400" b="1" dirty="0" smtClean="0"/>
              <a:t>把直尺</a:t>
            </a:r>
            <a:r>
              <a:rPr lang="zh-CN" altLang="zh-CN" sz="2400" b="1" dirty="0" smtClean="0"/>
              <a:t>放</a:t>
            </a:r>
            <a:r>
              <a:rPr lang="zh-CN" altLang="zh-CN" sz="2400" b="1" dirty="0"/>
              <a:t>入水中</a:t>
            </a:r>
            <a:r>
              <a:rPr lang="zh-CN" altLang="zh-CN" sz="2400" b="1" dirty="0" smtClean="0"/>
              <a:t>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而只要把直尺</a:t>
            </a:r>
            <a:r>
              <a:rPr lang="zh-CN" altLang="zh-CN" sz="2400" b="1" dirty="0" smtClean="0"/>
              <a:t>并列放置</a:t>
            </a:r>
            <a:r>
              <a:rPr lang="zh-CN" altLang="en-US" sz="2400" b="1" dirty="0" smtClean="0"/>
              <a:t>在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旁边</a:t>
            </a:r>
            <a:r>
              <a:rPr lang="zh-CN" altLang="zh-CN" sz="2400" b="1" dirty="0" smtClean="0"/>
              <a:t>就</a:t>
            </a:r>
            <a:r>
              <a:rPr lang="zh-CN" altLang="zh-CN" sz="2400" b="1" dirty="0"/>
              <a:t>能测量水位差</a:t>
            </a:r>
            <a:r>
              <a:rPr lang="en-US" altLang="zh-CN" sz="2400" b="1" dirty="0"/>
              <a:t>.</a:t>
            </a:r>
            <a:endParaRPr lang="en-US" altLang="zh-CN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624705" y="4524375"/>
            <a:ext cx="39611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    </a:t>
            </a:r>
            <a:r>
              <a:rPr lang="zh-CN" altLang="zh-CN" sz="2400" b="1">
                <a:solidFill>
                  <a:srgbClr val="FF0000"/>
                </a:solidFill>
              </a:rPr>
              <a:t>同理，我们利用电压表</a:t>
            </a:r>
            <a:endParaRPr lang="zh-CN" altLang="zh-CN" sz="2400" b="1">
              <a:solidFill>
                <a:srgbClr val="FF0000"/>
              </a:solidFill>
            </a:endParaRPr>
          </a:p>
          <a:p>
            <a:r>
              <a:rPr lang="zh-CN" altLang="zh-CN" sz="2400" b="1">
                <a:solidFill>
                  <a:srgbClr val="FF0000"/>
                </a:solidFill>
              </a:rPr>
              <a:t>测量电位差，不需要放到</a:t>
            </a:r>
            <a:endParaRPr lang="zh-CN" altLang="zh-CN" sz="2400" b="1">
              <a:solidFill>
                <a:srgbClr val="FF0000"/>
              </a:solidFill>
            </a:endParaRPr>
          </a:p>
          <a:p>
            <a:r>
              <a:rPr lang="zh-CN" altLang="zh-CN" sz="2400" b="1">
                <a:solidFill>
                  <a:srgbClr val="FF0000"/>
                </a:solidFill>
              </a:rPr>
              <a:t>电路中，并列放置就能测</a:t>
            </a:r>
            <a:endParaRPr lang="zh-CN" altLang="zh-CN" sz="2400" b="1">
              <a:solidFill>
                <a:srgbClr val="FF0000"/>
              </a:solidFill>
            </a:endParaRPr>
          </a:p>
          <a:p>
            <a:r>
              <a:rPr lang="zh-CN" altLang="zh-CN" sz="2400" b="1">
                <a:solidFill>
                  <a:srgbClr val="FF0000"/>
                </a:solidFill>
              </a:rPr>
              <a:t>量电压</a:t>
            </a:r>
            <a:r>
              <a:rPr lang="en-US" altLang="zh-CN" sz="2400" b="1">
                <a:solidFill>
                  <a:srgbClr val="FF0000"/>
                </a:solidFill>
              </a:rPr>
              <a:t>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4070" y="394335"/>
            <a:ext cx="28606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电压表的使用</a:t>
            </a:r>
            <a:endParaRPr lang="zh-CN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969" y="1085549"/>
            <a:ext cx="3912457" cy="3163079"/>
          </a:xfrm>
          <a:prstGeom prst="rect">
            <a:avLst/>
          </a:prstGeom>
          <a:ln>
            <a:solidFill>
              <a:srgbClr val="FFFFFF"/>
            </a:solidFill>
          </a:ln>
        </p:spPr>
      </p:pic>
      <p:graphicFrame>
        <p:nvGraphicFramePr>
          <p:cNvPr id="7" name="对象 6"/>
          <p:cNvGraphicFramePr/>
          <p:nvPr/>
        </p:nvGraphicFramePr>
        <p:xfrm>
          <a:off x="4576445" y="522605"/>
          <a:ext cx="3727450" cy="372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3724275" imgH="4286250" progId="Paint.Picture">
                  <p:embed/>
                </p:oleObj>
              </mc:Choice>
              <mc:Fallback>
                <p:oleObj name="" r:id="rId2" imgW="3724275" imgH="428625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6445" y="522605"/>
                        <a:ext cx="3727450" cy="372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749300" y="3048000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926783" y="3854927"/>
            <a:ext cx="733298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被测电流不要超过电流表的量程,一般先试用</a:t>
            </a:r>
            <a:endParaRPr lang="zh-CN" altLang="en-US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大量程，如电流表示数在小量程范围内，再改</a:t>
            </a:r>
            <a:endParaRPr lang="zh-CN" altLang="en-US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用小量程，这样读数更精确</a:t>
            </a:r>
            <a:endParaRPr lang="zh-CN" altLang="en-US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1032510" y="2707164"/>
            <a:ext cx="60807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．电流表使用时，“十”进“一”出</a:t>
            </a:r>
            <a:endParaRPr lang="zh-CN" altLang="en-US" sz="2400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933450" y="1506538"/>
            <a:ext cx="7326313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．电流表应</a:t>
            </a:r>
            <a:r>
              <a:rPr lang="zh-CN" altLang="en-US" sz="2800" b="1" i="1" u="sng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串联</a:t>
            </a:r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在电路中</a:t>
            </a:r>
            <a:endParaRPr lang="zh-CN" altLang="en-US" sz="28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1714500" y="6521450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spcBef>
                <a:spcPct val="0"/>
              </a:spcBef>
            </a:pPr>
            <a:endParaRPr b="1" i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2510" y="2025809"/>
            <a:ext cx="73263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．电压表应</a:t>
            </a:r>
            <a:r>
              <a:rPr lang="zh-CN" altLang="en-US" sz="2800" b="1" i="1" u="sng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在电路中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2510" y="3333274"/>
            <a:ext cx="324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．电压表使用时，</a:t>
            </a:r>
            <a:r>
              <a:rPr lang="zh-CN" altLang="en-US" sz="2800" b="1" u="sng" dirty="0">
                <a:solidFill>
                  <a:srgbClr val="660033"/>
                </a:solidFill>
                <a:latin typeface="Times New Roman" panose="02020603050405020304" pitchFamily="18" charset="0"/>
              </a:rPr>
              <a:t>                               </a:t>
            </a:r>
            <a:endParaRPr lang="zh-CN" altLang="en-US" sz="2800" b="1" u="sng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2193" y="5411629"/>
            <a:ext cx="18599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被测电压</a:t>
            </a:r>
            <a:r>
              <a:rPr lang="zh-CN" altLang="en-US" sz="2800" b="1" u="sng" dirty="0">
                <a:solidFill>
                  <a:srgbClr val="660033"/>
                </a:solidFill>
                <a:latin typeface="Times New Roman" panose="02020603050405020304" pitchFamily="18" charset="0"/>
              </a:rPr>
              <a:t>                                                                </a:t>
            </a:r>
            <a:endParaRPr lang="zh-CN" altLang="en-US" sz="2800" b="1" i="1" u="sng" dirty="0">
              <a:solidFill>
                <a:srgbClr val="66003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1425" y="673100"/>
            <a:ext cx="52120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电压表的正确使用方法：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/>
          <p:nvPr/>
        </p:nvGraphicFramePr>
        <p:xfrm>
          <a:off x="728980" y="1379855"/>
          <a:ext cx="659828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" r:id="rId1" imgW="6410325" imgH="3133725" progId="Paint.Picture">
                  <p:embed/>
                </p:oleObj>
              </mc:Choice>
              <mc:Fallback>
                <p:oleObj name="" r:id="rId1" imgW="6410325" imgH="313372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8980" y="1379855"/>
                        <a:ext cx="6598285" cy="244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8980" y="690880"/>
            <a:ext cx="5716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rgbClr val="FF3300"/>
                </a:solidFill>
              </a:rPr>
              <a:t>实验</a:t>
            </a:r>
            <a:r>
              <a:rPr lang="en-US" altLang="zh-CN" sz="3200" b="1">
                <a:solidFill>
                  <a:srgbClr val="FF3300"/>
                </a:solidFill>
              </a:rPr>
              <a:t>1</a:t>
            </a:r>
            <a:r>
              <a:rPr lang="zh-CN" altLang="en-US" sz="3200" b="1">
                <a:solidFill>
                  <a:srgbClr val="FF3300"/>
                </a:solidFill>
              </a:rPr>
              <a:t>：测量并记录电池的电压</a:t>
            </a:r>
            <a:endParaRPr lang="zh-CN" altLang="en-US" sz="3200" b="1">
              <a:solidFill>
                <a:srgbClr val="FF33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9910" y="4623435"/>
            <a:ext cx="831088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电池提供电压，把电池接入电路，电路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断路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时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电路中有没有电压呢？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/>
          <p:nvPr/>
        </p:nvGraphicFramePr>
        <p:xfrm>
          <a:off x="977900" y="1011555"/>
          <a:ext cx="7187565" cy="285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7181850" imgH="2847975" progId="Paint.Picture">
                  <p:embed/>
                </p:oleObj>
              </mc:Choice>
              <mc:Fallback>
                <p:oleObj name="" r:id="rId1" imgW="7181850" imgH="2847975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7900" y="1011555"/>
                        <a:ext cx="7187565" cy="2850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"/>
          <p:cNvSpPr>
            <a:spLocks noGrp="1" noRot="1"/>
          </p:cNvSpPr>
          <p:nvPr>
            <p:ph type="body" sz="half" idx="2"/>
          </p:nvPr>
        </p:nvSpPr>
        <p:spPr>
          <a:xfrm>
            <a:off x="725170" y="4314190"/>
            <a:ext cx="7693025" cy="1152525"/>
          </a:xfrm>
        </p:spPr>
        <p:txBody>
          <a:bodyPr/>
          <a:lstStyle/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/>
              <a:t>断开开关，一根导线</a:t>
            </a:r>
            <a:r>
              <a:rPr lang="en-US" altLang="zh-CN" b="1" dirty="0"/>
              <a:t>ab</a:t>
            </a:r>
            <a:r>
              <a:rPr lang="zh-CN" altLang="en-US" b="1" dirty="0"/>
              <a:t>两端电压是多少？</a:t>
            </a:r>
            <a:endParaRPr lang="zh-CN" altLang="en-US" b="1" dirty="0"/>
          </a:p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断开开关，开关</a:t>
            </a:r>
            <a:r>
              <a:rPr lang="en-US" altLang="zh-CN" b="1" dirty="0">
                <a:sym typeface="+mn-ea"/>
              </a:rPr>
              <a:t>bc</a:t>
            </a:r>
            <a:r>
              <a:rPr lang="zh-CN" altLang="en-US" b="1" dirty="0">
                <a:sym typeface="+mn-ea"/>
              </a:rPr>
              <a:t>两端电压是多少？</a:t>
            </a:r>
            <a:endParaRPr lang="zh-CN" altLang="en-US" b="1" dirty="0">
              <a:sym typeface="+mn-ea"/>
            </a:endParaRPr>
          </a:p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zh-CN" b="1" dirty="0">
                <a:latin typeface="华文隶书" panose="02010800040101010101" charset="-122"/>
                <a:ea typeface="华文隶书" panose="02010800040101010101" charset="-122"/>
              </a:rPr>
              <a:t>电路还没通路，为什么电压表测到电压呢？</a:t>
            </a:r>
            <a:endParaRPr lang="zh-CN" altLang="zh-CN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2950" y="100330"/>
            <a:ext cx="8166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rgbClr val="FF3300"/>
                </a:solidFill>
              </a:rPr>
              <a:t>实验</a:t>
            </a:r>
            <a:r>
              <a:rPr lang="en-US" altLang="zh-CN" sz="3200" b="1">
                <a:solidFill>
                  <a:srgbClr val="FF3300"/>
                </a:solidFill>
              </a:rPr>
              <a:t>2</a:t>
            </a:r>
            <a:r>
              <a:rPr lang="zh-CN" altLang="en-US" sz="3200" b="1">
                <a:solidFill>
                  <a:srgbClr val="FF3300"/>
                </a:solidFill>
              </a:rPr>
              <a:t>：电路断路时，测量导线、开关的电压</a:t>
            </a:r>
            <a:endParaRPr lang="zh-CN" altLang="en-US" sz="3200" b="1">
              <a:solidFill>
                <a:srgbClr val="FF33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3140" y="29438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470775" y="22523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607685" y="2068195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c</a:t>
            </a:r>
            <a:endParaRPr lang="en-US" altLang="zh-CN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/>
          <p:nvPr/>
        </p:nvGraphicFramePr>
        <p:xfrm>
          <a:off x="822325" y="797560"/>
          <a:ext cx="7103745" cy="379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" r:id="rId1" imgW="5800725" imgH="3114675" progId="Paint.Picture">
                  <p:embed/>
                </p:oleObj>
              </mc:Choice>
              <mc:Fallback>
                <p:oleObj name="" r:id="rId1" imgW="5800725" imgH="31146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25" y="797560"/>
                        <a:ext cx="7103745" cy="3793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63880" y="5060315"/>
            <a:ext cx="72224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答疑解惑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：如图，开关断开时，电压表串联入电路，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此时灯泡相当于导线，电压表直接测量了电池的电压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52395" y="27089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文本占位符 83970"/>
          <p:cNvSpPr>
            <a:spLocks noGrp="1" noRot="1"/>
          </p:cNvSpPr>
          <p:nvPr>
            <p:ph type="body" sz="half" idx="2"/>
          </p:nvPr>
        </p:nvSpPr>
        <p:spPr>
          <a:xfrm>
            <a:off x="617855" y="4497705"/>
            <a:ext cx="7693025" cy="115252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accent4"/>
                </a:solidFill>
              </a:rPr>
              <a:t>闭合开关，一根导线两端电压是多少？</a:t>
            </a:r>
            <a:endParaRPr lang="zh-CN" altLang="en-US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accent4"/>
                </a:solidFill>
                <a:sym typeface="+mn-ea"/>
              </a:rPr>
              <a:t>闭合开关，开关两端电压是多少？</a:t>
            </a:r>
            <a:endParaRPr lang="zh-CN" altLang="en-US" b="1" dirty="0">
              <a:solidFill>
                <a:schemeClr val="accent4"/>
              </a:solidFill>
              <a:sym typeface="+mn-ea"/>
            </a:endParaRPr>
          </a:p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zh-CN" altLang="en-US" sz="2800" b="1" dirty="0">
              <a:solidFill>
                <a:schemeClr val="accent4"/>
              </a:solidFill>
              <a:effectLst/>
              <a:latin typeface="方正舒体" panose="02010601030101010101" charset="-122"/>
              <a:ea typeface="方正舒体" panose="02010601030101010101" charset="-122"/>
            </a:endParaRPr>
          </a:p>
          <a:p>
            <a:pPr marL="0" indent="0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方正舒体" panose="02010601030101010101" charset="-122"/>
                <a:ea typeface="方正舒体" panose="02010601030101010101" charset="-122"/>
              </a:rPr>
              <a:t>那么，电池的电压分配给元器件时有哪些规律呢？</a:t>
            </a:r>
            <a:endParaRPr lang="zh-CN" altLang="en-US" sz="2800" b="1" dirty="0">
              <a:solidFill>
                <a:schemeClr val="accent4"/>
              </a:solidFill>
              <a:effectLst/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2950" y="100330"/>
            <a:ext cx="8166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rgbClr val="FF3300"/>
                </a:solidFill>
              </a:rPr>
              <a:t>实验</a:t>
            </a:r>
            <a:r>
              <a:rPr lang="en-US" altLang="zh-CN" sz="3200" b="1">
                <a:solidFill>
                  <a:srgbClr val="FF3300"/>
                </a:solidFill>
              </a:rPr>
              <a:t>3</a:t>
            </a:r>
            <a:r>
              <a:rPr lang="zh-CN" altLang="en-US" sz="3200" b="1">
                <a:solidFill>
                  <a:srgbClr val="FF3300"/>
                </a:solidFill>
              </a:rPr>
              <a:t>：电路通路时，测量导线、开关的电压</a:t>
            </a:r>
            <a:endParaRPr lang="zh-CN" altLang="en-US" sz="3200" b="1">
              <a:solidFill>
                <a:srgbClr val="FF3300"/>
              </a:solidFill>
            </a:endParaRPr>
          </a:p>
        </p:txBody>
      </p:sp>
      <p:pic>
        <p:nvPicPr>
          <p:cNvPr id="3" name="图片 2" descr="13-1图片-37简单电路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83895"/>
            <a:ext cx="6842125" cy="2868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99070" y="4518660"/>
            <a:ext cx="462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0V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80555" y="5077460"/>
            <a:ext cx="462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0V</a:t>
            </a:r>
            <a:endParaRPr lang="en-US" altLang="zh-CN" b="1">
              <a:solidFill>
                <a:srgbClr val="FF0000"/>
              </a:solidFill>
            </a:endParaRPr>
          </a:p>
        </p:txBody>
      </p:sp>
      <p:graphicFrame>
        <p:nvGraphicFramePr>
          <p:cNvPr id="2" name="对象 1">
            <a:hlinkClick r:id="rId2" action="ppaction://hlinkfile"/>
          </p:cNvPr>
          <p:cNvGraphicFramePr/>
          <p:nvPr/>
        </p:nvGraphicFramePr>
        <p:xfrm>
          <a:off x="742950" y="3552825"/>
          <a:ext cx="7985125" cy="2593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" r:id="rId3" imgW="3676650" imgH="3429000" progId="Paint.Picture">
                  <p:embed/>
                </p:oleObj>
              </mc:Choice>
              <mc:Fallback>
                <p:oleObj name="" r:id="rId3" imgW="3676650" imgH="34290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3552825"/>
                        <a:ext cx="7985125" cy="2593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095" y="4327525"/>
            <a:ext cx="1106170" cy="74993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  <p:bldP spid="7" grpId="0"/>
      <p:bldP spid="7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/>
          <p:nvPr/>
        </p:nvSpPr>
        <p:spPr>
          <a:xfrm>
            <a:off x="381000" y="304800"/>
            <a:ext cx="4419600" cy="5889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探究串联电路中的电压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755" name="Text Box 4"/>
          <p:cNvSpPr txBox="1"/>
          <p:nvPr/>
        </p:nvSpPr>
        <p:spPr>
          <a:xfrm>
            <a:off x="2590800" y="1447800"/>
            <a:ext cx="533400" cy="67151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+</a:t>
            </a:r>
            <a:endParaRPr lang="en-US" altLang="zh-CN" sz="3800" b="1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4756" name="Text Box 5"/>
          <p:cNvSpPr txBox="1"/>
          <p:nvPr/>
        </p:nvSpPr>
        <p:spPr>
          <a:xfrm>
            <a:off x="1600200" y="1447800"/>
            <a:ext cx="533400" cy="67151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-</a:t>
            </a:r>
            <a:endParaRPr lang="en-US" altLang="zh-CN" sz="3800" b="1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4757" name="Text Box 9"/>
          <p:cNvSpPr txBox="1"/>
          <p:nvPr/>
        </p:nvSpPr>
        <p:spPr>
          <a:xfrm>
            <a:off x="2286000" y="4495800"/>
            <a:ext cx="762000" cy="6096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3400" b="1" baseline="-30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3400" b="1">
              <a:solidFill>
                <a:schemeClr val="bg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4758" name="Text Box 10"/>
          <p:cNvSpPr txBox="1"/>
          <p:nvPr/>
        </p:nvSpPr>
        <p:spPr>
          <a:xfrm>
            <a:off x="6553200" y="4495800"/>
            <a:ext cx="762000" cy="6096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3400" b="1" baseline="-30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3400" b="1">
              <a:solidFill>
                <a:schemeClr val="bg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74759" name="图片 747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052513"/>
            <a:ext cx="6769100" cy="526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938ae3b2-8dd2-4e64-83f2-2ed73ad7b04b}"/>
</p:tagLst>
</file>

<file path=ppt/tags/tag2.xml><?xml version="1.0" encoding="utf-8"?>
<p:tagLst xmlns:p="http://schemas.openxmlformats.org/presentationml/2006/main">
  <p:tag name="KSO_WM_UNIT_TABLE_BEAUTIFY" val="smartTable{938ae3b2-8dd2-4e64-83f2-2ed73ad7b04b}"/>
</p:tagLst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2318</Words>
  <Application>WPS 演示</Application>
  <PresentationFormat>全屏显示(4:3)</PresentationFormat>
  <Paragraphs>287</Paragraphs>
  <Slides>28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28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黑体</vt:lpstr>
      <vt:lpstr>方正舒体</vt:lpstr>
      <vt:lpstr>华文隶书</vt:lpstr>
      <vt:lpstr>Verdana</vt:lpstr>
      <vt:lpstr>华文仿宋</vt:lpstr>
      <vt:lpstr>微软雅黑</vt:lpstr>
      <vt:lpstr>Arial Unicode MS</vt:lpstr>
      <vt:lpstr>新宋体</vt:lpstr>
      <vt:lpstr>古瓶荷花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串联电路电压特点：</vt:lpstr>
      <vt:lpstr>    试一试</vt:lpstr>
      <vt:lpstr>PowerPoint 演示文稿</vt:lpstr>
      <vt:lpstr>PowerPoint 演示文稿</vt:lpstr>
      <vt:lpstr>PowerPoint 演示文稿</vt:lpstr>
      <vt:lpstr>并联电路电压特点：</vt:lpstr>
      <vt:lpstr>PowerPoint 演示文稿</vt:lpstr>
      <vt:lpstr>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xyb</dc:creator>
  <cp:lastModifiedBy>肖肖</cp:lastModifiedBy>
  <cp:revision>158</cp:revision>
  <dcterms:created xsi:type="dcterms:W3CDTF">2005-09-26T12:18:00Z</dcterms:created>
  <dcterms:modified xsi:type="dcterms:W3CDTF">2020-11-26T00:40:08Z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