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12015" r:id="rId3"/>
    <p:sldId id="11891" r:id="rId4"/>
    <p:sldId id="11892" r:id="rId5"/>
    <p:sldId id="11974" r:id="rId6"/>
    <p:sldId id="11975" r:id="rId7"/>
    <p:sldId id="11976" r:id="rId8"/>
    <p:sldId id="11977" r:id="rId9"/>
    <p:sldId id="11978" r:id="rId10"/>
    <p:sldId id="11893" r:id="rId11"/>
    <p:sldId id="11920" r:id="rId12"/>
    <p:sldId id="11921" r:id="rId13"/>
    <p:sldId id="11922" r:id="rId14"/>
    <p:sldId id="11923" r:id="rId15"/>
    <p:sldId id="11924" r:id="rId16"/>
    <p:sldId id="11925" r:id="rId17"/>
    <p:sldId id="11926" r:id="rId18"/>
    <p:sldId id="11927" r:id="rId19"/>
    <p:sldId id="11928" r:id="rId20"/>
    <p:sldId id="11929" r:id="rId21"/>
    <p:sldId id="11930" r:id="rId22"/>
    <p:sldId id="11931" r:id="rId23"/>
    <p:sldId id="11933" r:id="rId24"/>
    <p:sldId id="11934" r:id="rId25"/>
    <p:sldId id="11936" r:id="rId26"/>
    <p:sldId id="11937" r:id="rId28"/>
    <p:sldId id="11979" r:id="rId29"/>
    <p:sldId id="12052" r:id="rId30"/>
    <p:sldId id="12016" r:id="rId31"/>
    <p:sldId id="11935" r:id="rId32"/>
    <p:sldId id="11980" r:id="rId33"/>
    <p:sldId id="11981" r:id="rId34"/>
    <p:sldId id="11982" r:id="rId35"/>
    <p:sldId id="11965" r:id="rId36"/>
    <p:sldId id="11966" r:id="rId37"/>
    <p:sldId id="11968" r:id="rId38"/>
    <p:sldId id="12009" r:id="rId39"/>
    <p:sldId id="12010" r:id="rId40"/>
    <p:sldId id="11972" r:id="rId41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5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1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DB3D6122-0AB7-4430-B84E-1298B7132AB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299AEB1B-5BE3-4F22-99E5-32E43A33202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1331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字魂52号-阿开漫画体" panose="00000500000000000000" pitchFamily="2" charset="-122"/>
                <a:cs typeface="字魂52号-阿开漫画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字魂52号-阿开漫画体" panose="00000500000000000000" pitchFamily="2" charset="-122"/>
                <a:cs typeface="字魂52号-阿开漫画体" panose="00000500000000000000" pitchFamily="2" charset="-122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字魂52号-阿开漫画体" panose="00000500000000000000" pitchFamily="2" charset="-122"/>
                <a:cs typeface="字魂52号-阿开漫画体" panose="00000500000000000000" pitchFamily="2" charset="-122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字魂52号-阿开漫画体" panose="00000500000000000000" pitchFamily="2" charset="-122"/>
                <a:cs typeface="字魂52号-阿开漫画体" panose="00000500000000000000" pitchFamily="2" charset="-122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725C-7795-4655-AD0D-5203671CB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3138-1D9C-4DC9-99BF-D892815CFE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4.png"/><Relationship Id="rId17" Type="http://schemas.openxmlformats.org/officeDocument/2006/relationships/image" Target="../media/image3.png"/><Relationship Id="rId16" Type="http://schemas.openxmlformats.org/officeDocument/2006/relationships/image" Target="../media/image2.png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EA0C725C-7795-4655-AD0D-5203671CB40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1403138-1D9C-4DC9-99BF-D892815CFE45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9" r="13866" b="84086"/>
          <a:stretch>
            <a:fillRect/>
          </a:stretch>
        </p:blipFill>
        <p:spPr>
          <a:xfrm>
            <a:off x="1032860" y="5918414"/>
            <a:ext cx="1010620" cy="1058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6" t="74067" r="50994" b="14111"/>
          <a:stretch>
            <a:fillRect/>
          </a:stretch>
        </p:blipFill>
        <p:spPr>
          <a:xfrm flipH="1">
            <a:off x="1787235" y="6276111"/>
            <a:ext cx="3002973" cy="5818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2" t="74912" r="67188" b="8411"/>
          <a:stretch>
            <a:fillRect/>
          </a:stretch>
        </p:blipFill>
        <p:spPr>
          <a:xfrm>
            <a:off x="0" y="6037119"/>
            <a:ext cx="1870364" cy="82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67424" r="54186" b="4849"/>
          <a:stretch>
            <a:fillRect/>
          </a:stretch>
        </p:blipFill>
        <p:spPr>
          <a:xfrm>
            <a:off x="0" y="0"/>
            <a:ext cx="1122218" cy="10477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69545" r="58446" b="20758"/>
          <a:stretch>
            <a:fillRect/>
          </a:stretch>
        </p:blipFill>
        <p:spPr>
          <a:xfrm>
            <a:off x="4750377" y="6192982"/>
            <a:ext cx="2691245" cy="6650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69545" r="58446" b="20758"/>
          <a:stretch>
            <a:fillRect/>
          </a:stretch>
        </p:blipFill>
        <p:spPr>
          <a:xfrm>
            <a:off x="8141276" y="6037119"/>
            <a:ext cx="2691245" cy="6650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6" t="74067" r="50994" b="14111"/>
          <a:stretch>
            <a:fillRect/>
          </a:stretch>
        </p:blipFill>
        <p:spPr>
          <a:xfrm flipH="1">
            <a:off x="6483926" y="6265719"/>
            <a:ext cx="3002973" cy="5818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4" t="53166" r="44602" b="13690"/>
          <a:stretch>
            <a:fillRect/>
          </a:stretch>
        </p:blipFill>
        <p:spPr>
          <a:xfrm>
            <a:off x="9798627" y="4900397"/>
            <a:ext cx="2391641" cy="19472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52330" r="66728" b="39498"/>
          <a:stretch>
            <a:fillRect/>
          </a:stretch>
        </p:blipFill>
        <p:spPr>
          <a:xfrm>
            <a:off x="5373990" y="6297561"/>
            <a:ext cx="636048" cy="5604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9" r="13866" b="84086"/>
          <a:stretch>
            <a:fillRect/>
          </a:stretch>
        </p:blipFill>
        <p:spPr>
          <a:xfrm>
            <a:off x="4169026" y="5793723"/>
            <a:ext cx="1010620" cy="10582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9" r="13866" b="84086"/>
          <a:stretch>
            <a:fillRect/>
          </a:stretch>
        </p:blipFill>
        <p:spPr>
          <a:xfrm>
            <a:off x="9613992" y="5663837"/>
            <a:ext cx="1010620" cy="1058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9" r="13866" b="84086"/>
          <a:stretch>
            <a:fillRect/>
          </a:stretch>
        </p:blipFill>
        <p:spPr>
          <a:xfrm>
            <a:off x="7213830" y="5918414"/>
            <a:ext cx="1010620" cy="10582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9" r="13866" b="84086"/>
          <a:stretch>
            <a:fillRect/>
          </a:stretch>
        </p:blipFill>
        <p:spPr>
          <a:xfrm>
            <a:off x="3151559" y="6027518"/>
            <a:ext cx="1010620" cy="1058290"/>
          </a:xfrm>
          <a:prstGeom prst="rect">
            <a:avLst/>
          </a:prstGeom>
        </p:spPr>
      </p:pic>
      <p:sp>
        <p:nvSpPr>
          <p:cNvPr id="20" name="文本框 19"/>
          <p:cNvSpPr txBox="1"/>
          <p:nvPr userDrawn="1"/>
        </p:nvSpPr>
        <p:spPr>
          <a:xfrm>
            <a:off x="1020580" y="83584"/>
            <a:ext cx="31484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音乐盛典</a:t>
            </a:r>
            <a:endParaRPr lang="zh-CN" altLang="en-US" sz="3500" dirty="0">
              <a:solidFill>
                <a:schemeClr val="bg1"/>
              </a:solidFill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1020580" y="655835"/>
            <a:ext cx="3148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/>
            <a:r>
              <a:rPr lang="en-US" altLang="zh-CN" sz="10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Nunc </a:t>
            </a:r>
            <a:r>
              <a:rPr lang="en-US" altLang="zh-CN" sz="1000" dirty="0" err="1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viverra</a:t>
            </a:r>
            <a:r>
              <a:rPr lang="en-US" altLang="zh-CN" sz="10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imperdiet</a:t>
            </a:r>
            <a:r>
              <a:rPr lang="en-US" altLang="zh-CN" sz="10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enim</a:t>
            </a:r>
            <a:r>
              <a:rPr lang="en-US" altLang="zh-CN" sz="10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. </a:t>
            </a:r>
            <a:r>
              <a:rPr lang="en-US" altLang="zh-CN" sz="1000" dirty="0" err="1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Fusce</a:t>
            </a:r>
            <a:r>
              <a:rPr lang="en-US" altLang="zh-CN" sz="10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 est. </a:t>
            </a:r>
            <a:r>
              <a:rPr lang="en-US" altLang="zh-CN" sz="1000" dirty="0" err="1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Vivamus</a:t>
            </a:r>
            <a:r>
              <a:rPr lang="en-US" altLang="zh-CN" sz="10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 a </a:t>
            </a:r>
            <a:r>
              <a:rPr lang="en-US" altLang="zh-CN" sz="1000" dirty="0" err="1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tellus</a:t>
            </a:r>
            <a:r>
              <a:rPr lang="en-US" altLang="zh-CN" sz="1000" dirty="0">
                <a:solidFill>
                  <a:schemeClr val="bg1"/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rPr>
              <a:t>.</a:t>
            </a:r>
            <a:endParaRPr lang="en-US" altLang="zh-CN" sz="1000" dirty="0">
              <a:solidFill>
                <a:schemeClr val="bg1"/>
              </a:solidFill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9" r="13866" b="84086"/>
          <a:stretch>
            <a:fillRect/>
          </a:stretch>
        </p:blipFill>
        <p:spPr>
          <a:xfrm>
            <a:off x="-174375" y="1340174"/>
            <a:ext cx="1010620" cy="10582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5592" r="84648" b="80479"/>
          <a:stretch>
            <a:fillRect/>
          </a:stretch>
        </p:blipFill>
        <p:spPr>
          <a:xfrm rot="1494575" flipV="1">
            <a:off x="-61119" y="709622"/>
            <a:ext cx="1142818" cy="11812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9.png"/><Relationship Id="rId3" Type="http://schemas.openxmlformats.org/officeDocument/2006/relationships/tags" Target="../tags/tag8.xml"/><Relationship Id="rId2" Type="http://schemas.openxmlformats.org/officeDocument/2006/relationships/image" Target="../media/image28.png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tags" Target="../tags/tag11.xml"/><Relationship Id="rId3" Type="http://schemas.openxmlformats.org/officeDocument/2006/relationships/image" Target="../media/image28.png"/><Relationship Id="rId2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tags" Target="../tags/tag5.xml"/><Relationship Id="rId2" Type="http://schemas.openxmlformats.org/officeDocument/2006/relationships/image" Target="../media/image13.png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778581" y="1600634"/>
            <a:ext cx="5832648" cy="786631"/>
          </a:xfrm>
        </p:spPr>
        <p:txBody>
          <a:bodyPr>
            <a:normAutofit/>
          </a:bodyPr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  <a:t>丽声北极星自然拼读绘本第四级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pPr algn="r"/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16932" y="2387734"/>
            <a:ext cx="7156668" cy="175323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Nick's concert</a:t>
            </a:r>
            <a:endParaRPr lang="en-US" altLang="zh-CN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algn="ctr"/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</a:t>
            </a: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尼克的音乐会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929890" y="4738370"/>
            <a:ext cx="63328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  <a:t>江苏省常州市新北区春江中心小学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  <a:t>执教者：张妍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1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6030" y="1441450"/>
            <a:ext cx="4380865" cy="453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1215390" y="280670"/>
            <a:ext cx="10481310" cy="982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Read P3-5: Does Nick want to go to the concert?</a:t>
            </a:r>
            <a:endParaRPr lang="zh-CN" altLang="en-US" sz="28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84455" y="2795270"/>
            <a:ext cx="3400425" cy="1266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">
            <a:off x="8520430" y="2852420"/>
            <a:ext cx="3352800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185" y="90805"/>
            <a:ext cx="10434955" cy="594106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889500" y="4175760"/>
            <a:ext cx="1360805" cy="332105"/>
          </a:xfrm>
          <a:prstGeom prst="ellipse">
            <a:avLst/>
          </a:prstGeom>
          <a:noFill/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889500" y="4648200"/>
            <a:ext cx="1360805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最爱的</a:t>
            </a:r>
            <a:endParaRPr lang="zh-CN" altLang="en-US" sz="2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1620" y="346075"/>
            <a:ext cx="9903460" cy="580072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5803265" y="5173345"/>
            <a:ext cx="917575" cy="300355"/>
          </a:xfrm>
          <a:prstGeom prst="ellipse">
            <a:avLst/>
          </a:prstGeom>
          <a:noFill/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03265" y="5624830"/>
            <a:ext cx="1360805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冲过去</a:t>
            </a:r>
            <a:endParaRPr lang="zh-CN" altLang="en-US" sz="2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173855" y="5378450"/>
            <a:ext cx="1311910" cy="411480"/>
          </a:xfrm>
          <a:prstGeom prst="ellipse">
            <a:avLst/>
          </a:prstGeom>
          <a:noFill/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645150" y="4101465"/>
            <a:ext cx="902335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门票</a:t>
            </a:r>
            <a:endParaRPr lang="zh-CN" altLang="en-US" sz="2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24960" y="3978275"/>
            <a:ext cx="1518285" cy="64516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ti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ck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et</a:t>
            </a:r>
            <a:endParaRPr lang="en-US" altLang="zh-CN" sz="36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2" grpId="0" bldLvl="0" animBg="1"/>
      <p:bldP spid="2" grpId="1" animBg="1"/>
      <p:bldP spid="3" grpId="0" bldLvl="0" animBg="1"/>
      <p:bldP spid="3" grpId="1" animBg="1"/>
      <p:bldP spid="8" grpId="0" bldLvl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993775" y="90805"/>
            <a:ext cx="2802255" cy="1045210"/>
          </a:xfrm>
          <a:prstGeom prst="roundRect">
            <a:avLst/>
          </a:prstGeom>
          <a:solidFill>
            <a:srgbClr val="1F1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785" y="240665"/>
            <a:ext cx="10644505" cy="589026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715895" y="5262245"/>
            <a:ext cx="1945640" cy="362585"/>
          </a:xfrm>
          <a:prstGeom prst="ellipse">
            <a:avLst/>
          </a:prstGeom>
          <a:noFill/>
          <a:ln w="28575" cmpd="sng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08630" y="4564380"/>
            <a:ext cx="1360805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等不及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715" y="1358265"/>
            <a:ext cx="3864610" cy="4674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325" y="1358265"/>
            <a:ext cx="3712845" cy="4675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170" y="1358900"/>
            <a:ext cx="3676015" cy="467487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180840" y="330835"/>
            <a:ext cx="4594860" cy="805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How does Nick feel?</a:t>
            </a:r>
            <a:endParaRPr lang="zh-CN" altLang="en-US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077845" y="330835"/>
            <a:ext cx="6901180" cy="8058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endParaRPr lang="en-US" altLang="zh-CN" sz="32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Does mum support</a:t>
            </a:r>
            <a:r>
              <a:rPr lang="zh-CN" altLang="en-US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（支持）</a:t>
            </a: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 him?</a:t>
            </a:r>
            <a:endParaRPr lang="en-US" altLang="zh-CN" sz="32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>
              <a:lnSpc>
                <a:spcPct val="150000"/>
              </a:lnSpc>
            </a:pPr>
            <a:endParaRPr lang="zh-CN" altLang="en-US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1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6030" y="1441450"/>
            <a:ext cx="4380865" cy="453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2054860" y="344170"/>
            <a:ext cx="8708390" cy="982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Read P6-9: Can Nick go to the concert?</a:t>
            </a:r>
            <a:endParaRPr lang="zh-CN" altLang="en-US" sz="28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84455" y="2795905"/>
            <a:ext cx="3400425" cy="1266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">
            <a:off x="8520430" y="2852420"/>
            <a:ext cx="3352800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66520" y="154305"/>
            <a:ext cx="10343515" cy="5854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9218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5690" y="203200"/>
            <a:ext cx="10810875" cy="5876925"/>
          </a:xfrm>
        </p:spPr>
      </p:pic>
      <p:cxnSp>
        <p:nvCxnSpPr>
          <p:cNvPr id="5" name="直接连接符 4"/>
          <p:cNvCxnSpPr/>
          <p:nvPr/>
        </p:nvCxnSpPr>
        <p:spPr>
          <a:xfrm>
            <a:off x="3903663" y="5669280"/>
            <a:ext cx="287338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359583" y="5669280"/>
            <a:ext cx="376238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446393" y="1355090"/>
            <a:ext cx="2068831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en-US" altLang="zh-CN" sz="7200" b="1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ki</a:t>
            </a:r>
            <a:r>
              <a:rPr lang="en-US" altLang="zh-CN" sz="7200" b="1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ck</a:t>
            </a:r>
            <a:endParaRPr lang="en-US" altLang="zh-CN" sz="7200" b="1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22214" y="2317115"/>
            <a:ext cx="2918458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en-US" altLang="zh-CN" sz="7200" b="1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ro</a:t>
            </a:r>
            <a:r>
              <a:rPr lang="en-US" altLang="zh-CN" sz="7200" b="1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ck</a:t>
            </a:r>
            <a:endParaRPr lang="en-US" altLang="zh-CN" sz="7200" b="1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740275" y="4532630"/>
            <a:ext cx="939800" cy="676275"/>
          </a:xfrm>
          <a:prstGeom prst="ellipse">
            <a:avLst/>
          </a:prstGeom>
          <a:noFill/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5775325" y="4919980"/>
            <a:ext cx="3246120" cy="4273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983095" y="5669280"/>
            <a:ext cx="956945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绊倒</a:t>
            </a:r>
            <a:endParaRPr lang="zh-CN" altLang="en-US" sz="2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云形标注 1"/>
          <p:cNvSpPr/>
          <p:nvPr/>
        </p:nvSpPr>
        <p:spPr>
          <a:xfrm>
            <a:off x="838835" y="303530"/>
            <a:ext cx="10890885" cy="1051560"/>
          </a:xfrm>
          <a:prstGeom prst="cloudCallout">
            <a:avLst>
              <a:gd name="adj1" fmla="val -28284"/>
              <a:gd name="adj2" fmla="val 72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Can you read and act in two?</a:t>
            </a:r>
            <a:endParaRPr lang="en-US" sz="36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bldLvl="0" animBg="1"/>
      <p:bldP spid="7" grpId="0" bldLvl="0" animBg="1"/>
      <p:bldP spid="7" grpId="1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865" y="187960"/>
            <a:ext cx="10540365" cy="5878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120" y="164465"/>
            <a:ext cx="10444480" cy="572071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3811905" y="5632450"/>
            <a:ext cx="2691765" cy="15875"/>
          </a:xfrm>
          <a:prstGeom prst="line">
            <a:avLst/>
          </a:prstGeom>
          <a:ln w="28575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291330" y="5779770"/>
            <a:ext cx="1623060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禁止走路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ck自然拼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6270" y="922020"/>
            <a:ext cx="10895330" cy="50965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30880" y="0"/>
            <a:ext cx="548703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Let’s sing</a:t>
            </a:r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</a:rPr>
              <a:t>!</a:t>
            </a:r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</a:rPr>
              <a:t>！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Condense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420" y="178435"/>
            <a:ext cx="10676255" cy="580326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7691120" y="5695950"/>
            <a:ext cx="3166745" cy="15875"/>
          </a:xfrm>
          <a:prstGeom prst="line">
            <a:avLst/>
          </a:prstGeom>
          <a:ln w="28575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530590" y="5847080"/>
            <a:ext cx="1756410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无事可做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0" y="3208655"/>
            <a:ext cx="10513695" cy="913765"/>
          </a:xfrm>
          <a:prstGeom prst="cloudCallout">
            <a:avLst>
              <a:gd name="adj1" fmla="val -26316"/>
              <a:gd name="adj2" fmla="val 86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If you were Nick, how would you feel?</a:t>
            </a:r>
            <a:endParaRPr lang="en-US" altLang="zh-CN" sz="28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云形标注 1"/>
          <p:cNvSpPr/>
          <p:nvPr/>
        </p:nvSpPr>
        <p:spPr>
          <a:xfrm>
            <a:off x="127000" y="3335655"/>
            <a:ext cx="10513695" cy="913765"/>
          </a:xfrm>
          <a:prstGeom prst="cloudCallout">
            <a:avLst>
              <a:gd name="adj1" fmla="val -26316"/>
              <a:gd name="adj2" fmla="val 86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will mum do when Nick is sad?</a:t>
            </a:r>
            <a:endParaRPr lang="en-US" altLang="zh-CN" sz="28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6" grpId="0" bldLvl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755" y="168275"/>
            <a:ext cx="10615930" cy="5997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1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6030" y="1441450"/>
            <a:ext cx="4380865" cy="453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1374140" y="344170"/>
            <a:ext cx="10402570" cy="918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Read P12-14: Does Nick go to the concert at last?</a:t>
            </a:r>
            <a:endParaRPr lang="zh-CN" altLang="en-US" sz="28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84455" y="2795270"/>
            <a:ext cx="3400425" cy="1266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">
            <a:off x="8520430" y="2852420"/>
            <a:ext cx="3352800" cy="1152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00" y="4260215"/>
            <a:ext cx="2200275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1920" y="431800"/>
            <a:ext cx="10150475" cy="5676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90480" y="134620"/>
            <a:ext cx="2001520" cy="1677035"/>
          </a:xfrm>
          <a:prstGeom prst="rect">
            <a:avLst/>
          </a:prstGeom>
        </p:spPr>
      </p:pic>
      <p:pic>
        <p:nvPicPr>
          <p:cNvPr id="5" name="12025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3270" y="-61912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2289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12290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9655" y="190500"/>
            <a:ext cx="10758170" cy="5839460"/>
          </a:xfrm>
        </p:spPr>
      </p:pic>
      <p:sp>
        <p:nvSpPr>
          <p:cNvPr id="5" name="椭圆 4"/>
          <p:cNvSpPr/>
          <p:nvPr/>
        </p:nvSpPr>
        <p:spPr>
          <a:xfrm>
            <a:off x="8126095" y="3103245"/>
            <a:ext cx="2160905" cy="167386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02450" y="1828165"/>
            <a:ext cx="2449513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 noProof="1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</a:t>
            </a:r>
            <a:r>
              <a:rPr lang="en-US" altLang="zh-CN" sz="3200" b="1" noProof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ee</a:t>
            </a:r>
            <a:r>
              <a:rPr lang="en-US" altLang="zh-CN" sz="3200" b="1" noProof="1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lchair</a:t>
            </a:r>
            <a:endParaRPr lang="en-US" altLang="zh-CN" sz="3200" b="1" noProof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07765" y="5732780"/>
            <a:ext cx="1439545" cy="29718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23628" y="2845118"/>
            <a:ext cx="1381125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 noProof="1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cou</a:t>
            </a:r>
            <a:r>
              <a:rPr lang="en-US" altLang="zh-CN" sz="3200" b="1" noProof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gh</a:t>
            </a:r>
            <a:endParaRPr lang="en-US" altLang="zh-CN" sz="3200" b="1" noProof="1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75380" y="4037330"/>
            <a:ext cx="1277938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 noProof="1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lau</a:t>
            </a:r>
            <a:r>
              <a:rPr lang="en-US" altLang="zh-CN" sz="3200" b="1" noProof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gh</a:t>
            </a:r>
            <a:endParaRPr lang="en-US" altLang="zh-CN" sz="3200" b="1" noProof="1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4162743" y="3429000"/>
            <a:ext cx="303213" cy="517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12297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85" y="4587875"/>
            <a:ext cx="723900" cy="71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545273" y="4037013"/>
            <a:ext cx="1277938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 noProof="1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smile</a:t>
            </a:r>
            <a:endParaRPr lang="en-US" altLang="zh-CN" sz="3200" b="1" noProof="1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pic>
        <p:nvPicPr>
          <p:cNvPr id="12299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060" y="4620895"/>
            <a:ext cx="763588" cy="7302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/>
          <p:cNvCxnSpPr/>
          <p:nvPr/>
        </p:nvCxnSpPr>
        <p:spPr>
          <a:xfrm flipV="1">
            <a:off x="5871528" y="5732780"/>
            <a:ext cx="2349500" cy="11113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967095" y="4777105"/>
            <a:ext cx="215900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 noProof="1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正巧赶上</a:t>
            </a:r>
            <a:r>
              <a:rPr lang="en-US" altLang="zh-CN" sz="2800" b="1" noProof="1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...</a:t>
            </a:r>
            <a:endParaRPr lang="en-US" altLang="zh-CN" sz="2800" b="1" noProof="1"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433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14338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91135"/>
            <a:ext cx="10763250" cy="5938520"/>
          </a:xfrm>
        </p:spPr>
      </p:pic>
      <p:sp>
        <p:nvSpPr>
          <p:cNvPr id="2" name="椭圆 1"/>
          <p:cNvSpPr/>
          <p:nvPr/>
        </p:nvSpPr>
        <p:spPr>
          <a:xfrm>
            <a:off x="4563745" y="5113655"/>
            <a:ext cx="1859915" cy="4711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 rot="960000">
            <a:off x="6039485" y="4159885"/>
            <a:ext cx="762635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6600" b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sz="6600" b="1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53255" y="4452620"/>
            <a:ext cx="1756410" cy="52197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charset="0"/>
              </a:rPr>
              <a:t>了不起的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4" grpId="0" bldLvl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0130" y="105410"/>
            <a:ext cx="3030220" cy="3999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70350" y="105410"/>
            <a:ext cx="2773045" cy="3999865"/>
          </a:xfrm>
          <a:prstGeom prst="rect">
            <a:avLst/>
          </a:prstGeom>
        </p:spPr>
      </p:pic>
      <p:pic>
        <p:nvPicPr>
          <p:cNvPr id="12290" name="内容占位符 3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43395" y="105410"/>
            <a:ext cx="2355850" cy="3999865"/>
          </a:xfrm>
          <a:prstGeom prst="rect">
            <a:avLst/>
          </a:prstGeom>
        </p:spPr>
      </p:pic>
      <p:pic>
        <p:nvPicPr>
          <p:cNvPr id="14338" name="内容占位符 3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245" y="105410"/>
            <a:ext cx="2992755" cy="4000500"/>
          </a:xfrm>
          <a:prstGeom prst="rect">
            <a:avLst/>
          </a:prstGeom>
        </p:spPr>
      </p:pic>
      <p:sp>
        <p:nvSpPr>
          <p:cNvPr id="6" name="双波形 5"/>
          <p:cNvSpPr/>
          <p:nvPr/>
        </p:nvSpPr>
        <p:spPr>
          <a:xfrm>
            <a:off x="2694305" y="4403090"/>
            <a:ext cx="7858125" cy="1705610"/>
          </a:xfrm>
          <a:prstGeom prst="doubleWave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Act in groups, you can add more words!</a:t>
            </a:r>
            <a:endParaRPr lang="en-US" altLang="zh-CN" sz="2800" b="1">
              <a:solidFill>
                <a:srgbClr val="0070C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" name="课文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2350" y="505841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54175" y="799465"/>
            <a:ext cx="92900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If you want to go to a concert</a:t>
            </a:r>
            <a:r>
              <a:rPr 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,</a:t>
            </a:r>
            <a:endParaRPr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</a:t>
            </a:r>
            <a:r>
              <a:rPr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ill your mother support you like this?</a:t>
            </a:r>
            <a:endParaRPr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05535" y="2967990"/>
            <a:ext cx="10824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Do you have any sweet stories in your family?</a:t>
            </a:r>
            <a:endParaRPr 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93775" y="1594485"/>
            <a:ext cx="1085850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Ni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57425" y="1594485"/>
            <a:ext cx="1538605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ti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et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2870" y="1594485"/>
            <a:ext cx="1176655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ki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85105" y="1594485"/>
            <a:ext cx="1176655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ro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20990" y="1594485"/>
            <a:ext cx="1191895" cy="58356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ri</a:t>
            </a: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32575" y="1594485"/>
            <a:ext cx="1085850" cy="58356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so</a:t>
            </a: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32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22435" y="1594485"/>
            <a:ext cx="1080135" cy="58356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si</a:t>
            </a: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52760" y="1594485"/>
            <a:ext cx="1539240" cy="58356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lau</a:t>
            </a:r>
            <a:r>
              <a:rPr lang="en-US" altLang="zh-CN" sz="3200" b="1">
                <a:solidFill>
                  <a:srgbClr val="FFC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3775" y="2000250"/>
            <a:ext cx="106489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_____ buys a ticket . He wants to go to the concert.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 ______a ball and trips on a ______. He can’t go to the concert.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Poor Nick, poor Nick. Saturday comes quickly!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He’s very sad in bed. Doorbell ______ , doorbell rings.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Mum laughs “Just in time for the concert”.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Nick goes to the concert.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 loves every _____ they ______.</a:t>
            </a:r>
            <a:endParaRPr lang="en-US" altLang="zh-CN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1105535" y="3090545"/>
            <a:ext cx="7324725" cy="2785110"/>
          </a:xfrm>
          <a:prstGeom prst="wedgeRectCallout">
            <a:avLst>
              <a:gd name="adj1" fmla="val -45534"/>
              <a:gd name="adj2" fmla="val 59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Group work:</a:t>
            </a:r>
            <a:endParaRPr lang="en-US" altLang="zh-CN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1. </a:t>
            </a:r>
            <a:r>
              <a:rPr lang="zh-CN" alt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四人小组，准确朗读</a:t>
            </a: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8</a:t>
            </a:r>
            <a:r>
              <a:rPr lang="zh-CN" alt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个单词；</a:t>
            </a:r>
            <a:endParaRPr lang="zh-CN" altLang="en-US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2. </a:t>
            </a:r>
            <a:r>
              <a:rPr lang="zh-CN" alt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小组讨论，根据绘本内容，填入所缺单词；</a:t>
            </a:r>
            <a:endParaRPr lang="zh-CN" altLang="en-US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3. </a:t>
            </a:r>
            <a:r>
              <a:rPr lang="zh-CN" alt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小组内读一读并展示。</a:t>
            </a:r>
            <a:endParaRPr lang="zh-CN" altLang="en-US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447925" y="439420"/>
            <a:ext cx="7519670" cy="522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669540" y="439420"/>
            <a:ext cx="70993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Nick writes a rhyme about this story.</a:t>
            </a:r>
            <a:endParaRPr lang="zh-CN" alt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535" y="83185"/>
            <a:ext cx="1217295" cy="1120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bldLvl="0" animBg="1"/>
      <p:bldP spid="15" grpId="0"/>
      <p:bldP spid="15" grpId="1"/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815" y="1302385"/>
            <a:ext cx="3940810" cy="425259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" name="文本框 4"/>
          <p:cNvSpPr txBox="1"/>
          <p:nvPr/>
        </p:nvSpPr>
        <p:spPr>
          <a:xfrm>
            <a:off x="5588635" y="1715770"/>
            <a:ext cx="43910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600" b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Ni</a:t>
            </a:r>
            <a:r>
              <a:rPr lang="en-US" altLang="zh-CN" sz="9600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9600" b="1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21300" y="3683635"/>
            <a:ext cx="65665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00" b="1" i="1"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Nick's </a:t>
            </a:r>
            <a:r>
              <a:rPr lang="en-US" altLang="zh-CN" sz="6600" b="1" i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concert</a:t>
            </a:r>
            <a:endParaRPr lang="en-US" altLang="zh-CN" sz="6600" b="1" i="1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0645" y="386715"/>
            <a:ext cx="10515600" cy="4351338"/>
          </a:xfrm>
        </p:spPr>
        <p:txBody>
          <a:bodyPr>
            <a:noAutofit/>
          </a:bodyPr>
          <a:p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Ni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buys a 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ti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et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 wants to go to the concert.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 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ki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a ball and trips on a 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ro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 can’t go to the concert.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Poor Nick, poor Nick.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Saturday comes quickly!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He’s very sad in bed.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Doorbell 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ri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, doorbell rings.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Mum 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lau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 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“Just in time for the concert”.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Nick goes to the concert.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 loves every 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so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they </a:t>
            </a:r>
            <a:r>
              <a:rPr lang="zh-CN" altLang="en-US" b="1">
                <a:solidFill>
                  <a:srgbClr val="00B050"/>
                </a:solidFill>
                <a:latin typeface="Comic Sans MS" panose="030F0702030302020204" charset="0"/>
                <a:cs typeface="Comic Sans MS" panose="030F0702030302020204" charset="0"/>
              </a:rPr>
              <a:t>si</a:t>
            </a:r>
            <a:r>
              <a:rPr lang="zh-CN" altLang="en-US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r>
              <a:rPr lang="zh-CN" altLang="en-US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  <a:endParaRPr lang="zh-CN" altLang="en-US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云形标注 4"/>
          <p:cNvSpPr/>
          <p:nvPr/>
        </p:nvSpPr>
        <p:spPr>
          <a:xfrm>
            <a:off x="5402580" y="2343150"/>
            <a:ext cx="8512810" cy="913765"/>
          </a:xfrm>
          <a:prstGeom prst="cloudCallout">
            <a:avLst>
              <a:gd name="adj1" fmla="val -26316"/>
              <a:gd name="adj2" fmla="val 86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Can you classify these words?</a:t>
            </a:r>
            <a:endParaRPr lang="en-US" altLang="zh-CN" sz="28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048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20482" name="内容占位符 3" descr="b02e4c7087c8f6c342c108698e382c2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8940" y="0"/>
            <a:ext cx="11390630" cy="5960745"/>
          </a:xfrm>
        </p:spPr>
      </p:pic>
      <p:sp>
        <p:nvSpPr>
          <p:cNvPr id="20483" name="文本框 8"/>
          <p:cNvSpPr txBox="1"/>
          <p:nvPr/>
        </p:nvSpPr>
        <p:spPr>
          <a:xfrm>
            <a:off x="4648200" y="1866900"/>
            <a:ext cx="1038225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Nick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4" name="文本框 8"/>
          <p:cNvSpPr txBox="1"/>
          <p:nvPr/>
        </p:nvSpPr>
        <p:spPr>
          <a:xfrm>
            <a:off x="4559300" y="2619375"/>
            <a:ext cx="1217613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ticket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5" name="文本框 8"/>
          <p:cNvSpPr txBox="1"/>
          <p:nvPr/>
        </p:nvSpPr>
        <p:spPr>
          <a:xfrm>
            <a:off x="5953125" y="1866900"/>
            <a:ext cx="1079500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kicks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6" name="文本框 8"/>
          <p:cNvSpPr txBox="1"/>
          <p:nvPr/>
        </p:nvSpPr>
        <p:spPr>
          <a:xfrm>
            <a:off x="6029325" y="2619375"/>
            <a:ext cx="927100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rock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7" name="文本框 8"/>
          <p:cNvSpPr txBox="1"/>
          <p:nvPr/>
        </p:nvSpPr>
        <p:spPr>
          <a:xfrm>
            <a:off x="7762875" y="2286000"/>
            <a:ext cx="1011238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rings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8" name="文本框 8"/>
          <p:cNvSpPr txBox="1"/>
          <p:nvPr/>
        </p:nvSpPr>
        <p:spPr>
          <a:xfrm>
            <a:off x="7623175" y="2959100"/>
            <a:ext cx="844550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sing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89" name="文本框 8"/>
          <p:cNvSpPr txBox="1"/>
          <p:nvPr/>
        </p:nvSpPr>
        <p:spPr>
          <a:xfrm>
            <a:off x="8570913" y="2959100"/>
            <a:ext cx="942975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song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90" name="文本框 8"/>
          <p:cNvSpPr txBox="1"/>
          <p:nvPr/>
        </p:nvSpPr>
        <p:spPr>
          <a:xfrm>
            <a:off x="3098800" y="2806700"/>
            <a:ext cx="1122363" cy="521970"/>
          </a:xfrm>
          <a:prstGeom prst="rect">
            <a:avLst/>
          </a:prstGeom>
          <a:solidFill>
            <a:srgbClr val="9ED3D7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laugh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91" name="文本框 12"/>
          <p:cNvSpPr txBox="1"/>
          <p:nvPr/>
        </p:nvSpPr>
        <p:spPr>
          <a:xfrm>
            <a:off x="5445125" y="1141413"/>
            <a:ext cx="723900" cy="583565"/>
          </a:xfrm>
          <a:prstGeom prst="rect">
            <a:avLst/>
          </a:prstGeom>
          <a:gradFill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rPr>
              <a:t>ck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92" name="文本框 13"/>
          <p:cNvSpPr txBox="1"/>
          <p:nvPr/>
        </p:nvSpPr>
        <p:spPr>
          <a:xfrm>
            <a:off x="3298825" y="2035175"/>
            <a:ext cx="722313" cy="583565"/>
          </a:xfrm>
          <a:prstGeom prst="rect">
            <a:avLst/>
          </a:prstGeom>
          <a:gradFill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rPr>
              <a:t>gh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0493" name="文本框 14"/>
          <p:cNvSpPr txBox="1"/>
          <p:nvPr/>
        </p:nvSpPr>
        <p:spPr>
          <a:xfrm>
            <a:off x="8570913" y="1560513"/>
            <a:ext cx="722312" cy="583565"/>
          </a:xfrm>
          <a:prstGeom prst="rect">
            <a:avLst/>
          </a:prstGeom>
          <a:gradFill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</a:rPr>
              <a:t>ng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pic>
        <p:nvPicPr>
          <p:cNvPr id="2" name="12丽声北极星自然拼读绘本第四级拼读卡Nick'sConcertmp3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0890" y="4558665"/>
            <a:ext cx="619125" cy="619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3350" y="365125"/>
            <a:ext cx="1085850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Ni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3730" y="365125"/>
            <a:ext cx="1538605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ti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et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14205" y="1283335"/>
            <a:ext cx="1176655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ki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015345" y="1283335"/>
            <a:ext cx="1176655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ro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93225" y="365125"/>
            <a:ext cx="1085850" cy="58356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so</a:t>
            </a: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3200" b="1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30890" y="365125"/>
            <a:ext cx="1191895" cy="58356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ri</a:t>
            </a: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3350" y="1283335"/>
            <a:ext cx="1080135" cy="58356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si</a:t>
            </a:r>
            <a:r>
              <a:rPr lang="en-US" altLang="zh-CN" sz="3200" b="1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03095" y="1283335"/>
            <a:ext cx="1539240" cy="58356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lau</a:t>
            </a:r>
            <a:r>
              <a:rPr lang="en-US" altLang="zh-CN" sz="3200" b="1">
                <a:solidFill>
                  <a:srgbClr val="FFC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</a:t>
            </a:r>
            <a:endParaRPr lang="en-US" altLang="zh-CN" sz="3200" b="1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92" grpId="0" animBg="1"/>
      <p:bldP spid="20492" grpId="1" animBg="1"/>
      <p:bldP spid="20491" grpId="0" animBg="1"/>
      <p:bldP spid="20491" grpId="1" animBg="1"/>
      <p:bldP spid="20493" grpId="0" animBg="1"/>
      <p:bldP spid="20493" grpId="1" animBg="1"/>
      <p:bldP spid="20490" grpId="0" animBg="1"/>
      <p:bldP spid="20490" grpId="1" animBg="1"/>
      <p:bldP spid="20483" grpId="0" animBg="1"/>
      <p:bldP spid="20483" grpId="1" animBg="1"/>
      <p:bldP spid="20484" grpId="0" animBg="1"/>
      <p:bldP spid="20484" grpId="1" animBg="1"/>
      <p:bldP spid="20485" grpId="0" animBg="1"/>
      <p:bldP spid="20485" grpId="1" animBg="1"/>
      <p:bldP spid="20486" grpId="0" animBg="1"/>
      <p:bldP spid="20486" grpId="1" animBg="1"/>
      <p:bldP spid="20487" grpId="0" animBg="1"/>
      <p:bldP spid="20487" grpId="1" animBg="1"/>
      <p:bldP spid="20488" grpId="0" animBg="1"/>
      <p:bldP spid="20488" grpId="1" animBg="1"/>
      <p:bldP spid="3" grpId="1" animBg="1"/>
      <p:bldP spid="6" grpId="1" animBg="1"/>
      <p:bldP spid="7" grpId="1" animBg="1"/>
      <p:bldP spid="8" grpId="1" animBg="1"/>
      <p:bldP spid="11" grpId="1" animBg="1"/>
      <p:bldP spid="9" grpId="1" animBg="1"/>
      <p:bldP spid="12" grpId="1" animBg="1"/>
      <p:bldP spid="13" grpId="1" animBg="1"/>
      <p:bldP spid="20489" grpId="0" animBg="1"/>
      <p:bldP spid="2048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0" name="圆角矩形 29"/>
          <p:cNvSpPr/>
          <p:nvPr/>
        </p:nvSpPr>
        <p:spPr>
          <a:xfrm>
            <a:off x="2381250" y="8255"/>
            <a:ext cx="7519670" cy="522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505" name="文本框 3"/>
          <p:cNvSpPr txBox="1"/>
          <p:nvPr/>
        </p:nvSpPr>
        <p:spPr>
          <a:xfrm>
            <a:off x="2109788" y="684530"/>
            <a:ext cx="976312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Ja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06" name="文本框 4"/>
          <p:cNvSpPr txBox="1"/>
          <p:nvPr/>
        </p:nvSpPr>
        <p:spPr>
          <a:xfrm>
            <a:off x="2109788" y="1329373"/>
            <a:ext cx="976312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du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07" name="文本框 5"/>
          <p:cNvSpPr txBox="1"/>
          <p:nvPr/>
        </p:nvSpPr>
        <p:spPr>
          <a:xfrm>
            <a:off x="2109788" y="1873250"/>
            <a:ext cx="976312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lo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08" name="文本框 6"/>
          <p:cNvSpPr txBox="1"/>
          <p:nvPr/>
        </p:nvSpPr>
        <p:spPr>
          <a:xfrm>
            <a:off x="1828800" y="2519363"/>
            <a:ext cx="1257300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o'clo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189288" y="1014413"/>
            <a:ext cx="488950" cy="35083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136900" y="1530350"/>
            <a:ext cx="511175" cy="396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136900" y="1957388"/>
            <a:ext cx="438150" cy="15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219450" y="2135188"/>
            <a:ext cx="458788" cy="3841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3790950" y="1365250"/>
            <a:ext cx="981075" cy="98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3200" b="1" strike="noStrike" noProof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943475" y="1052513"/>
            <a:ext cx="8636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979988" y="1706563"/>
            <a:ext cx="863600" cy="1111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943475" y="2276475"/>
            <a:ext cx="93662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016500" y="2997200"/>
            <a:ext cx="8636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8" name="文本框 17"/>
          <p:cNvSpPr txBox="1"/>
          <p:nvPr/>
        </p:nvSpPr>
        <p:spPr>
          <a:xfrm>
            <a:off x="6881813" y="662940"/>
            <a:ext cx="808037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cou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275638" y="846138"/>
            <a:ext cx="490538" cy="3492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8239125" y="1570038"/>
            <a:ext cx="511175" cy="412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8275638" y="2133600"/>
            <a:ext cx="438150" cy="15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8750300" y="1292225"/>
            <a:ext cx="979488" cy="98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3200" b="1" strike="noStrike" noProof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729788" y="1052513"/>
            <a:ext cx="8636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9729788" y="1717675"/>
            <a:ext cx="865188" cy="1111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9658350" y="2276475"/>
            <a:ext cx="935038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6" name="文本框 31"/>
          <p:cNvSpPr txBox="1"/>
          <p:nvPr/>
        </p:nvSpPr>
        <p:spPr>
          <a:xfrm>
            <a:off x="3575050" y="4868863"/>
            <a:ext cx="977900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si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27" name="文本框 32"/>
          <p:cNvSpPr txBox="1"/>
          <p:nvPr/>
        </p:nvSpPr>
        <p:spPr>
          <a:xfrm>
            <a:off x="3575050" y="5597525"/>
            <a:ext cx="977900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bri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28" name="文本框 33"/>
          <p:cNvSpPr txBox="1"/>
          <p:nvPr/>
        </p:nvSpPr>
        <p:spPr>
          <a:xfrm>
            <a:off x="3479800" y="4043363"/>
            <a:ext cx="977900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spri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4552950" y="4410075"/>
            <a:ext cx="488950" cy="3492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4541838" y="5110163"/>
            <a:ext cx="509588" cy="396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4603750" y="5856288"/>
            <a:ext cx="438150" cy="15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5186363" y="4759325"/>
            <a:ext cx="979488" cy="98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3200" b="1" strike="noStrike" noProof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6243638" y="4608513"/>
            <a:ext cx="8636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6243638" y="5380038"/>
            <a:ext cx="863600" cy="1111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6243638" y="6118225"/>
            <a:ext cx="935038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太阳形 43"/>
          <p:cNvSpPr/>
          <p:nvPr/>
        </p:nvSpPr>
        <p:spPr>
          <a:xfrm>
            <a:off x="1524000" y="682625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1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45" name="太阳形 44"/>
          <p:cNvSpPr/>
          <p:nvPr/>
        </p:nvSpPr>
        <p:spPr>
          <a:xfrm>
            <a:off x="6165850" y="682625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2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46" name="太阳形 45"/>
          <p:cNvSpPr/>
          <p:nvPr/>
        </p:nvSpPr>
        <p:spPr>
          <a:xfrm>
            <a:off x="2940050" y="3998913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3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21539" name="文本框 18"/>
          <p:cNvSpPr txBox="1"/>
          <p:nvPr/>
        </p:nvSpPr>
        <p:spPr>
          <a:xfrm>
            <a:off x="6837363" y="1873250"/>
            <a:ext cx="831850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rou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1540" name="文本框 18"/>
          <p:cNvSpPr txBox="1"/>
          <p:nvPr/>
        </p:nvSpPr>
        <p:spPr>
          <a:xfrm>
            <a:off x="6881813" y="1206500"/>
            <a:ext cx="744537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lau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7668895" y="4043680"/>
            <a:ext cx="4523105" cy="1348105"/>
          </a:xfrm>
          <a:prstGeom prst="cloudCallout">
            <a:avLst>
              <a:gd name="adj1" fmla="val -29583"/>
              <a:gd name="adj2" fmla="val 67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Try to read!</a:t>
            </a:r>
            <a:endParaRPr lang="en-US" altLang="zh-CN" sz="28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45050" y="662940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Ja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57750" y="1289050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du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94580" y="1827530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lo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3475" y="2475230"/>
            <a:ext cx="146558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o'clo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30105" y="662940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cou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30105" y="1207135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lau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730105" y="1811020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rou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03950" y="4043680"/>
            <a:ext cx="146558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spri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43955" y="4869815"/>
            <a:ext cx="86423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si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79515" y="5596255"/>
            <a:ext cx="116141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bri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86380" y="0"/>
            <a:ext cx="72980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Comic Sans MS" panose="030F0702030302020204" charset="0"/>
                <a:cs typeface="Comic Sans MS" panose="030F0702030302020204" charset="0"/>
              </a:rPr>
              <a:t>Nick wants to play a game with you.</a:t>
            </a:r>
            <a:endParaRPr lang="en-US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985" y="8255"/>
            <a:ext cx="711835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  <p:bldP spid="2" grpId="1" animBg="1"/>
      <p:bldP spid="3" grpId="0" bldLvl="0" animBg="1"/>
      <p:bldP spid="3" grpId="1" animBg="1"/>
      <p:bldP spid="5" grpId="0" bldLvl="0" animBg="1"/>
      <p:bldP spid="5" grpId="1" animBg="1"/>
      <p:bldP spid="7" grpId="0" bldLvl="0" animBg="1"/>
      <p:bldP spid="7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5" grpId="0" bldLvl="0" animBg="1"/>
      <p:bldP spid="2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7409" name="文本框 3"/>
          <p:cNvSpPr txBox="1"/>
          <p:nvPr/>
        </p:nvSpPr>
        <p:spPr>
          <a:xfrm>
            <a:off x="2109788" y="530225"/>
            <a:ext cx="976312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ne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7410" name="文本框 4"/>
          <p:cNvSpPr txBox="1"/>
          <p:nvPr/>
        </p:nvSpPr>
        <p:spPr>
          <a:xfrm>
            <a:off x="2109788" y="1195388"/>
            <a:ext cx="976312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lo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7411" name="文本框 5"/>
          <p:cNvSpPr txBox="1"/>
          <p:nvPr/>
        </p:nvSpPr>
        <p:spPr>
          <a:xfrm>
            <a:off x="2109788" y="1806575"/>
            <a:ext cx="976312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pi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7412" name="文本框 6"/>
          <p:cNvSpPr txBox="1"/>
          <p:nvPr/>
        </p:nvSpPr>
        <p:spPr>
          <a:xfrm>
            <a:off x="2109788" y="2519363"/>
            <a:ext cx="976312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sti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189288" y="1014413"/>
            <a:ext cx="488950" cy="35083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136900" y="1530350"/>
            <a:ext cx="511175" cy="396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136900" y="1957388"/>
            <a:ext cx="438150" cy="15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3219450" y="2135188"/>
            <a:ext cx="458788" cy="3841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3790950" y="1365250"/>
            <a:ext cx="981075" cy="98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3200" b="1" strike="noStrike" noProof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943475" y="1052513"/>
            <a:ext cx="8636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979988" y="1706563"/>
            <a:ext cx="863600" cy="1111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943475" y="2276475"/>
            <a:ext cx="93662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016500" y="2997200"/>
            <a:ext cx="8636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2" name="文本框 17"/>
          <p:cNvSpPr txBox="1"/>
          <p:nvPr/>
        </p:nvSpPr>
        <p:spPr>
          <a:xfrm>
            <a:off x="6705600" y="530225"/>
            <a:ext cx="976313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tou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7423" name="文本框 18"/>
          <p:cNvSpPr txBox="1"/>
          <p:nvPr/>
        </p:nvSpPr>
        <p:spPr>
          <a:xfrm>
            <a:off x="6705600" y="1958975"/>
            <a:ext cx="976313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enou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275638" y="846138"/>
            <a:ext cx="490538" cy="34925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8239125" y="1570038"/>
            <a:ext cx="511175" cy="412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8275638" y="2133600"/>
            <a:ext cx="438150" cy="15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8750300" y="1292225"/>
            <a:ext cx="979488" cy="98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3200" b="1" strike="noStrike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3200" b="1" strike="noStrike" noProof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729788" y="1052513"/>
            <a:ext cx="8636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9729788" y="1717675"/>
            <a:ext cx="865188" cy="1111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9658350" y="2276475"/>
            <a:ext cx="935038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太阳形 43"/>
          <p:cNvSpPr/>
          <p:nvPr/>
        </p:nvSpPr>
        <p:spPr>
          <a:xfrm>
            <a:off x="1207135" y="443230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1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45" name="太阳形 44"/>
          <p:cNvSpPr/>
          <p:nvPr/>
        </p:nvSpPr>
        <p:spPr>
          <a:xfrm>
            <a:off x="5880100" y="236855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2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46" name="太阳形 45"/>
          <p:cNvSpPr/>
          <p:nvPr/>
        </p:nvSpPr>
        <p:spPr>
          <a:xfrm>
            <a:off x="2679700" y="3995103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3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17447" name="文本框 18"/>
          <p:cNvSpPr txBox="1"/>
          <p:nvPr/>
        </p:nvSpPr>
        <p:spPr>
          <a:xfrm>
            <a:off x="6850063" y="1284288"/>
            <a:ext cx="831850" cy="52197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b="1">
                <a:latin typeface="Comic Sans MS" panose="030F0702030302020204" charset="0"/>
                <a:ea typeface="宋体" panose="02010600030101010101" pitchFamily="2" charset="-122"/>
              </a:rPr>
              <a:t>rou</a:t>
            </a:r>
            <a:endParaRPr lang="en-US" altLang="zh-CN" sz="28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9780" y="294005"/>
            <a:ext cx="3830320" cy="30232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5905" y="236855"/>
            <a:ext cx="3989705" cy="3080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9530" y="3522980"/>
            <a:ext cx="3822700" cy="2533015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1056640" y="2997200"/>
            <a:ext cx="9863455" cy="2317750"/>
          </a:xfrm>
          <a:prstGeom prst="cloudCallout">
            <a:avLst>
              <a:gd name="adj1" fmla="val -29583"/>
              <a:gd name="adj2" fmla="val 67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Group task:</a:t>
            </a:r>
            <a:endParaRPr lang="en-US" altLang="zh-CN" sz="28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1. Choose one to fill in the blanks</a:t>
            </a:r>
            <a:endParaRPr lang="en-US" altLang="zh-CN" sz="28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2. Try to read in your group.</a:t>
            </a:r>
            <a:endParaRPr lang="en-US" altLang="zh-CN" sz="28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9530" y="3995420"/>
            <a:ext cx="4102100" cy="2143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35" y="472440"/>
            <a:ext cx="3983990" cy="2379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75" y="443230"/>
            <a:ext cx="3761105" cy="2438400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 flipV="1">
            <a:off x="4603750" y="6118225"/>
            <a:ext cx="458788" cy="38576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6242050" y="6727825"/>
            <a:ext cx="865188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太阳形 43"/>
          <p:cNvSpPr/>
          <p:nvPr/>
        </p:nvSpPr>
        <p:spPr>
          <a:xfrm>
            <a:off x="1207135" y="443230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1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45" name="太阳形 44"/>
          <p:cNvSpPr/>
          <p:nvPr/>
        </p:nvSpPr>
        <p:spPr>
          <a:xfrm>
            <a:off x="5880100" y="236855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2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sp>
        <p:nvSpPr>
          <p:cNvPr id="46" name="太阳形 45"/>
          <p:cNvSpPr/>
          <p:nvPr/>
        </p:nvSpPr>
        <p:spPr>
          <a:xfrm>
            <a:off x="2679700" y="3995103"/>
            <a:ext cx="539750" cy="6096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z="2400" b="1" strike="noStrike" noProof="1">
                <a:solidFill>
                  <a:srgbClr val="FF0000"/>
                </a:solidFill>
              </a:rPr>
              <a:t>3</a:t>
            </a:r>
            <a:endParaRPr lang="en-US" altLang="zh-CN" sz="2400" b="1" strike="noStrike" noProof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236855"/>
            <a:ext cx="3830320" cy="3464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135" y="236855"/>
            <a:ext cx="3989705" cy="3464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0" y="3800475"/>
            <a:ext cx="4100830" cy="2533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073742915" name="图片 1073742914" descr="1592663617393_19CBCF64-AB31-481e-BAE2-2C60E52207A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8025" y="1933575"/>
            <a:ext cx="9376410" cy="2991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23260" y="1045210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Ja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7935" y="1045210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du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13245" y="1045210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lo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96985" y="1045210"/>
            <a:ext cx="146558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o'clo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26985" y="3168015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du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68230" y="3168015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lo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3190" y="3935095"/>
            <a:ext cx="103505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Ja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88855" y="3935095"/>
            <a:ext cx="146558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o'clo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ck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  <p:bldP spid="4" grpId="1" animBg="1"/>
      <p:bldP spid="7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06320" y="2361565"/>
            <a:ext cx="8421370" cy="213487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64180" y="1352550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cou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53755" y="1352550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lau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60085" y="1352550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rou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30365" y="3051175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cou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75750" y="3051175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lau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41260" y="3696335"/>
            <a:ext cx="116649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rou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gh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1" animBg="1"/>
      <p:bldP spid="19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4960" y="2173605"/>
            <a:ext cx="9476105" cy="21971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96030" y="1195705"/>
            <a:ext cx="146558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spri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45200" y="1195705"/>
            <a:ext cx="86423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si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49895" y="1195705"/>
            <a:ext cx="116141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bri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92545" y="2595880"/>
            <a:ext cx="116141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bri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0895" y="3168015"/>
            <a:ext cx="864235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si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53475" y="3168015"/>
            <a:ext cx="1465580" cy="52197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spri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ng</a:t>
            </a:r>
            <a:endParaRPr lang="en-US" altLang="zh-CN" sz="28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1" grpId="1" animBg="1"/>
      <p:bldP spid="2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93775" y="943610"/>
            <a:ext cx="11416030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Homework:</a:t>
            </a:r>
            <a:endParaRPr lang="en-US" altLang="zh-CN" sz="44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1. Read this story with your family</a:t>
            </a:r>
            <a:r>
              <a:rPr lang="zh-CN" altLang="en-US" sz="3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；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2. Try to record your family stories;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3. Try to find more words with “ck””ng””gh”.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    </a:t>
            </a:r>
            <a:endParaRPr lang="en-US" altLang="zh-CN" sz="3600" b="1">
              <a:solidFill>
                <a:schemeClr val="tx1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12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5122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7725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6146" name="内容占位符 1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087110"/>
          </a:xfrm>
        </p:spPr>
      </p:pic>
      <p:sp>
        <p:nvSpPr>
          <p:cNvPr id="6147" name="文本框 2"/>
          <p:cNvSpPr txBox="1"/>
          <p:nvPr/>
        </p:nvSpPr>
        <p:spPr>
          <a:xfrm>
            <a:off x="1685925" y="147638"/>
            <a:ext cx="3751263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latin typeface="Comic Sans MS" panose="030F0702030302020204" charset="0"/>
                <a:ea typeface="宋体" panose="02010600030101010101" pitchFamily="2" charset="-122"/>
              </a:rPr>
              <a:t>symphony concert</a:t>
            </a:r>
            <a:endParaRPr lang="zh-CN" altLang="en-US" sz="32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7169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7170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5992495"/>
          </a:xfrm>
        </p:spPr>
      </p:pic>
      <p:sp>
        <p:nvSpPr>
          <p:cNvPr id="7171" name="文本框 4"/>
          <p:cNvSpPr txBox="1"/>
          <p:nvPr/>
        </p:nvSpPr>
        <p:spPr>
          <a:xfrm>
            <a:off x="1714500" y="92075"/>
            <a:ext cx="5400675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latin typeface="Comic Sans MS" panose="030F0702030302020204" charset="0"/>
                <a:ea typeface="宋体" panose="02010600030101010101" pitchFamily="2" charset="-122"/>
              </a:rPr>
              <a:t>Chinese orchestra concert</a:t>
            </a:r>
            <a:endParaRPr lang="zh-CN" altLang="en-US" sz="32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819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pic>
        <p:nvPicPr>
          <p:cNvPr id="819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600" y="0"/>
            <a:ext cx="12089765" cy="6040120"/>
          </a:xfrm>
        </p:spPr>
      </p:pic>
      <p:sp>
        <p:nvSpPr>
          <p:cNvPr id="8195" name="文本框 4"/>
          <p:cNvSpPr txBox="1"/>
          <p:nvPr/>
        </p:nvSpPr>
        <p:spPr>
          <a:xfrm>
            <a:off x="1714500" y="92075"/>
            <a:ext cx="2819400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latin typeface="Comic Sans MS" panose="030F0702030302020204" charset="0"/>
                <a:ea typeface="宋体" panose="02010600030101010101" pitchFamily="2" charset="-122"/>
              </a:rPr>
              <a:t>Rock concert</a:t>
            </a:r>
            <a:endParaRPr lang="zh-CN" altLang="en-US" sz="32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8196" name="文本框 5"/>
          <p:cNvSpPr txBox="1"/>
          <p:nvPr/>
        </p:nvSpPr>
        <p:spPr>
          <a:xfrm>
            <a:off x="2124075" y="938213"/>
            <a:ext cx="2000250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b="1">
                <a:latin typeface="Comic Sans MS" panose="030F0702030302020204" charset="0"/>
                <a:ea typeface="宋体" panose="02010600030101010101" pitchFamily="2" charset="-122"/>
              </a:rPr>
              <a:t>band</a:t>
            </a:r>
            <a:r>
              <a:rPr lang="zh-CN" altLang="en-US" sz="3200" b="1">
                <a:latin typeface="Comic Sans MS" panose="030F0702030302020204" charset="0"/>
                <a:ea typeface="宋体" panose="02010600030101010101" pitchFamily="2" charset="-122"/>
              </a:rPr>
              <a:t>乐队</a:t>
            </a:r>
            <a:endParaRPr lang="zh-CN" altLang="en-US" sz="32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8197" name="文本框 6"/>
          <p:cNvSpPr txBox="1"/>
          <p:nvPr/>
        </p:nvSpPr>
        <p:spPr>
          <a:xfrm>
            <a:off x="574675" y="4383405"/>
            <a:ext cx="1139825" cy="82994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b="1">
                <a:latin typeface="Comic Sans MS" panose="030F0702030302020204" charset="0"/>
                <a:ea typeface="宋体" panose="02010600030101010101" pitchFamily="2" charset="-122"/>
              </a:rPr>
              <a:t>Bass player</a:t>
            </a:r>
            <a:endParaRPr lang="en-US" altLang="zh-CN" sz="24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8198" name="文本框 7"/>
          <p:cNvSpPr txBox="1"/>
          <p:nvPr/>
        </p:nvSpPr>
        <p:spPr>
          <a:xfrm>
            <a:off x="3513138" y="2589213"/>
            <a:ext cx="1590675" cy="82994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b="1">
                <a:latin typeface="Comic Sans MS" panose="030F0702030302020204" charset="0"/>
                <a:ea typeface="宋体" panose="02010600030101010101" pitchFamily="2" charset="-122"/>
              </a:rPr>
              <a:t>Keyboard player</a:t>
            </a:r>
            <a:endParaRPr lang="en-US" altLang="zh-CN" sz="24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8199" name="文本框 8"/>
          <p:cNvSpPr txBox="1"/>
          <p:nvPr/>
        </p:nvSpPr>
        <p:spPr>
          <a:xfrm>
            <a:off x="5499100" y="5213350"/>
            <a:ext cx="1066800" cy="4603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Comic Sans MS" panose="030F0702030302020204" charset="0"/>
                <a:ea typeface="宋体" panose="02010600030101010101" pitchFamily="2" charset="-122"/>
              </a:rPr>
              <a:t>singer</a:t>
            </a:r>
            <a:endParaRPr lang="en-US" altLang="zh-CN" sz="24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8200" name="文本框 9"/>
          <p:cNvSpPr txBox="1"/>
          <p:nvPr/>
        </p:nvSpPr>
        <p:spPr>
          <a:xfrm>
            <a:off x="7035165" y="4752975"/>
            <a:ext cx="1547813" cy="4603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Comic Sans MS" panose="030F0702030302020204" charset="0"/>
                <a:ea typeface="宋体" panose="02010600030101010101" pitchFamily="2" charset="-122"/>
              </a:rPr>
              <a:t>drummer</a:t>
            </a:r>
            <a:endParaRPr lang="en-US" altLang="zh-CN" sz="24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8201" name="文本框 10"/>
          <p:cNvSpPr txBox="1"/>
          <p:nvPr/>
        </p:nvSpPr>
        <p:spPr>
          <a:xfrm>
            <a:off x="8943023" y="2774315"/>
            <a:ext cx="1476375" cy="4603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>
                <a:latin typeface="Comic Sans MS" panose="030F0702030302020204" charset="0"/>
                <a:ea typeface="宋体" panose="02010600030101010101" pitchFamily="2" charset="-122"/>
              </a:rPr>
              <a:t>guitarist</a:t>
            </a:r>
            <a:endParaRPr lang="en-US" altLang="zh-CN" sz="2400" b="1">
              <a:latin typeface="Comic Sans MS" panose="030F070203030202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445" y="170180"/>
            <a:ext cx="10462260" cy="1471930"/>
          </a:xfrm>
          <a:prstGeom prst="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-635" y="2125980"/>
            <a:ext cx="11598275" cy="1051560"/>
          </a:xfrm>
          <a:prstGeom prst="cloudCallout">
            <a:avLst>
              <a:gd name="adj1" fmla="val -28284"/>
              <a:gd name="adj2" fmla="val 72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36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Guess: What's this story about?</a:t>
            </a:r>
            <a:endParaRPr lang="zh-CN" altLang="en-US" sz="36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" name="云形标注 1"/>
          <p:cNvSpPr/>
          <p:nvPr/>
        </p:nvSpPr>
        <p:spPr>
          <a:xfrm>
            <a:off x="120015" y="4502785"/>
            <a:ext cx="5605145" cy="721360"/>
          </a:xfrm>
          <a:prstGeom prst="cloudCallout">
            <a:avLst>
              <a:gd name="adj1" fmla="val -17434"/>
              <a:gd name="adj2" fmla="val 1369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Nick likes the concert.</a:t>
            </a:r>
            <a:endParaRPr lang="en-US" sz="24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3" name="云形标注 2"/>
          <p:cNvSpPr/>
          <p:nvPr/>
        </p:nvSpPr>
        <p:spPr>
          <a:xfrm>
            <a:off x="2435225" y="3479800"/>
            <a:ext cx="7901305" cy="721360"/>
          </a:xfrm>
          <a:prstGeom prst="cloudCallout">
            <a:avLst>
              <a:gd name="adj1" fmla="val 6168"/>
              <a:gd name="adj2" fmla="val 95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Nick wants to go to the concert.</a:t>
            </a:r>
            <a:endParaRPr lang="en-US" sz="24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7450455" y="4660265"/>
            <a:ext cx="4741545" cy="721360"/>
          </a:xfrm>
          <a:prstGeom prst="cloudCallout">
            <a:avLst>
              <a:gd name="adj1" fmla="val 15729"/>
              <a:gd name="adj2" fmla="val 113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Nick ... concert...</a:t>
            </a:r>
            <a:endParaRPr lang="en-US" sz="24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2" grpId="1" animBg="1"/>
      <p:bldP spid="2" grpId="2" bldLvl="0" animBg="1"/>
      <p:bldP spid="3" grpId="1" animBg="1"/>
      <p:bldP spid="3" grpId="2" bldLvl="0" animBg="1"/>
      <p:bldP spid="7" grpId="1" animBg="1"/>
      <p:bldP spid="7" grpId="2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60450" y="0"/>
            <a:ext cx="10574020" cy="5758180"/>
          </a:xfrm>
          <a:prstGeom prst="rect">
            <a:avLst/>
          </a:prstGeom>
        </p:spPr>
      </p:pic>
      <p:sp>
        <p:nvSpPr>
          <p:cNvPr id="2" name="云形标注 1"/>
          <p:cNvSpPr/>
          <p:nvPr/>
        </p:nvSpPr>
        <p:spPr>
          <a:xfrm>
            <a:off x="1490345" y="4487545"/>
            <a:ext cx="10939780" cy="1105535"/>
          </a:xfrm>
          <a:prstGeom prst="cloudCallout">
            <a:avLst>
              <a:gd name="adj1" fmla="val -28284"/>
              <a:gd name="adj2" fmla="val 72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0070C0"/>
                </a:solidFill>
                <a:latin typeface="Comic Sans MS" panose="030F0702030302020204" charset="0"/>
                <a:cs typeface="Comic Sans MS" panose="030F0702030302020204" charset="0"/>
              </a:rPr>
              <a:t>What can you see from the cover?</a:t>
            </a:r>
            <a:endParaRPr lang="zh-CN" altLang="en-US" sz="3200" b="1">
              <a:solidFill>
                <a:srgbClr val="002060"/>
              </a:solidFill>
              <a:latin typeface="Comic Sans MS" panose="030F0702030302020204" charset="0"/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175750" y="2548255"/>
            <a:ext cx="1818640" cy="1784350"/>
          </a:xfrm>
          <a:prstGeom prst="ellipse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79140" y="194945"/>
            <a:ext cx="4037965" cy="348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2" grpId="2" bldLvl="0" animBg="1"/>
      <p:bldP spid="4" grpId="0" bldLvl="0" animBg="1"/>
      <p:bldP spid="4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79*4013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KSO_WM_UNIT_PLACING_PICTURE_USER_VIEWPORT" val="{&quot;height&quot;:8939,&quot;width&quot;:15985}"/>
</p:tagLst>
</file>

<file path=ppt/tags/tag11.xml><?xml version="1.0" encoding="utf-8"?>
<p:tagLst xmlns:p="http://schemas.openxmlformats.org/presentationml/2006/main">
  <p:tag name="REFSHAPE" val="461087452"/>
  <p:tag name="KSO_WM_UNIT_PLACING_PICTURE_USER_VIEWPORT" val="{&quot;height&quot;:6735,&quot;width&quot;:6450}"/>
</p:tagLst>
</file>

<file path=ppt/tags/tag12.xml><?xml version="1.0" encoding="utf-8"?>
<p:tagLst xmlns:p="http://schemas.openxmlformats.org/presentationml/2006/main">
  <p:tag name="ISPRING_PRESENTATION_TITLE" val="PowerPoint 千图2"/>
</p:tagLst>
</file>

<file path=ppt/tags/tag2.xml><?xml version="1.0" encoding="utf-8"?>
<p:tagLst xmlns:p="http://schemas.openxmlformats.org/presentationml/2006/main">
  <p:tag name="KSO_WM_UNIT_PLACING_PICTURE_USER_VIEWPORT" val="{&quot;height&quot;:4920,&quot;width&quot;:7695}"/>
</p:tagLst>
</file>

<file path=ppt/tags/tag3.xml><?xml version="1.0" encoding="utf-8"?>
<p:tagLst xmlns:p="http://schemas.openxmlformats.org/presentationml/2006/main">
  <p:tag name="KSO_WM_UNIT_PLACING_PICTURE_USER_VIEWPORT" val="{&quot;height&quot;:5430,&quot;width&quot;:8235}"/>
</p:tagLst>
</file>

<file path=ppt/tags/tag4.xml><?xml version="1.0" encoding="utf-8"?>
<p:tagLst xmlns:p="http://schemas.openxmlformats.org/presentationml/2006/main">
  <p:tag name="KSO_WM_UNIT_PLACING_PICTURE_USER_VIEWPORT" val="{&quot;height&quot;:9068,&quot;width&quot;:16652}"/>
</p:tagLst>
</file>

<file path=ppt/tags/tag5.xml><?xml version="1.0" encoding="utf-8"?>
<p:tagLst xmlns:p="http://schemas.openxmlformats.org/presentationml/2006/main">
  <p:tag name="KSO_WM_UNIT_PLACING_PICTURE_USER_VIEWPORT" val="{&quot;height&quot;:4713,&quot;width&quot;:4953}"/>
</p:tagLst>
</file>

<file path=ppt/tags/tag6.xml><?xml version="1.0" encoding="utf-8"?>
<p:tagLst xmlns:p="http://schemas.openxmlformats.org/presentationml/2006/main">
  <p:tag name="REFSHAPE" val="916823196"/>
  <p:tag name="KSO_WM_UNIT_PLACING_PICTURE_USER_VIEWPORT" val="{&quot;height&quot;:7125,&quot;width&quot;:6765}"/>
</p:tagLst>
</file>

<file path=ppt/tags/tag7.xml><?xml version="1.0" encoding="utf-8"?>
<p:tagLst xmlns:p="http://schemas.openxmlformats.org/presentationml/2006/main">
  <p:tag name="KSO_WM_UNIT_PLACING_PICTURE_USER_VIEWPORT" val="{&quot;height&quot;:8939,&quot;width&quot;:15985}"/>
</p:tagLst>
</file>

<file path=ppt/tags/tag8.xml><?xml version="1.0" encoding="utf-8"?>
<p:tagLst xmlns:p="http://schemas.openxmlformats.org/presentationml/2006/main">
  <p:tag name="REFSHAPE" val="756330956"/>
  <p:tag name="KSO_WM_UNIT_PLACING_PICTURE_USER_VIEWPORT" val="{&quot;height&quot;:4335,&quot;width&quot;:5175}"/>
</p:tagLst>
</file>

<file path=ppt/tags/tag9.xml><?xml version="1.0" encoding="utf-8"?>
<p:tagLst xmlns:p="http://schemas.openxmlformats.org/presentationml/2006/main">
  <p:tag name="REFSHAPE" val="461087452"/>
  <p:tag name="KSO_WM_UNIT_PLACING_PICTURE_USER_VIEWPORT" val="{&quot;height&quot;:6735,&quot;width&quot;:6450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2173</Words>
  <Application>WPS 演示</Application>
  <PresentationFormat>宽屏</PresentationFormat>
  <Paragraphs>320</Paragraphs>
  <Slides>38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Arial</vt:lpstr>
      <vt:lpstr>宋体</vt:lpstr>
      <vt:lpstr>Wingdings</vt:lpstr>
      <vt:lpstr>字魂52号-阿开漫画体</vt:lpstr>
      <vt:lpstr>方正清刻本悦宋简体</vt:lpstr>
      <vt:lpstr>Comic Sans MS</vt:lpstr>
      <vt:lpstr>微软雅黑</vt:lpstr>
      <vt:lpstr>Bahnschrift SemiCondensed</vt:lpstr>
      <vt:lpstr>等线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千图2</dc:title>
  <dc:creator>Wssc0816</dc:creator>
  <cp:lastModifiedBy>Administrator</cp:lastModifiedBy>
  <cp:revision>140</cp:revision>
  <dcterms:created xsi:type="dcterms:W3CDTF">2019-09-09T12:59:00Z</dcterms:created>
  <dcterms:modified xsi:type="dcterms:W3CDTF">2020-07-08T02:18:32Z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