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1652" r:id="rId2"/>
    <p:sldId id="1156" r:id="rId3"/>
    <p:sldId id="1657" r:id="rId4"/>
    <p:sldId id="1651" r:id="rId5"/>
    <p:sldId id="1656" r:id="rId6"/>
    <p:sldId id="1655" r:id="rId7"/>
    <p:sldId id="1658" r:id="rId8"/>
    <p:sldId id="1659" r:id="rId9"/>
    <p:sldId id="1660" r:id="rId10"/>
    <p:sldId id="1661" r:id="rId11"/>
    <p:sldId id="1662" r:id="rId12"/>
    <p:sldId id="1663" r:id="rId13"/>
    <p:sldId id="1664" r:id="rId14"/>
    <p:sldId id="1666" r:id="rId15"/>
    <p:sldId id="1667" r:id="rId16"/>
    <p:sldId id="1604" r:id="rId17"/>
    <p:sldId id="1665" r:id="rId18"/>
    <p:sldId id="1668" r:id="rId19"/>
  </p:sldIdLst>
  <p:sldSz cx="12192000" cy="6858000"/>
  <p:notesSz cx="6761163" cy="9942513"/>
  <p:embeddedFontLst>
    <p:embeddedFont>
      <p:font typeface="Gadugi" panose="020B0502040204020203" pitchFamily="34" charset="0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omic Sans MS" panose="030F0702030302020204" pitchFamily="66" charset="0"/>
      <p:regular r:id="rId28"/>
      <p:bold r:id="rId29"/>
      <p:italic r:id="rId30"/>
      <p:boldItalic r:id="rId31"/>
    </p:embeddedFont>
    <p:embeddedFont>
      <p:font typeface="楷体" panose="02010609060101010101" pitchFamily="49" charset="-122"/>
      <p:regular r:id="rId32"/>
    </p:embeddedFont>
    <p:embeddedFont>
      <p:font typeface="华文楷体" panose="02010600040101010101" pitchFamily="2" charset="-122"/>
      <p:regular r:id="rId33"/>
    </p:embeddedFont>
    <p:embeddedFont>
      <p:font typeface="Arial Unicode MS" panose="020B0604020202020204" pitchFamily="34" charset="-122"/>
      <p:regular r:id="rId34"/>
    </p:embeddedFont>
    <p:embeddedFont>
      <p:font typeface="Britannic Bold" panose="020B0903060703020204" pitchFamily="34" charset="0"/>
      <p:regular r:id="rId35"/>
    </p:embeddedFont>
    <p:embeddedFont>
      <p:font typeface="Calibri Light" panose="020F0302020204030204" pitchFamily="34" charset="0"/>
      <p:regular r:id="rId36"/>
      <p:italic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CC"/>
    <a:srgbClr val="FFCCFF"/>
    <a:srgbClr val="E02929"/>
    <a:srgbClr val="D60000"/>
    <a:srgbClr val="000000"/>
    <a:srgbClr val="B4B0B2"/>
    <a:srgbClr val="D18EB2"/>
    <a:srgbClr val="FE0000"/>
    <a:srgbClr val="604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56" autoAdjust="0"/>
    <p:restoredTop sz="94424" autoAdjust="0"/>
  </p:normalViewPr>
  <p:slideViewPr>
    <p:cSldViewPr snapToGrid="0">
      <p:cViewPr varScale="1">
        <p:scale>
          <a:sx n="67" d="100"/>
          <a:sy n="67" d="100"/>
        </p:scale>
        <p:origin x="-1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A6249-8167-4D60-A7E0-4E06A00D83F3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43664"/>
            <a:ext cx="2929837" cy="498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4"/>
            <a:ext cx="2929837" cy="498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725DF-EF93-48B2-BCC4-BF73981C56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860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55BD86-22C0-4D6C-A0B9-3827DB58E50B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96081" y="1241425"/>
            <a:ext cx="5969001" cy="3357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43664"/>
            <a:ext cx="2929837" cy="498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4"/>
            <a:ext cx="2929837" cy="498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9E10A-DF80-4F50-9442-1B8E62170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748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95288" y="1241425"/>
            <a:ext cx="5970587" cy="3357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9E10A-DF80-4F50-9442-1B8E62170CE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840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95288" y="1241425"/>
            <a:ext cx="5970587" cy="3357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9E10A-DF80-4F50-9442-1B8E62170CE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41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95288" y="1241425"/>
            <a:ext cx="5970587" cy="3357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9E10A-DF80-4F50-9442-1B8E62170CE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8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C99FA-909C-49A9-969D-ED4B68258966}" type="datetimeFigureOut">
              <a:rPr lang="zh-CN" altLang="en-US" smtClean="0"/>
              <a:t>2020-06-02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B1775-3D6A-4F90-A7F7-BEB845663F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U7%20Story.mp4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1.png"/><Relationship Id="rId5" Type="http://schemas.microsoft.com/office/2007/relationships/media" Target="../media/media4.mp3"/><Relationship Id="rId10" Type="http://schemas.openxmlformats.org/officeDocument/2006/relationships/image" Target="../media/image10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hyperlink" Target="&#36187;&#40857;&#33311;.mp4" TargetMode="Externa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7.jpe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62635" y="264793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中国节日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4488" y="264793"/>
            <a:ext cx="8901112" cy="632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826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图片 133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37611" r="11465" b="2190"/>
          <a:stretch>
            <a:fillRect/>
          </a:stretch>
        </p:blipFill>
        <p:spPr bwMode="auto">
          <a:xfrm>
            <a:off x="3327399" y="881060"/>
            <a:ext cx="5139630" cy="260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41758" y="3869159"/>
            <a:ext cx="68310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Comic Sans MS" panose="030F0702030302020204" pitchFamily="66" charset="0"/>
              </a:rPr>
              <a:t>The Mid-Autumn Festival is in September or October. People look at the moon at night with their families. They eat moon cakes and fruit.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0588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7151" y="4339443"/>
            <a:ext cx="5830018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3600" dirty="0" smtClean="0">
                <a:latin typeface="Comic Sans MS" panose="030F0702030302020204" pitchFamily="66" charset="0"/>
              </a:rPr>
              <a:t>  D</a:t>
            </a:r>
            <a:r>
              <a:rPr lang="en-US" altLang="zh-CN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ou</a:t>
            </a:r>
            <a:r>
              <a:rPr lang="en-US" altLang="zh-CN" sz="3600" dirty="0" smtClean="0">
                <a:latin typeface="Comic Sans MS" panose="030F0702030302020204" pitchFamily="66" charset="0"/>
              </a:rPr>
              <a:t>ble </a:t>
            </a:r>
            <a:r>
              <a:rPr lang="en-US" altLang="zh-CN" sz="3600" dirty="0">
                <a:latin typeface="Comic Sans MS" panose="030F0702030302020204" pitchFamily="66" charset="0"/>
              </a:rPr>
              <a:t>Ninth </a:t>
            </a:r>
            <a:r>
              <a:rPr lang="en-US" altLang="zh-CN" sz="3600" dirty="0" smtClean="0">
                <a:latin typeface="Comic Sans MS" panose="030F0702030302020204" pitchFamily="66" charset="0"/>
              </a:rPr>
              <a:t>Festival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8" name="图片 7" descr="CJ~%11FS$6E8GD`RCP~R{WL"/>
          <p:cNvPicPr>
            <a:picLocks noChangeAspect="1"/>
          </p:cNvPicPr>
          <p:nvPr/>
        </p:nvPicPr>
        <p:blipFill rotWithShape="1">
          <a:blip r:embed="rId2"/>
          <a:srcRect l="14986"/>
          <a:stretch/>
        </p:blipFill>
        <p:spPr>
          <a:xfrm>
            <a:off x="3886198" y="1378582"/>
            <a:ext cx="3971925" cy="289992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57496" y="714375"/>
            <a:ext cx="6743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It </a:t>
            </a:r>
            <a:r>
              <a:rPr lang="en-US" altLang="zh-CN" sz="3200" dirty="0">
                <a:latin typeface="Comic Sans MS" panose="030F0702030302020204" pitchFamily="66" charset="0"/>
              </a:rPr>
              <a:t>is a festival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for old people</a:t>
            </a:r>
            <a:r>
              <a:rPr lang="en-US" altLang="zh-CN" sz="3200" dirty="0">
                <a:latin typeface="Comic Sans MS" panose="030F0702030302020204" pitchFamily="66" charset="0"/>
              </a:rPr>
              <a:t>.</a:t>
            </a:r>
            <a:endParaRPr lang="zh-CN" altLang="en-US" sz="3200" dirty="0"/>
          </a:p>
        </p:txBody>
      </p:sp>
      <p:sp>
        <p:nvSpPr>
          <p:cNvPr id="3" name="椭圆形标注 2"/>
          <p:cNvSpPr/>
          <p:nvPr/>
        </p:nvSpPr>
        <p:spPr>
          <a:xfrm>
            <a:off x="762634" y="3786188"/>
            <a:ext cx="3723641" cy="875255"/>
          </a:xfrm>
          <a:prstGeom prst="wedgeEllipseCallout">
            <a:avLst>
              <a:gd name="adj1" fmla="val 54059"/>
              <a:gd name="adj2" fmla="val 53173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农历九月初九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17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28779" y="31910"/>
            <a:ext cx="59721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40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Try to say</a:t>
            </a:r>
            <a:r>
              <a:rPr lang="en-US" altLang="zh-CN" sz="28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四人一组</a:t>
            </a:r>
            <a:r>
              <a:rPr lang="en-US" altLang="zh-CN" sz="28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)</a:t>
            </a:r>
            <a:endParaRPr lang="zh-CN" altLang="en-US" sz="28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图片 7" descr="CJ~%11FS$6E8GD`RCP~R{WL"/>
          <p:cNvPicPr>
            <a:picLocks noChangeAspect="1"/>
          </p:cNvPicPr>
          <p:nvPr/>
        </p:nvPicPr>
        <p:blipFill rotWithShape="1">
          <a:blip r:embed="rId2"/>
          <a:srcRect l="14986"/>
          <a:stretch/>
        </p:blipFill>
        <p:spPr>
          <a:xfrm>
            <a:off x="6189233" y="1125271"/>
            <a:ext cx="2483272" cy="1813050"/>
          </a:xfrm>
          <a:prstGeom prst="rect">
            <a:avLst/>
          </a:prstGeom>
        </p:spPr>
      </p:pic>
      <p:pic>
        <p:nvPicPr>
          <p:cNvPr id="10" name="Picture 23" descr="62531509527112011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0" b="6989"/>
          <a:stretch>
            <a:fillRect/>
          </a:stretch>
        </p:blipFill>
        <p:spPr bwMode="auto">
          <a:xfrm>
            <a:off x="3492974" y="1130159"/>
            <a:ext cx="2758121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_(H~48E%{1E_}8TG3`$1(}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005" y="1083342"/>
            <a:ext cx="2607261" cy="1854979"/>
          </a:xfrm>
          <a:prstGeom prst="rect">
            <a:avLst/>
          </a:prstGeom>
        </p:spPr>
      </p:pic>
      <p:pic>
        <p:nvPicPr>
          <p:cNvPr id="14" name="图片 133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8" t="42270" r="20886" b="3793"/>
          <a:stretch>
            <a:fillRect/>
          </a:stretch>
        </p:blipFill>
        <p:spPr bwMode="auto">
          <a:xfrm>
            <a:off x="8644356" y="1101583"/>
            <a:ext cx="2664675" cy="185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43344" y="3312149"/>
            <a:ext cx="5186331" cy="6740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in Oct. or Nov.</a:t>
            </a:r>
            <a:endParaRPr lang="zh-CN" altLang="en-US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3344" y="4019534"/>
            <a:ext cx="5186331" cy="18097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visit old people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climb m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ou</a:t>
            </a:r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</a:t>
            </a:r>
            <a:r>
              <a:rPr lang="en-US" altLang="zh-CN" sz="3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tain</a:t>
            </a:r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s(</a:t>
            </a:r>
            <a:r>
              <a:rPr lang="zh-CN" altLang="en-US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爬山</a:t>
            </a:r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)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enjoy the flowers(</a:t>
            </a:r>
            <a:r>
              <a:rPr lang="zh-CN" altLang="en-US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赏花</a:t>
            </a:r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52864" y="5879221"/>
            <a:ext cx="5186331" cy="6740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eat rice cakes</a:t>
            </a:r>
            <a:endParaRPr lang="zh-CN" altLang="en-US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83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图片 133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8" t="42270" r="20886" b="3793"/>
          <a:stretch>
            <a:fillRect/>
          </a:stretch>
        </p:blipFill>
        <p:spPr bwMode="auto">
          <a:xfrm>
            <a:off x="3457534" y="822306"/>
            <a:ext cx="4829216" cy="2806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338349" y="3697924"/>
            <a:ext cx="77200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cs typeface="Calibri" panose="020F0502020204030204" charset="0"/>
              </a:rPr>
              <a:t>The </a:t>
            </a:r>
            <a:r>
              <a:rPr lang="en-US" altLang="zh-CN" sz="2800" b="1" dirty="0" smtClean="0">
                <a:solidFill>
                  <a:srgbClr val="000000"/>
                </a:solidFill>
                <a:latin typeface="Comic Sans MS" panose="030F0702030302020204" pitchFamily="66" charset="0"/>
                <a:cs typeface="Calibri" panose="020F0502020204030204" charset="0"/>
              </a:rPr>
              <a:t>Double 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cs typeface="Calibri" panose="020F0502020204030204" charset="0"/>
              </a:rPr>
              <a:t>Ninth Festival is in October or </a:t>
            </a:r>
            <a:r>
              <a:rPr lang="en-US" altLang="zh-CN" sz="2800" b="1" dirty="0" smtClean="0">
                <a:solidFill>
                  <a:srgbClr val="000000"/>
                </a:solidFill>
                <a:latin typeface="Comic Sans MS" panose="030F0702030302020204" pitchFamily="66" charset="0"/>
                <a:cs typeface="Calibri" panose="020F0502020204030204" charset="0"/>
              </a:rPr>
              <a:t>November. It 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cs typeface="Calibri" panose="020F0502020204030204" charset="0"/>
              </a:rPr>
              <a:t>is a festival for old people. People visit their parents and grandparents. They also climb mountains and eat rice cakes at this festival</a:t>
            </a: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cs typeface="+mn-lt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Comic Sans MS" panose="030F0702030302020204" pitchFamily="66" charset="0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456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图片 133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6" t="39824" r="19664" b="439"/>
          <a:stretch>
            <a:fillRect/>
          </a:stretch>
        </p:blipFill>
        <p:spPr bwMode="auto">
          <a:xfrm>
            <a:off x="1565321" y="1079506"/>
            <a:ext cx="4211638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33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7" t="40356" r="23511" b="1950"/>
          <a:stretch>
            <a:fillRect/>
          </a:stretch>
        </p:blipFill>
        <p:spPr bwMode="auto">
          <a:xfrm>
            <a:off x="5972222" y="1079506"/>
            <a:ext cx="4176712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33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37611" r="11465" b="2190"/>
          <a:stretch>
            <a:fillRect/>
          </a:stretch>
        </p:blipFill>
        <p:spPr bwMode="auto">
          <a:xfrm>
            <a:off x="1754233" y="3573463"/>
            <a:ext cx="3889375" cy="222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33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8" t="42270" r="20886" b="3793"/>
          <a:stretch>
            <a:fillRect/>
          </a:stretch>
        </p:blipFill>
        <p:spPr bwMode="auto">
          <a:xfrm>
            <a:off x="6073820" y="3500438"/>
            <a:ext cx="3816350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笑脸 1">
            <a:hlinkClick r:id="rId6" action="ppaction://hlinkfile"/>
          </p:cNvPr>
          <p:cNvSpPr/>
          <p:nvPr/>
        </p:nvSpPr>
        <p:spPr>
          <a:xfrm>
            <a:off x="10329863" y="5777545"/>
            <a:ext cx="590595" cy="53753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33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2" descr="D:\jpg\festival.jpg"/>
          <p:cNvPicPr>
            <a:picLocks noChangeAspect="1" noChangeArrowheads="1"/>
          </p:cNvPicPr>
          <p:nvPr/>
        </p:nvPicPr>
        <p:blipFill>
          <a:blip r:embed="rId2" cstate="print"/>
          <a:srcRect b="12014"/>
          <a:stretch>
            <a:fillRect/>
          </a:stretch>
        </p:blipFill>
        <p:spPr bwMode="auto">
          <a:xfrm>
            <a:off x="1428231" y="471484"/>
            <a:ext cx="4499993" cy="2803110"/>
          </a:xfrm>
          <a:prstGeom prst="rect">
            <a:avLst/>
          </a:prstGeom>
          <a:noFill/>
        </p:spPr>
      </p:pic>
      <p:pic>
        <p:nvPicPr>
          <p:cNvPr id="9" name="Picture 3" descr="D:\jpg\DragonB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4288" y="328624"/>
            <a:ext cx="4139952" cy="2942946"/>
          </a:xfrm>
          <a:prstGeom prst="rect">
            <a:avLst/>
          </a:prstGeom>
          <a:noFill/>
        </p:spPr>
      </p:pic>
      <p:pic>
        <p:nvPicPr>
          <p:cNvPr id="10" name="Picture 4" descr="D:\jpg\MidAutum.jpg"/>
          <p:cNvPicPr>
            <a:picLocks noChangeAspect="1" noChangeArrowheads="1"/>
          </p:cNvPicPr>
          <p:nvPr/>
        </p:nvPicPr>
        <p:blipFill rotWithShape="1">
          <a:blip r:embed="rId4" cstate="print"/>
          <a:srcRect l="1" t="6532" r="826" b="7370"/>
          <a:stretch/>
        </p:blipFill>
        <p:spPr bwMode="auto">
          <a:xfrm>
            <a:off x="1500240" y="3585220"/>
            <a:ext cx="4427984" cy="2789849"/>
          </a:xfrm>
          <a:prstGeom prst="rect">
            <a:avLst/>
          </a:prstGeom>
          <a:noFill/>
        </p:spPr>
      </p:pic>
      <p:pic>
        <p:nvPicPr>
          <p:cNvPr id="11" name="Picture 5" descr="D:\jpg\DoubleN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9206" y="3664746"/>
            <a:ext cx="4265034" cy="271658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504288" y="2486025"/>
            <a:ext cx="4320480" cy="5847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Dragon Boat Festival</a:t>
            </a:r>
            <a:endParaRPr lang="zh-CN" altLang="en-US" sz="32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0745" y="2492672"/>
            <a:ext cx="4499992" cy="5847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   Spring  </a:t>
            </a:r>
            <a:r>
              <a:rPr lang="en-US" altLang="zh-CN" sz="3200" b="1" dirty="0" smtClean="0">
                <a:latin typeface="Comic Sans MS" pitchFamily="66" charset="0"/>
              </a:rPr>
              <a:t> </a:t>
            </a:r>
            <a:r>
              <a:rPr lang="en-US" altLang="zh-CN" sz="3200" b="1" dirty="0" smtClean="0">
                <a:latin typeface="Comic Sans MS" pitchFamily="66" charset="0"/>
              </a:rPr>
              <a:t>Festival</a:t>
            </a:r>
            <a:endParaRPr lang="zh-CN" altLang="en-US" sz="3200" b="1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00240" y="5764657"/>
            <a:ext cx="4427984" cy="5847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Mid-Autumn Festival</a:t>
            </a:r>
            <a:endParaRPr lang="zh-CN" altLang="en-US" sz="3200" b="1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0272" y="5749801"/>
            <a:ext cx="4464496" cy="5847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Double Ninth Festival</a:t>
            </a:r>
            <a:endParaRPr lang="zh-CN" altLang="en-US" sz="32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13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635" y="321945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7595" y="3188970"/>
            <a:ext cx="3804920" cy="4152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36"/>
          <a:stretch/>
        </p:blipFill>
        <p:spPr bwMode="auto">
          <a:xfrm>
            <a:off x="1542723" y="1063944"/>
            <a:ext cx="6613136" cy="2125026"/>
          </a:xfrm>
          <a:prstGeom prst="rect">
            <a:avLst/>
          </a:prstGeom>
          <a:noFill/>
          <a:ln w="254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867132" y="3604260"/>
            <a:ext cx="7368248" cy="267765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Comic Sans MS" panose="030F0702030302020204" pitchFamily="66" charset="0"/>
              </a:rPr>
              <a:t>The Mid-Autumn Festival is in September or October. People look at the moon at night with their families. 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They talk about the moon, too. </a:t>
            </a:r>
            <a:r>
              <a:rPr lang="zh-CN" altLang="en-US" sz="2800" dirty="0" smtClean="0">
                <a:latin typeface="Comic Sans MS" panose="030F0702030302020204" pitchFamily="66" charset="0"/>
              </a:rPr>
              <a:t>They </a:t>
            </a:r>
            <a:r>
              <a:rPr lang="zh-CN" altLang="en-US" sz="2800" dirty="0">
                <a:latin typeface="Comic Sans MS" panose="030F0702030302020204" pitchFamily="66" charset="0"/>
              </a:rPr>
              <a:t>eat moon cakes and fruit</a:t>
            </a:r>
            <a:r>
              <a:rPr lang="zh-CN" altLang="en-US" sz="2800" dirty="0" smtClean="0">
                <a:latin typeface="Comic Sans MS" panose="030F0702030302020204" pitchFamily="66" charset="0"/>
              </a:rPr>
              <a:t>. </a:t>
            </a:r>
            <a:r>
              <a:rPr lang="en-US" altLang="zh-CN" sz="2800" dirty="0" smtClean="0">
                <a:latin typeface="Comic Sans MS" panose="030F0702030302020204" pitchFamily="66" charset="0"/>
              </a:rPr>
              <a:t>Some people also have a big dinner at this festival. They feel happy and warm.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8888" y="2649157"/>
            <a:ext cx="10092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Love our culture</a:t>
            </a:r>
            <a:endParaRPr lang="zh-CN" altLang="en-US" sz="8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glow rad="139700">
                  <a:srgbClr val="FFFF00">
                    <a:alpha val="40000"/>
                  </a:srgb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1327" y="1055127"/>
            <a:ext cx="1119187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Love Chinese festivals</a:t>
            </a:r>
            <a:endParaRPr lang="zh-CN" altLang="en-US" sz="8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glow rad="139700">
                  <a:srgbClr val="FFFF00">
                    <a:alpha val="40000"/>
                  </a:srgb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9745" y="4238278"/>
            <a:ext cx="962856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Love our country</a:t>
            </a:r>
            <a:endParaRPr lang="zh-CN" altLang="en-US" sz="8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glow rad="139700">
                  <a:srgbClr val="FFFF00">
                    <a:alpha val="40000"/>
                  </a:srgb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966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1941136" y="1930952"/>
            <a:ext cx="7760078" cy="350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1.Read Story time fluently.</a:t>
            </a: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   </a:t>
            </a:r>
            <a:r>
              <a:rPr lang="zh-CN" altLang="en-US" sz="2800" b="1" dirty="0" smtClean="0"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熟读</a:t>
            </a:r>
            <a:r>
              <a:rPr lang="en-US" altLang="zh-CN" sz="28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Story time</a:t>
            </a:r>
            <a:r>
              <a:rPr lang="zh-CN" altLang="en-US" sz="28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。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2.Choose a festival and make it better.</a:t>
            </a: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   </a:t>
            </a:r>
            <a:r>
              <a:rPr lang="zh-CN" altLang="en-US" sz="2800" b="1" dirty="0" smtClean="0"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选择书上一个节日进行润色。</a:t>
            </a:r>
            <a:endParaRPr lang="en-US" altLang="zh-CN" sz="2800" b="1" dirty="0">
              <a:latin typeface="Comic Sans MS" panose="030F0702030302020204" pitchFamily="66" charset="0"/>
              <a:ea typeface="楷体" panose="02010609060101010101" pitchFamily="49" charset="-122"/>
              <a:cs typeface="Comic Sans MS" panose="030F0702030302020204" pitchFamily="66" charset="0"/>
            </a:endParaRPr>
          </a:p>
          <a:p>
            <a:pPr>
              <a:lnSpc>
                <a:spcPts val="3800"/>
              </a:lnSpc>
            </a:pPr>
            <a:r>
              <a:rPr lang="en-US" altLang="zh-CN" sz="2800" b="1" dirty="0" smtClean="0"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3.</a:t>
            </a:r>
            <a:r>
              <a:rPr lang="en-US" altLang="zh-CN" sz="2800" b="1" dirty="0" smtClean="0">
                <a:latin typeface="Comic Sans MS" pitchFamily="66" charset="0"/>
              </a:rPr>
              <a:t> Try to say </a:t>
            </a:r>
            <a:r>
              <a:rPr lang="en-US" altLang="zh-CN" sz="2800" b="1" dirty="0" err="1" smtClean="0">
                <a:latin typeface="Comic Sans MS" pitchFamily="66" charset="0"/>
              </a:rPr>
              <a:t>sth</a:t>
            </a:r>
            <a:r>
              <a:rPr lang="en-US" altLang="zh-CN" sz="2800" b="1" dirty="0" smtClean="0">
                <a:latin typeface="Comic Sans MS" pitchFamily="66" charset="0"/>
              </a:rPr>
              <a:t>. about Lantern Festival, Qingming Festival.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 </a:t>
            </a:r>
            <a:r>
              <a:rPr lang="en-US" altLang="zh-CN" sz="2800" b="1" dirty="0" smtClean="0"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  </a:t>
            </a:r>
            <a:r>
              <a:rPr lang="zh-CN" altLang="en-US" sz="2800" b="1" dirty="0" smtClean="0">
                <a:latin typeface="Comic Sans MS" panose="030F0702030302020204" pitchFamily="66" charset="0"/>
                <a:ea typeface="楷体" panose="02010609060101010101" pitchFamily="49" charset="-122"/>
                <a:cs typeface="Comic Sans MS" panose="030F0702030302020204" pitchFamily="66" charset="0"/>
              </a:rPr>
              <a:t>尝试说说其他的中国节日：元宵节、清明节。</a:t>
            </a:r>
            <a:endParaRPr lang="zh-CN" altLang="en-US" sz="2800" b="1" dirty="0">
              <a:latin typeface="Comic Sans MS" panose="030F0702030302020204" pitchFamily="66" charset="0"/>
              <a:ea typeface="楷体" panose="02010609060101010101" pitchFamily="49" charset="-122"/>
              <a:cs typeface="Comic Sans MS" panose="030F0702030302020204" pitchFamily="66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8668" y="772795"/>
            <a:ext cx="321119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48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D6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ource Sans Pro Black" panose="020B0803030403020204" charset="0"/>
                <a:cs typeface="Source Sans Pro Black" panose="020B0803030403020204" charset="0"/>
              </a:rPr>
              <a:t>Homework</a:t>
            </a:r>
          </a:p>
        </p:txBody>
      </p:sp>
    </p:spTree>
    <p:extLst>
      <p:ext uri="{BB962C8B-B14F-4D97-AF65-F5344CB8AC3E}">
        <p14:creationId xmlns:p14="http://schemas.microsoft.com/office/powerpoint/2010/main" val="250503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62635" y="321945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60999" y="1223834"/>
            <a:ext cx="58801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6000" dirty="0" smtClean="0">
                <a:solidFill>
                  <a:srgbClr val="FF0000"/>
                </a:solidFill>
                <a:latin typeface="Britannic Bold" panose="020B0903060703020204" pitchFamily="34" charset="0"/>
              </a:rPr>
              <a:t>Chinese </a:t>
            </a:r>
            <a:r>
              <a:rPr lang="en-US" altLang="zh-CN" sz="6000" dirty="0">
                <a:solidFill>
                  <a:srgbClr val="FF0000"/>
                </a:solidFill>
                <a:latin typeface="Britannic Bold" panose="020B0903060703020204" pitchFamily="34" charset="0"/>
              </a:rPr>
              <a:t>festivals</a:t>
            </a:r>
            <a:endParaRPr lang="zh-CN" altLang="en-US" sz="60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22" name="Picture 5" descr="20080529145406734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304" y="3779889"/>
            <a:ext cx="1353600" cy="1009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8" descr="17115325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568" y="4988036"/>
            <a:ext cx="1353600" cy="10084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10" descr="135840933419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793" y="3803761"/>
            <a:ext cx="1353600" cy="1052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236" y="5028032"/>
            <a:ext cx="1353600" cy="9553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Picture 17" descr="赛龙舟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012" y="5001997"/>
            <a:ext cx="1353600" cy="95535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Picture 22" descr="粽子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85" y="3764578"/>
            <a:ext cx="1353820" cy="1097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850" y="3763943"/>
            <a:ext cx="1878965" cy="110553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2957195" y="1314449"/>
            <a:ext cx="3100070" cy="925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01679" y="1314449"/>
            <a:ext cx="3100070" cy="925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62635" y="321945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357441" y="1913477"/>
            <a:ext cx="7153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Comic Sans MS" panose="030F0702030302020204" pitchFamily="66" charset="0"/>
                <a:ea typeface="Gadugi" panose="020B0502040204020203" pitchFamily="34" charset="0"/>
              </a:rPr>
              <a:t>Spring Festival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66961" y="2621363"/>
            <a:ext cx="7153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Comic Sans MS" panose="030F0702030302020204" pitchFamily="66" charset="0"/>
                <a:ea typeface="Gadugi" panose="020B0502040204020203" pitchFamily="34" charset="0"/>
              </a:rPr>
              <a:t>Lantern Festival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05056" y="3324724"/>
            <a:ext cx="7153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Comic Sans MS" panose="030F0702030302020204" pitchFamily="66" charset="0"/>
                <a:ea typeface="Gadugi" panose="020B0502040204020203" pitchFamily="34" charset="0"/>
              </a:rPr>
              <a:t>Dragon Boat Festival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47905" y="4042373"/>
            <a:ext cx="7153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Comic Sans MS" panose="030F0702030302020204" pitchFamily="66" charset="0"/>
                <a:ea typeface="Gadugi" panose="020B0502040204020203" pitchFamily="34" charset="0"/>
              </a:rPr>
              <a:t>Mid-Autumn Festival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90769" y="4750259"/>
            <a:ext cx="7153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Comic Sans MS" panose="030F0702030302020204" pitchFamily="66" charset="0"/>
                <a:ea typeface="Gadugi" panose="020B0502040204020203" pitchFamily="34" charset="0"/>
              </a:rPr>
              <a:t>Double Ninth Festival</a:t>
            </a:r>
          </a:p>
        </p:txBody>
      </p:sp>
    </p:spTree>
    <p:extLst>
      <p:ext uri="{BB962C8B-B14F-4D97-AF65-F5344CB8AC3E}">
        <p14:creationId xmlns:p14="http://schemas.microsoft.com/office/powerpoint/2010/main" val="34834402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62635" y="264793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22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6" t="39824" r="19664" b="439"/>
          <a:stretch>
            <a:fillRect/>
          </a:stretch>
        </p:blipFill>
        <p:spPr bwMode="auto">
          <a:xfrm>
            <a:off x="2750592" y="1128771"/>
            <a:ext cx="6613346" cy="311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2373438" y="4524406"/>
            <a:ext cx="7356350" cy="1733808"/>
          </a:xfrm>
          <a:prstGeom prst="rect">
            <a:avLst/>
          </a:prstGeom>
          <a:solidFill>
            <a:srgbClr val="FFCDE6"/>
          </a:solidFill>
          <a:ln w="38100">
            <a:solidFill>
              <a:schemeClr val="bg1"/>
            </a:solidFill>
            <a:prstDash val="sysDot"/>
            <a:miter lim="800000"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200"/>
              </a:lnSpc>
            </a:pPr>
            <a:r>
              <a:rPr lang="zh-CN" altLang="en-US" sz="2600" b="1" dirty="0">
                <a:latin typeface="Comic Sans MS" panose="030F0702030302020204" pitchFamily="66" charset="0"/>
              </a:rPr>
              <a:t>    The Spring Festival is in January or February. People also call it Chinese New Year. At this festival, people get together with their families. Some people eat </a:t>
            </a:r>
            <a:r>
              <a:rPr lang="en-US" altLang="zh-CN" sz="2600" b="1" dirty="0" err="1">
                <a:latin typeface="Comic Sans MS" panose="030F0702030302020204" pitchFamily="66" charset="0"/>
              </a:rPr>
              <a:t>jiaozi</a:t>
            </a:r>
            <a:r>
              <a:rPr lang="zh-CN" altLang="en-US" sz="2600" b="1" dirty="0">
                <a:latin typeface="Comic Sans MS" panose="030F0702030302020204" pitchFamily="66" charset="0"/>
              </a:rPr>
              <a:t>.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72198" y="4983016"/>
            <a:ext cx="2414587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373439" y="5391310"/>
            <a:ext cx="1612774" cy="619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514460" y="420885"/>
            <a:ext cx="95440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What </a:t>
            </a:r>
            <a:r>
              <a:rPr lang="en-US" altLang="zh-CN" sz="4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do people </a:t>
            </a:r>
            <a:r>
              <a:rPr lang="en-US" altLang="zh-CN" sz="40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do</a:t>
            </a:r>
            <a:r>
              <a:rPr lang="en-US" altLang="zh-CN" sz="4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at the Spring Festival?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138936" y="5792639"/>
            <a:ext cx="2414587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285239" y="461689"/>
            <a:ext cx="95440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What</a:t>
            </a:r>
            <a:r>
              <a:rPr lang="en-US" altLang="zh-CN" sz="4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do people </a:t>
            </a:r>
            <a:r>
              <a:rPr lang="en-US" altLang="zh-CN" sz="40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eat</a:t>
            </a:r>
            <a:r>
              <a:rPr lang="en-US" altLang="zh-CN" sz="4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at the Spring Festival?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80287" y="5736247"/>
            <a:ext cx="3543300" cy="428625"/>
            <a:chOff x="1520" y="8454"/>
            <a:chExt cx="5580" cy="675"/>
          </a:xfrm>
        </p:grpSpPr>
        <p:sp>
          <p:nvSpPr>
            <p:cNvPr id="23" name="直接连接符 22"/>
            <p:cNvSpPr/>
            <p:nvPr/>
          </p:nvSpPr>
          <p:spPr>
            <a:xfrm>
              <a:off x="1520" y="8454"/>
              <a:ext cx="5580" cy="0"/>
            </a:xfrm>
            <a:prstGeom prst="line">
              <a:avLst/>
            </a:prstGeom>
            <a:ln w="19050">
              <a:noFill/>
            </a:ln>
          </p:spPr>
        </p:sp>
        <p:sp>
          <p:nvSpPr>
            <p:cNvPr id="24" name="直接连接符 23"/>
            <p:cNvSpPr/>
            <p:nvPr/>
          </p:nvSpPr>
          <p:spPr>
            <a:xfrm>
              <a:off x="1520" y="9129"/>
              <a:ext cx="5580" cy="0"/>
            </a:xfrm>
            <a:prstGeom prst="line">
              <a:avLst/>
            </a:prstGeom>
            <a:ln w="19050"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9696640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62635" y="264793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228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6" t="39824" r="19664" b="439"/>
          <a:stretch>
            <a:fillRect/>
          </a:stretch>
        </p:blipFill>
        <p:spPr bwMode="auto">
          <a:xfrm>
            <a:off x="2785424" y="890346"/>
            <a:ext cx="6543682" cy="30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8"/>
          <p:cNvSpPr>
            <a:spLocks noChangeArrowheads="1"/>
          </p:cNvSpPr>
          <p:nvPr/>
        </p:nvSpPr>
        <p:spPr bwMode="auto">
          <a:xfrm>
            <a:off x="2379090" y="4332543"/>
            <a:ext cx="7356350" cy="1733808"/>
          </a:xfrm>
          <a:prstGeom prst="rect">
            <a:avLst/>
          </a:prstGeom>
          <a:solidFill>
            <a:srgbClr val="FFCDE6"/>
          </a:solidFill>
          <a:ln w="38100">
            <a:solidFill>
              <a:schemeClr val="bg1"/>
            </a:solidFill>
            <a:prstDash val="sysDot"/>
            <a:miter lim="800000"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200"/>
              </a:lnSpc>
            </a:pPr>
            <a:r>
              <a:rPr lang="zh-CN" altLang="en-US" sz="2600" b="1" dirty="0">
                <a:latin typeface="Comic Sans MS" panose="030F0702030302020204" pitchFamily="66" charset="0"/>
              </a:rPr>
              <a:t>    The Spring Festival is in January or February. People also call it Chinese New Year. At this festival, people get together with their families. Some people eat </a:t>
            </a:r>
            <a:r>
              <a:rPr lang="en-US" altLang="zh-CN" sz="2600" b="1" dirty="0" err="1">
                <a:latin typeface="Comic Sans MS" panose="030F0702030302020204" pitchFamily="66" charset="0"/>
              </a:rPr>
              <a:t>jiaozi</a:t>
            </a:r>
            <a:r>
              <a:rPr lang="zh-CN" altLang="en-US" sz="2600" b="1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2" name="U7Stor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675887" y="6066351"/>
            <a:ext cx="609600" cy="609600"/>
          </a:xfrm>
          <a:prstGeom prst="rect">
            <a:avLst/>
          </a:prstGeom>
        </p:spPr>
      </p:pic>
      <p:pic>
        <p:nvPicPr>
          <p:cNvPr id="4" name="U7Stor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790950" y="6009639"/>
            <a:ext cx="609600" cy="609600"/>
          </a:xfrm>
          <a:prstGeom prst="rect">
            <a:avLst/>
          </a:prstGeom>
        </p:spPr>
      </p:pic>
      <p:pic>
        <p:nvPicPr>
          <p:cNvPr id="5" name="U7Stor0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905375" y="6009639"/>
            <a:ext cx="609600" cy="609600"/>
          </a:xfrm>
          <a:prstGeom prst="rect">
            <a:avLst/>
          </a:prstGeom>
        </p:spPr>
      </p:pic>
      <p:pic>
        <p:nvPicPr>
          <p:cNvPr id="6" name="U7 Story 04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819140" y="59940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57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4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0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62635" y="264793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22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6" t="39824" r="19664" b="439"/>
          <a:stretch>
            <a:fillRect/>
          </a:stretch>
        </p:blipFill>
        <p:spPr bwMode="auto">
          <a:xfrm>
            <a:off x="2514188" y="385255"/>
            <a:ext cx="6820986" cy="3215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28707" y="3615453"/>
            <a:ext cx="7509920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b="1" dirty="0">
                <a:latin typeface="Comic Sans MS" panose="030F0702030302020204" pitchFamily="66" charset="0"/>
              </a:rPr>
              <a:t>The Spring Festival is </a:t>
            </a:r>
            <a:r>
              <a:rPr lang="zh-CN" altLang="en-US" sz="2400" b="1" u="sng" dirty="0">
                <a:latin typeface="Comic Sans MS" panose="030F0702030302020204" pitchFamily="66" charset="0"/>
              </a:rPr>
              <a:t> </a:t>
            </a:r>
            <a:r>
              <a:rPr lang="zh-CN" altLang="en-US" sz="2400" b="1" u="sng" dirty="0" smtClean="0">
                <a:latin typeface="Comic Sans MS" panose="030F0702030302020204" pitchFamily="66" charset="0"/>
              </a:rPr>
              <a:t>                        </a:t>
            </a:r>
            <a:r>
              <a:rPr lang="zh-CN" altLang="en-US" sz="2400" b="1" dirty="0" smtClean="0">
                <a:latin typeface="Comic Sans MS" panose="030F0702030302020204" pitchFamily="66" charset="0"/>
              </a:rPr>
              <a:t>. </a:t>
            </a:r>
            <a:r>
              <a:rPr lang="zh-CN" altLang="en-US" sz="2400" b="1" dirty="0">
                <a:latin typeface="Comic Sans MS" panose="030F0702030302020204" pitchFamily="66" charset="0"/>
              </a:rPr>
              <a:t>People also call </a:t>
            </a:r>
            <a:r>
              <a:rPr lang="zh-CN" altLang="en-US" sz="2400" b="1" dirty="0" smtClean="0">
                <a:latin typeface="Comic Sans MS" panose="030F0702030302020204" pitchFamily="66" charset="0"/>
              </a:rPr>
              <a:t>it</a:t>
            </a:r>
            <a:r>
              <a:rPr lang="zh-CN" altLang="en-US" sz="2400" b="1" u="sng" dirty="0" smtClean="0">
                <a:latin typeface="Comic Sans MS" panose="030F0702030302020204" pitchFamily="66" charset="0"/>
              </a:rPr>
              <a:t>                      </a:t>
            </a:r>
            <a:r>
              <a:rPr lang="zh-CN" altLang="en-US" sz="2400" b="1" dirty="0" smtClean="0">
                <a:latin typeface="Comic Sans MS" panose="030F0702030302020204" pitchFamily="66" charset="0"/>
              </a:rPr>
              <a:t>. </a:t>
            </a:r>
            <a:r>
              <a:rPr lang="zh-CN" altLang="en-US" sz="2400" b="1" dirty="0">
                <a:latin typeface="Comic Sans MS" panose="030F0702030302020204" pitchFamily="66" charset="0"/>
              </a:rPr>
              <a:t>At this festival, people </a:t>
            </a:r>
            <a:r>
              <a:rPr lang="zh-CN" altLang="en-US" sz="2400" b="1" u="sng" dirty="0" smtClean="0">
                <a:latin typeface="Comic Sans MS" panose="030F0702030302020204" pitchFamily="66" charset="0"/>
              </a:rPr>
              <a:t>                   </a:t>
            </a:r>
            <a:r>
              <a:rPr lang="zh-CN" altLang="en-US" sz="2400" b="1" dirty="0" smtClean="0">
                <a:latin typeface="Comic Sans MS" panose="030F0702030302020204" pitchFamily="66" charset="0"/>
              </a:rPr>
              <a:t>with </a:t>
            </a:r>
            <a:r>
              <a:rPr lang="zh-CN" altLang="en-US" sz="2400" b="1" dirty="0">
                <a:latin typeface="Comic Sans MS" panose="030F0702030302020204" pitchFamily="66" charset="0"/>
              </a:rPr>
              <a:t>their families. Some people </a:t>
            </a:r>
            <a:r>
              <a:rPr lang="zh-CN" altLang="en-US" sz="2400" b="1" dirty="0" smtClean="0">
                <a:latin typeface="Comic Sans MS" panose="030F0702030302020204" pitchFamily="66" charset="0"/>
              </a:rPr>
              <a:t>eat</a:t>
            </a:r>
            <a:r>
              <a:rPr lang="zh-CN" altLang="en-US" sz="2400" b="1" u="sng" dirty="0" smtClean="0">
                <a:latin typeface="Comic Sans MS" panose="030F0702030302020204" pitchFamily="66" charset="0"/>
              </a:rPr>
              <a:t>               </a:t>
            </a:r>
            <a:r>
              <a:rPr lang="zh-CN" altLang="en-US" sz="2400" b="1" dirty="0" smtClean="0">
                <a:latin typeface="Comic Sans MS" panose="030F0702030302020204" pitchFamily="66" charset="0"/>
              </a:rPr>
              <a:t>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4" name="文本框 12294"/>
          <p:cNvSpPr txBox="1">
            <a:spLocks noChangeArrowheads="1"/>
          </p:cNvSpPr>
          <p:nvPr/>
        </p:nvSpPr>
        <p:spPr bwMode="auto">
          <a:xfrm>
            <a:off x="6124713" y="3566252"/>
            <a:ext cx="34438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January </a:t>
            </a:r>
            <a:r>
              <a:rPr lang="en-US" altLang="zh-CN" sz="240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or February</a:t>
            </a:r>
          </a:p>
        </p:txBody>
      </p:sp>
      <p:sp>
        <p:nvSpPr>
          <p:cNvPr id="15" name="文本框 12296"/>
          <p:cNvSpPr txBox="1">
            <a:spLocks noChangeArrowheads="1"/>
          </p:cNvSpPr>
          <p:nvPr/>
        </p:nvSpPr>
        <p:spPr bwMode="auto">
          <a:xfrm>
            <a:off x="5244681" y="4441804"/>
            <a:ext cx="25445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get together</a:t>
            </a:r>
          </a:p>
        </p:txBody>
      </p:sp>
      <p:sp>
        <p:nvSpPr>
          <p:cNvPr id="16" name="文本框 12297"/>
          <p:cNvSpPr txBox="1">
            <a:spLocks noChangeArrowheads="1"/>
          </p:cNvSpPr>
          <p:nvPr/>
        </p:nvSpPr>
        <p:spPr bwMode="auto">
          <a:xfrm>
            <a:off x="6943772" y="4861245"/>
            <a:ext cx="20197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 err="1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jiaozi</a:t>
            </a:r>
            <a:endParaRPr lang="en-US" altLang="zh-CN" sz="2400" i="1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文本框 12296"/>
          <p:cNvSpPr txBox="1">
            <a:spLocks noChangeArrowheads="1"/>
          </p:cNvSpPr>
          <p:nvPr/>
        </p:nvSpPr>
        <p:spPr bwMode="auto">
          <a:xfrm>
            <a:off x="5330449" y="4007543"/>
            <a:ext cx="3400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Chinese New Year</a:t>
            </a:r>
            <a:endParaRPr lang="en-US" altLang="zh-CN" sz="2400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文本框 12296"/>
          <p:cNvSpPr txBox="1">
            <a:spLocks noChangeArrowheads="1"/>
          </p:cNvSpPr>
          <p:nvPr/>
        </p:nvSpPr>
        <p:spPr bwMode="auto">
          <a:xfrm>
            <a:off x="2685859" y="5334973"/>
            <a:ext cx="82155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I also 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Comic Sans MS" panose="030F0702030302020204" pitchFamily="66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                  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I feel 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Comic Sans MS" panose="030F0702030302020204" pitchFamily="66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                  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9695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图片 133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7" t="40356" r="23511" b="1950"/>
          <a:stretch>
            <a:fillRect/>
          </a:stretch>
        </p:blipFill>
        <p:spPr bwMode="auto">
          <a:xfrm>
            <a:off x="1541462" y="1053150"/>
            <a:ext cx="3829049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33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37611" r="11465" b="2190"/>
          <a:stretch>
            <a:fillRect/>
          </a:stretch>
        </p:blipFill>
        <p:spPr bwMode="auto">
          <a:xfrm>
            <a:off x="1541462" y="3881436"/>
            <a:ext cx="3889375" cy="196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840412" y="1287945"/>
            <a:ext cx="5318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Comic Sans MS" panose="030F0702030302020204" pitchFamily="66" charset="0"/>
              </a:rPr>
              <a:t>The Dragon Boat Festival is in May or June. There are dragon boat races in some places. People eat rice dumplings at this festival.</a:t>
            </a:r>
          </a:p>
          <a:p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826134" y="3869160"/>
            <a:ext cx="5525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Comic Sans MS" panose="030F0702030302020204" pitchFamily="66" charset="0"/>
              </a:rPr>
              <a:t>The Mid-Autumn Festival is in September or October. People look at the moon at night with their families. They eat moon cakes and fruit.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884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1013" y="3627659"/>
            <a:ext cx="6032501" cy="3108543"/>
          </a:xfrm>
          <a:prstGeom prst="rect">
            <a:avLst/>
          </a:prstGeom>
          <a:solidFill>
            <a:srgbClr val="FFFFCC"/>
          </a:solidFill>
          <a:ln cmpd="sng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大声朗读这两段话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获取相关信息，完成思维导图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同桌问答：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   </a:t>
            </a:r>
            <a:r>
              <a:rPr lang="zh-CN" altLang="en-US" sz="2800" dirty="0" smtClean="0"/>
              <a:t>    </a:t>
            </a:r>
            <a:r>
              <a:rPr lang="en-US" altLang="zh-CN" sz="28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When</a:t>
            </a:r>
            <a:r>
              <a:rPr lang="en-US" altLang="zh-CN" sz="28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’s …?</a:t>
            </a:r>
          </a:p>
          <a:p>
            <a:r>
              <a:rPr lang="en-US" altLang="zh-CN" sz="280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   </a:t>
            </a:r>
            <a:r>
              <a:rPr lang="en-US" altLang="zh-CN" sz="28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What </a:t>
            </a:r>
            <a:r>
              <a:rPr lang="en-US" altLang="zh-CN" sz="28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do people</a:t>
            </a:r>
            <a:r>
              <a:rPr lang="en-US" altLang="zh-CN" sz="28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do</a:t>
            </a:r>
            <a:r>
              <a:rPr lang="en-US" altLang="zh-CN" sz="28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at…?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   What </a:t>
            </a:r>
            <a:r>
              <a:rPr lang="en-US" altLang="zh-CN" sz="28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do people </a:t>
            </a:r>
            <a:r>
              <a:rPr lang="en-US" altLang="zh-CN" sz="28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eat</a:t>
            </a:r>
            <a:r>
              <a:rPr lang="en-US" altLang="zh-CN" sz="28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at</a:t>
            </a:r>
            <a:r>
              <a:rPr lang="en-US" altLang="zh-CN" sz="28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…?</a:t>
            </a:r>
          </a:p>
          <a:p>
            <a:r>
              <a:rPr lang="en-US" altLang="zh-CN" sz="280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   …</a:t>
            </a:r>
            <a:endParaRPr lang="en-US" altLang="zh-CN" sz="2800" dirty="0" smtClean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9" y="797556"/>
            <a:ext cx="4757736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63" y="754692"/>
            <a:ext cx="4715333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小野丽莎-My Bo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48862" y="56957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18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178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2635" y="320671"/>
            <a:ext cx="10589260" cy="6325870"/>
          </a:xfrm>
          <a:prstGeom prst="roundRect">
            <a:avLst/>
          </a:prstGeom>
          <a:solidFill>
            <a:schemeClr val="bg1"/>
          </a:solidFill>
          <a:ln w="44450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endParaRPr lang="zh-CN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图片 133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7" t="40356" r="23511" b="1950"/>
          <a:stretch>
            <a:fillRect/>
          </a:stretch>
        </p:blipFill>
        <p:spPr bwMode="auto">
          <a:xfrm>
            <a:off x="3083716" y="624524"/>
            <a:ext cx="5072502" cy="2635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11407" y="3573929"/>
            <a:ext cx="690403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Comic Sans MS" panose="030F0702030302020204" pitchFamily="66" charset="0"/>
              </a:rPr>
              <a:t>The Dragon Boat Festival is in May or June. There are dragon boat races in some places. People eat rice dumplings at this festival</a:t>
            </a:r>
            <a:r>
              <a:rPr lang="zh-CN" altLang="en-US" sz="2800" dirty="0" smtClean="0">
                <a:latin typeface="Comic Sans MS" panose="030F0702030302020204" pitchFamily="66" charset="0"/>
              </a:rPr>
              <a:t>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72182" y="4925864"/>
            <a:ext cx="2414587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514725" y="4481870"/>
            <a:ext cx="5129213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4" descr="t013a1aca23a6c3b3e8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20159" r="14437" b="21749"/>
          <a:stretch/>
        </p:blipFill>
        <p:spPr bwMode="auto">
          <a:xfrm>
            <a:off x="9001073" y="3573929"/>
            <a:ext cx="2402500" cy="190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连接符 11"/>
          <p:cNvCxnSpPr/>
          <p:nvPr/>
        </p:nvCxnSpPr>
        <p:spPr>
          <a:xfrm>
            <a:off x="2411407" y="4897288"/>
            <a:ext cx="2146306" cy="1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笑脸 12">
            <a:hlinkClick r:id="rId7" action="ppaction://hlinkfile"/>
          </p:cNvPr>
          <p:cNvSpPr/>
          <p:nvPr/>
        </p:nvSpPr>
        <p:spPr>
          <a:xfrm>
            <a:off x="1157288" y="5861315"/>
            <a:ext cx="542925" cy="482335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839239" y="5389811"/>
            <a:ext cx="23042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race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 </a:t>
            </a:r>
            <a:r>
              <a:rPr lang="zh-CN" altLang="en-US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比赛</a:t>
            </a:r>
            <a:endParaRPr lang="en-US" altLang="zh-CN" sz="28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place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 </a:t>
            </a:r>
            <a:r>
              <a:rPr lang="zh-CN" altLang="en-US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地方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U7Stor0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9150" y="4316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97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392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4" grpId="0"/>
      <p:bldP spid="1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2c85f2a-9333-4ccb-bf1f-fb41322edb6a}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810</TotalTime>
  <Words>513</Words>
  <Application>Microsoft Office PowerPoint</Application>
  <PresentationFormat>自定义</PresentationFormat>
  <Paragraphs>58</Paragraphs>
  <Slides>18</Slides>
  <Notes>3</Notes>
  <HiddenSlides>0</HiddenSlides>
  <MMClips>7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Gadugi</vt:lpstr>
      <vt:lpstr>Calibri</vt:lpstr>
      <vt:lpstr>Comic Sans MS</vt:lpstr>
      <vt:lpstr>楷体</vt:lpstr>
      <vt:lpstr>华文楷体</vt:lpstr>
      <vt:lpstr>Arial Unicode MS</vt:lpstr>
      <vt:lpstr>Source Sans Pro Black</vt:lpstr>
      <vt:lpstr>Britannic Bold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HP</cp:lastModifiedBy>
  <cp:revision>1035</cp:revision>
  <cp:lastPrinted>2015-11-18T01:12:00Z</cp:lastPrinted>
  <dcterms:created xsi:type="dcterms:W3CDTF">2015-11-09T01:28:00Z</dcterms:created>
  <dcterms:modified xsi:type="dcterms:W3CDTF">2020-06-02T15:52:41Z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