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7" r:id="rId6"/>
    <p:sldId id="269" r:id="rId7"/>
    <p:sldId id="273" r:id="rId8"/>
    <p:sldId id="270" r:id="rId9"/>
    <p:sldId id="274" r:id="rId10"/>
    <p:sldId id="275" r:id="rId11"/>
    <p:sldId id="276" r:id="rId12"/>
    <p:sldId id="259" r:id="rId13"/>
    <p:sldId id="261" r:id="rId1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978" y="-126"/>
      </p:cViewPr>
      <p:guideLst>
        <p:guide orient="horz" pos="2186"/>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672C7458-0819-4858-95F4-B637D0DFA9A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2E41CE-616E-444B-894B-1E9731F309F8}"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72C7458-0819-4858-95F4-B637D0DFA9A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2E41CE-616E-444B-894B-1E9731F309F8}"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72C7458-0819-4858-95F4-B637D0DFA9A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2E41CE-616E-444B-894B-1E9731F309F8}"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72C7458-0819-4858-95F4-B637D0DFA9A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2E41CE-616E-444B-894B-1E9731F309F8}"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672C7458-0819-4858-95F4-B637D0DFA9A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2E41CE-616E-444B-894B-1E9731F309F8}"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672C7458-0819-4858-95F4-B637D0DFA9A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2E41CE-616E-444B-894B-1E9731F309F8}"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672C7458-0819-4858-95F4-B637D0DFA9AA}"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2E41CE-616E-444B-894B-1E9731F309F8}"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672C7458-0819-4858-95F4-B637D0DFA9AA}"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2E41CE-616E-444B-894B-1E9731F309F8}"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72C7458-0819-4858-95F4-B637D0DFA9AA}"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2E41CE-616E-444B-894B-1E9731F309F8}"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672C7458-0819-4858-95F4-B637D0DFA9A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2E41CE-616E-444B-894B-1E9731F309F8}"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672C7458-0819-4858-95F4-B637D0DFA9A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2E41CE-616E-444B-894B-1E9731F309F8}"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2C7458-0819-4858-95F4-B637D0DFA9AA}"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2E41CE-616E-444B-894B-1E9731F309F8}"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00808"/>
            <a:ext cx="7772400" cy="1470025"/>
          </a:xfrm>
        </p:spPr>
        <p:txBody>
          <a:bodyPr>
            <a:normAutofit/>
          </a:bodyPr>
          <a:lstStyle/>
          <a:p>
            <a:r>
              <a:rPr lang="zh-CN" altLang="en-US" sz="6000" b="1" dirty="0" smtClean="0"/>
              <a:t>光学复习专题</a:t>
            </a:r>
            <a:r>
              <a:rPr lang="en-US" altLang="zh-CN" sz="6000" b="1" dirty="0" smtClean="0"/>
              <a:t>——</a:t>
            </a:r>
            <a:r>
              <a:rPr lang="zh-CN" altLang="en-US" sz="6000" b="1" dirty="0" smtClean="0">
                <a:solidFill>
                  <a:srgbClr val="FF0000"/>
                </a:solidFill>
                <a:latin typeface="楷体" panose="02010609060101010101" pitchFamily="49" charset="-122"/>
                <a:ea typeface="楷体" panose="02010609060101010101" pitchFamily="49" charset="-122"/>
              </a:rPr>
              <a:t>成像</a:t>
            </a:r>
            <a:endParaRPr lang="zh-CN" altLang="en-US" sz="6000" b="1" dirty="0">
              <a:solidFill>
                <a:srgbClr val="FF0000"/>
              </a:solidFill>
              <a:latin typeface="楷体" panose="02010609060101010101" pitchFamily="49" charset="-122"/>
              <a:ea typeface="楷体" panose="02010609060101010101" pitchFamily="49" charset="-122"/>
            </a:endParaRPr>
          </a:p>
        </p:txBody>
      </p:sp>
      <p:sp>
        <p:nvSpPr>
          <p:cNvPr id="3" name="副标题 2"/>
          <p:cNvSpPr>
            <a:spLocks noGrp="1"/>
          </p:cNvSpPr>
          <p:nvPr>
            <p:ph type="subTitle" idx="1"/>
          </p:nvPr>
        </p:nvSpPr>
        <p:spPr>
          <a:xfrm>
            <a:off x="1371600" y="4293096"/>
            <a:ext cx="6400800" cy="1752600"/>
          </a:xfrm>
        </p:spPr>
        <p:txBody>
          <a:bodyPr>
            <a:normAutofit/>
          </a:bodyPr>
          <a:lstStyle/>
          <a:p>
            <a:r>
              <a:rPr lang="zh-CN" altLang="en-US" sz="2000" b="1" dirty="0" smtClean="0">
                <a:solidFill>
                  <a:schemeClr val="tx1"/>
                </a:solidFill>
              </a:rPr>
              <a:t>常州市新北区实验中学龙城大道校区</a:t>
            </a:r>
            <a:endParaRPr lang="en-US" altLang="zh-CN" sz="2000" b="1" dirty="0" smtClean="0">
              <a:solidFill>
                <a:schemeClr val="tx1"/>
              </a:solidFill>
            </a:endParaRPr>
          </a:p>
          <a:p>
            <a:r>
              <a:rPr lang="zh-CN" altLang="en-US" sz="2000" b="1" dirty="0">
                <a:solidFill>
                  <a:schemeClr val="tx1"/>
                </a:solidFill>
              </a:rPr>
              <a:t>赵刚</a:t>
            </a:r>
            <a:endParaRPr lang="zh-CN" altLang="en-US" sz="20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07504" y="776898"/>
            <a:ext cx="8496944" cy="707886"/>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问</a:t>
            </a:r>
            <a:r>
              <a:rPr lang="en-US" altLang="zh-CN" sz="4000" b="1" dirty="0" smtClean="0">
                <a:latin typeface="楷体" panose="02010609060101010101" pitchFamily="49" charset="-122"/>
                <a:ea typeface="楷体" panose="02010609060101010101" pitchFamily="49" charset="-122"/>
              </a:rPr>
              <a:t>1</a:t>
            </a:r>
            <a:r>
              <a:rPr lang="zh-CN" altLang="en-US" sz="4000" b="1" dirty="0" smtClean="0">
                <a:latin typeface="楷体" panose="02010609060101010101" pitchFamily="49" charset="-122"/>
                <a:ea typeface="楷体" panose="02010609060101010101" pitchFamily="49" charset="-122"/>
              </a:rPr>
              <a:t>：凸透镜成像的原理是什么？</a:t>
            </a:r>
            <a:endParaRPr lang="zh-CN" altLang="en-US" sz="4000" b="1" dirty="0">
              <a:latin typeface="楷体" panose="02010609060101010101" pitchFamily="49" charset="-122"/>
              <a:ea typeface="楷体" panose="02010609060101010101" pitchFamily="49" charset="-122"/>
            </a:endParaRPr>
          </a:p>
        </p:txBody>
      </p:sp>
      <p:sp>
        <p:nvSpPr>
          <p:cNvPr id="13" name="TextBox 12"/>
          <p:cNvSpPr txBox="1"/>
          <p:nvPr/>
        </p:nvSpPr>
        <p:spPr>
          <a:xfrm>
            <a:off x="107504" y="1889537"/>
            <a:ext cx="8784976" cy="1323439"/>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问</a:t>
            </a:r>
            <a:r>
              <a:rPr lang="en-US" altLang="zh-CN" sz="4000" b="1" dirty="0" smtClean="0">
                <a:latin typeface="楷体" panose="02010609060101010101" pitchFamily="49" charset="-122"/>
                <a:ea typeface="楷体" panose="02010609060101010101" pitchFamily="49" charset="-122"/>
              </a:rPr>
              <a:t>2</a:t>
            </a:r>
            <a:r>
              <a:rPr lang="zh-CN" altLang="en-US" sz="4000" b="1" dirty="0" smtClean="0">
                <a:latin typeface="楷体" panose="02010609060101010101" pitchFamily="49" charset="-122"/>
                <a:ea typeface="楷体" panose="02010609060101010101" pitchFamily="49" charset="-122"/>
              </a:rPr>
              <a:t>：像的形状由什么决定？凸透镜是否完整会影响像的形状吗？</a:t>
            </a:r>
            <a:endParaRPr lang="zh-CN" altLang="en-US" sz="4000" b="1" dirty="0">
              <a:latin typeface="楷体" panose="02010609060101010101" pitchFamily="49" charset="-122"/>
              <a:ea typeface="楷体" panose="02010609060101010101" pitchFamily="49" charset="-122"/>
            </a:endParaRPr>
          </a:p>
        </p:txBody>
      </p:sp>
      <p:sp>
        <p:nvSpPr>
          <p:cNvPr id="15" name="TextBox 14"/>
          <p:cNvSpPr txBox="1"/>
          <p:nvPr/>
        </p:nvSpPr>
        <p:spPr>
          <a:xfrm>
            <a:off x="144016" y="4193793"/>
            <a:ext cx="8820472" cy="1323439"/>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问</a:t>
            </a:r>
            <a:r>
              <a:rPr lang="en-US" altLang="zh-CN" sz="4000" b="1" dirty="0" smtClean="0">
                <a:latin typeface="楷体" panose="02010609060101010101" pitchFamily="49" charset="-122"/>
                <a:ea typeface="楷体" panose="02010609060101010101" pitchFamily="49" charset="-122"/>
              </a:rPr>
              <a:t>3</a:t>
            </a:r>
            <a:r>
              <a:rPr lang="zh-CN" altLang="en-US" sz="4000" b="1" dirty="0" smtClean="0">
                <a:latin typeface="楷体" panose="02010609060101010101" pitchFamily="49" charset="-122"/>
                <a:ea typeface="楷体" panose="02010609060101010101" pitchFamily="49" charset="-122"/>
              </a:rPr>
              <a:t>：</a:t>
            </a:r>
            <a:r>
              <a:rPr lang="zh-CN" altLang="zh-CN" sz="4000" b="1" dirty="0" smtClean="0">
                <a:latin typeface="楷体" panose="02010609060101010101" pitchFamily="49" charset="-122"/>
                <a:ea typeface="楷体" panose="02010609060101010101" pitchFamily="49" charset="-122"/>
              </a:rPr>
              <a:t>像的大小与物距、焦距的大小由什么关系？</a:t>
            </a:r>
            <a:endParaRPr lang="zh-CN" altLang="en-US" sz="4000" b="1" dirty="0">
              <a:latin typeface="楷体" panose="02010609060101010101" pitchFamily="49" charset="-122"/>
              <a:ea typeface="楷体" panose="02010609060101010101" pitchFamily="49" charset="-122"/>
            </a:endParaRPr>
          </a:p>
        </p:txBody>
      </p:sp>
      <p:sp>
        <p:nvSpPr>
          <p:cNvPr id="16" name="TextBox 15"/>
          <p:cNvSpPr txBox="1"/>
          <p:nvPr/>
        </p:nvSpPr>
        <p:spPr>
          <a:xfrm>
            <a:off x="7524328" y="838453"/>
            <a:ext cx="1152128" cy="646331"/>
          </a:xfrm>
          <a:prstGeom prst="rect">
            <a:avLst/>
          </a:prstGeom>
          <a:noFill/>
        </p:spPr>
        <p:txBody>
          <a:bodyPr wrap="square" rtlCol="0">
            <a:spAutoFit/>
          </a:bodyPr>
          <a:lstStyle/>
          <a:p>
            <a:r>
              <a:rPr lang="zh-CN" altLang="en-US" sz="3600" b="1" dirty="0" smtClean="0">
                <a:solidFill>
                  <a:srgbClr val="FF0000"/>
                </a:solidFill>
              </a:rPr>
              <a:t>折</a:t>
            </a:r>
            <a:r>
              <a:rPr lang="zh-CN" altLang="zh-CN" sz="3600" b="1" dirty="0" smtClean="0">
                <a:solidFill>
                  <a:srgbClr val="FF0000"/>
                </a:solidFill>
              </a:rPr>
              <a:t>射</a:t>
            </a:r>
            <a:endParaRPr lang="zh-CN" altLang="en-US" sz="3600" b="1" dirty="0">
              <a:solidFill>
                <a:srgbClr val="FF0000"/>
              </a:solidFill>
            </a:endParaRPr>
          </a:p>
        </p:txBody>
      </p:sp>
      <p:sp>
        <p:nvSpPr>
          <p:cNvPr id="17" name="TextBox 16"/>
          <p:cNvSpPr txBox="1"/>
          <p:nvPr/>
        </p:nvSpPr>
        <p:spPr>
          <a:xfrm>
            <a:off x="683568" y="3081154"/>
            <a:ext cx="7632848" cy="707886"/>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（设计并用实验证明你的观点）</a:t>
            </a:r>
            <a:endParaRPr lang="zh-CN" altLang="en-US" sz="4000" b="1" dirty="0">
              <a:latin typeface="楷体" panose="02010609060101010101" pitchFamily="49" charset="-122"/>
              <a:ea typeface="楷体" panose="02010609060101010101" pitchFamily="49" charset="-122"/>
            </a:endParaRPr>
          </a:p>
        </p:txBody>
      </p:sp>
      <p:sp>
        <p:nvSpPr>
          <p:cNvPr id="18" name="TextBox 17"/>
          <p:cNvSpPr txBox="1"/>
          <p:nvPr/>
        </p:nvSpPr>
        <p:spPr>
          <a:xfrm>
            <a:off x="539552" y="5301208"/>
            <a:ext cx="7488832" cy="707886"/>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（用作图或实验来证明你的观点）</a:t>
            </a:r>
            <a:endParaRPr lang="zh-CN" altLang="en-US" sz="4000" b="1" dirty="0">
              <a:latin typeface="楷体" panose="02010609060101010101" pitchFamily="49" charset="-122"/>
              <a:ea typeface="楷体" panose="02010609060101010101" pitchFamily="49" charset="-122"/>
            </a:endParaRPr>
          </a:p>
        </p:txBody>
      </p:sp>
      <p:sp>
        <p:nvSpPr>
          <p:cNvPr id="9" name="TextBox 8"/>
          <p:cNvSpPr txBox="1"/>
          <p:nvPr/>
        </p:nvSpPr>
        <p:spPr>
          <a:xfrm>
            <a:off x="0" y="0"/>
            <a:ext cx="6228184" cy="584775"/>
          </a:xfrm>
          <a:prstGeom prst="rect">
            <a:avLst/>
          </a:prstGeom>
          <a:noFill/>
        </p:spPr>
        <p:txBody>
          <a:bodyPr wrap="square" rtlCol="0">
            <a:spAutoFit/>
          </a:bodyPr>
          <a:lstStyle/>
          <a:p>
            <a:r>
              <a:rPr lang="zh-CN" altLang="en-US" sz="3200" b="1" dirty="0" smtClean="0">
                <a:solidFill>
                  <a:schemeClr val="bg1"/>
                </a:solidFill>
              </a:rPr>
              <a:t>模块四：凸</a:t>
            </a:r>
            <a:r>
              <a:rPr lang="zh-CN" altLang="en-US" sz="3200" b="1" dirty="0" smtClean="0">
                <a:solidFill>
                  <a:schemeClr val="bg1"/>
                </a:solidFill>
              </a:rPr>
              <a:t>透镜成像</a:t>
            </a:r>
            <a:endParaRPr lang="zh-CN" altLang="en-US" sz="32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additive="base">
                                        <p:cTn id="12" dur="500" fill="hold"/>
                                        <p:tgtEl>
                                          <p:spTgt spid="16"/>
                                        </p:tgtEl>
                                        <p:attrNameLst>
                                          <p:attrName>ppt_x</p:attrName>
                                        </p:attrNameLst>
                                      </p:cBhvr>
                                      <p:tavLst>
                                        <p:tav tm="0">
                                          <p:val>
                                            <p:strVal val="#ppt_x"/>
                                          </p:val>
                                        </p:tav>
                                        <p:tav tm="100000">
                                          <p:val>
                                            <p:strVal val="#ppt_x"/>
                                          </p:val>
                                        </p:tav>
                                      </p:tavLst>
                                    </p:anim>
                                    <p:anim calcmode="lin" valueType="num">
                                      <p:cBhvr additive="base">
                                        <p:cTn id="1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additive="base">
                                        <p:cTn id="18" dur="500" fill="hold"/>
                                        <p:tgtEl>
                                          <p:spTgt spid="13"/>
                                        </p:tgtEl>
                                        <p:attrNameLst>
                                          <p:attrName>ppt_x</p:attrName>
                                        </p:attrNameLst>
                                      </p:cBhvr>
                                      <p:tavLst>
                                        <p:tav tm="0">
                                          <p:val>
                                            <p:strVal val="#ppt_x"/>
                                          </p:val>
                                        </p:tav>
                                        <p:tav tm="100000">
                                          <p:val>
                                            <p:strVal val="#ppt_x"/>
                                          </p:val>
                                        </p:tav>
                                      </p:tavLst>
                                    </p:anim>
                                    <p:anim calcmode="lin" valueType="num">
                                      <p:cBhvr additive="base">
                                        <p:cTn id="19" dur="500" fill="hold"/>
                                        <p:tgtEl>
                                          <p:spTgt spid="13"/>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additive="base">
                                        <p:cTn id="22" dur="500" fill="hold"/>
                                        <p:tgtEl>
                                          <p:spTgt spid="17"/>
                                        </p:tgtEl>
                                        <p:attrNameLst>
                                          <p:attrName>ppt_x</p:attrName>
                                        </p:attrNameLst>
                                      </p:cBhvr>
                                      <p:tavLst>
                                        <p:tav tm="0">
                                          <p:val>
                                            <p:strVal val="#ppt_x"/>
                                          </p:val>
                                        </p:tav>
                                        <p:tav tm="100000">
                                          <p:val>
                                            <p:strVal val="#ppt_x"/>
                                          </p:val>
                                        </p:tav>
                                      </p:tavLst>
                                    </p:anim>
                                    <p:anim calcmode="lin" valueType="num">
                                      <p:cBhvr additive="base">
                                        <p:cTn id="2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500" fill="hold"/>
                                        <p:tgtEl>
                                          <p:spTgt spid="15"/>
                                        </p:tgtEl>
                                        <p:attrNameLst>
                                          <p:attrName>ppt_x</p:attrName>
                                        </p:attrNameLst>
                                      </p:cBhvr>
                                      <p:tavLst>
                                        <p:tav tm="0">
                                          <p:val>
                                            <p:strVal val="#ppt_x"/>
                                          </p:val>
                                        </p:tav>
                                        <p:tav tm="100000">
                                          <p:val>
                                            <p:strVal val="#ppt_x"/>
                                          </p:val>
                                        </p:tav>
                                      </p:tavLst>
                                    </p:anim>
                                    <p:anim calcmode="lin" valueType="num">
                                      <p:cBhvr additive="base">
                                        <p:cTn id="29" dur="500" fill="hold"/>
                                        <p:tgtEl>
                                          <p:spTgt spid="15"/>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additive="base">
                                        <p:cTn id="32" dur="500" fill="hold"/>
                                        <p:tgtEl>
                                          <p:spTgt spid="18"/>
                                        </p:tgtEl>
                                        <p:attrNameLst>
                                          <p:attrName>ppt_x</p:attrName>
                                        </p:attrNameLst>
                                      </p:cBhvr>
                                      <p:tavLst>
                                        <p:tav tm="0">
                                          <p:val>
                                            <p:strVal val="#ppt_x"/>
                                          </p:val>
                                        </p:tav>
                                        <p:tav tm="100000">
                                          <p:val>
                                            <p:strVal val="#ppt_x"/>
                                          </p:val>
                                        </p:tav>
                                      </p:tavLst>
                                    </p:anim>
                                    <p:anim calcmode="lin" valueType="num">
                                      <p:cBhvr additive="base">
                                        <p:cTn id="3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5" grpId="0"/>
      <p:bldP spid="16" grpId="0"/>
      <p:bldP spid="17"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6228184" cy="584775"/>
          </a:xfrm>
          <a:prstGeom prst="rect">
            <a:avLst/>
          </a:prstGeom>
          <a:noFill/>
        </p:spPr>
        <p:txBody>
          <a:bodyPr wrap="square" rtlCol="0">
            <a:spAutoFit/>
          </a:bodyPr>
          <a:lstStyle/>
          <a:p>
            <a:r>
              <a:rPr lang="zh-CN" altLang="en-US" sz="3200" b="1" dirty="0" smtClean="0">
                <a:solidFill>
                  <a:schemeClr val="bg1"/>
                </a:solidFill>
              </a:rPr>
              <a:t>模块四：凸</a:t>
            </a:r>
            <a:r>
              <a:rPr lang="zh-CN" altLang="en-US" sz="3200" b="1" dirty="0" smtClean="0">
                <a:solidFill>
                  <a:schemeClr val="bg1"/>
                </a:solidFill>
              </a:rPr>
              <a:t>透镜成像</a:t>
            </a:r>
            <a:endParaRPr lang="zh-CN" altLang="en-US" sz="3200" b="1" dirty="0">
              <a:solidFill>
                <a:schemeClr val="bg1"/>
              </a:solidFill>
            </a:endParaRPr>
          </a:p>
        </p:txBody>
      </p:sp>
      <p:sp>
        <p:nvSpPr>
          <p:cNvPr id="6" name="TextBox 5"/>
          <p:cNvSpPr txBox="1"/>
          <p:nvPr/>
        </p:nvSpPr>
        <p:spPr>
          <a:xfrm>
            <a:off x="683568" y="620688"/>
            <a:ext cx="5400600" cy="584775"/>
          </a:xfrm>
          <a:prstGeom prst="rect">
            <a:avLst/>
          </a:prstGeom>
          <a:noFill/>
        </p:spPr>
        <p:txBody>
          <a:bodyPr wrap="square" rtlCol="0">
            <a:spAutoFit/>
          </a:bodyPr>
          <a:lstStyle/>
          <a:p>
            <a:r>
              <a:rPr lang="zh-CN" altLang="zh-CN" sz="3200" b="1" dirty="0" smtClean="0"/>
              <a:t>☆</a:t>
            </a:r>
            <a:r>
              <a:rPr lang="en-US" altLang="zh-CN" sz="3200" b="1" baseline="-25000" dirty="0" smtClean="0"/>
              <a:t>1</a:t>
            </a:r>
            <a:r>
              <a:rPr lang="zh-CN" altLang="zh-CN" sz="3200" b="1" dirty="0" smtClean="0"/>
              <a:t>凸透镜成像特点</a:t>
            </a:r>
            <a:endParaRPr lang="zh-CN" altLang="en-US" sz="3200" b="1" dirty="0"/>
          </a:p>
        </p:txBody>
      </p:sp>
      <p:pic>
        <p:nvPicPr>
          <p:cNvPr id="9" name="图片 8" descr="view.jpg"/>
          <p:cNvPicPr>
            <a:picLocks noChangeAspect="1"/>
          </p:cNvPicPr>
          <p:nvPr/>
        </p:nvPicPr>
        <p:blipFill>
          <a:blip r:embed="rId1" cstate="print"/>
          <a:srcRect r="16918"/>
          <a:stretch>
            <a:fillRect/>
          </a:stretch>
        </p:blipFill>
        <p:spPr>
          <a:xfrm>
            <a:off x="1619672" y="1124744"/>
            <a:ext cx="5574134" cy="3077306"/>
          </a:xfrm>
          <a:prstGeom prst="rect">
            <a:avLst/>
          </a:prstGeom>
        </p:spPr>
      </p:pic>
      <p:sp>
        <p:nvSpPr>
          <p:cNvPr id="5" name="TextBox 4"/>
          <p:cNvSpPr txBox="1"/>
          <p:nvPr/>
        </p:nvSpPr>
        <p:spPr>
          <a:xfrm>
            <a:off x="827584" y="4440014"/>
            <a:ext cx="7776864" cy="1077218"/>
          </a:xfrm>
          <a:prstGeom prst="rect">
            <a:avLst/>
          </a:prstGeom>
          <a:noFill/>
        </p:spPr>
        <p:txBody>
          <a:bodyPr wrap="square" rtlCol="0">
            <a:spAutoFit/>
          </a:bodyPr>
          <a:lstStyle/>
          <a:p>
            <a:r>
              <a:rPr lang="zh-CN" altLang="zh-CN" sz="3200" b="1" dirty="0" smtClean="0"/>
              <a:t>☆</a:t>
            </a:r>
            <a:r>
              <a:rPr lang="en-US" altLang="zh-CN" sz="3200" b="1" baseline="-25000" dirty="0" smtClean="0"/>
              <a:t>2</a:t>
            </a:r>
            <a:r>
              <a:rPr lang="en-US" altLang="zh-CN" sz="3200" b="1" dirty="0" smtClean="0"/>
              <a:t> </a:t>
            </a:r>
            <a:r>
              <a:rPr lang="en-US" altLang="zh-CN" sz="3200" b="1" dirty="0" smtClean="0"/>
              <a:t>  </a:t>
            </a:r>
            <a:r>
              <a:rPr lang="en-US" altLang="zh-CN" sz="3200" b="1" i="1" dirty="0" smtClean="0"/>
              <a:t>u</a:t>
            </a:r>
            <a:r>
              <a:rPr lang="en-US" altLang="zh-CN" sz="3200" b="1" dirty="0" smtClean="0"/>
              <a:t>=2</a:t>
            </a:r>
            <a:r>
              <a:rPr lang="en-US" altLang="zh-CN" sz="3200" b="1" i="1" dirty="0" smtClean="0"/>
              <a:t>f</a:t>
            </a:r>
            <a:r>
              <a:rPr lang="zh-CN" altLang="zh-CN" sz="3200" b="1" dirty="0" smtClean="0"/>
              <a:t>处是缩小实像与放大实像的分界点</a:t>
            </a:r>
            <a:r>
              <a:rPr lang="zh-CN" altLang="zh-CN" sz="3200" b="1" dirty="0" smtClean="0"/>
              <a:t>；</a:t>
            </a:r>
            <a:r>
              <a:rPr lang="en-US" altLang="zh-CN" sz="3200" b="1" i="1" dirty="0" smtClean="0"/>
              <a:t>u</a:t>
            </a:r>
            <a:r>
              <a:rPr lang="en-US" altLang="zh-CN" sz="3200" b="1" dirty="0" smtClean="0"/>
              <a:t>=</a:t>
            </a:r>
            <a:r>
              <a:rPr lang="en-US" altLang="zh-CN" sz="3200" b="1" i="1" dirty="0" smtClean="0"/>
              <a:t>f</a:t>
            </a:r>
            <a:r>
              <a:rPr lang="zh-CN" altLang="zh-CN" sz="3200" b="1" dirty="0" smtClean="0"/>
              <a:t>处是实像与虚像的分界点；</a:t>
            </a:r>
            <a:endParaRPr lang="zh-CN" altLang="zh-CN" sz="3200" b="1" dirty="0"/>
          </a:p>
        </p:txBody>
      </p:sp>
      <p:sp>
        <p:nvSpPr>
          <p:cNvPr id="7" name="TextBox 6"/>
          <p:cNvSpPr txBox="1"/>
          <p:nvPr/>
        </p:nvSpPr>
        <p:spPr>
          <a:xfrm>
            <a:off x="827584" y="5517232"/>
            <a:ext cx="7776864" cy="584775"/>
          </a:xfrm>
          <a:prstGeom prst="rect">
            <a:avLst/>
          </a:prstGeom>
          <a:noFill/>
        </p:spPr>
        <p:txBody>
          <a:bodyPr wrap="square" rtlCol="0">
            <a:spAutoFit/>
          </a:bodyPr>
          <a:lstStyle/>
          <a:p>
            <a:r>
              <a:rPr lang="zh-CN" altLang="zh-CN" sz="3200" b="1" dirty="0" smtClean="0"/>
              <a:t>☆</a:t>
            </a:r>
            <a:r>
              <a:rPr lang="en-US" altLang="zh-CN" sz="3200" b="1" baseline="-25000" dirty="0" smtClean="0"/>
              <a:t>3</a:t>
            </a:r>
            <a:r>
              <a:rPr lang="en-US" altLang="zh-CN" sz="3200" b="1" dirty="0" smtClean="0"/>
              <a:t> </a:t>
            </a:r>
            <a:r>
              <a:rPr lang="en-US" altLang="zh-CN" sz="3200" b="1" i="1" dirty="0" smtClean="0"/>
              <a:t>u</a:t>
            </a:r>
            <a:r>
              <a:rPr lang="en-US" altLang="zh-CN" sz="3200" b="1" dirty="0" smtClean="0"/>
              <a:t>=2</a:t>
            </a:r>
            <a:r>
              <a:rPr lang="en-US" altLang="zh-CN" sz="3200" b="1" i="1" dirty="0" smtClean="0"/>
              <a:t>f</a:t>
            </a:r>
            <a:r>
              <a:rPr lang="en-US" altLang="zh-CN" sz="3200" b="1" dirty="0" smtClean="0"/>
              <a:t>  </a:t>
            </a:r>
            <a:r>
              <a:rPr lang="en-US" altLang="zh-CN" sz="3200" b="1" i="1" dirty="0" smtClean="0"/>
              <a:t>v</a:t>
            </a:r>
            <a:r>
              <a:rPr lang="en-US" altLang="zh-CN" sz="3200" b="1" dirty="0" smtClean="0"/>
              <a:t>=2</a:t>
            </a:r>
            <a:r>
              <a:rPr lang="en-US" altLang="zh-CN" sz="3200" b="1" i="1" dirty="0" smtClean="0"/>
              <a:t>f</a:t>
            </a:r>
            <a:r>
              <a:rPr lang="zh-CN" altLang="zh-CN" sz="3200" b="1" dirty="0" smtClean="0"/>
              <a:t>时，物体与实像的距离最</a:t>
            </a:r>
            <a:r>
              <a:rPr lang="zh-CN" altLang="zh-CN" sz="3200" b="1" dirty="0" smtClean="0"/>
              <a:t>近</a:t>
            </a:r>
            <a:endParaRPr lang="zh-CN" altLang="zh-CN" sz="32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ox(in)">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ox(in)">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2952328" cy="584775"/>
          </a:xfrm>
          <a:prstGeom prst="rect">
            <a:avLst/>
          </a:prstGeom>
          <a:noFill/>
        </p:spPr>
        <p:txBody>
          <a:bodyPr wrap="square" rtlCol="0">
            <a:spAutoFit/>
          </a:bodyPr>
          <a:lstStyle/>
          <a:p>
            <a:r>
              <a:rPr lang="zh-CN" altLang="en-US" sz="3200" b="1" dirty="0" smtClean="0">
                <a:solidFill>
                  <a:schemeClr val="bg1"/>
                </a:solidFill>
              </a:rPr>
              <a:t>凸透镜成像</a:t>
            </a:r>
            <a:endParaRPr lang="zh-CN" altLang="en-US" sz="3200" b="1" dirty="0">
              <a:solidFill>
                <a:schemeClr val="bg1"/>
              </a:solidFill>
            </a:endParaRPr>
          </a:p>
        </p:txBody>
      </p:sp>
      <p:sp>
        <p:nvSpPr>
          <p:cNvPr id="6" name="TextBox 5"/>
          <p:cNvSpPr txBox="1"/>
          <p:nvPr/>
        </p:nvSpPr>
        <p:spPr>
          <a:xfrm>
            <a:off x="971600" y="3356992"/>
            <a:ext cx="6984776" cy="769441"/>
          </a:xfrm>
          <a:prstGeom prst="rect">
            <a:avLst/>
          </a:prstGeom>
          <a:noFill/>
        </p:spPr>
        <p:txBody>
          <a:bodyPr wrap="square" rtlCol="0">
            <a:spAutoFit/>
          </a:bodyPr>
          <a:lstStyle/>
          <a:p>
            <a:r>
              <a:rPr lang="zh-CN" altLang="en-US" sz="4400" b="1" dirty="0" smtClean="0">
                <a:solidFill>
                  <a:schemeClr val="accent1">
                    <a:lumMod val="75000"/>
                  </a:schemeClr>
                </a:solidFill>
                <a:latin typeface="楷体" panose="02010609060101010101" pitchFamily="49" charset="-122"/>
                <a:ea typeface="楷体" panose="02010609060101010101" pitchFamily="49" charset="-122"/>
              </a:rPr>
              <a:t>成虚像时，物近像近像变小</a:t>
            </a:r>
            <a:endParaRPr lang="zh-CN" altLang="en-US" sz="4400" b="1" dirty="0">
              <a:solidFill>
                <a:schemeClr val="accent1">
                  <a:lumMod val="75000"/>
                </a:schemeClr>
              </a:solidFill>
              <a:latin typeface="楷体" panose="02010609060101010101" pitchFamily="49" charset="-122"/>
              <a:ea typeface="楷体" panose="02010609060101010101" pitchFamily="49" charset="-122"/>
            </a:endParaRPr>
          </a:p>
        </p:txBody>
      </p:sp>
      <p:sp>
        <p:nvSpPr>
          <p:cNvPr id="7" name="TextBox 6"/>
          <p:cNvSpPr txBox="1"/>
          <p:nvPr/>
        </p:nvSpPr>
        <p:spPr>
          <a:xfrm>
            <a:off x="971600" y="2420888"/>
            <a:ext cx="6984776" cy="769441"/>
          </a:xfrm>
          <a:prstGeom prst="rect">
            <a:avLst/>
          </a:prstGeom>
          <a:noFill/>
        </p:spPr>
        <p:txBody>
          <a:bodyPr wrap="square" rtlCol="0">
            <a:spAutoFit/>
          </a:bodyPr>
          <a:lstStyle/>
          <a:p>
            <a:r>
              <a:rPr lang="zh-CN" altLang="en-US" sz="4400" b="1" dirty="0" smtClean="0">
                <a:solidFill>
                  <a:schemeClr val="accent1">
                    <a:lumMod val="75000"/>
                  </a:schemeClr>
                </a:solidFill>
                <a:latin typeface="楷体" panose="02010609060101010101" pitchFamily="49" charset="-122"/>
                <a:ea typeface="楷体" panose="02010609060101010101" pitchFamily="49" charset="-122"/>
              </a:rPr>
              <a:t>成实像时，物近像远像变大</a:t>
            </a:r>
            <a:endParaRPr lang="zh-CN" altLang="en-US" sz="4400" b="1" dirty="0">
              <a:solidFill>
                <a:schemeClr val="accent1">
                  <a:lumMod val="75000"/>
                </a:schemeClr>
              </a:solidFill>
              <a:latin typeface="楷体" panose="02010609060101010101" pitchFamily="49" charset="-122"/>
              <a:ea typeface="楷体" panose="02010609060101010101" pitchFamily="49" charset="-122"/>
            </a:endParaRPr>
          </a:p>
        </p:txBody>
      </p:sp>
      <p:sp>
        <p:nvSpPr>
          <p:cNvPr id="8" name="矩形 7"/>
          <p:cNvSpPr/>
          <p:nvPr/>
        </p:nvSpPr>
        <p:spPr>
          <a:xfrm>
            <a:off x="323528" y="1484784"/>
            <a:ext cx="5434501" cy="646331"/>
          </a:xfrm>
          <a:prstGeom prst="rect">
            <a:avLst/>
          </a:prstGeom>
          <a:noFill/>
        </p:spPr>
        <p:txBody>
          <a:bodyPr wrap="none" lIns="91440" tIns="45720" rIns="91440" bIns="45720">
            <a:spAutoFit/>
          </a:bodyPr>
          <a:lstStyle/>
          <a:p>
            <a:pPr algn="ctr"/>
            <a:r>
              <a:rPr lang="zh-CN" altLang="zh-CN" sz="3600" dirty="0" smtClean="0"/>
              <a:t>☆</a:t>
            </a:r>
            <a:r>
              <a:rPr lang="en-US" altLang="zh-CN" sz="3600" baseline="-25000" dirty="0" smtClean="0"/>
              <a:t>5</a:t>
            </a:r>
            <a:r>
              <a:rPr lang="zh-CN" altLang="en-US" sz="3600" b="1" cap="none" spc="0" dirty="0" smtClean="0">
                <a:ln w="10541" cmpd="sng">
                  <a:solidFill>
                    <a:schemeClr val="accent1">
                      <a:shade val="88000"/>
                      <a:satMod val="110000"/>
                    </a:schemeClr>
                  </a:solidFill>
                  <a:prstDash val="solid"/>
                </a:ln>
                <a:effectLst/>
              </a:rPr>
              <a:t>凸</a:t>
            </a:r>
            <a:r>
              <a:rPr lang="zh-CN" altLang="en-US" sz="3600" b="1" cap="none" spc="0" dirty="0" smtClean="0">
                <a:ln w="10541" cmpd="sng">
                  <a:solidFill>
                    <a:schemeClr val="accent1">
                      <a:shade val="88000"/>
                      <a:satMod val="110000"/>
                    </a:schemeClr>
                  </a:solidFill>
                  <a:prstDash val="solid"/>
                </a:ln>
                <a:effectLst/>
              </a:rPr>
              <a:t>透镜动态变化规律：</a:t>
            </a:r>
            <a:endParaRPr lang="zh-CN" altLang="en-US" sz="3600" b="1" cap="none" spc="0" dirty="0">
              <a:ln w="10541" cmpd="sng">
                <a:solidFill>
                  <a:schemeClr val="accent1">
                    <a:shade val="88000"/>
                    <a:satMod val="110000"/>
                  </a:schemeClr>
                </a:solidFill>
                <a:prstDash val="solid"/>
              </a:ln>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2048649"/>
            <a:ext cx="3277880" cy="3108543"/>
          </a:xfrm>
          <a:prstGeom prst="rect">
            <a:avLst/>
          </a:prstGeom>
          <a:noFill/>
        </p:spPr>
        <p:txBody>
          <a:bodyPr wrap="square" rtlCol="0">
            <a:spAutoFit/>
          </a:bodyPr>
          <a:lstStyle/>
          <a:p>
            <a:r>
              <a:rPr lang="zh-CN" altLang="zh-CN" sz="2800" b="1" dirty="0" smtClean="0"/>
              <a:t>利</a:t>
            </a:r>
            <a:r>
              <a:rPr lang="zh-CN" altLang="zh-CN" sz="2800" b="1" dirty="0" smtClean="0"/>
              <a:t>用桌上的器材及学过的光的直线传播、反射、折射等画图方法</a:t>
            </a:r>
            <a:r>
              <a:rPr lang="zh-CN" altLang="zh-CN" sz="2800" b="1" dirty="0" smtClean="0"/>
              <a:t>，能</a:t>
            </a:r>
            <a:r>
              <a:rPr lang="zh-CN" altLang="zh-CN" sz="2800" b="1" dirty="0" smtClean="0"/>
              <a:t>否让你观察到如右图所示的画面？（提示：方法不止一种哦</a:t>
            </a:r>
            <a:r>
              <a:rPr lang="zh-CN" altLang="zh-CN" sz="2800" b="1" dirty="0" smtClean="0"/>
              <a:t>）</a:t>
            </a:r>
            <a:endParaRPr lang="zh-CN" altLang="zh-CN" sz="2800" b="1" dirty="0" smtClean="0"/>
          </a:p>
        </p:txBody>
      </p:sp>
      <p:pic>
        <p:nvPicPr>
          <p:cNvPr id="2" name="图片 1" descr="baiselazhuhuoyandonghua-08732931_3"/>
          <p:cNvPicPr>
            <a:picLocks noChangeAspect="1"/>
          </p:cNvPicPr>
          <p:nvPr/>
        </p:nvPicPr>
        <p:blipFill>
          <a:blip r:embed="rId1" cstate="print"/>
          <a:srcRect l="20410" r="13786" b="5760"/>
          <a:stretch>
            <a:fillRect/>
          </a:stretch>
        </p:blipFill>
        <p:spPr>
          <a:xfrm rot="10800000">
            <a:off x="4139952" y="1412776"/>
            <a:ext cx="4743440" cy="4032448"/>
          </a:xfrm>
          <a:prstGeom prst="rect">
            <a:avLst/>
          </a:prstGeom>
        </p:spPr>
      </p:pic>
      <p:sp>
        <p:nvSpPr>
          <p:cNvPr id="5" name="矩形 4"/>
          <p:cNvSpPr/>
          <p:nvPr/>
        </p:nvSpPr>
        <p:spPr>
          <a:xfrm>
            <a:off x="611560" y="1052736"/>
            <a:ext cx="2271776" cy="923330"/>
          </a:xfrm>
          <a:prstGeom prst="rect">
            <a:avLst/>
          </a:prstGeom>
          <a:noFill/>
        </p:spPr>
        <p:txBody>
          <a:bodyPr wrap="none" lIns="91440" tIns="45720" rIns="91440" bIns="45720">
            <a:spAutoFit/>
          </a:bodyPr>
          <a:lstStyle/>
          <a:p>
            <a:pPr algn="ctr"/>
            <a:r>
              <a:rPr lang="zh-CN" alt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活</a:t>
            </a:r>
            <a:r>
              <a:rPr lang="zh-CN" alt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动：</a:t>
            </a: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3779912" cy="584775"/>
          </a:xfrm>
          <a:prstGeom prst="rect">
            <a:avLst/>
          </a:prstGeom>
          <a:noFill/>
        </p:spPr>
        <p:txBody>
          <a:bodyPr wrap="square" rtlCol="0">
            <a:spAutoFit/>
          </a:bodyPr>
          <a:lstStyle/>
          <a:p>
            <a:r>
              <a:rPr lang="zh-CN" altLang="en-US" sz="3200" b="1" dirty="0" smtClean="0">
                <a:solidFill>
                  <a:schemeClr val="bg1"/>
                </a:solidFill>
              </a:rPr>
              <a:t>模块一：小</a:t>
            </a:r>
            <a:r>
              <a:rPr lang="zh-CN" altLang="en-US" sz="3200" b="1" dirty="0" smtClean="0">
                <a:solidFill>
                  <a:schemeClr val="bg1"/>
                </a:solidFill>
              </a:rPr>
              <a:t>孔成像</a:t>
            </a:r>
            <a:endParaRPr lang="zh-CN" altLang="en-US" sz="3200" b="1" dirty="0">
              <a:solidFill>
                <a:schemeClr val="bg1"/>
              </a:solidFill>
            </a:endParaRPr>
          </a:p>
        </p:txBody>
      </p:sp>
      <p:sp>
        <p:nvSpPr>
          <p:cNvPr id="12" name="TextBox 11"/>
          <p:cNvSpPr txBox="1"/>
          <p:nvPr/>
        </p:nvSpPr>
        <p:spPr>
          <a:xfrm>
            <a:off x="107504" y="1268760"/>
            <a:ext cx="8496944" cy="707886"/>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问</a:t>
            </a:r>
            <a:r>
              <a:rPr lang="en-US" altLang="zh-CN" sz="4000" b="1" dirty="0" smtClean="0">
                <a:latin typeface="楷体" panose="02010609060101010101" pitchFamily="49" charset="-122"/>
                <a:ea typeface="楷体" panose="02010609060101010101" pitchFamily="49" charset="-122"/>
              </a:rPr>
              <a:t>1</a:t>
            </a:r>
            <a:r>
              <a:rPr lang="zh-CN" altLang="en-US" sz="4000" b="1" dirty="0" smtClean="0">
                <a:latin typeface="楷体" panose="02010609060101010101" pitchFamily="49" charset="-122"/>
                <a:ea typeface="楷体" panose="02010609060101010101" pitchFamily="49" charset="-122"/>
              </a:rPr>
              <a:t>：小孔成像的原理是什么？</a:t>
            </a:r>
            <a:endParaRPr lang="zh-CN" altLang="en-US" sz="4000" b="1" dirty="0">
              <a:latin typeface="楷体" panose="02010609060101010101" pitchFamily="49" charset="-122"/>
              <a:ea typeface="楷体" panose="02010609060101010101" pitchFamily="49" charset="-122"/>
            </a:endParaRPr>
          </a:p>
        </p:txBody>
      </p:sp>
      <p:sp>
        <p:nvSpPr>
          <p:cNvPr id="13" name="TextBox 12"/>
          <p:cNvSpPr txBox="1"/>
          <p:nvPr/>
        </p:nvSpPr>
        <p:spPr>
          <a:xfrm>
            <a:off x="107504" y="2852936"/>
            <a:ext cx="8064896" cy="707886"/>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问</a:t>
            </a:r>
            <a:r>
              <a:rPr lang="en-US" altLang="zh-CN" sz="4000" b="1" dirty="0" smtClean="0">
                <a:latin typeface="楷体" panose="02010609060101010101" pitchFamily="49" charset="-122"/>
                <a:ea typeface="楷体" panose="02010609060101010101" pitchFamily="49" charset="-122"/>
              </a:rPr>
              <a:t>2</a:t>
            </a:r>
            <a:r>
              <a:rPr lang="zh-CN" altLang="en-US" sz="4000" b="1" dirty="0" smtClean="0">
                <a:latin typeface="楷体" panose="02010609060101010101" pitchFamily="49" charset="-122"/>
                <a:ea typeface="楷体" panose="02010609060101010101" pitchFamily="49" charset="-122"/>
              </a:rPr>
              <a:t>：像的形状由什么决定？</a:t>
            </a:r>
            <a:endParaRPr lang="zh-CN" altLang="en-US" sz="4000" b="1" dirty="0">
              <a:latin typeface="楷体" panose="02010609060101010101" pitchFamily="49" charset="-122"/>
              <a:ea typeface="楷体" panose="02010609060101010101" pitchFamily="49" charset="-122"/>
            </a:endParaRPr>
          </a:p>
        </p:txBody>
      </p:sp>
      <p:sp>
        <p:nvSpPr>
          <p:cNvPr id="15" name="TextBox 14"/>
          <p:cNvSpPr txBox="1"/>
          <p:nvPr/>
        </p:nvSpPr>
        <p:spPr>
          <a:xfrm>
            <a:off x="144016" y="4305290"/>
            <a:ext cx="8820472" cy="707886"/>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问</a:t>
            </a:r>
            <a:r>
              <a:rPr lang="en-US" altLang="zh-CN" sz="4000" b="1" dirty="0" smtClean="0">
                <a:latin typeface="楷体" panose="02010609060101010101" pitchFamily="49" charset="-122"/>
                <a:ea typeface="楷体" panose="02010609060101010101" pitchFamily="49" charset="-122"/>
              </a:rPr>
              <a:t>3</a:t>
            </a:r>
            <a:r>
              <a:rPr lang="zh-CN" altLang="en-US" sz="4000" b="1" dirty="0" smtClean="0">
                <a:latin typeface="楷体" panose="02010609060101010101" pitchFamily="49" charset="-122"/>
                <a:ea typeface="楷体" panose="02010609060101010101" pitchFamily="49" charset="-122"/>
              </a:rPr>
              <a:t>：像的大小和位置由什么来决定？</a:t>
            </a:r>
            <a:endParaRPr lang="zh-CN" altLang="en-US" sz="4000" b="1" dirty="0">
              <a:latin typeface="楷体" panose="02010609060101010101" pitchFamily="49" charset="-122"/>
              <a:ea typeface="楷体" panose="02010609060101010101" pitchFamily="49" charset="-122"/>
            </a:endParaRPr>
          </a:p>
        </p:txBody>
      </p:sp>
      <p:sp>
        <p:nvSpPr>
          <p:cNvPr id="16" name="TextBox 15"/>
          <p:cNvSpPr txBox="1"/>
          <p:nvPr/>
        </p:nvSpPr>
        <p:spPr>
          <a:xfrm>
            <a:off x="1475656" y="1988840"/>
            <a:ext cx="5832648" cy="646331"/>
          </a:xfrm>
          <a:prstGeom prst="rect">
            <a:avLst/>
          </a:prstGeom>
          <a:noFill/>
        </p:spPr>
        <p:txBody>
          <a:bodyPr wrap="square" rtlCol="0">
            <a:spAutoFit/>
          </a:bodyPr>
          <a:lstStyle/>
          <a:p>
            <a:r>
              <a:rPr lang="zh-CN" altLang="en-US" sz="3600" b="1" dirty="0" smtClean="0">
                <a:solidFill>
                  <a:srgbClr val="C00000"/>
                </a:solidFill>
              </a:rPr>
              <a:t>光在均匀介质中沿直线传播</a:t>
            </a:r>
            <a:endParaRPr lang="zh-CN" altLang="en-US" sz="3600" b="1" dirty="0">
              <a:solidFill>
                <a:srgbClr val="C00000"/>
              </a:solidFill>
            </a:endParaRPr>
          </a:p>
        </p:txBody>
      </p:sp>
      <p:sp>
        <p:nvSpPr>
          <p:cNvPr id="17" name="TextBox 16"/>
          <p:cNvSpPr txBox="1"/>
          <p:nvPr/>
        </p:nvSpPr>
        <p:spPr>
          <a:xfrm>
            <a:off x="755576" y="3356992"/>
            <a:ext cx="7632848" cy="707886"/>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（设计并用实验证明你的观点）</a:t>
            </a:r>
            <a:endParaRPr lang="zh-CN" altLang="en-US" sz="4000" b="1" dirty="0">
              <a:latin typeface="楷体" panose="02010609060101010101" pitchFamily="49" charset="-122"/>
              <a:ea typeface="楷体" panose="02010609060101010101" pitchFamily="49" charset="-122"/>
            </a:endParaRPr>
          </a:p>
        </p:txBody>
      </p:sp>
      <p:sp>
        <p:nvSpPr>
          <p:cNvPr id="18" name="TextBox 17"/>
          <p:cNvSpPr txBox="1"/>
          <p:nvPr/>
        </p:nvSpPr>
        <p:spPr>
          <a:xfrm>
            <a:off x="1043608" y="4797152"/>
            <a:ext cx="6192688" cy="707886"/>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（用图例来证明你的观点）</a:t>
            </a:r>
            <a:endParaRPr lang="zh-CN" altLang="en-US" sz="4000" b="1" dirty="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additive="base">
                                        <p:cTn id="12" dur="500" fill="hold"/>
                                        <p:tgtEl>
                                          <p:spTgt spid="16"/>
                                        </p:tgtEl>
                                        <p:attrNameLst>
                                          <p:attrName>ppt_x</p:attrName>
                                        </p:attrNameLst>
                                      </p:cBhvr>
                                      <p:tavLst>
                                        <p:tav tm="0">
                                          <p:val>
                                            <p:strVal val="#ppt_x"/>
                                          </p:val>
                                        </p:tav>
                                        <p:tav tm="100000">
                                          <p:val>
                                            <p:strVal val="#ppt_x"/>
                                          </p:val>
                                        </p:tav>
                                      </p:tavLst>
                                    </p:anim>
                                    <p:anim calcmode="lin" valueType="num">
                                      <p:cBhvr additive="base">
                                        <p:cTn id="1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additive="base">
                                        <p:cTn id="18" dur="500" fill="hold"/>
                                        <p:tgtEl>
                                          <p:spTgt spid="13"/>
                                        </p:tgtEl>
                                        <p:attrNameLst>
                                          <p:attrName>ppt_x</p:attrName>
                                        </p:attrNameLst>
                                      </p:cBhvr>
                                      <p:tavLst>
                                        <p:tav tm="0">
                                          <p:val>
                                            <p:strVal val="#ppt_x"/>
                                          </p:val>
                                        </p:tav>
                                        <p:tav tm="100000">
                                          <p:val>
                                            <p:strVal val="#ppt_x"/>
                                          </p:val>
                                        </p:tav>
                                      </p:tavLst>
                                    </p:anim>
                                    <p:anim calcmode="lin" valueType="num">
                                      <p:cBhvr additive="base">
                                        <p:cTn id="19" dur="500" fill="hold"/>
                                        <p:tgtEl>
                                          <p:spTgt spid="13"/>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additive="base">
                                        <p:cTn id="22" dur="500" fill="hold"/>
                                        <p:tgtEl>
                                          <p:spTgt spid="17"/>
                                        </p:tgtEl>
                                        <p:attrNameLst>
                                          <p:attrName>ppt_x</p:attrName>
                                        </p:attrNameLst>
                                      </p:cBhvr>
                                      <p:tavLst>
                                        <p:tav tm="0">
                                          <p:val>
                                            <p:strVal val="#ppt_x"/>
                                          </p:val>
                                        </p:tav>
                                        <p:tav tm="100000">
                                          <p:val>
                                            <p:strVal val="#ppt_x"/>
                                          </p:val>
                                        </p:tav>
                                      </p:tavLst>
                                    </p:anim>
                                    <p:anim calcmode="lin" valueType="num">
                                      <p:cBhvr additive="base">
                                        <p:cTn id="2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500" fill="hold"/>
                                        <p:tgtEl>
                                          <p:spTgt spid="15"/>
                                        </p:tgtEl>
                                        <p:attrNameLst>
                                          <p:attrName>ppt_x</p:attrName>
                                        </p:attrNameLst>
                                      </p:cBhvr>
                                      <p:tavLst>
                                        <p:tav tm="0">
                                          <p:val>
                                            <p:strVal val="#ppt_x"/>
                                          </p:val>
                                        </p:tav>
                                        <p:tav tm="100000">
                                          <p:val>
                                            <p:strVal val="#ppt_x"/>
                                          </p:val>
                                        </p:tav>
                                      </p:tavLst>
                                    </p:anim>
                                    <p:anim calcmode="lin" valueType="num">
                                      <p:cBhvr additive="base">
                                        <p:cTn id="29" dur="500" fill="hold"/>
                                        <p:tgtEl>
                                          <p:spTgt spid="15"/>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additive="base">
                                        <p:cTn id="32" dur="500" fill="hold"/>
                                        <p:tgtEl>
                                          <p:spTgt spid="18"/>
                                        </p:tgtEl>
                                        <p:attrNameLst>
                                          <p:attrName>ppt_x</p:attrName>
                                        </p:attrNameLst>
                                      </p:cBhvr>
                                      <p:tavLst>
                                        <p:tav tm="0">
                                          <p:val>
                                            <p:strVal val="#ppt_x"/>
                                          </p:val>
                                        </p:tav>
                                        <p:tav tm="100000">
                                          <p:val>
                                            <p:strVal val="#ppt_x"/>
                                          </p:val>
                                        </p:tav>
                                      </p:tavLst>
                                    </p:anim>
                                    <p:anim calcmode="lin" valueType="num">
                                      <p:cBhvr additive="base">
                                        <p:cTn id="3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5" grpId="0"/>
      <p:bldP spid="16"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三角"/>
          <p:cNvPicPr>
            <a:picLocks noChangeAspect="1"/>
          </p:cNvPicPr>
          <p:nvPr/>
        </p:nvPicPr>
        <p:blipFill>
          <a:blip r:embed="rId1" cstate="print"/>
          <a:srcRect l="3638"/>
          <a:stretch>
            <a:fillRect/>
          </a:stretch>
        </p:blipFill>
        <p:spPr>
          <a:xfrm>
            <a:off x="0" y="1268760"/>
            <a:ext cx="4558030" cy="3547745"/>
          </a:xfrm>
          <a:prstGeom prst="rect">
            <a:avLst/>
          </a:prstGeom>
        </p:spPr>
      </p:pic>
      <p:pic>
        <p:nvPicPr>
          <p:cNvPr id="5" name="图片 4" descr="圆"/>
          <p:cNvPicPr>
            <a:picLocks noChangeAspect="1"/>
          </p:cNvPicPr>
          <p:nvPr/>
        </p:nvPicPr>
        <p:blipFill>
          <a:blip r:embed="rId2" cstate="print"/>
          <a:srcRect r="2741"/>
          <a:stretch>
            <a:fillRect/>
          </a:stretch>
        </p:blipFill>
        <p:spPr>
          <a:xfrm>
            <a:off x="4569460" y="1268760"/>
            <a:ext cx="4574540" cy="3528695"/>
          </a:xfrm>
          <a:prstGeom prst="rect">
            <a:avLst/>
          </a:prstGeom>
        </p:spPr>
      </p:pic>
      <p:sp>
        <p:nvSpPr>
          <p:cNvPr id="9" name="TextBox 8"/>
          <p:cNvSpPr txBox="1"/>
          <p:nvPr/>
        </p:nvSpPr>
        <p:spPr>
          <a:xfrm>
            <a:off x="899592" y="548680"/>
            <a:ext cx="8064896" cy="707886"/>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问</a:t>
            </a:r>
            <a:r>
              <a:rPr lang="en-US" altLang="zh-CN" sz="4000" b="1" dirty="0" smtClean="0">
                <a:latin typeface="楷体" panose="02010609060101010101" pitchFamily="49" charset="-122"/>
                <a:ea typeface="楷体" panose="02010609060101010101" pitchFamily="49" charset="-122"/>
              </a:rPr>
              <a:t>2</a:t>
            </a:r>
            <a:r>
              <a:rPr lang="zh-CN" altLang="en-US" sz="4000" b="1" dirty="0" smtClean="0">
                <a:latin typeface="楷体" panose="02010609060101010101" pitchFamily="49" charset="-122"/>
                <a:ea typeface="楷体" panose="02010609060101010101" pitchFamily="49" charset="-122"/>
              </a:rPr>
              <a:t>：像的形状由什么决定？</a:t>
            </a:r>
            <a:endParaRPr lang="zh-CN" altLang="en-US" sz="4000" b="1" dirty="0">
              <a:latin typeface="楷体" panose="02010609060101010101" pitchFamily="49" charset="-122"/>
              <a:ea typeface="楷体" panose="02010609060101010101" pitchFamily="49" charset="-122"/>
            </a:endParaRPr>
          </a:p>
        </p:txBody>
      </p:sp>
      <p:sp>
        <p:nvSpPr>
          <p:cNvPr id="10" name="TextBox 9"/>
          <p:cNvSpPr txBox="1"/>
          <p:nvPr/>
        </p:nvSpPr>
        <p:spPr>
          <a:xfrm>
            <a:off x="1835696" y="4941168"/>
            <a:ext cx="5544616" cy="1200329"/>
          </a:xfrm>
          <a:prstGeom prst="rect">
            <a:avLst/>
          </a:prstGeom>
          <a:noFill/>
        </p:spPr>
        <p:txBody>
          <a:bodyPr wrap="square" rtlCol="0">
            <a:spAutoFit/>
          </a:bodyPr>
          <a:lstStyle/>
          <a:p>
            <a:r>
              <a:rPr lang="zh-CN" altLang="zh-CN" sz="3600" b="1" dirty="0" smtClean="0">
                <a:solidFill>
                  <a:srgbClr val="C00000"/>
                </a:solidFill>
              </a:rPr>
              <a:t>像的形状由物体形状决定，与小孔形状、大小无关。</a:t>
            </a:r>
            <a:endParaRPr lang="zh-CN" altLang="en-US" sz="3600" b="1" dirty="0">
              <a:solidFill>
                <a:srgbClr val="C00000"/>
              </a:solidFill>
            </a:endParaRPr>
          </a:p>
        </p:txBody>
      </p:sp>
      <p:sp>
        <p:nvSpPr>
          <p:cNvPr id="12" name="TextBox 11"/>
          <p:cNvSpPr txBox="1"/>
          <p:nvPr/>
        </p:nvSpPr>
        <p:spPr>
          <a:xfrm>
            <a:off x="0" y="0"/>
            <a:ext cx="3779912" cy="584775"/>
          </a:xfrm>
          <a:prstGeom prst="rect">
            <a:avLst/>
          </a:prstGeom>
          <a:noFill/>
        </p:spPr>
        <p:txBody>
          <a:bodyPr wrap="square" rtlCol="0">
            <a:spAutoFit/>
          </a:bodyPr>
          <a:lstStyle/>
          <a:p>
            <a:r>
              <a:rPr lang="zh-CN" altLang="en-US" sz="3200" b="1" dirty="0" smtClean="0">
                <a:solidFill>
                  <a:schemeClr val="bg1"/>
                </a:solidFill>
              </a:rPr>
              <a:t>模块一：小</a:t>
            </a:r>
            <a:r>
              <a:rPr lang="zh-CN" altLang="en-US" sz="3200" b="1" dirty="0" smtClean="0">
                <a:solidFill>
                  <a:schemeClr val="bg1"/>
                </a:solidFill>
              </a:rPr>
              <a:t>孔成像</a:t>
            </a:r>
            <a:endParaRPr lang="zh-CN" altLang="en-US" sz="32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ox(in)">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620688"/>
            <a:ext cx="8820472" cy="707886"/>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问</a:t>
            </a:r>
            <a:r>
              <a:rPr lang="en-US" altLang="zh-CN" sz="4000" b="1" dirty="0" smtClean="0">
                <a:latin typeface="楷体" panose="02010609060101010101" pitchFamily="49" charset="-122"/>
                <a:ea typeface="楷体" panose="02010609060101010101" pitchFamily="49" charset="-122"/>
              </a:rPr>
              <a:t>3</a:t>
            </a:r>
            <a:r>
              <a:rPr lang="zh-CN" altLang="en-US" sz="4000" b="1" dirty="0" smtClean="0">
                <a:latin typeface="楷体" panose="02010609060101010101" pitchFamily="49" charset="-122"/>
                <a:ea typeface="楷体" panose="02010609060101010101" pitchFamily="49" charset="-122"/>
              </a:rPr>
              <a:t>：像的大小和位置由什么来决定？</a:t>
            </a:r>
            <a:endParaRPr lang="zh-CN" altLang="en-US" sz="4000" b="1" dirty="0">
              <a:latin typeface="楷体" panose="02010609060101010101" pitchFamily="49" charset="-122"/>
              <a:ea typeface="楷体" panose="02010609060101010101" pitchFamily="49" charset="-122"/>
            </a:endParaRPr>
          </a:p>
        </p:txBody>
      </p:sp>
      <p:sp>
        <p:nvSpPr>
          <p:cNvPr id="5" name="TextBox 4"/>
          <p:cNvSpPr txBox="1"/>
          <p:nvPr/>
        </p:nvSpPr>
        <p:spPr>
          <a:xfrm>
            <a:off x="827584" y="1412776"/>
            <a:ext cx="7344816" cy="1754326"/>
          </a:xfrm>
          <a:prstGeom prst="rect">
            <a:avLst/>
          </a:prstGeom>
          <a:noFill/>
        </p:spPr>
        <p:txBody>
          <a:bodyPr wrap="square" rtlCol="0">
            <a:spAutoFit/>
          </a:bodyPr>
          <a:lstStyle/>
          <a:p>
            <a:r>
              <a:rPr lang="zh-CN" altLang="zh-CN" sz="3600" b="1" dirty="0" smtClean="0"/>
              <a:t>小孔成的像的大小与</a:t>
            </a:r>
            <a:r>
              <a:rPr lang="zh-CN" altLang="zh-CN" sz="3600" b="1" dirty="0" smtClean="0">
                <a:solidFill>
                  <a:srgbClr val="FF0000"/>
                </a:solidFill>
              </a:rPr>
              <a:t>物距</a:t>
            </a:r>
            <a:r>
              <a:rPr lang="zh-CN" altLang="zh-CN" sz="3600" b="1" dirty="0" smtClean="0"/>
              <a:t>、</a:t>
            </a:r>
            <a:r>
              <a:rPr lang="zh-CN" altLang="zh-CN" sz="3600" b="1" dirty="0" smtClean="0">
                <a:solidFill>
                  <a:srgbClr val="FF0000"/>
                </a:solidFill>
              </a:rPr>
              <a:t>像距</a:t>
            </a:r>
            <a:r>
              <a:rPr lang="zh-CN" altLang="zh-CN" sz="3600" b="1" dirty="0" smtClean="0"/>
              <a:t>、物体大小、物体</a:t>
            </a:r>
            <a:r>
              <a:rPr lang="en-US" altLang="zh-CN" sz="3600" b="1" dirty="0" smtClean="0"/>
              <a:t>/</a:t>
            </a:r>
            <a:r>
              <a:rPr lang="zh-CN" altLang="zh-CN" sz="3600" b="1" dirty="0" smtClean="0"/>
              <a:t>光屏的摆放状态等因素有关</a:t>
            </a:r>
            <a:endParaRPr lang="zh-CN" altLang="en-US" sz="3600" b="1" dirty="0"/>
          </a:p>
        </p:txBody>
      </p:sp>
      <p:sp>
        <p:nvSpPr>
          <p:cNvPr id="6" name="TextBox 5"/>
          <p:cNvSpPr txBox="1"/>
          <p:nvPr/>
        </p:nvSpPr>
        <p:spPr>
          <a:xfrm>
            <a:off x="251520" y="3861048"/>
            <a:ext cx="3240360" cy="1077218"/>
          </a:xfrm>
          <a:prstGeom prst="rect">
            <a:avLst/>
          </a:prstGeom>
          <a:noFill/>
        </p:spPr>
        <p:txBody>
          <a:bodyPr wrap="square" rtlCol="0">
            <a:spAutoFit/>
          </a:bodyPr>
          <a:lstStyle/>
          <a:p>
            <a:r>
              <a:rPr lang="zh-CN" altLang="zh-CN" sz="3200" b="1" dirty="0" smtClean="0"/>
              <a:t>物体大小不变，摆放状态不变时</a:t>
            </a:r>
            <a:endParaRPr lang="zh-CN" altLang="en-US" sz="3200" b="1" dirty="0"/>
          </a:p>
        </p:txBody>
      </p:sp>
      <p:sp>
        <p:nvSpPr>
          <p:cNvPr id="7" name="左大括号 6"/>
          <p:cNvSpPr/>
          <p:nvPr/>
        </p:nvSpPr>
        <p:spPr>
          <a:xfrm>
            <a:off x="3347864" y="3356992"/>
            <a:ext cx="216024" cy="2088232"/>
          </a:xfrm>
          <a:prstGeom prst="leftBrace">
            <a:avLst/>
          </a:prstGeom>
          <a:noFill/>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dirty="0"/>
          </a:p>
        </p:txBody>
      </p:sp>
      <p:sp>
        <p:nvSpPr>
          <p:cNvPr id="8" name="TextBox 7"/>
          <p:cNvSpPr txBox="1"/>
          <p:nvPr/>
        </p:nvSpPr>
        <p:spPr>
          <a:xfrm>
            <a:off x="3635896" y="3284984"/>
            <a:ext cx="5364088" cy="584775"/>
          </a:xfrm>
          <a:prstGeom prst="rect">
            <a:avLst/>
          </a:prstGeom>
          <a:noFill/>
        </p:spPr>
        <p:txBody>
          <a:bodyPr wrap="square" rtlCol="0">
            <a:spAutoFit/>
          </a:bodyPr>
          <a:lstStyle/>
          <a:p>
            <a:r>
              <a:rPr lang="zh-CN" altLang="zh-CN" sz="3200" b="1" dirty="0" smtClean="0"/>
              <a:t>☆</a:t>
            </a:r>
            <a:r>
              <a:rPr lang="en-US" altLang="zh-CN" sz="3200" b="1" baseline="-25000" dirty="0" smtClean="0"/>
              <a:t>1</a:t>
            </a:r>
            <a:r>
              <a:rPr lang="zh-CN" altLang="zh-CN" sz="3200" b="1" dirty="0" smtClean="0"/>
              <a:t>若</a:t>
            </a:r>
            <a:r>
              <a:rPr lang="en-US" altLang="zh-CN" sz="3200" b="1" i="1" dirty="0" smtClean="0"/>
              <a:t>u</a:t>
            </a:r>
            <a:r>
              <a:rPr lang="zh-CN" altLang="zh-CN" sz="3200" b="1" dirty="0" smtClean="0"/>
              <a:t>＞</a:t>
            </a:r>
            <a:r>
              <a:rPr lang="en-US" altLang="zh-CN" sz="3200" b="1" i="1" dirty="0" smtClean="0"/>
              <a:t>v </a:t>
            </a:r>
            <a:r>
              <a:rPr lang="zh-CN" altLang="en-US" sz="3200" b="1" i="1" dirty="0" smtClean="0"/>
              <a:t>，</a:t>
            </a:r>
            <a:r>
              <a:rPr lang="zh-CN" altLang="zh-CN" sz="3200" b="1" dirty="0" smtClean="0"/>
              <a:t>成</a:t>
            </a:r>
            <a:r>
              <a:rPr lang="zh-CN" altLang="zh-CN" sz="3200" b="1" dirty="0" smtClean="0"/>
              <a:t>倒立缩小实像</a:t>
            </a:r>
            <a:endParaRPr lang="zh-CN" altLang="en-US" sz="3200" b="1" dirty="0"/>
          </a:p>
        </p:txBody>
      </p:sp>
      <p:sp>
        <p:nvSpPr>
          <p:cNvPr id="9" name="TextBox 8"/>
          <p:cNvSpPr txBox="1"/>
          <p:nvPr/>
        </p:nvSpPr>
        <p:spPr>
          <a:xfrm>
            <a:off x="3672408" y="4149080"/>
            <a:ext cx="5364088" cy="584775"/>
          </a:xfrm>
          <a:prstGeom prst="rect">
            <a:avLst/>
          </a:prstGeom>
          <a:noFill/>
        </p:spPr>
        <p:txBody>
          <a:bodyPr wrap="square" rtlCol="0">
            <a:spAutoFit/>
          </a:bodyPr>
          <a:lstStyle/>
          <a:p>
            <a:r>
              <a:rPr lang="zh-CN" altLang="zh-CN" sz="3200" b="1" dirty="0" smtClean="0"/>
              <a:t>☆</a:t>
            </a:r>
            <a:r>
              <a:rPr lang="en-US" altLang="zh-CN" sz="3200" b="1" baseline="-25000" dirty="0" smtClean="0"/>
              <a:t>2 </a:t>
            </a:r>
            <a:r>
              <a:rPr lang="zh-CN" altLang="zh-CN" sz="3200" b="1" dirty="0" smtClean="0"/>
              <a:t>若</a:t>
            </a:r>
            <a:r>
              <a:rPr lang="en-US" altLang="zh-CN" sz="3200" b="1" i="1" dirty="0" smtClean="0"/>
              <a:t>u</a:t>
            </a:r>
            <a:r>
              <a:rPr lang="en-US" altLang="zh-CN" sz="3200" b="1" dirty="0" smtClean="0"/>
              <a:t>=</a:t>
            </a:r>
            <a:r>
              <a:rPr lang="en-US" altLang="zh-CN" sz="3200" b="1" i="1" dirty="0" smtClean="0"/>
              <a:t>v</a:t>
            </a:r>
            <a:r>
              <a:rPr lang="en-US" altLang="zh-CN" sz="3200" b="1" dirty="0" smtClean="0"/>
              <a:t>  </a:t>
            </a:r>
            <a:r>
              <a:rPr lang="zh-CN" altLang="en-US" sz="3200" b="1" dirty="0" smtClean="0"/>
              <a:t>，</a:t>
            </a:r>
            <a:r>
              <a:rPr lang="zh-CN" altLang="zh-CN" sz="3200" b="1" dirty="0" smtClean="0"/>
              <a:t>成</a:t>
            </a:r>
            <a:r>
              <a:rPr lang="zh-CN" altLang="zh-CN" sz="3200" b="1" dirty="0" smtClean="0"/>
              <a:t>倒立等大实</a:t>
            </a:r>
            <a:r>
              <a:rPr lang="zh-CN" altLang="zh-CN" sz="3200" b="1" dirty="0" smtClean="0"/>
              <a:t>像</a:t>
            </a:r>
            <a:endParaRPr lang="zh-CN" altLang="zh-CN" sz="3200" b="1" dirty="0" smtClean="0"/>
          </a:p>
        </p:txBody>
      </p:sp>
      <p:sp>
        <p:nvSpPr>
          <p:cNvPr id="10" name="TextBox 9"/>
          <p:cNvSpPr txBox="1"/>
          <p:nvPr/>
        </p:nvSpPr>
        <p:spPr>
          <a:xfrm>
            <a:off x="3707904" y="5013176"/>
            <a:ext cx="5436096" cy="584775"/>
          </a:xfrm>
          <a:prstGeom prst="rect">
            <a:avLst/>
          </a:prstGeom>
          <a:noFill/>
        </p:spPr>
        <p:txBody>
          <a:bodyPr wrap="square" rtlCol="0">
            <a:spAutoFit/>
          </a:bodyPr>
          <a:lstStyle/>
          <a:p>
            <a:r>
              <a:rPr lang="zh-CN" altLang="zh-CN" sz="3200" b="1" dirty="0" smtClean="0"/>
              <a:t>☆</a:t>
            </a:r>
            <a:r>
              <a:rPr lang="en-US" altLang="zh-CN" sz="3200" b="1" baseline="-25000" dirty="0" smtClean="0"/>
              <a:t>3 </a:t>
            </a:r>
            <a:r>
              <a:rPr lang="zh-CN" altLang="zh-CN" sz="3200" b="1" dirty="0" smtClean="0"/>
              <a:t>若</a:t>
            </a:r>
            <a:r>
              <a:rPr lang="en-US" altLang="zh-CN" sz="3200" b="1" i="1" dirty="0" smtClean="0"/>
              <a:t>u</a:t>
            </a:r>
            <a:r>
              <a:rPr lang="zh-CN" altLang="zh-CN" sz="3200" b="1" dirty="0" smtClean="0"/>
              <a:t>＜</a:t>
            </a:r>
            <a:r>
              <a:rPr lang="en-US" altLang="zh-CN" sz="3200" b="1" i="1" dirty="0" smtClean="0"/>
              <a:t>v</a:t>
            </a:r>
            <a:r>
              <a:rPr lang="en-US" altLang="zh-CN" sz="3200" b="1" dirty="0" smtClean="0"/>
              <a:t> </a:t>
            </a:r>
            <a:r>
              <a:rPr lang="zh-CN" altLang="en-US" sz="3200" b="1" dirty="0" smtClean="0"/>
              <a:t>，</a:t>
            </a:r>
            <a:r>
              <a:rPr lang="zh-CN" altLang="zh-CN" sz="3200" b="1" dirty="0" smtClean="0"/>
              <a:t>成</a:t>
            </a:r>
            <a:r>
              <a:rPr lang="zh-CN" altLang="zh-CN" sz="3200" b="1" dirty="0" smtClean="0"/>
              <a:t>倒立放大实</a:t>
            </a:r>
            <a:r>
              <a:rPr lang="zh-CN" altLang="zh-CN" sz="3200" b="1" dirty="0" smtClean="0"/>
              <a:t>像</a:t>
            </a:r>
            <a:endParaRPr lang="zh-CN" altLang="zh-CN" sz="3200" b="1" dirty="0" smtClean="0"/>
          </a:p>
        </p:txBody>
      </p:sp>
      <p:sp>
        <p:nvSpPr>
          <p:cNvPr id="12" name="TextBox 11"/>
          <p:cNvSpPr txBox="1"/>
          <p:nvPr/>
        </p:nvSpPr>
        <p:spPr>
          <a:xfrm>
            <a:off x="0" y="0"/>
            <a:ext cx="3779912" cy="584775"/>
          </a:xfrm>
          <a:prstGeom prst="rect">
            <a:avLst/>
          </a:prstGeom>
          <a:noFill/>
        </p:spPr>
        <p:txBody>
          <a:bodyPr wrap="square" rtlCol="0">
            <a:spAutoFit/>
          </a:bodyPr>
          <a:lstStyle/>
          <a:p>
            <a:r>
              <a:rPr lang="zh-CN" altLang="en-US" sz="3200" b="1" dirty="0" smtClean="0">
                <a:solidFill>
                  <a:schemeClr val="bg1"/>
                </a:solidFill>
              </a:rPr>
              <a:t>模块一：小</a:t>
            </a:r>
            <a:r>
              <a:rPr lang="zh-CN" altLang="en-US" sz="3200" b="1" dirty="0" smtClean="0">
                <a:solidFill>
                  <a:schemeClr val="bg1"/>
                </a:solidFill>
              </a:rPr>
              <a:t>孔成像</a:t>
            </a:r>
            <a:endParaRPr lang="zh-CN" altLang="en-US" sz="32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ox(in)">
                                      <p:cBhvr>
                                        <p:cTn id="18" dur="500"/>
                                        <p:tgtEl>
                                          <p:spTgt spid="6"/>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ox(in)">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ox(in)">
                                      <p:cBhvr>
                                        <p:cTn id="26" dur="500"/>
                                        <p:tgtEl>
                                          <p:spTgt spid="8"/>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box(in)">
                                      <p:cBhvr>
                                        <p:cTn id="29" dur="500"/>
                                        <p:tgtEl>
                                          <p:spTgt spid="9"/>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ox(in)">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animBg="1"/>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4427984" cy="584775"/>
          </a:xfrm>
          <a:prstGeom prst="rect">
            <a:avLst/>
          </a:prstGeom>
          <a:noFill/>
        </p:spPr>
        <p:txBody>
          <a:bodyPr wrap="square" rtlCol="0">
            <a:spAutoFit/>
          </a:bodyPr>
          <a:lstStyle/>
          <a:p>
            <a:r>
              <a:rPr lang="zh-CN" altLang="en-US" sz="3200" b="1" dirty="0" smtClean="0">
                <a:solidFill>
                  <a:schemeClr val="bg1"/>
                </a:solidFill>
              </a:rPr>
              <a:t>模块二：平面镜成</a:t>
            </a:r>
            <a:r>
              <a:rPr lang="zh-CN" altLang="en-US" sz="3200" b="1" dirty="0" smtClean="0">
                <a:solidFill>
                  <a:schemeClr val="bg1"/>
                </a:solidFill>
              </a:rPr>
              <a:t>像</a:t>
            </a:r>
            <a:endParaRPr lang="zh-CN" altLang="en-US" sz="3200" b="1" dirty="0">
              <a:solidFill>
                <a:schemeClr val="bg1"/>
              </a:solidFill>
            </a:endParaRPr>
          </a:p>
        </p:txBody>
      </p:sp>
      <p:sp>
        <p:nvSpPr>
          <p:cNvPr id="12" name="TextBox 11"/>
          <p:cNvSpPr txBox="1"/>
          <p:nvPr/>
        </p:nvSpPr>
        <p:spPr>
          <a:xfrm>
            <a:off x="107504" y="1268760"/>
            <a:ext cx="8496944" cy="707886"/>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问</a:t>
            </a:r>
            <a:r>
              <a:rPr lang="en-US" altLang="zh-CN" sz="4000" b="1" dirty="0" smtClean="0">
                <a:latin typeface="楷体" panose="02010609060101010101" pitchFamily="49" charset="-122"/>
                <a:ea typeface="楷体" panose="02010609060101010101" pitchFamily="49" charset="-122"/>
              </a:rPr>
              <a:t>1</a:t>
            </a:r>
            <a:r>
              <a:rPr lang="zh-CN" altLang="en-US" sz="4000" b="1" dirty="0" smtClean="0">
                <a:latin typeface="楷体" panose="02010609060101010101" pitchFamily="49" charset="-122"/>
                <a:ea typeface="楷体" panose="02010609060101010101" pitchFamily="49" charset="-122"/>
              </a:rPr>
              <a:t>：平面镜成像的原理是什么？</a:t>
            </a:r>
            <a:endParaRPr lang="zh-CN" altLang="en-US" sz="4000" b="1" dirty="0">
              <a:latin typeface="楷体" panose="02010609060101010101" pitchFamily="49" charset="-122"/>
              <a:ea typeface="楷体" panose="02010609060101010101" pitchFamily="49" charset="-122"/>
            </a:endParaRPr>
          </a:p>
        </p:txBody>
      </p:sp>
      <p:sp>
        <p:nvSpPr>
          <p:cNvPr id="13" name="TextBox 12"/>
          <p:cNvSpPr txBox="1"/>
          <p:nvPr/>
        </p:nvSpPr>
        <p:spPr>
          <a:xfrm>
            <a:off x="107504" y="2852936"/>
            <a:ext cx="8784976" cy="1323439"/>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问</a:t>
            </a:r>
            <a:r>
              <a:rPr lang="en-US" altLang="zh-CN" sz="4000" b="1" dirty="0" smtClean="0">
                <a:latin typeface="楷体" panose="02010609060101010101" pitchFamily="49" charset="-122"/>
                <a:ea typeface="楷体" panose="02010609060101010101" pitchFamily="49" charset="-122"/>
              </a:rPr>
              <a:t>2</a:t>
            </a:r>
            <a:r>
              <a:rPr lang="zh-CN" altLang="en-US" sz="4000" b="1" dirty="0" smtClean="0">
                <a:latin typeface="楷体" panose="02010609060101010101" pitchFamily="49" charset="-122"/>
                <a:ea typeface="楷体" panose="02010609060101010101" pitchFamily="49" charset="-122"/>
              </a:rPr>
              <a:t>：像的形状由什么决定？平面镜的大小和位置影响像的形状吗？</a:t>
            </a:r>
            <a:endParaRPr lang="zh-CN" altLang="en-US" sz="4000" b="1" dirty="0">
              <a:latin typeface="楷体" panose="02010609060101010101" pitchFamily="49" charset="-122"/>
              <a:ea typeface="楷体" panose="02010609060101010101" pitchFamily="49" charset="-122"/>
            </a:endParaRPr>
          </a:p>
        </p:txBody>
      </p:sp>
      <p:sp>
        <p:nvSpPr>
          <p:cNvPr id="15" name="TextBox 14"/>
          <p:cNvSpPr txBox="1"/>
          <p:nvPr/>
        </p:nvSpPr>
        <p:spPr>
          <a:xfrm>
            <a:off x="144016" y="4809346"/>
            <a:ext cx="8820472" cy="707886"/>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问</a:t>
            </a:r>
            <a:r>
              <a:rPr lang="en-US" altLang="zh-CN" sz="4000" b="1" dirty="0" smtClean="0">
                <a:latin typeface="楷体" panose="02010609060101010101" pitchFamily="49" charset="-122"/>
                <a:ea typeface="楷体" panose="02010609060101010101" pitchFamily="49" charset="-122"/>
              </a:rPr>
              <a:t>3</a:t>
            </a:r>
            <a:r>
              <a:rPr lang="zh-CN" altLang="en-US" sz="4000" b="1" dirty="0" smtClean="0">
                <a:latin typeface="楷体" panose="02010609060101010101" pitchFamily="49" charset="-122"/>
                <a:ea typeface="楷体" panose="02010609060101010101" pitchFamily="49" charset="-122"/>
              </a:rPr>
              <a:t>：像的大小和位置由什么来决定？</a:t>
            </a:r>
            <a:endParaRPr lang="zh-CN" altLang="en-US" sz="4000" b="1" dirty="0">
              <a:latin typeface="楷体" panose="02010609060101010101" pitchFamily="49" charset="-122"/>
              <a:ea typeface="楷体" panose="02010609060101010101" pitchFamily="49" charset="-122"/>
            </a:endParaRPr>
          </a:p>
        </p:txBody>
      </p:sp>
      <p:sp>
        <p:nvSpPr>
          <p:cNvPr id="16" name="TextBox 15"/>
          <p:cNvSpPr txBox="1"/>
          <p:nvPr/>
        </p:nvSpPr>
        <p:spPr>
          <a:xfrm>
            <a:off x="1187624" y="1988840"/>
            <a:ext cx="6768752" cy="646331"/>
          </a:xfrm>
          <a:prstGeom prst="rect">
            <a:avLst/>
          </a:prstGeom>
          <a:noFill/>
        </p:spPr>
        <p:txBody>
          <a:bodyPr wrap="square" rtlCol="0">
            <a:spAutoFit/>
          </a:bodyPr>
          <a:lstStyle/>
          <a:p>
            <a:r>
              <a:rPr lang="zh-CN" altLang="zh-CN" sz="3600" b="1" dirty="0" smtClean="0">
                <a:solidFill>
                  <a:srgbClr val="FF0000"/>
                </a:solidFill>
              </a:rPr>
              <a:t>光</a:t>
            </a:r>
            <a:r>
              <a:rPr lang="zh-CN" altLang="zh-CN" sz="3600" b="1" dirty="0" smtClean="0">
                <a:solidFill>
                  <a:srgbClr val="FF0000"/>
                </a:solidFill>
              </a:rPr>
              <a:t>在在两种介质的分界面</a:t>
            </a:r>
            <a:r>
              <a:rPr lang="zh-CN" altLang="zh-CN" sz="3600" b="1" dirty="0" smtClean="0">
                <a:solidFill>
                  <a:srgbClr val="FF0000"/>
                </a:solidFill>
              </a:rPr>
              <a:t>处反射</a:t>
            </a:r>
            <a:endParaRPr lang="zh-CN" altLang="en-US" sz="3600" b="1" dirty="0">
              <a:solidFill>
                <a:srgbClr val="FF0000"/>
              </a:solidFill>
            </a:endParaRPr>
          </a:p>
        </p:txBody>
      </p:sp>
      <p:sp>
        <p:nvSpPr>
          <p:cNvPr id="17" name="TextBox 16"/>
          <p:cNvSpPr txBox="1"/>
          <p:nvPr/>
        </p:nvSpPr>
        <p:spPr>
          <a:xfrm>
            <a:off x="683568" y="3945250"/>
            <a:ext cx="7632848" cy="707886"/>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（设计并用实验证明你的观点）</a:t>
            </a:r>
            <a:endParaRPr lang="zh-CN" altLang="en-US" sz="4000" b="1" dirty="0">
              <a:latin typeface="楷体" panose="02010609060101010101" pitchFamily="49" charset="-122"/>
              <a:ea typeface="楷体" panose="02010609060101010101" pitchFamily="49" charset="-122"/>
            </a:endParaRPr>
          </a:p>
        </p:txBody>
      </p:sp>
      <p:sp>
        <p:nvSpPr>
          <p:cNvPr id="18" name="TextBox 17"/>
          <p:cNvSpPr txBox="1"/>
          <p:nvPr/>
        </p:nvSpPr>
        <p:spPr>
          <a:xfrm>
            <a:off x="1115616" y="5301208"/>
            <a:ext cx="6192688" cy="707886"/>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（用图例来证明你的观点）</a:t>
            </a:r>
            <a:endParaRPr lang="zh-CN" altLang="en-US" sz="4000" b="1" dirty="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additive="base">
                                        <p:cTn id="12" dur="500" fill="hold"/>
                                        <p:tgtEl>
                                          <p:spTgt spid="16"/>
                                        </p:tgtEl>
                                        <p:attrNameLst>
                                          <p:attrName>ppt_x</p:attrName>
                                        </p:attrNameLst>
                                      </p:cBhvr>
                                      <p:tavLst>
                                        <p:tav tm="0">
                                          <p:val>
                                            <p:strVal val="#ppt_x"/>
                                          </p:val>
                                        </p:tav>
                                        <p:tav tm="100000">
                                          <p:val>
                                            <p:strVal val="#ppt_x"/>
                                          </p:val>
                                        </p:tav>
                                      </p:tavLst>
                                    </p:anim>
                                    <p:anim calcmode="lin" valueType="num">
                                      <p:cBhvr additive="base">
                                        <p:cTn id="1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additive="base">
                                        <p:cTn id="18" dur="500" fill="hold"/>
                                        <p:tgtEl>
                                          <p:spTgt spid="13"/>
                                        </p:tgtEl>
                                        <p:attrNameLst>
                                          <p:attrName>ppt_x</p:attrName>
                                        </p:attrNameLst>
                                      </p:cBhvr>
                                      <p:tavLst>
                                        <p:tav tm="0">
                                          <p:val>
                                            <p:strVal val="#ppt_x"/>
                                          </p:val>
                                        </p:tav>
                                        <p:tav tm="100000">
                                          <p:val>
                                            <p:strVal val="#ppt_x"/>
                                          </p:val>
                                        </p:tav>
                                      </p:tavLst>
                                    </p:anim>
                                    <p:anim calcmode="lin" valueType="num">
                                      <p:cBhvr additive="base">
                                        <p:cTn id="19" dur="500" fill="hold"/>
                                        <p:tgtEl>
                                          <p:spTgt spid="13"/>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additive="base">
                                        <p:cTn id="22" dur="500" fill="hold"/>
                                        <p:tgtEl>
                                          <p:spTgt spid="17"/>
                                        </p:tgtEl>
                                        <p:attrNameLst>
                                          <p:attrName>ppt_x</p:attrName>
                                        </p:attrNameLst>
                                      </p:cBhvr>
                                      <p:tavLst>
                                        <p:tav tm="0">
                                          <p:val>
                                            <p:strVal val="#ppt_x"/>
                                          </p:val>
                                        </p:tav>
                                        <p:tav tm="100000">
                                          <p:val>
                                            <p:strVal val="#ppt_x"/>
                                          </p:val>
                                        </p:tav>
                                      </p:tavLst>
                                    </p:anim>
                                    <p:anim calcmode="lin" valueType="num">
                                      <p:cBhvr additive="base">
                                        <p:cTn id="2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500" fill="hold"/>
                                        <p:tgtEl>
                                          <p:spTgt spid="15"/>
                                        </p:tgtEl>
                                        <p:attrNameLst>
                                          <p:attrName>ppt_x</p:attrName>
                                        </p:attrNameLst>
                                      </p:cBhvr>
                                      <p:tavLst>
                                        <p:tav tm="0">
                                          <p:val>
                                            <p:strVal val="#ppt_x"/>
                                          </p:val>
                                        </p:tav>
                                        <p:tav tm="100000">
                                          <p:val>
                                            <p:strVal val="#ppt_x"/>
                                          </p:val>
                                        </p:tav>
                                      </p:tavLst>
                                    </p:anim>
                                    <p:anim calcmode="lin" valueType="num">
                                      <p:cBhvr additive="base">
                                        <p:cTn id="29" dur="500" fill="hold"/>
                                        <p:tgtEl>
                                          <p:spTgt spid="15"/>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additive="base">
                                        <p:cTn id="32" dur="500" fill="hold"/>
                                        <p:tgtEl>
                                          <p:spTgt spid="18"/>
                                        </p:tgtEl>
                                        <p:attrNameLst>
                                          <p:attrName>ppt_x</p:attrName>
                                        </p:attrNameLst>
                                      </p:cBhvr>
                                      <p:tavLst>
                                        <p:tav tm="0">
                                          <p:val>
                                            <p:strVal val="#ppt_x"/>
                                          </p:val>
                                        </p:tav>
                                        <p:tav tm="100000">
                                          <p:val>
                                            <p:strVal val="#ppt_x"/>
                                          </p:val>
                                        </p:tav>
                                      </p:tavLst>
                                    </p:anim>
                                    <p:anim calcmode="lin" valueType="num">
                                      <p:cBhvr additive="base">
                                        <p:cTn id="3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5" grpId="0"/>
      <p:bldP spid="16" grpId="0"/>
      <p:bldP spid="17"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4139952" cy="584775"/>
          </a:xfrm>
          <a:prstGeom prst="rect">
            <a:avLst/>
          </a:prstGeom>
          <a:noFill/>
        </p:spPr>
        <p:txBody>
          <a:bodyPr wrap="square" rtlCol="0">
            <a:spAutoFit/>
          </a:bodyPr>
          <a:lstStyle/>
          <a:p>
            <a:r>
              <a:rPr lang="zh-CN" altLang="en-US" sz="3200" b="1" dirty="0" smtClean="0">
                <a:solidFill>
                  <a:schemeClr val="bg1"/>
                </a:solidFill>
              </a:rPr>
              <a:t>模块二：平面镜成</a:t>
            </a:r>
            <a:r>
              <a:rPr lang="zh-CN" altLang="en-US" sz="3200" b="1" dirty="0" smtClean="0">
                <a:solidFill>
                  <a:schemeClr val="bg1"/>
                </a:solidFill>
              </a:rPr>
              <a:t>像</a:t>
            </a:r>
            <a:endParaRPr lang="zh-CN" altLang="en-US" sz="3200" b="1" dirty="0">
              <a:solidFill>
                <a:schemeClr val="bg1"/>
              </a:solidFill>
            </a:endParaRPr>
          </a:p>
        </p:txBody>
      </p:sp>
      <p:sp>
        <p:nvSpPr>
          <p:cNvPr id="5" name="TextBox 4"/>
          <p:cNvSpPr txBox="1"/>
          <p:nvPr/>
        </p:nvSpPr>
        <p:spPr>
          <a:xfrm>
            <a:off x="251520" y="908720"/>
            <a:ext cx="7344816" cy="584775"/>
          </a:xfrm>
          <a:prstGeom prst="rect">
            <a:avLst/>
          </a:prstGeom>
          <a:noFill/>
        </p:spPr>
        <p:txBody>
          <a:bodyPr wrap="square" rtlCol="0">
            <a:spAutoFit/>
          </a:bodyPr>
          <a:lstStyle/>
          <a:p>
            <a:r>
              <a:rPr lang="zh-CN" altLang="en-US" sz="3200" b="1" dirty="0" smtClean="0"/>
              <a:t>平面镜成像特点：</a:t>
            </a:r>
            <a:endParaRPr lang="zh-CN" altLang="en-US" sz="3200" b="1" dirty="0"/>
          </a:p>
        </p:txBody>
      </p:sp>
      <p:sp>
        <p:nvSpPr>
          <p:cNvPr id="7" name="TextBox 6"/>
          <p:cNvSpPr txBox="1"/>
          <p:nvPr/>
        </p:nvSpPr>
        <p:spPr>
          <a:xfrm>
            <a:off x="755576" y="1628800"/>
            <a:ext cx="7632848" cy="1569660"/>
          </a:xfrm>
          <a:prstGeom prst="rect">
            <a:avLst/>
          </a:prstGeom>
          <a:noFill/>
        </p:spPr>
        <p:txBody>
          <a:bodyPr wrap="square" rtlCol="0">
            <a:spAutoFit/>
          </a:bodyPr>
          <a:lstStyle/>
          <a:p>
            <a:r>
              <a:rPr lang="zh-CN" altLang="zh-CN" sz="3200" b="1" dirty="0" smtClean="0">
                <a:solidFill>
                  <a:srgbClr val="FF0000"/>
                </a:solidFill>
              </a:rPr>
              <a:t>☆</a:t>
            </a:r>
            <a:r>
              <a:rPr lang="en-US" altLang="zh-CN" sz="3200" b="1" baseline="-25000" dirty="0" smtClean="0">
                <a:solidFill>
                  <a:srgbClr val="FF0000"/>
                </a:solidFill>
              </a:rPr>
              <a:t>1</a:t>
            </a:r>
            <a:r>
              <a:rPr lang="zh-CN" altLang="zh-CN" sz="3200" b="1" dirty="0" smtClean="0">
                <a:solidFill>
                  <a:srgbClr val="FF0000"/>
                </a:solidFill>
              </a:rPr>
              <a:t>像、物位置关于平面镜对称（即像物连线与平面镜垂直，像物到平面镜距离相等</a:t>
            </a:r>
            <a:r>
              <a:rPr lang="zh-CN" altLang="zh-CN" sz="3200" b="1" dirty="0" smtClean="0">
                <a:solidFill>
                  <a:srgbClr val="FF0000"/>
                </a:solidFill>
              </a:rPr>
              <a:t>）</a:t>
            </a:r>
            <a:endParaRPr lang="zh-CN" altLang="en-US" sz="3200" b="1" dirty="0">
              <a:solidFill>
                <a:srgbClr val="FF0000"/>
              </a:solidFill>
            </a:endParaRPr>
          </a:p>
        </p:txBody>
      </p:sp>
      <p:sp>
        <p:nvSpPr>
          <p:cNvPr id="8" name="TextBox 7"/>
          <p:cNvSpPr txBox="1"/>
          <p:nvPr/>
        </p:nvSpPr>
        <p:spPr>
          <a:xfrm>
            <a:off x="755576" y="3356992"/>
            <a:ext cx="7560840" cy="584775"/>
          </a:xfrm>
          <a:prstGeom prst="rect">
            <a:avLst/>
          </a:prstGeom>
          <a:noFill/>
        </p:spPr>
        <p:txBody>
          <a:bodyPr wrap="square" rtlCol="0">
            <a:spAutoFit/>
          </a:bodyPr>
          <a:lstStyle/>
          <a:p>
            <a:r>
              <a:rPr lang="zh-CN" altLang="zh-CN" sz="3200" b="1" dirty="0" smtClean="0">
                <a:solidFill>
                  <a:srgbClr val="FF0000"/>
                </a:solidFill>
              </a:rPr>
              <a:t>☆</a:t>
            </a:r>
            <a:r>
              <a:rPr lang="en-US" altLang="zh-CN" sz="3200" b="1" baseline="-25000" dirty="0" smtClean="0">
                <a:solidFill>
                  <a:srgbClr val="FF0000"/>
                </a:solidFill>
              </a:rPr>
              <a:t>2</a:t>
            </a:r>
            <a:r>
              <a:rPr lang="zh-CN" altLang="zh-CN" sz="3200" b="1" dirty="0" smtClean="0">
                <a:solidFill>
                  <a:srgbClr val="FF0000"/>
                </a:solidFill>
              </a:rPr>
              <a:t>像是虚</a:t>
            </a:r>
            <a:r>
              <a:rPr lang="zh-CN" altLang="zh-CN" sz="3200" b="1" dirty="0" smtClean="0">
                <a:solidFill>
                  <a:srgbClr val="FF0000"/>
                </a:solidFill>
              </a:rPr>
              <a:t>像</a:t>
            </a:r>
            <a:endParaRPr lang="zh-CN" altLang="zh-CN" sz="3200" b="1" dirty="0" smtClean="0">
              <a:solidFill>
                <a:srgbClr val="FF0000"/>
              </a:solidFill>
            </a:endParaRPr>
          </a:p>
        </p:txBody>
      </p:sp>
      <p:sp>
        <p:nvSpPr>
          <p:cNvPr id="9" name="TextBox 8"/>
          <p:cNvSpPr txBox="1"/>
          <p:nvPr/>
        </p:nvSpPr>
        <p:spPr>
          <a:xfrm>
            <a:off x="755576" y="4365104"/>
            <a:ext cx="7416824" cy="584775"/>
          </a:xfrm>
          <a:prstGeom prst="rect">
            <a:avLst/>
          </a:prstGeom>
          <a:noFill/>
        </p:spPr>
        <p:txBody>
          <a:bodyPr wrap="square" rtlCol="0">
            <a:spAutoFit/>
          </a:bodyPr>
          <a:lstStyle/>
          <a:p>
            <a:r>
              <a:rPr lang="zh-CN" altLang="zh-CN" sz="3200" b="1" dirty="0" smtClean="0">
                <a:solidFill>
                  <a:srgbClr val="FF0000"/>
                </a:solidFill>
              </a:rPr>
              <a:t>☆</a:t>
            </a:r>
            <a:r>
              <a:rPr lang="en-US" altLang="zh-CN" sz="3200" b="1" baseline="-25000" dirty="0" smtClean="0">
                <a:solidFill>
                  <a:srgbClr val="FF0000"/>
                </a:solidFill>
              </a:rPr>
              <a:t>3</a:t>
            </a:r>
            <a:r>
              <a:rPr lang="zh-CN" altLang="zh-CN" sz="3200" b="1" dirty="0" smtClean="0">
                <a:solidFill>
                  <a:srgbClr val="FF0000"/>
                </a:solidFill>
              </a:rPr>
              <a:t>像、物 大小相等</a:t>
            </a:r>
            <a:endParaRPr lang="zh-CN" altLang="en-US" sz="3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ox(in)">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4139952" cy="584775"/>
          </a:xfrm>
          <a:prstGeom prst="rect">
            <a:avLst/>
          </a:prstGeom>
          <a:noFill/>
        </p:spPr>
        <p:txBody>
          <a:bodyPr wrap="square" rtlCol="0">
            <a:spAutoFit/>
          </a:bodyPr>
          <a:lstStyle/>
          <a:p>
            <a:r>
              <a:rPr lang="zh-CN" altLang="en-US" sz="3200" b="1" dirty="0" smtClean="0">
                <a:solidFill>
                  <a:schemeClr val="bg1"/>
                </a:solidFill>
              </a:rPr>
              <a:t>模块三：折射成</a:t>
            </a:r>
            <a:r>
              <a:rPr lang="zh-CN" altLang="en-US" sz="3200" b="1" dirty="0" smtClean="0">
                <a:solidFill>
                  <a:schemeClr val="bg1"/>
                </a:solidFill>
              </a:rPr>
              <a:t>像</a:t>
            </a:r>
            <a:endParaRPr lang="zh-CN" altLang="en-US" sz="3200" b="1" dirty="0">
              <a:solidFill>
                <a:schemeClr val="bg1"/>
              </a:solidFill>
            </a:endParaRPr>
          </a:p>
        </p:txBody>
      </p:sp>
      <p:sp>
        <p:nvSpPr>
          <p:cNvPr id="5" name="TextBox 4"/>
          <p:cNvSpPr txBox="1"/>
          <p:nvPr/>
        </p:nvSpPr>
        <p:spPr>
          <a:xfrm>
            <a:off x="1115616" y="908720"/>
            <a:ext cx="7848872" cy="1323439"/>
          </a:xfrm>
          <a:prstGeom prst="rect">
            <a:avLst/>
          </a:prstGeom>
          <a:noFill/>
        </p:spPr>
        <p:txBody>
          <a:bodyPr wrap="square" rtlCol="0">
            <a:spAutoFit/>
          </a:bodyPr>
          <a:lstStyle/>
          <a:p>
            <a:r>
              <a:rPr lang="zh-CN" altLang="zh-CN" sz="4000" b="1" dirty="0" smtClean="0">
                <a:latin typeface="楷体" panose="02010609060101010101" pitchFamily="49" charset="-122"/>
                <a:ea typeface="楷体" panose="02010609060101010101" pitchFamily="49" charset="-122"/>
              </a:rPr>
              <a:t>空</a:t>
            </a:r>
            <a:r>
              <a:rPr lang="zh-CN" altLang="zh-CN" sz="4000" b="1" dirty="0" smtClean="0">
                <a:latin typeface="楷体" panose="02010609060101010101" pitchFamily="49" charset="-122"/>
                <a:ea typeface="楷体" panose="02010609060101010101" pitchFamily="49" charset="-122"/>
              </a:rPr>
              <a:t>气中看玻璃中的物体、玻璃中看空气中的物体的成像原理是什么</a:t>
            </a:r>
            <a:r>
              <a:rPr lang="zh-CN" altLang="zh-CN" sz="4000" b="1" dirty="0" smtClean="0">
                <a:latin typeface="楷体" panose="02010609060101010101" pitchFamily="49" charset="-122"/>
                <a:ea typeface="楷体" panose="02010609060101010101" pitchFamily="49" charset="-122"/>
              </a:rPr>
              <a:t>？</a:t>
            </a:r>
            <a:endParaRPr lang="zh-CN" altLang="en-US" sz="4000" b="1" dirty="0">
              <a:latin typeface="楷体" panose="02010609060101010101" pitchFamily="49" charset="-122"/>
              <a:ea typeface="楷体" panose="02010609060101010101" pitchFamily="49" charset="-122"/>
            </a:endParaRPr>
          </a:p>
        </p:txBody>
      </p:sp>
      <p:sp>
        <p:nvSpPr>
          <p:cNvPr id="6" name="TextBox 5"/>
          <p:cNvSpPr txBox="1"/>
          <p:nvPr/>
        </p:nvSpPr>
        <p:spPr>
          <a:xfrm>
            <a:off x="179512" y="908720"/>
            <a:ext cx="1224136" cy="707886"/>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问</a:t>
            </a:r>
            <a:r>
              <a:rPr lang="en-US" altLang="zh-CN" sz="4000" b="1" dirty="0" smtClean="0">
                <a:latin typeface="楷体" panose="02010609060101010101" pitchFamily="49" charset="-122"/>
                <a:ea typeface="楷体" panose="02010609060101010101" pitchFamily="49" charset="-122"/>
              </a:rPr>
              <a:t>1</a:t>
            </a:r>
            <a:r>
              <a:rPr lang="zh-CN" altLang="en-US" sz="4000" b="1" dirty="0" smtClean="0">
                <a:latin typeface="楷体" panose="02010609060101010101" pitchFamily="49" charset="-122"/>
                <a:ea typeface="楷体" panose="02010609060101010101" pitchFamily="49" charset="-122"/>
              </a:rPr>
              <a:t>：</a:t>
            </a:r>
            <a:endParaRPr lang="zh-CN" altLang="en-US" sz="4000" b="1" dirty="0">
              <a:latin typeface="楷体" panose="02010609060101010101" pitchFamily="49" charset="-122"/>
              <a:ea typeface="楷体" panose="02010609060101010101" pitchFamily="49" charset="-122"/>
            </a:endParaRPr>
          </a:p>
        </p:txBody>
      </p:sp>
      <p:sp>
        <p:nvSpPr>
          <p:cNvPr id="7" name="TextBox 6"/>
          <p:cNvSpPr txBox="1"/>
          <p:nvPr/>
        </p:nvSpPr>
        <p:spPr>
          <a:xfrm>
            <a:off x="2699792" y="2204864"/>
            <a:ext cx="2952328" cy="646331"/>
          </a:xfrm>
          <a:prstGeom prst="rect">
            <a:avLst/>
          </a:prstGeom>
          <a:noFill/>
        </p:spPr>
        <p:txBody>
          <a:bodyPr wrap="square" rtlCol="0">
            <a:spAutoFit/>
          </a:bodyPr>
          <a:lstStyle/>
          <a:p>
            <a:r>
              <a:rPr lang="zh-CN" altLang="en-US" sz="3600" b="1" dirty="0" smtClean="0">
                <a:solidFill>
                  <a:srgbClr val="FF0000"/>
                </a:solidFill>
              </a:rPr>
              <a:t>光的折</a:t>
            </a:r>
            <a:r>
              <a:rPr lang="zh-CN" altLang="en-US" sz="3600" b="1" dirty="0" smtClean="0">
                <a:solidFill>
                  <a:srgbClr val="FF0000"/>
                </a:solidFill>
              </a:rPr>
              <a:t>射规律</a:t>
            </a:r>
            <a:endParaRPr lang="zh-CN" altLang="en-US" sz="3600" b="1" dirty="0">
              <a:solidFill>
                <a:srgbClr val="FF0000"/>
              </a:solidFill>
            </a:endParaRPr>
          </a:p>
        </p:txBody>
      </p:sp>
      <p:sp>
        <p:nvSpPr>
          <p:cNvPr id="8" name="TextBox 7"/>
          <p:cNvSpPr txBox="1"/>
          <p:nvPr/>
        </p:nvSpPr>
        <p:spPr>
          <a:xfrm>
            <a:off x="1043608" y="2924944"/>
            <a:ext cx="7920880" cy="1938992"/>
          </a:xfrm>
          <a:prstGeom prst="rect">
            <a:avLst/>
          </a:prstGeom>
          <a:noFill/>
        </p:spPr>
        <p:txBody>
          <a:bodyPr wrap="square" rtlCol="0">
            <a:spAutoFit/>
          </a:bodyPr>
          <a:lstStyle/>
          <a:p>
            <a:r>
              <a:rPr lang="zh-CN" altLang="zh-CN" sz="4000" b="1" dirty="0" smtClean="0">
                <a:latin typeface="楷体" panose="02010609060101010101" pitchFamily="49" charset="-122"/>
                <a:ea typeface="楷体" panose="02010609060101010101" pitchFamily="49" charset="-122"/>
              </a:rPr>
              <a:t>空气中观察玻璃中物体的像的位置或玻璃中观察空气中物体的像的位置有什么特点？</a:t>
            </a:r>
            <a:endParaRPr lang="zh-CN" altLang="en-US" sz="4000" b="1" dirty="0">
              <a:latin typeface="楷体" panose="02010609060101010101" pitchFamily="49" charset="-122"/>
              <a:ea typeface="楷体" panose="02010609060101010101" pitchFamily="49" charset="-122"/>
            </a:endParaRPr>
          </a:p>
        </p:txBody>
      </p:sp>
      <p:sp>
        <p:nvSpPr>
          <p:cNvPr id="9" name="TextBox 8"/>
          <p:cNvSpPr txBox="1"/>
          <p:nvPr/>
        </p:nvSpPr>
        <p:spPr>
          <a:xfrm>
            <a:off x="144016" y="2924944"/>
            <a:ext cx="1331640" cy="707886"/>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问</a:t>
            </a:r>
            <a:r>
              <a:rPr lang="en-US" altLang="zh-CN" sz="4000" b="1" dirty="0" smtClean="0">
                <a:latin typeface="楷体" panose="02010609060101010101" pitchFamily="49" charset="-122"/>
                <a:ea typeface="楷体" panose="02010609060101010101" pitchFamily="49" charset="-122"/>
              </a:rPr>
              <a:t>2</a:t>
            </a:r>
            <a:r>
              <a:rPr lang="zh-CN" altLang="en-US" sz="4000" b="1" dirty="0" smtClean="0">
                <a:latin typeface="楷体" panose="02010609060101010101" pitchFamily="49" charset="-122"/>
                <a:ea typeface="楷体" panose="02010609060101010101" pitchFamily="49" charset="-122"/>
              </a:rPr>
              <a:t>：</a:t>
            </a:r>
            <a:endParaRPr lang="zh-CN" altLang="en-US" sz="4000" b="1" dirty="0">
              <a:latin typeface="楷体" panose="02010609060101010101" pitchFamily="49" charset="-122"/>
              <a:ea typeface="楷体" panose="02010609060101010101" pitchFamily="49" charset="-122"/>
            </a:endParaRPr>
          </a:p>
        </p:txBody>
      </p:sp>
      <p:sp>
        <p:nvSpPr>
          <p:cNvPr id="10" name="TextBox 9"/>
          <p:cNvSpPr txBox="1"/>
          <p:nvPr/>
        </p:nvSpPr>
        <p:spPr>
          <a:xfrm>
            <a:off x="683568" y="4581128"/>
            <a:ext cx="7632848" cy="707886"/>
          </a:xfrm>
          <a:prstGeom prst="rect">
            <a:avLst/>
          </a:prstGeom>
          <a:noFill/>
        </p:spPr>
        <p:txBody>
          <a:bodyPr wrap="square" rtlCol="0">
            <a:spAutoFit/>
          </a:bodyPr>
          <a:lstStyle/>
          <a:p>
            <a:r>
              <a:rPr lang="zh-CN" altLang="en-US" sz="4000" b="1" dirty="0" smtClean="0">
                <a:latin typeface="楷体" panose="02010609060101010101" pitchFamily="49" charset="-122"/>
                <a:ea typeface="楷体" panose="02010609060101010101" pitchFamily="49" charset="-122"/>
              </a:rPr>
              <a:t>（设计并用实验证明你的观点）</a:t>
            </a:r>
            <a:endParaRPr lang="zh-CN" altLang="en-US" sz="4000" b="1" dirty="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ox(in)">
                                      <p:cBhvr>
                                        <p:cTn id="15" dur="500"/>
                                        <p:tgtEl>
                                          <p:spTgt spid="9"/>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ox(in)">
                                      <p:cBhvr>
                                        <p:cTn id="18" dur="500"/>
                                        <p:tgtEl>
                                          <p:spTgt spid="8"/>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ox(in)">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4139952" cy="584775"/>
          </a:xfrm>
          <a:prstGeom prst="rect">
            <a:avLst/>
          </a:prstGeom>
          <a:noFill/>
        </p:spPr>
        <p:txBody>
          <a:bodyPr wrap="square" rtlCol="0">
            <a:spAutoFit/>
          </a:bodyPr>
          <a:lstStyle/>
          <a:p>
            <a:r>
              <a:rPr lang="zh-CN" altLang="en-US" sz="3200" b="1" dirty="0" smtClean="0">
                <a:solidFill>
                  <a:schemeClr val="bg1"/>
                </a:solidFill>
              </a:rPr>
              <a:t>模块三：折射成</a:t>
            </a:r>
            <a:r>
              <a:rPr lang="zh-CN" altLang="en-US" sz="3200" b="1" dirty="0" smtClean="0">
                <a:solidFill>
                  <a:schemeClr val="bg1"/>
                </a:solidFill>
              </a:rPr>
              <a:t>像</a:t>
            </a:r>
            <a:endParaRPr lang="zh-CN" altLang="en-US" sz="3200" b="1" dirty="0">
              <a:solidFill>
                <a:schemeClr val="bg1"/>
              </a:solidFill>
            </a:endParaRPr>
          </a:p>
        </p:txBody>
      </p:sp>
      <p:sp>
        <p:nvSpPr>
          <p:cNvPr id="6" name="TextBox 5"/>
          <p:cNvSpPr txBox="1"/>
          <p:nvPr/>
        </p:nvSpPr>
        <p:spPr>
          <a:xfrm>
            <a:off x="1115616" y="908720"/>
            <a:ext cx="6840760" cy="707886"/>
          </a:xfrm>
          <a:prstGeom prst="rect">
            <a:avLst/>
          </a:prstGeom>
          <a:noFill/>
        </p:spPr>
        <p:txBody>
          <a:bodyPr wrap="square" rtlCol="0">
            <a:spAutoFit/>
          </a:bodyPr>
          <a:lstStyle/>
          <a:p>
            <a:r>
              <a:rPr lang="zh-CN" altLang="zh-CN" sz="4000" b="1" dirty="0" smtClean="0"/>
              <a:t>空气、玻璃</a:t>
            </a:r>
            <a:r>
              <a:rPr lang="en-US" altLang="zh-CN" sz="4000" b="1" dirty="0" smtClean="0"/>
              <a:t>/</a:t>
            </a:r>
            <a:r>
              <a:rPr lang="zh-CN" altLang="zh-CN" sz="4000" b="1" dirty="0" smtClean="0"/>
              <a:t>水的成像特点：</a:t>
            </a:r>
            <a:endParaRPr lang="zh-CN" altLang="en-US" sz="4000" b="1" dirty="0"/>
          </a:p>
        </p:txBody>
      </p:sp>
      <p:sp>
        <p:nvSpPr>
          <p:cNvPr id="7" name="TextBox 6"/>
          <p:cNvSpPr txBox="1"/>
          <p:nvPr/>
        </p:nvSpPr>
        <p:spPr>
          <a:xfrm>
            <a:off x="1259632" y="2060848"/>
            <a:ext cx="6624736" cy="1200329"/>
          </a:xfrm>
          <a:prstGeom prst="rect">
            <a:avLst/>
          </a:prstGeom>
          <a:noFill/>
        </p:spPr>
        <p:txBody>
          <a:bodyPr wrap="square" rtlCol="0">
            <a:spAutoFit/>
          </a:bodyPr>
          <a:lstStyle/>
          <a:p>
            <a:r>
              <a:rPr lang="zh-CN" altLang="zh-CN" sz="3600" b="1" dirty="0" smtClean="0">
                <a:solidFill>
                  <a:srgbClr val="FF0000"/>
                </a:solidFill>
                <a:latin typeface="楷体" panose="02010609060101010101" pitchFamily="49" charset="-122"/>
                <a:ea typeface="楷体" panose="02010609060101010101" pitchFamily="49" charset="-122"/>
              </a:rPr>
              <a:t>☆</a:t>
            </a:r>
            <a:r>
              <a:rPr lang="en-US" altLang="zh-CN" sz="3600" b="1" baseline="-25000" dirty="0" smtClean="0">
                <a:solidFill>
                  <a:srgbClr val="FF0000"/>
                </a:solidFill>
                <a:latin typeface="楷体" panose="02010609060101010101" pitchFamily="49" charset="-122"/>
                <a:ea typeface="楷体" panose="02010609060101010101" pitchFamily="49" charset="-122"/>
              </a:rPr>
              <a:t>1</a:t>
            </a:r>
            <a:r>
              <a:rPr lang="zh-CN" altLang="zh-CN" sz="3600" b="1" dirty="0" smtClean="0">
                <a:solidFill>
                  <a:srgbClr val="FF0000"/>
                </a:solidFill>
                <a:latin typeface="楷体" panose="02010609060101010101" pitchFamily="49" charset="-122"/>
                <a:ea typeface="楷体" panose="02010609060101010101" pitchFamily="49" charset="-122"/>
              </a:rPr>
              <a:t>空气中看玻璃</a:t>
            </a:r>
            <a:r>
              <a:rPr lang="en-US" altLang="zh-CN" sz="3600" b="1" dirty="0" smtClean="0">
                <a:solidFill>
                  <a:srgbClr val="FF0000"/>
                </a:solidFill>
                <a:latin typeface="楷体" panose="02010609060101010101" pitchFamily="49" charset="-122"/>
                <a:ea typeface="楷体" panose="02010609060101010101" pitchFamily="49" charset="-122"/>
              </a:rPr>
              <a:t>/</a:t>
            </a:r>
            <a:r>
              <a:rPr lang="zh-CN" altLang="zh-CN" sz="3600" b="1" dirty="0" smtClean="0">
                <a:solidFill>
                  <a:srgbClr val="FF0000"/>
                </a:solidFill>
                <a:latin typeface="楷体" panose="02010609060101010101" pitchFamily="49" charset="-122"/>
                <a:ea typeface="楷体" panose="02010609060101010101" pitchFamily="49" charset="-122"/>
              </a:rPr>
              <a:t>水中的物体，看到的是“变浅”的虚</a:t>
            </a:r>
            <a:r>
              <a:rPr lang="zh-CN" altLang="zh-CN" sz="3600" b="1" dirty="0" smtClean="0">
                <a:solidFill>
                  <a:srgbClr val="FF0000"/>
                </a:solidFill>
                <a:latin typeface="楷体" panose="02010609060101010101" pitchFamily="49" charset="-122"/>
                <a:ea typeface="楷体" panose="02010609060101010101" pitchFamily="49" charset="-122"/>
              </a:rPr>
              <a:t>像</a:t>
            </a:r>
            <a:endParaRPr lang="zh-CN" altLang="zh-CN" sz="3600" b="1" dirty="0" smtClean="0">
              <a:solidFill>
                <a:srgbClr val="FF0000"/>
              </a:solidFill>
              <a:latin typeface="楷体" panose="02010609060101010101" pitchFamily="49" charset="-122"/>
              <a:ea typeface="楷体" panose="02010609060101010101" pitchFamily="49" charset="-122"/>
            </a:endParaRPr>
          </a:p>
        </p:txBody>
      </p:sp>
      <p:sp>
        <p:nvSpPr>
          <p:cNvPr id="8" name="TextBox 7"/>
          <p:cNvSpPr txBox="1"/>
          <p:nvPr/>
        </p:nvSpPr>
        <p:spPr>
          <a:xfrm>
            <a:off x="1259632" y="3573016"/>
            <a:ext cx="6624736" cy="1200329"/>
          </a:xfrm>
          <a:prstGeom prst="rect">
            <a:avLst/>
          </a:prstGeom>
          <a:noFill/>
        </p:spPr>
        <p:txBody>
          <a:bodyPr wrap="square" rtlCol="0">
            <a:spAutoFit/>
          </a:bodyPr>
          <a:lstStyle/>
          <a:p>
            <a:r>
              <a:rPr lang="zh-CN" altLang="zh-CN" sz="3600" b="1" dirty="0" smtClean="0">
                <a:solidFill>
                  <a:srgbClr val="FF0000"/>
                </a:solidFill>
                <a:latin typeface="楷体" panose="02010609060101010101" pitchFamily="49" charset="-122"/>
                <a:ea typeface="楷体" panose="02010609060101010101" pitchFamily="49" charset="-122"/>
              </a:rPr>
              <a:t>☆</a:t>
            </a:r>
            <a:r>
              <a:rPr lang="en-US" altLang="zh-CN" sz="3600" b="1" baseline="-25000" dirty="0" smtClean="0">
                <a:solidFill>
                  <a:srgbClr val="FF0000"/>
                </a:solidFill>
                <a:latin typeface="楷体" panose="02010609060101010101" pitchFamily="49" charset="-122"/>
                <a:ea typeface="楷体" panose="02010609060101010101" pitchFamily="49" charset="-122"/>
              </a:rPr>
              <a:t>2</a:t>
            </a:r>
            <a:r>
              <a:rPr lang="zh-CN" altLang="zh-CN" sz="3600" b="1" dirty="0" smtClean="0">
                <a:solidFill>
                  <a:srgbClr val="FF0000"/>
                </a:solidFill>
                <a:latin typeface="楷体" panose="02010609060101010101" pitchFamily="49" charset="-122"/>
                <a:ea typeface="楷体" panose="02010609060101010101" pitchFamily="49" charset="-122"/>
              </a:rPr>
              <a:t>玻璃</a:t>
            </a:r>
            <a:r>
              <a:rPr lang="en-US" altLang="zh-CN" sz="3600" b="1" dirty="0" smtClean="0">
                <a:solidFill>
                  <a:srgbClr val="FF0000"/>
                </a:solidFill>
                <a:latin typeface="楷体" panose="02010609060101010101" pitchFamily="49" charset="-122"/>
                <a:ea typeface="楷体" panose="02010609060101010101" pitchFamily="49" charset="-122"/>
              </a:rPr>
              <a:t>/</a:t>
            </a:r>
            <a:r>
              <a:rPr lang="zh-CN" altLang="zh-CN" sz="3600" b="1" dirty="0" smtClean="0">
                <a:solidFill>
                  <a:srgbClr val="FF0000"/>
                </a:solidFill>
                <a:latin typeface="楷体" panose="02010609060101010101" pitchFamily="49" charset="-122"/>
                <a:ea typeface="楷体" panose="02010609060101010101" pitchFamily="49" charset="-122"/>
              </a:rPr>
              <a:t>水中看空气中的物体，看到的是“变高”的虚像</a:t>
            </a:r>
            <a:endParaRPr lang="zh-CN" altLang="zh-CN" sz="3600" b="1" dirty="0">
              <a:solidFill>
                <a:srgbClr val="FF0000"/>
              </a:solidFill>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930</Words>
  <Application>WPS 演示</Application>
  <PresentationFormat>全屏显示(4:3)</PresentationFormat>
  <Paragraphs>119</Paragraphs>
  <Slides>12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12</vt:i4>
      </vt:variant>
    </vt:vector>
  </HeadingPairs>
  <TitlesOfParts>
    <vt:vector size="20" baseType="lpstr">
      <vt:lpstr>Arial</vt:lpstr>
      <vt:lpstr>宋体</vt:lpstr>
      <vt:lpstr>Wingdings</vt:lpstr>
      <vt:lpstr>楷体</vt:lpstr>
      <vt:lpstr>Calibri</vt:lpstr>
      <vt:lpstr>微软雅黑</vt:lpstr>
      <vt:lpstr>Arial Unicode MS</vt:lpstr>
      <vt:lpstr>Office 主题</vt:lpstr>
      <vt:lpstr>光学复习专题——成像</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光学复习专题——成像</dc:title>
  <dc:creator>Administrator</dc:creator>
  <cp:lastModifiedBy>Administrator</cp:lastModifiedBy>
  <cp:revision>36</cp:revision>
  <dcterms:created xsi:type="dcterms:W3CDTF">2020-12-14T13:02:00Z</dcterms:created>
  <dcterms:modified xsi:type="dcterms:W3CDTF">2020-12-17T02:02:00Z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2052-11.1.0.10132</vt:lpwstr>
  </property>
</Properties>
</file>