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307" r:id="rId4"/>
    <p:sldId id="257" r:id="rId5"/>
    <p:sldId id="332" r:id="rId6"/>
    <p:sldId id="308" r:id="rId7"/>
    <p:sldId id="290" r:id="rId8"/>
    <p:sldId id="261" r:id="rId9"/>
    <p:sldId id="331" r:id="rId10"/>
    <p:sldId id="349" r:id="rId11"/>
    <p:sldId id="264" r:id="rId12"/>
    <p:sldId id="265" r:id="rId13"/>
    <p:sldId id="267" r:id="rId14"/>
    <p:sldId id="310" r:id="rId15"/>
    <p:sldId id="269" r:id="rId16"/>
    <p:sldId id="273" r:id="rId17"/>
    <p:sldId id="361" r:id="rId18"/>
    <p:sldId id="366" r:id="rId19"/>
    <p:sldId id="270" r:id="rId20"/>
    <p:sldId id="271" r:id="rId21"/>
    <p:sldId id="266" r:id="rId2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7A1AF"/>
    <a:srgbClr val="6B6BCF"/>
    <a:srgbClr val="D5CFFF"/>
    <a:srgbClr val="5BEEB1"/>
    <a:srgbClr val="33E9A2"/>
    <a:srgbClr val="FAD5EF"/>
    <a:srgbClr val="ADECE8"/>
    <a:srgbClr val="CC99FF"/>
    <a:srgbClr val="80B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-1554" y="-78"/>
      </p:cViewPr>
      <p:guideLst>
        <p:guide orient="horz" pos="22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9" Type="http://schemas.openxmlformats.org/officeDocument/2006/relationships/slideLayout" Target="../slideLayouts/slideLayout7.xml"/><Relationship Id="rId18" Type="http://schemas.microsoft.com/office/2007/relationships/media" Target="../media/media8.mp3"/><Relationship Id="rId17" Type="http://schemas.openxmlformats.org/officeDocument/2006/relationships/audio" Target="../media/media8.mp3"/><Relationship Id="rId16" Type="http://schemas.microsoft.com/office/2007/relationships/media" Target="../media/media7.mp3"/><Relationship Id="rId15" Type="http://schemas.openxmlformats.org/officeDocument/2006/relationships/audio" Target="../media/media7.mp3"/><Relationship Id="rId14" Type="http://schemas.microsoft.com/office/2007/relationships/media" Target="../media/media6.mp3"/><Relationship Id="rId13" Type="http://schemas.openxmlformats.org/officeDocument/2006/relationships/audio" Target="../media/media6.mp3"/><Relationship Id="rId12" Type="http://schemas.microsoft.com/office/2007/relationships/media" Target="../media/media5.mp3"/><Relationship Id="rId11" Type="http://schemas.openxmlformats.org/officeDocument/2006/relationships/audio" Target="../media/media5.mp3"/><Relationship Id="rId10" Type="http://schemas.microsoft.com/office/2007/relationships/media" Target="../media/media4.mp3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11.mp3"/><Relationship Id="rId8" Type="http://schemas.openxmlformats.org/officeDocument/2006/relationships/audio" Target="../media/media11.mp3"/><Relationship Id="rId7" Type="http://schemas.microsoft.com/office/2007/relationships/media" Target="../media/media10.mp3"/><Relationship Id="rId6" Type="http://schemas.openxmlformats.org/officeDocument/2006/relationships/audio" Target="../media/media10.mp3"/><Relationship Id="rId5" Type="http://schemas.openxmlformats.org/officeDocument/2006/relationships/image" Target="../media/image23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4" Type="http://schemas.openxmlformats.org/officeDocument/2006/relationships/slideLayout" Target="../slideLayouts/slideLayout7.xml"/><Relationship Id="rId23" Type="http://schemas.microsoft.com/office/2007/relationships/media" Target="../media/media18.mp3"/><Relationship Id="rId22" Type="http://schemas.openxmlformats.org/officeDocument/2006/relationships/audio" Target="../media/media18.mp3"/><Relationship Id="rId21" Type="http://schemas.microsoft.com/office/2007/relationships/media" Target="../media/media17.mp3"/><Relationship Id="rId20" Type="http://schemas.openxmlformats.org/officeDocument/2006/relationships/audio" Target="../media/media17.mp3"/><Relationship Id="rId2" Type="http://schemas.openxmlformats.org/officeDocument/2006/relationships/image" Target="../media/image32.png"/><Relationship Id="rId19" Type="http://schemas.microsoft.com/office/2007/relationships/media" Target="../media/media16.mp3"/><Relationship Id="rId18" Type="http://schemas.openxmlformats.org/officeDocument/2006/relationships/audio" Target="../media/media16.mp3"/><Relationship Id="rId17" Type="http://schemas.microsoft.com/office/2007/relationships/media" Target="../media/media15.mp3"/><Relationship Id="rId16" Type="http://schemas.openxmlformats.org/officeDocument/2006/relationships/audio" Target="../media/media15.mp3"/><Relationship Id="rId15" Type="http://schemas.microsoft.com/office/2007/relationships/media" Target="../media/media14.mp3"/><Relationship Id="rId14" Type="http://schemas.openxmlformats.org/officeDocument/2006/relationships/audio" Target="../media/media14.mp3"/><Relationship Id="rId13" Type="http://schemas.microsoft.com/office/2007/relationships/media" Target="../media/media13.mp3"/><Relationship Id="rId12" Type="http://schemas.openxmlformats.org/officeDocument/2006/relationships/audio" Target="../media/media13.mp3"/><Relationship Id="rId11" Type="http://schemas.microsoft.com/office/2007/relationships/media" Target="../media/media12.mp3"/><Relationship Id="rId10" Type="http://schemas.openxmlformats.org/officeDocument/2006/relationships/audio" Target="../media/media12.mp3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3" Type="http://schemas.openxmlformats.org/officeDocument/2006/relationships/image" Target="../media/image23.png"/><Relationship Id="rId2" Type="http://schemas.microsoft.com/office/2007/relationships/media" Target="../media/media19.mp3"/><Relationship Id="rId1" Type="http://schemas.openxmlformats.org/officeDocument/2006/relationships/audio" Target="../media/media19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U403%20song.swf" TargetMode="Externa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hyperlink" Target="1602549033020.mp4" TargetMode="Externa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8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U401%20story.swf" TargetMode="Externa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23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slide" Target="slide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4" Type="http://schemas.openxmlformats.org/officeDocument/2006/relationships/slideLayout" Target="../slideLayouts/slideLayout7.xml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8.mp3"/><Relationship Id="rId8" Type="http://schemas.microsoft.com/office/2007/relationships/media" Target="../media/media7.mp3"/><Relationship Id="rId7" Type="http://schemas.openxmlformats.org/officeDocument/2006/relationships/audio" Target="../media/media7.mp3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23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10" Type="http://schemas.microsoft.com/office/2007/relationships/media" Target="../media/media8.mp3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microsoft.com/office/2007/relationships/media" Target="../media/media6.mp3"/><Relationship Id="rId6" Type="http://schemas.openxmlformats.org/officeDocument/2006/relationships/audio" Target="../media/media6.mp3"/><Relationship Id="rId5" Type="http://schemas.microsoft.com/office/2007/relationships/media" Target="../media/media7.mp3"/><Relationship Id="rId4" Type="http://schemas.openxmlformats.org/officeDocument/2006/relationships/audio" Target="../media/media7.mp3"/><Relationship Id="rId3" Type="http://schemas.openxmlformats.org/officeDocument/2006/relationships/image" Target="../media/image23.png"/><Relationship Id="rId2" Type="http://schemas.microsoft.com/office/2007/relationships/media" Target="../media/media8.mp3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7.png"/><Relationship Id="rId12" Type="http://schemas.openxmlformats.org/officeDocument/2006/relationships/image" Target="../media/image26.jpeg"/><Relationship Id="rId11" Type="http://schemas.openxmlformats.org/officeDocument/2006/relationships/image" Target="../media/image25.png"/><Relationship Id="rId10" Type="http://schemas.openxmlformats.org/officeDocument/2006/relationships/slide" Target="slide1.xml"/><Relationship Id="rId1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22529" descr="20120325175023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869633"/>
            <a:ext cx="1947862" cy="1479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文本框 22530"/>
          <p:cNvSpPr txBox="1"/>
          <p:nvPr/>
        </p:nvSpPr>
        <p:spPr>
          <a:xfrm>
            <a:off x="3362325" y="1179513"/>
            <a:ext cx="2433638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r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e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d stories</a:t>
            </a:r>
            <a:endParaRPr lang="zh-CN" altLang="en-US" sz="28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2532" name="图片 22531" descr="u=1652547094,2125636930&amp;fm=21&amp;gp=0"/>
          <p:cNvPicPr>
            <a:picLocks noChangeAspect="1"/>
          </p:cNvPicPr>
          <p:nvPr/>
        </p:nvPicPr>
        <p:blipFill>
          <a:blip r:embed="rId2"/>
          <a:srcRect l="10324" r="7744"/>
          <a:stretch>
            <a:fillRect/>
          </a:stretch>
        </p:blipFill>
        <p:spPr>
          <a:xfrm>
            <a:off x="827088" y="2349500"/>
            <a:ext cx="1735137" cy="173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文本框 22532"/>
          <p:cNvSpPr txBox="1"/>
          <p:nvPr/>
        </p:nvSpPr>
        <p:spPr>
          <a:xfrm>
            <a:off x="3536950" y="900113"/>
            <a:ext cx="747713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ea</a:t>
            </a:r>
            <a:r>
              <a:rPr lang="zh-CN" altLang="en-US" dirty="0">
                <a:latin typeface="Comic Sans MS" panose="030F0702030302020204" pitchFamily="66" charset="0"/>
                <a:ea typeface="宋体" panose="02010600030101010101" pitchFamily="2" charset="-122"/>
              </a:rPr>
              <a:t>t</a:t>
            </a:r>
            <a:endParaRPr lang="zh-CN" altLang="en-US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2535" name="文本框 22534"/>
          <p:cNvSpPr txBox="1"/>
          <p:nvPr/>
        </p:nvSpPr>
        <p:spPr>
          <a:xfrm>
            <a:off x="2998788" y="3058795"/>
            <a:ext cx="28892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a story</a:t>
            </a:r>
            <a:endParaRPr lang="zh-CN" altLang="en-US" sz="2400" b="1" dirty="0">
              <a:latin typeface="Comic Sans MS" panose="030F0702030302020204" pitchFamily="66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2537" name="文本框 22536"/>
          <p:cNvSpPr txBox="1"/>
          <p:nvPr/>
        </p:nvSpPr>
        <p:spPr>
          <a:xfrm>
            <a:off x="2886075" y="4791075"/>
            <a:ext cx="31159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a lot of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stor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ies</a:t>
            </a:r>
            <a:endParaRPr lang="zh-CN" altLang="en-US" sz="2400" b="1" dirty="0">
              <a:latin typeface="Comic Sans MS" panose="030F0702030302020204" pitchFamily="66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21517" name="Picture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998" y="5641975"/>
            <a:ext cx="914400" cy="758825"/>
          </a:xfrm>
          <a:prstGeom prst="rect">
            <a:avLst/>
          </a:prstGeom>
          <a:noFill/>
          <a:ln w="952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2757488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charset="-122"/>
                <a:cs typeface="+mn-cs"/>
              </a:rPr>
              <a:t>Let's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charset="-122"/>
                <a:cs typeface="+mn-cs"/>
              </a:rPr>
              <a:t>learn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65" y="4443730"/>
            <a:ext cx="1960245" cy="1800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36950" y="5873115"/>
            <a:ext cx="986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许多</a:t>
            </a:r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2886075" y="5412740"/>
            <a:ext cx="2251710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Arial" panose="020B0604020202020204" pitchFamily="34" charset="0"/>
              </a:rPr>
              <a:t>a lot of=many</a:t>
            </a:r>
            <a:endParaRPr lang="zh-CN" altLang="en-US" sz="2400" b="1" dirty="0">
              <a:latin typeface="Comic Sans MS" panose="030F0702030302020204" pitchFamily="66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ldLvl="0"/>
      <p:bldP spid="22535" grpId="0" bldLvl="0"/>
      <p:bldP spid="22537" grpId="0" bldLvl="0"/>
      <p:bldP spid="3" grpId="0"/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ext Box 2"/>
          <p:cNvSpPr txBox="1"/>
          <p:nvPr/>
        </p:nvSpPr>
        <p:spPr>
          <a:xfrm>
            <a:off x="827088" y="1270000"/>
            <a:ext cx="5708650" cy="6397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What are their hobbies?</a:t>
            </a:r>
            <a:endParaRPr lang="en-US" altLang="zh-CN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12292" name="Group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27088" y="2062163"/>
          <a:ext cx="7777163" cy="4418013"/>
        </p:xfrm>
        <a:graphic>
          <a:graphicData uri="http://schemas.openxmlformats.org/drawingml/2006/table">
            <a:tbl>
              <a:tblPr/>
              <a:tblGrid>
                <a:gridCol w="1304925"/>
                <a:gridCol w="1393825"/>
                <a:gridCol w="5078412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3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41" name="Picture 30" descr="_{AH[$1AROH17OP`MMI}6]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3141663"/>
            <a:ext cx="1228725" cy="98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42" name="Picture 31" descr=")K6E]226_V}E%@SUZHFORS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4149725"/>
            <a:ext cx="1150937" cy="1039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43" name="Picture 32" descr="KJYRM15XG5~1GN`NKC3R}6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5302250"/>
            <a:ext cx="115252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21" name="Rectangle 33"/>
          <p:cNvSpPr/>
          <p:nvPr/>
        </p:nvSpPr>
        <p:spPr>
          <a:xfrm>
            <a:off x="3492500" y="2925763"/>
            <a:ext cx="4572000" cy="1189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  <a:hlinkClick r:id="" action="ppaction://hlinkshowjump?jump=firstslide"/>
              </a:rPr>
              <a:t>reading stor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hlinkClick r:id="" action="ppaction://hlinkshowjump?jump=firstslide"/>
              </a:rPr>
              <a:t>ies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playing the piano</a:t>
            </a:r>
            <a:endParaRPr lang="en-US" altLang="zh-CN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2322" name="Rectangle 34"/>
          <p:cNvSpPr/>
          <p:nvPr/>
        </p:nvSpPr>
        <p:spPr>
          <a:xfrm>
            <a:off x="3492500" y="5229225"/>
            <a:ext cx="4032250" cy="1189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watching </a:t>
            </a:r>
            <a:r>
              <a:rPr lang="en-US" altLang="zh-CN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</a:t>
            </a:r>
            <a:r>
              <a:rPr lang="en-US" altLang="zh-CN" sz="3600" b="1" dirty="0">
                <a:solidFill>
                  <a:srgbClr val="CC33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il</a:t>
            </a:r>
            <a:r>
              <a:rPr lang="en-US" altLang="zh-CN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ms</a:t>
            </a:r>
            <a:endParaRPr lang="en-US" altLang="zh-CN" sz="3600" b="1" dirty="0">
              <a:solidFill>
                <a:schemeClr val="hlin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swimming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2323" name="Rectangle 35"/>
          <p:cNvSpPr/>
          <p:nvPr/>
        </p:nvSpPr>
        <p:spPr>
          <a:xfrm>
            <a:off x="3492500" y="4005263"/>
            <a:ext cx="4572000" cy="1189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dancing</a:t>
            </a:r>
            <a:endParaRPr lang="en-US" altLang="zh-CN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swimming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47" name="Rectangle 36"/>
          <p:cNvSpPr/>
          <p:nvPr/>
        </p:nvSpPr>
        <p:spPr>
          <a:xfrm>
            <a:off x="755650" y="2205038"/>
            <a:ext cx="1655763" cy="6397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Name</a:t>
            </a:r>
            <a:endParaRPr lang="zh-CN" altLang="en-US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48" name="Rectangle 37"/>
          <p:cNvSpPr/>
          <p:nvPr/>
        </p:nvSpPr>
        <p:spPr>
          <a:xfrm>
            <a:off x="2195513" y="3860800"/>
            <a:ext cx="1655762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like</a:t>
            </a:r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49" name="Rectangle 38"/>
          <p:cNvSpPr/>
          <p:nvPr/>
        </p:nvSpPr>
        <p:spPr>
          <a:xfrm>
            <a:off x="5076825" y="2205038"/>
            <a:ext cx="2808288" cy="6397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Hobbies</a:t>
            </a:r>
            <a:endParaRPr lang="zh-CN" altLang="en-US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50" name="Rectangle 39"/>
          <p:cNvSpPr/>
          <p:nvPr/>
        </p:nvSpPr>
        <p:spPr>
          <a:xfrm>
            <a:off x="107950" y="693738"/>
            <a:ext cx="8785225" cy="582612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 algn="ctr" eaLnBrk="0" hangingPunct="0">
              <a:buFont typeface="Arial" panose="020B0604020202020204" pitchFamily="34" charset="0"/>
            </a:pPr>
            <a:r>
              <a:rPr lang="zh-CN" altLang="en-US" sz="3200" b="1" dirty="0">
                <a:solidFill>
                  <a:srgbClr val="CC33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自读课文</a:t>
            </a:r>
            <a:r>
              <a:rPr lang="en-US" altLang="zh-CN" sz="3200" b="1" dirty="0">
                <a:solidFill>
                  <a:srgbClr val="CC33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37</a:t>
            </a:r>
            <a:r>
              <a:rPr lang="zh-CN" altLang="en-US" sz="3200" b="1" dirty="0">
                <a:solidFill>
                  <a:srgbClr val="CC33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页，用笔轻轻划出答案，完成下表</a:t>
            </a:r>
            <a:endParaRPr lang="zh-CN" altLang="en-US" sz="3200" b="1" dirty="0">
              <a:solidFill>
                <a:srgbClr val="CC33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2328" name="Rectangle 40"/>
          <p:cNvSpPr/>
          <p:nvPr/>
        </p:nvSpPr>
        <p:spPr>
          <a:xfrm>
            <a:off x="827088" y="4278313"/>
            <a:ext cx="7775575" cy="64293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 algn="ctr" eaLnBrk="0" hangingPunct="0">
              <a:buFont typeface="Arial" panose="020B0604020202020204" pitchFamily="34" charset="0"/>
            </a:pPr>
            <a:r>
              <a:rPr lang="zh-CN" altLang="en-US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They </a:t>
            </a:r>
            <a:r>
              <a:rPr lang="zh-CN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both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</a:t>
            </a:r>
            <a:r>
              <a:rPr lang="zh-CN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两者都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r>
              <a:rPr lang="zh-CN" altLang="en-US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 l</a:t>
            </a: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ike swimming.</a:t>
            </a:r>
            <a:endParaRPr lang="zh-CN" altLang="en-US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2329" name="AutoShape 41"/>
          <p:cNvSpPr/>
          <p:nvPr/>
        </p:nvSpPr>
        <p:spPr>
          <a:xfrm>
            <a:off x="3348038" y="4797425"/>
            <a:ext cx="74612" cy="1439863"/>
          </a:xfrm>
          <a:prstGeom prst="leftBrace">
            <a:avLst>
              <a:gd name="adj1" fmla="val 160727"/>
              <a:gd name="adj2" fmla="val 50000"/>
            </a:avLst>
          </a:prstGeom>
          <a:solidFill>
            <a:schemeClr val="accent1"/>
          </a:solidFill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4" name="Text Box 59"/>
          <p:cNvSpPr txBox="1"/>
          <p:nvPr/>
        </p:nvSpPr>
        <p:spPr>
          <a:xfrm>
            <a:off x="36830" y="1844675"/>
            <a:ext cx="8566785" cy="1014730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Tip:</a:t>
            </a:r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阅读时，你会遇到一些生词。这时候你可以根据图片、联系上下文进行推测。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56" name="AutoShape 48">
            <a:hlinkClick r:id="" action="ppaction://hlinkshowjump?jump=lastslide"/>
          </p:cNvPr>
          <p:cNvSpPr/>
          <p:nvPr/>
        </p:nvSpPr>
        <p:spPr>
          <a:xfrm>
            <a:off x="8532813" y="6453188"/>
            <a:ext cx="611187" cy="404812"/>
          </a:xfrm>
          <a:prstGeom prst="actionButtonForwardNext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7" name="Text Box 59"/>
          <p:cNvSpPr txBox="1"/>
          <p:nvPr/>
        </p:nvSpPr>
        <p:spPr>
          <a:xfrm>
            <a:off x="36830" y="1844675"/>
            <a:ext cx="8568055" cy="1408430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Tips: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四</a:t>
            </a:r>
            <a:r>
              <a:rPr lang="zh-CN" altLang="en-US" sz="2400" b="1" dirty="0">
                <a:sym typeface="+mn-ea"/>
              </a:rPr>
              <a:t>人一组讨论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，一问一答</a:t>
            </a:r>
            <a:r>
              <a:rPr lang="zh-CN" altLang="en-US" sz="2400" b="1" dirty="0">
                <a:latin typeface="Comic Sans MS" panose="030F0702030302020204" pitchFamily="66" charset="0"/>
                <a:sym typeface="+mn-ea"/>
              </a:rPr>
              <a:t>介绍每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个人物的爱好</a:t>
            </a:r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：</a:t>
            </a:r>
            <a:endParaRPr lang="zh-CN" altLang="en-US" sz="28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A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：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What does...like doing?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B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：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Yang Ling likes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…/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Su Hai likes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…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 /Su Yang likes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…</a:t>
            </a: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3" name="Text Box 2">
            <a:hlinkClick r:id="" action="ppaction://noaction"/>
          </p:cNvPr>
          <p:cNvSpPr txBox="1"/>
          <p:nvPr/>
        </p:nvSpPr>
        <p:spPr>
          <a:xfrm>
            <a:off x="88900" y="123825"/>
            <a:ext cx="3323590" cy="521970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rgbClr val="0000FF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read and complete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321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charRg st="16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21">
                                            <p:txEl>
                                              <p:charRg st="16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32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>
                                            <p:txEl>
                                              <p:charRg st="8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323">
                                            <p:txEl>
                                              <p:charRg st="8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322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>
                                            <p:txEl>
                                              <p:charRg st="15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322">
                                            <p:txEl>
                                              <p:charRg st="15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" grpId="0" bldLvl="0" animBg="1"/>
      <p:bldP spid="12328" grpId="1" bldLvl="0" animBg="1"/>
      <p:bldP spid="12329" grpId="0" animBg="1"/>
      <p:bldP spid="12334" grpId="0" bldLvl="0" animBg="1"/>
      <p:bldP spid="12334" grpId="1" bldLvl="0" animBg="1"/>
      <p:bldP spid="12337" grpId="0" bldLvl="0" animBg="1"/>
      <p:bldP spid="1233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3"/>
          <p:cNvSpPr txBox="1"/>
          <p:nvPr/>
        </p:nvSpPr>
        <p:spPr>
          <a:xfrm>
            <a:off x="107950" y="596900"/>
            <a:ext cx="78867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990099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Pay attention to your pronunciation and intonation</a:t>
            </a:r>
            <a:r>
              <a:rPr lang="zh-CN" altLang="en-US" sz="2400" b="1" dirty="0">
                <a:solidFill>
                  <a:srgbClr val="990099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！</a:t>
            </a:r>
            <a:endParaRPr lang="zh-CN" altLang="en-US" sz="2400" b="1" dirty="0">
              <a:solidFill>
                <a:srgbClr val="990099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10261" name="Rectangle 4"/>
          <p:cNvSpPr/>
          <p:nvPr/>
        </p:nvSpPr>
        <p:spPr>
          <a:xfrm>
            <a:off x="0" y="6477000"/>
            <a:ext cx="9142413" cy="381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266319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algn="ctr">
              <a:buSzTx/>
              <a:buFont typeface="Arial" panose="020B0604020202020204" pitchFamily="34" charset="0"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Let's read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900" y="1242060"/>
            <a:ext cx="5691505" cy="5148580"/>
          </a:xfrm>
          <a:prstGeom prst="rect">
            <a:avLst/>
          </a:prstGeom>
        </p:spPr>
      </p:pic>
      <p:pic>
        <p:nvPicPr>
          <p:cNvPr id="4" name="U4Stor0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950" y="2838450"/>
            <a:ext cx="619125" cy="619125"/>
          </a:xfrm>
          <a:prstGeom prst="rect">
            <a:avLst/>
          </a:prstGeom>
        </p:spPr>
      </p:pic>
      <p:pic>
        <p:nvPicPr>
          <p:cNvPr id="5" name="U4Stor0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3970" y="2838450"/>
            <a:ext cx="619125" cy="619125"/>
          </a:xfrm>
          <a:prstGeom prst="rect">
            <a:avLst/>
          </a:prstGeom>
        </p:spPr>
      </p:pic>
      <p:pic>
        <p:nvPicPr>
          <p:cNvPr id="6" name="U4Stor03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950" y="3327400"/>
            <a:ext cx="619125" cy="619125"/>
          </a:xfrm>
          <a:prstGeom prst="rect">
            <a:avLst/>
          </a:prstGeom>
        </p:spPr>
      </p:pic>
      <p:pic>
        <p:nvPicPr>
          <p:cNvPr id="7" name="U4Stor04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3970" y="3327400"/>
            <a:ext cx="619125" cy="619125"/>
          </a:xfrm>
          <a:prstGeom prst="rect">
            <a:avLst/>
          </a:prstGeom>
        </p:spPr>
      </p:pic>
      <p:pic>
        <p:nvPicPr>
          <p:cNvPr id="8" name="U4Stor05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950" y="5575300"/>
            <a:ext cx="619125" cy="619125"/>
          </a:xfrm>
          <a:prstGeom prst="rect">
            <a:avLst/>
          </a:prstGeom>
        </p:spPr>
      </p:pic>
      <p:pic>
        <p:nvPicPr>
          <p:cNvPr id="9" name="U4Stor06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3970" y="5575300"/>
            <a:ext cx="619125" cy="619125"/>
          </a:xfrm>
          <a:prstGeom prst="rect">
            <a:avLst/>
          </a:prstGeom>
        </p:spPr>
      </p:pic>
      <p:pic>
        <p:nvPicPr>
          <p:cNvPr id="10" name="U4Stor07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950" y="6002020"/>
            <a:ext cx="619125" cy="619125"/>
          </a:xfrm>
          <a:prstGeom prst="rect">
            <a:avLst/>
          </a:prstGeom>
        </p:spPr>
      </p:pic>
      <p:pic>
        <p:nvPicPr>
          <p:cNvPr id="11" name="U4Stor08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3970" y="6002020"/>
            <a:ext cx="6191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47005" y="5716270"/>
            <a:ext cx="92964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chemeClr val="tx1">
                    <a:lumMod val="50000"/>
                    <a:lumOff val="50000"/>
                  </a:schemeClr>
                </a:solidFill>
              </a:rPr>
              <a:t>football</a:t>
            </a:r>
            <a:endParaRPr lang="en-US" altLang="zh-CN" sz="16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2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5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3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3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24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39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3"/>
          <p:cNvSpPr txBox="1"/>
          <p:nvPr/>
        </p:nvSpPr>
        <p:spPr>
          <a:xfrm>
            <a:off x="107950" y="596900"/>
            <a:ext cx="78867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990099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Pay attention to your pronunciation and intonation</a:t>
            </a:r>
            <a:r>
              <a:rPr lang="zh-CN" altLang="en-US" sz="2400" b="1" dirty="0">
                <a:solidFill>
                  <a:srgbClr val="990099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！</a:t>
            </a:r>
            <a:endParaRPr lang="zh-CN" altLang="en-US" sz="2400" b="1" dirty="0">
              <a:solidFill>
                <a:srgbClr val="990099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10261" name="Rectangle 4"/>
          <p:cNvSpPr/>
          <p:nvPr/>
        </p:nvSpPr>
        <p:spPr>
          <a:xfrm>
            <a:off x="0" y="6477000"/>
            <a:ext cx="9142413" cy="381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266319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algn="ctr">
              <a:buSzTx/>
              <a:buFont typeface="Arial" panose="020B0604020202020204" pitchFamily="34" charset="0"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Let's read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741" b="1346"/>
          <a:stretch>
            <a:fillRect/>
          </a:stretch>
        </p:blipFill>
        <p:spPr>
          <a:xfrm>
            <a:off x="1922145" y="1242695"/>
            <a:ext cx="4716780" cy="5233670"/>
          </a:xfrm>
          <a:prstGeom prst="rect">
            <a:avLst/>
          </a:prstGeom>
        </p:spPr>
      </p:pic>
      <p:pic>
        <p:nvPicPr>
          <p:cNvPr id="4" name="U4Stor09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8925" y="2868930"/>
            <a:ext cx="619125" cy="619125"/>
          </a:xfrm>
          <a:prstGeom prst="rect">
            <a:avLst/>
          </a:prstGeom>
        </p:spPr>
      </p:pic>
      <p:pic>
        <p:nvPicPr>
          <p:cNvPr id="5" name="U4Stor10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050" y="2868930"/>
            <a:ext cx="619125" cy="619125"/>
          </a:xfrm>
          <a:prstGeom prst="rect">
            <a:avLst/>
          </a:prstGeom>
        </p:spPr>
      </p:pic>
      <p:pic>
        <p:nvPicPr>
          <p:cNvPr id="6" name="U4Stor11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7175" y="2868930"/>
            <a:ext cx="619125" cy="619125"/>
          </a:xfrm>
          <a:prstGeom prst="rect">
            <a:avLst/>
          </a:prstGeom>
        </p:spPr>
      </p:pic>
      <p:pic>
        <p:nvPicPr>
          <p:cNvPr id="7" name="U4Stor12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8925" y="3310890"/>
            <a:ext cx="619125" cy="619125"/>
          </a:xfrm>
          <a:prstGeom prst="rect">
            <a:avLst/>
          </a:prstGeom>
        </p:spPr>
      </p:pic>
      <p:pic>
        <p:nvPicPr>
          <p:cNvPr id="8" name="U4Stor13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050" y="3310890"/>
            <a:ext cx="619125" cy="619125"/>
          </a:xfrm>
          <a:prstGeom prst="rect">
            <a:avLst/>
          </a:prstGeom>
        </p:spPr>
      </p:pic>
      <p:pic>
        <p:nvPicPr>
          <p:cNvPr id="9" name="U4Stor14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8925" y="5689600"/>
            <a:ext cx="619125" cy="619125"/>
          </a:xfrm>
          <a:prstGeom prst="rect">
            <a:avLst/>
          </a:prstGeom>
        </p:spPr>
      </p:pic>
      <p:pic>
        <p:nvPicPr>
          <p:cNvPr id="10" name="U4Stor15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050" y="5689600"/>
            <a:ext cx="619125" cy="619125"/>
          </a:xfrm>
          <a:prstGeom prst="rect">
            <a:avLst/>
          </a:prstGeom>
        </p:spPr>
      </p:pic>
      <p:pic>
        <p:nvPicPr>
          <p:cNvPr id="11" name="U4Stor16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7175" y="5689600"/>
            <a:ext cx="619125" cy="619125"/>
          </a:xfrm>
          <a:prstGeom prst="rect">
            <a:avLst/>
          </a:prstGeom>
        </p:spPr>
      </p:pic>
      <p:pic>
        <p:nvPicPr>
          <p:cNvPr id="12" name="U4Stor17">
            <a:hlinkClick r:id="" action="ppaction://media"/>
          </p:cNvPr>
          <p:cNvPicPr/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8925" y="6085205"/>
            <a:ext cx="619125" cy="619125"/>
          </a:xfrm>
          <a:prstGeom prst="rect">
            <a:avLst/>
          </a:prstGeom>
        </p:spPr>
      </p:pic>
      <p:pic>
        <p:nvPicPr>
          <p:cNvPr id="13" name="U4Stor18">
            <a:hlinkClick r:id="" action="ppaction://media"/>
          </p:cNvPr>
          <p:cNvPicPr/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8050" y="60852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43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41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28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3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4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39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4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4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5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5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5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Picture 8" descr="5UZGE]L)$AJIIXE`(B(R)P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5803" y="5013325"/>
            <a:ext cx="3168650" cy="1844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5" descr="WJ3~8%5(9[Y34@@(1}9QI{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030"/>
            <a:ext cx="1633855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6" descr="%A_}5GCJ6(GFREP]I)3NV(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55" y="621030"/>
            <a:ext cx="1692910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7" descr="PM)}G74S{XYZC~W%SA@YON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765" y="621665"/>
            <a:ext cx="1541145" cy="1351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8" descr="3UVN)EZ`A[D9(Q_0`X%VA9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83" y="438468"/>
            <a:ext cx="1584325" cy="1535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9" descr="GZ[%A@R34Z[4D})VEOQGR)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163" y="438468"/>
            <a:ext cx="2108200" cy="1535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0" descr="OY@_@N%YKM81C1]DI1Z%E(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37455"/>
            <a:ext cx="5554345" cy="1820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266319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algn="ctr">
              <a:buSzTx/>
              <a:buFont typeface="Arial" panose="020B0604020202020204" pitchFamily="34" charset="0"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Let's retell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0" y="2129790"/>
            <a:ext cx="4658360" cy="2823845"/>
          </a:xfrm>
          <a:prstGeom prst="roundRect">
            <a:avLst/>
          </a:prstGeom>
          <a:solidFill>
            <a:srgbClr val="5BEEB1"/>
          </a:solidFill>
          <a:ln w="60325" cmpd="sng">
            <a:solidFill>
              <a:srgbClr val="F7A1A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方式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zh-CN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人一组，</a:t>
            </a:r>
            <a:r>
              <a:rPr lang="zh-CN" altLang="en-US" sz="18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每人选择一个片段</a:t>
            </a:r>
            <a:endParaRPr lang="zh-CN" altLang="en-US" sz="18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18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            介绍他（她）的爱好。</a:t>
            </a:r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This is …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He/she likes … 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He/she can …well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He/she is</a:t>
            </a:r>
            <a:r>
              <a:rPr lang="zh-CN" altLang="en-US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not</a:t>
            </a:r>
            <a:r>
              <a:rPr lang="zh-CN" altLang="en-US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good at …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…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511675" y="2129790"/>
            <a:ext cx="4632325" cy="2823845"/>
          </a:xfrm>
          <a:prstGeom prst="roundRect">
            <a:avLst/>
          </a:prstGeom>
          <a:solidFill>
            <a:srgbClr val="5BEEB1"/>
          </a:solidFill>
          <a:ln w="60325" cmpd="sng">
            <a:solidFill>
              <a:srgbClr val="F7A1A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方式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zh-CN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人一组，</a:t>
            </a:r>
            <a:r>
              <a: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以对话的形式</a:t>
            </a:r>
            <a:endParaRPr lang="zh-CN" altLang="en-US" sz="1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介绍他（她）的爱好</a:t>
            </a:r>
            <a:endParaRPr lang="en-US" altLang="zh-CN" sz="1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：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What does ... like doing?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：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He/She likes ...ing.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：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Is he/she good at ...?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：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Yes,he/she is.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   No,he/she isn't.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5" name="Text Box 8"/>
          <p:cNvSpPr txBox="1"/>
          <p:nvPr/>
        </p:nvSpPr>
        <p:spPr>
          <a:xfrm>
            <a:off x="2439035" y="706120"/>
            <a:ext cx="36639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Tim's hobbies</a:t>
            </a:r>
            <a:endParaRPr lang="en-US" altLang="zh-CN" sz="4000" b="1" dirty="0">
              <a:solidFill>
                <a:srgbClr val="0070C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20489" name="Text Box 9"/>
          <p:cNvSpPr txBox="1"/>
          <p:nvPr/>
        </p:nvSpPr>
        <p:spPr>
          <a:xfrm>
            <a:off x="0" y="1460500"/>
            <a:ext cx="588518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This is Tim.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He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likes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 ... 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He can...well./</a:t>
            </a:r>
            <a:r>
              <a:rPr lang="en-US" altLang="zh-CN" sz="3200" b="1" dirty="0">
                <a:sym typeface="+mn-ea"/>
              </a:rPr>
              <a:t>He </a:t>
            </a:r>
            <a:r>
              <a:rPr lang="en-US" altLang="zh-CN" sz="3200" b="1" dirty="0">
                <a:solidFill>
                  <a:srgbClr val="FF0000"/>
                </a:solidFill>
                <a:sym typeface="+mn-ea"/>
              </a:rPr>
              <a:t>is good at</a:t>
            </a:r>
            <a:r>
              <a:rPr lang="en-US" altLang="zh-CN" sz="3200" b="1" dirty="0">
                <a:sym typeface="+mn-ea"/>
              </a:rPr>
              <a:t> it.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He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also likes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 ... 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But he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isn't good at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 it.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He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usually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...with Mike 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9567" r="11119"/>
          <a:stretch>
            <a:fillRect/>
          </a:stretch>
        </p:blipFill>
        <p:spPr>
          <a:xfrm>
            <a:off x="5822950" y="2571750"/>
            <a:ext cx="3309620" cy="2187575"/>
          </a:xfrm>
          <a:prstGeom prst="rect">
            <a:avLst/>
          </a:prstGeom>
        </p:spPr>
      </p:pic>
      <p:pic>
        <p:nvPicPr>
          <p:cNvPr id="8199" name="Picture 7" descr="C:\Documents and Settings\Administrator\Application Data\Tencent\Users\396719312\QQ\WinTemp\RichOle\UFQV[4G[334P1ATNK})J_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40" y="705803"/>
            <a:ext cx="1714500" cy="177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266319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algn="ctr">
              <a:buSzTx/>
              <a:buFont typeface="Arial" panose="020B0604020202020204" pitchFamily="34" charset="0"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Let's talk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86995" y="4551045"/>
            <a:ext cx="8708390" cy="2091055"/>
            <a:chOff x="406" y="7495"/>
            <a:chExt cx="13714" cy="3293"/>
          </a:xfrm>
        </p:grpSpPr>
        <p:pic>
          <p:nvPicPr>
            <p:cNvPr id="3" name="Picture 3" descr="060613aifootball01pre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800000">
              <a:off x="406" y="7656"/>
              <a:ext cx="3370" cy="25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4" descr="99bOOOPIC20e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66" y="7495"/>
              <a:ext cx="2572" cy="28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6" descr="Redocn_201206271628258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EF8"/>
                </a:clrFrom>
                <a:clrTo>
                  <a:srgbClr val="FFFE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19" y="7662"/>
              <a:ext cx="2247" cy="225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7" descr="Redocn_20130422101254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D0FEF4"/>
                </a:clrFrom>
                <a:clrTo>
                  <a:srgbClr val="D0FEF4">
                    <a:alpha val="0"/>
                  </a:srgbClr>
                </a:clrTo>
              </a:clrChange>
            </a:blip>
            <a:srcRect l="17218" t="37408" r="15190" b="7768"/>
            <a:stretch>
              <a:fillRect/>
            </a:stretch>
          </p:blipFill>
          <p:spPr>
            <a:xfrm>
              <a:off x="3103" y="8296"/>
              <a:ext cx="3258" cy="23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Picture 10" descr="钢琴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8" y="7495"/>
              <a:ext cx="2682" cy="329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07950" y="44450"/>
            <a:ext cx="266319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algn="ctr">
              <a:buSzTx/>
              <a:buFont typeface="Arial" panose="020B0604020202020204" pitchFamily="34" charset="0"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Let's talk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6651" r="4551" b="1103"/>
          <a:stretch>
            <a:fillRect/>
          </a:stretch>
        </p:blipFill>
        <p:spPr>
          <a:xfrm rot="21120000">
            <a:off x="324485" y="634365"/>
            <a:ext cx="3081655" cy="48755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6669" r="4654" b="863"/>
          <a:stretch>
            <a:fillRect/>
          </a:stretch>
        </p:blipFill>
        <p:spPr>
          <a:xfrm>
            <a:off x="2990850" y="214630"/>
            <a:ext cx="3244215" cy="5132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8837" r="5476" b="1372"/>
          <a:stretch>
            <a:fillRect/>
          </a:stretch>
        </p:blipFill>
        <p:spPr>
          <a:xfrm rot="600000">
            <a:off x="5669915" y="673735"/>
            <a:ext cx="3075305" cy="486664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691640" y="4196715"/>
            <a:ext cx="5760085" cy="2599055"/>
          </a:xfrm>
          <a:prstGeom prst="roundRect">
            <a:avLst/>
          </a:prstGeom>
          <a:solidFill>
            <a:srgbClr val="FAD5EF"/>
          </a:solidFill>
          <a:ln w="66675">
            <a:solidFill>
              <a:srgbClr val="33E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solidFill>
                  <a:srgbClr val="0070C0"/>
                </a:solidFill>
              </a:rPr>
              <a:t>This is my friend Peggy.</a:t>
            </a:r>
            <a:endParaRPr lang="en-US" altLang="zh-CN" sz="2400" b="1">
              <a:solidFill>
                <a:srgbClr val="0070C0"/>
              </a:solidFill>
            </a:endParaRPr>
          </a:p>
          <a:p>
            <a:pPr algn="l"/>
            <a:r>
              <a:rPr lang="en-US" altLang="zh-CN" sz="2400" b="1">
                <a:solidFill>
                  <a:srgbClr val="0070C0"/>
                </a:solidFill>
              </a:rPr>
              <a:t>She likes reading books.</a:t>
            </a:r>
            <a:endParaRPr lang="en-US" altLang="zh-CN" sz="2400" b="1">
              <a:solidFill>
                <a:srgbClr val="0070C0"/>
              </a:solidFill>
            </a:endParaRPr>
          </a:p>
          <a:p>
            <a:pPr algn="l"/>
            <a:r>
              <a:rPr lang="en-US" altLang="zh-CN" sz="2400" b="1">
                <a:solidFill>
                  <a:srgbClr val="0070C0"/>
                </a:solidFill>
              </a:rPr>
              <a:t>She has a lot of books.</a:t>
            </a:r>
            <a:endParaRPr lang="en-US" altLang="zh-CN" sz="2400" b="1">
              <a:solidFill>
                <a:srgbClr val="0070C0"/>
              </a:solidFill>
            </a:endParaRPr>
          </a:p>
          <a:p>
            <a:pPr algn="l"/>
            <a:r>
              <a:rPr lang="en-US" altLang="zh-CN" sz="2400" b="1">
                <a:solidFill>
                  <a:srgbClr val="0070C0"/>
                </a:solidFill>
              </a:rPr>
              <a:t>She likes riding</a:t>
            </a:r>
            <a:r>
              <a:rPr lang="zh-CN" altLang="en-US" sz="2400" b="1">
                <a:solidFill>
                  <a:srgbClr val="0070C0"/>
                </a:solidFill>
              </a:rPr>
              <a:t>（骑车）</a:t>
            </a:r>
            <a:r>
              <a:rPr lang="en-US" altLang="zh-CN" sz="2400" b="1">
                <a:solidFill>
                  <a:srgbClr val="0070C0"/>
                </a:solidFill>
              </a:rPr>
              <a:t>.</a:t>
            </a:r>
            <a:endParaRPr lang="en-US" altLang="zh-CN" sz="2400" b="1">
              <a:solidFill>
                <a:srgbClr val="0070C0"/>
              </a:solidFill>
            </a:endParaRPr>
          </a:p>
          <a:p>
            <a:pPr algn="l"/>
            <a:r>
              <a:rPr lang="en-US" altLang="zh-CN" sz="2400" b="1">
                <a:solidFill>
                  <a:srgbClr val="0070C0"/>
                </a:solidFill>
              </a:rPr>
              <a:t>She is good at it.</a:t>
            </a:r>
            <a:endParaRPr lang="en-US" altLang="zh-CN" sz="2400" b="1">
              <a:solidFill>
                <a:srgbClr val="0070C0"/>
              </a:solidFill>
            </a:endParaRPr>
          </a:p>
          <a:p>
            <a:pPr algn="l"/>
            <a:r>
              <a:rPr lang="en-US" altLang="zh-CN" sz="2400" b="1">
                <a:solidFill>
                  <a:srgbClr val="0070C0"/>
                </a:solidFill>
              </a:rPr>
              <a:t>She also likes shopping.</a:t>
            </a:r>
            <a:endParaRPr lang="en-US" altLang="zh-CN" sz="2400" b="1">
              <a:solidFill>
                <a:srgbClr val="0070C0"/>
              </a:solidFill>
            </a:endParaRPr>
          </a:p>
          <a:p>
            <a:pPr algn="l"/>
            <a:r>
              <a:rPr lang="en-US" altLang="zh-CN" sz="2400" b="1">
                <a:solidFill>
                  <a:srgbClr val="0070C0"/>
                </a:solidFill>
              </a:rPr>
              <a:t>She usually goes shopping with me.</a:t>
            </a:r>
            <a:r>
              <a:rPr lang="en-US" altLang="zh-CN" sz="2400" b="1"/>
              <a:t> </a:t>
            </a:r>
            <a:endParaRPr lang="en-US" altLang="zh-CN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-21590" y="703462"/>
            <a:ext cx="5240020" cy="6142788"/>
            <a:chOff x="5969" y="1321"/>
            <a:chExt cx="8252" cy="9482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37536" r="1762" b="8213"/>
            <a:stretch>
              <a:fillRect/>
            </a:stretch>
          </p:blipFill>
          <p:spPr>
            <a:xfrm>
              <a:off x="5969" y="1321"/>
              <a:ext cx="7969" cy="150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3" y="2827"/>
              <a:ext cx="571" cy="568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744" y="2827"/>
              <a:ext cx="650" cy="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/>
                <a:t>我</a:t>
              </a:r>
              <a:endParaRPr lang="zh-CN" altLang="en-US" b="1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3" y="5933"/>
              <a:ext cx="6939" cy="437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9550" y="3133"/>
              <a:ext cx="4671" cy="2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My friend is….</a:t>
              </a:r>
              <a:endParaRPr lang="en-US" altLang="zh-CN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He/ She likes …(</a:t>
              </a:r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ing</a:t>
              </a: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). </a:t>
              </a:r>
              <a:endParaRPr lang="en-US" altLang="zh-CN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He/ She can… well.</a:t>
              </a:r>
              <a:endParaRPr lang="en-US" altLang="zh-CN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He/ She also likes…(</a:t>
              </a:r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ing</a:t>
              </a: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).</a:t>
              </a:r>
              <a:endParaRPr lang="en-US" altLang="zh-CN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He/ She is good at…(</a:t>
              </a:r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ing</a:t>
              </a: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).</a:t>
              </a:r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003" y="3575"/>
              <a:ext cx="3671" cy="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I like …(</a:t>
              </a:r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ing</a:t>
              </a: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). </a:t>
              </a:r>
              <a:endParaRPr lang="en-US" altLang="zh-CN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I can… well.</a:t>
              </a:r>
              <a:endParaRPr lang="en-US" altLang="zh-CN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I also likes…(</a:t>
              </a:r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ing</a:t>
              </a: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).</a:t>
              </a:r>
              <a:endParaRPr lang="en-US" altLang="zh-CN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I am good at…(</a:t>
              </a:r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ing</a:t>
              </a:r>
              <a:r>
                <a:rPr lang="en-US" altLang="zh-CN" b="1" dirty="0">
                  <a:latin typeface="Comic Sans MS" panose="030F0702030302020204" pitchFamily="66" charset="0"/>
                  <a:sym typeface="+mn-ea"/>
                </a:rPr>
                <a:t>).</a:t>
              </a:r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744" y="10351"/>
              <a:ext cx="1777" cy="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000"/>
                <a:t>10</a:t>
              </a:r>
              <a:r>
                <a:rPr lang="zh-CN" altLang="en-US" sz="1000"/>
                <a:t>分钟前</a:t>
              </a:r>
              <a:endParaRPr lang="zh-CN" altLang="en-US" sz="100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3433" y="10310"/>
              <a:ext cx="389" cy="2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 baseline="30000">
                  <a:solidFill>
                    <a:schemeClr val="tx1"/>
                  </a:solidFill>
                  <a:uFillTx/>
                </a:rPr>
                <a:t>..</a:t>
              </a:r>
              <a:endParaRPr lang="en-US" altLang="zh-CN" b="1" baseline="30000">
                <a:solidFill>
                  <a:schemeClr val="tx1"/>
                </a:solidFill>
                <a:uFillTx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10942" y="10350"/>
              <a:ext cx="2381" cy="45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1400"/>
                <a:t>     </a:t>
              </a:r>
              <a:r>
                <a:rPr lang="zh-CN" altLang="en-US" sz="1400"/>
                <a:t>赞          评论 </a:t>
              </a:r>
              <a:endParaRPr lang="zh-CN" altLang="en-US" sz="1400"/>
            </a:p>
          </p:txBody>
        </p:sp>
        <p:sp>
          <p:nvSpPr>
            <p:cNvPr id="13" name="心形 12"/>
            <p:cNvSpPr/>
            <p:nvPr/>
          </p:nvSpPr>
          <p:spPr>
            <a:xfrm>
              <a:off x="11057" y="10470"/>
              <a:ext cx="340" cy="227"/>
            </a:xfrm>
            <a:prstGeom prst="hear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标注 13"/>
            <p:cNvSpPr/>
            <p:nvPr/>
          </p:nvSpPr>
          <p:spPr>
            <a:xfrm>
              <a:off x="12112" y="10470"/>
              <a:ext cx="357" cy="146"/>
            </a:xfrm>
            <a:prstGeom prst="wedgeRectCallout">
              <a:avLst>
                <a:gd name="adj1" fmla="val -45721"/>
                <a:gd name="adj2" fmla="val 112666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07950" y="44450"/>
            <a:ext cx="266319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algn="ctr">
              <a:buSzTx/>
              <a:buFont typeface="Arial" panose="020B0604020202020204" pitchFamily="34" charset="0"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Let's share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18438" name="文本框 18437"/>
          <p:cNvSpPr txBox="1"/>
          <p:nvPr/>
        </p:nvSpPr>
        <p:spPr>
          <a:xfrm>
            <a:off x="2907030" y="133350"/>
            <a:ext cx="6164580" cy="737235"/>
          </a:xfrm>
          <a:prstGeom prst="rect">
            <a:avLst/>
          </a:prstGeom>
          <a:solidFill>
            <a:srgbClr val="FFFF00"/>
          </a:solidFill>
          <a:ln w="57150" cap="rnd" cmpd="sng">
            <a:solidFill>
              <a:srgbClr val="00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l"/>
            <a:r>
              <a:rPr lang="zh-CN" altLang="en-US" sz="2400" b="1" dirty="0">
                <a:latin typeface="Comic Sans MS" panose="030F0702030302020204" pitchFamily="66" charset="0"/>
                <a:ea typeface="楷体_GB2312" panose="02010609030101010101" charset="-122"/>
                <a:cs typeface="Comic Sans MS" panose="030F0702030302020204" pitchFamily="66" charset="0"/>
              </a:rPr>
              <a:t>Share </a:t>
            </a:r>
            <a:r>
              <a:rPr lang="en-US" altLang="zh-CN" sz="2400" b="1" dirty="0">
                <a:latin typeface="Comic Sans MS" panose="030F0702030302020204" pitchFamily="66" charset="0"/>
                <a:ea typeface="楷体_GB2312" panose="02010609030101010101" charset="-122"/>
                <a:cs typeface="Comic Sans MS" panose="030F0702030302020204" pitchFamily="66" charset="0"/>
              </a:rPr>
              <a:t>your and </a:t>
            </a:r>
            <a:r>
              <a:rPr lang="zh-CN" altLang="en-US" sz="2400" b="1" dirty="0">
                <a:latin typeface="Comic Sans MS" panose="030F0702030302020204" pitchFamily="66" charset="0"/>
                <a:ea typeface="楷体_GB2312" panose="02010609030101010101" charset="-122"/>
                <a:cs typeface="Comic Sans MS" panose="030F0702030302020204" pitchFamily="66" charset="0"/>
              </a:rPr>
              <a:t>your friends' hobbies.</a:t>
            </a:r>
            <a:endParaRPr lang="zh-CN" altLang="en-US" sz="2400" b="1" dirty="0">
              <a:latin typeface="Comic Sans MS" panose="030F0702030302020204" pitchFamily="66" charset="0"/>
              <a:ea typeface="楷体_GB2312" panose="02010609030101010101" charset="-122"/>
              <a:cs typeface="Comic Sans MS" panose="030F0702030302020204" pitchFamily="66" charset="0"/>
            </a:endParaRPr>
          </a:p>
          <a:p>
            <a:pPr algn="l"/>
            <a:r>
              <a:rPr lang="zh-CN" altLang="en-US" sz="1800" b="1" dirty="0">
                <a:latin typeface="Comic Sans MS" panose="030F0702030302020204" pitchFamily="66" charset="0"/>
                <a:ea typeface="楷体_GB2312" panose="02010609030101010101" charset="-122"/>
                <a:sym typeface="+mn-ea"/>
              </a:rPr>
              <a:t>两人一组，编辑</a:t>
            </a:r>
            <a:r>
              <a:rPr lang="zh-CN" alt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楷体_GB2312" panose="02010609030101010101" charset="-122"/>
                <a:sym typeface="+mn-ea"/>
              </a:rPr>
              <a:t>微信朋友圈</a:t>
            </a:r>
            <a:r>
              <a:rPr lang="zh-CN" altLang="en-US" sz="1800" b="1" dirty="0">
                <a:latin typeface="Comic Sans MS" panose="030F0702030302020204" pitchFamily="66" charset="0"/>
                <a:ea typeface="楷体_GB2312" panose="02010609030101010101" charset="-122"/>
                <a:sym typeface="+mn-ea"/>
              </a:rPr>
              <a:t>与我们分享你或你朋友的爱好。</a:t>
            </a:r>
            <a:endParaRPr lang="zh-CN" altLang="en-US" sz="1800" b="1" dirty="0">
              <a:latin typeface="Comic Sans MS" panose="030F0702030302020204" pitchFamily="66" charset="0"/>
              <a:ea typeface="楷体_GB2312" panose="0201060903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293360" y="2002155"/>
            <a:ext cx="3776980" cy="4299585"/>
            <a:chOff x="8336" y="3153"/>
            <a:chExt cx="5948" cy="6771"/>
          </a:xfrm>
        </p:grpSpPr>
        <p:grpSp>
          <p:nvGrpSpPr>
            <p:cNvPr id="19" name="组合 18"/>
            <p:cNvGrpSpPr/>
            <p:nvPr/>
          </p:nvGrpSpPr>
          <p:grpSpPr>
            <a:xfrm>
              <a:off x="8336" y="3878"/>
              <a:ext cx="5949" cy="6047"/>
              <a:chOff x="0" y="5200"/>
              <a:chExt cx="5737" cy="5529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/>
              <a:srcRect t="53121" b="6810"/>
              <a:stretch>
                <a:fillRect/>
              </a:stretch>
            </p:blipFill>
            <p:spPr>
              <a:xfrm>
                <a:off x="0" y="6562"/>
                <a:ext cx="5737" cy="4167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" y="5200"/>
                <a:ext cx="5708" cy="1340"/>
              </a:xfrm>
              <a:prstGeom prst="rect">
                <a:avLst/>
              </a:prstGeom>
            </p:spPr>
          </p:pic>
        </p:grpSp>
        <p:sp>
          <p:nvSpPr>
            <p:cNvPr id="2" name="文本框 1"/>
            <p:cNvSpPr txBox="1"/>
            <p:nvPr/>
          </p:nvSpPr>
          <p:spPr>
            <a:xfrm>
              <a:off x="8493" y="3153"/>
              <a:ext cx="3382" cy="725"/>
            </a:xfrm>
            <a:prstGeom prst="rect">
              <a:avLst/>
            </a:prstGeom>
            <a:solidFill>
              <a:srgbClr val="FFFF00"/>
            </a:solidFill>
            <a:ln w="57150" cap="rnd" cmpd="sng">
              <a:solidFill>
                <a:srgbClr val="00FF00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p>
              <a:pPr algn="l"/>
              <a:r>
                <a:rPr lang="en-US" sz="2400" b="1" dirty="0">
                  <a:latin typeface="Comic Sans MS" panose="030F0702030302020204" pitchFamily="66" charset="0"/>
                  <a:ea typeface="楷体_GB2312" panose="02010609030101010101" charset="-122"/>
                  <a:cs typeface="Comic Sans MS" panose="030F0702030302020204" pitchFamily="66" charset="0"/>
                </a:rPr>
                <a:t>comment</a:t>
              </a:r>
              <a:r>
                <a:rPr lang="zh-CN" altLang="en-US" sz="2400" b="1" dirty="0">
                  <a:latin typeface="Comic Sans MS" panose="030F0702030302020204" pitchFamily="66" charset="0"/>
                  <a:ea typeface="楷体_GB2312" panose="02010609030101010101" charset="-122"/>
                  <a:cs typeface="Comic Sans MS" panose="030F0702030302020204" pitchFamily="66" charset="0"/>
                </a:rPr>
                <a:t>评论：</a:t>
              </a:r>
              <a:endParaRPr lang="zh-CN" altLang="en-US" sz="2400" b="1" dirty="0">
                <a:latin typeface="Comic Sans MS" panose="030F0702030302020204" pitchFamily="66" charset="0"/>
                <a:ea typeface="楷体_GB2312" panose="02010609030101010101" charset="-122"/>
                <a:cs typeface="Comic Sans MS" panose="030F0702030302020204" pitchFamily="66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8438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8438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8438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纯音乐-午后柠檬树下的阳光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2120" y="3119120"/>
            <a:ext cx="619125" cy="619125"/>
          </a:xfrm>
          <a:prstGeom prst="rect">
            <a:avLst/>
          </a:prstGeom>
        </p:spPr>
      </p:pic>
      <p:sp>
        <p:nvSpPr>
          <p:cNvPr id="14337" name="Rectangle 2"/>
          <p:cNvSpPr/>
          <p:nvPr/>
        </p:nvSpPr>
        <p:spPr>
          <a:xfrm>
            <a:off x="0" y="-17145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b="1" dirty="0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4338" name="Rectangle 4"/>
          <p:cNvSpPr/>
          <p:nvPr/>
        </p:nvSpPr>
        <p:spPr>
          <a:xfrm>
            <a:off x="0" y="6477000"/>
            <a:ext cx="9142413" cy="381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339" name="Picture 15" descr="H:\Files\4cbb49c3e377d8365aa20a00\abstract-design-with-beautiful-flowers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75" y="3627438"/>
            <a:ext cx="2720975" cy="321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70815" y="0"/>
            <a:ext cx="272796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algn="ctr">
              <a:buSzTx/>
              <a:buFont typeface="Arial" panose="020B0604020202020204" pitchFamily="34" charset="0"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Let's enjoy</a:t>
            </a:r>
            <a:endParaRPr kumimoji="0" lang="zh-CN" altLang="en-US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6565" y="5463540"/>
            <a:ext cx="65570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like to eat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so 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eat everything a bit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2400" b="1">
              <a:solidFill>
                <a:schemeClr val="accent6">
                  <a:lumMod val="60000"/>
                  <a:lumOff val="4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zh-CN" altLang="en-US" sz="1800" b="1">
                <a:latin typeface="楷体_GB2312" panose="02010609030101010101" charset="-122"/>
                <a:ea typeface="楷体_GB2312" panose="02010609030101010101" charset="-122"/>
              </a:rPr>
              <a:t>我喜欢吃，所以我什么都吃一点。</a:t>
            </a:r>
            <a:endParaRPr lang="zh-CN" altLang="en-US" sz="1800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630" y="930910"/>
            <a:ext cx="69208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6B6BC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have many hobbies to keep a good body.</a:t>
            </a:r>
            <a:endParaRPr lang="zh-CN" altLang="en-US" sz="2400" b="1">
              <a:solidFill>
                <a:srgbClr val="6B6BCF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zh-CN" altLang="en-US" b="1">
                <a:latin typeface="楷体_GB2312" panose="02010609030101010101" charset="-122"/>
                <a:ea typeface="楷体_GB2312" panose="02010609030101010101" charset="-122"/>
              </a:rPr>
              <a:t>我有很多爱好来保持一个好身体。</a:t>
            </a:r>
            <a:endParaRPr lang="zh-CN" altLang="en-US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3080" y="2056765"/>
            <a:ext cx="66827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6B6BC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like sports and rarely keep still in a spot.</a:t>
            </a:r>
            <a:endParaRPr lang="zh-CN" altLang="en-US" sz="2400" b="1">
              <a:solidFill>
                <a:srgbClr val="6B6BCF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zh-CN" altLang="en-US" b="1">
                <a:latin typeface="楷体_GB2312" panose="02010609030101010101" charset="-122"/>
                <a:ea typeface="楷体_GB2312" panose="02010609030101010101" charset="-122"/>
              </a:rPr>
              <a:t>我喜欢运动，很少呆在原地不动。</a:t>
            </a:r>
            <a:endParaRPr lang="zh-CN" altLang="en-US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3765" y="3145790"/>
            <a:ext cx="67132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6B6BC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like books and always buy till I am broke</a:t>
            </a:r>
            <a:r>
              <a:rPr lang="en-US" altLang="zh-CN" sz="2400" b="1">
                <a:solidFill>
                  <a:srgbClr val="6B6BC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zh-CN" altLang="en-US" b="1">
                <a:latin typeface="楷体_GB2312" panose="02010609030101010101" charset="-122"/>
                <a:ea typeface="楷体_GB2312" panose="02010609030101010101" charset="-122"/>
              </a:rPr>
              <a:t>我喜欢书，总是买到破产为止。</a:t>
            </a:r>
            <a:endParaRPr lang="zh-CN" altLang="en-US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7935" y="4345940"/>
            <a:ext cx="74936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like to dance and always keep in a 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nice</a:t>
            </a:r>
            <a:r>
              <a:rPr lang="zh-CN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stance</a:t>
            </a:r>
            <a:r>
              <a:rPr lang="en-US" altLang="zh-CN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zh-CN" altLang="en-US" b="1">
                <a:latin typeface="楷体_GB2312" panose="02010609030101010101" charset="-122"/>
                <a:ea typeface="楷体_GB2312" panose="02010609030101010101" charset="-122"/>
              </a:rPr>
              <a:t>我喜欢跳舞，总是保持优美姿势。</a:t>
            </a:r>
            <a:endParaRPr lang="zh-CN" altLang="en-US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7" name="双波形 6"/>
          <p:cNvSpPr/>
          <p:nvPr/>
        </p:nvSpPr>
        <p:spPr>
          <a:xfrm>
            <a:off x="408940" y="2439670"/>
            <a:ext cx="8002905" cy="1943735"/>
          </a:xfrm>
          <a:prstGeom prst="doubleWave">
            <a:avLst/>
          </a:prstGeom>
          <a:solidFill>
            <a:srgbClr val="FFFF00"/>
          </a:solidFill>
          <a:ln w="88900" cmpd="dbl">
            <a:solidFill>
              <a:srgbClr val="DD215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spcBef>
                <a:spcPct val="5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Good 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hobby</a:t>
            </a:r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makes good life! </a:t>
            </a:r>
            <a:r>
              <a:rPr lang="en-US" altLang="zh-CN" sz="40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 </a:t>
            </a:r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spcBef>
                <a:spcPct val="5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</a:t>
            </a:r>
            <a:r>
              <a:rPr lang="zh-CN" altLang="en-US" sz="3200" b="1" dirty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好习惯成就美好未来！</a:t>
            </a:r>
            <a:endParaRPr lang="zh-CN" altLang="en-US" sz="3200" b="1" dirty="0">
              <a:solidFill>
                <a:schemeClr val="tx1"/>
              </a:solidFill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81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e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1"/>
      <p:bldP spid="9" grpId="0"/>
      <p:bldP spid="10" grpId="0"/>
      <p:bldP spid="11" grpId="0"/>
      <p:bldP spid="6" grpId="0"/>
      <p:bldP spid="7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Picture 2" descr="边框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8925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WordArt 3"/>
          <p:cNvSpPr/>
          <p:nvPr/>
        </p:nvSpPr>
        <p:spPr>
          <a:xfrm>
            <a:off x="3563938" y="404813"/>
            <a:ext cx="2520950" cy="636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9933"/>
                </a:solidFill>
                <a:effectLst>
                  <a:outerShdw dist="38100" algn="ctr" rotWithShape="0">
                    <a:srgbClr val="9999FF"/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Homework</a:t>
            </a:r>
            <a:endParaRPr lang="zh-CN" altLang="en-US" sz="3600" b="1"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9933"/>
              </a:solidFill>
              <a:effectLst>
                <a:outerShdw dist="38100" algn="ctr" rotWithShape="0">
                  <a:srgbClr val="9999FF"/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16387" name="Text Box 5"/>
          <p:cNvSpPr txBox="1"/>
          <p:nvPr/>
        </p:nvSpPr>
        <p:spPr>
          <a:xfrm>
            <a:off x="611188" y="2276475"/>
            <a:ext cx="7818437" cy="2287588"/>
          </a:xfrm>
          <a:prstGeom prst="rect">
            <a:avLst/>
          </a:prstGeom>
          <a:solidFill>
            <a:srgbClr val="DDDDDD"/>
          </a:solidFill>
          <a:ln w="9525">
            <a:noFill/>
          </a:ln>
        </p:spPr>
        <p:txBody>
          <a:bodyPr anchor="t">
            <a:spAutoFit/>
          </a:bodyPr>
          <a:p>
            <a:pPr marL="514350" indent="-514350">
              <a:buFont typeface="Arial" panose="020B0604020202020204" pitchFamily="34" charset="0"/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sym typeface="Times New Roman" panose="02020603050405020304" pitchFamily="18" charset="0"/>
              </a:rPr>
              <a:t>1. Read story time fluently and beautifully.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  <a:sym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</a:pP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  <a:sym typeface="Times New Roman" panose="02020603050405020304" pitchFamily="18" charset="0"/>
              </a:rPr>
              <a:t>        流利优美的朗读故事时间。</a:t>
            </a:r>
            <a:endParaRPr lang="zh-CN" altLang="en-US" sz="2800" dirty="0">
              <a:latin typeface="Comic Sans MS" panose="030F0702030302020204" pitchFamily="66" charset="0"/>
              <a:ea typeface="宋体" panose="02010600030101010101" pitchFamily="2" charset="-122"/>
              <a:sym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</a:pP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sym typeface="宋体" panose="02010600030101010101" pitchFamily="2" charset="-122"/>
              </a:rPr>
              <a:t>Talk about your friends’ hobbies.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514350" indent="-514350">
              <a:buFont typeface="Arial" panose="020B0604020202020204" pitchFamily="34" charset="0"/>
            </a:pPr>
            <a:r>
              <a:rPr lang="zh-CN" altLang="en-US" sz="2800" dirty="0">
                <a:latin typeface="Comic Sans MS" panose="030F0702030302020204" pitchFamily="66" charset="0"/>
                <a:ea typeface="宋体" panose="02010600030101010101" pitchFamily="2" charset="-122"/>
                <a:sym typeface="宋体" panose="02010600030101010101" pitchFamily="2" charset="-122"/>
              </a:rPr>
              <a:t>        说说你朋友的兴趣爱好。</a:t>
            </a:r>
            <a:endParaRPr lang="zh-CN" altLang="en-US" sz="2800" dirty="0">
              <a:latin typeface="Comic Sans MS" panose="030F0702030302020204" pitchFamily="66" charset="0"/>
              <a:ea typeface="宋体" panose="02010600030101010101" pitchFamily="2" charset="-122"/>
              <a:sym typeface="Times New Roman" panose="02020603050405020304" pitchFamily="18" charset="0"/>
            </a:endParaRPr>
          </a:p>
          <a:p>
            <a:pPr marL="514350" indent="-514350" algn="ctr">
              <a:buFont typeface="Arial" panose="020B0604020202020204" pitchFamily="34" charset="0"/>
            </a:pPr>
            <a:endParaRPr lang="en-US" altLang="zh-CN" sz="3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Rectangle 4"/>
          <p:cNvSpPr/>
          <p:nvPr/>
        </p:nvSpPr>
        <p:spPr>
          <a:xfrm>
            <a:off x="0" y="6477000"/>
            <a:ext cx="9142413" cy="381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315" name="Picture 10" descr="C:\Documents and Settings\Administrator\桌面\abstract-design-with-beautiful-flowers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2088" y="0"/>
            <a:ext cx="973137" cy="882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2757488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charset="-122"/>
                <a:cs typeface="+mn-cs"/>
              </a:rPr>
              <a:t>Let's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charset="-122"/>
                <a:cs typeface="+mn-cs"/>
              </a:rPr>
              <a:t>learn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</a:endParaRPr>
          </a:p>
        </p:txBody>
      </p:sp>
      <p:sp>
        <p:nvSpPr>
          <p:cNvPr id="13317" name="Rectangle 5"/>
          <p:cNvSpPr/>
          <p:nvPr/>
        </p:nvSpPr>
        <p:spPr>
          <a:xfrm>
            <a:off x="252413" y="1844675"/>
            <a:ext cx="2016125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A.</a:t>
            </a:r>
            <a:r>
              <a:rPr lang="zh-CN" altLang="en-US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电影</a:t>
            </a:r>
            <a:endParaRPr lang="zh-CN" altLang="en-US" sz="3600" b="1" dirty="0">
              <a:solidFill>
                <a:schemeClr val="hlin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318" name="Rectangle 6"/>
          <p:cNvSpPr/>
          <p:nvPr/>
        </p:nvSpPr>
        <p:spPr>
          <a:xfrm>
            <a:off x="-20637" y="3141663"/>
            <a:ext cx="7219950" cy="5207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 algn="ctr" eaLnBrk="0" hangingPunct="0">
              <a:buFont typeface="Arial" panose="020B0604020202020204" pitchFamily="34" charset="0"/>
            </a:pP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1.We go to the cinema to watch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films</a:t>
            </a: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endParaRPr lang="zh-CN" altLang="en-US" sz="28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319" name="Rectangle 7"/>
          <p:cNvSpPr/>
          <p:nvPr/>
        </p:nvSpPr>
        <p:spPr>
          <a:xfrm>
            <a:off x="0" y="4076700"/>
            <a:ext cx="7956550" cy="5207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2.We use(</a:t>
            </a:r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使用</a:t>
            </a: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)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film</a:t>
            </a: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 to take photos</a:t>
            </a:r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（拍照）</a:t>
            </a: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endParaRPr lang="zh-CN" altLang="en-US" sz="28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320" name="Rectangle 8"/>
          <p:cNvSpPr/>
          <p:nvPr/>
        </p:nvSpPr>
        <p:spPr>
          <a:xfrm>
            <a:off x="3708400" y="1844675"/>
            <a:ext cx="2016125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B.</a:t>
            </a:r>
            <a:r>
              <a:rPr lang="zh-CN" altLang="en-US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胶卷</a:t>
            </a:r>
            <a:endParaRPr lang="zh-CN" altLang="en-US" sz="3600" b="1" dirty="0">
              <a:solidFill>
                <a:schemeClr val="hlin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321" name="Text Box 59"/>
          <p:cNvSpPr txBox="1"/>
          <p:nvPr/>
        </p:nvSpPr>
        <p:spPr>
          <a:xfrm>
            <a:off x="120650" y="5300663"/>
            <a:ext cx="9023350" cy="579437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32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Tip:</a:t>
            </a:r>
            <a:r>
              <a:rPr lang="zh-CN" altLang="en-US" sz="32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相同的单词在不同的情境中有不同的意思。</a:t>
            </a:r>
            <a:endParaRPr lang="zh-CN" altLang="en-US" sz="3200" b="1" dirty="0">
              <a:solidFill>
                <a:schemeClr val="hlin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7417" name="AutoShape 10">
            <a:hlinkClick r:id="rId2" action="ppaction://hlinksldjump"/>
          </p:cNvPr>
          <p:cNvSpPr/>
          <p:nvPr/>
        </p:nvSpPr>
        <p:spPr>
          <a:xfrm>
            <a:off x="8423275" y="6021388"/>
            <a:ext cx="720725" cy="431800"/>
          </a:xfrm>
          <a:prstGeom prst="actionButtonBackPrevious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8" name="Rectangle 11"/>
          <p:cNvSpPr/>
          <p:nvPr/>
        </p:nvSpPr>
        <p:spPr>
          <a:xfrm>
            <a:off x="2268538" y="908050"/>
            <a:ext cx="1368425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il</a:t>
            </a:r>
            <a:r>
              <a:rPr lang="en-US" altLang="zh-CN" sz="3600" b="1" dirty="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</a:t>
            </a:r>
            <a:endParaRPr lang="en-US" altLang="zh-CN" sz="3600" b="1" dirty="0">
              <a:solidFill>
                <a:schemeClr val="hlin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7419" name="AutoShape 12"/>
          <p:cNvSpPr/>
          <p:nvPr/>
        </p:nvSpPr>
        <p:spPr>
          <a:xfrm>
            <a:off x="3492500" y="333375"/>
            <a:ext cx="2519363" cy="1152525"/>
          </a:xfrm>
          <a:prstGeom prst="cloudCallout">
            <a:avLst>
              <a:gd name="adj1" fmla="val -54472"/>
              <a:gd name="adj2" fmla="val 2631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fi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sh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il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l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160">
                                      <p:cBhvr>
                                        <p:cTn id="7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160">
                                      <p:cBhvr>
                                        <p:cTn id="9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7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320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70 0.001860 L 0.773890 0.165050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317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0" y="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89 0.006389 L 0.425208 0.313704 " pathEditMode="relative" rAng="0" ptsTypes="">
                                      <p:cBhvr>
                                        <p:cTn id="37" dur="2000" fill="hold"/>
                                        <p:tgtEl>
                                          <p:spTgt spid="13320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build="allAtOnce"/>
      <p:bldP spid="13318" grpId="0" bldLvl="0" animBg="1"/>
      <p:bldP spid="13319" grpId="0" bldLvl="0" animBg="1"/>
      <p:bldP spid="13320" grpId="0" build="allAtOnce"/>
      <p:bldP spid="1332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9" name="Picture 3" descr="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4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WordArt 8"/>
          <p:cNvSpPr>
            <a:spLocks noTextEdit="1"/>
          </p:cNvSpPr>
          <p:nvPr/>
        </p:nvSpPr>
        <p:spPr>
          <a:xfrm>
            <a:off x="500063" y="714375"/>
            <a:ext cx="7643812" cy="1905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4833"/>
              </a:avLst>
            </a:prstTxWarp>
            <a:normAutofit/>
          </a:bodyPr>
          <a:p>
            <a:pPr algn="ctr"/>
            <a:r>
              <a:rPr lang="zh-CN" altLang="en-US" sz="3600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808080">
                      <a:alpha val="78998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Unit4  Hobbies</a:t>
            </a:r>
            <a:endParaRPr lang="zh-CN" altLang="en-US" sz="3600"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808080">
                    <a:alpha val="78998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2052" name="Text Box 5"/>
          <p:cNvSpPr txBox="1"/>
          <p:nvPr/>
        </p:nvSpPr>
        <p:spPr>
          <a:xfrm>
            <a:off x="1428750" y="3214688"/>
            <a:ext cx="5978525" cy="25165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4000" b="1" dirty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4000" b="1" dirty="0">
                <a:latin typeface="Comic Sans MS" panose="030F0702030302020204" pitchFamily="66" charset="0"/>
                <a:ea typeface="宋体" panose="02010600030101010101" pitchFamily="2" charset="-122"/>
                <a:hlinkClick r:id="rId3" action="ppaction://hlinkfile"/>
              </a:rPr>
              <a:t>Story time</a:t>
            </a:r>
            <a:r>
              <a:rPr lang="en-US" altLang="zh-CN" sz="4000" b="1" dirty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zh-CN" sz="40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</a:pPr>
            <a:endParaRPr lang="en-US" altLang="zh-CN" sz="40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4000" b="1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en-US" altLang="zh-CN" sz="40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dirty="0">
                <a:latin typeface="Comic Sans MS" panose="030F0702030302020204" pitchFamily="66" charset="0"/>
                <a:ea typeface="华文楷体" pitchFamily="2" charset="-122"/>
              </a:rPr>
              <a:t>           孟河实验小学  薛林</a:t>
            </a:r>
            <a:endParaRPr lang="zh-CN" altLang="en-US" sz="2800" b="1" dirty="0">
              <a:latin typeface="Comic Sans MS" panose="030F0702030302020204" pitchFamily="66" charset="0"/>
              <a:ea typeface="华文楷体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12" descr="20093210138213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318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 Box 59"/>
          <p:cNvSpPr txBox="1"/>
          <p:nvPr/>
        </p:nvSpPr>
        <p:spPr>
          <a:xfrm>
            <a:off x="483870" y="4165600"/>
            <a:ext cx="4528185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I 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like play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ing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 the piano.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 Box 59"/>
          <p:cNvSpPr txBox="1"/>
          <p:nvPr/>
        </p:nvSpPr>
        <p:spPr>
          <a:xfrm>
            <a:off x="538480" y="1825625"/>
            <a:ext cx="4658360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800" b="1" dirty="0">
                <a:sym typeface="+mn-ea"/>
              </a:rPr>
              <a:t>I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can</a:t>
            </a:r>
            <a:r>
              <a:rPr lang="en-US" altLang="zh-CN" sz="2800" b="1" dirty="0">
                <a:sym typeface="+mn-ea"/>
              </a:rPr>
              <a:t> play basketball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 well</a:t>
            </a:r>
            <a:r>
              <a:rPr lang="en-US" altLang="zh-CN" sz="2800" b="1" dirty="0">
                <a:sym typeface="+mn-ea"/>
              </a:rPr>
              <a:t>.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59"/>
          <p:cNvSpPr txBox="1"/>
          <p:nvPr/>
        </p:nvSpPr>
        <p:spPr>
          <a:xfrm>
            <a:off x="538480" y="1303655"/>
            <a:ext cx="4658360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I 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like play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ing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 basketball.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 Box 59"/>
          <p:cNvSpPr txBox="1"/>
          <p:nvPr/>
        </p:nvSpPr>
        <p:spPr>
          <a:xfrm>
            <a:off x="483870" y="4687570"/>
            <a:ext cx="4528185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2800" b="1" dirty="0">
                <a:sym typeface="+mn-ea"/>
              </a:rPr>
              <a:t>I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can't</a:t>
            </a:r>
            <a:r>
              <a:rPr lang="en-US" altLang="zh-CN" sz="2800" b="1" dirty="0">
                <a:sym typeface="+mn-ea"/>
              </a:rPr>
              <a:t> play the piano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well</a:t>
            </a:r>
            <a:r>
              <a:rPr lang="en-US" altLang="zh-CN" sz="2800" b="1" dirty="0">
                <a:sym typeface="+mn-ea"/>
              </a:rPr>
              <a:t>.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885315" y="3805555"/>
            <a:ext cx="2176145" cy="3600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3333CC"/>
                </a:solidFill>
              </a:rPr>
              <a:t>弹钢琴</a:t>
            </a:r>
            <a:endParaRPr lang="zh-CN" altLang="en-US" sz="2400" b="1">
              <a:solidFill>
                <a:srgbClr val="3333CC"/>
              </a:solidFill>
            </a:endParaRPr>
          </a:p>
        </p:txBody>
      </p:sp>
      <p:pic>
        <p:nvPicPr>
          <p:cNvPr id="6" name="图片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575" y="3597910"/>
            <a:ext cx="2360930" cy="2546350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83185" y="0"/>
            <a:ext cx="2757488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charset="-122"/>
                <a:cs typeface="+mn-cs"/>
              </a:rPr>
              <a:t>Let's know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  <p:bldP spid="11" grpId="0" bldLvl="0" animBg="1"/>
      <p:bldP spid="2" grpId="0" bldLvl="0" animBg="1"/>
      <p:bldP spid="3" grpId="0" bldLvl="0" animBg="1"/>
      <p:bldP spid="4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12" descr="20093210138213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318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Text Box 59"/>
          <p:cNvSpPr txBox="1"/>
          <p:nvPr/>
        </p:nvSpPr>
        <p:spPr>
          <a:xfrm>
            <a:off x="615950" y="2595880"/>
            <a:ext cx="6142990" cy="17646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Tips</a:t>
            </a:r>
            <a:r>
              <a:rPr lang="zh-CN" alt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：</a:t>
            </a:r>
            <a:r>
              <a:rPr lang="zh-CN" alt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和你的同桌说一说</a:t>
            </a:r>
            <a:endParaRPr lang="zh-CN" altLang="en-US" sz="20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A: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do you like doing?</a:t>
            </a:r>
            <a:endParaRPr lang="en-US" altLang="zh-CN" sz="3200" b="1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B: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 like </a:t>
            </a:r>
            <a:r>
              <a:rPr lang="en-US" altLang="zh-CN" sz="3200" b="1" u="sng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____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ing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… 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80" name="图片 4104"/>
          <p:cNvPicPr>
            <a:picLocks noChangeAspect="1"/>
          </p:cNvPicPr>
          <p:nvPr/>
        </p:nvPicPr>
        <p:blipFill>
          <a:blip r:embed="rId2"/>
          <a:srcRect l="22881"/>
          <a:stretch>
            <a:fillRect/>
          </a:stretch>
        </p:blipFill>
        <p:spPr>
          <a:xfrm>
            <a:off x="107950" y="4695825"/>
            <a:ext cx="1651000" cy="207899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08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80" y="4880610"/>
            <a:ext cx="1864360" cy="1710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5" y="746760"/>
            <a:ext cx="2028190" cy="1516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591820"/>
            <a:ext cx="1448435" cy="1560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4105"/>
          <p:cNvPicPr>
            <a:picLocks noChangeAspect="1"/>
          </p:cNvPicPr>
          <p:nvPr/>
        </p:nvPicPr>
        <p:blipFill>
          <a:blip r:embed="rId6"/>
          <a:srcRect l="21114"/>
          <a:stretch>
            <a:fillRect/>
          </a:stretch>
        </p:blipFill>
        <p:spPr>
          <a:xfrm>
            <a:off x="5381625" y="591820"/>
            <a:ext cx="1542415" cy="169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925" y="4766310"/>
            <a:ext cx="2087245" cy="1417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040" y="4654550"/>
            <a:ext cx="1965960" cy="2120265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274447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charset="-122"/>
                <a:sym typeface="+mn-ea"/>
              </a:rPr>
              <a:t>Let's talk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12" descr="20093210138213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3" name="WordArt 8"/>
          <p:cNvSpPr>
            <a:spLocks noTextEdit="1"/>
          </p:cNvSpPr>
          <p:nvPr/>
        </p:nvSpPr>
        <p:spPr>
          <a:xfrm>
            <a:off x="2324735" y="1967865"/>
            <a:ext cx="3848100" cy="104298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4833"/>
              </a:avLst>
            </a:prstTxWarp>
            <a:normAutofit/>
          </a:bodyPr>
          <a:p>
            <a:pPr algn="ctr"/>
            <a:r>
              <a:rPr lang="zh-CN" altLang="en-US" sz="4000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808080">
                      <a:alpha val="78998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hobby </a:t>
            </a:r>
            <a:endParaRPr lang="zh-CN" altLang="en-US" sz="4000"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2060"/>
              </a:solidFill>
              <a:effectLst>
                <a:outerShdw dist="45791" dir="2021404" algn="ctr" rotWithShape="0">
                  <a:srgbClr val="808080">
                    <a:alpha val="78998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6153" name="Text Box 9"/>
          <p:cNvSpPr txBox="1"/>
          <p:nvPr/>
        </p:nvSpPr>
        <p:spPr>
          <a:xfrm>
            <a:off x="3185478" y="4472940"/>
            <a:ext cx="165576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爱好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zh-CN" altLang="en-US" sz="3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WordArt 8"/>
          <p:cNvSpPr>
            <a:spLocks noTextEdit="1"/>
          </p:cNvSpPr>
          <p:nvPr/>
        </p:nvSpPr>
        <p:spPr>
          <a:xfrm>
            <a:off x="2039303" y="3149600"/>
            <a:ext cx="4252912" cy="104298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4833"/>
              </a:avLst>
            </a:prstTxWarp>
            <a:normAutofit/>
          </a:bodyPr>
          <a:p>
            <a:pPr algn="ctr"/>
            <a:r>
              <a:rPr lang="zh-CN" altLang="en-US" sz="4000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808080">
                      <a:alpha val="78998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hobb</a:t>
            </a:r>
            <a:r>
              <a:rPr lang="zh-CN" altLang="en-US" sz="4000">
                <a:ln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8998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ies </a:t>
            </a:r>
            <a:endParaRPr lang="zh-CN" altLang="en-US" sz="4000"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8998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pic>
        <p:nvPicPr>
          <p:cNvPr id="3080" name="图片 4104"/>
          <p:cNvPicPr>
            <a:picLocks noChangeAspect="1"/>
          </p:cNvPicPr>
          <p:nvPr/>
        </p:nvPicPr>
        <p:blipFill>
          <a:blip r:embed="rId2"/>
          <a:srcRect l="22881"/>
          <a:stretch>
            <a:fillRect/>
          </a:stretch>
        </p:blipFill>
        <p:spPr>
          <a:xfrm>
            <a:off x="5026660" y="4275455"/>
            <a:ext cx="1651000" cy="207899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08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940" y="157480"/>
            <a:ext cx="1864360" cy="1710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260350"/>
            <a:ext cx="2028190" cy="1516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" y="2382520"/>
            <a:ext cx="1517015" cy="1709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4105"/>
          <p:cNvPicPr>
            <a:picLocks noChangeAspect="1"/>
          </p:cNvPicPr>
          <p:nvPr/>
        </p:nvPicPr>
        <p:blipFill>
          <a:blip r:embed="rId6"/>
          <a:srcRect l="21114"/>
          <a:stretch>
            <a:fillRect/>
          </a:stretch>
        </p:blipFill>
        <p:spPr>
          <a:xfrm>
            <a:off x="3185795" y="168910"/>
            <a:ext cx="1542415" cy="169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70" y="4697730"/>
            <a:ext cx="213868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835" y="2447925"/>
            <a:ext cx="1617980" cy="1744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8" name="Rectangle 9"/>
          <p:cNvSpPr/>
          <p:nvPr/>
        </p:nvSpPr>
        <p:spPr>
          <a:xfrm>
            <a:off x="0" y="1545590"/>
            <a:ext cx="9144000" cy="584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Q1: Who is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also</a:t>
            </a: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 talking about hobbies?</a:t>
            </a:r>
            <a:endParaRPr lang="en-US" altLang="zh-CN" sz="3200" b="1" dirty="0">
              <a:solidFill>
                <a:schemeClr val="tx2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06" name="TextBox 12"/>
          <p:cNvSpPr txBox="1"/>
          <p:nvPr/>
        </p:nvSpPr>
        <p:spPr>
          <a:xfrm>
            <a:off x="1929765" y="2713355"/>
            <a:ext cx="3642995" cy="6464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谁</a:t>
            </a:r>
            <a:r>
              <a:rPr lang="zh-CN" altLang="en-US" sz="3600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</a:rPr>
              <a:t>也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在谈论爱好？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107" name="Group 14"/>
          <p:cNvGrpSpPr/>
          <p:nvPr/>
        </p:nvGrpSpPr>
        <p:grpSpPr>
          <a:xfrm>
            <a:off x="0" y="3484880"/>
            <a:ext cx="9144000" cy="1077913"/>
            <a:chOff x="0" y="1710"/>
            <a:chExt cx="5760" cy="679"/>
          </a:xfrm>
        </p:grpSpPr>
        <p:sp>
          <p:nvSpPr>
            <p:cNvPr id="4108" name="Rectangle 9"/>
            <p:cNvSpPr/>
            <p:nvPr/>
          </p:nvSpPr>
          <p:spPr>
            <a:xfrm>
              <a:off x="0" y="1710"/>
              <a:ext cx="5760" cy="365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</a:pPr>
              <a:r>
                <a:rPr lang="en-US" altLang="zh-CN" sz="3200" b="1" dirty="0">
                  <a:latin typeface="Comic Sans MS" panose="030F0702030302020204" pitchFamily="66" charset="0"/>
                  <a:ea typeface="宋体" panose="02010600030101010101" pitchFamily="2" charset="-122"/>
                </a:rPr>
                <a:t>Q2: Whose hobbies is he talking about?</a:t>
              </a:r>
              <a:endPara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4109" name="TextBox 13"/>
            <p:cNvSpPr txBox="1"/>
            <p:nvPr/>
          </p:nvSpPr>
          <p:spPr>
            <a:xfrm>
              <a:off x="1215" y="2059"/>
              <a:ext cx="2295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buFont typeface="Arial" panose="020B0604020202020204" pitchFamily="34" charset="0"/>
              </a:pPr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</a:rPr>
                <a:t>他在谈论谁的爱好？</a:t>
              </a:r>
              <a:endParaRPr lang="zh-CN" altLang="en-US" sz="28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40460" y="4690745"/>
            <a:ext cx="6805295" cy="1977390"/>
            <a:chOff x="3424" y="5972"/>
            <a:chExt cx="10717" cy="3114"/>
          </a:xfrm>
        </p:grpSpPr>
        <p:pic>
          <p:nvPicPr>
            <p:cNvPr id="8200" name="Picture 8" descr="C:\Documents and Settings\Administrator\Application Data\Tencent\Users\396719312\QQ\WinTemp\RichOle\R@P52W4PI1VK(N~R{HHSY)0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24" y="6008"/>
              <a:ext cx="2475" cy="27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1" name="Picture 9" descr="C:\Documents and Settings\Administrator\Application Data\Tencent\Users\396719312\QQ\WinTemp\RichOle\ENMYU~`}7~Y$FHL_7M~UZT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5" y="5973"/>
              <a:ext cx="2475" cy="2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2" name="Picture 10" descr="C:\Documents and Settings\Administrator\Application Data\Tencent\Users\396719312\QQ\WinTemp\RichOle\%{WRTFD]Z(}TCG@1Q{4PHL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1" y="5973"/>
              <a:ext cx="2363" cy="31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3" name="Picture 11" descr="C:\Documents and Settings\Administrator\Application Data\Tencent\Users\396719312\QQ\WinTemp\RichOle\VY[8AWB0GX0Y}UQC%3$%2P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03" y="5972"/>
              <a:ext cx="2138" cy="303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9"/>
          <p:cNvSpPr/>
          <p:nvPr/>
        </p:nvSpPr>
        <p:spPr>
          <a:xfrm>
            <a:off x="0" y="2129790"/>
            <a:ext cx="9144000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 Who is talking about hobbies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too</a:t>
            </a: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?</a:t>
            </a:r>
            <a:endParaRPr lang="en-US" altLang="zh-CN" sz="3200" b="1" dirty="0">
              <a:solidFill>
                <a:schemeClr val="tx2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316" name="Rectangle 4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07950" y="44450"/>
            <a:ext cx="3943350" cy="55245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170" tIns="46990" rIns="90170" bIns="4699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i="1">
                <a:solidFill>
                  <a:schemeClr val="bg1"/>
                </a:solidFill>
                <a:latin typeface="Comic Sans MS" panose="030F0702030302020204" pitchFamily="66" charset="0"/>
                <a:sym typeface="+mn-ea"/>
              </a:rPr>
              <a:t>Watch and answer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charset="-122"/>
              <a:cs typeface="+mn-cs"/>
              <a:sym typeface="+mn-ea"/>
            </a:endParaRPr>
          </a:p>
        </p:txBody>
      </p:sp>
      <p:pic>
        <p:nvPicPr>
          <p:cNvPr id="8197" name="Picture 6" descr="C:\Documents and Settings\Administrator\Application Data\Tencent\Users\396719312\QQ\WinTemp\RichOle\B}%FYNZ[}}UP`GYBG`(AX[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040" y="164465"/>
            <a:ext cx="1809750" cy="138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线形标注 2 1"/>
          <p:cNvSpPr/>
          <p:nvPr/>
        </p:nvSpPr>
        <p:spPr>
          <a:xfrm>
            <a:off x="5276215" y="370205"/>
            <a:ext cx="1311910" cy="648335"/>
          </a:xfrm>
          <a:prstGeom prst="borderCallout2">
            <a:avLst>
              <a:gd name="adj1" fmla="val 49265"/>
              <a:gd name="adj2" fmla="val 101016"/>
              <a:gd name="adj3" fmla="val 55631"/>
              <a:gd name="adj4" fmla="val 122991"/>
              <a:gd name="adj5" fmla="val 62781"/>
              <a:gd name="adj6" fmla="val 145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writer</a:t>
            </a:r>
            <a:endParaRPr lang="en-US" altLang="zh-CN" sz="2400" b="1">
              <a:solidFill>
                <a:schemeClr val="tx1"/>
              </a:solidFill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</a:rPr>
              <a:t>（作者）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10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/>
          <p:nvPr/>
        </p:nvSpPr>
        <p:spPr>
          <a:xfrm>
            <a:off x="242570" y="3054350"/>
            <a:ext cx="796988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1" dirty="0">
                <a:latin typeface="Arial" panose="020B0604020202020204" pitchFamily="34" charset="0"/>
              </a:rPr>
              <a:t>I like </a:t>
            </a:r>
            <a:r>
              <a:rPr lang="zh-CN" altLang="en-US" sz="2400" b="1" dirty="0">
                <a:sym typeface="+mn-ea"/>
              </a:rPr>
              <a:t>________</a:t>
            </a:r>
            <a:r>
              <a:rPr lang="zh-CN" altLang="en-US" sz="2400" b="1" dirty="0">
                <a:latin typeface="Arial" panose="020B0604020202020204" pitchFamily="34" charset="0"/>
              </a:rPr>
              <a:t>  _________</a:t>
            </a:r>
            <a:r>
              <a:rPr lang="en-US" altLang="zh-CN" sz="2400" b="1" dirty="0">
                <a:latin typeface="Arial" panose="020B0604020202020204" pitchFamily="34" charset="0"/>
              </a:rPr>
              <a:t>___</a:t>
            </a:r>
            <a:r>
              <a:rPr lang="zh-CN" altLang="en-US" sz="2400" b="1" dirty="0">
                <a:latin typeface="Arial" panose="020B0604020202020204" pitchFamily="34" charset="0"/>
              </a:rPr>
              <a:t>and_________.</a:t>
            </a:r>
            <a:endParaRPr lang="zh-CN" altLang="en-US" sz="24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1" dirty="0">
                <a:latin typeface="Arial" panose="020B0604020202020204" pitchFamily="34" charset="0"/>
              </a:rPr>
              <a:t>I can play _________ well</a:t>
            </a:r>
            <a:r>
              <a:rPr lang="en-US" altLang="zh-CN" sz="2400" b="1" dirty="0">
                <a:latin typeface="Arial" panose="020B0604020202020204" pitchFamily="34" charset="0"/>
              </a:rPr>
              <a:t>,</a:t>
            </a:r>
            <a:r>
              <a:rPr lang="en-US" altLang="zh-CN" sz="2400" b="1" dirty="0">
                <a:latin typeface="Arial" panose="020B0604020202020204" pitchFamily="34" charset="0"/>
              </a:rPr>
              <a:t>but </a:t>
            </a:r>
            <a:r>
              <a:rPr lang="zh-CN" altLang="en-US" sz="2400" b="1" dirty="0">
                <a:latin typeface="Arial" panose="020B0604020202020204" pitchFamily="34" charset="0"/>
              </a:rPr>
              <a:t>I</a:t>
            </a:r>
            <a:r>
              <a:rPr lang="en-US" altLang="zh-CN" sz="2400" b="1" dirty="0">
                <a:latin typeface="Arial" panose="020B0604020202020204" pitchFamily="34" charset="0"/>
              </a:rPr>
              <a:t>'</a:t>
            </a:r>
            <a:r>
              <a:rPr lang="zh-CN" altLang="en-US" sz="2400" b="1" dirty="0">
                <a:latin typeface="Arial" panose="020B0604020202020204" pitchFamily="34" charset="0"/>
              </a:rPr>
              <a:t>m not good at _______.</a:t>
            </a:r>
            <a:endParaRPr lang="zh-CN" altLang="en-US" sz="24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1" dirty="0">
                <a:latin typeface="Arial" panose="020B0604020202020204" pitchFamily="34" charset="0"/>
              </a:rPr>
              <a:t>I like _______</a:t>
            </a:r>
            <a:r>
              <a:rPr lang="en-US" altLang="zh-CN" sz="2400" b="1" dirty="0">
                <a:latin typeface="Arial" panose="020B0604020202020204" pitchFamily="34" charset="0"/>
              </a:rPr>
              <a:t>___</a:t>
            </a:r>
            <a:r>
              <a:rPr lang="zh-CN" altLang="en-US" sz="2400" b="1" dirty="0">
                <a:latin typeface="Arial" panose="020B0604020202020204" pitchFamily="34" charset="0"/>
              </a:rPr>
              <a:t>too.</a:t>
            </a:r>
            <a:endParaRPr lang="zh-CN" altLang="en-US" sz="24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1" dirty="0">
                <a:latin typeface="Arial" panose="020B0604020202020204" pitchFamily="34" charset="0"/>
              </a:rPr>
              <a:t>I usually ______ in the </a:t>
            </a:r>
            <a:r>
              <a:rPr lang="en-US" altLang="zh-CN" sz="2400" b="1" dirty="0">
                <a:latin typeface="Arial" panose="020B0604020202020204" pitchFamily="34" charset="0"/>
              </a:rPr>
              <a:t>park </a:t>
            </a:r>
            <a:r>
              <a:rPr lang="zh-CN" altLang="en-US" sz="2400" b="1" dirty="0">
                <a:latin typeface="Arial" panose="020B0604020202020204" pitchFamily="34" charset="0"/>
              </a:rPr>
              <a:t>with my brother  Tim.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9219" name="Rectangle 3"/>
          <p:cNvSpPr/>
          <p:nvPr/>
        </p:nvSpPr>
        <p:spPr>
          <a:xfrm>
            <a:off x="5285105" y="3140710"/>
            <a:ext cx="12811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football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Rectangle 4"/>
          <p:cNvSpPr/>
          <p:nvPr/>
        </p:nvSpPr>
        <p:spPr>
          <a:xfrm rot="-10800000" flipV="1">
            <a:off x="2802890" y="3152775"/>
            <a:ext cx="1847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basketball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5"/>
          <p:cNvSpPr/>
          <p:nvPr/>
        </p:nvSpPr>
        <p:spPr>
          <a:xfrm rot="-10799337" flipV="1">
            <a:off x="1725295" y="3910965"/>
            <a:ext cx="17024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basketball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222" name="Rectangle 6"/>
          <p:cNvSpPr/>
          <p:nvPr/>
        </p:nvSpPr>
        <p:spPr>
          <a:xfrm>
            <a:off x="6811010" y="3914775"/>
            <a:ext cx="128270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football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Rectangle 7"/>
          <p:cNvSpPr/>
          <p:nvPr/>
        </p:nvSpPr>
        <p:spPr>
          <a:xfrm>
            <a:off x="1186180" y="4661535"/>
            <a:ext cx="134937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drawing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Rectangle 8"/>
          <p:cNvSpPr/>
          <p:nvPr/>
        </p:nvSpPr>
        <p:spPr>
          <a:xfrm>
            <a:off x="1641793" y="5388610"/>
            <a:ext cx="8937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draw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177" name="Picture 10" descr="图片7_副本"/>
          <p:cNvPicPr/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038" y="836613"/>
            <a:ext cx="2592387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1" descr="图片8_副本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750" y="836613"/>
            <a:ext cx="2519363" cy="2376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2" descr="图片6_副本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325" y="765175"/>
            <a:ext cx="2592388" cy="238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0" name="Text Box 13">
            <a:hlinkClick r:id="rId4" action="ppaction://hlinksldjump"/>
          </p:cNvPr>
          <p:cNvSpPr txBox="1"/>
          <p:nvPr/>
        </p:nvSpPr>
        <p:spPr>
          <a:xfrm>
            <a:off x="66675" y="100013"/>
            <a:ext cx="1984375" cy="576262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rgbClr val="0000FF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</a:rPr>
              <a:t>try to say</a:t>
            </a:r>
            <a:endParaRPr lang="en-US" altLang="zh-CN" sz="2800" b="1" dirty="0">
              <a:latin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40505" y="4976495"/>
            <a:ext cx="1774825" cy="820420"/>
            <a:chOff x="5074" y="11162"/>
            <a:chExt cx="2795" cy="1292"/>
          </a:xfrm>
        </p:grpSpPr>
        <p:sp>
          <p:nvSpPr>
            <p:cNvPr id="11" name="文本框 10"/>
            <p:cNvSpPr txBox="1"/>
            <p:nvPr/>
          </p:nvSpPr>
          <p:spPr>
            <a:xfrm>
              <a:off x="5074" y="11162"/>
              <a:ext cx="279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FF0000"/>
                  </a:solidFill>
                </a:rPr>
                <a:t>和</a:t>
              </a:r>
              <a:r>
                <a:rPr lang="en-US" altLang="zh-CN" sz="2400" b="1">
                  <a:solidFill>
                    <a:srgbClr val="FF0000"/>
                  </a:solidFill>
                </a:rPr>
                <a:t>......</a:t>
              </a:r>
              <a:r>
                <a:rPr lang="zh-CN" altLang="en-US" sz="2400" b="1">
                  <a:solidFill>
                    <a:srgbClr val="FF0000"/>
                  </a:solidFill>
                </a:rPr>
                <a:t>一起</a:t>
              </a:r>
              <a:endParaRPr lang="zh-CN" alt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458" y="11887"/>
              <a:ext cx="1134" cy="567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" name="U4Stor0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2455" y="3061335"/>
            <a:ext cx="619125" cy="619125"/>
          </a:xfrm>
          <a:prstGeom prst="rect">
            <a:avLst/>
          </a:prstGeom>
        </p:spPr>
      </p:pic>
      <p:pic>
        <p:nvPicPr>
          <p:cNvPr id="3" name="U4Stor02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2455" y="3752850"/>
            <a:ext cx="619125" cy="619125"/>
          </a:xfrm>
          <a:prstGeom prst="rect">
            <a:avLst/>
          </a:prstGeom>
        </p:spPr>
      </p:pic>
      <p:pic>
        <p:nvPicPr>
          <p:cNvPr id="4" name="U4Stor03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2455" y="4416425"/>
            <a:ext cx="619125" cy="619125"/>
          </a:xfrm>
          <a:prstGeom prst="rect">
            <a:avLst/>
          </a:prstGeom>
        </p:spPr>
      </p:pic>
      <p:pic>
        <p:nvPicPr>
          <p:cNvPr id="5" name="U4Stor04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2455" y="5226685"/>
            <a:ext cx="619125" cy="61912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407920" y="244475"/>
            <a:ext cx="2160270" cy="431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Tips:</a:t>
            </a:r>
            <a:r>
              <a:rPr lang="zh-CN" altLang="en-US" b="1">
                <a:solidFill>
                  <a:srgbClr val="0070C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同桌讨论</a:t>
            </a:r>
            <a:endParaRPr lang="zh-CN" altLang="en-US" b="1">
              <a:solidFill>
                <a:srgbClr val="0070C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568190" y="4011930"/>
            <a:ext cx="2312035" cy="36004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425315" y="4416425"/>
            <a:ext cx="3668395" cy="3530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rgbClr val="0070C0"/>
                </a:solidFill>
                <a:latin typeface="+mn-ea"/>
                <a:cs typeface="Comic Sans MS" panose="030F0702030302020204" pitchFamily="66" charset="0"/>
              </a:rPr>
              <a:t>I can't play football well.</a:t>
            </a:r>
            <a:endParaRPr lang="en-US" altLang="zh-CN" sz="2000" b="1">
              <a:solidFill>
                <a:srgbClr val="0070C0"/>
              </a:solidFill>
              <a:latin typeface="+mn-ea"/>
              <a:cs typeface="Comic Sans MS" panose="030F0702030302020204" pitchFamily="66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37185" y="4371975"/>
            <a:ext cx="3345815" cy="3975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rgbClr val="0070C0"/>
                </a:solidFill>
                <a:latin typeface="+mn-ea"/>
                <a:cs typeface="Comic Sans MS" panose="030F0702030302020204" pitchFamily="66" charset="0"/>
              </a:rPr>
              <a:t>I'm good at basketball.</a:t>
            </a:r>
            <a:endParaRPr lang="en-US" altLang="zh-CN" sz="2000" b="1">
              <a:solidFill>
                <a:srgbClr val="0070C0"/>
              </a:solidFill>
              <a:latin typeface="+mn-ea"/>
              <a:cs typeface="Comic Sans MS" panose="030F0702030302020204" pitchFamily="66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43205" y="4011930"/>
            <a:ext cx="3797935" cy="36004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Rectangle 4"/>
          <p:cNvSpPr/>
          <p:nvPr/>
        </p:nvSpPr>
        <p:spPr>
          <a:xfrm rot="-10800000" flipV="1">
            <a:off x="1113790" y="3140710"/>
            <a:ext cx="14935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playing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0" dur="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8" dur="2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2" dur="5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8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218" grpId="0"/>
      <p:bldP spid="9219" grpId="0"/>
      <p:bldP spid="9220" grpId="0"/>
      <p:bldP spid="9221" grpId="0"/>
      <p:bldP spid="9222" grpId="0"/>
      <p:bldP spid="9223" grpId="0"/>
      <p:bldP spid="9224" grpId="0"/>
      <p:bldP spid="7" grpId="0" animBg="1"/>
      <p:bldP spid="8" grpId="0" bldLvl="0" animBg="1"/>
      <p:bldP spid="9" grpId="0" bldLvl="0" animBg="1"/>
      <p:bldP spid="10" grpId="0" bldLvl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2"/>
          <p:cNvSpPr txBox="1"/>
          <p:nvPr/>
        </p:nvSpPr>
        <p:spPr>
          <a:xfrm>
            <a:off x="755650" y="836613"/>
            <a:ext cx="6491288" cy="577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</a:rPr>
              <a:t>1. </a:t>
            </a:r>
            <a:r>
              <a:rPr lang="zh-CN" altLang="en-US" sz="3200" b="1" dirty="0">
                <a:latin typeface="Arial" panose="020B0604020202020204" pitchFamily="34" charset="0"/>
              </a:rPr>
              <a:t>What does Liu Tao like doing?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pic>
        <p:nvPicPr>
          <p:cNvPr id="8195" name="Picture 3" descr="图片4_副本"/>
          <p:cNvPicPr>
            <a:picLocks noChangeAspect="1"/>
          </p:cNvPicPr>
          <p:nvPr/>
        </p:nvPicPr>
        <p:blipFill>
          <a:blip r:embed="rId1">
            <a:clrChange>
              <a:clrFrom>
                <a:srgbClr val="F9F9FB"/>
              </a:clrFrom>
              <a:clrTo>
                <a:srgbClr val="F9F9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163" y="3933825"/>
            <a:ext cx="3024187" cy="271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Text Box 4"/>
          <p:cNvSpPr txBox="1"/>
          <p:nvPr/>
        </p:nvSpPr>
        <p:spPr>
          <a:xfrm>
            <a:off x="684213" y="2924175"/>
            <a:ext cx="5454650" cy="577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3200" b="1" dirty="0">
                <a:latin typeface="Arial" panose="020B0604020202020204" pitchFamily="34" charset="0"/>
              </a:rPr>
              <a:t>2. </a:t>
            </a:r>
            <a:r>
              <a:rPr lang="zh-CN" altLang="en-US" sz="3200" b="1" dirty="0">
                <a:latin typeface="Arial" panose="020B0604020202020204" pitchFamily="34" charset="0"/>
              </a:rPr>
              <a:t>What is Liu Tao good at?</a:t>
            </a:r>
            <a:endParaRPr lang="zh-CN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8197" name="Text Box 5"/>
          <p:cNvSpPr txBox="1"/>
          <p:nvPr/>
        </p:nvSpPr>
        <p:spPr>
          <a:xfrm>
            <a:off x="88900" y="123825"/>
            <a:ext cx="3228975" cy="576263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rgbClr val="0000FF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</a:rPr>
              <a:t>listen and answer</a:t>
            </a:r>
            <a:endParaRPr lang="en-US" altLang="zh-CN" sz="2800" b="1" dirty="0">
              <a:latin typeface="Arial" panose="020B0604020202020204" pitchFamily="34" charset="0"/>
            </a:endParaRPr>
          </a:p>
        </p:txBody>
      </p:sp>
      <p:sp>
        <p:nvSpPr>
          <p:cNvPr id="10247" name="Text Box 7"/>
          <p:cNvSpPr txBox="1"/>
          <p:nvPr/>
        </p:nvSpPr>
        <p:spPr>
          <a:xfrm>
            <a:off x="684213" y="1484313"/>
            <a:ext cx="7561262" cy="1160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He like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play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football. </a:t>
            </a:r>
            <a:endParaRPr lang="en-US" altLang="zh-CN" sz="2800" b="1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He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also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like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play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table tennis.</a:t>
            </a:r>
            <a:endParaRPr lang="en-US" altLang="zh-CN" sz="2800" b="1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10248" name="Text Box 8"/>
          <p:cNvSpPr txBox="1"/>
          <p:nvPr/>
        </p:nvSpPr>
        <p:spPr>
          <a:xfrm>
            <a:off x="827088" y="3573463"/>
            <a:ext cx="76327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He is good at football/ play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football.</a:t>
            </a:r>
            <a:endParaRPr lang="en-US" altLang="zh-CN" sz="2800" b="1" dirty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U4Stor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0" y="3933825"/>
            <a:ext cx="619125" cy="619125"/>
          </a:xfrm>
          <a:prstGeom prst="rect">
            <a:avLst/>
          </a:prstGeom>
        </p:spPr>
      </p:pic>
      <p:pic>
        <p:nvPicPr>
          <p:cNvPr id="3" name="U4Stor06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0" y="4552950"/>
            <a:ext cx="619125" cy="619125"/>
          </a:xfrm>
          <a:prstGeom prst="rect">
            <a:avLst/>
          </a:prstGeom>
        </p:spPr>
      </p:pic>
      <p:pic>
        <p:nvPicPr>
          <p:cNvPr id="4" name="U4Stor07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0" y="5085715"/>
            <a:ext cx="619125" cy="619125"/>
          </a:xfrm>
          <a:prstGeom prst="rect">
            <a:avLst/>
          </a:prstGeom>
        </p:spPr>
      </p:pic>
      <p:pic>
        <p:nvPicPr>
          <p:cNvPr id="5" name="U4Stor08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0" y="5704840"/>
            <a:ext cx="619125" cy="61912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677920" y="268605"/>
            <a:ext cx="2617470" cy="431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Tips:</a:t>
            </a:r>
            <a:r>
              <a:rPr lang="zh-CN" altLang="en-US" b="1">
                <a:solidFill>
                  <a:srgbClr val="0070C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小组问答式汇报</a:t>
            </a:r>
            <a:endParaRPr lang="zh-CN" altLang="en-US" b="1">
              <a:solidFill>
                <a:srgbClr val="0070C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3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3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39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47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charRg st="28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247">
                                            <p:txEl>
                                              <p:charRg st="28" end="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242" grpId="0"/>
      <p:bldP spid="10244" grpId="0"/>
      <p:bldP spid="102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U4Stor0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93335" y="1581785"/>
            <a:ext cx="619125" cy="619125"/>
          </a:xfrm>
          <a:prstGeom prst="rect">
            <a:avLst/>
          </a:prstGeom>
        </p:spPr>
      </p:pic>
      <p:pic>
        <p:nvPicPr>
          <p:cNvPr id="12" name="U4Stor07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10685" y="1581785"/>
            <a:ext cx="619125" cy="619125"/>
          </a:xfrm>
          <a:prstGeom prst="rect">
            <a:avLst/>
          </a:prstGeom>
        </p:spPr>
      </p:pic>
      <p:pic>
        <p:nvPicPr>
          <p:cNvPr id="11" name="U4Stor06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2120" y="2500630"/>
            <a:ext cx="619125" cy="619125"/>
          </a:xfrm>
          <a:prstGeom prst="rect">
            <a:avLst/>
          </a:prstGeom>
        </p:spPr>
      </p:pic>
      <p:pic>
        <p:nvPicPr>
          <p:cNvPr id="10" name="U4Stor05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2290" y="2500630"/>
            <a:ext cx="619125" cy="619125"/>
          </a:xfrm>
          <a:prstGeom prst="rect">
            <a:avLst/>
          </a:prstGeom>
        </p:spPr>
      </p:pic>
      <p:pic>
        <p:nvPicPr>
          <p:cNvPr id="8194" name="Picture 3" descr="QQ图片20140927221540_副本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503" y="765175"/>
            <a:ext cx="2927350" cy="278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4" descr="QQ图片20140927221453_副本"/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5308" y="765175"/>
            <a:ext cx="2952750" cy="2782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Text Box 5"/>
          <p:cNvSpPr txBox="1"/>
          <p:nvPr/>
        </p:nvSpPr>
        <p:spPr>
          <a:xfrm>
            <a:off x="0" y="3732530"/>
            <a:ext cx="92589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This is my friend Liu Tao. He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likes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 playing football too.</a:t>
            </a:r>
            <a:endParaRPr lang="en-US" altLang="zh-CN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He is good at it. He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also likes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 playing table tennis.</a:t>
            </a:r>
            <a:endParaRPr lang="en-US" altLang="zh-CN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4" name="Oval 10"/>
          <p:cNvSpPr/>
          <p:nvPr/>
        </p:nvSpPr>
        <p:spPr>
          <a:xfrm>
            <a:off x="1985963" y="4497705"/>
            <a:ext cx="360362" cy="433388"/>
          </a:xfrm>
          <a:prstGeom prst="ellipse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5" name="Text Box 11"/>
          <p:cNvSpPr txBox="1"/>
          <p:nvPr/>
        </p:nvSpPr>
        <p:spPr>
          <a:xfrm>
            <a:off x="1161415" y="5549583"/>
            <a:ext cx="381635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rgbClr val="33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</a:t>
            </a:r>
            <a:r>
              <a:rPr lang="en-US" altLang="zh-CN" sz="3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指代</a:t>
            </a:r>
            <a:r>
              <a:rPr lang="en-US" altLang="zh-CN" sz="3200" dirty="0">
                <a:solidFill>
                  <a:srgbClr val="33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football</a:t>
            </a:r>
            <a:endParaRPr lang="en-US" altLang="zh-CN" sz="3200" dirty="0">
              <a:solidFill>
                <a:srgbClr val="3333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5"/>
          <p:cNvSpPr txBox="1"/>
          <p:nvPr/>
        </p:nvSpPr>
        <p:spPr>
          <a:xfrm>
            <a:off x="88900" y="4931410"/>
            <a:ext cx="886333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(</a:t>
            </a:r>
            <a:r>
              <a:rPr lang="en-US" altLang="zh-CN" sz="20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H</a:t>
            </a:r>
            <a:r>
              <a:rPr lang="en-US" altLang="zh-CN" sz="20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e 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also likes</a:t>
            </a:r>
            <a:r>
              <a:rPr lang="en-US" altLang="zh-CN" sz="20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playing basketball.But he isn't good at it.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endParaRPr lang="en-US" altLang="zh-CN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6" name="Text Box 12"/>
          <p:cNvSpPr txBox="1"/>
          <p:nvPr/>
        </p:nvSpPr>
        <p:spPr>
          <a:xfrm>
            <a:off x="57150" y="3548380"/>
            <a:ext cx="9144635" cy="2584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Try to say: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This is … . He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likes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 … . He is … . 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He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also likes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… .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(And he also likes... .But he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isn't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... .)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5985" y="866140"/>
            <a:ext cx="2863850" cy="2604135"/>
          </a:xfrm>
          <a:prstGeom prst="rect">
            <a:avLst/>
          </a:prstGeom>
        </p:spPr>
      </p:pic>
      <p:sp>
        <p:nvSpPr>
          <p:cNvPr id="6155" name="Text Box 13">
            <a:hlinkClick r:id="" action="ppaction://noaction"/>
          </p:cNvPr>
          <p:cNvSpPr txBox="1"/>
          <p:nvPr/>
        </p:nvSpPr>
        <p:spPr>
          <a:xfrm>
            <a:off x="66675" y="100330"/>
            <a:ext cx="3352800" cy="521970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rgbClr val="0000FF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look and try to say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35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4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39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274" grpId="0" bldLvl="0" animBg="1"/>
      <p:bldP spid="11275" grpId="0"/>
      <p:bldP spid="11276" grpId="0" bldLvl="0" animBg="1"/>
      <p:bldP spid="2" grpId="0"/>
      <p:bldP spid="8196" grpId="0"/>
    </p:bldLst>
  </p:timing>
</p:sld>
</file>

<file path=ppt/tags/tag1.xml><?xml version="1.0" encoding="utf-8"?>
<p:tagLst xmlns:p="http://schemas.openxmlformats.org/presentationml/2006/main">
  <p:tag name="KSO_WM_UNIT_TABLE_BEAUTIFY" val="smartTable{961d190b-6550-4260-bdf0-75b5b81d05d2}"/>
</p:tagLst>
</file>

<file path=ppt/tags/tag2.xml><?xml version="1.0" encoding="utf-8"?>
<p:tagLst xmlns:p="http://schemas.openxmlformats.org/presentationml/2006/main">
  <p:tag name="KSO_WM_UNIT_PLACING_PICTURE_USER_VIEWPORT" val="{&quot;height&quot;:7755,&quot;width&quot;:6705}"/>
</p:tagLst>
</file>

<file path=ppt/tags/tag3.xml><?xml version="1.0" encoding="utf-8"?>
<p:tagLst xmlns:p="http://schemas.openxmlformats.org/presentationml/2006/main">
  <p:tag name="KSO_WM_UNIT_PLACING_PICTURE_USER_VIEWPORT" val="{&quot;height&quot;:2085,&quot;width&quot;:5145}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3197</Words>
  <Application>WPS 演示</Application>
  <PresentationFormat>全屏显示(4:3)</PresentationFormat>
  <Paragraphs>265</Paragraphs>
  <Slides>19</Slides>
  <Notes>0</Notes>
  <HiddenSlides>0</HiddenSlides>
  <MMClips>24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Comic Sans MS</vt:lpstr>
      <vt:lpstr>黑体</vt:lpstr>
      <vt:lpstr>华文楷体</vt:lpstr>
      <vt:lpstr>楷体_GB2312</vt:lpstr>
      <vt:lpstr>新宋体</vt:lpstr>
      <vt:lpstr>Times New Roman</vt:lpstr>
      <vt:lpstr>微软雅黑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qzq</dc:creator>
  <cp:lastModifiedBy>林下風韻しovの</cp:lastModifiedBy>
  <cp:revision>97</cp:revision>
  <dcterms:created xsi:type="dcterms:W3CDTF">2015-10-18T11:58:00Z</dcterms:created>
  <dcterms:modified xsi:type="dcterms:W3CDTF">2020-10-14T13:18:17Z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