
<file path=[Content_Types].xml><?xml version="1.0" encoding="utf-8"?>
<Types xmlns="http://schemas.openxmlformats.org/package/2006/content-types">
  <Default Extension="vml" ContentType="application/vnd.openxmlformats-officedocument.vmlDrawing"/>
  <Default Extension="wav" ContentType="audio/x-wav"/>
  <Default Extension="jpeg" ContentType="image/jpe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notesMasterIdLst>
    <p:notesMasterId r:id="rId7"/>
  </p:notesMasterIdLst>
  <p:sldIdLst>
    <p:sldId id="1717" r:id="rId6"/>
    <p:sldId id="2145" r:id="rId8"/>
    <p:sldId id="2146" r:id="rId9"/>
    <p:sldId id="2122" r:id="rId10"/>
    <p:sldId id="2069" r:id="rId11"/>
    <p:sldId id="1723" r:id="rId12"/>
    <p:sldId id="1936" r:id="rId13"/>
    <p:sldId id="795" r:id="rId14"/>
    <p:sldId id="448" r:id="rId15"/>
    <p:sldId id="2072" r:id="rId16"/>
    <p:sldId id="2125" r:id="rId17"/>
    <p:sldId id="1859" r:id="rId18"/>
    <p:sldId id="1860" r:id="rId19"/>
    <p:sldId id="1862" r:id="rId20"/>
    <p:sldId id="2068" r:id="rId21"/>
    <p:sldId id="1920" r:id="rId22"/>
    <p:sldId id="1921" r:id="rId23"/>
    <p:sldId id="2071" r:id="rId24"/>
    <p:sldId id="2131" r:id="rId25"/>
    <p:sldId id="2132" r:id="rId26"/>
    <p:sldId id="1730" r:id="rId27"/>
    <p:sldId id="2128" r:id="rId28"/>
    <p:sldId id="2070" r:id="rId29"/>
    <p:sldId id="2073" r:id="rId30"/>
    <p:sldId id="2126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0000"/>
    <a:srgbClr val="FFFF00"/>
    <a:srgbClr val="D1FEFF"/>
    <a:srgbClr val="660066"/>
    <a:srgbClr val="008000"/>
    <a:srgbClr val="0000FF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043"/>
        <p:guide pos="2728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5123" name="Rectangle 3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eaLnBrk="1" fontAlgn="base" hangingPunct="1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  <p:sp>
        <p:nvSpPr>
          <p:cNvPr id="5124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eaLnBrk="1" fontAlgn="base" hangingPunct="1"/>
            <a:endParaRPr lang="en-US" altLang="x-none" sz="1200" strike="noStrike" noProof="1" dirty="0"/>
          </a:p>
        </p:txBody>
      </p:sp>
      <p:sp>
        <p:nvSpPr>
          <p:cNvPr id="5127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</p:spPr>
      </p:sp>
      <p:sp>
        <p:nvSpPr>
          <p:cNvPr id="8195" name="备注占位符 2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anchor="t"/>
          <a:p>
            <a:pPr lvl="0">
              <a:spcBef>
                <a:spcPct val="0"/>
              </a:spcBef>
            </a:pPr>
            <a:r>
              <a:rPr lang="zh-CN" altLang="en-US" dirty="0"/>
              <a:t>标题  课时   教师姓名   日期</a:t>
            </a:r>
            <a:endParaRPr lang="zh-CN" altLang="en-US" dirty="0"/>
          </a:p>
        </p:txBody>
      </p:sp>
      <p:sp>
        <p:nvSpPr>
          <p:cNvPr id="8196" name="灯片编号占位符 3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22531" name="备注占位符 2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anchor="ctr"/>
          <a:p>
            <a:pPr lvl="0"/>
            <a:r>
              <a:rPr lang="en-US" altLang="zh-CN" dirty="0"/>
              <a:t>PPT</a:t>
            </a:r>
            <a:r>
              <a:rPr lang="zh-CN" altLang="en-US" dirty="0"/>
              <a:t>上出四个图，黑板上写四个标题</a:t>
            </a:r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3881438" y="8683625"/>
            <a:ext cx="2973387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/>
        <p:txBody>
          <a:bodyPr wrap="square" anchor="ctr"/>
          <a:p>
            <a:pPr lvl="0" eaLnBrk="1" hangingPunct="1">
              <a:spcBef>
                <a:spcPct val="20000"/>
              </a:spcBef>
            </a:pPr>
            <a:r>
              <a:rPr lang="zh-CN" altLang="en-US" dirty="0">
                <a:latin typeface="Segoe UI Semibold" panose="020B0702040204020203" pitchFamily="2" charset="0"/>
              </a:rPr>
              <a:t>We use plastic to make bags and bottles but</a:t>
            </a:r>
            <a:endParaRPr lang="zh-CN" altLang="en-US" dirty="0">
              <a:latin typeface="Segoe UI Semibold" panose="020B0702040204020203" pitchFamily="2" charset="0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dirty="0">
                <a:latin typeface="Segoe UI Semibold" panose="020B0702040204020203" pitchFamily="2" charset="0"/>
              </a:rPr>
              <a:t>too much plastic is bad for the Earth.</a:t>
            </a:r>
            <a:endParaRPr lang="zh-CN" altLang="en-US" dirty="0">
              <a:latin typeface="Segoe UI Semibold" panose="020B0702040204020203" pitchFamily="2" charset="0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dirty="0">
                <a:latin typeface="Segoe UI Semibold" panose="020B0702040204020203" pitchFamily="2" charset="0"/>
              </a:rPr>
              <a:t>We should not use too many plastic bags or bottles.</a:t>
            </a:r>
            <a:endParaRPr lang="zh-CN" altLang="en-US" dirty="0">
              <a:latin typeface="Segoe UI Semibold" panose="020B0702040204020203" pitchFamily="2" charset="0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dirty="0">
                <a:latin typeface="Segoe UI Semibold" panose="020B0702040204020203" pitchFamily="2" charset="0"/>
              </a:rPr>
              <a:t>We should use paper bags and glass bottles.</a:t>
            </a:r>
            <a:endParaRPr lang="zh-CN" altLang="en-US" dirty="0">
              <a:latin typeface="Segoe UI Semibold" panose="020B0702040204020203" pitchFamily="2" charset="0"/>
            </a:endParaRPr>
          </a:p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</p:spPr>
      </p:sp>
      <p:sp>
        <p:nvSpPr>
          <p:cNvPr id="31747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anchor="ctr"/>
          <a:p>
            <a:pPr lvl="0"/>
            <a:r>
              <a:rPr lang="zh-CN" altLang="en-US" dirty="0"/>
              <a:t>三组判断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TextEdit="1"/>
          </p:cNvSpPr>
          <p:nvPr>
            <p:ph type="sldImg"/>
          </p:nvPr>
        </p:nvSpPr>
        <p:spPr>
          <a:xfrm>
            <a:off x="1139825" y="684213"/>
            <a:ext cx="4573588" cy="3429000"/>
          </a:xfrm>
        </p:spPr>
      </p:sp>
      <p:sp>
        <p:nvSpPr>
          <p:cNvPr id="33795" name="Rectangle 3"/>
          <p:cNvSpPr>
            <a:spLocks noGrp="1"/>
          </p:cNvSpPr>
          <p:nvPr>
            <p:ph type="body"/>
          </p:nvPr>
        </p:nvSpPr>
        <p:spPr>
          <a:xfrm>
            <a:off x="684213" y="4341813"/>
            <a:ext cx="5486400" cy="4114800"/>
          </a:xfrm>
        </p:spPr>
        <p:txBody>
          <a:bodyPr wrap="square" anchor="ctr"/>
          <a:p>
            <a:pPr lvl="0"/>
            <a:r>
              <a:rPr lang="zh-CN" altLang="en-US" dirty="0"/>
              <a:t>三组判断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147763"/>
            <a:ext cx="4062841" cy="5192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147763"/>
            <a:ext cx="4062841" cy="5192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53988"/>
            <a:ext cx="2072878" cy="61864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3988"/>
            <a:ext cx="6098468" cy="61864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19100" y="1147763"/>
            <a:ext cx="4062841" cy="5192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772" y="1147763"/>
            <a:ext cx="4062841" cy="51927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153988"/>
            <a:ext cx="2072878" cy="61864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19100" y="153988"/>
            <a:ext cx="6098468" cy="61864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fontAlgn="base" hangingPunct="1"/>
            <a:endParaRPr lang="en-US" altLang="x-none" strike="noStrike" noProof="1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endParaRPr lang="zh-CN" altLang="en-US" strike="noStrike" noProof="1" dirty="0"/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0" fontAlgn="base" latinLnBrk="0" hangingPunct="0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426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KSO_BT1"/>
          <p:cNvSpPr>
            <a:spLocks noGrp="1"/>
          </p:cNvSpPr>
          <p:nvPr>
            <p:ph type="title"/>
          </p:nvPr>
        </p:nvSpPr>
        <p:spPr>
          <a:xfrm>
            <a:off x="419100" y="153988"/>
            <a:ext cx="8291513" cy="700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6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077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078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3079" name="KSO_BC1"/>
          <p:cNvSpPr>
            <a:spLocks noGrp="1"/>
          </p:cNvSpPr>
          <p:nvPr>
            <p:ph type="body"/>
          </p:nvPr>
        </p:nvSpPr>
        <p:spPr>
          <a:xfrm>
            <a:off x="419100" y="114776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7178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57505" lvl="0" indent="-271780" algn="just" defTabSz="914400" eaLnBrk="0" fontAlgn="base" latinLnBrk="0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2" charset="2"/>
        <a:buChar char=""/>
        <a:defRPr sz="20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357505" lvl="1" indent="-271780" algn="just" defTabSz="914400" eaLnBrk="0" fontAlgn="base" latinLnBrk="0" hangingPunct="0">
        <a:lnSpc>
          <a:spcPct val="130000"/>
        </a:lnSpc>
        <a:spcBef>
          <a:spcPct val="0"/>
        </a:spcBef>
        <a:spcAft>
          <a:spcPts val="600"/>
        </a:spcAft>
        <a:buClr>
          <a:srgbClr val="DEE375"/>
        </a:buClr>
        <a:buFont typeface="幼圆" panose="02010509060101010101" pitchFamily="1" charset="-122"/>
        <a:buChar char=" "/>
        <a:defRPr sz="1600" b="0" i="0" u="none" kern="1200" baseline="0">
          <a:solidFill>
            <a:srgbClr val="7D7D7D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371475"/>
            <a:ext cx="9144000" cy="648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KSO_BT1"/>
          <p:cNvSpPr>
            <a:spLocks noGrp="1"/>
          </p:cNvSpPr>
          <p:nvPr>
            <p:ph type="title"/>
          </p:nvPr>
        </p:nvSpPr>
        <p:spPr>
          <a:xfrm>
            <a:off x="419100" y="153988"/>
            <a:ext cx="8291513" cy="700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0" name="KSO_BC1"/>
          <p:cNvSpPr>
            <a:spLocks noGrp="1"/>
          </p:cNvSpPr>
          <p:nvPr>
            <p:ph type="body"/>
          </p:nvPr>
        </p:nvSpPr>
        <p:spPr>
          <a:xfrm>
            <a:off x="419100" y="1147763"/>
            <a:ext cx="8291513" cy="519271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7178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101" name="KSO_FD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4102" name="KSO_FT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4103" name="KSO_FN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2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57505" lvl="0" indent="-271780" algn="just" defTabSz="914400" eaLnBrk="0" fontAlgn="base" latinLnBrk="0" hangingPunct="0">
        <a:lnSpc>
          <a:spcPct val="110000"/>
        </a:lnSpc>
        <a:spcBef>
          <a:spcPts val="18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2" charset="2"/>
        <a:buChar char=""/>
        <a:defRPr sz="2000" b="0" i="0" u="none" kern="1200" baseline="0">
          <a:solidFill>
            <a:schemeClr val="accent1"/>
          </a:solidFill>
          <a:latin typeface="+mn-lt"/>
          <a:ea typeface="+mn-ea"/>
          <a:cs typeface="+mn-cs"/>
        </a:defRPr>
      </a:lvl1pPr>
      <a:lvl2pPr marL="357505" lvl="1" indent="-271780" algn="just" defTabSz="914400" eaLnBrk="0" fontAlgn="base" latinLnBrk="0" hangingPunct="0">
        <a:lnSpc>
          <a:spcPct val="130000"/>
        </a:lnSpc>
        <a:spcBef>
          <a:spcPct val="0"/>
        </a:spcBef>
        <a:spcAft>
          <a:spcPts val="600"/>
        </a:spcAft>
        <a:buClr>
          <a:srgbClr val="DEE375"/>
        </a:buClr>
        <a:buFont typeface="幼圆" panose="02010509060101010101" pitchFamily="1" charset="-122"/>
        <a:buChar char=" "/>
        <a:defRPr sz="1600" b="0" i="0" u="none" kern="1200" baseline="0">
          <a:solidFill>
            <a:srgbClr val="7D7D7D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audio" Target="file:///H:\&#20845;&#19978;U7%20&#38472;&#27905;&#19978;&#35838;\energy3.mp3" TargetMode="External"/><Relationship Id="rId8" Type="http://schemas.openxmlformats.org/officeDocument/2006/relationships/image" Target="../media/image28.png"/><Relationship Id="rId7" Type="http://schemas.microsoft.com/office/2007/relationships/media" Target="file:///H:\&#20845;&#19978;U7%20&#38472;&#27905;&#19978;&#35838;\energy2.mp3" TargetMode="External"/><Relationship Id="rId6" Type="http://schemas.openxmlformats.org/officeDocument/2006/relationships/audio" Target="file:///H:\&#20845;&#19978;U7%20&#38472;&#27905;&#19978;&#35838;\energy2.mp3" TargetMode="External"/><Relationship Id="rId5" Type="http://schemas.openxmlformats.org/officeDocument/2006/relationships/image" Target="../media/image27.png"/><Relationship Id="rId4" Type="http://schemas.microsoft.com/office/2007/relationships/media" Target="file:///H:\&#20845;&#19978;U7%20&#38472;&#27905;&#19978;&#35838;\energy1.mp3" TargetMode="External"/><Relationship Id="rId3" Type="http://schemas.openxmlformats.org/officeDocument/2006/relationships/audio" Target="file:///H:\&#20845;&#19978;U7%20&#38472;&#27905;&#19978;&#35838;\energy1.mp3" TargetMode="External"/><Relationship Id="rId2" Type="http://schemas.openxmlformats.org/officeDocument/2006/relationships/image" Target="../media/image26.jpeg"/><Relationship Id="rId15" Type="http://schemas.openxmlformats.org/officeDocument/2006/relationships/slideLayout" Target="../slideLayouts/slideLayout29.xml"/><Relationship Id="rId14" Type="http://schemas.openxmlformats.org/officeDocument/2006/relationships/image" Target="../media/image29.png"/><Relationship Id="rId13" Type="http://schemas.microsoft.com/office/2007/relationships/media" Target="file:///H:\&#20845;&#19978;U7%20&#38472;&#27905;&#19978;&#35838;\energy4.mp3" TargetMode="External"/><Relationship Id="rId12" Type="http://schemas.openxmlformats.org/officeDocument/2006/relationships/audio" Target="file:///H:\&#20845;&#19978;U7%20&#38472;&#27905;&#19978;&#35838;\energy4.mp3" TargetMode="External"/><Relationship Id="rId11" Type="http://schemas.openxmlformats.org/officeDocument/2006/relationships/image" Target="../media/image20.png"/><Relationship Id="rId10" Type="http://schemas.microsoft.com/office/2007/relationships/media" Target="file:///H:\&#20845;&#19978;U7%20&#38472;&#27905;&#19978;&#35838;\energy3.mp3" TargetMode="Externa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image" Target="../media/image30.png"/><Relationship Id="rId7" Type="http://schemas.microsoft.com/office/2007/relationships/media" Target="file:///H:\&#20845;&#19978;U7%20&#38472;&#27905;&#19978;&#35838;\trees3.mp3" TargetMode="External"/><Relationship Id="rId6" Type="http://schemas.openxmlformats.org/officeDocument/2006/relationships/audio" Target="file:///H:\&#20845;&#19978;U7%20&#38472;&#27905;&#19978;&#35838;\trees3.mp3" TargetMode="External"/><Relationship Id="rId5" Type="http://schemas.microsoft.com/office/2007/relationships/media" Target="file:///H:\&#20845;&#19978;U7%20&#38472;&#27905;&#19978;&#35838;\trees2.mp3" TargetMode="External"/><Relationship Id="rId4" Type="http://schemas.openxmlformats.org/officeDocument/2006/relationships/audio" Target="file:///H:\&#20845;&#19978;U7%20&#38472;&#27905;&#19978;&#35838;\trees2.mp3" TargetMode="External"/><Relationship Id="rId3" Type="http://schemas.openxmlformats.org/officeDocument/2006/relationships/image" Target="../media/image20.png"/><Relationship Id="rId2" Type="http://schemas.microsoft.com/office/2007/relationships/media" Target="file:///H:\&#20845;&#19978;U7%20&#38472;&#27905;&#19978;&#35838;\trees1.mp3" TargetMode="External"/><Relationship Id="rId1" Type="http://schemas.openxmlformats.org/officeDocument/2006/relationships/audio" Target="file:///H:\&#20845;&#19978;U7%20&#38472;&#27905;&#19978;&#35838;\trees1.mp3" TargetMode="External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media" Target="file:///H:\&#20845;&#19978;U7%20&#38472;&#27905;&#19978;&#35838;\pl3.mp3" TargetMode="External"/><Relationship Id="rId8" Type="http://schemas.openxmlformats.org/officeDocument/2006/relationships/audio" Target="file:///H:\&#20845;&#19978;U7%20&#38472;&#27905;&#19978;&#35838;\pl3.mp3" TargetMode="External"/><Relationship Id="rId7" Type="http://schemas.openxmlformats.org/officeDocument/2006/relationships/image" Target="../media/image20.png"/><Relationship Id="rId6" Type="http://schemas.microsoft.com/office/2007/relationships/media" Target="file:///H:\&#20845;&#19978;U7%20&#38472;&#27905;&#19978;&#35838;\pl2.mp3" TargetMode="External"/><Relationship Id="rId5" Type="http://schemas.openxmlformats.org/officeDocument/2006/relationships/audio" Target="file:///H:\&#20845;&#19978;U7%20&#38472;&#27905;&#19978;&#35838;\pl2.mp3" TargetMode="External"/><Relationship Id="rId4" Type="http://schemas.openxmlformats.org/officeDocument/2006/relationships/image" Target="../media/image31.png"/><Relationship Id="rId3" Type="http://schemas.microsoft.com/office/2007/relationships/media" Target="file:///H:\&#20845;&#19978;U7%20&#38472;&#27905;&#19978;&#35838;\pl1.mp3" TargetMode="External"/><Relationship Id="rId2" Type="http://schemas.openxmlformats.org/officeDocument/2006/relationships/audio" Target="file:///H:\&#20845;&#19978;U7%20&#38472;&#27905;&#19978;&#35838;\pl1.mp3" TargetMode="Externa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9.xml"/><Relationship Id="rId10" Type="http://schemas.openxmlformats.org/officeDocument/2006/relationships/image" Target="../media/image32.png"/><Relationship Id="rId1" Type="http://schemas.openxmlformats.org/officeDocument/2006/relationships/hyperlink" Target="&#22609;&#26009;&#28023;&#27915;-&#32852;&#21512;&#22269;&#29615;&#22659;&#20445;&#25252;&#23459;&#20256;&#29255;--&#36229;&#28165;720P.qsv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3.wmf"/><Relationship Id="rId1" Type="http://schemas.openxmlformats.org/officeDocument/2006/relationships/control" Target="../activeX/activeX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9" Type="http://schemas.microsoft.com/office/2007/relationships/media" Target="file:///C:\Users\Administrator\Desktop\&#20845;&#19978;U7%20&#38472;&#27905;&#19978;&#35838;\&#27426;&#24555;%20&#36731;&#38899;&#20048;%20&#65288;2&#20998;&#21322;&#65289;&#20037;&#30707;&#35698;%20-%20Summer.mp3" TargetMode="External"/><Relationship Id="rId8" Type="http://schemas.openxmlformats.org/officeDocument/2006/relationships/audio" Target="file:///C:\Users\Administrator\Desktop\&#20845;&#19978;U7%20&#38472;&#27905;&#19978;&#35838;\&#27426;&#24555;%20&#36731;&#38899;&#20048;%20&#65288;2&#20998;&#21322;&#65289;&#20037;&#30707;&#35698;%20-%20Summer.mp3" TargetMode="External"/><Relationship Id="rId7" Type="http://schemas.openxmlformats.org/officeDocument/2006/relationships/slide" Target="slide21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1" Type="http://schemas.openxmlformats.org/officeDocument/2006/relationships/slideLayout" Target="../slideLayouts/slideLayout29.xml"/><Relationship Id="rId10" Type="http://schemas.openxmlformats.org/officeDocument/2006/relationships/image" Target="../media/image20.pn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29.xml"/><Relationship Id="rId10" Type="http://schemas.openxmlformats.org/officeDocument/2006/relationships/audio" Target="../media/audio2.wav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audio" Target="../media/audio4.wav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4.xml"/><Relationship Id="rId4" Type="http://schemas.openxmlformats.org/officeDocument/2006/relationships/image" Target="../media/image52.GIF"/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image" Target="../media/image4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image" Target="../media/image60.png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microsoft.com/office/2007/relationships/media" Target="file:///H:\&#20845;&#19978;U7%20&#38472;&#27905;&#19978;&#35838;\&#65288;&#33298;&#32531;&#36731;&#38899;&#20048;&#65289;&#29677;&#24471;&#29790;%20&#26497;&#24230;&#25918;&#26494;&#30561;&#30496;&#36731;&#38899;&#20048;.mp3" TargetMode="External"/><Relationship Id="rId2" Type="http://schemas.openxmlformats.org/officeDocument/2006/relationships/audio" Target="file:///H:\&#20845;&#19978;U7%20&#38472;&#27905;&#19978;&#35838;\&#65288;&#33298;&#32531;&#36731;&#38899;&#20048;&#65289;&#29677;&#24471;&#29790;%20&#26497;&#24230;&#25918;&#26494;&#30561;&#30496;&#36731;&#38899;&#20048;.mp3" TargetMode="Externa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9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9.xml"/><Relationship Id="rId6" Type="http://schemas.openxmlformats.org/officeDocument/2006/relationships/audio" Target="../media/audio3.wav"/><Relationship Id="rId5" Type="http://schemas.openxmlformats.org/officeDocument/2006/relationships/image" Target="../media/image23.png"/><Relationship Id="rId4" Type="http://schemas.openxmlformats.org/officeDocument/2006/relationships/tags" Target="../tags/tag2.xml"/><Relationship Id="rId3" Type="http://schemas.openxmlformats.org/officeDocument/2006/relationships/slide" Target="slide7.xml"/><Relationship Id="rId2" Type="http://schemas.openxmlformats.org/officeDocument/2006/relationships/image" Target="../media/image22.jpe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ctrTitle"/>
          </p:nvPr>
        </p:nvSpPr>
        <p:spPr>
          <a:xfrm>
            <a:off x="614363" y="569913"/>
            <a:ext cx="7772400" cy="1470025"/>
          </a:xfrm>
        </p:spPr>
        <p:txBody>
          <a:bodyPr wrap="square" anchor="ctr"/>
          <a:lstStyle>
            <a:lvl1pPr lvl="0">
              <a:buClrTx/>
              <a:buSzTx/>
              <a:buFontTx/>
              <a:defRPr/>
            </a:lvl1pPr>
          </a:lstStyle>
          <a:p>
            <a:pPr lvl="0" algn="ctr" eaLnBrk="1" hangingPunct="1">
              <a:lnSpc>
                <a:spcPct val="110000"/>
              </a:lnSpc>
            </a:pPr>
            <a:r>
              <a:rPr lang="zh-CN" altLang="en-US" sz="4200" dirty="0">
                <a:solidFill>
                  <a:srgbClr val="7DAE21"/>
                </a:solidFill>
              </a:rPr>
              <a:t>Unit 7 Protect the Earth</a:t>
            </a:r>
            <a:endParaRPr lang="zh-CN" altLang="en-US" sz="4200" dirty="0">
              <a:solidFill>
                <a:srgbClr val="7DAE21"/>
              </a:solidFill>
            </a:endParaRPr>
          </a:p>
        </p:txBody>
      </p:sp>
      <p:sp>
        <p:nvSpPr>
          <p:cNvPr id="7170" name="副标题 2"/>
          <p:cNvSpPr>
            <a:spLocks noGrp="1"/>
          </p:cNvSpPr>
          <p:nvPr>
            <p:ph type="subTitle"/>
          </p:nvPr>
        </p:nvSpPr>
        <p:spPr>
          <a:xfrm>
            <a:off x="2438400" y="1884363"/>
            <a:ext cx="6400800" cy="609600"/>
          </a:xfrm>
        </p:spPr>
        <p:txBody>
          <a:bodyPr wrap="square" anchor="t"/>
          <a:lstStyle>
            <a:lvl1pPr marL="0" lvl="0" indent="85725" algn="ctr">
              <a:buClr>
                <a:schemeClr val="accent1"/>
              </a:buClr>
              <a:buSzPct val="70000"/>
              <a:buFont typeface="Wingdings 2" panose="05020102010507070707" pitchFamily="2" charset="2"/>
              <a:defRPr/>
            </a:lvl1pPr>
            <a:lvl2pPr marL="457200" lvl="1" indent="-457200" algn="ctr">
              <a:buClr>
                <a:schemeClr val="accent1"/>
              </a:buClr>
              <a:buSzTx/>
              <a:buFont typeface="幼圆" panose="02010509060101010101" pitchFamily="1" charset="-122"/>
              <a:defRPr/>
            </a:lvl2pPr>
            <a:lvl3pPr marL="914400" lvl="2" indent="0" algn="ctr">
              <a:buClrTx/>
              <a:buSzTx/>
              <a:buFont typeface="Arial" panose="020B0604020202020204" pitchFamily="34" charset="0"/>
              <a:defRPr/>
            </a:lvl3pPr>
            <a:lvl4pPr marL="1371600" lvl="3" indent="0" algn="ctr">
              <a:buClrTx/>
              <a:buSzTx/>
              <a:buFont typeface="Arial" panose="020B0604020202020204" pitchFamily="34" charset="0"/>
              <a:defRPr/>
            </a:lvl4pPr>
            <a:lvl5pPr marL="1828800" lvl="4" indent="0" algn="ctr">
              <a:buClrTx/>
              <a:buSzTx/>
              <a:buFont typeface="Arial" panose="020B0604020202020204" pitchFamily="34" charset="0"/>
              <a:defRPr/>
            </a:lvl5pPr>
          </a:lstStyle>
          <a:p>
            <a:pPr marL="85725" lvl="0" indent="-85725" algn="ctr" eaLnBrk="1" hangingPunct="1">
              <a:buNone/>
            </a:pPr>
            <a:r>
              <a:rPr lang="zh-CN" altLang="en-US" sz="1800" dirty="0">
                <a:solidFill>
                  <a:srgbClr val="9FA340"/>
                </a:solidFill>
              </a:rPr>
              <a:t>(Story time)</a:t>
            </a:r>
            <a:endParaRPr lang="zh-CN" altLang="en-US" sz="1800" dirty="0">
              <a:solidFill>
                <a:srgbClr val="9FA340"/>
              </a:solidFill>
            </a:endParaRPr>
          </a:p>
        </p:txBody>
      </p:sp>
      <p:sp>
        <p:nvSpPr>
          <p:cNvPr id="7174" name="椭圆 6"/>
          <p:cNvSpPr/>
          <p:nvPr/>
        </p:nvSpPr>
        <p:spPr>
          <a:xfrm>
            <a:off x="892175" y="5302250"/>
            <a:ext cx="708025" cy="36830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189" name="图片 12" descr="无标题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383" y="2271078"/>
            <a:ext cx="5256212" cy="380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022340" y="5755005"/>
            <a:ext cx="25863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常州市龙城小学</a:t>
            </a:r>
            <a:endParaRPr lang="zh-CN" altLang="en-US" sz="2400" b="1"/>
          </a:p>
          <a:p>
            <a:pPr algn="ctr"/>
            <a:r>
              <a:rPr lang="zh-CN" altLang="en-US" sz="2400" b="1"/>
              <a:t>束燕姣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/>
          <p:nvPr/>
        </p:nvSpPr>
        <p:spPr>
          <a:xfrm>
            <a:off x="322263" y="228600"/>
            <a:ext cx="2425700" cy="381000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talk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8820" y="1274445"/>
            <a:ext cx="7358380" cy="3537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3200"/>
              <a:t>A: Why should we save water?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en-US" altLang="zh-CN" sz="3200"/>
              <a:t>B: Because...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en-US" altLang="zh-CN" sz="3200"/>
              <a:t>A: How should we save water?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en-US" altLang="zh-CN" sz="3200"/>
              <a:t>B: We should/ shouldn't...</a:t>
            </a:r>
            <a:endParaRPr lang="en-US" altLang="zh-CN" sz="3200"/>
          </a:p>
          <a:p>
            <a:pPr>
              <a:lnSpc>
                <a:spcPct val="140000"/>
              </a:lnSpc>
            </a:pPr>
            <a:r>
              <a:rPr lang="en-US" altLang="zh-CN" sz="3200"/>
              <a:t>A: Your ideas are great. We can... too.</a:t>
            </a:r>
            <a:endParaRPr lang="en-US" altLang="zh-CN" sz="3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Box 6"/>
          <p:cNvSpPr txBox="1"/>
          <p:nvPr/>
        </p:nvSpPr>
        <p:spPr>
          <a:xfrm>
            <a:off x="273685" y="165735"/>
            <a:ext cx="8596313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dirty="0">
                <a:latin typeface="Calibri" panose="020F0502020204030204" pitchFamily="2" charset="0"/>
                <a:ea typeface="宋体" panose="02010600030101010101" pitchFamily="2" charset="-122"/>
              </a:rPr>
              <a:t> 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How should we protect the Earth?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1506" name="Group 5"/>
          <p:cNvGrpSpPr/>
          <p:nvPr/>
        </p:nvGrpSpPr>
        <p:grpSpPr>
          <a:xfrm>
            <a:off x="2805430" y="2501583"/>
            <a:ext cx="3286125" cy="1854200"/>
            <a:chOff x="0" y="0"/>
            <a:chExt cx="2070" cy="1167"/>
          </a:xfrm>
        </p:grpSpPr>
        <p:pic>
          <p:nvPicPr>
            <p:cNvPr id="21507" name="Oval 1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070" cy="116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8" name="Text Box 10"/>
            <p:cNvSpPr txBox="1"/>
            <p:nvPr/>
          </p:nvSpPr>
          <p:spPr>
            <a:xfrm>
              <a:off x="409" y="275"/>
              <a:ext cx="1251" cy="6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/>
            <a:p>
              <a:pPr algn="ctr"/>
              <a:r>
                <a:rPr lang="en-US" altLang="zh-CN" sz="3200" b="1" dirty="0">
                  <a:solidFill>
                    <a:srgbClr val="1E1C1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Protect </a:t>
              </a:r>
              <a:endParaRPr lang="en-US" altLang="zh-CN" sz="3200" b="1" dirty="0">
                <a:solidFill>
                  <a:srgbClr val="1E1C1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en-US" altLang="zh-CN" sz="3200" b="1" dirty="0">
                  <a:solidFill>
                    <a:srgbClr val="1E1C1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the Earth</a:t>
              </a:r>
              <a:endParaRPr lang="en-US" altLang="zh-CN" sz="3200" b="1" dirty="0">
                <a:solidFill>
                  <a:srgbClr val="1E1C11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21516" name="AutoShape 12"/>
          <p:cNvSpPr/>
          <p:nvPr/>
        </p:nvSpPr>
        <p:spPr>
          <a:xfrm>
            <a:off x="6296660" y="1437005"/>
            <a:ext cx="1908810" cy="2418715"/>
          </a:xfrm>
          <a:prstGeom prst="roundRect">
            <a:avLst>
              <a:gd name="adj" fmla="val 16667"/>
            </a:avLst>
          </a:prstGeom>
          <a:noFill/>
          <a:ln w="1016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79525" y="1538605"/>
            <a:ext cx="6841490" cy="4631690"/>
            <a:chOff x="1088" y="2060"/>
            <a:chExt cx="12410" cy="8585"/>
          </a:xfrm>
        </p:grpSpPr>
        <p:grpSp>
          <p:nvGrpSpPr>
            <p:cNvPr id="20481" name="Group 38"/>
            <p:cNvGrpSpPr/>
            <p:nvPr/>
          </p:nvGrpSpPr>
          <p:grpSpPr>
            <a:xfrm>
              <a:off x="10258" y="2060"/>
              <a:ext cx="3240" cy="4138"/>
              <a:chOff x="2072" y="2209"/>
              <a:chExt cx="1649" cy="1903"/>
            </a:xfrm>
          </p:grpSpPr>
          <p:sp>
            <p:nvSpPr>
              <p:cNvPr id="20510" name="Rectangle 39"/>
              <p:cNvSpPr/>
              <p:nvPr/>
            </p:nvSpPr>
            <p:spPr>
              <a:xfrm>
                <a:off x="2072" y="2209"/>
                <a:ext cx="1649" cy="1903"/>
              </a:xfrm>
              <a:prstGeom prst="rect">
                <a:avLst/>
              </a:prstGeom>
              <a:solidFill>
                <a:srgbClr val="336699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pic>
            <p:nvPicPr>
              <p:cNvPr id="20511" name="Picture 40" descr="2008102316231994_2"/>
              <p:cNvPicPr>
                <a:picLocks noChangeAspect="1"/>
              </p:cNvPicPr>
              <p:nvPr/>
            </p:nvPicPr>
            <p:blipFill>
              <a:blip r:embed="rId2"/>
              <a:srcRect l="8784" t="21194" r="10611" b="5254"/>
              <a:stretch>
                <a:fillRect/>
              </a:stretch>
            </p:blipFill>
            <p:spPr>
              <a:xfrm>
                <a:off x="2161" y="2614"/>
                <a:ext cx="1509" cy="14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12" name="Text Box 41"/>
              <p:cNvSpPr txBox="1"/>
              <p:nvPr/>
            </p:nvSpPr>
            <p:spPr>
              <a:xfrm>
                <a:off x="2242" y="2219"/>
                <a:ext cx="1348" cy="7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trees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</p:txBody>
          </p:sp>
        </p:grpSp>
        <p:grpSp>
          <p:nvGrpSpPr>
            <p:cNvPr id="20482" name="Group 49"/>
            <p:cNvGrpSpPr/>
            <p:nvPr/>
          </p:nvGrpSpPr>
          <p:grpSpPr>
            <a:xfrm>
              <a:off x="1088" y="6513"/>
              <a:ext cx="3215" cy="4132"/>
              <a:chOff x="3088" y="131"/>
              <a:chExt cx="1701" cy="1903"/>
            </a:xfrm>
          </p:grpSpPr>
          <p:sp>
            <p:nvSpPr>
              <p:cNvPr id="20507" name="Rectangle 33"/>
              <p:cNvSpPr/>
              <p:nvPr/>
            </p:nvSpPr>
            <p:spPr>
              <a:xfrm>
                <a:off x="3088" y="131"/>
                <a:ext cx="1701" cy="1903"/>
              </a:xfrm>
              <a:prstGeom prst="rect">
                <a:avLst/>
              </a:prstGeom>
              <a:solidFill>
                <a:srgbClr val="66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pic>
            <p:nvPicPr>
              <p:cNvPr id="20508" name="Picture 34" descr="TXT-2010429211849999"/>
              <p:cNvPicPr>
                <a:picLocks noChangeAspect="1"/>
              </p:cNvPicPr>
              <p:nvPr/>
            </p:nvPicPr>
            <p:blipFill>
              <a:blip r:embed="rId3"/>
              <a:srcRect l="40433" t="21602" r="25101"/>
              <a:stretch>
                <a:fillRect/>
              </a:stretch>
            </p:blipFill>
            <p:spPr>
              <a:xfrm>
                <a:off x="3179" y="550"/>
                <a:ext cx="1513" cy="14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09" name="Text Box 35"/>
              <p:cNvSpPr txBox="1"/>
              <p:nvPr/>
            </p:nvSpPr>
            <p:spPr>
              <a:xfrm>
                <a:off x="3118" y="133"/>
                <a:ext cx="1644" cy="70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energy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</p:txBody>
          </p:sp>
        </p:grpSp>
        <p:grpSp>
          <p:nvGrpSpPr>
            <p:cNvPr id="20483" name="Group 4"/>
            <p:cNvGrpSpPr/>
            <p:nvPr/>
          </p:nvGrpSpPr>
          <p:grpSpPr>
            <a:xfrm>
              <a:off x="10190" y="6355"/>
              <a:ext cx="3308" cy="4263"/>
              <a:chOff x="4029" y="2146"/>
              <a:chExt cx="1657" cy="1978"/>
            </a:xfrm>
          </p:grpSpPr>
          <p:grpSp>
            <p:nvGrpSpPr>
              <p:cNvPr id="20492" name="Group 5"/>
              <p:cNvGrpSpPr/>
              <p:nvPr/>
            </p:nvGrpSpPr>
            <p:grpSpPr>
              <a:xfrm>
                <a:off x="4029" y="2209"/>
                <a:ext cx="1642" cy="1915"/>
                <a:chOff x="4029" y="2209"/>
                <a:chExt cx="1642" cy="1915"/>
              </a:xfrm>
            </p:grpSpPr>
            <p:sp>
              <p:nvSpPr>
                <p:cNvPr id="20494" name="Rectangle 6"/>
                <p:cNvSpPr/>
                <p:nvPr/>
              </p:nvSpPr>
              <p:spPr>
                <a:xfrm>
                  <a:off x="4029" y="2209"/>
                  <a:ext cx="1642" cy="1915"/>
                </a:xfrm>
                <a:prstGeom prst="rect">
                  <a:avLst/>
                </a:prstGeom>
                <a:solidFill>
                  <a:srgbClr val="0033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Trebuchet MS" panose="020B0603020202020204" pitchFamily="-84" charset="0"/>
                  </a:endParaRPr>
                </a:p>
              </p:txBody>
            </p:sp>
            <p:grpSp>
              <p:nvGrpSpPr>
                <p:cNvPr id="20495" name="Group 7"/>
                <p:cNvGrpSpPr/>
                <p:nvPr/>
              </p:nvGrpSpPr>
              <p:grpSpPr>
                <a:xfrm>
                  <a:off x="4091" y="2614"/>
                  <a:ext cx="1515" cy="1463"/>
                  <a:chOff x="415" y="2063"/>
                  <a:chExt cx="1390" cy="1423"/>
                </a:xfrm>
              </p:grpSpPr>
              <p:sp>
                <p:nvSpPr>
                  <p:cNvPr id="20497" name="Rectangle 8"/>
                  <p:cNvSpPr/>
                  <p:nvPr/>
                </p:nvSpPr>
                <p:spPr>
                  <a:xfrm>
                    <a:off x="436" y="2185"/>
                    <a:ext cx="1369" cy="1301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noFill/>
                  </a:ln>
                </p:spPr>
                <p:txBody>
                  <a:bodyPr wrap="none" anchor="ctr"/>
                  <a:p>
                    <a:endParaRPr lang="zh-CN" altLang="en-US" dirty="0">
                      <a:latin typeface="Trebuchet MS" panose="020B0603020202020204" pitchFamily="-84" charset="0"/>
                    </a:endParaRPr>
                  </a:p>
                </p:txBody>
              </p:sp>
              <p:pic>
                <p:nvPicPr>
                  <p:cNvPr id="20498" name="Picture 9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529" y="3031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499" name="Picture 10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57666" r="53419" b="12277"/>
                  <a:stretch>
                    <a:fillRect/>
                  </a:stretch>
                </p:blipFill>
                <p:spPr>
                  <a:xfrm>
                    <a:off x="415" y="2185"/>
                    <a:ext cx="675" cy="4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0" name="Picture 11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5494" t="16888" r="8904" b="46222"/>
                  <a:stretch>
                    <a:fillRect/>
                  </a:stretch>
                </p:blipFill>
                <p:spPr>
                  <a:xfrm>
                    <a:off x="546" y="2433"/>
                    <a:ext cx="840" cy="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1" name="Picture 12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69055" t="51277" r="4561" b="14778"/>
                  <a:stretch>
                    <a:fillRect/>
                  </a:stretch>
                </p:blipFill>
                <p:spPr>
                  <a:xfrm>
                    <a:off x="1325" y="2276"/>
                    <a:ext cx="367" cy="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2" name="Picture 13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7231" t="58167" r="31325" b="12167"/>
                  <a:stretch>
                    <a:fillRect/>
                  </a:stretch>
                </p:blipFill>
                <p:spPr>
                  <a:xfrm>
                    <a:off x="1386" y="2942"/>
                    <a:ext cx="395" cy="5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3" name="Picture 14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665" y="3041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4" name="Picture 15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924" y="3027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5" name="Picture 16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1071" y="3020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6" name="Picture 17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4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57666" r="53419" b="12277"/>
                  <a:stretch>
                    <a:fillRect/>
                  </a:stretch>
                </p:blipFill>
                <p:spPr>
                  <a:xfrm>
                    <a:off x="777" y="2063"/>
                    <a:ext cx="675" cy="4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20496" name="Line 18"/>
                <p:cNvSpPr/>
                <p:nvPr/>
              </p:nvSpPr>
              <p:spPr>
                <a:xfrm flipH="1">
                  <a:off x="4121" y="2628"/>
                  <a:ext cx="1466" cy="1453"/>
                </a:xfrm>
                <a:prstGeom prst="line">
                  <a:avLst/>
                </a:prstGeom>
                <a:ln w="47625" cap="flat" cmpd="sng">
                  <a:solidFill>
                    <a:srgbClr val="CC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0493" name="Text Box 19"/>
              <p:cNvSpPr txBox="1"/>
              <p:nvPr/>
            </p:nvSpPr>
            <p:spPr>
              <a:xfrm>
                <a:off x="4034" y="2146"/>
                <a:ext cx="1652" cy="11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2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Don’t use too much plastic</a:t>
                </a:r>
                <a:endParaRPr lang="zh-CN" altLang="en-US" sz="2200" b="1" dirty="0">
                  <a:latin typeface="Comic Sans MS" panose="030F0702030302020204" pitchFamily="2" charset="0"/>
                </a:endParaRPr>
              </a:p>
              <a:p>
                <a:pPr algn="ctr"/>
                <a:endParaRPr lang="en-US" altLang="zh-CN" dirty="0">
                  <a:latin typeface="Calibri" panose="020F0502020204030204" pitchFamily="2" charset="0"/>
                </a:endParaRPr>
              </a:p>
            </p:txBody>
          </p:sp>
        </p:grpSp>
        <p:grpSp>
          <p:nvGrpSpPr>
            <p:cNvPr id="20484" name="组 30"/>
            <p:cNvGrpSpPr/>
            <p:nvPr/>
          </p:nvGrpSpPr>
          <p:grpSpPr>
            <a:xfrm>
              <a:off x="1088" y="2090"/>
              <a:ext cx="3215" cy="4088"/>
              <a:chOff x="704534" y="3940388"/>
              <a:chExt cx="2041212" cy="2594940"/>
            </a:xfrm>
          </p:grpSpPr>
          <p:sp>
            <p:nvSpPr>
              <p:cNvPr id="20489" name="Rectangle 45"/>
              <p:cNvSpPr/>
              <p:nvPr/>
            </p:nvSpPr>
            <p:spPr>
              <a:xfrm>
                <a:off x="704534" y="3940388"/>
                <a:ext cx="2041212" cy="2594940"/>
              </a:xfrm>
              <a:prstGeom prst="rect">
                <a:avLst/>
              </a:prstGeom>
              <a:solidFill>
                <a:srgbClr val="003366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sp>
            <p:nvSpPr>
              <p:cNvPr id="20490" name="Text Box 47"/>
              <p:cNvSpPr txBox="1"/>
              <p:nvPr/>
            </p:nvSpPr>
            <p:spPr>
              <a:xfrm>
                <a:off x="774911" y="4013413"/>
                <a:ext cx="1926379" cy="13022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water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Comic Sans MS" panose="030F0702030302020204" pitchFamily="2" charset="0"/>
                </a:endParaRPr>
              </a:p>
            </p:txBody>
          </p:sp>
          <p:pic>
            <p:nvPicPr>
              <p:cNvPr id="20491" name="Picture 10" descr="water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98671" y="4752076"/>
                <a:ext cx="1408165" cy="1383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5" name="AutoShape 12"/>
          <p:cNvSpPr/>
          <p:nvPr/>
        </p:nvSpPr>
        <p:spPr>
          <a:xfrm>
            <a:off x="1212850" y="3943985"/>
            <a:ext cx="1934845" cy="2226310"/>
          </a:xfrm>
          <a:prstGeom prst="roundRect">
            <a:avLst>
              <a:gd name="adj" fmla="val 16667"/>
            </a:avLst>
          </a:prstGeom>
          <a:noFill/>
          <a:ln w="1016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2"/>
          <p:cNvSpPr/>
          <p:nvPr/>
        </p:nvSpPr>
        <p:spPr>
          <a:xfrm>
            <a:off x="6296025" y="3884295"/>
            <a:ext cx="1824990" cy="2271395"/>
          </a:xfrm>
          <a:prstGeom prst="roundRect">
            <a:avLst>
              <a:gd name="adj" fmla="val 16667"/>
            </a:avLst>
          </a:prstGeom>
          <a:noFill/>
          <a:ln w="1016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Rectangle 13"/>
          <p:cNvSpPr/>
          <p:nvPr/>
        </p:nvSpPr>
        <p:spPr>
          <a:xfrm>
            <a:off x="2183765" y="1863090"/>
            <a:ext cx="5589905" cy="385318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Tips: </a:t>
            </a:r>
            <a:endParaRPr lang="en-US" altLang="zh-CN" sz="2000" b="1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Step 1: </a:t>
            </a:r>
            <a:r>
              <a:rPr lang="en-US" altLang="zh-CN" sz="2000" dirty="0">
                <a:latin typeface="Trebuchet MS" panose="020B0603020202020204" pitchFamily="-84" charset="0"/>
              </a:rPr>
              <a:t>Read and underline “Why” and </a:t>
            </a:r>
            <a:endParaRPr lang="en-US" altLang="zh-CN" sz="2000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</a:rPr>
              <a:t>“How”in three parts </a:t>
            </a:r>
            <a:endParaRPr lang="en-US" altLang="zh-CN" sz="2000" dirty="0">
              <a:latin typeface="Trebuchet MS" panose="020B0603020202020204" pitchFamily="-84" charset="0"/>
            </a:endParaRPr>
          </a:p>
          <a:p>
            <a:pPr algn="l"/>
            <a:r>
              <a:rPr lang="zh-CN" altLang="en-US" sz="2000" dirty="0">
                <a:latin typeface="Trebuchet MS" panose="020B0603020202020204" pitchFamily="-84" charset="0"/>
              </a:rPr>
              <a:t>（用两种不同线条划出关键问题答案）</a:t>
            </a:r>
            <a:endParaRPr lang="en-US" altLang="zh-CN" sz="2000" b="1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Step 2: </a:t>
            </a:r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 Fill in the blanks by yourself</a:t>
            </a:r>
            <a:endParaRPr lang="en-US" altLang="zh-CN" sz="2000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（自主填表）</a:t>
            </a:r>
            <a:endParaRPr lang="en-US" altLang="zh-CN" sz="2000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Step 3: </a:t>
            </a:r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Learn the new words and try to solve</a:t>
            </a:r>
            <a:endParaRPr lang="en-US" altLang="zh-CN" sz="2000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other problems in your groups </a:t>
            </a:r>
            <a:endParaRPr lang="en-US" altLang="zh-CN" sz="2000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（小组学习生词和其他问题）</a:t>
            </a:r>
            <a:endParaRPr lang="en-US" altLang="zh-CN" sz="2000" dirty="0">
              <a:solidFill>
                <a:schemeClr val="tx1"/>
              </a:solidFill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Step 4:</a:t>
            </a:r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Check your answers with your </a:t>
            </a:r>
            <a:endParaRPr lang="en-US" altLang="zh-CN" sz="2000" dirty="0">
              <a:solidFill>
                <a:schemeClr val="tx1"/>
              </a:solidFill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deskmate and then ask and answer “Why” and </a:t>
            </a:r>
            <a:endParaRPr lang="en-US" altLang="zh-CN" sz="2000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“How” in pairs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（同桌校对答案，再互相问答）</a:t>
            </a:r>
            <a:endParaRPr lang="zh-CN" altLang="en-US" sz="2000" dirty="0">
              <a:latin typeface="Trebuchet MS" panose="020B0603020202020204" pitchFamily="-8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ldLvl="0" animBg="1"/>
      <p:bldP spid="5" grpId="0" bldLvl="0" animBg="1"/>
      <p:bldP spid="6" grpId="0" bldLvl="0" animBg="1"/>
      <p:bldP spid="2048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1"/>
          <p:cNvSpPr/>
          <p:nvPr/>
        </p:nvSpPr>
        <p:spPr>
          <a:xfrm>
            <a:off x="385763" y="4114800"/>
            <a:ext cx="8102600" cy="1754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~~~~~~~~~~~~~~~~~~~~~~~~~~~~~~~~~~~~~~~~~~~~~~~~~~~~~~~~~~~~~~~~~~~~~~~~~~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2" name="Rectangle 2"/>
          <p:cNvSpPr>
            <a:spLocks noGrp="1"/>
          </p:cNvSpPr>
          <p:nvPr/>
        </p:nvSpPr>
        <p:spPr>
          <a:xfrm>
            <a:off x="387350" y="1762125"/>
            <a:ext cx="8562975" cy="3762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Most of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our energy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comes from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coal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and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oil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. There is not much coal or oil on Earth.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We should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save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energy.We should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not drive so much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because cars use a lot of energy.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AutoShape 2"/>
          <p:cNvSpPr/>
          <p:nvPr/>
        </p:nvSpPr>
        <p:spPr>
          <a:xfrm>
            <a:off x="385763" y="1301750"/>
            <a:ext cx="8564562" cy="503237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Rectangle 2"/>
          <p:cNvSpPr>
            <a:spLocks noGrp="1"/>
          </p:cNvSpPr>
          <p:nvPr/>
        </p:nvSpPr>
        <p:spPr>
          <a:xfrm>
            <a:off x="698500" y="276225"/>
            <a:ext cx="7789863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en-US" altLang="zh-CN" sz="4800" b="1" dirty="0">
                <a:latin typeface="Arial Black" panose="020B0A04020102020204" pitchFamily="2" charset="0"/>
                <a:ea typeface="宋体" panose="02010600030101010101" pitchFamily="2" charset="-122"/>
              </a:rPr>
              <a:t>         Save energy</a:t>
            </a:r>
            <a:endParaRPr lang="en-US" altLang="zh-CN" sz="48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grpSp>
        <p:nvGrpSpPr>
          <p:cNvPr id="20486" name="Group 6"/>
          <p:cNvGrpSpPr/>
          <p:nvPr/>
        </p:nvGrpSpPr>
        <p:grpSpPr>
          <a:xfrm>
            <a:off x="188913" y="1058863"/>
            <a:ext cx="1563687" cy="703262"/>
            <a:chOff x="0" y="0"/>
            <a:chExt cx="3482" cy="1392"/>
          </a:xfrm>
        </p:grpSpPr>
        <p:sp>
          <p:nvSpPr>
            <p:cNvPr id="2" name="AutoShape 61"/>
            <p:cNvSpPr/>
            <p:nvPr/>
          </p:nvSpPr>
          <p:spPr>
            <a:xfrm>
              <a:off x="0" y="0"/>
              <a:ext cx="3483" cy="139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3600" dirty="0"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20487" name="Picture 62" descr="QQ图片20140816162330_副本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EEE8D2"/>
                </a:clrFrom>
                <a:clrTo>
                  <a:srgbClr val="EEE8D2">
                    <a:alpha val="0"/>
                  </a:srgbClr>
                </a:clrTo>
              </a:clrChange>
              <a:lum bright="-6000" contrast="24000"/>
            </a:blip>
            <a:stretch>
              <a:fillRect/>
            </a:stretch>
          </p:blipFill>
          <p:spPr>
            <a:xfrm>
              <a:off x="271" y="232"/>
              <a:ext cx="2940" cy="109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489" name="Group 93"/>
          <p:cNvGrpSpPr/>
          <p:nvPr/>
        </p:nvGrpSpPr>
        <p:grpSpPr>
          <a:xfrm>
            <a:off x="1863725" y="1058863"/>
            <a:ext cx="1412875" cy="701675"/>
            <a:chOff x="0" y="0"/>
            <a:chExt cx="590" cy="545"/>
          </a:xfrm>
        </p:grpSpPr>
        <p:sp>
          <p:nvSpPr>
            <p:cNvPr id="3" name="AutoShape 94"/>
            <p:cNvSpPr/>
            <p:nvPr/>
          </p:nvSpPr>
          <p:spPr>
            <a:xfrm>
              <a:off x="0" y="0"/>
              <a:ext cx="590" cy="54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3600" dirty="0">
                <a:latin typeface="Calibri" panose="020F0502020204030204" pitchFamily="2" charset="0"/>
                <a:ea typeface="宋体" panose="02010600030101010101" pitchFamily="2" charset="-122"/>
              </a:endParaRPr>
            </a:p>
          </p:txBody>
        </p:sp>
        <p:pic>
          <p:nvPicPr>
            <p:cNvPr id="20490" name="Picture 95" descr="QQ图片20140816161721_副本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8FAEF"/>
                </a:clrFrom>
                <a:clrTo>
                  <a:srgbClr val="F8FAEF">
                    <a:alpha val="0"/>
                  </a:srgbClr>
                </a:clrTo>
              </a:clrChange>
              <a:lum bright="-6000" contrast="41999"/>
            </a:blip>
            <a:stretch>
              <a:fillRect/>
            </a:stretch>
          </p:blipFill>
          <p:spPr>
            <a:xfrm>
              <a:off x="46" y="46"/>
              <a:ext cx="499" cy="4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491" name="energy1.mp3" descr="energy1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9700" y="2149475"/>
            <a:ext cx="100013" cy="100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energy2.mp3" descr="energy2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9225" y="2855913"/>
            <a:ext cx="90488" cy="90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3" name="energy3.mp3" descr="energy3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link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0650" y="4346575"/>
            <a:ext cx="136525" cy="136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energy4.mp3" descr="energy4">
            <a:hlinkClick r:id="" action="ppaction://media"/>
          </p:cNvPr>
          <p:cNvPicPr>
            <a:picLocks noRot="1"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link="rId1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9225" y="4991100"/>
            <a:ext cx="125413" cy="12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5" name="Line 16"/>
          <p:cNvSpPr/>
          <p:nvPr/>
        </p:nvSpPr>
        <p:spPr>
          <a:xfrm>
            <a:off x="3609975" y="2946400"/>
            <a:ext cx="4283075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6" name="Line 17"/>
          <p:cNvSpPr/>
          <p:nvPr/>
        </p:nvSpPr>
        <p:spPr>
          <a:xfrm>
            <a:off x="387350" y="3603625"/>
            <a:ext cx="4775200" cy="11113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图片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32500" y="1118235"/>
            <a:ext cx="2341880" cy="278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1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2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3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1"/>
          <p:cNvSpPr/>
          <p:nvPr/>
        </p:nvSpPr>
        <p:spPr>
          <a:xfrm>
            <a:off x="698500" y="4495800"/>
            <a:ext cx="8102600" cy="1752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Grp="1"/>
          </p:cNvSpPr>
          <p:nvPr/>
        </p:nvSpPr>
        <p:spPr>
          <a:xfrm>
            <a:off x="698500" y="1609725"/>
            <a:ext cx="8102600" cy="3762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Wood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comes from trees. We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use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wood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make tables, chairs and many other things.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We should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not cut down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too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many trees because trees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help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keep the air clean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. 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5" name="AutoShape 2"/>
          <p:cNvSpPr/>
          <p:nvPr/>
        </p:nvSpPr>
        <p:spPr>
          <a:xfrm>
            <a:off x="387350" y="1368425"/>
            <a:ext cx="8431213" cy="503237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6" name="Rectangle 2"/>
          <p:cNvSpPr>
            <a:spLocks noGrp="1"/>
          </p:cNvSpPr>
          <p:nvPr/>
        </p:nvSpPr>
        <p:spPr>
          <a:xfrm>
            <a:off x="1011238" y="387350"/>
            <a:ext cx="7789862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en-US" altLang="zh-CN" sz="4800" b="1" dirty="0">
                <a:latin typeface="Arial Black" panose="020B0A04020102020204" pitchFamily="2" charset="0"/>
                <a:ea typeface="宋体" panose="02010600030101010101" pitchFamily="2" charset="-122"/>
              </a:rPr>
              <a:t>         Save trees</a:t>
            </a:r>
            <a:endParaRPr lang="en-US" altLang="zh-CN" sz="48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pic>
        <p:nvPicPr>
          <p:cNvPr id="23558" name="trees1.mp3" descr="trees1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538" y="2149475"/>
            <a:ext cx="134937" cy="134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trees2.mp3" descr="trees2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538" y="3138488"/>
            <a:ext cx="134937" cy="134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trees3.mp3" descr="trees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563" y="5262563"/>
            <a:ext cx="109537" cy="109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Line 9"/>
          <p:cNvSpPr/>
          <p:nvPr/>
        </p:nvSpPr>
        <p:spPr>
          <a:xfrm>
            <a:off x="6965950" y="2284413"/>
            <a:ext cx="1577975" cy="1587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Line 10"/>
          <p:cNvSpPr/>
          <p:nvPr/>
        </p:nvSpPr>
        <p:spPr>
          <a:xfrm>
            <a:off x="698500" y="2817813"/>
            <a:ext cx="7845425" cy="22225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2" name="Line 11"/>
          <p:cNvSpPr/>
          <p:nvPr/>
        </p:nvSpPr>
        <p:spPr>
          <a:xfrm flipV="1">
            <a:off x="698500" y="3490913"/>
            <a:ext cx="4746625" cy="14287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8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885" fill="hold"/>
                                        <p:tgtEl>
                                          <p:spTgt spid="235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9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550" fill="hold"/>
                                        <p:tgtEl>
                                          <p:spTgt spid="235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0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38" fill="hold"/>
                                        <p:tgtEl>
                                          <p:spTgt spid="235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1"/>
          <p:cNvSpPr/>
          <p:nvPr/>
        </p:nvSpPr>
        <p:spPr>
          <a:xfrm>
            <a:off x="1084263" y="3806825"/>
            <a:ext cx="7716837" cy="31702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~~~~~~~~~~~~~~~~~~~~~~~~~~~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~~~~~~~~~~~~~~~~~~~~~~~~~~~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Rectangle 2"/>
          <p:cNvSpPr>
            <a:spLocks noGrp="1"/>
          </p:cNvSpPr>
          <p:nvPr/>
        </p:nvSpPr>
        <p:spPr>
          <a:xfrm>
            <a:off x="698500" y="1603375"/>
            <a:ext cx="8102600" cy="2203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We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use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plastic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make bags and bottles but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too much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plastic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1" action="ppaction://hlinkfile"/>
              </a:rPr>
              <a:t>is bad for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the Earth.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We should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not use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too many 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plastic bags or bottles. We should  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use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paper bags 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and 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glass bottles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AutoShape 2"/>
          <p:cNvSpPr/>
          <p:nvPr/>
        </p:nvSpPr>
        <p:spPr>
          <a:xfrm>
            <a:off x="698500" y="1558925"/>
            <a:ext cx="8102600" cy="481647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Rectangle 2"/>
          <p:cNvSpPr>
            <a:spLocks noGrp="1"/>
          </p:cNvSpPr>
          <p:nvPr/>
        </p:nvSpPr>
        <p:spPr>
          <a:xfrm>
            <a:off x="337820" y="489585"/>
            <a:ext cx="846328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en-US" altLang="zh-CN" sz="4800" b="1" dirty="0">
                <a:latin typeface="Arial Black" panose="020B0A04020102020204" pitchFamily="2" charset="0"/>
                <a:ea typeface="宋体" panose="02010600030101010101" pitchFamily="2" charset="-122"/>
              </a:rPr>
              <a:t>      </a:t>
            </a:r>
            <a:r>
              <a:rPr lang="en-US" altLang="zh-CN" sz="3600" b="1" dirty="0">
                <a:latin typeface="Arial Black" panose="020B0A04020102020204" pitchFamily="2" charset="0"/>
                <a:ea typeface="宋体" panose="02010600030101010101" pitchFamily="2" charset="-122"/>
              </a:rPr>
              <a:t>Don’t use too much plastic</a:t>
            </a:r>
            <a:endParaRPr lang="en-US" altLang="zh-CN" sz="36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pic>
        <p:nvPicPr>
          <p:cNvPr id="26629" name="pl1.mp3" descr="pl1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00" y="2705100"/>
            <a:ext cx="133350" cy="133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pl2.mp3" descr="pl2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9063" y="4981575"/>
            <a:ext cx="115887" cy="115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pl3.mp3" descr="pl3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9063" y="5545138"/>
            <a:ext cx="80962" cy="80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2" name="Line 9"/>
          <p:cNvSpPr/>
          <p:nvPr/>
        </p:nvSpPr>
        <p:spPr>
          <a:xfrm>
            <a:off x="4564063" y="2838450"/>
            <a:ext cx="39243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33" name="Line 10"/>
          <p:cNvSpPr/>
          <p:nvPr/>
        </p:nvSpPr>
        <p:spPr>
          <a:xfrm>
            <a:off x="698500" y="3470275"/>
            <a:ext cx="4619625" cy="1588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29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0"/>
                </p:tgtEl>
              </p:cMediaNode>
            </p:audio>
            <p:audi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/>
          <p:nvPr/>
        </p:nvSpPr>
        <p:spPr>
          <a:xfrm>
            <a:off x="190500" y="34925"/>
            <a:ext cx="2238375" cy="415925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Listen and repeat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2800350" y="217488"/>
            <a:ext cx="5622925" cy="466725"/>
          </a:xfrm>
          <a:prstGeom prst="rect">
            <a:avLst/>
          </a:prstGeom>
          <a:gradFill rotWithShape="1">
            <a:gsLst>
              <a:gs pos="0">
                <a:srgbClr val="DAFDA7">
                  <a:alpha val="100000"/>
                </a:srgbClr>
              </a:gs>
              <a:gs pos="35001">
                <a:srgbClr val="E4FDC2">
                  <a:alpha val="100000"/>
                </a:srgbClr>
              </a:gs>
              <a:gs pos="100000">
                <a:srgbClr val="F5FF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t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Read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loudly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and understand better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" name="" r:id="rId1" imgW="8085455" imgH="5849620"/>
        </mc:Choice>
        <mc:Fallback>
          <p:control name="" r:id="rId1" imgW="8085455" imgH="5849620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28955" y="854710"/>
                  <a:ext cx="8085455" cy="584962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1" name="Group 4"/>
          <p:cNvGrpSpPr/>
          <p:nvPr/>
        </p:nvGrpSpPr>
        <p:grpSpPr>
          <a:xfrm>
            <a:off x="825500" y="1677988"/>
            <a:ext cx="8435975" cy="801687"/>
            <a:chOff x="0" y="0"/>
            <a:chExt cx="4678" cy="499"/>
          </a:xfrm>
        </p:grpSpPr>
        <p:pic>
          <p:nvPicPr>
            <p:cNvPr id="30722" name="TextBox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650" cy="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3" name="Text Box 6"/>
            <p:cNvSpPr txBox="1"/>
            <p:nvPr/>
          </p:nvSpPr>
          <p:spPr>
            <a:xfrm>
              <a:off x="64" y="64"/>
              <a:ext cx="4614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1.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There is not much water in many places.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724" name="Group 7"/>
          <p:cNvGrpSpPr/>
          <p:nvPr/>
        </p:nvGrpSpPr>
        <p:grpSpPr>
          <a:xfrm>
            <a:off x="901700" y="2976563"/>
            <a:ext cx="6965950" cy="722312"/>
            <a:chOff x="0" y="0"/>
            <a:chExt cx="5140" cy="499"/>
          </a:xfrm>
        </p:grpSpPr>
        <p:pic>
          <p:nvPicPr>
            <p:cNvPr id="30725" name="TextBox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31" cy="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6" name="Text Box 9"/>
            <p:cNvSpPr txBox="1"/>
            <p:nvPr/>
          </p:nvSpPr>
          <p:spPr>
            <a:xfrm>
              <a:off x="64" y="66"/>
              <a:ext cx="5076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2.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Cars do not use much energy.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727" name="Group 10"/>
          <p:cNvGrpSpPr/>
          <p:nvPr/>
        </p:nvGrpSpPr>
        <p:grpSpPr>
          <a:xfrm>
            <a:off x="825500" y="4368800"/>
            <a:ext cx="7667625" cy="822325"/>
            <a:chOff x="0" y="0"/>
            <a:chExt cx="4030" cy="499"/>
          </a:xfrm>
        </p:grpSpPr>
        <p:pic>
          <p:nvPicPr>
            <p:cNvPr id="30728" name="TextBox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629" cy="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9" name="Text Box 12"/>
            <p:cNvSpPr txBox="1"/>
            <p:nvPr/>
          </p:nvSpPr>
          <p:spPr>
            <a:xfrm>
              <a:off x="66" y="64"/>
              <a:ext cx="3964" cy="3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3.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We should not cut down trees.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3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025" y="3111500"/>
            <a:ext cx="574675" cy="58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1758950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2"/>
          <p:cNvSpPr/>
          <p:nvPr/>
        </p:nvSpPr>
        <p:spPr>
          <a:xfrm>
            <a:off x="252413" y="166688"/>
            <a:ext cx="1968500" cy="376237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and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judge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33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6188" y="1036638"/>
            <a:ext cx="3797300" cy="64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5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438" y="4368800"/>
            <a:ext cx="574675" cy="58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6" name="Text Box 13"/>
          <p:cNvSpPr txBox="1"/>
          <p:nvPr/>
        </p:nvSpPr>
        <p:spPr>
          <a:xfrm>
            <a:off x="4416425" y="3698875"/>
            <a:ext cx="3795713" cy="509588"/>
          </a:xfrm>
          <a:prstGeom prst="rect">
            <a:avLst/>
          </a:prstGeom>
          <a:solidFill>
            <a:srgbClr val="FFFF00"/>
          </a:solidFill>
          <a:ln w="508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Cars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use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a lot of energy.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37" name="Text Box 13"/>
          <p:cNvSpPr txBox="1"/>
          <p:nvPr/>
        </p:nvSpPr>
        <p:spPr>
          <a:xfrm>
            <a:off x="4416425" y="5191125"/>
            <a:ext cx="3794125" cy="876300"/>
          </a:xfrm>
          <a:prstGeom prst="rect">
            <a:avLst/>
          </a:prstGeom>
          <a:solidFill>
            <a:srgbClr val="FFFF00"/>
          </a:solidFill>
          <a:ln w="508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We should not cut down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too many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trees.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6" grpId="0" bldLvl="0" animBg="1"/>
      <p:bldP spid="307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769" name="Group 4"/>
          <p:cNvGrpSpPr/>
          <p:nvPr/>
        </p:nvGrpSpPr>
        <p:grpSpPr>
          <a:xfrm>
            <a:off x="755650" y="2012950"/>
            <a:ext cx="6608763" cy="833438"/>
            <a:chOff x="0" y="0"/>
            <a:chExt cx="4678" cy="499"/>
          </a:xfrm>
        </p:grpSpPr>
        <p:pic>
          <p:nvPicPr>
            <p:cNvPr id="32770" name="TextBox 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650" cy="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1" name="Text Box 6"/>
            <p:cNvSpPr txBox="1"/>
            <p:nvPr/>
          </p:nvSpPr>
          <p:spPr>
            <a:xfrm>
              <a:off x="64" y="64"/>
              <a:ext cx="4614" cy="3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</a:rPr>
                <a:t>4.Trees help keep the air clean.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772" name="Group 7"/>
          <p:cNvGrpSpPr/>
          <p:nvPr/>
        </p:nvGrpSpPr>
        <p:grpSpPr>
          <a:xfrm>
            <a:off x="755650" y="3257550"/>
            <a:ext cx="7350125" cy="1635125"/>
            <a:chOff x="0" y="0"/>
            <a:chExt cx="5140" cy="499"/>
          </a:xfrm>
        </p:grpSpPr>
        <p:pic>
          <p:nvPicPr>
            <p:cNvPr id="32773" name="TextBox 4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31" cy="4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Text Box 9"/>
            <p:cNvSpPr txBox="1"/>
            <p:nvPr/>
          </p:nvSpPr>
          <p:spPr>
            <a:xfrm>
              <a:off x="64" y="66"/>
              <a:ext cx="5076" cy="3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5</a:t>
              </a:r>
              <a:r>
                <a:rPr lang="en-US" altLang="zh-CN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. </a:t>
              </a:r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We should not use plastic bags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  <a:p>
              <a:r>
                <a:rPr lang="zh-CN" altLang="en-US" sz="3200" b="1" dirty="0"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    because they are not useful.</a:t>
              </a:r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  <a:p>
              <a:endPara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2776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3776663"/>
            <a:ext cx="574675" cy="587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25" y="2125663"/>
            <a:ext cx="720725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Rectangle 2"/>
          <p:cNvSpPr/>
          <p:nvPr/>
        </p:nvSpPr>
        <p:spPr>
          <a:xfrm>
            <a:off x="252413" y="166688"/>
            <a:ext cx="1968500" cy="376237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and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judge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2778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650" y="1108075"/>
            <a:ext cx="3797300" cy="64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0" name="Text Box 13"/>
          <p:cNvSpPr txBox="1"/>
          <p:nvPr/>
        </p:nvSpPr>
        <p:spPr>
          <a:xfrm>
            <a:off x="1941513" y="4892675"/>
            <a:ext cx="5811837" cy="1241425"/>
          </a:xfrm>
          <a:prstGeom prst="rect">
            <a:avLst/>
          </a:prstGeom>
          <a:solidFill>
            <a:srgbClr val="FFFF00"/>
          </a:solidFill>
          <a:ln w="50800" cap="rnd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lIns="90170" tIns="46990" rIns="90170" bIns="46990" anchor="t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We should not use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too many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plastic bags because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too much plastic is bad for the Earth.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90880" y="1308100"/>
            <a:ext cx="7880350" cy="5451475"/>
            <a:chOff x="1088" y="2060"/>
            <a:chExt cx="12410" cy="8585"/>
          </a:xfrm>
        </p:grpSpPr>
        <p:grpSp>
          <p:nvGrpSpPr>
            <p:cNvPr id="20481" name="Group 38"/>
            <p:cNvGrpSpPr/>
            <p:nvPr/>
          </p:nvGrpSpPr>
          <p:grpSpPr>
            <a:xfrm>
              <a:off x="10258" y="2060"/>
              <a:ext cx="3240" cy="4138"/>
              <a:chOff x="2072" y="2209"/>
              <a:chExt cx="1649" cy="1903"/>
            </a:xfrm>
          </p:grpSpPr>
          <p:sp>
            <p:nvSpPr>
              <p:cNvPr id="20510" name="Rectangle 39"/>
              <p:cNvSpPr/>
              <p:nvPr/>
            </p:nvSpPr>
            <p:spPr>
              <a:xfrm>
                <a:off x="2072" y="2209"/>
                <a:ext cx="1649" cy="1903"/>
              </a:xfrm>
              <a:prstGeom prst="rect">
                <a:avLst/>
              </a:prstGeom>
              <a:solidFill>
                <a:srgbClr val="336699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pic>
            <p:nvPicPr>
              <p:cNvPr id="20511" name="Picture 40" descr="2008102316231994_2"/>
              <p:cNvPicPr>
                <a:picLocks noChangeAspect="1"/>
              </p:cNvPicPr>
              <p:nvPr/>
            </p:nvPicPr>
            <p:blipFill>
              <a:blip r:embed="rId1"/>
              <a:srcRect l="8784" t="21194" r="10611" b="5254"/>
              <a:stretch>
                <a:fillRect/>
              </a:stretch>
            </p:blipFill>
            <p:spPr>
              <a:xfrm>
                <a:off x="2161" y="2614"/>
                <a:ext cx="1509" cy="14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12" name="Text Box 41"/>
              <p:cNvSpPr txBox="1"/>
              <p:nvPr/>
            </p:nvSpPr>
            <p:spPr>
              <a:xfrm>
                <a:off x="2242" y="2219"/>
                <a:ext cx="1348" cy="3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trees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</p:txBody>
          </p:sp>
        </p:grpSp>
        <p:grpSp>
          <p:nvGrpSpPr>
            <p:cNvPr id="20482" name="Group 49"/>
            <p:cNvGrpSpPr/>
            <p:nvPr/>
          </p:nvGrpSpPr>
          <p:grpSpPr>
            <a:xfrm>
              <a:off x="1088" y="6513"/>
              <a:ext cx="3215" cy="4132"/>
              <a:chOff x="3088" y="131"/>
              <a:chExt cx="1701" cy="1903"/>
            </a:xfrm>
          </p:grpSpPr>
          <p:sp>
            <p:nvSpPr>
              <p:cNvPr id="20507" name="Rectangle 33"/>
              <p:cNvSpPr/>
              <p:nvPr/>
            </p:nvSpPr>
            <p:spPr>
              <a:xfrm>
                <a:off x="3088" y="131"/>
                <a:ext cx="1701" cy="1903"/>
              </a:xfrm>
              <a:prstGeom prst="rect">
                <a:avLst/>
              </a:prstGeom>
              <a:solidFill>
                <a:srgbClr val="66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pic>
            <p:nvPicPr>
              <p:cNvPr id="20508" name="Picture 34" descr="TXT-2010429211849999"/>
              <p:cNvPicPr>
                <a:picLocks noChangeAspect="1"/>
              </p:cNvPicPr>
              <p:nvPr/>
            </p:nvPicPr>
            <p:blipFill>
              <a:blip r:embed="rId2"/>
              <a:srcRect l="40433" t="21602" r="25101"/>
              <a:stretch>
                <a:fillRect/>
              </a:stretch>
            </p:blipFill>
            <p:spPr>
              <a:xfrm>
                <a:off x="3179" y="550"/>
                <a:ext cx="1513" cy="14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509" name="Text Box 35"/>
              <p:cNvSpPr txBox="1"/>
              <p:nvPr/>
            </p:nvSpPr>
            <p:spPr>
              <a:xfrm>
                <a:off x="3118" y="133"/>
                <a:ext cx="1644" cy="3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energy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</p:txBody>
          </p:sp>
        </p:grpSp>
        <p:grpSp>
          <p:nvGrpSpPr>
            <p:cNvPr id="20483" name="Group 4"/>
            <p:cNvGrpSpPr/>
            <p:nvPr/>
          </p:nvGrpSpPr>
          <p:grpSpPr>
            <a:xfrm>
              <a:off x="10190" y="6355"/>
              <a:ext cx="3308" cy="4263"/>
              <a:chOff x="4029" y="2146"/>
              <a:chExt cx="1657" cy="1978"/>
            </a:xfrm>
          </p:grpSpPr>
          <p:grpSp>
            <p:nvGrpSpPr>
              <p:cNvPr id="20492" name="Group 5"/>
              <p:cNvGrpSpPr/>
              <p:nvPr/>
            </p:nvGrpSpPr>
            <p:grpSpPr>
              <a:xfrm>
                <a:off x="4029" y="2209"/>
                <a:ext cx="1642" cy="1915"/>
                <a:chOff x="4029" y="2209"/>
                <a:chExt cx="1642" cy="1915"/>
              </a:xfrm>
            </p:grpSpPr>
            <p:sp>
              <p:nvSpPr>
                <p:cNvPr id="20494" name="Rectangle 6"/>
                <p:cNvSpPr/>
                <p:nvPr/>
              </p:nvSpPr>
              <p:spPr>
                <a:xfrm>
                  <a:off x="4029" y="2209"/>
                  <a:ext cx="1642" cy="1915"/>
                </a:xfrm>
                <a:prstGeom prst="rect">
                  <a:avLst/>
                </a:prstGeom>
                <a:solidFill>
                  <a:srgbClr val="003300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Trebuchet MS" panose="020B0603020202020204" pitchFamily="-84" charset="0"/>
                  </a:endParaRPr>
                </a:p>
              </p:txBody>
            </p:sp>
            <p:grpSp>
              <p:nvGrpSpPr>
                <p:cNvPr id="20495" name="Group 7"/>
                <p:cNvGrpSpPr/>
                <p:nvPr/>
              </p:nvGrpSpPr>
              <p:grpSpPr>
                <a:xfrm>
                  <a:off x="4091" y="2614"/>
                  <a:ext cx="1515" cy="1463"/>
                  <a:chOff x="415" y="2063"/>
                  <a:chExt cx="1390" cy="1423"/>
                </a:xfrm>
              </p:grpSpPr>
              <p:sp>
                <p:nvSpPr>
                  <p:cNvPr id="20497" name="Rectangle 8"/>
                  <p:cNvSpPr/>
                  <p:nvPr/>
                </p:nvSpPr>
                <p:spPr>
                  <a:xfrm>
                    <a:off x="436" y="2185"/>
                    <a:ext cx="1369" cy="1301"/>
                  </a:xfrm>
                  <a:prstGeom prst="rect">
                    <a:avLst/>
                  </a:prstGeom>
                  <a:solidFill>
                    <a:srgbClr val="DDDDDD"/>
                  </a:solidFill>
                  <a:ln w="9525">
                    <a:noFill/>
                  </a:ln>
                </p:spPr>
                <p:txBody>
                  <a:bodyPr wrap="none" anchor="ctr"/>
                  <a:p>
                    <a:endParaRPr lang="zh-CN" altLang="en-US" dirty="0">
                      <a:latin typeface="Trebuchet MS" panose="020B0603020202020204" pitchFamily="-84" charset="0"/>
                    </a:endParaRPr>
                  </a:p>
                </p:txBody>
              </p:sp>
              <p:pic>
                <p:nvPicPr>
                  <p:cNvPr id="20498" name="Picture 9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529" y="3031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499" name="Picture 10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57666" r="53419" b="12277"/>
                  <a:stretch>
                    <a:fillRect/>
                  </a:stretch>
                </p:blipFill>
                <p:spPr>
                  <a:xfrm>
                    <a:off x="415" y="2185"/>
                    <a:ext cx="675" cy="4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0" name="Picture 11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5494" t="16888" r="8904" b="46222"/>
                  <a:stretch>
                    <a:fillRect/>
                  </a:stretch>
                </p:blipFill>
                <p:spPr>
                  <a:xfrm>
                    <a:off x="546" y="2433"/>
                    <a:ext cx="840" cy="66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1" name="Picture 12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69055" t="51277" r="4561" b="14778"/>
                  <a:stretch>
                    <a:fillRect/>
                  </a:stretch>
                </p:blipFill>
                <p:spPr>
                  <a:xfrm>
                    <a:off x="1325" y="2276"/>
                    <a:ext cx="367" cy="4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2" name="Picture 13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7231" t="58167" r="31325" b="12167"/>
                  <a:stretch>
                    <a:fillRect/>
                  </a:stretch>
                </p:blipFill>
                <p:spPr>
                  <a:xfrm>
                    <a:off x="1386" y="2942"/>
                    <a:ext cx="395" cy="534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3" name="Picture 14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665" y="3041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4" name="Picture 15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924" y="3027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5" name="Picture 16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11890" t="8778" r="68132" b="48944"/>
                  <a:stretch>
                    <a:fillRect/>
                  </a:stretch>
                </p:blipFill>
                <p:spPr>
                  <a:xfrm rot="-237103">
                    <a:off x="1071" y="3020"/>
                    <a:ext cx="215" cy="44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0506" name="Picture 17" descr="u=4193024126,707405676&amp;fm=23&amp;gp=0"/>
                  <p:cNvPicPr>
                    <a:picLocks noChangeAspect="1"/>
                  </p:cNvPicPr>
                  <p:nvPr/>
                </p:nvPicPr>
                <p:blipFill>
                  <a:blip r:embed="rId3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t="57666" r="53419" b="12277"/>
                  <a:stretch>
                    <a:fillRect/>
                  </a:stretch>
                </p:blipFill>
                <p:spPr>
                  <a:xfrm>
                    <a:off x="777" y="2063"/>
                    <a:ext cx="675" cy="4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sp>
              <p:nvSpPr>
                <p:cNvPr id="20496" name="Line 18"/>
                <p:cNvSpPr/>
                <p:nvPr/>
              </p:nvSpPr>
              <p:spPr>
                <a:xfrm flipH="1">
                  <a:off x="4121" y="2628"/>
                  <a:ext cx="1466" cy="1453"/>
                </a:xfrm>
                <a:prstGeom prst="line">
                  <a:avLst/>
                </a:prstGeom>
                <a:ln w="47625" cap="flat" cmpd="sng">
                  <a:solidFill>
                    <a:srgbClr val="CC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0493" name="Text Box 19"/>
              <p:cNvSpPr txBox="1"/>
              <p:nvPr/>
            </p:nvSpPr>
            <p:spPr>
              <a:xfrm>
                <a:off x="4034" y="2146"/>
                <a:ext cx="1652" cy="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2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Don’t use too much plastic</a:t>
                </a:r>
                <a:endParaRPr lang="zh-CN" altLang="en-US" sz="2200" b="1" dirty="0">
                  <a:latin typeface="Comic Sans MS" panose="030F0702030302020204" pitchFamily="2" charset="0"/>
                </a:endParaRPr>
              </a:p>
              <a:p>
                <a:pPr algn="ctr"/>
                <a:endParaRPr lang="en-US" altLang="zh-CN" dirty="0">
                  <a:latin typeface="Calibri" panose="020F0502020204030204" pitchFamily="2" charset="0"/>
                </a:endParaRPr>
              </a:p>
            </p:txBody>
          </p:sp>
        </p:grpSp>
        <p:grpSp>
          <p:nvGrpSpPr>
            <p:cNvPr id="20484" name="组 30"/>
            <p:cNvGrpSpPr/>
            <p:nvPr/>
          </p:nvGrpSpPr>
          <p:grpSpPr>
            <a:xfrm>
              <a:off x="1088" y="2090"/>
              <a:ext cx="3215" cy="4088"/>
              <a:chOff x="704534" y="3940388"/>
              <a:chExt cx="2041212" cy="2594940"/>
            </a:xfrm>
          </p:grpSpPr>
          <p:sp>
            <p:nvSpPr>
              <p:cNvPr id="20489" name="Rectangle 45"/>
              <p:cNvSpPr/>
              <p:nvPr/>
            </p:nvSpPr>
            <p:spPr>
              <a:xfrm>
                <a:off x="704534" y="3940388"/>
                <a:ext cx="2041212" cy="2594940"/>
              </a:xfrm>
              <a:prstGeom prst="rect">
                <a:avLst/>
              </a:prstGeom>
              <a:solidFill>
                <a:srgbClr val="003366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sp>
            <p:nvSpPr>
              <p:cNvPr id="20490" name="Text Box 47"/>
              <p:cNvSpPr txBox="1"/>
              <p:nvPr/>
            </p:nvSpPr>
            <p:spPr>
              <a:xfrm>
                <a:off x="774911" y="4013413"/>
                <a:ext cx="1926379" cy="7386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algn="ctr"/>
                <a:r>
                  <a:rPr lang="en-US" altLang="zh-CN" sz="2400" b="1" dirty="0">
                    <a:solidFill>
                      <a:srgbClr val="FFFF00"/>
                    </a:solidFill>
                    <a:latin typeface="Comic Sans MS" panose="030F0702030302020204" pitchFamily="2" charset="0"/>
                  </a:rPr>
                  <a:t>Save water</a:t>
                </a:r>
                <a:endPara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endParaRPr>
              </a:p>
              <a:p>
                <a:pPr algn="ctr"/>
                <a:endParaRPr lang="zh-CN" altLang="en-US" b="1" dirty="0">
                  <a:solidFill>
                    <a:schemeClr val="bg1"/>
                  </a:solidFill>
                  <a:latin typeface="Comic Sans MS" panose="030F0702030302020204" pitchFamily="2" charset="0"/>
                </a:endParaRPr>
              </a:p>
            </p:txBody>
          </p:sp>
          <p:pic>
            <p:nvPicPr>
              <p:cNvPr id="20491" name="Picture 10" descr="water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8671" y="4752076"/>
                <a:ext cx="1408165" cy="138355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0485" name="TextBox 6"/>
          <p:cNvSpPr txBox="1"/>
          <p:nvPr/>
        </p:nvSpPr>
        <p:spPr>
          <a:xfrm>
            <a:off x="1579563" y="644525"/>
            <a:ext cx="85963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2" charset="0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sym typeface="Arial" panose="020B0604020202020204" pitchFamily="34" charset="0"/>
              </a:rPr>
              <a:t>How should we protect the Earth?</a:t>
            </a:r>
            <a:endParaRPr lang="zh-CN" altLang="en-US" sz="2800" b="1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486" name="Rectangle 2"/>
          <p:cNvSpPr/>
          <p:nvPr/>
        </p:nvSpPr>
        <p:spPr>
          <a:xfrm>
            <a:off x="152400" y="152400"/>
            <a:ext cx="2732088" cy="449263"/>
          </a:xfrm>
          <a:prstGeom prst="rect">
            <a:avLst/>
          </a:prstGeom>
          <a:solidFill>
            <a:srgbClr val="339966">
              <a:alpha val="7294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</a:rPr>
              <a:t>Let's show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Rectangle 13"/>
          <p:cNvSpPr/>
          <p:nvPr/>
        </p:nvSpPr>
        <p:spPr>
          <a:xfrm>
            <a:off x="2393315" y="2321560"/>
            <a:ext cx="4566285" cy="2373630"/>
          </a:xfrm>
          <a:prstGeom prst="rect">
            <a:avLst/>
          </a:prstGeom>
          <a:solidFill>
            <a:srgbClr val="FFFF00"/>
          </a:solidFill>
          <a:ln w="28575" cap="flat" cmpd="sng">
            <a:solidFill>
              <a:srgbClr val="0070C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Tips: 1.Work in 4 and choose one or </a:t>
            </a:r>
            <a:endParaRPr lang="en-US" altLang="zh-CN" sz="2000" b="1" dirty="0">
              <a:latin typeface="Trebuchet MS" panose="020B0603020202020204" pitchFamily="-84" charset="0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</a:rPr>
              <a:t>moretopic to make a report</a:t>
            </a:r>
            <a:r>
              <a:rPr lang="en-US" altLang="zh-CN" sz="2000" b="1" dirty="0">
                <a:latin typeface="Trebuchet MS" panose="020B0603020202020204" pitchFamily="-84" charset="0"/>
                <a:sym typeface="+mn-ea"/>
              </a:rPr>
              <a:t> </a:t>
            </a:r>
            <a:endParaRPr lang="en-US" altLang="zh-CN" sz="2000" b="1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(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选择一个或几个话题进行汇报</a:t>
            </a:r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)</a:t>
            </a:r>
            <a:r>
              <a:rPr lang="en-US" altLang="zh-CN" sz="2000" b="1" dirty="0">
                <a:latin typeface="Trebuchet MS" panose="020B0603020202020204" pitchFamily="-84" charset="0"/>
                <a:sym typeface="+mn-ea"/>
              </a:rPr>
              <a:t> </a:t>
            </a:r>
            <a:endParaRPr lang="en-US" altLang="zh-CN" sz="2000" b="1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en-US" altLang="zh-CN" sz="2000" b="1" dirty="0">
                <a:latin typeface="Trebuchet MS" panose="020B0603020202020204" pitchFamily="-84" charset="0"/>
                <a:sym typeface="+mn-ea"/>
              </a:rPr>
              <a:t>2. Choose one way to give a report </a:t>
            </a:r>
            <a:endParaRPr lang="en-US" altLang="zh-CN" sz="2000" b="1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(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选择一种喜欢的方式汇报，</a:t>
            </a:r>
            <a:endParaRPr lang="zh-CN" altLang="en-US" sz="2000" dirty="0">
              <a:latin typeface="Trebuchet MS" panose="020B0603020202020204" pitchFamily="-84" charset="0"/>
              <a:sym typeface="+mn-ea"/>
            </a:endParaRPr>
          </a:p>
          <a:p>
            <a:pPr algn="l"/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如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  <a:hlinkClick r:id="rId5" action="ppaction://hlinksldjump"/>
              </a:rPr>
              <a:t>对话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、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  <a:hlinkClick r:id="rId6" action="ppaction://hlinksldjump"/>
              </a:rPr>
              <a:t>陈述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或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  <a:hlinkClick r:id="rId7" action="ppaction://hlinksldjump"/>
              </a:rPr>
              <a:t>拟人</a:t>
            </a:r>
            <a:r>
              <a:rPr lang="zh-CN" altLang="en-US" sz="2000" dirty="0">
                <a:latin typeface="Trebuchet MS" panose="020B0603020202020204" pitchFamily="-84" charset="0"/>
                <a:sym typeface="+mn-ea"/>
              </a:rPr>
              <a:t>等</a:t>
            </a:r>
            <a:r>
              <a:rPr lang="en-US" altLang="zh-CN" sz="2000" dirty="0">
                <a:latin typeface="Trebuchet MS" panose="020B0603020202020204" pitchFamily="-84" charset="0"/>
                <a:sym typeface="+mn-ea"/>
              </a:rPr>
              <a:t>)</a:t>
            </a:r>
            <a:endParaRPr lang="en-US" altLang="zh-CN" sz="2000" b="1" dirty="0">
              <a:latin typeface="Trebuchet MS" panose="020B0603020202020204" pitchFamily="-84" charset="0"/>
            </a:endParaRPr>
          </a:p>
        </p:txBody>
      </p:sp>
      <p:pic>
        <p:nvPicPr>
          <p:cNvPr id="36874" name="欢快 轻音乐 （2分半）久石譲 - Summer.mp3" descr="欢快 轻音乐 （2分半）久石譲 - Summer">
            <a:hlinkClick r:id="" action="ppaction://media"/>
          </p:cNvPr>
          <p:cNvPicPr>
            <a:picLocks noRot="1"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70458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4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68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4653" fill="hold"/>
                                        <p:tgtEl>
                                          <p:spTgt spid="368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4"/>
                  </p:tgtEl>
                </p:cond>
              </p:nextCondLst>
            </p:seq>
          </p:childTnLst>
        </p:cTn>
      </p:par>
    </p:tnLst>
    <p:bldLst>
      <p:bldP spid="2048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/>
          <p:nvPr/>
        </p:nvSpPr>
        <p:spPr>
          <a:xfrm>
            <a:off x="322580" y="228600"/>
            <a:ext cx="1570355" cy="381000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talk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1040" y="1273810"/>
            <a:ext cx="7358380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400"/>
              <a:t>A: What's the matter with Earth?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B: It is(too hot/ dirty/messy)...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C: What should we do?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D: We should...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A: Why should we ...?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B: Because...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C: How should we ...?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D: We should/ shouldn't...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A: Your ideas are great. We can... too.</a:t>
            </a:r>
            <a:endParaRPr lang="en-US" altLang="zh-CN" sz="2400"/>
          </a:p>
        </p:txBody>
      </p:sp>
      <p:sp>
        <p:nvSpPr>
          <p:cNvPr id="4" name="AutoShape 18">
            <a:hlinkClick r:id="rId1" action="ppaction://hlinksldjump"/>
          </p:cNvPr>
          <p:cNvSpPr/>
          <p:nvPr/>
        </p:nvSpPr>
        <p:spPr>
          <a:xfrm flipV="1">
            <a:off x="8488363" y="6299835"/>
            <a:ext cx="423862" cy="358775"/>
          </a:xfrm>
          <a:prstGeom prst="leftArrow">
            <a:avLst>
              <a:gd name="adj1" fmla="val 50000"/>
              <a:gd name="adj2" fmla="val 295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170" name="标题 9"/>
          <p:cNvSpPr>
            <a:spLocks noGrp="1"/>
          </p:cNvSpPr>
          <p:nvPr>
            <p:ph type="title" idx="4294967295"/>
          </p:nvPr>
        </p:nvSpPr>
        <p:spPr>
          <a:xfrm>
            <a:off x="900113" y="2319338"/>
            <a:ext cx="8229600" cy="1143000"/>
          </a:xfrm>
        </p:spPr>
        <p:txBody>
          <a:bodyPr vert="horz" wrap="square" lIns="91440" tIns="45720" rIns="91440" bIns="45720" anchor="b"/>
          <a:p>
            <a:endParaRPr lang="zh-CN" altLang="en-US" dirty="0"/>
          </a:p>
        </p:txBody>
      </p:sp>
      <p:sp>
        <p:nvSpPr>
          <p:cNvPr id="7174" name="Oval 14"/>
          <p:cNvSpPr/>
          <p:nvPr/>
        </p:nvSpPr>
        <p:spPr>
          <a:xfrm>
            <a:off x="2009458" y="2219325"/>
            <a:ext cx="3168650" cy="2960688"/>
          </a:xfrm>
          <a:prstGeom prst="ellipse">
            <a:avLst/>
          </a:prstGeom>
          <a:solidFill>
            <a:schemeClr val="bg1"/>
          </a:solidFill>
          <a:ln w="19050">
            <a:noFill/>
          </a:ln>
        </p:spPr>
        <p:txBody>
          <a:bodyPr wrap="none" anchor="ctr"/>
          <a:p>
            <a:pPr algn="ctr"/>
            <a:endParaRPr lang="en-US" altLang="zh-CN" dirty="0">
              <a:latin typeface="569-CAI978"/>
            </a:endParaRPr>
          </a:p>
        </p:txBody>
      </p:sp>
      <p:pic>
        <p:nvPicPr>
          <p:cNvPr id="7184" name="Picture 43" descr="C:\Users\Administrator\Desktop\u=326648031,2083982973&amp;fm=21&amp;gp=0[1]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890838"/>
            <a:ext cx="1655762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5" name="Picture 142" descr="200711142252228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3" y="5472113"/>
            <a:ext cx="1409700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6" name="内容占位符 8" descr="t01532a1cfb0b76e72c[1]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5364163" y="2781300"/>
            <a:ext cx="1625600" cy="1117600"/>
          </a:xfrm>
        </p:spPr>
      </p:pic>
      <p:pic>
        <p:nvPicPr>
          <p:cNvPr id="7187" name="内容占位符 4" descr="t01b0f7076620f28261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88" y="5310188"/>
            <a:ext cx="1511300" cy="1214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8" name="内容占位符 7" descr="t01c417bfba852a043f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875" y="4027488"/>
            <a:ext cx="1535113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0" name="Picture 37" descr="http://p0.so.qhmsg.com/bdr/_240_/t016fb43b267d1d215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0113" y="4157663"/>
            <a:ext cx="165576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8" descr="http://p1.so.qhmsg.com/bdr/_240_/t01c40cbb7a3d3fd626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8263" y="1417638"/>
            <a:ext cx="1677987" cy="110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21" name="Line 29"/>
          <p:cNvSpPr/>
          <p:nvPr/>
        </p:nvSpPr>
        <p:spPr>
          <a:xfrm>
            <a:off x="2555875" y="1952625"/>
            <a:ext cx="2808288" cy="15319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9422" name="Line 30"/>
          <p:cNvSpPr/>
          <p:nvPr/>
        </p:nvSpPr>
        <p:spPr>
          <a:xfrm>
            <a:off x="2555875" y="3562350"/>
            <a:ext cx="2808288" cy="22431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9423" name="Line 31"/>
          <p:cNvSpPr/>
          <p:nvPr/>
        </p:nvSpPr>
        <p:spPr>
          <a:xfrm flipV="1">
            <a:off x="2555875" y="1952625"/>
            <a:ext cx="2808288" cy="28289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9424" name="Line 32"/>
          <p:cNvSpPr/>
          <p:nvPr/>
        </p:nvSpPr>
        <p:spPr>
          <a:xfrm flipV="1">
            <a:off x="2555875" y="4572000"/>
            <a:ext cx="2808288" cy="15652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9425" name="TextBox 25"/>
          <p:cNvSpPr txBox="1"/>
          <p:nvPr/>
        </p:nvSpPr>
        <p:spPr>
          <a:xfrm>
            <a:off x="1000125" y="601980"/>
            <a:ext cx="8029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3200" u="sng" dirty="0">
                <a:latin typeface="Arial" panose="020B0604020202020204" pitchFamily="34" charset="0"/>
              </a:rPr>
              <a:t>               </a:t>
            </a:r>
            <a:r>
              <a:rPr lang="en-US" altLang="zh-CN" sz="3200" dirty="0">
                <a:latin typeface="Arial" panose="020B0604020202020204" pitchFamily="34" charset="0"/>
              </a:rPr>
              <a:t>is/are the home to…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7202" name="Picture 34" descr="C:\Users\Administrator\AppData\Roaming\Tencent\Users\345640631\QQ\WinTemp\RichOle\%FGGHJKZ_38S~Z[{K4EEL$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9625" y="1417638"/>
            <a:ext cx="1746250" cy="120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" name="Rectangle 2"/>
          <p:cNvSpPr/>
          <p:nvPr/>
        </p:nvSpPr>
        <p:spPr>
          <a:xfrm>
            <a:off x="152400" y="152400"/>
            <a:ext cx="1857375" cy="449263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Think and say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0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4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94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9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5"/>
                  </p:tgtEl>
                </p:cond>
              </p:nextCondLst>
            </p:seq>
          </p:childTnLst>
        </p:cTn>
      </p:par>
    </p:tnLst>
    <p:bldLst>
      <p:bldP spid="594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01040" y="1273810"/>
            <a:ext cx="7358380" cy="5259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400"/>
              <a:t>We only have one Earth. It is our mother.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In the past, it is... But now it is... 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We must do something to protect the Earth. 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We should ...</a:t>
            </a:r>
            <a:r>
              <a:rPr lang="en-US" altLang="zh-CN" sz="2400">
                <a:sym typeface="+mn-ea"/>
              </a:rPr>
              <a:t>.</a:t>
            </a:r>
            <a:endParaRPr lang="en-US" altLang="zh-CN" sz="2400"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ym typeface="+mn-ea"/>
              </a:rPr>
              <a:t>Because ... </a:t>
            </a:r>
            <a:endParaRPr lang="en-US" altLang="zh-CN" sz="2400"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ym typeface="+mn-ea"/>
              </a:rPr>
              <a:t>What should we do to protect the Earth?</a:t>
            </a:r>
            <a:endParaRPr lang="en-US" altLang="zh-CN" sz="2400"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ym typeface="+mn-ea"/>
              </a:rPr>
              <a:t>We should...</a:t>
            </a:r>
            <a:endParaRPr lang="en-US" altLang="zh-CN" sz="2400"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>
                <a:sym typeface="+mn-ea"/>
              </a:rPr>
              <a:t>We shouldn't...</a:t>
            </a:r>
            <a:endParaRPr lang="en-US" altLang="zh-CN" sz="2400"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400"/>
              <a:t>Come on, boys and girls!</a:t>
            </a:r>
            <a:endParaRPr lang="en-US" altLang="zh-CN" sz="2400"/>
          </a:p>
          <a:p>
            <a:pPr>
              <a:lnSpc>
                <a:spcPct val="140000"/>
              </a:lnSpc>
            </a:pPr>
            <a:r>
              <a:rPr lang="en-US" altLang="zh-CN" sz="2400"/>
              <a:t>Let's work together to protect the Earth!</a:t>
            </a:r>
            <a:endParaRPr lang="en-US" altLang="zh-CN" sz="2400"/>
          </a:p>
        </p:txBody>
      </p:sp>
      <p:sp>
        <p:nvSpPr>
          <p:cNvPr id="2" name="Rectangle 2"/>
          <p:cNvSpPr/>
          <p:nvPr/>
        </p:nvSpPr>
        <p:spPr>
          <a:xfrm>
            <a:off x="217805" y="162560"/>
            <a:ext cx="1298575" cy="417513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talk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AutoShape 18">
            <a:hlinkClick r:id="rId1" action="ppaction://hlinksldjump"/>
          </p:cNvPr>
          <p:cNvSpPr/>
          <p:nvPr/>
        </p:nvSpPr>
        <p:spPr>
          <a:xfrm flipV="1">
            <a:off x="8488363" y="6299835"/>
            <a:ext cx="423862" cy="358775"/>
          </a:xfrm>
          <a:prstGeom prst="leftArrow">
            <a:avLst>
              <a:gd name="adj1" fmla="val 50000"/>
              <a:gd name="adj2" fmla="val 295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12" descr="http://img1.30edu.com/20140506/02b1be05-bd9e-48f6-8759-6edd21ce6bf4/635349872925685000.JP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520" y="4222750"/>
            <a:ext cx="2254250" cy="227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0" descr="C:\Users\Administrator\AppData\Roaming\2345Explorer\Cache\Default\Cache\Content.IE5\2LILJWDF\2590907_124549095347_2[1].jpg"/>
          <p:cNvPicPr>
            <a:picLocks noChangeAspect="1"/>
          </p:cNvPicPr>
          <p:nvPr/>
        </p:nvPicPr>
        <p:blipFill>
          <a:blip r:embed="rId3"/>
          <a:srcRect l="51981" b="10483"/>
          <a:stretch>
            <a:fillRect/>
          </a:stretch>
        </p:blipFill>
        <p:spPr>
          <a:xfrm>
            <a:off x="-317" y="3801428"/>
            <a:ext cx="3154362" cy="2811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云形标注 10"/>
          <p:cNvSpPr/>
          <p:nvPr/>
        </p:nvSpPr>
        <p:spPr>
          <a:xfrm>
            <a:off x="1489075" y="661988"/>
            <a:ext cx="5851525" cy="3086100"/>
          </a:xfrm>
          <a:prstGeom prst="cloudCallout">
            <a:avLst>
              <a:gd name="adj1" fmla="val -43731"/>
              <a:gd name="adj2" fmla="val 73347"/>
            </a:avLst>
          </a:prstGeom>
          <a:solidFill>
            <a:srgbClr val="00FF00">
              <a:alpha val="48000"/>
            </a:srgbClr>
          </a:solidFill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0170" tIns="46990" rIns="90170" bIns="46990" anchor="t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Text Box 4"/>
          <p:cNvSpPr txBox="1"/>
          <p:nvPr/>
        </p:nvSpPr>
        <p:spPr>
          <a:xfrm>
            <a:off x="1489075" y="1128713"/>
            <a:ext cx="6010275" cy="274066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90170" tIns="46990" rIns="90170" bIns="46990">
            <a:spAutoFit/>
          </a:bodyPr>
          <a:p>
            <a:pPr algn="ctr"/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Hello, I’m Miss</a:t>
            </a:r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</a:t>
            </a:r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Tree. </a:t>
            </a:r>
            <a:endParaRPr lang="en-US" altLang="x-none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</a:endParaRPr>
          </a:p>
          <a:p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         </a:t>
            </a:r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I'm very useful.</a:t>
            </a:r>
            <a:endParaRPr lang="en-US" altLang="x-none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</a:endParaRPr>
          </a:p>
          <a:p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         And I keep...</a:t>
            </a:r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</a:t>
            </a:r>
            <a:endParaRPr lang="en-US" altLang="x-none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  <a:cs typeface="+mn-ea"/>
            </a:endParaRPr>
          </a:p>
          <a:p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         But some people </a:t>
            </a:r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...</a:t>
            </a:r>
            <a:endParaRPr lang="zh-CN" altLang="en-US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</a:endParaRPr>
          </a:p>
          <a:p>
            <a:pPr algn="ctr"/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 </a:t>
            </a:r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I'm very sad</a:t>
            </a:r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/angry/</a:t>
            </a:r>
            <a:r>
              <a:rPr lang="en-US" altLang="x-none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...</a:t>
            </a:r>
            <a:endParaRPr lang="en-US" altLang="x-none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</a:endParaRPr>
          </a:p>
          <a:p>
            <a:r>
              <a:rPr lang="zh-CN" altLang="en-US" sz="2400" b="1" noProof="1" dirty="0">
                <a:solidFill>
                  <a:srgbClr val="3F3F3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楷体_GB2312" panose="02010609030101010101" pitchFamily="1" charset="-122"/>
                <a:cs typeface="+mn-ea"/>
              </a:rPr>
              <a:t>          You should...</a:t>
            </a:r>
            <a:endParaRPr lang="zh-CN" altLang="en-US" sz="2400" b="1" noProof="1" dirty="0">
              <a:solidFill>
                <a:srgbClr val="3F3F3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  <a:ea typeface="楷体_GB2312" panose="02010609030101010101" pitchFamily="1" charset="-122"/>
            </a:endParaRPr>
          </a:p>
          <a:p>
            <a:r>
              <a:rPr lang="zh-CN" altLang="en-US" sz="2800" b="1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     </a:t>
            </a:r>
            <a:endParaRPr lang="zh-CN" altLang="en-US" sz="2800" b="1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" y="244475"/>
            <a:ext cx="1298575" cy="417513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talk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矩形 8"/>
          <p:cNvSpPr/>
          <p:nvPr/>
        </p:nvSpPr>
        <p:spPr>
          <a:xfrm>
            <a:off x="1660525" y="52388"/>
            <a:ext cx="5464175" cy="334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选一个你喜欢的角色,告诉大家如何更好地保护你爱惜你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36871" name="AutoShape 14" descr="http://img5.imgtn.bdimg.com/it/u=277865509,2066487430&amp;fm=23&amp;gp=0.jpg"/>
          <p:cNvSpPr>
            <a:spLocks noChangeAspect="1"/>
          </p:cNvSpPr>
          <p:nvPr/>
        </p:nvSpPr>
        <p:spPr>
          <a:xfrm>
            <a:off x="155575" y="-119062"/>
            <a:ext cx="304800" cy="279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2" name="AutoShape 16" descr="http://img5.imgtn.bdimg.com/it/u=277865509,2066487430&amp;fm=23&amp;gp=0.jpg"/>
          <p:cNvSpPr>
            <a:spLocks noChangeAspect="1"/>
          </p:cNvSpPr>
          <p:nvPr/>
        </p:nvSpPr>
        <p:spPr>
          <a:xfrm>
            <a:off x="155575" y="-119062"/>
            <a:ext cx="304800" cy="279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8"/>
          <p:cNvSpPr/>
          <p:nvPr/>
        </p:nvSpPr>
        <p:spPr>
          <a:xfrm>
            <a:off x="1660525" y="285750"/>
            <a:ext cx="54641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（可以自己说，也可以小组一起合作）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pic>
        <p:nvPicPr>
          <p:cNvPr id="36876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3560" y="4063365"/>
            <a:ext cx="1687830" cy="2437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7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635" y="3872865"/>
            <a:ext cx="1844040" cy="281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标题 3788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p>
            <a:endParaRPr lang="zh-CN" altLang="en-US" dirty="0"/>
          </a:p>
        </p:txBody>
      </p:sp>
      <p:pic>
        <p:nvPicPr>
          <p:cNvPr id="38914" name="图片 378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6955" y="4196080"/>
            <a:ext cx="2816225" cy="2130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78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" y="1643063"/>
            <a:ext cx="2879725" cy="212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78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2533" y="1643063"/>
            <a:ext cx="2922587" cy="212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图片 378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465" y="4196080"/>
            <a:ext cx="2859088" cy="2128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3" name="Rectangle 2"/>
          <p:cNvSpPr/>
          <p:nvPr/>
        </p:nvSpPr>
        <p:spPr>
          <a:xfrm>
            <a:off x="231775" y="152400"/>
            <a:ext cx="2049145" cy="500380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Let's dicuss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24" name="文本框 37900"/>
          <p:cNvSpPr txBox="1"/>
          <p:nvPr/>
        </p:nvSpPr>
        <p:spPr>
          <a:xfrm>
            <a:off x="304800" y="652463"/>
            <a:ext cx="8153400" cy="9477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As a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student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, what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else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should we do to protect the earth?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9" name="Picture 1" descr="C:\Users\Administrator\AppData\Roaming\Tencent\Users\345640631\QQ\WinTemp\RichOle\F}3HJF~M_Z@6D{CBOH(X5{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9305" y="1600200"/>
            <a:ext cx="7029450" cy="5138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2"/>
          <p:cNvSpPr/>
          <p:nvPr/>
        </p:nvSpPr>
        <p:spPr>
          <a:xfrm>
            <a:off x="-1981200" y="5734050"/>
            <a:ext cx="720725" cy="574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Trebuchet MS" panose="020B0603020202020204" pitchFamily="-84" charset="0"/>
              <a:ea typeface="华文新魏" panose="02010800040101010101" pitchFamily="-84" charset="-122"/>
            </a:endParaRPr>
          </a:p>
        </p:txBody>
      </p:sp>
      <p:sp>
        <p:nvSpPr>
          <p:cNvPr id="25602" name="Rectangle 33"/>
          <p:cNvSpPr/>
          <p:nvPr/>
        </p:nvSpPr>
        <p:spPr>
          <a:xfrm>
            <a:off x="8172450" y="6165850"/>
            <a:ext cx="71438" cy="71438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Trebuchet MS" panose="020B0603020202020204" pitchFamily="-84" charset="0"/>
              <a:ea typeface="华文新魏" panose="02010800040101010101" pitchFamily="-84" charset="-122"/>
            </a:endParaRPr>
          </a:p>
        </p:txBody>
      </p:sp>
      <p:pic>
        <p:nvPicPr>
          <p:cNvPr id="190498" name="Picture 34" descr="1242397_220434094_2"/>
          <p:cNvPicPr>
            <a:picLocks noChangeAspect="1"/>
          </p:cNvPicPr>
          <p:nvPr/>
        </p:nvPicPr>
        <p:blipFill>
          <a:blip r:embed="rId1">
            <a:lum bright="-12000" contrast="18000"/>
          </a:blip>
          <a:stretch>
            <a:fillRect/>
          </a:stretch>
        </p:blipFill>
        <p:spPr>
          <a:xfrm>
            <a:off x="-36512" y="0"/>
            <a:ext cx="9180512" cy="688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99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0"/>
            <a:ext cx="9432925" cy="688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515" name="Picture 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0"/>
            <a:ext cx="9388475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211503" y="1916832"/>
            <a:ext cx="2762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tart  From us !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1503" y="2564904"/>
            <a:ext cx="29434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tart  From now!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62771" y="3365823"/>
            <a:ext cx="31432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4000" kern="1200" cap="none" spc="0" normalizeH="0" baseline="0" noProof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S</a:t>
            </a:r>
            <a:r>
              <a:rPr kumimoji="0" lang="en-US" altLang="zh-CN" sz="2800" kern="1200" cap="none" spc="0" normalizeH="0" baseline="0" noProof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ave  Our Earth!</a:t>
            </a:r>
            <a:endParaRPr kumimoji="0" lang="en-US" altLang="zh-CN" sz="2800" kern="1200" cap="none" spc="0" normalizeH="0" baseline="0" noProof="0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75856" y="4089266"/>
            <a:ext cx="31432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kumimoji="0" lang="en-US" altLang="zh-CN" sz="4000" kern="1200" cap="none" spc="0" normalizeH="0" baseline="0" noProof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S</a:t>
            </a:r>
            <a:r>
              <a:rPr kumimoji="0" lang="en-US" altLang="zh-CN" sz="2800" kern="1200" cap="none" spc="0" normalizeH="0" baseline="0" noProof="0" dirty="0">
                <a:solidFill>
                  <a:schemeClr val="bg1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rPr>
              <a:t>ave  Our lives!</a:t>
            </a:r>
            <a:endParaRPr kumimoji="0" lang="en-US" altLang="zh-CN" sz="2800" kern="1200" cap="none" spc="0" normalizeH="0" baseline="0" noProof="0" dirty="0">
              <a:solidFill>
                <a:schemeClr val="bg1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5113" y="187325"/>
            <a:ext cx="1079500" cy="617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800"/>
                            </p:stCondLst>
                            <p:childTnLst>
                              <p:par>
                                <p:cTn id="3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9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body" idx="4294967295"/>
          </p:nvPr>
        </p:nvSpPr>
        <p:spPr>
          <a:xfrm>
            <a:off x="1033463" y="1728788"/>
            <a:ext cx="7508875" cy="3978275"/>
          </a:xfrm>
        </p:spPr>
        <p:txBody>
          <a:bodyPr vert="horz" wrap="square" anchor="t"/>
          <a:p>
            <a:pPr eaLnBrk="1" hangingPunct="1">
              <a:buNone/>
            </a:pPr>
            <a:r>
              <a:rPr lang="zh-CN" altLang="en-US" dirty="0"/>
              <a:t> </a:t>
            </a:r>
            <a:endParaRPr lang="zh-CN" altLang="en-US" b="1" dirty="0"/>
          </a:p>
        </p:txBody>
      </p:sp>
      <p:sp>
        <p:nvSpPr>
          <p:cNvPr id="38915" name="Rectangle 2"/>
          <p:cNvSpPr/>
          <p:nvPr/>
        </p:nvSpPr>
        <p:spPr>
          <a:xfrm>
            <a:off x="152400" y="152400"/>
            <a:ext cx="1857375" cy="449263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Homework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8916" name="TextBox 4"/>
          <p:cNvPicPr/>
          <p:nvPr/>
        </p:nvPicPr>
        <p:blipFill>
          <a:blip r:embed="rId1"/>
          <a:stretch>
            <a:fillRect/>
          </a:stretch>
        </p:blipFill>
        <p:spPr>
          <a:xfrm>
            <a:off x="593090" y="751205"/>
            <a:ext cx="7958455" cy="5934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Text Box 9"/>
          <p:cNvSpPr txBox="1"/>
          <p:nvPr/>
        </p:nvSpPr>
        <p:spPr>
          <a:xfrm>
            <a:off x="854075" y="2010410"/>
            <a:ext cx="74364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2800" dirty="0">
                <a:latin typeface="Arial" panose="020B0604020202020204" pitchFamily="34" charset="0"/>
                <a:sym typeface="Arial" panose="020B0604020202020204" pitchFamily="34" charset="0"/>
              </a:rPr>
              <a:t>I. Listen, read and retell the passage</a:t>
            </a:r>
            <a:endParaRPr lang="zh-CN" altLang="en-US" sz="28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800" dirty="0">
                <a:latin typeface="Arial" panose="020B0604020202020204" pitchFamily="34" charset="0"/>
                <a:sym typeface="Arial" panose="020B0604020202020204" pitchFamily="34" charset="0"/>
              </a:rPr>
              <a:t>                                  （</a:t>
            </a:r>
            <a:r>
              <a:rPr lang="zh-CN" altLang="en-US" sz="2000" dirty="0">
                <a:latin typeface="Arial" panose="020B0604020202020204" pitchFamily="34" charset="0"/>
                <a:sym typeface="Arial" panose="020B0604020202020204" pitchFamily="34" charset="0"/>
              </a:rPr>
              <a:t>听读课文，试着复述)</a:t>
            </a:r>
            <a:endParaRPr lang="zh-CN" altLang="en-US" sz="20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endParaRPr lang="zh-CN" altLang="en-US" sz="20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800" dirty="0">
                <a:latin typeface="Arial" panose="020B0604020202020204" pitchFamily="34" charset="0"/>
                <a:sym typeface="Arial" panose="020B0604020202020204" pitchFamily="34" charset="0"/>
              </a:rPr>
              <a:t>II.Search some information about how to protect the earth.        </a:t>
            </a:r>
            <a:r>
              <a:rPr lang="zh-CN" altLang="en-US" sz="2000" dirty="0">
                <a:latin typeface="Arial" panose="020B0604020202020204" pitchFamily="34" charset="0"/>
                <a:sym typeface="Arial" panose="020B0604020202020204" pitchFamily="34" charset="0"/>
              </a:rPr>
              <a:t>（搜集更多有关保护地球的资料）</a:t>
            </a:r>
            <a:endParaRPr lang="zh-CN" altLang="en-US" sz="20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endParaRPr lang="zh-CN" altLang="en-US" sz="28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800" dirty="0">
                <a:latin typeface="Arial" panose="020B0604020202020204" pitchFamily="34" charset="0"/>
                <a:sym typeface="Arial" panose="020B0604020202020204" pitchFamily="34" charset="0"/>
              </a:rPr>
              <a:t>III. </a:t>
            </a:r>
            <a:r>
              <a:rPr lang="en-US" altLang="zh-CN" sz="2800" dirty="0">
                <a:latin typeface="Arial" panose="020B0604020202020204" pitchFamily="34" charset="0"/>
                <a:sym typeface="Arial" panose="020B0604020202020204" pitchFamily="34" charset="0"/>
              </a:rPr>
              <a:t>*</a:t>
            </a:r>
            <a:r>
              <a:rPr lang="en-US" altLang="zh-CN" sz="2800" dirty="0">
                <a:latin typeface="Arial" panose="020B0604020202020204" pitchFamily="34" charset="0"/>
                <a:sym typeface="Arial" panose="020B0604020202020204" pitchFamily="34" charset="0"/>
              </a:rPr>
              <a:t>Make a poster about protecting the Earth</a:t>
            </a:r>
            <a:endParaRPr lang="zh-CN" altLang="en-US" sz="28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800" dirty="0">
                <a:latin typeface="Arial" panose="020B0604020202020204" pitchFamily="34" charset="0"/>
                <a:sym typeface="Arial" panose="020B0604020202020204" pitchFamily="34" charset="0"/>
              </a:rPr>
              <a:t>                       </a:t>
            </a:r>
            <a:r>
              <a:rPr lang="zh-CN" altLang="en-US" sz="2000" dirty="0">
                <a:latin typeface="Arial" panose="020B0604020202020204" pitchFamily="34" charset="0"/>
                <a:sym typeface="Arial" panose="020B0604020202020204" pitchFamily="34" charset="0"/>
              </a:rPr>
              <a:t>（</a:t>
            </a:r>
            <a:r>
              <a:rPr lang="en-US" altLang="zh-CN" sz="2000" dirty="0">
                <a:latin typeface="Arial" panose="020B0604020202020204" pitchFamily="34" charset="0"/>
                <a:sym typeface="Arial" panose="020B0604020202020204" pitchFamily="34" charset="0"/>
              </a:rPr>
              <a:t>*</a:t>
            </a:r>
            <a:r>
              <a:rPr lang="zh-CN" altLang="en-US" sz="2000" dirty="0">
                <a:latin typeface="Arial" panose="020B0604020202020204" pitchFamily="34" charset="0"/>
                <a:sym typeface="Arial" panose="020B0604020202020204" pitchFamily="34" charset="0"/>
              </a:rPr>
              <a:t>制作关于保护地球的海报）</a:t>
            </a:r>
            <a:endParaRPr lang="zh-CN" altLang="en-US" sz="20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41"/>
          <a:stretch>
            <a:fillRect/>
          </a:stretch>
        </p:blipFill>
        <p:spPr>
          <a:xfrm>
            <a:off x="0" y="5002306"/>
            <a:ext cx="9144000" cy="185569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318020" y="3275111"/>
            <a:ext cx="45079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2" charset="0"/>
              </a:rPr>
              <a:t>develop new energy</a:t>
            </a:r>
            <a:endParaRPr lang="zh-CN" altLang="en-US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anose="030F0702030302020204" pitchFamily="2" charset="0"/>
            </a:endParaRPr>
          </a:p>
        </p:txBody>
      </p:sp>
      <p:pic>
        <p:nvPicPr>
          <p:cNvPr id="41985" name="Picture 1" descr="C:\Users\Administrator\AppData\Roaming\Tencent\Users\345640631\QQ\WinTemp\RichOle\@M`JJAX%~{S1_`COR%A4{~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546" y="1021278"/>
            <a:ext cx="2185987" cy="1489693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583354" y="2567225"/>
            <a:ext cx="17783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2000" b="1" dirty="0"/>
              <a:t>solar energy</a:t>
            </a:r>
            <a:endParaRPr lang="en-US" altLang="zh-CN" sz="2000" b="1" dirty="0"/>
          </a:p>
          <a:p>
            <a:pPr algn="ctr" latinLnBrk="1"/>
            <a:r>
              <a:rPr lang="zh-CN" altLang="en-US" sz="2000" b="1" dirty="0"/>
              <a:t>太阳能</a:t>
            </a:r>
            <a:endParaRPr lang="en-US" altLang="zh-CN" sz="2000" b="1" dirty="0"/>
          </a:p>
        </p:txBody>
      </p:sp>
      <p:pic>
        <p:nvPicPr>
          <p:cNvPr id="41986" name="Picture 2" descr="C:\Users\Administrator\AppData\Roaming\Tencent\Users\345640631\QQ\WinTemp\RichOle\NZSDCD58LV8CR680NNTRP%A.pn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6760" y="1020571"/>
            <a:ext cx="2185200" cy="1490400"/>
          </a:xfrm>
          <a:prstGeom prst="rect">
            <a:avLst/>
          </a:prstGeom>
          <a:noFill/>
        </p:spPr>
      </p:pic>
      <p:sp>
        <p:nvSpPr>
          <p:cNvPr id="27" name="矩形 26"/>
          <p:cNvSpPr/>
          <p:nvPr/>
        </p:nvSpPr>
        <p:spPr>
          <a:xfrm>
            <a:off x="3598687" y="2598003"/>
            <a:ext cx="2098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nuclear energy</a:t>
            </a:r>
            <a:endParaRPr lang="en-US" altLang="zh-CN" sz="2000" b="1" dirty="0"/>
          </a:p>
          <a:p>
            <a:pPr algn="ctr"/>
            <a:r>
              <a:rPr lang="zh-CN" altLang="en-US" sz="2000" b="1" dirty="0"/>
              <a:t>核能</a:t>
            </a:r>
            <a:endParaRPr lang="zh-CN" altLang="en-US" sz="2000" b="1" dirty="0"/>
          </a:p>
        </p:txBody>
      </p:sp>
      <p:pic>
        <p:nvPicPr>
          <p:cNvPr id="41987" name="Picture 3" descr="C:\Users\Administrator\AppData\Roaming\Tencent\Users\345640631\QQ\WinTemp\RichOle\WM7GNQ76P%J1M}3BWO$BQUF.pn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2421" y="1047797"/>
            <a:ext cx="2185200" cy="1490400"/>
          </a:xfrm>
          <a:prstGeom prst="rect">
            <a:avLst/>
          </a:prstGeom>
          <a:noFill/>
        </p:spPr>
      </p:pic>
      <p:sp>
        <p:nvSpPr>
          <p:cNvPr id="28" name="矩形 27"/>
          <p:cNvSpPr/>
          <p:nvPr/>
        </p:nvSpPr>
        <p:spPr>
          <a:xfrm>
            <a:off x="6846426" y="2628781"/>
            <a:ext cx="17815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wind energy</a:t>
            </a:r>
            <a:endParaRPr lang="en-US" altLang="zh-CN" sz="2000" b="1" dirty="0"/>
          </a:p>
          <a:p>
            <a:pPr algn="ctr"/>
            <a:r>
              <a:rPr lang="zh-CN" altLang="en-US" sz="2000" b="1" dirty="0"/>
              <a:t>风能</a:t>
            </a:r>
            <a:endParaRPr lang="zh-CN" altLang="en-US" sz="2000" b="1" dirty="0"/>
          </a:p>
        </p:txBody>
      </p:sp>
      <p:pic>
        <p:nvPicPr>
          <p:cNvPr id="41988" name="Picture 4" descr="C:\Users\Administrator\AppData\Roaming\Tencent\Users\345640631\QQ\WinTemp\RichOle\6Q9ZB77F@T9V$C9FB7~R$}4.pn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333" y="4000140"/>
            <a:ext cx="2185200" cy="1490400"/>
          </a:xfrm>
          <a:prstGeom prst="rect">
            <a:avLst/>
          </a:prstGeom>
          <a:noFill/>
        </p:spPr>
      </p:pic>
      <p:sp>
        <p:nvSpPr>
          <p:cNvPr id="29" name="矩形 28"/>
          <p:cNvSpPr/>
          <p:nvPr/>
        </p:nvSpPr>
        <p:spPr>
          <a:xfrm>
            <a:off x="508793" y="5704114"/>
            <a:ext cx="1916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ocean energy</a:t>
            </a:r>
            <a:endParaRPr lang="en-US" altLang="zh-CN" sz="2000" b="1" dirty="0"/>
          </a:p>
          <a:p>
            <a:pPr algn="ctr"/>
            <a:r>
              <a:rPr lang="zh-CN" altLang="en-US" sz="2000" b="1" dirty="0"/>
              <a:t>海洋能</a:t>
            </a:r>
            <a:endParaRPr lang="zh-CN" altLang="en-US" sz="2000" b="1" dirty="0"/>
          </a:p>
        </p:txBody>
      </p:sp>
      <p:pic>
        <p:nvPicPr>
          <p:cNvPr id="41989" name="Picture 5" descr="C:\Users\Administrator\AppData\Roaming\Tencent\Users\345640631\QQ\WinTemp\RichOle\L]LBROS(@OS)K11~VQ9)HNK.png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98687" y="4000140"/>
            <a:ext cx="2185200" cy="1490400"/>
          </a:xfrm>
          <a:prstGeom prst="rect">
            <a:avLst/>
          </a:prstGeom>
          <a:noFill/>
        </p:spPr>
      </p:pic>
      <p:sp>
        <p:nvSpPr>
          <p:cNvPr id="31" name="矩形 30"/>
          <p:cNvSpPr/>
          <p:nvPr/>
        </p:nvSpPr>
        <p:spPr>
          <a:xfrm>
            <a:off x="3546760" y="5704114"/>
            <a:ext cx="22191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/>
              <a:t>biomass energy</a:t>
            </a:r>
            <a:endParaRPr lang="en-US" altLang="zh-CN" sz="2000" b="1" dirty="0"/>
          </a:p>
          <a:p>
            <a:pPr algn="ctr"/>
            <a:r>
              <a:rPr lang="zh-CN" altLang="en-US" sz="2000" b="1" dirty="0"/>
              <a:t>生物质能</a:t>
            </a:r>
            <a:endParaRPr lang="zh-CN" altLang="en-US" sz="2000" b="1" dirty="0"/>
          </a:p>
        </p:txBody>
      </p:sp>
      <p:pic>
        <p:nvPicPr>
          <p:cNvPr id="41990" name="Picture 6" descr="C:\Users\Administrator\AppData\Roaming\Tencent\Users\345640631\QQ\WinTemp\RichOle\FNTZ5_TT_99EV[)%KW()Y1J.png"/>
          <p:cNvPicPr>
            <a:picLocks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642421" y="4000140"/>
            <a:ext cx="2185200" cy="1490400"/>
          </a:xfrm>
          <a:prstGeom prst="rect">
            <a:avLst/>
          </a:prstGeom>
          <a:noFill/>
        </p:spPr>
      </p:pic>
      <p:sp>
        <p:nvSpPr>
          <p:cNvPr id="33" name="矩形 32"/>
          <p:cNvSpPr/>
          <p:nvPr/>
        </p:nvSpPr>
        <p:spPr>
          <a:xfrm>
            <a:off x="6825985" y="5704114"/>
            <a:ext cx="18304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/>
              <a:t>hydroenergy</a:t>
            </a:r>
            <a:endParaRPr lang="en-US" altLang="zh-CN" sz="2000" b="1" dirty="0"/>
          </a:p>
          <a:p>
            <a:pPr algn="ctr"/>
            <a:r>
              <a:rPr lang="zh-CN" altLang="en-US" sz="2000" b="1" dirty="0"/>
              <a:t>水能</a:t>
            </a:r>
            <a:endParaRPr lang="zh-CN" altLang="en-US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22513" y="120579"/>
            <a:ext cx="2043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Let’s learn</a:t>
            </a:r>
            <a:endParaRPr lang="zh-CN" altLang="en-US" sz="2400" b="1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3" y="120579"/>
            <a:ext cx="522514" cy="58224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333" y="68365"/>
            <a:ext cx="522000" cy="648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2" descr="无标题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763" y="2536825"/>
            <a:ext cx="5819775" cy="4114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7"/>
          <p:cNvGrpSpPr/>
          <p:nvPr/>
        </p:nvGrpSpPr>
        <p:grpSpPr>
          <a:xfrm>
            <a:off x="1347788" y="1585913"/>
            <a:ext cx="8361362" cy="708025"/>
            <a:chOff x="1728" y="1306"/>
            <a:chExt cx="4765" cy="446"/>
          </a:xfrm>
        </p:grpSpPr>
        <p:sp>
          <p:nvSpPr>
            <p:cNvPr id="60420" name="Text Box 23"/>
            <p:cNvSpPr txBox="1">
              <a:spLocks noChangeArrowheads="1"/>
            </p:cNvSpPr>
            <p:nvPr/>
          </p:nvSpPr>
          <p:spPr bwMode="auto">
            <a:xfrm>
              <a:off x="2791" y="1306"/>
              <a:ext cx="3702" cy="4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0" lang="en-US" altLang="zh-CN" sz="4000" b="1" kern="1200" cap="none" spc="0" normalizeH="0" baseline="0" noProof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Pro</a:t>
              </a:r>
              <a:r>
                <a:rPr kumimoji="0" lang="en-US" altLang="zh-CN" sz="4000" b="1" kern="1200" cap="none" spc="0" normalizeH="0" baseline="0" noProof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tect</a:t>
              </a:r>
              <a:r>
                <a:rPr kumimoji="0" lang="en-US" altLang="zh-CN" sz="3600" b="1" kern="1200" cap="none" spc="0" normalizeH="0" baseline="0" noProof="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600" b="1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the Earth</a:t>
              </a:r>
              <a:endPara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421" name="Text Box 24"/>
            <p:cNvSpPr txBox="1">
              <a:spLocks noChangeArrowheads="1"/>
            </p:cNvSpPr>
            <p:nvPr/>
          </p:nvSpPr>
          <p:spPr bwMode="auto">
            <a:xfrm>
              <a:off x="1728" y="1306"/>
              <a:ext cx="1536" cy="4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defRPr/>
              </a:pPr>
              <a:r>
                <a:rPr kumimoji="0" lang="en-US" altLang="zh-CN" sz="3600" b="1" kern="1200" cap="none" spc="0" normalizeH="0" baseline="0" noProof="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Unit 7</a:t>
              </a:r>
              <a:endPara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AutoShape 21"/>
          <p:cNvSpPr/>
          <p:nvPr/>
        </p:nvSpPr>
        <p:spPr>
          <a:xfrm>
            <a:off x="3213100" y="2232025"/>
            <a:ext cx="1524000" cy="609600"/>
          </a:xfrm>
          <a:prstGeom prst="wedgeRoundRectCallout">
            <a:avLst>
              <a:gd name="adj1" fmla="val -99167"/>
              <a:gd name="adj2" fmla="val -222657"/>
              <a:gd name="adj3" fmla="val 16667"/>
            </a:avLst>
          </a:prstGeom>
          <a:noFill/>
          <a:ln w="9525">
            <a:noFill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" panose="02010609060101010101" pitchFamily="49" charset="-122"/>
                <a:cs typeface="+mn-ea"/>
              </a:rPr>
              <a:t>保护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9763" y="150813"/>
            <a:ext cx="4962525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4400" kern="0" cap="none" spc="0" normalizeH="0" baseline="0" noProof="0" dirty="0">
                <a:solidFill>
                  <a:srgbClr val="008000"/>
                </a:solidFill>
                <a:latin typeface="Arial" panose="020B0604020202020204"/>
                <a:ea typeface="宋体" panose="02010600030101010101" pitchFamily="2" charset="-122"/>
                <a:cs typeface="+mj-cs"/>
              </a:rPr>
              <a:t>The</a:t>
            </a:r>
            <a:r>
              <a:rPr kumimoji="0" lang="en-US" altLang="zh-CN" sz="4400" kern="0" cap="none" spc="0" normalizeH="0" baseline="0" noProof="0" dirty="0">
                <a:solidFill>
                  <a:srgbClr val="FF0000"/>
                </a:solidFill>
                <a:latin typeface="Arial" panose="020B0604020202020204"/>
                <a:ea typeface="宋体" panose="02010600030101010101" pitchFamily="2" charset="-122"/>
                <a:cs typeface="+mj-cs"/>
              </a:rPr>
              <a:t> Earth</a:t>
            </a:r>
            <a:endParaRPr kumimoji="0" lang="zh-CN" altLang="en-US" kern="1200" cap="none" spc="0" normalizeH="0" baseline="0" noProof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13100" y="150813"/>
            <a:ext cx="5140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Arial" panose="020B0604020202020204" pitchFamily="34" charset="0"/>
              </a:rPr>
              <a:t>is </a:t>
            </a:r>
            <a:r>
              <a:rPr lang="en-US" altLang="zh-CN" sz="4400" dirty="0">
                <a:solidFill>
                  <a:srgbClr val="008000"/>
                </a:solidFill>
                <a:latin typeface="Arial" panose="020B0604020202020204" pitchFamily="34" charset="0"/>
              </a:rPr>
              <a:t>our only home</a:t>
            </a:r>
            <a:endParaRPr lang="zh-CN" altLang="en-US" sz="44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4107" name="文本框 4106"/>
          <p:cNvSpPr txBox="1"/>
          <p:nvPr/>
        </p:nvSpPr>
        <p:spPr>
          <a:xfrm>
            <a:off x="728663" y="823913"/>
            <a:ext cx="84153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</a:rPr>
              <a:t>We </a:t>
            </a:r>
            <a:r>
              <a:rPr lang="en-US" altLang="zh-CN" sz="4400" dirty="0">
                <a:solidFill>
                  <a:srgbClr val="FF0000"/>
                </a:solidFill>
                <a:latin typeface="Arial" panose="020B0604020202020204" pitchFamily="34" charset="0"/>
              </a:rPr>
              <a:t>should</a:t>
            </a:r>
            <a:r>
              <a:rPr lang="en-US" altLang="zh-CN" sz="4400" dirty="0">
                <a:latin typeface="Arial" panose="020B0604020202020204" pitchFamily="34" charset="0"/>
              </a:rPr>
              <a:t> protect the Earth</a:t>
            </a:r>
            <a:endParaRPr lang="en-US" altLang="zh-CN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9" grpId="0"/>
      <p:bldP spid="15" grpId="0"/>
      <p:bldP spid="15" grpId="1"/>
      <p:bldP spid="4107" grpId="0"/>
      <p:bldP spid="410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0975808_111935376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192530"/>
            <a:ext cx="6405245" cy="5567680"/>
          </a:xfrm>
          <a:prstGeom prst="rect">
            <a:avLst/>
          </a:prstGeom>
        </p:spPr>
      </p:pic>
      <p:sp>
        <p:nvSpPr>
          <p:cNvPr id="3" name="文本框 9219"/>
          <p:cNvSpPr txBox="1"/>
          <p:nvPr/>
        </p:nvSpPr>
        <p:spPr>
          <a:xfrm>
            <a:off x="708025" y="662940"/>
            <a:ext cx="8153400" cy="6477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lIns="90170" tIns="46990" rIns="90170" bIns="46990" anchor="t">
            <a:spAutoFit/>
          </a:bodyPr>
          <a:p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What's the matter with our Earth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?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" name="Rectangle 2"/>
          <p:cNvSpPr/>
          <p:nvPr/>
        </p:nvSpPr>
        <p:spPr>
          <a:xfrm>
            <a:off x="152400" y="152400"/>
            <a:ext cx="1857375" cy="449263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Think and say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33" name="Group 38"/>
          <p:cNvGrpSpPr/>
          <p:nvPr/>
        </p:nvGrpSpPr>
        <p:grpSpPr>
          <a:xfrm>
            <a:off x="6513513" y="1308100"/>
            <a:ext cx="2057400" cy="2627313"/>
            <a:chOff x="2072" y="2209"/>
            <a:chExt cx="1649" cy="1903"/>
          </a:xfrm>
        </p:grpSpPr>
        <p:sp>
          <p:nvSpPr>
            <p:cNvPr id="18477" name="Rectangle 39"/>
            <p:cNvSpPr/>
            <p:nvPr/>
          </p:nvSpPr>
          <p:spPr>
            <a:xfrm>
              <a:off x="2072" y="2209"/>
              <a:ext cx="1649" cy="1903"/>
            </a:xfrm>
            <a:prstGeom prst="rect">
              <a:avLst/>
            </a:prstGeom>
            <a:solidFill>
              <a:srgbClr val="336699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rebuchet MS" panose="020B0603020202020204" pitchFamily="-84" charset="0"/>
              </a:endParaRPr>
            </a:p>
          </p:txBody>
        </p:sp>
        <p:pic>
          <p:nvPicPr>
            <p:cNvPr id="18478" name="Picture 40" descr="2008102316231994_2"/>
            <p:cNvPicPr>
              <a:picLocks noChangeAspect="1"/>
            </p:cNvPicPr>
            <p:nvPr/>
          </p:nvPicPr>
          <p:blipFill>
            <a:blip r:embed="rId1"/>
            <a:srcRect l="8784" t="21194" r="10611" b="5254"/>
            <a:stretch>
              <a:fillRect/>
            </a:stretch>
          </p:blipFill>
          <p:spPr>
            <a:xfrm>
              <a:off x="2161" y="2614"/>
              <a:ext cx="1509" cy="14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9" name="Text Box 41"/>
            <p:cNvSpPr txBox="1"/>
            <p:nvPr/>
          </p:nvSpPr>
          <p:spPr>
            <a:xfrm>
              <a:off x="2242" y="2219"/>
              <a:ext cx="1348" cy="3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rPr>
                <a:t>Save trees</a:t>
              </a:r>
              <a:endParaRPr lang="en-US" altLang="zh-CN" sz="2400" b="1" dirty="0">
                <a:solidFill>
                  <a:srgbClr val="FFFF00"/>
                </a:solidFill>
                <a:latin typeface="Comic Sans MS" panose="030F0702030302020204" pitchFamily="2" charset="0"/>
              </a:endParaRPr>
            </a:p>
          </p:txBody>
        </p:sp>
      </p:grpSp>
      <p:grpSp>
        <p:nvGrpSpPr>
          <p:cNvPr id="18434" name="Group 49"/>
          <p:cNvGrpSpPr/>
          <p:nvPr/>
        </p:nvGrpSpPr>
        <p:grpSpPr>
          <a:xfrm>
            <a:off x="682625" y="4233863"/>
            <a:ext cx="1963738" cy="2624137"/>
            <a:chOff x="3088" y="131"/>
            <a:chExt cx="1701" cy="1903"/>
          </a:xfrm>
        </p:grpSpPr>
        <p:sp>
          <p:nvSpPr>
            <p:cNvPr id="18474" name="Rectangle 33"/>
            <p:cNvSpPr/>
            <p:nvPr/>
          </p:nvSpPr>
          <p:spPr>
            <a:xfrm>
              <a:off x="3088" y="131"/>
              <a:ext cx="1701" cy="1903"/>
            </a:xfrm>
            <a:prstGeom prst="rect">
              <a:avLst/>
            </a:prstGeom>
            <a:solidFill>
              <a:srgbClr val="6633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rebuchet MS" panose="020B0603020202020204" pitchFamily="-84" charset="0"/>
              </a:endParaRPr>
            </a:p>
          </p:txBody>
        </p:sp>
        <p:pic>
          <p:nvPicPr>
            <p:cNvPr id="18475" name="Picture 34" descr="TXT-2010429211849999"/>
            <p:cNvPicPr>
              <a:picLocks noChangeAspect="1"/>
            </p:cNvPicPr>
            <p:nvPr/>
          </p:nvPicPr>
          <p:blipFill>
            <a:blip r:embed="rId2"/>
            <a:srcRect l="40433" t="21602" r="25101"/>
            <a:stretch>
              <a:fillRect/>
            </a:stretch>
          </p:blipFill>
          <p:spPr>
            <a:xfrm>
              <a:off x="3179" y="550"/>
              <a:ext cx="1513" cy="14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6" name="Text Box 35"/>
            <p:cNvSpPr txBox="1"/>
            <p:nvPr/>
          </p:nvSpPr>
          <p:spPr>
            <a:xfrm>
              <a:off x="3118" y="133"/>
              <a:ext cx="1644" cy="3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ctr"/>
              <a:r>
                <a: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rPr>
                <a:t>Save energy</a:t>
              </a:r>
              <a:endParaRPr lang="en-US" altLang="zh-CN" sz="2400" b="1" dirty="0">
                <a:solidFill>
                  <a:srgbClr val="FFFF00"/>
                </a:solidFill>
                <a:latin typeface="Comic Sans MS" panose="030F0702030302020204" pitchFamily="2" charset="0"/>
              </a:endParaRPr>
            </a:p>
          </p:txBody>
        </p:sp>
      </p:grpSp>
      <p:grpSp>
        <p:nvGrpSpPr>
          <p:cNvPr id="18435" name="Group 4"/>
          <p:cNvGrpSpPr/>
          <p:nvPr/>
        </p:nvGrpSpPr>
        <p:grpSpPr>
          <a:xfrm>
            <a:off x="6470650" y="4035425"/>
            <a:ext cx="2100263" cy="2706688"/>
            <a:chOff x="4029" y="2146"/>
            <a:chExt cx="1657" cy="1978"/>
          </a:xfrm>
        </p:grpSpPr>
        <p:grpSp>
          <p:nvGrpSpPr>
            <p:cNvPr id="18459" name="Group 5"/>
            <p:cNvGrpSpPr/>
            <p:nvPr/>
          </p:nvGrpSpPr>
          <p:grpSpPr>
            <a:xfrm>
              <a:off x="4029" y="2209"/>
              <a:ext cx="1642" cy="1915"/>
              <a:chOff x="4029" y="2209"/>
              <a:chExt cx="1642" cy="1915"/>
            </a:xfrm>
          </p:grpSpPr>
          <p:sp>
            <p:nvSpPr>
              <p:cNvPr id="18461" name="Rectangle 6"/>
              <p:cNvSpPr/>
              <p:nvPr/>
            </p:nvSpPr>
            <p:spPr>
              <a:xfrm>
                <a:off x="4029" y="2209"/>
                <a:ext cx="1642" cy="1915"/>
              </a:xfrm>
              <a:prstGeom prst="rect">
                <a:avLst/>
              </a:prstGeom>
              <a:solidFill>
                <a:srgbClr val="003300"/>
              </a:solidFill>
              <a:ln w="9525">
                <a:noFill/>
              </a:ln>
            </p:spPr>
            <p:txBody>
              <a:bodyPr wrap="none" anchor="ctr"/>
              <a:p>
                <a:endParaRPr lang="zh-CN" altLang="en-US" dirty="0">
                  <a:latin typeface="Trebuchet MS" panose="020B0603020202020204" pitchFamily="-84" charset="0"/>
                </a:endParaRPr>
              </a:p>
            </p:txBody>
          </p:sp>
          <p:grpSp>
            <p:nvGrpSpPr>
              <p:cNvPr id="18462" name="Group 7"/>
              <p:cNvGrpSpPr/>
              <p:nvPr/>
            </p:nvGrpSpPr>
            <p:grpSpPr>
              <a:xfrm>
                <a:off x="4091" y="2614"/>
                <a:ext cx="1515" cy="1463"/>
                <a:chOff x="415" y="2063"/>
                <a:chExt cx="1390" cy="1423"/>
              </a:xfrm>
            </p:grpSpPr>
            <p:sp>
              <p:nvSpPr>
                <p:cNvPr id="18464" name="Rectangle 8"/>
                <p:cNvSpPr/>
                <p:nvPr/>
              </p:nvSpPr>
              <p:spPr>
                <a:xfrm>
                  <a:off x="436" y="2185"/>
                  <a:ext cx="1369" cy="1301"/>
                </a:xfrm>
                <a:prstGeom prst="rect">
                  <a:avLst/>
                </a:prstGeom>
                <a:solidFill>
                  <a:srgbClr val="DDDDDD"/>
                </a:solidFill>
                <a:ln w="9525">
                  <a:noFill/>
                </a:ln>
              </p:spPr>
              <p:txBody>
                <a:bodyPr wrap="none" anchor="ctr"/>
                <a:p>
                  <a:endParaRPr lang="zh-CN" altLang="en-US" dirty="0">
                    <a:latin typeface="Trebuchet MS" panose="020B0603020202020204" pitchFamily="-84" charset="0"/>
                  </a:endParaRPr>
                </a:p>
              </p:txBody>
            </p:sp>
            <p:pic>
              <p:nvPicPr>
                <p:cNvPr id="18465" name="Picture 9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1890" t="8778" r="68132" b="48944"/>
                <a:stretch>
                  <a:fillRect/>
                </a:stretch>
              </p:blipFill>
              <p:spPr>
                <a:xfrm rot="-237103">
                  <a:off x="529" y="3031"/>
                  <a:ext cx="215" cy="4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6" name="Picture 10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57666" r="53419" b="12277"/>
                <a:stretch>
                  <a:fillRect/>
                </a:stretch>
              </p:blipFill>
              <p:spPr>
                <a:xfrm>
                  <a:off x="415" y="2185"/>
                  <a:ext cx="675" cy="4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7" name="Picture 11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5494" t="16888" r="8904" b="46222"/>
                <a:stretch>
                  <a:fillRect/>
                </a:stretch>
              </p:blipFill>
              <p:spPr>
                <a:xfrm>
                  <a:off x="546" y="2433"/>
                  <a:ext cx="840" cy="66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8" name="Picture 12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69055" t="51277" r="4561" b="14778"/>
                <a:stretch>
                  <a:fillRect/>
                </a:stretch>
              </p:blipFill>
              <p:spPr>
                <a:xfrm>
                  <a:off x="1325" y="2276"/>
                  <a:ext cx="367" cy="46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69" name="Picture 13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47231" t="58167" r="31325" b="12167"/>
                <a:stretch>
                  <a:fillRect/>
                </a:stretch>
              </p:blipFill>
              <p:spPr>
                <a:xfrm>
                  <a:off x="1386" y="2942"/>
                  <a:ext cx="395" cy="53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70" name="Picture 14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1890" t="8778" r="68132" b="48944"/>
                <a:stretch>
                  <a:fillRect/>
                </a:stretch>
              </p:blipFill>
              <p:spPr>
                <a:xfrm rot="-237103">
                  <a:off x="665" y="3041"/>
                  <a:ext cx="215" cy="4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71" name="Picture 15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1890" t="8778" r="68132" b="48944"/>
                <a:stretch>
                  <a:fillRect/>
                </a:stretch>
              </p:blipFill>
              <p:spPr>
                <a:xfrm rot="-237103">
                  <a:off x="924" y="3027"/>
                  <a:ext cx="215" cy="4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72" name="Picture 16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1890" t="8778" r="68132" b="48944"/>
                <a:stretch>
                  <a:fillRect/>
                </a:stretch>
              </p:blipFill>
              <p:spPr>
                <a:xfrm rot="-237103">
                  <a:off x="1071" y="3020"/>
                  <a:ext cx="215" cy="44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73" name="Picture 17" descr="u=4193024126,707405676&amp;fm=23&amp;gp=0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t="57666" r="53419" b="12277"/>
                <a:stretch>
                  <a:fillRect/>
                </a:stretch>
              </p:blipFill>
              <p:spPr>
                <a:xfrm>
                  <a:off x="777" y="2063"/>
                  <a:ext cx="675" cy="4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18463" name="Line 18"/>
              <p:cNvSpPr/>
              <p:nvPr/>
            </p:nvSpPr>
            <p:spPr>
              <a:xfrm flipH="1">
                <a:off x="4121" y="2628"/>
                <a:ext cx="1466" cy="1453"/>
              </a:xfrm>
              <a:prstGeom prst="line">
                <a:avLst/>
              </a:prstGeom>
              <a:ln w="476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460" name="Text Box 19"/>
            <p:cNvSpPr txBox="1"/>
            <p:nvPr/>
          </p:nvSpPr>
          <p:spPr>
            <a:xfrm>
              <a:off x="4034" y="2146"/>
              <a:ext cx="1652" cy="7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200" b="1" dirty="0">
                  <a:solidFill>
                    <a:srgbClr val="FFFF00"/>
                  </a:solidFill>
                  <a:latin typeface="Comic Sans MS" panose="030F0702030302020204" pitchFamily="2" charset="0"/>
                </a:rPr>
                <a:t>Don’t use too much plastic</a:t>
              </a:r>
              <a:endParaRPr lang="zh-CN" altLang="en-US" sz="2200" b="1" dirty="0">
                <a:latin typeface="Comic Sans MS" panose="030F0702030302020204" pitchFamily="2" charset="0"/>
              </a:endParaRPr>
            </a:p>
            <a:p>
              <a:pPr algn="ctr"/>
              <a:endParaRPr lang="en-US" altLang="zh-CN" dirty="0">
                <a:latin typeface="Calibri" panose="020F0502020204030204" pitchFamily="2" charset="0"/>
              </a:endParaRPr>
            </a:p>
          </p:txBody>
        </p:sp>
      </p:grpSp>
      <p:grpSp>
        <p:nvGrpSpPr>
          <p:cNvPr id="18436" name="组 30"/>
          <p:cNvGrpSpPr/>
          <p:nvPr/>
        </p:nvGrpSpPr>
        <p:grpSpPr>
          <a:xfrm>
            <a:off x="690563" y="1327150"/>
            <a:ext cx="2041525" cy="2595563"/>
            <a:chOff x="704534" y="3940388"/>
            <a:chExt cx="2041212" cy="2594940"/>
          </a:xfrm>
        </p:grpSpPr>
        <p:sp>
          <p:nvSpPr>
            <p:cNvPr id="18456" name="Rectangle 45"/>
            <p:cNvSpPr/>
            <p:nvPr/>
          </p:nvSpPr>
          <p:spPr>
            <a:xfrm>
              <a:off x="704534" y="3940388"/>
              <a:ext cx="2041212" cy="2594940"/>
            </a:xfrm>
            <a:prstGeom prst="rect">
              <a:avLst/>
            </a:prstGeom>
            <a:solidFill>
              <a:srgbClr val="003366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Trebuchet MS" panose="020B0603020202020204" pitchFamily="-84" charset="0"/>
              </a:endParaRPr>
            </a:p>
          </p:txBody>
        </p:sp>
        <p:sp>
          <p:nvSpPr>
            <p:cNvPr id="18457" name="Text Box 47"/>
            <p:cNvSpPr txBox="1"/>
            <p:nvPr/>
          </p:nvSpPr>
          <p:spPr>
            <a:xfrm>
              <a:off x="774911" y="4013413"/>
              <a:ext cx="1926379" cy="73866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2400" b="1" dirty="0">
                  <a:solidFill>
                    <a:srgbClr val="FFFF00"/>
                  </a:solidFill>
                  <a:latin typeface="Comic Sans MS" panose="030F0702030302020204" pitchFamily="2" charset="0"/>
                </a:rPr>
                <a:t>Save water</a:t>
              </a:r>
              <a:endParaRPr lang="en-US" altLang="zh-CN" sz="2400" b="1" dirty="0">
                <a:solidFill>
                  <a:srgbClr val="FFFF00"/>
                </a:solidFill>
                <a:latin typeface="Comic Sans MS" panose="030F0702030302020204" pitchFamily="2" charset="0"/>
              </a:endParaRPr>
            </a:p>
            <a:p>
              <a:pPr algn="ctr"/>
              <a:endParaRPr lang="zh-CN" altLang="en-US" b="1" dirty="0">
                <a:solidFill>
                  <a:schemeClr val="bg1"/>
                </a:solidFill>
                <a:latin typeface="Comic Sans MS" panose="030F0702030302020204" pitchFamily="2" charset="0"/>
              </a:endParaRPr>
            </a:p>
          </p:txBody>
        </p:sp>
        <p:pic>
          <p:nvPicPr>
            <p:cNvPr id="18458" name="Picture 10" descr="water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8671" y="4752076"/>
              <a:ext cx="1408165" cy="138355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" name="圆角矩形 20"/>
          <p:cNvSpPr>
            <a:spLocks noChangeArrowheads="1"/>
          </p:cNvSpPr>
          <p:nvPr/>
        </p:nvSpPr>
        <p:spPr bwMode="auto">
          <a:xfrm>
            <a:off x="708025" y="1320800"/>
            <a:ext cx="2003425" cy="2614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round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1E1C11"/>
                </a:solidFill>
                <a:effectLst/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1E1C11"/>
              </a:solidFill>
              <a:effectLst/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圆角矩形 20"/>
          <p:cNvSpPr>
            <a:spLocks noChangeArrowheads="1"/>
          </p:cNvSpPr>
          <p:nvPr/>
        </p:nvSpPr>
        <p:spPr bwMode="auto">
          <a:xfrm>
            <a:off x="6483350" y="1308100"/>
            <a:ext cx="2087563" cy="2614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round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1E1C11"/>
                </a:solidFill>
                <a:effectLst/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rgbClr val="1E1C11"/>
              </a:solidFill>
              <a:effectLst/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圆角矩形 20"/>
          <p:cNvSpPr>
            <a:spLocks noChangeArrowheads="1"/>
          </p:cNvSpPr>
          <p:nvPr/>
        </p:nvSpPr>
        <p:spPr bwMode="auto">
          <a:xfrm>
            <a:off x="642938" y="4216400"/>
            <a:ext cx="2068513" cy="2614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round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1E1C11"/>
                </a:solidFill>
                <a:effectLst/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1E1C11"/>
              </a:solidFill>
              <a:effectLst/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圆角矩形 20"/>
          <p:cNvSpPr>
            <a:spLocks noChangeArrowheads="1"/>
          </p:cNvSpPr>
          <p:nvPr/>
        </p:nvSpPr>
        <p:spPr bwMode="auto">
          <a:xfrm>
            <a:off x="6456363" y="4140200"/>
            <a:ext cx="2114550" cy="26146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5400000" scaled="1"/>
          </a:gradFill>
          <a:ln w="9525">
            <a:solidFill>
              <a:srgbClr val="46AAC5"/>
            </a:solidFill>
            <a:round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1E1C11"/>
                </a:solidFill>
                <a:effectLst/>
                <a:uLnTx/>
                <a:uFillTx/>
                <a:latin typeface="Calibri" panose="020F0502020204030204" pitchFamily="2" charset="0"/>
                <a:ea typeface="宋体" panose="02010600030101010101" pitchFamily="2" charset="-122"/>
                <a:cs typeface="+mn-cs"/>
              </a:rPr>
              <a:t>？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1E1C11"/>
              </a:solidFill>
              <a:effectLst/>
              <a:uLnTx/>
              <a:uFillTx/>
              <a:latin typeface="Calibri" panose="020F05020202040302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41" name="TextBox 6"/>
          <p:cNvSpPr txBox="1"/>
          <p:nvPr/>
        </p:nvSpPr>
        <p:spPr>
          <a:xfrm>
            <a:off x="1579563" y="644525"/>
            <a:ext cx="85963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Calibri" panose="020F0502020204030204" pitchFamily="2" charset="0"/>
              </a:rPr>
              <a:t>  </a:t>
            </a:r>
            <a:r>
              <a:rPr lang="en-US" altLang="zh-CN" sz="2800" b="1" dirty="0">
                <a:latin typeface="Arial" panose="020B0604020202020204" pitchFamily="34" charset="0"/>
                <a:sym typeface="Arial" panose="020B0604020202020204" pitchFamily="34" charset="0"/>
              </a:rPr>
              <a:t>How should we protect the Earth?</a:t>
            </a:r>
            <a:endParaRPr lang="zh-CN" altLang="en-US" sz="2800" b="1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8442" name="组 44"/>
          <p:cNvGrpSpPr/>
          <p:nvPr/>
        </p:nvGrpSpPr>
        <p:grpSpPr>
          <a:xfrm>
            <a:off x="2687638" y="2659063"/>
            <a:ext cx="3783012" cy="2967037"/>
            <a:chOff x="2687437" y="2658434"/>
            <a:chExt cx="3783897" cy="2967110"/>
          </a:xfrm>
        </p:grpSpPr>
        <p:grpSp>
          <p:nvGrpSpPr>
            <p:cNvPr id="18447" name="组 45"/>
            <p:cNvGrpSpPr/>
            <p:nvPr/>
          </p:nvGrpSpPr>
          <p:grpSpPr>
            <a:xfrm>
              <a:off x="3250950" y="2658434"/>
              <a:ext cx="2736850" cy="2352675"/>
              <a:chOff x="3036888" y="2894013"/>
              <a:chExt cx="2736850" cy="2352675"/>
            </a:xfrm>
          </p:grpSpPr>
          <p:grpSp>
            <p:nvGrpSpPr>
              <p:cNvPr id="18452" name="Group 9"/>
              <p:cNvGrpSpPr/>
              <p:nvPr/>
            </p:nvGrpSpPr>
            <p:grpSpPr>
              <a:xfrm>
                <a:off x="3036888" y="3459163"/>
                <a:ext cx="2736850" cy="1787525"/>
                <a:chOff x="0" y="0"/>
                <a:chExt cx="4143404" cy="3219772"/>
              </a:xfrm>
            </p:grpSpPr>
            <p:pic>
              <p:nvPicPr>
                <p:cNvPr id="18454" name="图片 6" descr="u=562471165,3482945117&amp;fm=23&amp;gp=0.jpg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143404" cy="321471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5" name="矩形 22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-91740" y="2054618"/>
                  <a:ext cx="4068914" cy="165650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18453" name="矩形 1"/>
              <p:cNvSpPr/>
              <p:nvPr/>
            </p:nvSpPr>
            <p:spPr>
              <a:xfrm>
                <a:off x="3509963" y="2894013"/>
                <a:ext cx="1582737" cy="5794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r>
                  <a:rPr lang="en-US" altLang="zh-CN" sz="3200" b="1" dirty="0">
                    <a:solidFill>
                      <a:srgbClr val="008000"/>
                    </a:solidFill>
                    <a:latin typeface="Trebuchet MS" panose="020B0603020202020204" pitchFamily="-84" charset="0"/>
                    <a:ea typeface="华文新魏" panose="02010800040101010101" pitchFamily="-84" charset="-122"/>
                    <a:sym typeface="Arial" panose="020B0604020202020204" pitchFamily="34" charset="0"/>
                  </a:rPr>
                  <a:t>Protect</a:t>
                </a:r>
                <a:endParaRPr lang="zh-CN" altLang="en-US" sz="3200" dirty="0">
                  <a:solidFill>
                    <a:srgbClr val="008000"/>
                  </a:solidFill>
                  <a:latin typeface="Trebuchet MS" panose="020B0603020202020204" pitchFamily="-84" charset="0"/>
                  <a:ea typeface="华文新魏" panose="02010800040101010101" pitchFamily="-84" charset="-122"/>
                </a:endParaRPr>
              </a:p>
            </p:txBody>
          </p:sp>
        </p:grpSp>
        <p:sp>
          <p:nvSpPr>
            <p:cNvPr id="18448" name="箭头 1164"/>
            <p:cNvSpPr/>
            <p:nvPr/>
          </p:nvSpPr>
          <p:spPr>
            <a:xfrm flipV="1">
              <a:off x="5520966" y="2782439"/>
              <a:ext cx="950367" cy="1153598"/>
            </a:xfrm>
            <a:prstGeom prst="line">
              <a:avLst/>
            </a:prstGeom>
            <a:ln w="76200" cap="flat" cmpd="sng">
              <a:solidFill>
                <a:schemeClr val="folHlink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49" name="箭头 1164"/>
            <p:cNvSpPr/>
            <p:nvPr/>
          </p:nvSpPr>
          <p:spPr>
            <a:xfrm>
              <a:off x="5567180" y="4778394"/>
              <a:ext cx="904154" cy="847150"/>
            </a:xfrm>
            <a:prstGeom prst="line">
              <a:avLst/>
            </a:prstGeom>
            <a:ln w="76200" cap="flat" cmpd="sng">
              <a:solidFill>
                <a:schemeClr val="folHlink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50" name="箭头 1164"/>
            <p:cNvSpPr/>
            <p:nvPr/>
          </p:nvSpPr>
          <p:spPr>
            <a:xfrm flipH="1" flipV="1">
              <a:off x="2731893" y="2782439"/>
              <a:ext cx="816044" cy="976293"/>
            </a:xfrm>
            <a:prstGeom prst="line">
              <a:avLst/>
            </a:prstGeom>
            <a:ln w="76200" cap="flat" cmpd="sng">
              <a:solidFill>
                <a:schemeClr val="folHlink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51" name="箭头 1164"/>
            <p:cNvSpPr/>
            <p:nvPr/>
          </p:nvSpPr>
          <p:spPr>
            <a:xfrm flipH="1">
              <a:off x="2687437" y="4811608"/>
              <a:ext cx="680464" cy="813936"/>
            </a:xfrm>
            <a:prstGeom prst="line">
              <a:avLst/>
            </a:prstGeom>
            <a:ln w="76200" cap="flat" cmpd="sng">
              <a:solidFill>
                <a:schemeClr val="folHlink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44" name="TextBox 7"/>
          <p:cNvSpPr txBox="1">
            <a:spLocks noChangeArrowheads="1"/>
          </p:cNvSpPr>
          <p:nvPr/>
        </p:nvSpPr>
        <p:spPr bwMode="auto">
          <a:xfrm>
            <a:off x="1671638" y="2306638"/>
            <a:ext cx="5829300" cy="3230245"/>
          </a:xfrm>
          <a:prstGeom prst="rect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Subtitle</a:t>
            </a:r>
            <a:r>
              <a:rPr lang="en-US" altLang="zh-CN" sz="2400" b="1">
                <a:latin typeface="Arial" panose="020B0604020202020204" pitchFamily="34" charset="0"/>
                <a:sym typeface="Arial" panose="020B0604020202020204" pitchFamily="34" charset="0"/>
              </a:rPr>
              <a:t> gives us a summary or overall meaning of each paragraph. So if you want to get the points of the passage, pay attention to the subtitles.</a:t>
            </a:r>
            <a:endParaRPr lang="en-US" altLang="zh-CN" sz="2400" b="1"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副标题</a:t>
            </a:r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是每段话的总结或中心，</a:t>
            </a:r>
            <a:endParaRPr lang="en-US" altLang="zh-CN" sz="2400" b="1"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sz="36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想要了解文章的大意</a:t>
            </a:r>
            <a:r>
              <a:rPr lang="zh-CN" altLang="en-US" sz="3600" b="1">
                <a:latin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首先要</a:t>
            </a:r>
            <a:r>
              <a:rPr lang="zh-CN" altLang="en-US" sz="36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抓住副标题</a:t>
            </a:r>
            <a:r>
              <a:rPr lang="zh-CN" altLang="en-US" sz="2400" b="1">
                <a:latin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zh-CN" altLang="en-US" sz="2400" b="1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444" name="Rectangle 2"/>
          <p:cNvSpPr/>
          <p:nvPr/>
        </p:nvSpPr>
        <p:spPr>
          <a:xfrm>
            <a:off x="152400" y="152400"/>
            <a:ext cx="2143125" cy="449263"/>
          </a:xfrm>
          <a:prstGeom prst="rect">
            <a:avLst/>
          </a:prstGeom>
          <a:solidFill>
            <a:srgbClr val="339966">
              <a:alpha val="7294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>
              <a:buFont typeface="Arial" panose="020B0604020202020204" pitchFamily="34" charset="0"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</a:rPr>
              <a:t>Read and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</a:rPr>
              <a:t>find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Box 7"/>
          <p:cNvSpPr txBox="1">
            <a:spLocks noChangeArrowheads="1"/>
          </p:cNvSpPr>
          <p:nvPr/>
        </p:nvSpPr>
        <p:spPr bwMode="auto">
          <a:xfrm>
            <a:off x="488315" y="2890838"/>
            <a:ext cx="7980363" cy="2061210"/>
          </a:xfrm>
          <a:prstGeom prst="rect">
            <a:avLst/>
          </a:prstGeom>
          <a:gradFill rotWithShape="1">
            <a:gsLst>
              <a:gs pos="0">
                <a:srgbClr val="DAFDA7"/>
              </a:gs>
              <a:gs pos="35001">
                <a:srgbClr val="E4FDC2"/>
              </a:gs>
              <a:gs pos="100000">
                <a:srgbClr val="F5FFE6"/>
              </a:gs>
            </a:gsLst>
            <a:lin ang="5400000" scaled="1"/>
          </a:gradFill>
          <a:ln w="9525">
            <a:solidFill>
              <a:srgbClr val="98B954"/>
            </a:solidFill>
            <a:miter lim="800000"/>
          </a:ln>
          <a:effectLst>
            <a:outerShdw blurRad="63500" dist="20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p>
            <a:endParaRPr lang="en-US" altLang="zh-CN" sz="3200" b="1">
              <a:solidFill>
                <a:srgbClr val="00009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10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秒</a:t>
            </a:r>
            <a:r>
              <a:rPr lang="zh-CN" altLang="en-US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浏览全文，找出保护地球的方法。</a:t>
            </a:r>
            <a:endParaRPr lang="en-US" altLang="zh-CN" sz="3200" b="1">
              <a:solidFill>
                <a:srgbClr val="00009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提示：只有</a:t>
            </a:r>
            <a:r>
              <a:rPr lang="en-US" altLang="zh-CN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en-US" altLang="zh-CN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0</a:t>
            </a:r>
            <a:r>
              <a:rPr lang="zh-CN" altLang="en-US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秒，你应该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首先读什么</a:t>
            </a:r>
            <a:r>
              <a:rPr lang="zh-CN" altLang="en-US" sz="3200" b="1">
                <a:solidFill>
                  <a:srgbClr val="00009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？</a:t>
            </a:r>
            <a:endParaRPr lang="zh-CN" altLang="en-US" sz="3200" b="1">
              <a:solidFill>
                <a:srgbClr val="000090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3041650" y="1403350"/>
            <a:ext cx="3146425" cy="8302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ffectLst/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0000FF"/>
                </a:solidFill>
                <a:latin typeface="Trebuchet MS" panose="020B0603020202020204" pitchFamily="-84" charset="0"/>
                <a:ea typeface="华文新魏" panose="02010800040101010101" pitchFamily="-84" charset="-122"/>
              </a:rPr>
              <a:t>e</a:t>
            </a:r>
            <a:r>
              <a:rPr lang="en-US" altLang="zh-CN" sz="2400" b="1" err="1">
                <a:solidFill>
                  <a:srgbClr val="0000FF"/>
                </a:solidFill>
                <a:latin typeface="Trebuchet MS" panose="020B0603020202020204" pitchFamily="-84" charset="0"/>
                <a:ea typeface="华文新魏" panose="02010800040101010101" pitchFamily="-84" charset="-122"/>
              </a:rPr>
              <a:t>xpository</a:t>
            </a:r>
            <a:r>
              <a:rPr lang="zh-CN" altLang="en-US" sz="2400" b="1">
                <a:solidFill>
                  <a:srgbClr val="0000FF"/>
                </a:solidFill>
                <a:latin typeface="Trebuchet MS" panose="020B0603020202020204" pitchFamily="-84" charset="0"/>
                <a:ea typeface="华文新魏" panose="02010800040101010101" pitchFamily="-84" charset="-122"/>
              </a:rPr>
              <a:t> </a:t>
            </a:r>
            <a:r>
              <a:rPr lang="en-US" altLang="zh-CN" sz="2400" b="1">
                <a:solidFill>
                  <a:srgbClr val="0000FF"/>
                </a:solidFill>
                <a:latin typeface="Trebuchet MS" panose="020B0603020202020204" pitchFamily="-84" charset="0"/>
                <a:ea typeface="华文新魏" panose="02010800040101010101" pitchFamily="-84" charset="-122"/>
              </a:rPr>
              <a:t>writing </a:t>
            </a:r>
            <a:r>
              <a:rPr lang="zh-CN" altLang="en-US" sz="2400" b="1">
                <a:solidFill>
                  <a:srgbClr val="0000FF"/>
                </a:solidFill>
                <a:latin typeface="Trebuchet MS" panose="020B0603020202020204" pitchFamily="-84" charset="0"/>
                <a:ea typeface="华文新魏" panose="02010800040101010101" pitchFamily="-84" charset="-122"/>
              </a:rPr>
              <a:t>说明文</a:t>
            </a:r>
            <a:endParaRPr lang="zh-CN" altLang="en-US" sz="2400" b="1">
              <a:solidFill>
                <a:srgbClr val="0000FF"/>
              </a:solidFill>
              <a:latin typeface="Trebuchet MS" panose="020B0603020202020204" pitchFamily="-84" charset="0"/>
              <a:ea typeface="华文新魏" panose="02010800040101010101" pitchFamily="-8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4" grpId="0" bldLvl="0" animBg="1"/>
      <p:bldP spid="44" grpId="1" bldLvl="0" animBg="1"/>
      <p:bldP spid="42" grpId="0" bldLvl="0" animBg="1"/>
      <p:bldP spid="42" grpId="1" bldLvl="0" animBg="1"/>
      <p:bldP spid="48" grpId="0" bldLvl="0" animBg="1"/>
      <p:bldP spid="48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3" name="组合 12"/>
          <p:cNvGrpSpPr/>
          <p:nvPr/>
        </p:nvGrpSpPr>
        <p:grpSpPr>
          <a:xfrm>
            <a:off x="650875" y="2246313"/>
            <a:ext cx="7646988" cy="4351337"/>
            <a:chOff x="0" y="0"/>
            <a:chExt cx="7647305" cy="4350785"/>
          </a:xfrm>
        </p:grpSpPr>
        <p:pic>
          <p:nvPicPr>
            <p:cNvPr id="13314" name="图片 5"/>
            <p:cNvPicPr>
              <a:picLocks noChangeAspect="1"/>
            </p:cNvPicPr>
            <p:nvPr/>
          </p:nvPicPr>
          <p:blipFill>
            <a:blip r:embed="rId1"/>
            <a:srcRect l="36224" t="28484" r="35216" b="48669"/>
            <a:stretch>
              <a:fillRect/>
            </a:stretch>
          </p:blipFill>
          <p:spPr>
            <a:xfrm>
              <a:off x="0" y="0"/>
              <a:ext cx="7647305" cy="4245927"/>
            </a:xfrm>
            <a:prstGeom prst="rect">
              <a:avLst/>
            </a:prstGeom>
            <a:noFill/>
            <a:ln w="9525">
              <a:noFill/>
            </a:ln>
            <a:effectLst>
              <a:outerShdw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13315" name="流程图: 可选过程 9"/>
            <p:cNvSpPr/>
            <p:nvPr/>
          </p:nvSpPr>
          <p:spPr>
            <a:xfrm>
              <a:off x="4194187" y="3811587"/>
              <a:ext cx="2463776" cy="539198"/>
            </a:xfrm>
            <a:prstGeom prst="flowChartAlternateProcess">
              <a:avLst/>
            </a:prstGeom>
            <a:solidFill>
              <a:srgbClr val="D7E4BD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6" name="Rectangle 9"/>
          <p:cNvSpPr/>
          <p:nvPr/>
        </p:nvSpPr>
        <p:spPr>
          <a:xfrm>
            <a:off x="1092200" y="5640388"/>
            <a:ext cx="4984750" cy="417512"/>
          </a:xfrm>
          <a:prstGeom prst="rect">
            <a:avLst/>
          </a:prstGeom>
          <a:noFill/>
          <a:ln w="9525">
            <a:noFill/>
          </a:ln>
        </p:spPr>
        <p:txBody>
          <a:bodyPr wrap="none" lIns="90170" tIns="46990" rIns="90170" bIns="46990" anchor="ctr"/>
          <a:p>
            <a:pPr algn="ctr" eaLnBrk="0" hangingPunct="0"/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2"/>
          <p:cNvSpPr/>
          <p:nvPr/>
        </p:nvSpPr>
        <p:spPr>
          <a:xfrm>
            <a:off x="155575" y="155575"/>
            <a:ext cx="2490788" cy="447675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and 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underline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Text Box 12"/>
          <p:cNvSpPr txBox="1"/>
          <p:nvPr/>
        </p:nvSpPr>
        <p:spPr>
          <a:xfrm>
            <a:off x="250825" y="779463"/>
            <a:ext cx="5826125" cy="6429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Why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should we save water? 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Text Box 13"/>
          <p:cNvSpPr txBox="1"/>
          <p:nvPr/>
        </p:nvSpPr>
        <p:spPr>
          <a:xfrm>
            <a:off x="250825" y="1546225"/>
            <a:ext cx="5826125" cy="6477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lIns="90170" tIns="46990" rIns="90170" bIns="4699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How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should we save water? 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矩形 13"/>
          <p:cNvSpPr/>
          <p:nvPr/>
        </p:nvSpPr>
        <p:spPr>
          <a:xfrm>
            <a:off x="6076950" y="793750"/>
            <a:ext cx="2946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（“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en-US" altLang="zh-CN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矩形 14"/>
          <p:cNvSpPr/>
          <p:nvPr/>
        </p:nvSpPr>
        <p:spPr>
          <a:xfrm>
            <a:off x="6076950" y="1546225"/>
            <a:ext cx="29464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        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”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）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23" name="（舒缓轻音乐）班得瑞 极度放松睡眠轻音乐.mp3" descr="（舒缓轻音乐）班得瑞 极度放松睡眠轻音乐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40688" y="1293813"/>
            <a:ext cx="257175" cy="25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1135" y="1673860"/>
            <a:ext cx="1116330" cy="143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4" name="TextBox 7"/>
          <p:cNvSpPr txBox="1"/>
          <p:nvPr/>
        </p:nvSpPr>
        <p:spPr>
          <a:xfrm>
            <a:off x="2941638" y="155575"/>
            <a:ext cx="5356225" cy="466725"/>
          </a:xfrm>
          <a:prstGeom prst="rect">
            <a:avLst/>
          </a:prstGeom>
          <a:gradFill rotWithShape="1">
            <a:gsLst>
              <a:gs pos="0">
                <a:srgbClr val="DAFDA7">
                  <a:alpha val="100000"/>
                </a:srgbClr>
              </a:gs>
              <a:gs pos="35001">
                <a:srgbClr val="E4FDC2">
                  <a:alpha val="100000"/>
                </a:srgbClr>
              </a:gs>
              <a:gs pos="100000">
                <a:srgbClr val="F5FFE6">
                  <a:alpha val="100000"/>
                </a:srgbClr>
              </a:gs>
            </a:gsLst>
            <a:lin ang="5400000" scaled="1"/>
            <a:tileRect/>
          </a:gradFill>
          <a:ln w="9525" cap="flat" cmpd="sng">
            <a:solidFill>
              <a:srgbClr val="98B954"/>
            </a:solidFill>
            <a:prstDash val="solid"/>
            <a:miter/>
            <a:headEnd type="none" w="med" len="med"/>
            <a:tailEnd type="none" w="med" len="med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t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Read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silently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and find the answers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         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17974" fill="hold"/>
                                        <p:tgtEl>
                                          <p:spTgt spid="133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AutoShape 2"/>
          <p:cNvSpPr/>
          <p:nvPr/>
        </p:nvSpPr>
        <p:spPr>
          <a:xfrm>
            <a:off x="225425" y="1225550"/>
            <a:ext cx="8216900" cy="534987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Rectangle 2"/>
          <p:cNvSpPr>
            <a:spLocks noGrp="1"/>
          </p:cNvSpPr>
          <p:nvPr/>
        </p:nvSpPr>
        <p:spPr>
          <a:xfrm>
            <a:off x="698500" y="276225"/>
            <a:ext cx="7789863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en-US" altLang="zh-CN" sz="4800" b="1" dirty="0">
                <a:latin typeface="Arial Black" panose="020B0A04020102020204" pitchFamily="2" charset="0"/>
                <a:ea typeface="宋体" panose="02010600030101010101" pitchFamily="2" charset="-122"/>
              </a:rPr>
              <a:t>         Save water</a:t>
            </a:r>
            <a:endParaRPr lang="en-US" altLang="zh-CN" sz="48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sp>
        <p:nvSpPr>
          <p:cNvPr id="14339" name="Rectangle 2"/>
          <p:cNvSpPr>
            <a:spLocks noGrp="1"/>
          </p:cNvSpPr>
          <p:nvPr/>
        </p:nvSpPr>
        <p:spPr>
          <a:xfrm>
            <a:off x="385763" y="1417638"/>
            <a:ext cx="8216900" cy="37623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Water is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useful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. We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drink water and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use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water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to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clean things every day. In many places, there is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not much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water.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We should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not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waste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water. We should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reuse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and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save 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it. 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矩形 11"/>
          <p:cNvSpPr/>
          <p:nvPr/>
        </p:nvSpPr>
        <p:spPr>
          <a:xfrm>
            <a:off x="530225" y="4837113"/>
            <a:ext cx="8216900" cy="1738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~~~~~~~~~~~~~~~~~~~~~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~~~~~~~~~~~~</a:t>
            </a:r>
            <a:endParaRPr lang="zh-CN" altLang="en-US" sz="2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41" name="图片 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l="50868" t="28484" r="36610" b="52911"/>
          <a:stretch>
            <a:fillRect/>
          </a:stretch>
        </p:blipFill>
        <p:spPr>
          <a:xfrm>
            <a:off x="6240463" y="3903663"/>
            <a:ext cx="1938337" cy="1998662"/>
          </a:xfrm>
          <a:prstGeom prst="rect">
            <a:avLst/>
          </a:prstGeom>
          <a:noFill/>
          <a:ln w="9525">
            <a:noFill/>
          </a:ln>
          <a:effectLst>
            <a:outerShdw algn="ctr" rotWithShape="0">
              <a:srgbClr val="000000">
                <a:alpha val="50000"/>
              </a:srgbClr>
            </a:outerShdw>
          </a:effectLst>
        </p:spPr>
      </p:pic>
      <p:sp>
        <p:nvSpPr>
          <p:cNvPr id="14342" name="右箭头1 412">
            <a:hlinkClick r:id="rId3" action="ppaction://hlinksldjump"/>
          </p:cNvPr>
          <p:cNvSpPr/>
          <p:nvPr/>
        </p:nvSpPr>
        <p:spPr>
          <a:xfrm>
            <a:off x="8178800" y="6332538"/>
            <a:ext cx="722313" cy="471487"/>
          </a:xfrm>
          <a:custGeom>
            <a:avLst/>
            <a:gdLst/>
            <a:ahLst/>
            <a:cxnLst>
              <a:cxn ang="0">
                <a:pos x="1909641" y="293210"/>
              </a:cxn>
              <a:cxn ang="0">
                <a:pos x="3087365" y="1470936"/>
              </a:cxn>
              <a:cxn ang="0">
                <a:pos x="1909641" y="2648659"/>
              </a:cxn>
              <a:cxn ang="0">
                <a:pos x="1909641" y="2070825"/>
              </a:cxn>
              <a:cxn ang="0">
                <a:pos x="130213" y="2070825"/>
              </a:cxn>
              <a:cxn ang="0">
                <a:pos x="130213" y="871045"/>
              </a:cxn>
              <a:cxn ang="0">
                <a:pos x="1909641" y="871045"/>
              </a:cxn>
              <a:cxn ang="0">
                <a:pos x="1909641" y="293210"/>
              </a:cxn>
              <a:cxn ang="0">
                <a:pos x="1879687" y="220369"/>
              </a:cxn>
              <a:cxn ang="0">
                <a:pos x="1879687" y="845652"/>
              </a:cxn>
              <a:cxn ang="0">
                <a:pos x="105916" y="845652"/>
              </a:cxn>
              <a:cxn ang="0">
                <a:pos x="105916" y="2096218"/>
              </a:cxn>
              <a:cxn ang="0">
                <a:pos x="1879687" y="2096218"/>
              </a:cxn>
              <a:cxn ang="0">
                <a:pos x="1879687" y="2721501"/>
              </a:cxn>
              <a:cxn ang="0">
                <a:pos x="3130252" y="1470936"/>
              </a:cxn>
              <a:cxn ang="0">
                <a:pos x="1879687" y="220369"/>
              </a:cxn>
              <a:cxn ang="0">
                <a:pos x="1788628" y="0"/>
              </a:cxn>
              <a:cxn ang="0">
                <a:pos x="3259563" y="1470936"/>
              </a:cxn>
              <a:cxn ang="0">
                <a:pos x="1788628" y="2941871"/>
              </a:cxn>
              <a:cxn ang="0">
                <a:pos x="1788628" y="2206403"/>
              </a:cxn>
              <a:cxn ang="0">
                <a:pos x="0" y="2206403"/>
              </a:cxn>
              <a:cxn ang="0">
                <a:pos x="0" y="735468"/>
              </a:cxn>
              <a:cxn ang="0">
                <a:pos x="1788628" y="735468"/>
              </a:cxn>
              <a:cxn ang="0">
                <a:pos x="1788628" y="0"/>
              </a:cxn>
            </a:cxnLst>
            <a:pathLst>
              <a:path w="3259563" h="2941871">
                <a:moveTo>
                  <a:pt x="1909641" y="293210"/>
                </a:moveTo>
                <a:lnTo>
                  <a:pt x="3087365" y="1470936"/>
                </a:lnTo>
                <a:lnTo>
                  <a:pt x="1909641" y="2648659"/>
                </a:lnTo>
                <a:lnTo>
                  <a:pt x="1909641" y="2070825"/>
                </a:lnTo>
                <a:lnTo>
                  <a:pt x="130213" y="2070825"/>
                </a:lnTo>
                <a:lnTo>
                  <a:pt x="130213" y="871045"/>
                </a:lnTo>
                <a:lnTo>
                  <a:pt x="1909641" y="871045"/>
                </a:lnTo>
                <a:lnTo>
                  <a:pt x="1909641" y="293210"/>
                </a:lnTo>
                <a:close/>
                <a:moveTo>
                  <a:pt x="1879687" y="220369"/>
                </a:moveTo>
                <a:lnTo>
                  <a:pt x="1879687" y="845652"/>
                </a:lnTo>
                <a:lnTo>
                  <a:pt x="105916" y="845652"/>
                </a:lnTo>
                <a:lnTo>
                  <a:pt x="105916" y="2096218"/>
                </a:lnTo>
                <a:lnTo>
                  <a:pt x="1879687" y="2096218"/>
                </a:lnTo>
                <a:lnTo>
                  <a:pt x="1879687" y="2721501"/>
                </a:lnTo>
                <a:lnTo>
                  <a:pt x="3130252" y="1470936"/>
                </a:lnTo>
                <a:lnTo>
                  <a:pt x="1879687" y="220369"/>
                </a:lnTo>
                <a:close/>
                <a:moveTo>
                  <a:pt x="1788628" y="0"/>
                </a:moveTo>
                <a:lnTo>
                  <a:pt x="3259563" y="1470936"/>
                </a:lnTo>
                <a:lnTo>
                  <a:pt x="1788628" y="2941871"/>
                </a:lnTo>
                <a:lnTo>
                  <a:pt x="1788628" y="2206403"/>
                </a:lnTo>
                <a:lnTo>
                  <a:pt x="0" y="2206403"/>
                </a:lnTo>
                <a:lnTo>
                  <a:pt x="0" y="735468"/>
                </a:lnTo>
                <a:lnTo>
                  <a:pt x="1788628" y="735468"/>
                </a:lnTo>
                <a:lnTo>
                  <a:pt x="1788628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4344" name="正圆 413">
            <a:hlinkClick r:id="rId4" action="ppaction://hlinksldjump"/>
          </p:cNvPr>
          <p:cNvSpPr/>
          <p:nvPr/>
        </p:nvSpPr>
        <p:spPr>
          <a:xfrm>
            <a:off x="8747125" y="3298825"/>
            <a:ext cx="309563" cy="266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正圆 413">
            <a:hlinkClick r:id="rId5" action="ppaction://hlinksldjump"/>
          </p:cNvPr>
          <p:cNvSpPr/>
          <p:nvPr/>
        </p:nvSpPr>
        <p:spPr>
          <a:xfrm>
            <a:off x="5702300" y="4503738"/>
            <a:ext cx="309563" cy="2667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Line 11"/>
          <p:cNvSpPr/>
          <p:nvPr/>
        </p:nvSpPr>
        <p:spPr>
          <a:xfrm>
            <a:off x="385763" y="2149475"/>
            <a:ext cx="3948112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Line 12"/>
          <p:cNvSpPr/>
          <p:nvPr/>
        </p:nvSpPr>
        <p:spPr>
          <a:xfrm>
            <a:off x="3065463" y="3298825"/>
            <a:ext cx="5113337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Line 13"/>
          <p:cNvSpPr/>
          <p:nvPr/>
        </p:nvSpPr>
        <p:spPr>
          <a:xfrm flipV="1">
            <a:off x="385763" y="3898900"/>
            <a:ext cx="4478337" cy="4763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/>
        </p:nvSpPr>
        <p:spPr>
          <a:xfrm>
            <a:off x="508000" y="263525"/>
            <a:ext cx="8278813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2800" b="1" dirty="0">
                <a:latin typeface="Arial Black" panose="020B0A04020102020204" pitchFamily="2" charset="0"/>
                <a:ea typeface="宋体" panose="02010600030101010101" pitchFamily="2" charset="-122"/>
              </a:rPr>
              <a:t>In many places, there is </a:t>
            </a:r>
            <a:r>
              <a:rPr lang="zh-CN" altLang="en-US" sz="2800" b="1" dirty="0">
                <a:solidFill>
                  <a:srgbClr val="FF0000"/>
                </a:solidFill>
                <a:latin typeface="Arial Black" panose="020B0A04020102020204" pitchFamily="2" charset="0"/>
                <a:ea typeface="宋体" panose="02010600030101010101" pitchFamily="2" charset="-122"/>
              </a:rPr>
              <a:t>not much</a:t>
            </a:r>
            <a:r>
              <a:rPr lang="zh-CN" altLang="en-US" sz="2800" b="1" dirty="0">
                <a:latin typeface="Arial Black" panose="020B0A04020102020204" pitchFamily="2" charset="0"/>
                <a:ea typeface="宋体" panose="02010600030101010101" pitchFamily="2" charset="-122"/>
              </a:rPr>
              <a:t> water.</a:t>
            </a:r>
            <a:endParaRPr lang="zh-CN" altLang="en-US" sz="28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pic>
        <p:nvPicPr>
          <p:cNvPr id="16386" name="Picture 2" descr="water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r="-8" b="-255"/>
          <a:stretch>
            <a:fillRect/>
          </a:stretch>
        </p:blipFill>
        <p:spPr>
          <a:xfrm>
            <a:off x="508000" y="1100138"/>
            <a:ext cx="7880350" cy="5311775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6388" name="AutoShape 5"/>
          <p:cNvSpPr/>
          <p:nvPr/>
        </p:nvSpPr>
        <p:spPr>
          <a:xfrm>
            <a:off x="385763" y="6399213"/>
            <a:ext cx="3243262" cy="2889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noFill/>
          </a:ln>
        </p:spPr>
        <p:txBody>
          <a:bodyPr wrap="none" lIns="90170" tIns="46990" rIns="90170" bIns="46990" anchor="ctr"/>
          <a:p>
            <a:pPr algn="ctr"/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想一想:为什么这里用much?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AutoShape 5">
            <a:hlinkClick r:id="rId3" action="ppaction://hlinksldjump"/>
          </p:cNvPr>
          <p:cNvSpPr/>
          <p:nvPr/>
        </p:nvSpPr>
        <p:spPr>
          <a:xfrm flipV="1">
            <a:off x="8575675" y="6399213"/>
            <a:ext cx="423863" cy="357187"/>
          </a:xfrm>
          <a:prstGeom prst="leftArrow">
            <a:avLst>
              <a:gd name="adj1" fmla="val 50000"/>
              <a:gd name="adj2" fmla="val 2966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 descr="图片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813435"/>
            <a:ext cx="9185275" cy="587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454025" y="971550"/>
            <a:ext cx="2613025" cy="700088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Rectangle 2"/>
          <p:cNvSpPr>
            <a:spLocks noGrp="1"/>
          </p:cNvSpPr>
          <p:nvPr/>
        </p:nvSpPr>
        <p:spPr>
          <a:xfrm>
            <a:off x="596900" y="992188"/>
            <a:ext cx="550545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 Black" panose="020B0A04020102020204" pitchFamily="2" charset="0"/>
                <a:ea typeface="宋体" panose="02010600030101010101" pitchFamily="2" charset="-122"/>
              </a:rPr>
              <a:t>s</a:t>
            </a:r>
            <a:r>
              <a:rPr lang="zh-CN" altLang="en-US" sz="2800" dirty="0">
                <a:solidFill>
                  <a:srgbClr val="FF0000"/>
                </a:solidFill>
                <a:latin typeface="Arial Black" panose="020B0A04020102020204" pitchFamily="2" charset="0"/>
                <a:ea typeface="宋体" panose="02010600030101010101" pitchFamily="2" charset="-122"/>
              </a:rPr>
              <a:t>ave</a:t>
            </a:r>
            <a:r>
              <a:rPr lang="zh-CN" altLang="en-US" sz="2800" dirty="0">
                <a:latin typeface="Arial Black" panose="020B0A04020102020204" pitchFamily="2" charset="0"/>
                <a:ea typeface="宋体" panose="02010600030101010101" pitchFamily="2" charset="-122"/>
              </a:rPr>
              <a:t> water</a:t>
            </a:r>
            <a:endParaRPr lang="zh-CN" altLang="en-US" sz="2800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sp>
        <p:nvSpPr>
          <p:cNvPr id="17412" name="Rectangle 2"/>
          <p:cNvSpPr>
            <a:spLocks noGrp="1"/>
          </p:cNvSpPr>
          <p:nvPr/>
        </p:nvSpPr>
        <p:spPr>
          <a:xfrm>
            <a:off x="1041400" y="2424113"/>
            <a:ext cx="760730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I turn off the tap after washing hands.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3" name="AutoShape 5"/>
          <p:cNvSpPr/>
          <p:nvPr/>
        </p:nvSpPr>
        <p:spPr>
          <a:xfrm>
            <a:off x="3349625" y="971550"/>
            <a:ext cx="2628900" cy="68262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Rectangle 2"/>
          <p:cNvSpPr>
            <a:spLocks noGrp="1"/>
          </p:cNvSpPr>
          <p:nvPr/>
        </p:nvSpPr>
        <p:spPr>
          <a:xfrm>
            <a:off x="3349625" y="971550"/>
            <a:ext cx="550545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 Black" panose="020B0A04020102020204" pitchFamily="2" charset="0"/>
                <a:ea typeface="宋体" panose="02010600030101010101" pitchFamily="2" charset="-122"/>
                <a:sym typeface="Arial" panose="020B0604020202020204" pitchFamily="34" charset="0"/>
              </a:rPr>
              <a:t>waste</a:t>
            </a:r>
            <a:r>
              <a:rPr lang="zh-CN" altLang="en-US" sz="2800" dirty="0">
                <a:latin typeface="Arial Black" panose="020B0A04020102020204" pitchFamily="2" charset="0"/>
                <a:ea typeface="宋体" panose="02010600030101010101" pitchFamily="2" charset="-122"/>
                <a:sym typeface="Arial" panose="020B0604020202020204" pitchFamily="34" charset="0"/>
              </a:rPr>
              <a:t> water</a:t>
            </a:r>
            <a:endParaRPr lang="zh-CN" altLang="en-US" sz="2800" dirty="0">
              <a:latin typeface="Arial Black" panose="020B0A04020102020204" pitchFamily="2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5" name="AutoShape 7"/>
          <p:cNvSpPr/>
          <p:nvPr/>
        </p:nvSpPr>
        <p:spPr>
          <a:xfrm>
            <a:off x="6299200" y="971550"/>
            <a:ext cx="2613025" cy="682625"/>
          </a:xfrm>
          <a:prstGeom prst="roundRect">
            <a:avLst>
              <a:gd name="adj" fmla="val 16667"/>
            </a:avLst>
          </a:prstGeom>
          <a:noFill/>
          <a:ln w="44450" cap="flat" cmpd="sng">
            <a:solidFill>
              <a:schemeClr val="fol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Rectangle 2"/>
          <p:cNvSpPr>
            <a:spLocks noGrp="1"/>
          </p:cNvSpPr>
          <p:nvPr/>
        </p:nvSpPr>
        <p:spPr>
          <a:xfrm>
            <a:off x="6411913" y="992188"/>
            <a:ext cx="550545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 Black" panose="020B0A04020102020204" pitchFamily="2" charset="0"/>
                <a:ea typeface="宋体" panose="02010600030101010101" pitchFamily="2" charset="-122"/>
                <a:sym typeface="Arial" panose="020B0604020202020204" pitchFamily="34" charset="0"/>
              </a:rPr>
              <a:t>reuse</a:t>
            </a:r>
            <a:r>
              <a:rPr lang="zh-CN" altLang="en-US" sz="2800" dirty="0">
                <a:latin typeface="Arial Black" panose="020B0A04020102020204" pitchFamily="2" charset="0"/>
                <a:ea typeface="宋体" panose="02010600030101010101" pitchFamily="2" charset="-122"/>
                <a:sym typeface="Arial" panose="020B0604020202020204" pitchFamily="34" charset="0"/>
              </a:rPr>
              <a:t> water</a:t>
            </a:r>
            <a:endParaRPr lang="zh-CN" altLang="en-US" sz="2800" dirty="0">
              <a:latin typeface="Arial Black" panose="020B0A04020102020204" pitchFamily="2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7" name="Rectangle 2"/>
          <p:cNvSpPr>
            <a:spLocks noGrp="1"/>
          </p:cNvSpPr>
          <p:nvPr/>
        </p:nvSpPr>
        <p:spPr>
          <a:xfrm>
            <a:off x="1041400" y="3546475"/>
            <a:ext cx="760730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I use water to wash clothes, then I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use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the water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again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to clean the floor.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8" name="Rectangle 2"/>
          <p:cNvSpPr>
            <a:spLocks noGrp="1"/>
          </p:cNvSpPr>
          <p:nvPr/>
        </p:nvSpPr>
        <p:spPr>
          <a:xfrm>
            <a:off x="1041400" y="4894263"/>
            <a:ext cx="7607300" cy="68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I use water to wash my car every day.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419" name="箭头 1164"/>
          <p:cNvSpPr/>
          <p:nvPr/>
        </p:nvSpPr>
        <p:spPr>
          <a:xfrm flipV="1">
            <a:off x="1265238" y="1671638"/>
            <a:ext cx="274637" cy="995362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箭头 1164"/>
          <p:cNvSpPr/>
          <p:nvPr/>
        </p:nvSpPr>
        <p:spPr>
          <a:xfrm flipV="1">
            <a:off x="4768850" y="1674813"/>
            <a:ext cx="2487613" cy="206375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箭头 1164"/>
          <p:cNvSpPr/>
          <p:nvPr/>
        </p:nvSpPr>
        <p:spPr>
          <a:xfrm flipV="1">
            <a:off x="1266825" y="1674813"/>
            <a:ext cx="3282950" cy="3219450"/>
          </a:xfrm>
          <a:prstGeom prst="line">
            <a:avLst/>
          </a:prstGeom>
          <a:ln w="76200" cap="flat" cmpd="sng">
            <a:solidFill>
              <a:schemeClr val="folHlink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322263" y="228600"/>
            <a:ext cx="2425700" cy="381000"/>
          </a:xfrm>
          <a:prstGeom prst="rect">
            <a:avLst/>
          </a:prstGeom>
          <a:solidFill>
            <a:srgbClr val="339966">
              <a:alpha val="73000"/>
            </a:srgbClr>
          </a:solidFill>
          <a:ln w="9525">
            <a:noFill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none" lIns="90170" tIns="46990" rIns="90170" bIns="46990" anchor="ctr"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Read and match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3" name="Text Box 15"/>
          <p:cNvSpPr txBox="1"/>
          <p:nvPr/>
        </p:nvSpPr>
        <p:spPr>
          <a:xfrm>
            <a:off x="322263" y="2424113"/>
            <a:ext cx="549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Arial Black" panose="020B0A04020102020204" pitchFamily="2" charset="0"/>
                <a:ea typeface="宋体" panose="02010600030101010101" pitchFamily="2" charset="-122"/>
              </a:rPr>
              <a:t>A</a:t>
            </a:r>
            <a:endParaRPr lang="zh-CN" altLang="en-US" sz="32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sp>
        <p:nvSpPr>
          <p:cNvPr id="17424" name="Text Box 16"/>
          <p:cNvSpPr txBox="1"/>
          <p:nvPr/>
        </p:nvSpPr>
        <p:spPr>
          <a:xfrm>
            <a:off x="322263" y="4894263"/>
            <a:ext cx="549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Arial Black" panose="020B0A04020102020204" pitchFamily="2" charset="0"/>
                <a:ea typeface="宋体" panose="02010600030101010101" pitchFamily="2" charset="-122"/>
              </a:rPr>
              <a:t>C</a:t>
            </a:r>
            <a:endParaRPr lang="zh-CN" altLang="en-US" sz="32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sp>
        <p:nvSpPr>
          <p:cNvPr id="17425" name="Text Box 17"/>
          <p:cNvSpPr txBox="1"/>
          <p:nvPr/>
        </p:nvSpPr>
        <p:spPr>
          <a:xfrm>
            <a:off x="322263" y="3649663"/>
            <a:ext cx="5492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1" dirty="0">
                <a:latin typeface="Arial Black" panose="020B0A04020102020204" pitchFamily="2" charset="0"/>
                <a:ea typeface="宋体" panose="02010600030101010101" pitchFamily="2" charset="-122"/>
              </a:rPr>
              <a:t>B</a:t>
            </a:r>
            <a:endParaRPr lang="zh-CN" altLang="en-US" sz="3200" b="1" dirty="0">
              <a:latin typeface="Arial Black" panose="020B0A04020102020204" pitchFamily="2" charset="0"/>
              <a:ea typeface="宋体" panose="02010600030101010101" pitchFamily="2" charset="-122"/>
            </a:endParaRPr>
          </a:p>
        </p:txBody>
      </p:sp>
      <p:sp>
        <p:nvSpPr>
          <p:cNvPr id="3" name="AutoShape 18">
            <a:hlinkClick r:id="rId1" action="ppaction://hlinksldjump"/>
          </p:cNvPr>
          <p:cNvSpPr/>
          <p:nvPr/>
        </p:nvSpPr>
        <p:spPr>
          <a:xfrm flipV="1">
            <a:off x="8488363" y="6308725"/>
            <a:ext cx="423862" cy="358775"/>
          </a:xfrm>
          <a:prstGeom prst="leftArrow">
            <a:avLst>
              <a:gd name="adj1" fmla="val 50000"/>
              <a:gd name="adj2" fmla="val 295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  <p:bldP spid="17411" grpId="0" bldLvl="0"/>
      <p:bldP spid="17412" grpId="0" bldLvl="0"/>
      <p:bldP spid="17413" grpId="0" bldLvl="0" animBg="1"/>
      <p:bldP spid="17414" grpId="0" bldLvl="0"/>
      <p:bldP spid="17415" grpId="0" bldLvl="0" animBg="1"/>
      <p:bldP spid="17416" grpId="0" bldLvl="0"/>
      <p:bldP spid="17417" grpId="0" bldLvl="0"/>
      <p:bldP spid="17418" grpId="0" bldLvl="0"/>
      <p:bldP spid="17423" grpId="0" bldLvl="0"/>
      <p:bldP spid="17424" grpId="0" bldLvl="0"/>
      <p:bldP spid="17425" grpId="0" bldLvl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365,&quot;width&quot;:12410}"/>
</p:tagLst>
</file>

<file path=ppt/tags/tag2.xml><?xml version="1.0" encoding="utf-8"?>
<p:tagLst xmlns:p="http://schemas.openxmlformats.org/presentationml/2006/main">
  <p:tag name="KSO_WM_UNIT_PLACING_PICTURE_USER_VIEWPORT" val="{&quot;height&quot;:4605,&quot;width&quot;:72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000520141118A03PWBG">
  <a:themeElements>
    <a:clrScheme name="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7DAE21"/>
      </a:accent1>
      <a:accent2>
        <a:srgbClr val="BCC327"/>
      </a:accent2>
      <a:accent3>
        <a:srgbClr val="FFFFFF"/>
      </a:accent3>
      <a:accent4>
        <a:srgbClr val="000000"/>
      </a:accent4>
      <a:accent5>
        <a:srgbClr val="C0D3AB"/>
      </a:accent5>
      <a:accent6>
        <a:srgbClr val="A8AF22"/>
      </a:accent6>
      <a:hlink>
        <a:srgbClr val="7F723D"/>
      </a:hlink>
      <a:folHlink>
        <a:srgbClr val="626B51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39302A"/>
        </a:dk2>
        <a:lt2>
          <a:srgbClr val="E5DEDB"/>
        </a:lt2>
        <a:accent1>
          <a:srgbClr val="7DAE21"/>
        </a:accent1>
        <a:accent2>
          <a:srgbClr val="BCC327"/>
        </a:accent2>
        <a:accent3>
          <a:srgbClr val="FFFFFF"/>
        </a:accent3>
        <a:accent4>
          <a:srgbClr val="000000"/>
        </a:accent4>
        <a:accent5>
          <a:srgbClr val="C0D3AB"/>
        </a:accent5>
        <a:accent6>
          <a:srgbClr val="A8AF22"/>
        </a:accent6>
        <a:hlink>
          <a:srgbClr val="7F723D"/>
        </a:hlink>
        <a:folHlink>
          <a:srgbClr val="626B5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A000520141118A03PWBG">
  <a:themeElements>
    <a:clrScheme name="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7DAE21"/>
      </a:accent1>
      <a:accent2>
        <a:srgbClr val="BCC327"/>
      </a:accent2>
      <a:accent3>
        <a:srgbClr val="FFFFFF"/>
      </a:accent3>
      <a:accent4>
        <a:srgbClr val="000000"/>
      </a:accent4>
      <a:accent5>
        <a:srgbClr val="C0D3AB"/>
      </a:accent5>
      <a:accent6>
        <a:srgbClr val="A8AF22"/>
      </a:accent6>
      <a:hlink>
        <a:srgbClr val="7F723D"/>
      </a:hlink>
      <a:folHlink>
        <a:srgbClr val="626B51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39302A"/>
        </a:dk2>
        <a:lt2>
          <a:srgbClr val="E5DEDB"/>
        </a:lt2>
        <a:accent1>
          <a:srgbClr val="7DAE21"/>
        </a:accent1>
        <a:accent2>
          <a:srgbClr val="BCC327"/>
        </a:accent2>
        <a:accent3>
          <a:srgbClr val="FFFFFF"/>
        </a:accent3>
        <a:accent4>
          <a:srgbClr val="000000"/>
        </a:accent4>
        <a:accent5>
          <a:srgbClr val="C0D3AB"/>
        </a:accent5>
        <a:accent6>
          <a:srgbClr val="A8AF22"/>
        </a:accent6>
        <a:hlink>
          <a:srgbClr val="7F723D"/>
        </a:hlink>
        <a:folHlink>
          <a:srgbClr val="626B5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4523</Words>
  <Application>WPS 演示</Application>
  <PresentationFormat>全屏显示(4:3)</PresentationFormat>
  <Paragraphs>313</Paragraphs>
  <Slides>25</Slides>
  <Notes>11</Notes>
  <HiddenSlides>0</HiddenSlides>
  <MMClips>30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8" baseType="lpstr">
      <vt:lpstr>Arial</vt:lpstr>
      <vt:lpstr>宋体</vt:lpstr>
      <vt:lpstr>Wingdings</vt:lpstr>
      <vt:lpstr>Wingdings 2</vt:lpstr>
      <vt:lpstr>幼圆</vt:lpstr>
      <vt:lpstr>Calibri</vt:lpstr>
      <vt:lpstr>569-CAI978</vt:lpstr>
      <vt:lpstr>Times New Roman</vt:lpstr>
      <vt:lpstr>楷体</vt:lpstr>
      <vt:lpstr>Arial</vt:lpstr>
      <vt:lpstr>Trebuchet MS</vt:lpstr>
      <vt:lpstr>Comic Sans MS</vt:lpstr>
      <vt:lpstr>华文新魏</vt:lpstr>
      <vt:lpstr>楷体_GB2312</vt:lpstr>
      <vt:lpstr>Arial Black</vt:lpstr>
      <vt:lpstr>微软雅黑</vt:lpstr>
      <vt:lpstr>Arial Unicode MS</vt:lpstr>
      <vt:lpstr>Segoe UI Semibold</vt:lpstr>
      <vt:lpstr>Segoe Print</vt:lpstr>
      <vt:lpstr>默认设计模板</vt:lpstr>
      <vt:lpstr>Office 主题</vt:lpstr>
      <vt:lpstr>A000520141118A03PWBG</vt:lpstr>
      <vt:lpstr>1_A000520141118A03PWBG</vt:lpstr>
      <vt:lpstr>Unit 7 Protect the Earth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francis</dc:creator>
  <cp:lastModifiedBy>Sue</cp:lastModifiedBy>
  <cp:revision>68</cp:revision>
  <dcterms:created xsi:type="dcterms:W3CDTF">2013-01-25T01:44:00Z</dcterms:created>
  <dcterms:modified xsi:type="dcterms:W3CDTF">2020-11-27T04:53:59Z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  <property fmtid="{D5CDD505-2E9C-101B-9397-08002B2CF9AE}" pid="3" name="NXTAG2">
    <vt:lpwstr>00080072a6000000000001024140</vt:lpwstr>
  </property>
</Properties>
</file>