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25" r:id="rId2"/>
    <p:sldId id="343" r:id="rId3"/>
    <p:sldId id="427" r:id="rId4"/>
    <p:sldId id="439" r:id="rId5"/>
    <p:sldId id="433" r:id="rId6"/>
    <p:sldId id="447" r:id="rId7"/>
    <p:sldId id="448" r:id="rId8"/>
    <p:sldId id="449" r:id="rId9"/>
    <p:sldId id="450" r:id="rId10"/>
    <p:sldId id="457" r:id="rId11"/>
    <p:sldId id="451" r:id="rId12"/>
    <p:sldId id="442" r:id="rId13"/>
    <p:sldId id="453" r:id="rId14"/>
    <p:sldId id="456" r:id="rId15"/>
    <p:sldId id="452" r:id="rId16"/>
    <p:sldId id="454" r:id="rId17"/>
    <p:sldId id="455" r:id="rId1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E52739"/>
    <a:srgbClr val="FFEBEB"/>
    <a:srgbClr val="FF7C80"/>
    <a:srgbClr val="8CC344"/>
    <a:srgbClr val="004C3F"/>
    <a:srgbClr val="FFBF00"/>
    <a:srgbClr val="222524"/>
    <a:srgbClr val="005DA2"/>
    <a:srgbClr val="F79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67" autoAdjust="0"/>
    <p:restoredTop sz="94660" autoAdjust="0"/>
  </p:normalViewPr>
  <p:slideViewPr>
    <p:cSldViewPr>
      <p:cViewPr varScale="1">
        <p:scale>
          <a:sx n="89" d="100"/>
          <a:sy n="89" d="100"/>
        </p:scale>
        <p:origin x="752" y="52"/>
      </p:cViewPr>
      <p:guideLst>
        <p:guide orient="horz" pos="1620"/>
        <p:guide pos="28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4" d="100"/>
        <a:sy n="104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2419" y="67"/>
      </p:cViewPr>
      <p:guideLst>
        <p:guide orient="horz" pos="2880"/>
        <p:guide pos="21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2020/12/3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2020/12/3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088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 rot="2700000">
            <a:off x="237026" y="239962"/>
            <a:ext cx="277706" cy="2777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 rot="2700000">
            <a:off x="381043" y="239962"/>
            <a:ext cx="277706" cy="2777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itle 1"/>
          <p:cNvSpPr txBox="1"/>
          <p:nvPr userDrawn="1"/>
        </p:nvSpPr>
        <p:spPr>
          <a:xfrm>
            <a:off x="827584" y="17604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方正兰亭超细黑简体"/>
                <a:cs typeface="+mn-ea"/>
                <a:sym typeface="Arial" panose="020B0604020202020204"/>
              </a:rPr>
              <a:t>点击输入标题内容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方正兰亭超细黑简体"/>
              <a:cs typeface="+mn-ea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>
            <a:extLst>
              <a:ext uri="{FF2B5EF4-FFF2-40B4-BE49-F238E27FC236}">
                <a16:creationId xmlns:a16="http://schemas.microsoft.com/office/drawing/2014/main" id="{3672AA30-AD1F-4A67-86BA-22B81E782164}"/>
              </a:ext>
            </a:extLst>
          </p:cNvPr>
          <p:cNvGrpSpPr/>
          <p:nvPr/>
        </p:nvGrpSpPr>
        <p:grpSpPr>
          <a:xfrm>
            <a:off x="0" y="0"/>
            <a:ext cx="9144000" cy="632122"/>
            <a:chOff x="303668" y="163551"/>
            <a:chExt cx="8693799" cy="632122"/>
          </a:xfrm>
        </p:grpSpPr>
        <p:sp>
          <p:nvSpPr>
            <p:cNvPr id="42" name="object 2">
              <a:extLst>
                <a:ext uri="{FF2B5EF4-FFF2-40B4-BE49-F238E27FC236}">
                  <a16:creationId xmlns:a16="http://schemas.microsoft.com/office/drawing/2014/main" id="{6D8AE1B7-969F-4279-AB61-3F28BAB34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68" y="163551"/>
              <a:ext cx="8693799" cy="632122"/>
            </a:xfrm>
            <a:custGeom>
              <a:avLst/>
              <a:gdLst>
                <a:gd name="T0" fmla="*/ 0 w 8229600"/>
                <a:gd name="T1" fmla="*/ 561975 h 562355"/>
                <a:gd name="T2" fmla="*/ 8229600 w 8229600"/>
                <a:gd name="T3" fmla="*/ 561975 h 562355"/>
                <a:gd name="T4" fmla="*/ 8229600 w 8229600"/>
                <a:gd name="T5" fmla="*/ 0 h 562355"/>
                <a:gd name="T6" fmla="*/ 0 w 8229600"/>
                <a:gd name="T7" fmla="*/ 0 h 562355"/>
                <a:gd name="T8" fmla="*/ 0 w 8229600"/>
                <a:gd name="T9" fmla="*/ 561975 h 562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29600" h="562355">
                  <a:moveTo>
                    <a:pt x="0" y="562355"/>
                  </a:moveTo>
                  <a:lnTo>
                    <a:pt x="8229600" y="562355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562355"/>
                  </a:lnTo>
                  <a:close/>
                </a:path>
              </a:pathLst>
            </a:custGeom>
            <a:solidFill>
              <a:srgbClr val="B3A1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 sz="3600"/>
            </a:p>
          </p:txBody>
        </p:sp>
        <p:sp>
          <p:nvSpPr>
            <p:cNvPr id="43" name="object 3">
              <a:extLst>
                <a:ext uri="{FF2B5EF4-FFF2-40B4-BE49-F238E27FC236}">
                  <a16:creationId xmlns:a16="http://schemas.microsoft.com/office/drawing/2014/main" id="{AC708334-9B79-48C4-9D21-9B78B7A1718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61032" y="258597"/>
              <a:ext cx="8536435" cy="4214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zh-CN" altLang="zh-CN" sz="1800" b="1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一、课前实验</a:t>
              </a:r>
              <a:r>
                <a:rPr lang="en-US" altLang="zh-CN" sz="1800" b="1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/</a:t>
              </a:r>
              <a:r>
                <a:rPr lang="zh-CN" altLang="zh-CN" sz="1800" b="1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体验初步学习任务：初步体验“凸透镜成像规律及典型应用有哪些？”</a:t>
              </a:r>
              <a:endParaRPr lang="zh-CN" altLang="zh-CN" sz="36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3F8A33DC-B551-485D-BEF4-C5DAC39FC5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8" y="643284"/>
            <a:ext cx="3275856" cy="245689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4AF21DC-D3DD-41D6-B9A4-BF311AD4FC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72" y="2427734"/>
            <a:ext cx="1904060" cy="253874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A604B2D-CD6B-4030-A565-D5D00768CB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635" y="632122"/>
            <a:ext cx="4023420" cy="30175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60FB1E0-8CE9-471B-A474-DFE4B41C63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380" y="1862069"/>
            <a:ext cx="2366844" cy="315579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C1116AC-3F92-46A9-99A7-CBE26E5F3F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790038"/>
            <a:ext cx="172819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1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F5E0179-601D-43E4-8764-B50CE23031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3" b="4420"/>
          <a:stretch/>
        </p:blipFill>
        <p:spPr>
          <a:xfrm>
            <a:off x="4593746" y="1789774"/>
            <a:ext cx="4550254" cy="2799505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BDEB410A-3C13-4ACA-B4ED-689379C4C045}"/>
              </a:ext>
            </a:extLst>
          </p:cNvPr>
          <p:cNvGrpSpPr/>
          <p:nvPr/>
        </p:nvGrpSpPr>
        <p:grpSpPr>
          <a:xfrm>
            <a:off x="0" y="-3892"/>
            <a:ext cx="9144000" cy="632122"/>
            <a:chOff x="-483671" y="155052"/>
            <a:chExt cx="9481138" cy="632122"/>
          </a:xfrm>
        </p:grpSpPr>
        <p:sp>
          <p:nvSpPr>
            <p:cNvPr id="37" name="object 2">
              <a:extLst>
                <a:ext uri="{FF2B5EF4-FFF2-40B4-BE49-F238E27FC236}">
                  <a16:creationId xmlns:a16="http://schemas.microsoft.com/office/drawing/2014/main" id="{7DB6EB08-FE72-4173-A594-DE021CBF6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3028" y="155052"/>
              <a:ext cx="9480495" cy="632122"/>
            </a:xfrm>
            <a:custGeom>
              <a:avLst/>
              <a:gdLst>
                <a:gd name="T0" fmla="*/ 0 w 8229600"/>
                <a:gd name="T1" fmla="*/ 561975 h 562355"/>
                <a:gd name="T2" fmla="*/ 8229600 w 8229600"/>
                <a:gd name="T3" fmla="*/ 561975 h 562355"/>
                <a:gd name="T4" fmla="*/ 8229600 w 8229600"/>
                <a:gd name="T5" fmla="*/ 0 h 562355"/>
                <a:gd name="T6" fmla="*/ 0 w 8229600"/>
                <a:gd name="T7" fmla="*/ 0 h 562355"/>
                <a:gd name="T8" fmla="*/ 0 w 8229600"/>
                <a:gd name="T9" fmla="*/ 561975 h 562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29600" h="562355">
                  <a:moveTo>
                    <a:pt x="0" y="562355"/>
                  </a:moveTo>
                  <a:lnTo>
                    <a:pt x="8229600" y="562355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562355"/>
                  </a:lnTo>
                  <a:close/>
                </a:path>
              </a:pathLst>
            </a:custGeom>
            <a:solidFill>
              <a:srgbClr val="B3A1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 sz="3600"/>
            </a:p>
          </p:txBody>
        </p:sp>
        <p:sp>
          <p:nvSpPr>
            <p:cNvPr id="38" name="object 3">
              <a:extLst>
                <a:ext uri="{FF2B5EF4-FFF2-40B4-BE49-F238E27FC236}">
                  <a16:creationId xmlns:a16="http://schemas.microsoft.com/office/drawing/2014/main" id="{5633EDA3-65AF-40D3-BD2D-CD597614756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-483671" y="260372"/>
              <a:ext cx="8693799" cy="4214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zh-CN" altLang="zh-CN" sz="2000" b="1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二、课堂学习深入学习任务“凸透镜成像规律的典型应用有哪些？”</a:t>
              </a:r>
              <a:endParaRPr lang="zh-CN" altLang="zh-CN" sz="20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3834F342-6228-4483-A170-69D48A71305D}"/>
              </a:ext>
            </a:extLst>
          </p:cNvPr>
          <p:cNvGrpSpPr/>
          <p:nvPr/>
        </p:nvGrpSpPr>
        <p:grpSpPr>
          <a:xfrm>
            <a:off x="0" y="767585"/>
            <a:ext cx="8810006" cy="508622"/>
            <a:chOff x="333382" y="1067543"/>
            <a:chExt cx="8632235" cy="508622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33766276-AFDA-45E7-9EDB-828E58B61842}"/>
                </a:ext>
              </a:extLst>
            </p:cNvPr>
            <p:cNvGrpSpPr/>
            <p:nvPr/>
          </p:nvGrpSpPr>
          <p:grpSpPr>
            <a:xfrm>
              <a:off x="333382" y="1067543"/>
              <a:ext cx="1683065" cy="508622"/>
              <a:chOff x="1451482" y="4416052"/>
              <a:chExt cx="2290030" cy="692046"/>
            </a:xfrm>
          </p:grpSpPr>
          <p:sp>
            <p:nvSpPr>
              <p:cNvPr id="24" name="圆角矩形 35">
                <a:extLst>
                  <a:ext uri="{FF2B5EF4-FFF2-40B4-BE49-F238E27FC236}">
                    <a16:creationId xmlns:a16="http://schemas.microsoft.com/office/drawing/2014/main" id="{B875DC7C-AD84-4EA1-9183-3E7AED889176}"/>
                  </a:ext>
                </a:extLst>
              </p:cNvPr>
              <p:cNvSpPr/>
              <p:nvPr/>
            </p:nvSpPr>
            <p:spPr>
              <a:xfrm>
                <a:off x="1516233" y="4416052"/>
                <a:ext cx="2160527" cy="692046"/>
              </a:xfrm>
              <a:prstGeom prst="roundRect">
                <a:avLst/>
              </a:prstGeom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3600000" scaled="0"/>
              </a:gradFill>
              <a:ln w="19050">
                <a:noFill/>
              </a:ln>
              <a:effectLst>
                <a:innerShdw blurRad="101600" dist="50800" dir="13500000">
                  <a:prstClr val="black">
                    <a:alpha val="3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75" b="1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6A6E9E1-D4B4-4DA1-A967-B5DEED7E4B15}"/>
                  </a:ext>
                </a:extLst>
              </p:cNvPr>
              <p:cNvSpPr txBox="1"/>
              <p:nvPr/>
            </p:nvSpPr>
            <p:spPr>
              <a:xfrm>
                <a:off x="1451482" y="4416052"/>
                <a:ext cx="2290030" cy="628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zh-CN" sz="2400" b="1" kern="100" dirty="0">
                    <a:solidFill>
                      <a:schemeClr val="bg1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学习任务</a:t>
                </a:r>
                <a:r>
                  <a:rPr lang="zh-CN" altLang="en-US" sz="2400" b="1" kern="100" dirty="0">
                    <a:solidFill>
                      <a:schemeClr val="bg1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二</a:t>
                </a:r>
                <a:endParaRPr lang="zh-CN" altLang="en-US" sz="2400" b="1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p:grpSp>
        <p:sp>
          <p:nvSpPr>
            <p:cNvPr id="41" name="Text Box 6">
              <a:extLst>
                <a:ext uri="{FF2B5EF4-FFF2-40B4-BE49-F238E27FC236}">
                  <a16:creationId xmlns:a16="http://schemas.microsoft.com/office/drawing/2014/main" id="{72AA3338-8FFF-4E42-A3E6-B96CEF9E1C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3337" y="1135716"/>
              <a:ext cx="709228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b="1" kern="100" dirty="0">
                  <a:ea typeface="黑体" panose="02010609060101010101" pitchFamily="49" charset="-122"/>
                  <a:cs typeface="Times New Roman" panose="02020603050405020304" pitchFamily="18" charset="0"/>
                </a:rPr>
                <a:t>  </a:t>
              </a:r>
              <a:r>
                <a:rPr lang="zh-CN" altLang="zh-CN" sz="1800" b="1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探究学习“</a:t>
              </a:r>
              <a:r>
                <a:rPr lang="zh-CN" altLang="en-US" sz="1800" b="1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投影仪</a:t>
              </a:r>
              <a:r>
                <a:rPr lang="zh-CN" altLang="zh-CN" sz="1800" b="1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的成像原理及初步使用是怎么样的？”</a:t>
              </a:r>
              <a:endPara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0EE2750E-2A33-46C6-B4B2-B61D22FD20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5" t="13469" r="4765" b="6525"/>
          <a:stretch/>
        </p:blipFill>
        <p:spPr>
          <a:xfrm>
            <a:off x="65011" y="1495740"/>
            <a:ext cx="4505047" cy="338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0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2">
            <a:extLst>
              <a:ext uri="{FF2B5EF4-FFF2-40B4-BE49-F238E27FC236}">
                <a16:creationId xmlns:a16="http://schemas.microsoft.com/office/drawing/2014/main" id="{7EA33AE4-6603-44D2-B236-B588A63B4C8E}"/>
              </a:ext>
            </a:extLst>
          </p:cNvPr>
          <p:cNvSpPr txBox="1"/>
          <p:nvPr/>
        </p:nvSpPr>
        <p:spPr>
          <a:xfrm>
            <a:off x="512181" y="1466118"/>
            <a:ext cx="8365452" cy="45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、利用放大镜观察细胞图片上的叶绿体，观察放大镜的成像特点。</a:t>
            </a:r>
            <a:endParaRPr lang="en-US" altLang="zh-CN" dirty="0">
              <a:solidFill>
                <a:prstClr val="black">
                  <a:lumMod val="85000"/>
                  <a:lumOff val="15000"/>
                </a:prst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BDEB410A-3C13-4ACA-B4ED-689379C4C045}"/>
              </a:ext>
            </a:extLst>
          </p:cNvPr>
          <p:cNvGrpSpPr/>
          <p:nvPr/>
        </p:nvGrpSpPr>
        <p:grpSpPr>
          <a:xfrm>
            <a:off x="0" y="-3892"/>
            <a:ext cx="9144000" cy="632122"/>
            <a:chOff x="-483671" y="155052"/>
            <a:chExt cx="9481138" cy="632122"/>
          </a:xfrm>
        </p:grpSpPr>
        <p:sp>
          <p:nvSpPr>
            <p:cNvPr id="37" name="object 2">
              <a:extLst>
                <a:ext uri="{FF2B5EF4-FFF2-40B4-BE49-F238E27FC236}">
                  <a16:creationId xmlns:a16="http://schemas.microsoft.com/office/drawing/2014/main" id="{7DB6EB08-FE72-4173-A594-DE021CBF6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3028" y="155052"/>
              <a:ext cx="9480495" cy="632122"/>
            </a:xfrm>
            <a:custGeom>
              <a:avLst/>
              <a:gdLst>
                <a:gd name="T0" fmla="*/ 0 w 8229600"/>
                <a:gd name="T1" fmla="*/ 561975 h 562355"/>
                <a:gd name="T2" fmla="*/ 8229600 w 8229600"/>
                <a:gd name="T3" fmla="*/ 561975 h 562355"/>
                <a:gd name="T4" fmla="*/ 8229600 w 8229600"/>
                <a:gd name="T5" fmla="*/ 0 h 562355"/>
                <a:gd name="T6" fmla="*/ 0 w 8229600"/>
                <a:gd name="T7" fmla="*/ 0 h 562355"/>
                <a:gd name="T8" fmla="*/ 0 w 8229600"/>
                <a:gd name="T9" fmla="*/ 561975 h 562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29600" h="562355">
                  <a:moveTo>
                    <a:pt x="0" y="562355"/>
                  </a:moveTo>
                  <a:lnTo>
                    <a:pt x="8229600" y="562355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562355"/>
                  </a:lnTo>
                  <a:close/>
                </a:path>
              </a:pathLst>
            </a:custGeom>
            <a:solidFill>
              <a:srgbClr val="B3A1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 sz="3600"/>
            </a:p>
          </p:txBody>
        </p:sp>
        <p:sp>
          <p:nvSpPr>
            <p:cNvPr id="38" name="object 3">
              <a:extLst>
                <a:ext uri="{FF2B5EF4-FFF2-40B4-BE49-F238E27FC236}">
                  <a16:creationId xmlns:a16="http://schemas.microsoft.com/office/drawing/2014/main" id="{5633EDA3-65AF-40D3-BD2D-CD597614756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-483671" y="260372"/>
              <a:ext cx="8693799" cy="4214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zh-CN" altLang="zh-CN" sz="2000" b="1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二、课堂学习深入学习任务“凸透镜成像规律的典型应用有哪些？”</a:t>
              </a:r>
              <a:endParaRPr lang="zh-CN" altLang="zh-CN" sz="20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3834F342-6228-4483-A170-69D48A71305D}"/>
              </a:ext>
            </a:extLst>
          </p:cNvPr>
          <p:cNvGrpSpPr/>
          <p:nvPr/>
        </p:nvGrpSpPr>
        <p:grpSpPr>
          <a:xfrm>
            <a:off x="0" y="767585"/>
            <a:ext cx="8810006" cy="508622"/>
            <a:chOff x="333382" y="1067543"/>
            <a:chExt cx="8632235" cy="508622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33766276-AFDA-45E7-9EDB-828E58B61842}"/>
                </a:ext>
              </a:extLst>
            </p:cNvPr>
            <p:cNvGrpSpPr/>
            <p:nvPr/>
          </p:nvGrpSpPr>
          <p:grpSpPr>
            <a:xfrm>
              <a:off x="333382" y="1067543"/>
              <a:ext cx="1683065" cy="508622"/>
              <a:chOff x="1451482" y="4416052"/>
              <a:chExt cx="2290030" cy="692046"/>
            </a:xfrm>
          </p:grpSpPr>
          <p:sp>
            <p:nvSpPr>
              <p:cNvPr id="24" name="圆角矩形 35">
                <a:extLst>
                  <a:ext uri="{FF2B5EF4-FFF2-40B4-BE49-F238E27FC236}">
                    <a16:creationId xmlns:a16="http://schemas.microsoft.com/office/drawing/2014/main" id="{B875DC7C-AD84-4EA1-9183-3E7AED889176}"/>
                  </a:ext>
                </a:extLst>
              </p:cNvPr>
              <p:cNvSpPr/>
              <p:nvPr/>
            </p:nvSpPr>
            <p:spPr>
              <a:xfrm>
                <a:off x="1516233" y="4416052"/>
                <a:ext cx="2160527" cy="692046"/>
              </a:xfrm>
              <a:prstGeom prst="roundRect">
                <a:avLst/>
              </a:prstGeom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3600000" scaled="0"/>
              </a:gradFill>
              <a:ln w="19050">
                <a:noFill/>
              </a:ln>
              <a:effectLst>
                <a:innerShdw blurRad="101600" dist="50800" dir="13500000">
                  <a:prstClr val="black">
                    <a:alpha val="3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75" b="1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6A6E9E1-D4B4-4DA1-A967-B5DEED7E4B15}"/>
                  </a:ext>
                </a:extLst>
              </p:cNvPr>
              <p:cNvSpPr txBox="1"/>
              <p:nvPr/>
            </p:nvSpPr>
            <p:spPr>
              <a:xfrm>
                <a:off x="1451482" y="4416052"/>
                <a:ext cx="2290030" cy="628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zh-CN" sz="2400" b="1" kern="100" dirty="0">
                    <a:solidFill>
                      <a:schemeClr val="bg1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学习任务</a:t>
                </a:r>
                <a:r>
                  <a:rPr lang="zh-CN" altLang="en-US" sz="2400" b="1" kern="100" dirty="0">
                    <a:solidFill>
                      <a:schemeClr val="bg1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三</a:t>
                </a:r>
                <a:endParaRPr lang="zh-CN" altLang="en-US" sz="2400" b="1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p:grpSp>
        <p:sp>
          <p:nvSpPr>
            <p:cNvPr id="41" name="Text Box 6">
              <a:extLst>
                <a:ext uri="{FF2B5EF4-FFF2-40B4-BE49-F238E27FC236}">
                  <a16:creationId xmlns:a16="http://schemas.microsoft.com/office/drawing/2014/main" id="{72AA3338-8FFF-4E42-A3E6-B96CEF9E1C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3337" y="1135716"/>
              <a:ext cx="709228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b="1" kern="100" dirty="0">
                  <a:ea typeface="黑体" panose="02010609060101010101" pitchFamily="49" charset="-122"/>
                  <a:cs typeface="Times New Roman" panose="02020603050405020304" pitchFamily="18" charset="0"/>
                </a:rPr>
                <a:t>  </a:t>
              </a:r>
              <a:r>
                <a:rPr lang="zh-CN" altLang="zh-CN" sz="1800" b="1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探究学习“</a:t>
              </a:r>
              <a:r>
                <a:rPr lang="zh-CN" altLang="en-US" sz="1800" b="1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放大镜</a:t>
              </a:r>
              <a:r>
                <a:rPr lang="zh-CN" altLang="zh-CN" sz="1800" b="1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的成像原理及初步使用是怎么样的？”</a:t>
              </a:r>
              <a:endPara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F1F27D8E-82D2-4FF0-A5DA-D0432E21E97E}"/>
              </a:ext>
            </a:extLst>
          </p:cNvPr>
          <p:cNvSpPr txBox="1"/>
          <p:nvPr/>
        </p:nvSpPr>
        <p:spPr>
          <a:xfrm>
            <a:off x="803740" y="209489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放大镜成的是正立放大虚像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029846C-0401-4D65-84D7-B49930C12A3C}"/>
              </a:ext>
            </a:extLst>
          </p:cNvPr>
          <p:cNvSpPr txBox="1"/>
          <p:nvPr/>
        </p:nvSpPr>
        <p:spPr>
          <a:xfrm>
            <a:off x="858862" y="3236446"/>
            <a:ext cx="3821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物体在一倍焦距之内，即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U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＜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11D1372D-D663-4230-BF25-99D82680C1F7}"/>
              </a:ext>
            </a:extLst>
          </p:cNvPr>
          <p:cNvSpPr txBox="1"/>
          <p:nvPr/>
        </p:nvSpPr>
        <p:spPr>
          <a:xfrm>
            <a:off x="512181" y="2564093"/>
            <a:ext cx="5643995" cy="45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放大镜清晰成像时，物距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u</a:t>
            </a:r>
            <a:r>
              <a:rPr lang="zh-CN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要满足什么条件？</a:t>
            </a:r>
            <a:endParaRPr lang="en-US" altLang="zh-CN" dirty="0">
              <a:solidFill>
                <a:prstClr val="black">
                  <a:lumMod val="85000"/>
                  <a:lumOff val="15000"/>
                </a:prst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703074D8-9AED-47C2-AA77-9A373D92E468}"/>
              </a:ext>
            </a:extLst>
          </p:cNvPr>
          <p:cNvSpPr txBox="1"/>
          <p:nvPr/>
        </p:nvSpPr>
        <p:spPr>
          <a:xfrm>
            <a:off x="512181" y="3636556"/>
            <a:ext cx="6724115" cy="45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怎样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调节才能看到放大镜</a:t>
            </a:r>
            <a:r>
              <a:rPr lang="zh-CN" altLang="en-US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的成像“更大一些”</a:t>
            </a:r>
            <a:r>
              <a:rPr lang="zh-CN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？</a:t>
            </a:r>
            <a:endParaRPr lang="en-US" altLang="zh-CN" dirty="0">
              <a:solidFill>
                <a:prstClr val="black">
                  <a:lumMod val="85000"/>
                  <a:lumOff val="15000"/>
                </a:prst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AA3BFF7-46DE-4CE9-8855-4ED1FA1CAB15}"/>
              </a:ext>
            </a:extLst>
          </p:cNvPr>
          <p:cNvSpPr txBox="1"/>
          <p:nvPr/>
        </p:nvSpPr>
        <p:spPr>
          <a:xfrm>
            <a:off x="858862" y="4175860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使透镜远离物体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013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0" grpId="0"/>
      <p:bldP spid="14" grpId="0"/>
      <p:bldP spid="16" grpId="0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>
            <a:extLst>
              <a:ext uri="{FF2B5EF4-FFF2-40B4-BE49-F238E27FC236}">
                <a16:creationId xmlns:a16="http://schemas.microsoft.com/office/drawing/2014/main" id="{6DFDAE39-5596-412C-8970-4FFC3AD845B5}"/>
              </a:ext>
            </a:extLst>
          </p:cNvPr>
          <p:cNvSpPr txBox="1"/>
          <p:nvPr/>
        </p:nvSpPr>
        <p:spPr>
          <a:xfrm>
            <a:off x="323528" y="163692"/>
            <a:ext cx="6480720" cy="45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、放大镜成像从小到变大，物距、像距发生了怎么样的变化？</a:t>
            </a:r>
            <a:endParaRPr lang="en-US" altLang="zh-CN" dirty="0">
              <a:solidFill>
                <a:prstClr val="black">
                  <a:lumMod val="85000"/>
                  <a:lumOff val="15000"/>
                </a:prst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47E2A26-7F0E-4124-8125-631A39D0F717}"/>
              </a:ext>
            </a:extLst>
          </p:cNvPr>
          <p:cNvSpPr txBox="1"/>
          <p:nvPr/>
        </p:nvSpPr>
        <p:spPr>
          <a:xfrm>
            <a:off x="6876256" y="286747"/>
            <a:ext cx="2042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物近像近像变小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物远像远像变大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7505752-35D0-4632-94D6-E79BAF294EB6}"/>
              </a:ext>
            </a:extLst>
          </p:cNvPr>
          <p:cNvSpPr txBox="1"/>
          <p:nvPr/>
        </p:nvSpPr>
        <p:spPr>
          <a:xfrm>
            <a:off x="611560" y="640690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）像变大变小是针对前一次成像比较而言，放大镜其实每次都是成放大的像。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）上述提炼适用于物体成虚像的时候。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105" name="ShockwaveFlash1" r:id="rId2" imgW="8486640" imgH="3846600"/>
        </mc:Choice>
        <mc:Fallback>
          <p:control name="ShockwaveFlash1" r:id="rId2" imgW="8486640" imgH="3846600">
            <p:pic>
              <p:nvPicPr>
                <p:cNvPr id="14" name="ShockwaveFlash1">
                  <a:extLst>
                    <a:ext uri="{FF2B5EF4-FFF2-40B4-BE49-F238E27FC236}">
                      <a16:creationId xmlns:a16="http://schemas.microsoft.com/office/drawing/2014/main" id="{BB4E8D94-3288-416F-9B80-506C6DE9E96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29191" y="1182128"/>
                  <a:ext cx="8485618" cy="3847429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15855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2">
            <a:extLst>
              <a:ext uri="{FF2B5EF4-FFF2-40B4-BE49-F238E27FC236}">
                <a16:creationId xmlns:a16="http://schemas.microsoft.com/office/drawing/2014/main" id="{7EA33AE4-6603-44D2-B236-B588A63B4C8E}"/>
              </a:ext>
            </a:extLst>
          </p:cNvPr>
          <p:cNvSpPr txBox="1"/>
          <p:nvPr/>
        </p:nvSpPr>
        <p:spPr>
          <a:xfrm>
            <a:off x="512181" y="1466118"/>
            <a:ext cx="4203835" cy="45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5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、你见过能把自己脸放大的放大镜吗？</a:t>
            </a:r>
            <a:endParaRPr lang="en-US" altLang="zh-CN" dirty="0">
              <a:solidFill>
                <a:prstClr val="black">
                  <a:lumMod val="85000"/>
                  <a:lumOff val="15000"/>
                </a:prst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BDEB410A-3C13-4ACA-B4ED-689379C4C045}"/>
              </a:ext>
            </a:extLst>
          </p:cNvPr>
          <p:cNvGrpSpPr/>
          <p:nvPr/>
        </p:nvGrpSpPr>
        <p:grpSpPr>
          <a:xfrm>
            <a:off x="0" y="-3892"/>
            <a:ext cx="9144000" cy="632122"/>
            <a:chOff x="-483671" y="155052"/>
            <a:chExt cx="9481138" cy="632122"/>
          </a:xfrm>
        </p:grpSpPr>
        <p:sp>
          <p:nvSpPr>
            <p:cNvPr id="37" name="object 2">
              <a:extLst>
                <a:ext uri="{FF2B5EF4-FFF2-40B4-BE49-F238E27FC236}">
                  <a16:creationId xmlns:a16="http://schemas.microsoft.com/office/drawing/2014/main" id="{7DB6EB08-FE72-4173-A594-DE021CBF6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3028" y="155052"/>
              <a:ext cx="9480495" cy="632122"/>
            </a:xfrm>
            <a:custGeom>
              <a:avLst/>
              <a:gdLst>
                <a:gd name="T0" fmla="*/ 0 w 8229600"/>
                <a:gd name="T1" fmla="*/ 561975 h 562355"/>
                <a:gd name="T2" fmla="*/ 8229600 w 8229600"/>
                <a:gd name="T3" fmla="*/ 561975 h 562355"/>
                <a:gd name="T4" fmla="*/ 8229600 w 8229600"/>
                <a:gd name="T5" fmla="*/ 0 h 562355"/>
                <a:gd name="T6" fmla="*/ 0 w 8229600"/>
                <a:gd name="T7" fmla="*/ 0 h 562355"/>
                <a:gd name="T8" fmla="*/ 0 w 8229600"/>
                <a:gd name="T9" fmla="*/ 561975 h 562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29600" h="562355">
                  <a:moveTo>
                    <a:pt x="0" y="562355"/>
                  </a:moveTo>
                  <a:lnTo>
                    <a:pt x="8229600" y="562355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562355"/>
                  </a:lnTo>
                  <a:close/>
                </a:path>
              </a:pathLst>
            </a:custGeom>
            <a:solidFill>
              <a:srgbClr val="B3A1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 sz="3600"/>
            </a:p>
          </p:txBody>
        </p:sp>
        <p:sp>
          <p:nvSpPr>
            <p:cNvPr id="38" name="object 3">
              <a:extLst>
                <a:ext uri="{FF2B5EF4-FFF2-40B4-BE49-F238E27FC236}">
                  <a16:creationId xmlns:a16="http://schemas.microsoft.com/office/drawing/2014/main" id="{5633EDA3-65AF-40D3-BD2D-CD597614756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-483671" y="260372"/>
              <a:ext cx="8693799" cy="4214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zh-CN" altLang="zh-CN" sz="2000" b="1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二、课堂学习深入学习任务“凸透镜成像规律的典型应用有哪些？”</a:t>
              </a:r>
              <a:endParaRPr lang="zh-CN" altLang="zh-CN" sz="20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3834F342-6228-4483-A170-69D48A71305D}"/>
              </a:ext>
            </a:extLst>
          </p:cNvPr>
          <p:cNvGrpSpPr/>
          <p:nvPr/>
        </p:nvGrpSpPr>
        <p:grpSpPr>
          <a:xfrm>
            <a:off x="0" y="767585"/>
            <a:ext cx="8810006" cy="508622"/>
            <a:chOff x="333382" y="1067543"/>
            <a:chExt cx="8632235" cy="508622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33766276-AFDA-45E7-9EDB-828E58B61842}"/>
                </a:ext>
              </a:extLst>
            </p:cNvPr>
            <p:cNvGrpSpPr/>
            <p:nvPr/>
          </p:nvGrpSpPr>
          <p:grpSpPr>
            <a:xfrm>
              <a:off x="333382" y="1067543"/>
              <a:ext cx="1683065" cy="508622"/>
              <a:chOff x="1451482" y="4416052"/>
              <a:chExt cx="2290030" cy="692046"/>
            </a:xfrm>
          </p:grpSpPr>
          <p:sp>
            <p:nvSpPr>
              <p:cNvPr id="24" name="圆角矩形 35">
                <a:extLst>
                  <a:ext uri="{FF2B5EF4-FFF2-40B4-BE49-F238E27FC236}">
                    <a16:creationId xmlns:a16="http://schemas.microsoft.com/office/drawing/2014/main" id="{B875DC7C-AD84-4EA1-9183-3E7AED889176}"/>
                  </a:ext>
                </a:extLst>
              </p:cNvPr>
              <p:cNvSpPr/>
              <p:nvPr/>
            </p:nvSpPr>
            <p:spPr>
              <a:xfrm>
                <a:off x="1516233" y="4416052"/>
                <a:ext cx="2160527" cy="692046"/>
              </a:xfrm>
              <a:prstGeom prst="roundRect">
                <a:avLst/>
              </a:prstGeom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3600000" scaled="0"/>
              </a:gradFill>
              <a:ln w="19050">
                <a:noFill/>
              </a:ln>
              <a:effectLst>
                <a:innerShdw blurRad="101600" dist="50800" dir="13500000">
                  <a:prstClr val="black">
                    <a:alpha val="3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75" b="1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6A6E9E1-D4B4-4DA1-A967-B5DEED7E4B15}"/>
                  </a:ext>
                </a:extLst>
              </p:cNvPr>
              <p:cNvSpPr txBox="1"/>
              <p:nvPr/>
            </p:nvSpPr>
            <p:spPr>
              <a:xfrm>
                <a:off x="1451482" y="4416052"/>
                <a:ext cx="2290030" cy="628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zh-CN" sz="2400" b="1" kern="100" dirty="0">
                    <a:solidFill>
                      <a:schemeClr val="bg1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学习任务</a:t>
                </a:r>
                <a:r>
                  <a:rPr lang="zh-CN" altLang="en-US" sz="2400" b="1" kern="100" dirty="0">
                    <a:solidFill>
                      <a:schemeClr val="bg1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三</a:t>
                </a:r>
                <a:endParaRPr lang="zh-CN" altLang="en-US" sz="2400" b="1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p:grpSp>
        <p:sp>
          <p:nvSpPr>
            <p:cNvPr id="41" name="Text Box 6">
              <a:extLst>
                <a:ext uri="{FF2B5EF4-FFF2-40B4-BE49-F238E27FC236}">
                  <a16:creationId xmlns:a16="http://schemas.microsoft.com/office/drawing/2014/main" id="{72AA3338-8FFF-4E42-A3E6-B96CEF9E1C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3337" y="1135716"/>
              <a:ext cx="709228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b="1" kern="100" dirty="0">
                  <a:ea typeface="黑体" panose="02010609060101010101" pitchFamily="49" charset="-122"/>
                  <a:cs typeface="Times New Roman" panose="02020603050405020304" pitchFamily="18" charset="0"/>
                </a:rPr>
                <a:t>  </a:t>
              </a:r>
              <a:r>
                <a:rPr lang="zh-CN" altLang="zh-CN" sz="1800" b="1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探究学习“</a:t>
              </a:r>
              <a:r>
                <a:rPr lang="zh-CN" altLang="en-US" sz="1800" b="1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放大镜</a:t>
              </a:r>
              <a:r>
                <a:rPr lang="zh-CN" altLang="zh-CN" sz="1800" b="1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的成像原理及初步使用是怎么样的？”</a:t>
              </a:r>
              <a:endPara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8" name="TextBox 12">
            <a:extLst>
              <a:ext uri="{FF2B5EF4-FFF2-40B4-BE49-F238E27FC236}">
                <a16:creationId xmlns:a16="http://schemas.microsoft.com/office/drawing/2014/main" id="{0A308636-ED26-47BF-B5F7-155D38A99EDB}"/>
              </a:ext>
            </a:extLst>
          </p:cNvPr>
          <p:cNvSpPr txBox="1"/>
          <p:nvPr/>
        </p:nvSpPr>
        <p:spPr>
          <a:xfrm>
            <a:off x="535562" y="3021071"/>
            <a:ext cx="2524270" cy="45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6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、那你见过缩小镜吗？</a:t>
            </a:r>
            <a:endParaRPr lang="en-US" altLang="zh-CN" dirty="0">
              <a:solidFill>
                <a:prstClr val="black">
                  <a:lumMod val="85000"/>
                  <a:lumOff val="15000"/>
                </a:prst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F27C233E-9C95-4DBF-94FF-845A3635CC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35343" y="640714"/>
            <a:ext cx="5143499" cy="386207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A4FB9C7-9FB0-48BD-9DFC-5BB29CF99B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3169" y="640713"/>
            <a:ext cx="5143499" cy="386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6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BDEB410A-3C13-4ACA-B4ED-689379C4C045}"/>
              </a:ext>
            </a:extLst>
          </p:cNvPr>
          <p:cNvGrpSpPr/>
          <p:nvPr/>
        </p:nvGrpSpPr>
        <p:grpSpPr>
          <a:xfrm>
            <a:off x="0" y="-3892"/>
            <a:ext cx="9144000" cy="632122"/>
            <a:chOff x="-483671" y="155052"/>
            <a:chExt cx="9481138" cy="632122"/>
          </a:xfrm>
        </p:grpSpPr>
        <p:sp>
          <p:nvSpPr>
            <p:cNvPr id="37" name="object 2">
              <a:extLst>
                <a:ext uri="{FF2B5EF4-FFF2-40B4-BE49-F238E27FC236}">
                  <a16:creationId xmlns:a16="http://schemas.microsoft.com/office/drawing/2014/main" id="{7DB6EB08-FE72-4173-A594-DE021CBF6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3028" y="155052"/>
              <a:ext cx="9480495" cy="632122"/>
            </a:xfrm>
            <a:custGeom>
              <a:avLst/>
              <a:gdLst>
                <a:gd name="T0" fmla="*/ 0 w 8229600"/>
                <a:gd name="T1" fmla="*/ 561975 h 562355"/>
                <a:gd name="T2" fmla="*/ 8229600 w 8229600"/>
                <a:gd name="T3" fmla="*/ 561975 h 562355"/>
                <a:gd name="T4" fmla="*/ 8229600 w 8229600"/>
                <a:gd name="T5" fmla="*/ 0 h 562355"/>
                <a:gd name="T6" fmla="*/ 0 w 8229600"/>
                <a:gd name="T7" fmla="*/ 0 h 562355"/>
                <a:gd name="T8" fmla="*/ 0 w 8229600"/>
                <a:gd name="T9" fmla="*/ 561975 h 562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29600" h="562355">
                  <a:moveTo>
                    <a:pt x="0" y="562355"/>
                  </a:moveTo>
                  <a:lnTo>
                    <a:pt x="8229600" y="562355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562355"/>
                  </a:lnTo>
                  <a:close/>
                </a:path>
              </a:pathLst>
            </a:custGeom>
            <a:solidFill>
              <a:srgbClr val="B3A1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 sz="3600"/>
            </a:p>
          </p:txBody>
        </p:sp>
        <p:sp>
          <p:nvSpPr>
            <p:cNvPr id="38" name="object 3">
              <a:extLst>
                <a:ext uri="{FF2B5EF4-FFF2-40B4-BE49-F238E27FC236}">
                  <a16:creationId xmlns:a16="http://schemas.microsoft.com/office/drawing/2014/main" id="{5633EDA3-65AF-40D3-BD2D-CD597614756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-483671" y="260372"/>
              <a:ext cx="8693799" cy="4214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zh-CN" altLang="en-US" sz="2000" b="1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三</a:t>
              </a:r>
              <a:r>
                <a:rPr lang="zh-CN" altLang="zh-CN" sz="2000" b="1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、</a:t>
              </a:r>
              <a:r>
                <a:rPr lang="zh-CN" altLang="en-US" sz="2000" b="1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本课小结及</a:t>
              </a:r>
              <a:r>
                <a:rPr lang="zh-CN" altLang="zh-CN" sz="2000" b="1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课</a:t>
              </a:r>
              <a:r>
                <a:rPr lang="zh-CN" altLang="en-US" sz="2000" b="1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后延伸</a:t>
              </a:r>
              <a:r>
                <a:rPr lang="zh-CN" altLang="zh-CN" sz="2000" b="1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学习 “凸透镜成像规律</a:t>
              </a:r>
              <a:r>
                <a:rPr lang="zh-CN" altLang="en-US" sz="2000" b="1" kern="100" dirty="0">
                  <a:ea typeface="黑体" panose="02010609060101010101" pitchFamily="49" charset="-122"/>
                  <a:cs typeface="Times New Roman" panose="02020603050405020304" pitchFamily="18" charset="0"/>
                </a:rPr>
                <a:t>的</a:t>
              </a:r>
              <a:r>
                <a:rPr lang="zh-CN" altLang="zh-CN" sz="2000" b="1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应用</a:t>
              </a:r>
              <a:r>
                <a:rPr lang="zh-CN" altLang="en-US" sz="2000" b="1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还</a:t>
              </a:r>
              <a:r>
                <a:rPr lang="zh-CN" altLang="zh-CN" sz="2000" b="1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有哪些？”</a:t>
              </a:r>
              <a:endParaRPr lang="zh-CN" altLang="zh-CN" sz="20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3766276-AFDA-45E7-9EDB-828E58B61842}"/>
              </a:ext>
            </a:extLst>
          </p:cNvPr>
          <p:cNvGrpSpPr/>
          <p:nvPr/>
        </p:nvGrpSpPr>
        <p:grpSpPr>
          <a:xfrm>
            <a:off x="323528" y="1131590"/>
            <a:ext cx="2076599" cy="508622"/>
            <a:chOff x="1516233" y="4416052"/>
            <a:chExt cx="2853052" cy="692046"/>
          </a:xfrm>
        </p:grpSpPr>
        <p:sp>
          <p:nvSpPr>
            <p:cNvPr id="24" name="圆角矩形 35">
              <a:extLst>
                <a:ext uri="{FF2B5EF4-FFF2-40B4-BE49-F238E27FC236}">
                  <a16:creationId xmlns:a16="http://schemas.microsoft.com/office/drawing/2014/main" id="{B875DC7C-AD84-4EA1-9183-3E7AED889176}"/>
                </a:ext>
              </a:extLst>
            </p:cNvPr>
            <p:cNvSpPr/>
            <p:nvPr/>
          </p:nvSpPr>
          <p:spPr>
            <a:xfrm>
              <a:off x="1516233" y="4416052"/>
              <a:ext cx="2853052" cy="692046"/>
            </a:xfrm>
            <a:prstGeom prst="roundRect">
              <a:avLst/>
            </a:prstGeom>
            <a:gradFill>
              <a:gsLst>
                <a:gs pos="0">
                  <a:srgbClr val="E30613"/>
                </a:gs>
                <a:gs pos="100000">
                  <a:srgbClr val="81040B"/>
                </a:gs>
              </a:gsLst>
              <a:lin ang="3600000" scaled="0"/>
            </a:gradFill>
            <a:ln w="19050">
              <a:noFill/>
            </a:ln>
            <a:effectLst>
              <a:innerShdw blurRad="101600" dist="50800" dir="13500000">
                <a:prstClr val="black">
                  <a:alpha val="3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 b="1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76A6E9E1-D4B4-4DA1-A967-B5DEED7E4B15}"/>
                </a:ext>
              </a:extLst>
            </p:cNvPr>
            <p:cNvSpPr txBox="1"/>
            <p:nvPr/>
          </p:nvSpPr>
          <p:spPr>
            <a:xfrm>
              <a:off x="1647823" y="4438074"/>
              <a:ext cx="2721462" cy="628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kern="100" dirty="0">
                  <a:solidFill>
                    <a:schemeClr val="bg1"/>
                  </a:solidFill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400" b="1" kern="100" dirty="0">
                  <a:solidFill>
                    <a:schemeClr val="bg1"/>
                  </a:solidFill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、本课小结</a:t>
              </a:r>
              <a:endParaRPr lang="zh-CN" altLang="en-US" sz="2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E157BB3E-932C-4BAF-86A5-784CFFE89B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271870"/>
              </p:ext>
            </p:extLst>
          </p:nvPr>
        </p:nvGraphicFramePr>
        <p:xfrm>
          <a:off x="611560" y="1995686"/>
          <a:ext cx="7848872" cy="2403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8298">
                  <a:extLst>
                    <a:ext uri="{9D8B030D-6E8A-4147-A177-3AD203B41FA5}">
                      <a16:colId xmlns:a16="http://schemas.microsoft.com/office/drawing/2014/main" val="2047587345"/>
                    </a:ext>
                  </a:extLst>
                </a:gridCol>
                <a:gridCol w="1402709">
                  <a:extLst>
                    <a:ext uri="{9D8B030D-6E8A-4147-A177-3AD203B41FA5}">
                      <a16:colId xmlns:a16="http://schemas.microsoft.com/office/drawing/2014/main" val="3779574492"/>
                    </a:ext>
                  </a:extLst>
                </a:gridCol>
                <a:gridCol w="1970094">
                  <a:extLst>
                    <a:ext uri="{9D8B030D-6E8A-4147-A177-3AD203B41FA5}">
                      <a16:colId xmlns:a16="http://schemas.microsoft.com/office/drawing/2014/main" val="3420676908"/>
                    </a:ext>
                  </a:extLst>
                </a:gridCol>
                <a:gridCol w="2387611">
                  <a:extLst>
                    <a:ext uri="{9D8B030D-6E8A-4147-A177-3AD203B41FA5}">
                      <a16:colId xmlns:a16="http://schemas.microsoft.com/office/drawing/2014/main" val="83689559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118983414"/>
                    </a:ext>
                  </a:extLst>
                </a:gridCol>
              </a:tblGrid>
              <a:tr h="60076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sz="20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sz="20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成像条件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像距范围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成</a:t>
                      </a:r>
                      <a:r>
                        <a:rPr lang="zh-CN" sz="20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像的性质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应用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0636720"/>
                  </a:ext>
                </a:extLst>
              </a:tr>
              <a:tr h="60076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zh-CN" sz="2000" i="1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zh-CN" sz="2000" i="1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9350844"/>
                  </a:ext>
                </a:extLst>
              </a:tr>
              <a:tr h="60076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zh-CN" sz="2000" i="1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4716890"/>
                  </a:ext>
                </a:extLst>
              </a:tr>
              <a:tr h="60076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zh-CN" sz="2000" i="1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8874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617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BDEB410A-3C13-4ACA-B4ED-689379C4C045}"/>
              </a:ext>
            </a:extLst>
          </p:cNvPr>
          <p:cNvGrpSpPr/>
          <p:nvPr/>
        </p:nvGrpSpPr>
        <p:grpSpPr>
          <a:xfrm>
            <a:off x="0" y="-3892"/>
            <a:ext cx="9144000" cy="632122"/>
            <a:chOff x="-483671" y="155052"/>
            <a:chExt cx="9481138" cy="632122"/>
          </a:xfrm>
        </p:grpSpPr>
        <p:sp>
          <p:nvSpPr>
            <p:cNvPr id="37" name="object 2">
              <a:extLst>
                <a:ext uri="{FF2B5EF4-FFF2-40B4-BE49-F238E27FC236}">
                  <a16:creationId xmlns:a16="http://schemas.microsoft.com/office/drawing/2014/main" id="{7DB6EB08-FE72-4173-A594-DE021CBF6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3028" y="155052"/>
              <a:ext cx="9480495" cy="632122"/>
            </a:xfrm>
            <a:custGeom>
              <a:avLst/>
              <a:gdLst>
                <a:gd name="T0" fmla="*/ 0 w 8229600"/>
                <a:gd name="T1" fmla="*/ 561975 h 562355"/>
                <a:gd name="T2" fmla="*/ 8229600 w 8229600"/>
                <a:gd name="T3" fmla="*/ 561975 h 562355"/>
                <a:gd name="T4" fmla="*/ 8229600 w 8229600"/>
                <a:gd name="T5" fmla="*/ 0 h 562355"/>
                <a:gd name="T6" fmla="*/ 0 w 8229600"/>
                <a:gd name="T7" fmla="*/ 0 h 562355"/>
                <a:gd name="T8" fmla="*/ 0 w 8229600"/>
                <a:gd name="T9" fmla="*/ 561975 h 562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29600" h="562355">
                  <a:moveTo>
                    <a:pt x="0" y="562355"/>
                  </a:moveTo>
                  <a:lnTo>
                    <a:pt x="8229600" y="562355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562355"/>
                  </a:lnTo>
                  <a:close/>
                </a:path>
              </a:pathLst>
            </a:custGeom>
            <a:solidFill>
              <a:srgbClr val="B3A1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 sz="3600"/>
            </a:p>
          </p:txBody>
        </p:sp>
        <p:sp>
          <p:nvSpPr>
            <p:cNvPr id="38" name="object 3">
              <a:extLst>
                <a:ext uri="{FF2B5EF4-FFF2-40B4-BE49-F238E27FC236}">
                  <a16:creationId xmlns:a16="http://schemas.microsoft.com/office/drawing/2014/main" id="{5633EDA3-65AF-40D3-BD2D-CD597614756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-483671" y="260372"/>
              <a:ext cx="8693799" cy="4214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zh-CN" altLang="en-US" sz="2000" b="1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三</a:t>
              </a:r>
              <a:r>
                <a:rPr lang="zh-CN" altLang="zh-CN" sz="2000" b="1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、</a:t>
              </a:r>
              <a:r>
                <a:rPr lang="zh-CN" altLang="en-US" sz="2000" b="1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本课小结及</a:t>
              </a:r>
              <a:r>
                <a:rPr lang="zh-CN" altLang="zh-CN" sz="2000" b="1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课</a:t>
              </a:r>
              <a:r>
                <a:rPr lang="zh-CN" altLang="en-US" sz="2000" b="1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后延伸</a:t>
              </a:r>
              <a:r>
                <a:rPr lang="zh-CN" altLang="zh-CN" sz="2000" b="1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学习 “凸透镜成像规律</a:t>
              </a:r>
              <a:r>
                <a:rPr lang="zh-CN" altLang="en-US" sz="2000" b="1" kern="100" dirty="0">
                  <a:ea typeface="黑体" panose="02010609060101010101" pitchFamily="49" charset="-122"/>
                  <a:cs typeface="Times New Roman" panose="02020603050405020304" pitchFamily="18" charset="0"/>
                </a:rPr>
                <a:t>的</a:t>
              </a:r>
              <a:r>
                <a:rPr lang="zh-CN" altLang="zh-CN" sz="2000" b="1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应用</a:t>
              </a:r>
              <a:r>
                <a:rPr lang="zh-CN" altLang="en-US" sz="2000" b="1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还</a:t>
              </a:r>
              <a:r>
                <a:rPr lang="zh-CN" altLang="zh-CN" sz="2000" b="1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有哪些？”</a:t>
              </a:r>
              <a:endParaRPr lang="zh-CN" altLang="zh-CN" sz="20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3766276-AFDA-45E7-9EDB-828E58B61842}"/>
              </a:ext>
            </a:extLst>
          </p:cNvPr>
          <p:cNvGrpSpPr/>
          <p:nvPr/>
        </p:nvGrpSpPr>
        <p:grpSpPr>
          <a:xfrm>
            <a:off x="323528" y="1131590"/>
            <a:ext cx="2076599" cy="508622"/>
            <a:chOff x="1516233" y="4416052"/>
            <a:chExt cx="2853052" cy="692046"/>
          </a:xfrm>
        </p:grpSpPr>
        <p:sp>
          <p:nvSpPr>
            <p:cNvPr id="24" name="圆角矩形 35">
              <a:extLst>
                <a:ext uri="{FF2B5EF4-FFF2-40B4-BE49-F238E27FC236}">
                  <a16:creationId xmlns:a16="http://schemas.microsoft.com/office/drawing/2014/main" id="{B875DC7C-AD84-4EA1-9183-3E7AED889176}"/>
                </a:ext>
              </a:extLst>
            </p:cNvPr>
            <p:cNvSpPr/>
            <p:nvPr/>
          </p:nvSpPr>
          <p:spPr>
            <a:xfrm>
              <a:off x="1516233" y="4416052"/>
              <a:ext cx="2853052" cy="692046"/>
            </a:xfrm>
            <a:prstGeom prst="roundRect">
              <a:avLst/>
            </a:prstGeom>
            <a:gradFill>
              <a:gsLst>
                <a:gs pos="0">
                  <a:srgbClr val="E30613"/>
                </a:gs>
                <a:gs pos="100000">
                  <a:srgbClr val="81040B"/>
                </a:gs>
              </a:gsLst>
              <a:lin ang="3600000" scaled="0"/>
            </a:gradFill>
            <a:ln w="19050">
              <a:noFill/>
            </a:ln>
            <a:effectLst>
              <a:innerShdw blurRad="101600" dist="50800" dir="13500000">
                <a:prstClr val="black">
                  <a:alpha val="3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 b="1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76A6E9E1-D4B4-4DA1-A967-B5DEED7E4B15}"/>
                </a:ext>
              </a:extLst>
            </p:cNvPr>
            <p:cNvSpPr txBox="1"/>
            <p:nvPr/>
          </p:nvSpPr>
          <p:spPr>
            <a:xfrm>
              <a:off x="1647823" y="4438074"/>
              <a:ext cx="2721462" cy="628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kern="100" dirty="0">
                  <a:solidFill>
                    <a:schemeClr val="bg1"/>
                  </a:solidFill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400" b="1" kern="100" dirty="0">
                  <a:solidFill>
                    <a:schemeClr val="bg1"/>
                  </a:solidFill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、本课小结</a:t>
              </a:r>
              <a:endParaRPr lang="zh-CN" altLang="en-US" sz="2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E157BB3E-932C-4BAF-86A5-784CFFE89B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385960"/>
              </p:ext>
            </p:extLst>
          </p:nvPr>
        </p:nvGraphicFramePr>
        <p:xfrm>
          <a:off x="611560" y="1995686"/>
          <a:ext cx="7848872" cy="2403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8298">
                  <a:extLst>
                    <a:ext uri="{9D8B030D-6E8A-4147-A177-3AD203B41FA5}">
                      <a16:colId xmlns:a16="http://schemas.microsoft.com/office/drawing/2014/main" val="2047587345"/>
                    </a:ext>
                  </a:extLst>
                </a:gridCol>
                <a:gridCol w="1402709">
                  <a:extLst>
                    <a:ext uri="{9D8B030D-6E8A-4147-A177-3AD203B41FA5}">
                      <a16:colId xmlns:a16="http://schemas.microsoft.com/office/drawing/2014/main" val="3779574492"/>
                    </a:ext>
                  </a:extLst>
                </a:gridCol>
                <a:gridCol w="1970094">
                  <a:extLst>
                    <a:ext uri="{9D8B030D-6E8A-4147-A177-3AD203B41FA5}">
                      <a16:colId xmlns:a16="http://schemas.microsoft.com/office/drawing/2014/main" val="3420676908"/>
                    </a:ext>
                  </a:extLst>
                </a:gridCol>
                <a:gridCol w="2387611">
                  <a:extLst>
                    <a:ext uri="{9D8B030D-6E8A-4147-A177-3AD203B41FA5}">
                      <a16:colId xmlns:a16="http://schemas.microsoft.com/office/drawing/2014/main" val="83689559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118983414"/>
                    </a:ext>
                  </a:extLst>
                </a:gridCol>
              </a:tblGrid>
              <a:tr h="60076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sz="20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sz="20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成像条件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像距范围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成</a:t>
                      </a:r>
                      <a:r>
                        <a:rPr lang="zh-CN" sz="20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像的性质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应用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0636720"/>
                  </a:ext>
                </a:extLst>
              </a:tr>
              <a:tr h="60076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i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&gt;2</a:t>
                      </a:r>
                      <a:r>
                        <a:rPr lang="en-US" sz="2000" i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</a:t>
                      </a:r>
                      <a:endParaRPr lang="zh-CN" sz="2000" i="1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CN" sz="2000" i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zh-CN" altLang="en-US" sz="20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＜</a:t>
                      </a:r>
                      <a:r>
                        <a:rPr lang="en-US" altLang="zh-CN" sz="2000" i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zh-CN" altLang="en-US" sz="20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＜</a:t>
                      </a:r>
                      <a:r>
                        <a:rPr lang="en-US" altLang="zh-CN" sz="20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2000" i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2000" i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i="1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sz="20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倒立缩小实像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照相机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9350844"/>
                  </a:ext>
                </a:extLst>
              </a:tr>
              <a:tr h="60076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i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2000" i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&lt;2</a:t>
                      </a:r>
                      <a:r>
                        <a:rPr lang="en-US" sz="2000" i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</a:t>
                      </a:r>
                      <a:endParaRPr lang="zh-CN" sz="2000" i="1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CN" sz="2000" i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zh-CN" altLang="en-US" sz="20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＞</a:t>
                      </a:r>
                      <a:r>
                        <a:rPr lang="en-US" altLang="zh-CN" sz="20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2f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sz="20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倒立放大实像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投影仪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4716890"/>
                  </a:ext>
                </a:extLst>
              </a:tr>
              <a:tr h="60076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i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2000" i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</a:t>
                      </a:r>
                      <a:endParaRPr lang="zh-CN" sz="2000" i="1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sz="20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正立放大虚像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放大镜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8874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226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BDEB410A-3C13-4ACA-B4ED-689379C4C045}"/>
              </a:ext>
            </a:extLst>
          </p:cNvPr>
          <p:cNvGrpSpPr/>
          <p:nvPr/>
        </p:nvGrpSpPr>
        <p:grpSpPr>
          <a:xfrm>
            <a:off x="0" y="-3892"/>
            <a:ext cx="9144000" cy="632122"/>
            <a:chOff x="-483671" y="155052"/>
            <a:chExt cx="9481138" cy="632122"/>
          </a:xfrm>
        </p:grpSpPr>
        <p:sp>
          <p:nvSpPr>
            <p:cNvPr id="37" name="object 2">
              <a:extLst>
                <a:ext uri="{FF2B5EF4-FFF2-40B4-BE49-F238E27FC236}">
                  <a16:creationId xmlns:a16="http://schemas.microsoft.com/office/drawing/2014/main" id="{7DB6EB08-FE72-4173-A594-DE021CBF6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3028" y="155052"/>
              <a:ext cx="9480495" cy="632122"/>
            </a:xfrm>
            <a:custGeom>
              <a:avLst/>
              <a:gdLst>
                <a:gd name="T0" fmla="*/ 0 w 8229600"/>
                <a:gd name="T1" fmla="*/ 561975 h 562355"/>
                <a:gd name="T2" fmla="*/ 8229600 w 8229600"/>
                <a:gd name="T3" fmla="*/ 561975 h 562355"/>
                <a:gd name="T4" fmla="*/ 8229600 w 8229600"/>
                <a:gd name="T5" fmla="*/ 0 h 562355"/>
                <a:gd name="T6" fmla="*/ 0 w 8229600"/>
                <a:gd name="T7" fmla="*/ 0 h 562355"/>
                <a:gd name="T8" fmla="*/ 0 w 8229600"/>
                <a:gd name="T9" fmla="*/ 561975 h 562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29600" h="562355">
                  <a:moveTo>
                    <a:pt x="0" y="562355"/>
                  </a:moveTo>
                  <a:lnTo>
                    <a:pt x="8229600" y="562355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562355"/>
                  </a:lnTo>
                  <a:close/>
                </a:path>
              </a:pathLst>
            </a:custGeom>
            <a:solidFill>
              <a:srgbClr val="B3A1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 sz="3600"/>
            </a:p>
          </p:txBody>
        </p:sp>
        <p:sp>
          <p:nvSpPr>
            <p:cNvPr id="38" name="object 3">
              <a:extLst>
                <a:ext uri="{FF2B5EF4-FFF2-40B4-BE49-F238E27FC236}">
                  <a16:creationId xmlns:a16="http://schemas.microsoft.com/office/drawing/2014/main" id="{5633EDA3-65AF-40D3-BD2D-CD597614756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-483671" y="260372"/>
              <a:ext cx="8693799" cy="4214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zh-CN" altLang="en-US" sz="2000" b="1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三</a:t>
              </a:r>
              <a:r>
                <a:rPr lang="zh-CN" altLang="zh-CN" sz="2000" b="1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、</a:t>
              </a:r>
              <a:r>
                <a:rPr lang="zh-CN" altLang="en-US" sz="2000" b="1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本课小结及</a:t>
              </a:r>
              <a:r>
                <a:rPr lang="zh-CN" altLang="zh-CN" sz="2000" b="1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课</a:t>
              </a:r>
              <a:r>
                <a:rPr lang="zh-CN" altLang="en-US" sz="2000" b="1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后延伸</a:t>
              </a:r>
              <a:r>
                <a:rPr lang="zh-CN" altLang="zh-CN" sz="2000" b="1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学习 “凸透镜成像规律</a:t>
              </a:r>
              <a:r>
                <a:rPr lang="zh-CN" altLang="en-US" sz="2000" b="1" kern="100" dirty="0">
                  <a:ea typeface="黑体" panose="02010609060101010101" pitchFamily="49" charset="-122"/>
                  <a:cs typeface="Times New Roman" panose="02020603050405020304" pitchFamily="18" charset="0"/>
                </a:rPr>
                <a:t>的</a:t>
              </a:r>
              <a:r>
                <a:rPr lang="zh-CN" altLang="zh-CN" sz="2000" b="1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应用</a:t>
              </a:r>
              <a:r>
                <a:rPr lang="zh-CN" altLang="en-US" sz="2000" b="1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还</a:t>
              </a:r>
              <a:r>
                <a:rPr lang="zh-CN" altLang="zh-CN" sz="2000" b="1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有哪些？”</a:t>
              </a:r>
              <a:endParaRPr lang="zh-CN" altLang="zh-CN" sz="20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3766276-AFDA-45E7-9EDB-828E58B61842}"/>
              </a:ext>
            </a:extLst>
          </p:cNvPr>
          <p:cNvGrpSpPr/>
          <p:nvPr/>
        </p:nvGrpSpPr>
        <p:grpSpPr>
          <a:xfrm>
            <a:off x="323528" y="885219"/>
            <a:ext cx="2076599" cy="508622"/>
            <a:chOff x="1516233" y="4416052"/>
            <a:chExt cx="2853052" cy="692046"/>
          </a:xfrm>
        </p:grpSpPr>
        <p:sp>
          <p:nvSpPr>
            <p:cNvPr id="24" name="圆角矩形 35">
              <a:extLst>
                <a:ext uri="{FF2B5EF4-FFF2-40B4-BE49-F238E27FC236}">
                  <a16:creationId xmlns:a16="http://schemas.microsoft.com/office/drawing/2014/main" id="{B875DC7C-AD84-4EA1-9183-3E7AED889176}"/>
                </a:ext>
              </a:extLst>
            </p:cNvPr>
            <p:cNvSpPr/>
            <p:nvPr/>
          </p:nvSpPr>
          <p:spPr>
            <a:xfrm>
              <a:off x="1516233" y="4416052"/>
              <a:ext cx="2853052" cy="692046"/>
            </a:xfrm>
            <a:prstGeom prst="roundRect">
              <a:avLst/>
            </a:prstGeom>
            <a:gradFill>
              <a:gsLst>
                <a:gs pos="0">
                  <a:srgbClr val="E30613"/>
                </a:gs>
                <a:gs pos="100000">
                  <a:srgbClr val="81040B"/>
                </a:gs>
              </a:gsLst>
              <a:lin ang="3600000" scaled="0"/>
            </a:gradFill>
            <a:ln w="19050">
              <a:noFill/>
            </a:ln>
            <a:effectLst>
              <a:innerShdw blurRad="101600" dist="50800" dir="13500000">
                <a:prstClr val="black">
                  <a:alpha val="3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 b="1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76A6E9E1-D4B4-4DA1-A967-B5DEED7E4B15}"/>
                </a:ext>
              </a:extLst>
            </p:cNvPr>
            <p:cNvSpPr txBox="1"/>
            <p:nvPr/>
          </p:nvSpPr>
          <p:spPr>
            <a:xfrm>
              <a:off x="1647823" y="4438074"/>
              <a:ext cx="2721462" cy="628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kern="100" dirty="0">
                  <a:solidFill>
                    <a:schemeClr val="bg1"/>
                  </a:solidFill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2400" b="1" kern="100" dirty="0">
                  <a:solidFill>
                    <a:schemeClr val="bg1"/>
                  </a:solidFill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、延伸学习</a:t>
              </a:r>
              <a:endParaRPr lang="zh-CN" altLang="en-US" sz="2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9" name="Text Box 6">
            <a:extLst>
              <a:ext uri="{FF2B5EF4-FFF2-40B4-BE49-F238E27FC236}">
                <a16:creationId xmlns:a16="http://schemas.microsoft.com/office/drawing/2014/main" id="{01A7AA8E-F54A-48D0-A6BE-5661FD793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576" y="1530788"/>
            <a:ext cx="7203782" cy="1828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>
                <a:latin typeface="+mn-ea"/>
              </a:rPr>
              <a:t>（</a:t>
            </a:r>
            <a:r>
              <a:rPr lang="en-US" altLang="zh-CN" sz="2000" b="1" dirty="0">
                <a:latin typeface="+mn-ea"/>
              </a:rPr>
              <a:t>1</a:t>
            </a:r>
            <a:r>
              <a:rPr lang="zh-CN" altLang="en-US" sz="2000" b="1" dirty="0">
                <a:latin typeface="+mn-ea"/>
              </a:rPr>
              <a:t>）</a:t>
            </a:r>
            <a:r>
              <a:rPr lang="zh-CN" altLang="zh-CN" sz="2000" b="1" kern="100" dirty="0">
                <a:effectLst/>
                <a:latin typeface="+mn-ea"/>
                <a:cs typeface="Times New Roman" panose="02020603050405020304" pitchFamily="18" charset="0"/>
              </a:rPr>
              <a:t>用两个不同的照相机拍相同距离的物体的研究。用两个焦距不同的凸透镜模拟镜头、光屏模拟胶卷，你有什么发现，找一找规律，效果图上传到“班级群”分享大家的智慧和喜悦</a:t>
            </a:r>
            <a:r>
              <a:rPr lang="zh-CN" altLang="en-US" sz="2000" b="1" dirty="0">
                <a:latin typeface="+mn-ea"/>
              </a:rPr>
              <a:t>。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D690A1A0-E28D-4612-9BC4-A4A6D1FA3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576" y="3526893"/>
            <a:ext cx="6890854" cy="123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kern="100" dirty="0">
                <a:latin typeface="+mn-ea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kern="100" dirty="0">
                <a:latin typeface="+mn-ea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kern="100" dirty="0">
                <a:latin typeface="+mn-ea"/>
                <a:ea typeface="+mn-ea"/>
                <a:cs typeface="Times New Roman" panose="02020603050405020304" pitchFamily="18" charset="0"/>
              </a:rPr>
              <a:t>）</a:t>
            </a:r>
            <a:r>
              <a:rPr lang="zh-CN" altLang="zh-CN" kern="100" dirty="0">
                <a:latin typeface="+mn-ea"/>
                <a:ea typeface="+mn-ea"/>
                <a:cs typeface="Times New Roman" panose="02020603050405020304" pitchFamily="18" charset="0"/>
              </a:rPr>
              <a:t>利用一只凸透镜、一只纸质鞋盒做一个手机投影仪，效果图可以上传到“班级群”进行分享。</a:t>
            </a:r>
          </a:p>
        </p:txBody>
      </p:sp>
    </p:spTree>
    <p:extLst>
      <p:ext uri="{BB962C8B-B14F-4D97-AF65-F5344CB8AC3E}">
        <p14:creationId xmlns:p14="http://schemas.microsoft.com/office/powerpoint/2010/main" val="279560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47508D2-649C-4BB6-93A9-DF0C83D8AB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  <a14:imgEffect>
                      <a14:colorTemperature colorTemp="6760"/>
                    </a14:imgEffect>
                    <a14:imgEffect>
                      <a14:saturation sat="41000"/>
                    </a14:imgEffect>
                    <a14:imgEffect>
                      <a14:brightnessContrast bright="20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20" b="28161"/>
          <a:stretch/>
        </p:blipFill>
        <p:spPr>
          <a:xfrm rot="10800000">
            <a:off x="5063038" y="3069750"/>
            <a:ext cx="3629884" cy="1783444"/>
          </a:xfrm>
          <a:prstGeom prst="rect">
            <a:avLst/>
          </a:prstGeom>
          <a:effectLst>
            <a:glow rad="698500">
              <a:schemeClr val="accent1">
                <a:alpha val="40000"/>
              </a:schemeClr>
            </a:glow>
            <a:outerShdw blurRad="12700" dist="50800" dir="4200000" algn="ctr" rotWithShape="0">
              <a:srgbClr val="000000">
                <a:alpha val="43137"/>
              </a:srgbClr>
            </a:outerShdw>
            <a:reflection endPos="0" dist="114300" dir="5400000" sy="-100000" algn="bl" rotWithShape="0"/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A965FBE-64B0-430E-91A4-521395BF03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1074" y="0"/>
            <a:ext cx="1681815" cy="2441163"/>
          </a:xfrm>
          <a:prstGeom prst="rect">
            <a:avLst/>
          </a:prstGeom>
          <a:effectLst>
            <a:glow rad="787400">
              <a:schemeClr val="accent1">
                <a:alpha val="40000"/>
              </a:schemeClr>
            </a:glow>
          </a:effec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AEB9ABF3-9C56-4002-A505-31A14BB38F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002" y="2595577"/>
            <a:ext cx="2108308" cy="2444876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glow rad="698500">
              <a:schemeClr val="accent1">
                <a:alpha val="40000"/>
              </a:schemeClr>
            </a:glow>
          </a:effectLst>
        </p:spPr>
      </p:pic>
      <p:pic>
        <p:nvPicPr>
          <p:cNvPr id="7" name="图片 6" descr="4a6ce82338acfbcdeab004e8c942ff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080000">
            <a:off x="-1058648" y="-217843"/>
            <a:ext cx="5321935" cy="4394835"/>
          </a:xfrm>
          <a:prstGeom prst="rect">
            <a:avLst/>
          </a:prstGeom>
        </p:spPr>
      </p:pic>
      <p:pic>
        <p:nvPicPr>
          <p:cNvPr id="18" name="图片 17" descr="4a6ce82338acfbcdeab004e8c942ff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320000">
            <a:off x="167445" y="1609132"/>
            <a:ext cx="2508250" cy="1947545"/>
          </a:xfrm>
          <a:prstGeom prst="rect">
            <a:avLst/>
          </a:prstGeom>
        </p:spPr>
      </p:pic>
      <p:pic>
        <p:nvPicPr>
          <p:cNvPr id="8" name="图片 7" descr="4a6ce82338acfbcdeab004e8c942ff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480000">
            <a:off x="1823525" y="1442127"/>
            <a:ext cx="2508250" cy="1947545"/>
          </a:xfrm>
          <a:prstGeom prst="rect">
            <a:avLst/>
          </a:prstGeom>
        </p:spPr>
      </p:pic>
      <p:sp>
        <p:nvSpPr>
          <p:cNvPr id="40" name="椭圆 39"/>
          <p:cNvSpPr/>
          <p:nvPr/>
        </p:nvSpPr>
        <p:spPr>
          <a:xfrm>
            <a:off x="551111" y="1043951"/>
            <a:ext cx="2340000" cy="234000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5400">
            <a:solidFill>
              <a:srgbClr val="C00000"/>
            </a:solidFill>
          </a:ln>
          <a:effectLst>
            <a:outerShdw blurRad="88900" dist="38100" dir="2700000" sx="102000" sy="102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34" name="TextBox 33"/>
          <p:cNvSpPr txBox="1"/>
          <p:nvPr/>
        </p:nvSpPr>
        <p:spPr>
          <a:xfrm>
            <a:off x="4416410" y="1866775"/>
            <a:ext cx="2720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谢谢同学们</a:t>
            </a:r>
            <a:endParaRPr lang="en-US" altLang="zh-CN" sz="3600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zh-CN" altLang="en-US" sz="3600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学习与分享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042792" y="1434200"/>
            <a:ext cx="1505585" cy="1505585"/>
            <a:chOff x="8343900" y="254000"/>
            <a:chExt cx="3416300" cy="3416300"/>
          </a:xfrm>
        </p:grpSpPr>
        <p:sp>
          <p:nvSpPr>
            <p:cNvPr id="14" name="椭圆 13"/>
            <p:cNvSpPr/>
            <p:nvPr/>
          </p:nvSpPr>
          <p:spPr>
            <a:xfrm>
              <a:off x="8343900" y="254000"/>
              <a:ext cx="3416300" cy="34163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6000">
                  <a:schemeClr val="bg1"/>
                </a:gs>
                <a:gs pos="100000">
                  <a:schemeClr val="bg2">
                    <a:lumMod val="9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14300"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8477524" y="387624"/>
              <a:ext cx="3149051" cy="3149051"/>
            </a:xfrm>
            <a:prstGeom prst="ellipse">
              <a:avLst/>
            </a:prstGeom>
            <a:solidFill>
              <a:srgbClr val="C00000"/>
            </a:solidFill>
            <a:ln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4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 rot="20878879">
            <a:off x="1157999" y="1501831"/>
            <a:ext cx="13179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b="1" dirty="0">
                <a:solidFill>
                  <a:schemeClr val="bg1"/>
                </a:solidFill>
                <a:latin typeface="华光淡古印_CNKI" panose="02000500000000000000" pitchFamily="2" charset="-122"/>
                <a:ea typeface="华光淡古印_CNKI" panose="02000500000000000000" pitchFamily="2" charset="-122"/>
              </a:rPr>
              <a:t>镜</a:t>
            </a:r>
            <a:endParaRPr lang="en-US" altLang="zh-CN" sz="8800" b="1" dirty="0">
              <a:solidFill>
                <a:schemeClr val="bg1"/>
              </a:solidFill>
              <a:latin typeface="华光淡古印_CNKI" panose="02000500000000000000" pitchFamily="2" charset="-122"/>
              <a:ea typeface="华光淡古印_CNKI" panose="02000500000000000000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 rot="20703500">
            <a:off x="94882" y="946227"/>
            <a:ext cx="6769747" cy="1015663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latin typeface="宋体" panose="02010600030101010101" pitchFamily="2" charset="-122"/>
                <a:ea typeface="宋体" panose="02010600030101010101" pitchFamily="2" charset="-122"/>
              </a:rPr>
              <a:t>“   ”</a:t>
            </a:r>
            <a:r>
              <a:rPr lang="zh-CN" altLang="en-US" sz="6000" b="1" dirty="0">
                <a:latin typeface="华光淡古印_CNKI" panose="02000500000000000000" pitchFamily="2" charset="-122"/>
                <a:ea typeface="华光淡古印_CNKI" panose="02000500000000000000" pitchFamily="2" charset="-122"/>
              </a:rPr>
              <a:t>这样完成了</a:t>
            </a:r>
          </a:p>
        </p:txBody>
      </p:sp>
    </p:spTree>
    <p:extLst>
      <p:ext uri="{BB962C8B-B14F-4D97-AF65-F5344CB8AC3E}">
        <p14:creationId xmlns:p14="http://schemas.microsoft.com/office/powerpoint/2010/main" val="42334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47508D2-649C-4BB6-93A9-DF0C83D8AB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  <a14:imgEffect>
                      <a14:colorTemperature colorTemp="6760"/>
                    </a14:imgEffect>
                    <a14:imgEffect>
                      <a14:saturation sat="41000"/>
                    </a14:imgEffect>
                    <a14:imgEffect>
                      <a14:brightnessContrast bright="20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20" b="28161"/>
          <a:stretch/>
        </p:blipFill>
        <p:spPr>
          <a:xfrm rot="10800000">
            <a:off x="5233301" y="2767589"/>
            <a:ext cx="3629884" cy="1783444"/>
          </a:xfrm>
          <a:prstGeom prst="rect">
            <a:avLst/>
          </a:prstGeom>
          <a:effectLst>
            <a:glow rad="698500">
              <a:schemeClr val="accent1">
                <a:alpha val="40000"/>
              </a:schemeClr>
            </a:glow>
            <a:outerShdw blurRad="12700" dist="50800" dir="4200000" algn="ctr" rotWithShape="0">
              <a:srgbClr val="000000">
                <a:alpha val="43137"/>
              </a:srgbClr>
            </a:outerShdw>
            <a:reflection endPos="0" dist="114300" dir="5400000" sy="-100000" algn="bl" rotWithShape="0"/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A965FBE-64B0-430E-91A4-521395BF03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1074" y="0"/>
            <a:ext cx="1681815" cy="2441163"/>
          </a:xfrm>
          <a:prstGeom prst="rect">
            <a:avLst/>
          </a:prstGeom>
          <a:effectLst>
            <a:glow rad="787400">
              <a:schemeClr val="accent1">
                <a:alpha val="40000"/>
              </a:schemeClr>
            </a:glow>
          </a:effec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AEB9ABF3-9C56-4002-A505-31A14BB38F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002" y="2595577"/>
            <a:ext cx="2108308" cy="2444876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glow rad="698500">
              <a:schemeClr val="accent1">
                <a:alpha val="40000"/>
              </a:schemeClr>
            </a:glow>
          </a:effectLst>
        </p:spPr>
      </p:pic>
      <p:pic>
        <p:nvPicPr>
          <p:cNvPr id="7" name="图片 6" descr="4a6ce82338acfbcdeab004e8c942ff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080000">
            <a:off x="-1058648" y="-217843"/>
            <a:ext cx="5321935" cy="4394835"/>
          </a:xfrm>
          <a:prstGeom prst="rect">
            <a:avLst/>
          </a:prstGeom>
        </p:spPr>
      </p:pic>
      <p:pic>
        <p:nvPicPr>
          <p:cNvPr id="18" name="图片 17" descr="4a6ce82338acfbcdeab004e8c942ff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320000">
            <a:off x="167445" y="1609132"/>
            <a:ext cx="2508250" cy="1947545"/>
          </a:xfrm>
          <a:prstGeom prst="rect">
            <a:avLst/>
          </a:prstGeom>
        </p:spPr>
      </p:pic>
      <p:pic>
        <p:nvPicPr>
          <p:cNvPr id="8" name="图片 7" descr="4a6ce82338acfbcdeab004e8c942ff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480000">
            <a:off x="1823525" y="1442127"/>
            <a:ext cx="2508250" cy="1947545"/>
          </a:xfrm>
          <a:prstGeom prst="rect">
            <a:avLst/>
          </a:prstGeom>
        </p:spPr>
      </p:pic>
      <p:sp>
        <p:nvSpPr>
          <p:cNvPr id="40" name="椭圆 39"/>
          <p:cNvSpPr/>
          <p:nvPr/>
        </p:nvSpPr>
        <p:spPr>
          <a:xfrm>
            <a:off x="551111" y="1043951"/>
            <a:ext cx="2340000" cy="234000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5400">
            <a:solidFill>
              <a:srgbClr val="C00000"/>
            </a:solidFill>
          </a:ln>
          <a:effectLst>
            <a:outerShdw blurRad="88900" dist="38100" dir="2700000" sx="102000" sy="102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34" name="TextBox 33"/>
          <p:cNvSpPr txBox="1"/>
          <p:nvPr/>
        </p:nvSpPr>
        <p:spPr>
          <a:xfrm>
            <a:off x="5423438" y="4690245"/>
            <a:ext cx="3516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华文行楷" panose="02010800040101010101" pitchFamily="2" charset="-122"/>
                <a:ea typeface="华文行楷" panose="02010800040101010101" pitchFamily="2" charset="-122"/>
              </a:rPr>
              <a:t>常州市滨江中学   钱相如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042792" y="1434200"/>
            <a:ext cx="1505585" cy="1505585"/>
            <a:chOff x="8343900" y="254000"/>
            <a:chExt cx="3416300" cy="3416300"/>
          </a:xfrm>
        </p:grpSpPr>
        <p:sp>
          <p:nvSpPr>
            <p:cNvPr id="14" name="椭圆 13"/>
            <p:cNvSpPr/>
            <p:nvPr/>
          </p:nvSpPr>
          <p:spPr>
            <a:xfrm>
              <a:off x="8343900" y="254000"/>
              <a:ext cx="3416300" cy="34163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6000">
                  <a:schemeClr val="bg1"/>
                </a:gs>
                <a:gs pos="100000">
                  <a:schemeClr val="bg2">
                    <a:lumMod val="9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14300"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8477524" y="387624"/>
              <a:ext cx="3149051" cy="3149051"/>
            </a:xfrm>
            <a:prstGeom prst="ellipse">
              <a:avLst/>
            </a:prstGeom>
            <a:solidFill>
              <a:srgbClr val="C00000"/>
            </a:solidFill>
            <a:ln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4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 rot="20878879">
            <a:off x="1157999" y="1501831"/>
            <a:ext cx="13179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b="1" dirty="0">
                <a:solidFill>
                  <a:schemeClr val="bg1"/>
                </a:solidFill>
                <a:latin typeface="华光淡古印_CNKI" panose="02000500000000000000" pitchFamily="2" charset="-122"/>
                <a:ea typeface="华光淡古印_CNKI" panose="02000500000000000000" pitchFamily="2" charset="-122"/>
              </a:rPr>
              <a:t>镜</a:t>
            </a:r>
            <a:endParaRPr lang="en-US" altLang="zh-CN" sz="8800" b="1" dirty="0">
              <a:solidFill>
                <a:schemeClr val="bg1"/>
              </a:solidFill>
              <a:latin typeface="华光淡古印_CNKI" panose="02000500000000000000" pitchFamily="2" charset="-122"/>
              <a:ea typeface="华光淡古印_CNKI" panose="02000500000000000000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 rot="20925251">
            <a:off x="63104" y="1011461"/>
            <a:ext cx="6500540" cy="1015663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latin typeface="宋体" panose="02010600030101010101" pitchFamily="2" charset="-122"/>
                <a:ea typeface="宋体" panose="02010600030101010101" pitchFamily="2" charset="-122"/>
              </a:rPr>
              <a:t>“   ” </a:t>
            </a:r>
            <a:r>
              <a:rPr lang="zh-CN" altLang="en-US" sz="6000" b="1" dirty="0">
                <a:latin typeface="华光淡古印_CNKI" panose="02000500000000000000" pitchFamily="2" charset="-122"/>
                <a:ea typeface="华光淡古印_CNKI" panose="02000500000000000000" pitchFamily="2" charset="-122"/>
              </a:rPr>
              <a:t>这样有用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2">
            <a:extLst>
              <a:ext uri="{FF2B5EF4-FFF2-40B4-BE49-F238E27FC236}">
                <a16:creationId xmlns:a16="http://schemas.microsoft.com/office/drawing/2014/main" id="{7EA33AE4-6603-44D2-B236-B588A63B4C8E}"/>
              </a:ext>
            </a:extLst>
          </p:cNvPr>
          <p:cNvSpPr txBox="1"/>
          <p:nvPr/>
        </p:nvSpPr>
        <p:spPr>
          <a:xfrm>
            <a:off x="444554" y="1376045"/>
            <a:ext cx="8365452" cy="3367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、利用照相机模型</a:t>
            </a:r>
            <a:r>
              <a:rPr lang="zh-CN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给教室前面的这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棵树</a:t>
            </a:r>
            <a:r>
              <a:rPr lang="zh-CN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照相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，使照相机的“底片”上成清晰的像，并观察像的特点？</a:t>
            </a:r>
            <a:endParaRPr lang="en-US" altLang="zh-CN" dirty="0">
              <a:solidFill>
                <a:prstClr val="black">
                  <a:lumMod val="85000"/>
                  <a:lumOff val="15000"/>
                </a:prst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prstClr val="black">
                  <a:lumMod val="85000"/>
                  <a:lumOff val="15000"/>
                </a:prst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、照相机清晰成像时，物距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u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和像距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v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要满足什么条件？</a:t>
            </a:r>
            <a:endParaRPr lang="en-US" altLang="zh-CN" dirty="0">
              <a:solidFill>
                <a:prstClr val="black">
                  <a:lumMod val="85000"/>
                  <a:lumOff val="15000"/>
                </a:prst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prstClr val="black">
                  <a:lumMod val="85000"/>
                  <a:lumOff val="15000"/>
                </a:prst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prstClr val="black">
                  <a:lumMod val="85000"/>
                  <a:lumOff val="15000"/>
                </a:prst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拍完教室前面的这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棵树</a:t>
            </a:r>
            <a:r>
              <a:rPr lang="zh-CN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（近物），再给教室后面的那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棵树</a:t>
            </a:r>
            <a:r>
              <a:rPr lang="zh-CN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（远物）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照相，照相机镜头怎么调</a:t>
            </a:r>
            <a:r>
              <a:rPr lang="zh-CN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？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照相机的镜头是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_________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（向外伸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/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向里缩）</a:t>
            </a:r>
            <a:endParaRPr lang="en-US" altLang="zh-CN" dirty="0">
              <a:solidFill>
                <a:prstClr val="black">
                  <a:lumMod val="85000"/>
                  <a:lumOff val="15000"/>
                </a:prst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BDEB410A-3C13-4ACA-B4ED-689379C4C045}"/>
              </a:ext>
            </a:extLst>
          </p:cNvPr>
          <p:cNvGrpSpPr/>
          <p:nvPr/>
        </p:nvGrpSpPr>
        <p:grpSpPr>
          <a:xfrm>
            <a:off x="0" y="-3892"/>
            <a:ext cx="9144000" cy="632122"/>
            <a:chOff x="-483671" y="155052"/>
            <a:chExt cx="9481138" cy="632122"/>
          </a:xfrm>
        </p:grpSpPr>
        <p:sp>
          <p:nvSpPr>
            <p:cNvPr id="37" name="object 2">
              <a:extLst>
                <a:ext uri="{FF2B5EF4-FFF2-40B4-BE49-F238E27FC236}">
                  <a16:creationId xmlns:a16="http://schemas.microsoft.com/office/drawing/2014/main" id="{7DB6EB08-FE72-4173-A594-DE021CBF6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3028" y="155052"/>
              <a:ext cx="9480495" cy="632122"/>
            </a:xfrm>
            <a:custGeom>
              <a:avLst/>
              <a:gdLst>
                <a:gd name="T0" fmla="*/ 0 w 8229600"/>
                <a:gd name="T1" fmla="*/ 561975 h 562355"/>
                <a:gd name="T2" fmla="*/ 8229600 w 8229600"/>
                <a:gd name="T3" fmla="*/ 561975 h 562355"/>
                <a:gd name="T4" fmla="*/ 8229600 w 8229600"/>
                <a:gd name="T5" fmla="*/ 0 h 562355"/>
                <a:gd name="T6" fmla="*/ 0 w 8229600"/>
                <a:gd name="T7" fmla="*/ 0 h 562355"/>
                <a:gd name="T8" fmla="*/ 0 w 8229600"/>
                <a:gd name="T9" fmla="*/ 561975 h 562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29600" h="562355">
                  <a:moveTo>
                    <a:pt x="0" y="562355"/>
                  </a:moveTo>
                  <a:lnTo>
                    <a:pt x="8229600" y="562355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562355"/>
                  </a:lnTo>
                  <a:close/>
                </a:path>
              </a:pathLst>
            </a:custGeom>
            <a:solidFill>
              <a:srgbClr val="B3A1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 sz="3600"/>
            </a:p>
          </p:txBody>
        </p:sp>
        <p:sp>
          <p:nvSpPr>
            <p:cNvPr id="38" name="object 3">
              <a:extLst>
                <a:ext uri="{FF2B5EF4-FFF2-40B4-BE49-F238E27FC236}">
                  <a16:creationId xmlns:a16="http://schemas.microsoft.com/office/drawing/2014/main" id="{5633EDA3-65AF-40D3-BD2D-CD597614756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-483671" y="260372"/>
              <a:ext cx="8693799" cy="4214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zh-CN" altLang="zh-CN" sz="2000" b="1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二、课堂学习深入学习任务“凸透镜成像规律的典型应用有哪些？”</a:t>
              </a:r>
              <a:endParaRPr lang="zh-CN" altLang="zh-CN" sz="20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3834F342-6228-4483-A170-69D48A71305D}"/>
              </a:ext>
            </a:extLst>
          </p:cNvPr>
          <p:cNvGrpSpPr/>
          <p:nvPr/>
        </p:nvGrpSpPr>
        <p:grpSpPr>
          <a:xfrm>
            <a:off x="0" y="767585"/>
            <a:ext cx="8810006" cy="508622"/>
            <a:chOff x="333382" y="1067543"/>
            <a:chExt cx="8632235" cy="508622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33766276-AFDA-45E7-9EDB-828E58B61842}"/>
                </a:ext>
              </a:extLst>
            </p:cNvPr>
            <p:cNvGrpSpPr/>
            <p:nvPr/>
          </p:nvGrpSpPr>
          <p:grpSpPr>
            <a:xfrm>
              <a:off x="333382" y="1067543"/>
              <a:ext cx="1683065" cy="508622"/>
              <a:chOff x="1451482" y="4416052"/>
              <a:chExt cx="2290030" cy="692046"/>
            </a:xfrm>
          </p:grpSpPr>
          <p:sp>
            <p:nvSpPr>
              <p:cNvPr id="24" name="圆角矩形 35">
                <a:extLst>
                  <a:ext uri="{FF2B5EF4-FFF2-40B4-BE49-F238E27FC236}">
                    <a16:creationId xmlns:a16="http://schemas.microsoft.com/office/drawing/2014/main" id="{B875DC7C-AD84-4EA1-9183-3E7AED889176}"/>
                  </a:ext>
                </a:extLst>
              </p:cNvPr>
              <p:cNvSpPr/>
              <p:nvPr/>
            </p:nvSpPr>
            <p:spPr>
              <a:xfrm>
                <a:off x="1516233" y="4416052"/>
                <a:ext cx="2160527" cy="692046"/>
              </a:xfrm>
              <a:prstGeom prst="roundRect">
                <a:avLst/>
              </a:prstGeom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3600000" scaled="0"/>
              </a:gradFill>
              <a:ln w="19050">
                <a:noFill/>
              </a:ln>
              <a:effectLst>
                <a:innerShdw blurRad="101600" dist="50800" dir="13500000">
                  <a:prstClr val="black">
                    <a:alpha val="3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75" b="1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6A6E9E1-D4B4-4DA1-A967-B5DEED7E4B15}"/>
                  </a:ext>
                </a:extLst>
              </p:cNvPr>
              <p:cNvSpPr txBox="1"/>
              <p:nvPr/>
            </p:nvSpPr>
            <p:spPr>
              <a:xfrm>
                <a:off x="1451482" y="4416052"/>
                <a:ext cx="2290030" cy="628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zh-CN" sz="2400" b="1" kern="100" dirty="0">
                    <a:solidFill>
                      <a:schemeClr val="bg1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学习任务一</a:t>
                </a:r>
                <a:endParaRPr lang="zh-CN" altLang="en-US" sz="2400" b="1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p:grpSp>
        <p:sp>
          <p:nvSpPr>
            <p:cNvPr id="41" name="Text Box 6">
              <a:extLst>
                <a:ext uri="{FF2B5EF4-FFF2-40B4-BE49-F238E27FC236}">
                  <a16:creationId xmlns:a16="http://schemas.microsoft.com/office/drawing/2014/main" id="{72AA3338-8FFF-4E42-A3E6-B96CEF9E1C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3337" y="1135716"/>
              <a:ext cx="709228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b="1" kern="100" dirty="0">
                  <a:ea typeface="黑体" panose="02010609060101010101" pitchFamily="49" charset="-122"/>
                  <a:cs typeface="Times New Roman" panose="02020603050405020304" pitchFamily="18" charset="0"/>
                </a:rPr>
                <a:t>  </a:t>
              </a:r>
              <a:r>
                <a:rPr lang="zh-CN" altLang="zh-CN" sz="1800" b="1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探究“照相机的成像原理及初步使用</a:t>
              </a:r>
              <a:r>
                <a:rPr lang="zh-CN" altLang="en-US" sz="1800" b="1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方法</a:t>
              </a:r>
              <a:r>
                <a:rPr lang="zh-CN" altLang="zh-CN" sz="1800" b="1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”</a:t>
              </a:r>
              <a:endPara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F1F27D8E-82D2-4FF0-A5DA-D0432E21E97E}"/>
              </a:ext>
            </a:extLst>
          </p:cNvPr>
          <p:cNvSpPr txBox="1"/>
          <p:nvPr/>
        </p:nvSpPr>
        <p:spPr>
          <a:xfrm>
            <a:off x="804159" y="2274070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照相机成的是倒立缩小实像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029846C-0401-4D65-84D7-B49930C12A3C}"/>
              </a:ext>
            </a:extLst>
          </p:cNvPr>
          <p:cNvSpPr txBox="1"/>
          <p:nvPr/>
        </p:nvSpPr>
        <p:spPr>
          <a:xfrm>
            <a:off x="803740" y="3096956"/>
            <a:ext cx="5607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物体在两倍焦距之外，即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U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＞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2f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像在一倍焦距之外，两倍焦距以内，即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＜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＜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2f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F54F200-26A3-4F06-AC9F-1E60C2F06131}"/>
              </a:ext>
            </a:extLst>
          </p:cNvPr>
          <p:cNvSpPr txBox="1"/>
          <p:nvPr/>
        </p:nvSpPr>
        <p:spPr>
          <a:xfrm>
            <a:off x="3779912" y="427034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向里缩</a:t>
            </a:r>
          </a:p>
        </p:txBody>
      </p:sp>
    </p:spTree>
    <p:extLst>
      <p:ext uri="{BB962C8B-B14F-4D97-AF65-F5344CB8AC3E}">
        <p14:creationId xmlns:p14="http://schemas.microsoft.com/office/powerpoint/2010/main" val="338110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0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2">
            <a:extLst>
              <a:ext uri="{FF2B5EF4-FFF2-40B4-BE49-F238E27FC236}">
                <a16:creationId xmlns:a16="http://schemas.microsoft.com/office/drawing/2014/main" id="{7EA33AE4-6603-44D2-B236-B588A63B4C8E}"/>
              </a:ext>
            </a:extLst>
          </p:cNvPr>
          <p:cNvSpPr txBox="1"/>
          <p:nvPr/>
        </p:nvSpPr>
        <p:spPr>
          <a:xfrm>
            <a:off x="214438" y="0"/>
            <a:ext cx="7416824" cy="418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</a:t>
            </a:r>
            <a:r>
              <a:rPr lang="zh-CN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、照相机从拍近物到拍远物，物距、像距、像的大小发生了怎样的变化？</a:t>
            </a:r>
            <a:endParaRPr lang="en-US" altLang="zh-CN" sz="1600" dirty="0">
              <a:solidFill>
                <a:prstClr val="black">
                  <a:lumMod val="85000"/>
                  <a:lumOff val="15000"/>
                </a:prst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5F16DFD-065D-4E2B-8A08-E91FA48547D8}"/>
              </a:ext>
            </a:extLst>
          </p:cNvPr>
          <p:cNvSpPr txBox="1"/>
          <p:nvPr/>
        </p:nvSpPr>
        <p:spPr>
          <a:xfrm>
            <a:off x="539552" y="488212"/>
            <a:ext cx="84978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拍近物→拍远物：物距</a:t>
            </a:r>
            <a:r>
              <a:rPr lang="en-US" altLang="zh-CN" sz="1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_________</a:t>
            </a:r>
            <a:r>
              <a:rPr lang="zh-CN" altLang="zh-CN" sz="1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、像距</a:t>
            </a:r>
            <a:r>
              <a:rPr lang="en-US" altLang="zh-CN" sz="1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_________</a:t>
            </a:r>
            <a:r>
              <a:rPr lang="zh-CN" altLang="zh-CN" sz="1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、像</a:t>
            </a:r>
            <a:r>
              <a:rPr lang="en-US" altLang="zh-CN" sz="1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__________</a:t>
            </a:r>
            <a:r>
              <a:rPr lang="zh-CN" altLang="zh-CN" sz="1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（“变大”、“变小”或“不变”）。</a:t>
            </a:r>
            <a:endParaRPr lang="zh-CN" altLang="en-US" sz="14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14AD3A5-8A2C-45A7-822D-EF6B159847DE}"/>
              </a:ext>
            </a:extLst>
          </p:cNvPr>
          <p:cNvSpPr txBox="1"/>
          <p:nvPr/>
        </p:nvSpPr>
        <p:spPr>
          <a:xfrm>
            <a:off x="2483768" y="406447"/>
            <a:ext cx="701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变大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9E98CF0-3F27-47A6-9EBC-8AB352DAD336}"/>
              </a:ext>
            </a:extLst>
          </p:cNvPr>
          <p:cNvSpPr txBox="1"/>
          <p:nvPr/>
        </p:nvSpPr>
        <p:spPr>
          <a:xfrm>
            <a:off x="5004086" y="409865"/>
            <a:ext cx="701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变</a:t>
            </a:r>
            <a:r>
              <a:rPr lang="zh-CN" altLang="en-US" sz="1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小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E0442AD-EC60-403B-B47C-FD836FA408DC}"/>
              </a:ext>
            </a:extLst>
          </p:cNvPr>
          <p:cNvSpPr txBox="1"/>
          <p:nvPr/>
        </p:nvSpPr>
        <p:spPr>
          <a:xfrm>
            <a:off x="3870624" y="409865"/>
            <a:ext cx="701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变</a:t>
            </a:r>
            <a:r>
              <a:rPr lang="zh-CN" altLang="en-US" sz="1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小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63" name="ShockwaveFlash1" r:id="rId2" imgW="8820000" imgH="4130640"/>
        </mc:Choice>
        <mc:Fallback>
          <p:control name="ShockwaveFlash1" r:id="rId2" imgW="8820000" imgH="413064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F305FCA0-D049-42E4-B75A-36AA69E11A9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18134" y="866138"/>
                  <a:ext cx="8819258" cy="413130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4028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2">
            <a:extLst>
              <a:ext uri="{FF2B5EF4-FFF2-40B4-BE49-F238E27FC236}">
                <a16:creationId xmlns:a16="http://schemas.microsoft.com/office/drawing/2014/main" id="{7EA33AE4-6603-44D2-B236-B588A63B4C8E}"/>
              </a:ext>
            </a:extLst>
          </p:cNvPr>
          <p:cNvSpPr txBox="1"/>
          <p:nvPr/>
        </p:nvSpPr>
        <p:spPr>
          <a:xfrm>
            <a:off x="539552" y="672080"/>
            <a:ext cx="8352928" cy="45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）</a:t>
            </a:r>
            <a:r>
              <a:rPr lang="zh-CN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凸透镜浸沒在水中时，它的焦距将发生怎样的变化？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请按如下步骤进行探究</a:t>
            </a:r>
            <a:endParaRPr lang="en-US" altLang="zh-CN" dirty="0">
              <a:solidFill>
                <a:prstClr val="black">
                  <a:lumMod val="85000"/>
                  <a:lumOff val="15000"/>
                </a:prst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1" name="Text Box 6">
            <a:extLst>
              <a:ext uri="{FF2B5EF4-FFF2-40B4-BE49-F238E27FC236}">
                <a16:creationId xmlns:a16="http://schemas.microsoft.com/office/drawing/2014/main" id="{72AA3338-8FFF-4E42-A3E6-B96CEF9E1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68" y="213171"/>
            <a:ext cx="70922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、用凸透镜、水槽等器材探究：水中照相有什么变化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EAA1F1F-404D-4679-BD13-2A0F908638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63" y="1326370"/>
            <a:ext cx="2846134" cy="213706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789DC1F-51C3-4494-9833-614BA077AC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932" y="1326369"/>
            <a:ext cx="2846135" cy="2137063"/>
          </a:xfrm>
          <a:prstGeom prst="rect">
            <a:avLst/>
          </a:prstGeom>
        </p:spPr>
      </p:pic>
      <p:sp>
        <p:nvSpPr>
          <p:cNvPr id="18" name="Text Box 6">
            <a:extLst>
              <a:ext uri="{FF2B5EF4-FFF2-40B4-BE49-F238E27FC236}">
                <a16:creationId xmlns:a16="http://schemas.microsoft.com/office/drawing/2014/main" id="{73E2E111-93B8-4B25-885A-299282284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61" y="3547029"/>
            <a:ext cx="5966701" cy="1454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266700" algn="just">
              <a:lnSpc>
                <a:spcPts val="1800"/>
              </a:lnSpc>
            </a:pPr>
            <a:r>
              <a:rPr lang="zh-CN" altLang="en-US" sz="1200" b="1" dirty="0">
                <a:latin typeface="黑体" panose="02010609060101010101" pitchFamily="49" charset="-122"/>
                <a:ea typeface="黑体" panose="02010609060101010101" pitchFamily="49" charset="-122"/>
              </a:rPr>
              <a:t>操作步骤：</a:t>
            </a:r>
            <a:r>
              <a:rPr lang="zh-CN" altLang="zh-CN" sz="1200" b="1" kern="100" dirty="0">
                <a:effectLst/>
                <a:latin typeface="Times New Roman" panose="02020603050405020304" pitchFamily="18" charset="0"/>
                <a:ea typeface="华文中宋" panose="02010600040101010101" pitchFamily="2" charset="-122"/>
              </a:rPr>
              <a:t>（</a:t>
            </a:r>
            <a:r>
              <a:rPr lang="en-US" altLang="zh-CN" sz="1200" b="1" kern="100" dirty="0">
                <a:effectLst/>
                <a:latin typeface="Times New Roman" panose="02020603050405020304" pitchFamily="18" charset="0"/>
                <a:ea typeface="华文中宋" panose="02010600040101010101" pitchFamily="2" charset="-122"/>
              </a:rPr>
              <a:t>1</a:t>
            </a:r>
            <a:r>
              <a:rPr lang="zh-CN" altLang="zh-CN" sz="1200" b="1" kern="100" dirty="0">
                <a:effectLst/>
                <a:latin typeface="Times New Roman" panose="02020603050405020304" pitchFamily="18" charset="0"/>
                <a:ea typeface="华文中宋" panose="02010600040101010101" pitchFamily="2" charset="-122"/>
              </a:rPr>
              <a:t>）凸透镜紧贴在盛水的水槽外面画了透镜的位置</a:t>
            </a:r>
            <a:endParaRPr lang="zh-CN" altLang="zh-CN" sz="12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266700" algn="just">
              <a:lnSpc>
                <a:spcPts val="1800"/>
              </a:lnSpc>
            </a:pPr>
            <a:r>
              <a:rPr lang="zh-CN" altLang="zh-CN" sz="1200" b="1" kern="100" dirty="0">
                <a:effectLst/>
                <a:latin typeface="Times New Roman" panose="02020603050405020304" pitchFamily="18" charset="0"/>
                <a:ea typeface="华文中宋" panose="02010600040101010101" pitchFamily="2" charset="-122"/>
              </a:rPr>
              <a:t>（</a:t>
            </a:r>
            <a:r>
              <a:rPr lang="en-US" altLang="zh-CN" sz="1200" b="1" kern="100" dirty="0">
                <a:effectLst/>
                <a:latin typeface="Times New Roman" panose="02020603050405020304" pitchFamily="18" charset="0"/>
                <a:ea typeface="华文中宋" panose="02010600040101010101" pitchFamily="2" charset="-122"/>
              </a:rPr>
              <a:t>2</a:t>
            </a:r>
            <a:r>
              <a:rPr lang="zh-CN" altLang="zh-CN" sz="1200" b="1" kern="100" dirty="0">
                <a:effectLst/>
                <a:latin typeface="Times New Roman" panose="02020603050405020304" pitchFamily="18" charset="0"/>
                <a:ea typeface="华文中宋" panose="02010600040101010101" pitchFamily="2" charset="-122"/>
              </a:rPr>
              <a:t>）用平行与透镜主光轴的光</a:t>
            </a:r>
            <a:r>
              <a:rPr lang="zh-CN" altLang="en-US" sz="1200" b="1" kern="100" dirty="0">
                <a:effectLst/>
                <a:latin typeface="Times New Roman" panose="02020603050405020304" pitchFamily="18" charset="0"/>
                <a:ea typeface="华文中宋" panose="02010600040101010101" pitchFamily="2" charset="-122"/>
              </a:rPr>
              <a:t>从左边</a:t>
            </a:r>
            <a:r>
              <a:rPr lang="zh-CN" altLang="zh-CN" sz="1200" b="1" kern="100" dirty="0">
                <a:effectLst/>
                <a:latin typeface="Times New Roman" panose="02020603050405020304" pitchFamily="18" charset="0"/>
                <a:ea typeface="华文中宋" panose="02010600040101010101" pitchFamily="2" charset="-122"/>
              </a:rPr>
              <a:t>照射到透镜</a:t>
            </a:r>
            <a:endParaRPr lang="zh-CN" altLang="zh-CN" sz="12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266700" algn="just">
              <a:lnSpc>
                <a:spcPts val="1800"/>
              </a:lnSpc>
            </a:pPr>
            <a:r>
              <a:rPr lang="zh-CN" altLang="zh-CN" sz="1200" b="1" kern="100" dirty="0">
                <a:effectLst/>
                <a:latin typeface="Times New Roman" panose="02020603050405020304" pitchFamily="18" charset="0"/>
                <a:ea typeface="华文中宋" panose="02010600040101010101" pitchFamily="2" charset="-122"/>
              </a:rPr>
              <a:t>（</a:t>
            </a:r>
            <a:r>
              <a:rPr lang="en-US" altLang="zh-CN" sz="1200" b="1" kern="100" dirty="0">
                <a:effectLst/>
                <a:latin typeface="Times New Roman" panose="02020603050405020304" pitchFamily="18" charset="0"/>
                <a:ea typeface="华文中宋" panose="02010600040101010101" pitchFamily="2" charset="-122"/>
              </a:rPr>
              <a:t>3</a:t>
            </a:r>
            <a:r>
              <a:rPr lang="zh-CN" altLang="zh-CN" sz="1200" b="1" kern="100" dirty="0">
                <a:effectLst/>
                <a:latin typeface="Times New Roman" panose="02020603050405020304" pitchFamily="18" charset="0"/>
                <a:ea typeface="华文中宋" panose="02010600040101010101" pitchFamily="2" charset="-122"/>
              </a:rPr>
              <a:t>）用笔将此时的焦点标出</a:t>
            </a:r>
            <a:endParaRPr lang="zh-CN" altLang="zh-CN" sz="12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266700" algn="just">
              <a:lnSpc>
                <a:spcPts val="1800"/>
              </a:lnSpc>
            </a:pPr>
            <a:r>
              <a:rPr lang="zh-CN" altLang="zh-CN" sz="1200" b="1" kern="100" dirty="0">
                <a:effectLst/>
                <a:latin typeface="Times New Roman" panose="02020603050405020304" pitchFamily="18" charset="0"/>
                <a:ea typeface="华文中宋" panose="02010600040101010101" pitchFamily="2" charset="-122"/>
              </a:rPr>
              <a:t>（</a:t>
            </a:r>
            <a:r>
              <a:rPr lang="en-US" altLang="zh-CN" sz="1200" b="1" kern="100" dirty="0">
                <a:effectLst/>
                <a:latin typeface="Times New Roman" panose="02020603050405020304" pitchFamily="18" charset="0"/>
                <a:ea typeface="华文中宋" panose="02010600040101010101" pitchFamily="2" charset="-122"/>
              </a:rPr>
              <a:t>4</a:t>
            </a:r>
            <a:r>
              <a:rPr lang="zh-CN" altLang="zh-CN" sz="1200" b="1" kern="100" dirty="0">
                <a:effectLst/>
                <a:latin typeface="Times New Roman" panose="02020603050405020304" pitchFamily="18" charset="0"/>
                <a:ea typeface="华文中宋" panose="02010600040101010101" pitchFamily="2" charset="-122"/>
              </a:rPr>
              <a:t>）把水槽转过</a:t>
            </a:r>
            <a:r>
              <a:rPr lang="en-US" altLang="zh-CN" sz="1200" b="1" kern="100" dirty="0">
                <a:effectLst/>
                <a:latin typeface="Times New Roman" panose="02020603050405020304" pitchFamily="18" charset="0"/>
                <a:ea typeface="华文中宋" panose="02010600040101010101" pitchFamily="2" charset="-122"/>
              </a:rPr>
              <a:t>180</a:t>
            </a:r>
            <a:r>
              <a:rPr lang="zh-CN" altLang="zh-CN" sz="1200" b="1" kern="100" dirty="0">
                <a:effectLst/>
                <a:latin typeface="Times New Roman" panose="02020603050405020304" pitchFamily="18" charset="0"/>
                <a:ea typeface="华文中宋" panose="02010600040101010101" pitchFamily="2" charset="-122"/>
              </a:rPr>
              <a:t>度，凸透镜紧贴在盛水的水槽里面画了透镜的位置</a:t>
            </a:r>
            <a:endParaRPr lang="zh-CN" altLang="zh-CN" sz="12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266700" algn="just">
              <a:lnSpc>
                <a:spcPts val="1800"/>
              </a:lnSpc>
            </a:pPr>
            <a:r>
              <a:rPr lang="zh-CN" altLang="zh-CN" sz="1200" b="1" kern="100" dirty="0">
                <a:effectLst/>
                <a:latin typeface="Times New Roman" panose="02020603050405020304" pitchFamily="18" charset="0"/>
                <a:ea typeface="华文中宋" panose="02010600040101010101" pitchFamily="2" charset="-122"/>
              </a:rPr>
              <a:t>（</a:t>
            </a:r>
            <a:r>
              <a:rPr lang="en-US" altLang="zh-CN" sz="1200" b="1" kern="100" dirty="0">
                <a:effectLst/>
                <a:latin typeface="Times New Roman" panose="02020603050405020304" pitchFamily="18" charset="0"/>
                <a:ea typeface="华文中宋" panose="02010600040101010101" pitchFamily="2" charset="-122"/>
              </a:rPr>
              <a:t>5</a:t>
            </a:r>
            <a:r>
              <a:rPr lang="zh-CN" altLang="zh-CN" sz="1200" b="1" kern="100" dirty="0">
                <a:effectLst/>
                <a:latin typeface="Times New Roman" panose="02020603050405020304" pitchFamily="18" charset="0"/>
                <a:ea typeface="华文中宋" panose="02010600040101010101" pitchFamily="2" charset="-122"/>
              </a:rPr>
              <a:t>）用平行与透镜主光轴的光，从水槽的</a:t>
            </a:r>
            <a:r>
              <a:rPr lang="zh-CN" altLang="en-US" sz="1200" b="1" kern="100" dirty="0">
                <a:effectLst/>
                <a:latin typeface="Times New Roman" panose="02020603050405020304" pitchFamily="18" charset="0"/>
                <a:ea typeface="华文中宋" panose="02010600040101010101" pitchFamily="2" charset="-122"/>
              </a:rPr>
              <a:t>这</a:t>
            </a:r>
            <a:r>
              <a:rPr lang="zh-CN" altLang="zh-CN" sz="1200" b="1" kern="100" dirty="0">
                <a:effectLst/>
                <a:latin typeface="Times New Roman" panose="02020603050405020304" pitchFamily="18" charset="0"/>
                <a:ea typeface="华文中宋" panose="02010600040101010101" pitchFamily="2" charset="-122"/>
              </a:rPr>
              <a:t>一侧</a:t>
            </a:r>
            <a:r>
              <a:rPr lang="zh-CN" altLang="en-US" sz="1200" b="1" kern="100" dirty="0">
                <a:effectLst/>
                <a:latin typeface="Times New Roman" panose="02020603050405020304" pitchFamily="18" charset="0"/>
                <a:ea typeface="华文中宋" panose="02010600040101010101" pitchFamily="2" charset="-122"/>
              </a:rPr>
              <a:t>右边</a:t>
            </a:r>
            <a:r>
              <a:rPr lang="zh-CN" altLang="zh-CN" sz="1200" b="1" kern="100" dirty="0">
                <a:effectLst/>
                <a:latin typeface="Times New Roman" panose="02020603050405020304" pitchFamily="18" charset="0"/>
                <a:ea typeface="华文中宋" panose="02010600040101010101" pitchFamily="2" charset="-122"/>
              </a:rPr>
              <a:t>照射到透镜</a:t>
            </a:r>
            <a:endParaRPr lang="zh-CN" altLang="zh-CN" sz="12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266700" algn="just">
              <a:lnSpc>
                <a:spcPts val="1800"/>
              </a:lnSpc>
            </a:pPr>
            <a:r>
              <a:rPr lang="zh-CN" altLang="zh-CN" sz="1200" b="1" kern="100" dirty="0">
                <a:effectLst/>
                <a:latin typeface="Times New Roman" panose="02020603050405020304" pitchFamily="18" charset="0"/>
                <a:ea typeface="华文中宋" panose="02010600040101010101" pitchFamily="2" charset="-122"/>
              </a:rPr>
              <a:t>（</a:t>
            </a:r>
            <a:r>
              <a:rPr lang="en-US" altLang="zh-CN" sz="1200" b="1" kern="100" dirty="0">
                <a:effectLst/>
                <a:latin typeface="Times New Roman" panose="02020603050405020304" pitchFamily="18" charset="0"/>
                <a:ea typeface="华文中宋" panose="02010600040101010101" pitchFamily="2" charset="-122"/>
              </a:rPr>
              <a:t>6</a:t>
            </a:r>
            <a:r>
              <a:rPr lang="zh-CN" altLang="zh-CN" sz="1200" b="1" kern="100" dirty="0">
                <a:effectLst/>
                <a:latin typeface="Times New Roman" panose="02020603050405020304" pitchFamily="18" charset="0"/>
                <a:ea typeface="华文中宋" panose="02010600040101010101" pitchFamily="2" charset="-122"/>
              </a:rPr>
              <a:t>）观察此时焦点位置，与纸上描的空气中的焦点做对比</a:t>
            </a:r>
            <a:endParaRPr lang="zh-CN" altLang="en-US" sz="1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C85C1C-6E8E-4EFE-9131-9C25319EBC9A}"/>
              </a:ext>
            </a:extLst>
          </p:cNvPr>
          <p:cNvGrpSpPr/>
          <p:nvPr/>
        </p:nvGrpSpPr>
        <p:grpSpPr>
          <a:xfrm>
            <a:off x="6125261" y="1326368"/>
            <a:ext cx="2846136" cy="3444531"/>
            <a:chOff x="6125261" y="1503216"/>
            <a:chExt cx="2846136" cy="3444531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1ABEA0E3-7D71-484E-B5DF-BABC9CECE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5262" y="1503216"/>
              <a:ext cx="2846135" cy="2137063"/>
            </a:xfrm>
            <a:prstGeom prst="rect">
              <a:avLst/>
            </a:prstGeom>
          </p:spPr>
        </p:pic>
        <p:sp>
          <p:nvSpPr>
            <p:cNvPr id="20" name="Text Box 6">
              <a:extLst>
                <a:ext uri="{FF2B5EF4-FFF2-40B4-BE49-F238E27FC236}">
                  <a16:creationId xmlns:a16="http://schemas.microsoft.com/office/drawing/2014/main" id="{82C66C7F-A32B-485F-92AC-37E02D448B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5261" y="4116750"/>
              <a:ext cx="2846135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发现：水中凸透镜</a:t>
              </a:r>
              <a:endPara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en-US" altLang="zh-CN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      </a:t>
              </a:r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焦距变大了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478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6">
            <a:extLst>
              <a:ext uri="{FF2B5EF4-FFF2-40B4-BE49-F238E27FC236}">
                <a16:creationId xmlns:a16="http://schemas.microsoft.com/office/drawing/2014/main" id="{72AA3338-8FFF-4E42-A3E6-B96CEF9E1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68" y="213171"/>
            <a:ext cx="70922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、用凸透镜、水槽等器材探究：水中照相有什么变化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id="{73E2E111-93B8-4B25-885A-299282284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3048403"/>
            <a:ext cx="8103493" cy="1609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266700" algn="just">
              <a:lnSpc>
                <a:spcPts val="2000"/>
              </a:lnSpc>
            </a:pPr>
            <a:r>
              <a:rPr lang="zh-CN" altLang="zh-CN" sz="1400" b="1" kern="100" dirty="0">
                <a:effectLst/>
                <a:latin typeface="Times New Roman" panose="02020603050405020304" pitchFamily="18" charset="0"/>
                <a:ea typeface="华文中宋" panose="02010600040101010101" pitchFamily="2" charset="-122"/>
              </a:rPr>
              <a:t>（</a:t>
            </a:r>
            <a:r>
              <a:rPr lang="en-US" altLang="zh-CN" sz="1400" b="1" kern="100" dirty="0">
                <a:effectLst/>
                <a:latin typeface="Times New Roman" panose="02020603050405020304" pitchFamily="18" charset="0"/>
                <a:ea typeface="华文中宋" panose="02010600040101010101" pitchFamily="2" charset="-122"/>
              </a:rPr>
              <a:t>1</a:t>
            </a:r>
            <a:r>
              <a:rPr lang="zh-CN" altLang="zh-CN" sz="1400" b="1" kern="100" dirty="0">
                <a:effectLst/>
                <a:latin typeface="Times New Roman" panose="02020603050405020304" pitchFamily="18" charset="0"/>
                <a:ea typeface="华文中宋" panose="02010600040101010101" pitchFamily="2" charset="-122"/>
              </a:rPr>
              <a:t>）用</a:t>
            </a:r>
            <a:r>
              <a:rPr lang="en-US" altLang="zh-CN" sz="1400" b="1" kern="100" dirty="0">
                <a:effectLst/>
                <a:latin typeface="Times New Roman" panose="02020603050405020304" pitchFamily="18" charset="0"/>
                <a:ea typeface="华文中宋" panose="02010600040101010101" pitchFamily="2" charset="-122"/>
              </a:rPr>
              <a:t>F</a:t>
            </a:r>
            <a:r>
              <a:rPr lang="zh-CN" altLang="zh-CN" sz="1400" b="1" kern="100" dirty="0">
                <a:effectLst/>
                <a:latin typeface="Times New Roman" panose="02020603050405020304" pitchFamily="18" charset="0"/>
                <a:ea typeface="华文中宋" panose="02010600040101010101" pitchFamily="2" charset="-122"/>
              </a:rPr>
              <a:t>光源做物体，水槽的这个面做光屏，凸透镜放在这个位置，调节</a:t>
            </a:r>
            <a:r>
              <a:rPr lang="en-US" altLang="zh-CN" sz="1400" b="1" kern="100" dirty="0">
                <a:effectLst/>
                <a:latin typeface="Times New Roman" panose="02020603050405020304" pitchFamily="18" charset="0"/>
                <a:ea typeface="华文中宋" panose="02010600040101010101" pitchFamily="2" charset="-122"/>
              </a:rPr>
              <a:t>F</a:t>
            </a:r>
            <a:r>
              <a:rPr lang="zh-CN" altLang="zh-CN" sz="1400" b="1" kern="100" dirty="0">
                <a:effectLst/>
                <a:latin typeface="Times New Roman" panose="02020603050405020304" pitchFamily="18" charset="0"/>
                <a:ea typeface="华文中宋" panose="02010600040101010101" pitchFamily="2" charset="-122"/>
              </a:rPr>
              <a:t>光源位置，使充当光屏的这个面上出现清晰的像；</a:t>
            </a:r>
            <a:endParaRPr lang="zh-CN" altLang="zh-CN" sz="14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266700" algn="just">
              <a:lnSpc>
                <a:spcPts val="2000"/>
              </a:lnSpc>
            </a:pPr>
            <a:r>
              <a:rPr lang="zh-CN" altLang="zh-CN" sz="1400" b="1" kern="100" dirty="0">
                <a:effectLst/>
                <a:latin typeface="Times New Roman" panose="02020603050405020304" pitchFamily="18" charset="0"/>
                <a:ea typeface="华文中宋" panose="02010600040101010101" pitchFamily="2" charset="-122"/>
              </a:rPr>
              <a:t>（</a:t>
            </a:r>
            <a:r>
              <a:rPr lang="en-US" altLang="zh-CN" sz="1400" b="1" kern="100" dirty="0">
                <a:effectLst/>
                <a:latin typeface="Times New Roman" panose="02020603050405020304" pitchFamily="18" charset="0"/>
                <a:ea typeface="华文中宋" panose="02010600040101010101" pitchFamily="2" charset="-122"/>
              </a:rPr>
              <a:t>2</a:t>
            </a:r>
            <a:r>
              <a:rPr lang="zh-CN" altLang="zh-CN" sz="1400" b="1" kern="100" dirty="0">
                <a:effectLst/>
                <a:latin typeface="Times New Roman" panose="02020603050405020304" pitchFamily="18" charset="0"/>
                <a:ea typeface="华文中宋" panose="02010600040101010101" pitchFamily="2" charset="-122"/>
              </a:rPr>
              <a:t>）利用刻度尺，粗略记下此时的物距与像距。（完成此步后</a:t>
            </a:r>
            <a:r>
              <a:rPr lang="en-US" altLang="zh-CN" sz="1400" b="1" kern="100" dirty="0">
                <a:effectLst/>
                <a:latin typeface="Times New Roman" panose="02020603050405020304" pitchFamily="18" charset="0"/>
                <a:ea typeface="华文中宋" panose="02010600040101010101" pitchFamily="2" charset="-122"/>
              </a:rPr>
              <a:t>F</a:t>
            </a:r>
            <a:r>
              <a:rPr lang="zh-CN" altLang="zh-CN" sz="1400" b="1" kern="100" dirty="0">
                <a:effectLst/>
                <a:latin typeface="Times New Roman" panose="02020603050405020304" pitchFamily="18" charset="0"/>
                <a:ea typeface="华文中宋" panose="02010600040101010101" pitchFamily="2" charset="-122"/>
              </a:rPr>
              <a:t>光源不要动，刻度尺不要动，将空水槽换成满水槽）；</a:t>
            </a:r>
            <a:endParaRPr lang="zh-CN" altLang="zh-CN" sz="14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266700" algn="just">
              <a:lnSpc>
                <a:spcPts val="2000"/>
              </a:lnSpc>
            </a:pPr>
            <a:r>
              <a:rPr lang="zh-CN" altLang="zh-CN" sz="1400" b="1" kern="100" dirty="0">
                <a:effectLst/>
                <a:latin typeface="Times New Roman" panose="02020603050405020304" pitchFamily="18" charset="0"/>
                <a:ea typeface="华文中宋" panose="02010600040101010101" pitchFamily="2" charset="-122"/>
              </a:rPr>
              <a:t>（</a:t>
            </a:r>
            <a:r>
              <a:rPr lang="en-US" altLang="zh-CN" sz="1400" b="1" kern="100" dirty="0">
                <a:effectLst/>
                <a:latin typeface="Times New Roman" panose="02020603050405020304" pitchFamily="18" charset="0"/>
                <a:ea typeface="华文中宋" panose="02010600040101010101" pitchFamily="2" charset="-122"/>
              </a:rPr>
              <a:t>3</a:t>
            </a:r>
            <a:r>
              <a:rPr lang="zh-CN" altLang="zh-CN" sz="1400" b="1" kern="100" dirty="0">
                <a:effectLst/>
                <a:latin typeface="Times New Roman" panose="02020603050405020304" pitchFamily="18" charset="0"/>
                <a:ea typeface="华文中宋" panose="02010600040101010101" pitchFamily="2" charset="-122"/>
              </a:rPr>
              <a:t>）</a:t>
            </a:r>
            <a:r>
              <a:rPr lang="en-US" altLang="zh-CN" sz="1400" b="1" kern="100" dirty="0">
                <a:effectLst/>
                <a:latin typeface="Times New Roman" panose="02020603050405020304" pitchFamily="18" charset="0"/>
                <a:ea typeface="华文中宋" panose="02010600040101010101" pitchFamily="2" charset="-122"/>
              </a:rPr>
              <a:t>F</a:t>
            </a:r>
            <a:r>
              <a:rPr lang="zh-CN" altLang="zh-CN" sz="1400" b="1" kern="100" dirty="0">
                <a:effectLst/>
                <a:latin typeface="Times New Roman" panose="02020603050405020304" pitchFamily="18" charset="0"/>
                <a:ea typeface="华文中宋" panose="02010600040101010101" pitchFamily="2" charset="-122"/>
              </a:rPr>
              <a:t>光源不动，凸透镜放在水中时，重复步骤一，观察水槽</a:t>
            </a:r>
            <a:r>
              <a:rPr lang="zh-CN" altLang="en-US" sz="1400" b="1" kern="100" dirty="0">
                <a:effectLst/>
                <a:latin typeface="Times New Roman" panose="02020603050405020304" pitchFamily="18" charset="0"/>
                <a:ea typeface="华文中宋" panose="02010600040101010101" pitchFamily="2" charset="-122"/>
              </a:rPr>
              <a:t>这个</a:t>
            </a:r>
            <a:r>
              <a:rPr lang="zh-CN" altLang="zh-CN" sz="1400" b="1" kern="100" dirty="0">
                <a:effectLst/>
                <a:latin typeface="Times New Roman" panose="02020603050405020304" pitchFamily="18" charset="0"/>
                <a:ea typeface="华文中宋" panose="02010600040101010101" pitchFamily="2" charset="-122"/>
              </a:rPr>
              <a:t>面上的像清楚吗？调节凸透镜，使水槽这个面上的像变清晰。</a:t>
            </a:r>
            <a:endParaRPr lang="zh-CN" altLang="zh-CN" sz="14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E86F4C9D-2012-46A8-956A-21CCDA86F0FE}"/>
              </a:ext>
            </a:extLst>
          </p:cNvPr>
          <p:cNvSpPr txBox="1"/>
          <p:nvPr/>
        </p:nvSpPr>
        <p:spPr>
          <a:xfrm>
            <a:off x="137755" y="674802"/>
            <a:ext cx="8702577" cy="874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）</a:t>
            </a:r>
            <a:r>
              <a:rPr lang="zh-CN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在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物距相同</a:t>
            </a:r>
            <a:r>
              <a:rPr lang="zh-CN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时，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水中照相与空气中照相，同款相机的“镜头伸缩”有什么区别</a:t>
            </a:r>
            <a:r>
              <a:rPr lang="zh-CN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？</a:t>
            </a:r>
            <a:endParaRPr lang="en-US" altLang="zh-CN" dirty="0">
              <a:solidFill>
                <a:prstClr val="black">
                  <a:lumMod val="85000"/>
                  <a:lumOff val="15000"/>
                </a:prst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请按如下步骤进行探究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F871AC6-8F98-4FC5-B419-15AE82E85092}"/>
              </a:ext>
            </a:extLst>
          </p:cNvPr>
          <p:cNvGrpSpPr>
            <a:grpSpLocks noChangeAspect="1"/>
          </p:cNvGrpSpPr>
          <p:nvPr/>
        </p:nvGrpSpPr>
        <p:grpSpPr>
          <a:xfrm>
            <a:off x="167614" y="1703511"/>
            <a:ext cx="2935069" cy="1306652"/>
            <a:chOff x="303668" y="1664350"/>
            <a:chExt cx="4076485" cy="1814794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4D1A44DE-FA23-47C1-BFA5-244F0BC47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668" y="1664350"/>
              <a:ext cx="2416937" cy="181479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F3885F20-7363-47CC-B534-3CB84BBA61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585"/>
            <a:stretch/>
          </p:blipFill>
          <p:spPr>
            <a:xfrm rot="5400000">
              <a:off x="2669739" y="1768730"/>
              <a:ext cx="1810444" cy="1610384"/>
            </a:xfrm>
            <a:prstGeom prst="rect">
              <a:avLst/>
            </a:prstGeom>
          </p:spPr>
        </p:pic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D403F0B9-8B53-40FE-8C4A-6D6D3371AC42}"/>
              </a:ext>
            </a:extLst>
          </p:cNvPr>
          <p:cNvGrpSpPr>
            <a:grpSpLocks noChangeAspect="1"/>
          </p:cNvGrpSpPr>
          <p:nvPr/>
        </p:nvGrpSpPr>
        <p:grpSpPr>
          <a:xfrm>
            <a:off x="3165340" y="1701942"/>
            <a:ext cx="2144444" cy="1306652"/>
            <a:chOff x="5689307" y="1473747"/>
            <a:chExt cx="2978395" cy="1814794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E069179E-AA17-4D1D-A927-101786460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082781" y="1703619"/>
              <a:ext cx="1810444" cy="1359399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2D110B07-4607-43BE-B2A7-C28A4AC84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463785" y="1699269"/>
              <a:ext cx="1810444" cy="1359399"/>
            </a:xfrm>
            <a:prstGeom prst="rect">
              <a:avLst/>
            </a:prstGeom>
          </p:spPr>
        </p:pic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447E1882-933B-436D-9384-A4BC14974F54}"/>
              </a:ext>
            </a:extLst>
          </p:cNvPr>
          <p:cNvGrpSpPr/>
          <p:nvPr/>
        </p:nvGrpSpPr>
        <p:grpSpPr>
          <a:xfrm>
            <a:off x="5432253" y="1701939"/>
            <a:ext cx="3544311" cy="1303523"/>
            <a:chOff x="5432253" y="1701939"/>
            <a:chExt cx="3544311" cy="130352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5CE9CDC3-893C-4B3F-983D-AFB3A2C025A3}"/>
                </a:ext>
              </a:extLst>
            </p:cNvPr>
            <p:cNvGrpSpPr/>
            <p:nvPr/>
          </p:nvGrpSpPr>
          <p:grpSpPr>
            <a:xfrm>
              <a:off x="5432253" y="1701939"/>
              <a:ext cx="2258068" cy="1303523"/>
              <a:chOff x="5929602" y="1700379"/>
              <a:chExt cx="2258068" cy="1303523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3518A4E2-A56B-4452-B44C-F56EAED1C2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3050"/>
              <a:stretch/>
            </p:blipFill>
            <p:spPr>
              <a:xfrm rot="5400000">
                <a:off x="6972308" y="1788539"/>
                <a:ext cx="1303522" cy="1127203"/>
              </a:xfrm>
              <a:prstGeom prst="rect">
                <a:avLst/>
              </a:prstGeom>
            </p:spPr>
          </p:pic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1EB02374-93CE-4292-8CF4-2B07090C55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0685"/>
              <a:stretch/>
            </p:blipFill>
            <p:spPr>
              <a:xfrm rot="5400000">
                <a:off x="5826522" y="1803459"/>
                <a:ext cx="1303522" cy="1097361"/>
              </a:xfrm>
              <a:prstGeom prst="rect">
                <a:avLst/>
              </a:prstGeom>
            </p:spPr>
          </p:pic>
        </p:grpSp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3D1C99E0-6038-4A6C-979A-53756B973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843777" y="1872674"/>
              <a:ext cx="1293974" cy="971600"/>
            </a:xfrm>
            <a:prstGeom prst="rect">
              <a:avLst/>
            </a:prstGeom>
          </p:spPr>
        </p:pic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086764C8-8C50-4A3E-9E2E-AF461BCABE0D}"/>
              </a:ext>
            </a:extLst>
          </p:cNvPr>
          <p:cNvSpPr txBox="1"/>
          <p:nvPr/>
        </p:nvSpPr>
        <p:spPr>
          <a:xfrm>
            <a:off x="631420" y="463772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当物距相同时，由于凸透镜焦距变大，像距要变得更大，镜头要向外伸的更多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6670675A-53FD-43E1-91B9-35CF7A2F9D8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6022" y="1342157"/>
            <a:ext cx="4389031" cy="329557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80F252C1-9099-4EA8-8EB0-631BFDDE9D3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8417" y="1752677"/>
            <a:ext cx="3295569" cy="247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0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2">
            <a:extLst>
              <a:ext uri="{FF2B5EF4-FFF2-40B4-BE49-F238E27FC236}">
                <a16:creationId xmlns:a16="http://schemas.microsoft.com/office/drawing/2014/main" id="{7EA33AE4-6603-44D2-B236-B588A63B4C8E}"/>
              </a:ext>
            </a:extLst>
          </p:cNvPr>
          <p:cNvSpPr txBox="1"/>
          <p:nvPr/>
        </p:nvSpPr>
        <p:spPr>
          <a:xfrm>
            <a:off x="444554" y="1491630"/>
            <a:ext cx="8365452" cy="874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、利用投影仪模型和水槽的这一面做光屏，把投影胶片上的细胞图片投影到光屏上成清晰的像，观察投影仪成的像有哪些特点？</a:t>
            </a:r>
            <a:endParaRPr lang="en-US" altLang="zh-CN" dirty="0">
              <a:solidFill>
                <a:prstClr val="black">
                  <a:lumMod val="85000"/>
                  <a:lumOff val="15000"/>
                </a:prst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BDEB410A-3C13-4ACA-B4ED-689379C4C045}"/>
              </a:ext>
            </a:extLst>
          </p:cNvPr>
          <p:cNvGrpSpPr/>
          <p:nvPr/>
        </p:nvGrpSpPr>
        <p:grpSpPr>
          <a:xfrm>
            <a:off x="0" y="-3892"/>
            <a:ext cx="9144000" cy="632122"/>
            <a:chOff x="-483671" y="155052"/>
            <a:chExt cx="9481138" cy="632122"/>
          </a:xfrm>
        </p:grpSpPr>
        <p:sp>
          <p:nvSpPr>
            <p:cNvPr id="37" name="object 2">
              <a:extLst>
                <a:ext uri="{FF2B5EF4-FFF2-40B4-BE49-F238E27FC236}">
                  <a16:creationId xmlns:a16="http://schemas.microsoft.com/office/drawing/2014/main" id="{7DB6EB08-FE72-4173-A594-DE021CBF6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3028" y="155052"/>
              <a:ext cx="9480495" cy="632122"/>
            </a:xfrm>
            <a:custGeom>
              <a:avLst/>
              <a:gdLst>
                <a:gd name="T0" fmla="*/ 0 w 8229600"/>
                <a:gd name="T1" fmla="*/ 561975 h 562355"/>
                <a:gd name="T2" fmla="*/ 8229600 w 8229600"/>
                <a:gd name="T3" fmla="*/ 561975 h 562355"/>
                <a:gd name="T4" fmla="*/ 8229600 w 8229600"/>
                <a:gd name="T5" fmla="*/ 0 h 562355"/>
                <a:gd name="T6" fmla="*/ 0 w 8229600"/>
                <a:gd name="T7" fmla="*/ 0 h 562355"/>
                <a:gd name="T8" fmla="*/ 0 w 8229600"/>
                <a:gd name="T9" fmla="*/ 561975 h 562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29600" h="562355">
                  <a:moveTo>
                    <a:pt x="0" y="562355"/>
                  </a:moveTo>
                  <a:lnTo>
                    <a:pt x="8229600" y="562355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562355"/>
                  </a:lnTo>
                  <a:close/>
                </a:path>
              </a:pathLst>
            </a:custGeom>
            <a:solidFill>
              <a:srgbClr val="B3A1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 sz="3600"/>
            </a:p>
          </p:txBody>
        </p:sp>
        <p:sp>
          <p:nvSpPr>
            <p:cNvPr id="38" name="object 3">
              <a:extLst>
                <a:ext uri="{FF2B5EF4-FFF2-40B4-BE49-F238E27FC236}">
                  <a16:creationId xmlns:a16="http://schemas.microsoft.com/office/drawing/2014/main" id="{5633EDA3-65AF-40D3-BD2D-CD597614756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-483671" y="260372"/>
              <a:ext cx="8693799" cy="4214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zh-CN" altLang="zh-CN" sz="2000" b="1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二、课堂学习深入学习任务“凸透镜成像规律的典型应用有哪些？”</a:t>
              </a:r>
              <a:endParaRPr lang="zh-CN" altLang="zh-CN" sz="20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3834F342-6228-4483-A170-69D48A71305D}"/>
              </a:ext>
            </a:extLst>
          </p:cNvPr>
          <p:cNvGrpSpPr/>
          <p:nvPr/>
        </p:nvGrpSpPr>
        <p:grpSpPr>
          <a:xfrm>
            <a:off x="0" y="767585"/>
            <a:ext cx="8810006" cy="508622"/>
            <a:chOff x="333382" y="1067543"/>
            <a:chExt cx="8632235" cy="508622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33766276-AFDA-45E7-9EDB-828E58B61842}"/>
                </a:ext>
              </a:extLst>
            </p:cNvPr>
            <p:cNvGrpSpPr/>
            <p:nvPr/>
          </p:nvGrpSpPr>
          <p:grpSpPr>
            <a:xfrm>
              <a:off x="333382" y="1067543"/>
              <a:ext cx="1683065" cy="508622"/>
              <a:chOff x="1451482" y="4416052"/>
              <a:chExt cx="2290030" cy="692046"/>
            </a:xfrm>
          </p:grpSpPr>
          <p:sp>
            <p:nvSpPr>
              <p:cNvPr id="24" name="圆角矩形 35">
                <a:extLst>
                  <a:ext uri="{FF2B5EF4-FFF2-40B4-BE49-F238E27FC236}">
                    <a16:creationId xmlns:a16="http://schemas.microsoft.com/office/drawing/2014/main" id="{B875DC7C-AD84-4EA1-9183-3E7AED889176}"/>
                  </a:ext>
                </a:extLst>
              </p:cNvPr>
              <p:cNvSpPr/>
              <p:nvPr/>
            </p:nvSpPr>
            <p:spPr>
              <a:xfrm>
                <a:off x="1516233" y="4416052"/>
                <a:ext cx="2160527" cy="692046"/>
              </a:xfrm>
              <a:prstGeom prst="roundRect">
                <a:avLst/>
              </a:prstGeom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3600000" scaled="0"/>
              </a:gradFill>
              <a:ln w="19050">
                <a:noFill/>
              </a:ln>
              <a:effectLst>
                <a:innerShdw blurRad="101600" dist="50800" dir="13500000">
                  <a:prstClr val="black">
                    <a:alpha val="3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75" b="1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6A6E9E1-D4B4-4DA1-A967-B5DEED7E4B15}"/>
                  </a:ext>
                </a:extLst>
              </p:cNvPr>
              <p:cNvSpPr txBox="1"/>
              <p:nvPr/>
            </p:nvSpPr>
            <p:spPr>
              <a:xfrm>
                <a:off x="1451482" y="4416052"/>
                <a:ext cx="2290030" cy="628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zh-CN" sz="2400" b="1" kern="100" dirty="0">
                    <a:solidFill>
                      <a:schemeClr val="bg1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学习任务</a:t>
                </a:r>
                <a:r>
                  <a:rPr lang="zh-CN" altLang="en-US" sz="2400" b="1" kern="100" dirty="0">
                    <a:solidFill>
                      <a:schemeClr val="bg1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二</a:t>
                </a:r>
                <a:endParaRPr lang="zh-CN" altLang="en-US" sz="2400" b="1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p:grpSp>
        <p:sp>
          <p:nvSpPr>
            <p:cNvPr id="41" name="Text Box 6">
              <a:extLst>
                <a:ext uri="{FF2B5EF4-FFF2-40B4-BE49-F238E27FC236}">
                  <a16:creationId xmlns:a16="http://schemas.microsoft.com/office/drawing/2014/main" id="{72AA3338-8FFF-4E42-A3E6-B96CEF9E1C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3337" y="1135716"/>
              <a:ext cx="709228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b="1" kern="100" dirty="0">
                  <a:ea typeface="黑体" panose="02010609060101010101" pitchFamily="49" charset="-122"/>
                  <a:cs typeface="Times New Roman" panose="02020603050405020304" pitchFamily="18" charset="0"/>
                </a:rPr>
                <a:t>  </a:t>
              </a:r>
              <a:r>
                <a:rPr lang="zh-CN" altLang="zh-CN" sz="1800" b="1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探究学习“</a:t>
              </a:r>
              <a:r>
                <a:rPr lang="zh-CN" altLang="en-US" sz="1800" b="1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投影仪</a:t>
              </a:r>
              <a:r>
                <a:rPr lang="zh-CN" altLang="zh-CN" sz="1800" b="1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的成像原理及初步使用是怎么样的？”</a:t>
              </a:r>
              <a:endPara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F1F27D8E-82D2-4FF0-A5DA-D0432E21E97E}"/>
              </a:ext>
            </a:extLst>
          </p:cNvPr>
          <p:cNvSpPr txBox="1"/>
          <p:nvPr/>
        </p:nvSpPr>
        <p:spPr>
          <a:xfrm>
            <a:off x="804159" y="2459672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投影仪成的是倒立放大实像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029846C-0401-4D65-84D7-B49930C12A3C}"/>
              </a:ext>
            </a:extLst>
          </p:cNvPr>
          <p:cNvSpPr txBox="1"/>
          <p:nvPr/>
        </p:nvSpPr>
        <p:spPr>
          <a:xfrm>
            <a:off x="803740" y="3636557"/>
            <a:ext cx="6136616" cy="8074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物体在一倍焦距之外，两倍焦距以内，即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＜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U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＜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2f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像在两倍焦距之外，即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＞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2f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11D1372D-D663-4230-BF25-99D82680C1F7}"/>
              </a:ext>
            </a:extLst>
          </p:cNvPr>
          <p:cNvSpPr txBox="1"/>
          <p:nvPr/>
        </p:nvSpPr>
        <p:spPr>
          <a:xfrm>
            <a:off x="444554" y="3075806"/>
            <a:ext cx="6719734" cy="45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、投影仪清晰成像时，物距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u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和像距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v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要满足什么条件？</a:t>
            </a:r>
            <a:endParaRPr lang="en-US" altLang="zh-CN" dirty="0">
              <a:solidFill>
                <a:prstClr val="black">
                  <a:lumMod val="85000"/>
                  <a:lumOff val="15000"/>
                </a:prst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540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0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2">
            <a:extLst>
              <a:ext uri="{FF2B5EF4-FFF2-40B4-BE49-F238E27FC236}">
                <a16:creationId xmlns:a16="http://schemas.microsoft.com/office/drawing/2014/main" id="{7EA33AE4-6603-44D2-B236-B588A63B4C8E}"/>
              </a:ext>
            </a:extLst>
          </p:cNvPr>
          <p:cNvSpPr txBox="1"/>
          <p:nvPr/>
        </p:nvSpPr>
        <p:spPr>
          <a:xfrm>
            <a:off x="444554" y="3173717"/>
            <a:ext cx="8365452" cy="45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5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、怎样调节投影仪才能使投影到屏幕上的像</a:t>
            </a:r>
            <a:r>
              <a:rPr lang="zh-CN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更大一些</a:t>
            </a:r>
            <a:r>
              <a:rPr lang="zh-CN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”？</a:t>
            </a:r>
            <a:endParaRPr lang="en-US" altLang="zh-CN" dirty="0">
              <a:solidFill>
                <a:prstClr val="black">
                  <a:lumMod val="85000"/>
                  <a:lumOff val="15000"/>
                </a:prst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BDEB410A-3C13-4ACA-B4ED-689379C4C045}"/>
              </a:ext>
            </a:extLst>
          </p:cNvPr>
          <p:cNvGrpSpPr/>
          <p:nvPr/>
        </p:nvGrpSpPr>
        <p:grpSpPr>
          <a:xfrm>
            <a:off x="0" y="-3892"/>
            <a:ext cx="9144000" cy="632122"/>
            <a:chOff x="-483671" y="155052"/>
            <a:chExt cx="9481138" cy="632122"/>
          </a:xfrm>
        </p:grpSpPr>
        <p:sp>
          <p:nvSpPr>
            <p:cNvPr id="37" name="object 2">
              <a:extLst>
                <a:ext uri="{FF2B5EF4-FFF2-40B4-BE49-F238E27FC236}">
                  <a16:creationId xmlns:a16="http://schemas.microsoft.com/office/drawing/2014/main" id="{7DB6EB08-FE72-4173-A594-DE021CBF6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3028" y="155052"/>
              <a:ext cx="9480495" cy="632122"/>
            </a:xfrm>
            <a:custGeom>
              <a:avLst/>
              <a:gdLst>
                <a:gd name="T0" fmla="*/ 0 w 8229600"/>
                <a:gd name="T1" fmla="*/ 561975 h 562355"/>
                <a:gd name="T2" fmla="*/ 8229600 w 8229600"/>
                <a:gd name="T3" fmla="*/ 561975 h 562355"/>
                <a:gd name="T4" fmla="*/ 8229600 w 8229600"/>
                <a:gd name="T5" fmla="*/ 0 h 562355"/>
                <a:gd name="T6" fmla="*/ 0 w 8229600"/>
                <a:gd name="T7" fmla="*/ 0 h 562355"/>
                <a:gd name="T8" fmla="*/ 0 w 8229600"/>
                <a:gd name="T9" fmla="*/ 561975 h 562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29600" h="562355">
                  <a:moveTo>
                    <a:pt x="0" y="562355"/>
                  </a:moveTo>
                  <a:lnTo>
                    <a:pt x="8229600" y="562355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562355"/>
                  </a:lnTo>
                  <a:close/>
                </a:path>
              </a:pathLst>
            </a:custGeom>
            <a:solidFill>
              <a:srgbClr val="B3A1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 sz="3600"/>
            </a:p>
          </p:txBody>
        </p:sp>
        <p:sp>
          <p:nvSpPr>
            <p:cNvPr id="38" name="object 3">
              <a:extLst>
                <a:ext uri="{FF2B5EF4-FFF2-40B4-BE49-F238E27FC236}">
                  <a16:creationId xmlns:a16="http://schemas.microsoft.com/office/drawing/2014/main" id="{5633EDA3-65AF-40D3-BD2D-CD597614756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-483671" y="260372"/>
              <a:ext cx="8693799" cy="4214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zh-CN" altLang="zh-CN" sz="2000" b="1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二、课堂学习深入学习任务“凸透镜成像规律的典型应用有哪些？”</a:t>
              </a:r>
              <a:endParaRPr lang="zh-CN" altLang="zh-CN" sz="20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3834F342-6228-4483-A170-69D48A71305D}"/>
              </a:ext>
            </a:extLst>
          </p:cNvPr>
          <p:cNvGrpSpPr/>
          <p:nvPr/>
        </p:nvGrpSpPr>
        <p:grpSpPr>
          <a:xfrm>
            <a:off x="0" y="767585"/>
            <a:ext cx="8810006" cy="508622"/>
            <a:chOff x="333382" y="1067543"/>
            <a:chExt cx="8632235" cy="508622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33766276-AFDA-45E7-9EDB-828E58B61842}"/>
                </a:ext>
              </a:extLst>
            </p:cNvPr>
            <p:cNvGrpSpPr/>
            <p:nvPr/>
          </p:nvGrpSpPr>
          <p:grpSpPr>
            <a:xfrm>
              <a:off x="333382" y="1067543"/>
              <a:ext cx="1683065" cy="508622"/>
              <a:chOff x="1451482" y="4416052"/>
              <a:chExt cx="2290030" cy="692046"/>
            </a:xfrm>
          </p:grpSpPr>
          <p:sp>
            <p:nvSpPr>
              <p:cNvPr id="24" name="圆角矩形 35">
                <a:extLst>
                  <a:ext uri="{FF2B5EF4-FFF2-40B4-BE49-F238E27FC236}">
                    <a16:creationId xmlns:a16="http://schemas.microsoft.com/office/drawing/2014/main" id="{B875DC7C-AD84-4EA1-9183-3E7AED889176}"/>
                  </a:ext>
                </a:extLst>
              </p:cNvPr>
              <p:cNvSpPr/>
              <p:nvPr/>
            </p:nvSpPr>
            <p:spPr>
              <a:xfrm>
                <a:off x="1516233" y="4416052"/>
                <a:ext cx="2160527" cy="692046"/>
              </a:xfrm>
              <a:prstGeom prst="roundRect">
                <a:avLst/>
              </a:prstGeom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3600000" scaled="0"/>
              </a:gradFill>
              <a:ln w="19050">
                <a:noFill/>
              </a:ln>
              <a:effectLst>
                <a:innerShdw blurRad="101600" dist="50800" dir="13500000">
                  <a:prstClr val="black">
                    <a:alpha val="3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75" b="1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6A6E9E1-D4B4-4DA1-A967-B5DEED7E4B15}"/>
                  </a:ext>
                </a:extLst>
              </p:cNvPr>
              <p:cNvSpPr txBox="1"/>
              <p:nvPr/>
            </p:nvSpPr>
            <p:spPr>
              <a:xfrm>
                <a:off x="1451482" y="4416052"/>
                <a:ext cx="2290030" cy="628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zh-CN" sz="2400" b="1" kern="100" dirty="0">
                    <a:solidFill>
                      <a:schemeClr val="bg1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学习任务</a:t>
                </a:r>
                <a:r>
                  <a:rPr lang="zh-CN" altLang="en-US" sz="2400" b="1" kern="100" dirty="0">
                    <a:solidFill>
                      <a:schemeClr val="bg1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二</a:t>
                </a:r>
                <a:endParaRPr lang="zh-CN" altLang="en-US" sz="2400" b="1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p:grpSp>
        <p:sp>
          <p:nvSpPr>
            <p:cNvPr id="41" name="Text Box 6">
              <a:extLst>
                <a:ext uri="{FF2B5EF4-FFF2-40B4-BE49-F238E27FC236}">
                  <a16:creationId xmlns:a16="http://schemas.microsoft.com/office/drawing/2014/main" id="{72AA3338-8FFF-4E42-A3E6-B96CEF9E1C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3337" y="1135716"/>
              <a:ext cx="709228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b="1" kern="100" dirty="0">
                  <a:ea typeface="黑体" panose="02010609060101010101" pitchFamily="49" charset="-122"/>
                  <a:cs typeface="Times New Roman" panose="02020603050405020304" pitchFamily="18" charset="0"/>
                </a:rPr>
                <a:t>  </a:t>
              </a:r>
              <a:r>
                <a:rPr lang="zh-CN" altLang="zh-CN" sz="1800" b="1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探究学习“</a:t>
              </a:r>
              <a:r>
                <a:rPr lang="zh-CN" altLang="en-US" sz="1800" b="1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投影仪</a:t>
              </a:r>
              <a:r>
                <a:rPr lang="zh-CN" altLang="zh-CN" sz="1800" b="1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rPr>
                <a:t>的成像原理及初步使用是怎么样的？”</a:t>
              </a:r>
              <a:endPara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C2B9F55A-0B2D-45D7-84A1-F45DDB4E63AE}"/>
              </a:ext>
            </a:extLst>
          </p:cNvPr>
          <p:cNvSpPr txBox="1"/>
          <p:nvPr/>
        </p:nvSpPr>
        <p:spPr>
          <a:xfrm>
            <a:off x="858862" y="3907632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放大：物体靠近透镜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2103C110-4786-4BC3-9DF5-89BDDFB2D473}"/>
              </a:ext>
            </a:extLst>
          </p:cNvPr>
          <p:cNvSpPr txBox="1"/>
          <p:nvPr/>
        </p:nvSpPr>
        <p:spPr>
          <a:xfrm>
            <a:off x="444554" y="1575099"/>
            <a:ext cx="8365452" cy="45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对于这个老式投影仪，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你知道此时的</a:t>
            </a:r>
            <a:r>
              <a:rPr lang="zh-CN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物距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像距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分别</a:t>
            </a:r>
            <a:r>
              <a:rPr lang="zh-CN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是哪一段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吗</a:t>
            </a:r>
            <a:r>
              <a:rPr lang="zh-CN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？</a:t>
            </a:r>
            <a:endParaRPr lang="en-US" altLang="zh-CN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id="{92D8E9F2-61A4-4907-94EE-427927BC3196}"/>
              </a:ext>
            </a:extLst>
          </p:cNvPr>
          <p:cNvSpPr txBox="1"/>
          <p:nvPr/>
        </p:nvSpPr>
        <p:spPr>
          <a:xfrm>
            <a:off x="444554" y="2374408"/>
            <a:ext cx="8365452" cy="45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、你有什么办法改变光的传播方向，使天花板上的像投影到黑板这面墙上？</a:t>
            </a:r>
            <a:endParaRPr lang="en-US" altLang="zh-CN" dirty="0">
              <a:solidFill>
                <a:prstClr val="black">
                  <a:lumMod val="85000"/>
                  <a:lumOff val="15000"/>
                </a:prst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570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7" grpId="0"/>
      <p:bldP spid="22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F730D30D-CC1D-48B8-9188-3267EB0AE009}"/>
              </a:ext>
            </a:extLst>
          </p:cNvPr>
          <p:cNvSpPr txBox="1"/>
          <p:nvPr/>
        </p:nvSpPr>
        <p:spPr>
          <a:xfrm>
            <a:off x="6804248" y="268529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物近像远像变大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物远像近像变小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19F9BDE-0284-417E-8E0D-0993CE854DF5}"/>
              </a:ext>
            </a:extLst>
          </p:cNvPr>
          <p:cNvSpPr txBox="1"/>
          <p:nvPr/>
        </p:nvSpPr>
        <p:spPr>
          <a:xfrm>
            <a:off x="539551" y="603333"/>
            <a:ext cx="6406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）像变大变小是针对前一次成像比较而言，照相机其实每次都是成缩小的像，而投影仪每次都是成放大的像。   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）上述提炼只适用于物体成实像的时候。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F2169D39-2150-475B-B830-F76F2776F9AF}"/>
              </a:ext>
            </a:extLst>
          </p:cNvPr>
          <p:cNvSpPr txBox="1"/>
          <p:nvPr/>
        </p:nvSpPr>
        <p:spPr>
          <a:xfrm>
            <a:off x="323528" y="163692"/>
            <a:ext cx="6768752" cy="45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6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、投影仪成像从小到变大，物距、像距发生了怎么样的变化？</a:t>
            </a:r>
            <a:endParaRPr lang="en-US" altLang="zh-CN" dirty="0">
              <a:solidFill>
                <a:prstClr val="black">
                  <a:lumMod val="85000"/>
                  <a:lumOff val="15000"/>
                </a:prst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26" name="ShockwaveFlash1" r:id="rId2" imgW="8442360" imgH="3772080"/>
        </mc:Choice>
        <mc:Fallback>
          <p:control name="ShockwaveFlash1" r:id="rId2" imgW="8442360" imgH="377208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F305FCA0-D049-42E4-B75A-36AA69E11A9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50961" y="1202154"/>
                  <a:ext cx="8442077" cy="377126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435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theme/theme1.xml><?xml version="1.0" encoding="utf-8"?>
<a:theme xmlns:a="http://schemas.openxmlformats.org/drawingml/2006/main" name="Office 主题">
  <a:themeElements>
    <a:clrScheme name="自定义 2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DA2"/>
      </a:accent1>
      <a:accent2>
        <a:srgbClr val="C4C7CB"/>
      </a:accent2>
      <a:accent3>
        <a:srgbClr val="7F7F7F"/>
      </a:accent3>
      <a:accent4>
        <a:srgbClr val="7F7F7F"/>
      </a:accent4>
      <a:accent5>
        <a:srgbClr val="7F7F7F"/>
      </a:accent5>
      <a:accent6>
        <a:srgbClr val="7F7F7F"/>
      </a:accent6>
      <a:hlink>
        <a:srgbClr val="17365D"/>
      </a:hlink>
      <a:folHlink>
        <a:srgbClr val="548DD4"/>
      </a:folHlink>
    </a:clrScheme>
    <a:fontScheme name="Temp">
      <a:majorFont>
        <a:latin typeface="Arial"/>
        <a:ea typeface="方正兰亭超细黑简体"/>
        <a:cs typeface=""/>
      </a:majorFont>
      <a:minorFont>
        <a:latin typeface="Arial"/>
        <a:ea typeface="方正兰亭超细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1418</Words>
  <Application>Microsoft Office PowerPoint</Application>
  <PresentationFormat>全屏显示(16:9)</PresentationFormat>
  <Paragraphs>120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方正兰亭超细黑简体</vt:lpstr>
      <vt:lpstr>黑体</vt:lpstr>
      <vt:lpstr>华光淡古印_CNKI</vt:lpstr>
      <vt:lpstr>华文行楷</vt:lpstr>
      <vt:lpstr>华文新魏</vt:lpstr>
      <vt:lpstr>华文中宋</vt:lpstr>
      <vt:lpstr>宋体</vt:lpstr>
      <vt:lpstr>微软雅黑</vt:lpstr>
      <vt:lpstr>Arial</vt:lpstr>
      <vt:lpstr>Calibri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7.pptx1</dc:title>
  <dc:creator/>
  <cp:lastModifiedBy/>
  <cp:revision>3</cp:revision>
  <dcterms:created xsi:type="dcterms:W3CDTF">2017-05-09T12:11:00Z</dcterms:created>
  <dcterms:modified xsi:type="dcterms:W3CDTF">2020-12-03T04:29:42Z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