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7"/>
  </p:notesMasterIdLst>
  <p:sldIdLst>
    <p:sldId id="294" r:id="rId3"/>
    <p:sldId id="279" r:id="rId4"/>
    <p:sldId id="350" r:id="rId5"/>
    <p:sldId id="297" r:id="rId6"/>
    <p:sldId id="378" r:id="rId7"/>
    <p:sldId id="317" r:id="rId8"/>
    <p:sldId id="325" r:id="rId9"/>
    <p:sldId id="326" r:id="rId10"/>
    <p:sldId id="327" r:id="rId11"/>
    <p:sldId id="328" r:id="rId12"/>
    <p:sldId id="329" r:id="rId13"/>
    <p:sldId id="318" r:id="rId14"/>
    <p:sldId id="319" r:id="rId15"/>
    <p:sldId id="320" r:id="rId16"/>
    <p:sldId id="321" r:id="rId17"/>
    <p:sldId id="322" r:id="rId18"/>
    <p:sldId id="323" r:id="rId19"/>
    <p:sldId id="379" r:id="rId20"/>
    <p:sldId id="385" r:id="rId21"/>
    <p:sldId id="380" r:id="rId22"/>
    <p:sldId id="381" r:id="rId23"/>
    <p:sldId id="382" r:id="rId24"/>
    <p:sldId id="383" r:id="rId25"/>
    <p:sldId id="384"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4" r:id="rId54"/>
    <p:sldId id="415" r:id="rId55"/>
    <p:sldId id="416" r:id="rId56"/>
    <p:sldId id="417" r:id="rId57"/>
    <p:sldId id="418" r:id="rId58"/>
    <p:sldId id="419" r:id="rId59"/>
    <p:sldId id="420" r:id="rId60"/>
    <p:sldId id="421" r:id="rId61"/>
    <p:sldId id="422" r:id="rId62"/>
    <p:sldId id="330" r:id="rId63"/>
    <p:sldId id="295" r:id="rId64"/>
    <p:sldId id="324" r:id="rId65"/>
    <p:sldId id="332" r:id="rId66"/>
    <p:sldId id="333" r:id="rId67"/>
    <p:sldId id="313" r:id="rId68"/>
    <p:sldId id="302" r:id="rId69"/>
    <p:sldId id="306" r:id="rId70"/>
    <p:sldId id="303" r:id="rId71"/>
    <p:sldId id="305" r:id="rId72"/>
    <p:sldId id="298" r:id="rId73"/>
    <p:sldId id="300" r:id="rId74"/>
    <p:sldId id="314" r:id="rId75"/>
    <p:sldId id="301" r:id="rId7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FF"/>
    <a:srgbClr val="00CC00"/>
    <a:srgbClr val="FF66FF"/>
    <a:srgbClr val="CC9900"/>
    <a:srgbClr val="008000"/>
    <a:srgbClr val="CC0000"/>
    <a:srgbClr val="800000"/>
    <a:srgbClr val="CC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222" autoAdjust="0"/>
  </p:normalViewPr>
  <p:slideViewPr>
    <p:cSldViewPr>
      <p:cViewPr varScale="1">
        <p:scale>
          <a:sx n="85" d="100"/>
          <a:sy n="85" d="100"/>
        </p:scale>
        <p:origin x="-1122" y="-7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bleStyles" Target="tableStyles.xml"/><Relationship Id="rId8" Type="http://schemas.openxmlformats.org/officeDocument/2006/relationships/slide" Target="slides/slide6.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notesMaster" Target="notesMasters/notesMaster1.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ea typeface="宋体" panose="02010600030101010101" pitchFamily="2" charset="-122"/>
              </a:defRPr>
            </a:lvl1pPr>
          </a:lstStyle>
          <a:p>
            <a:pPr>
              <a:defRPr/>
            </a:pPr>
            <a:endParaRPr lang="en-US" altLang="zh-CN"/>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ea typeface="宋体" panose="02010600030101010101" pitchFamily="2" charset="-122"/>
              </a:defRPr>
            </a:lvl1pPr>
          </a:lstStyle>
          <a:p>
            <a:pPr>
              <a:defRPr/>
            </a:pPr>
            <a:endParaRPr lang="en-US" altLang="zh-CN"/>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ea typeface="宋体" panose="02010600030101010101" pitchFamily="2" charset="-122"/>
              </a:defRPr>
            </a:lvl1pPr>
          </a:lstStyle>
          <a:p>
            <a:pPr>
              <a:defRPr/>
            </a:pPr>
            <a:endParaRPr lang="en-US" altLang="zh-CN"/>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ea typeface="宋体" panose="02010600030101010101" pitchFamily="2" charset="-122"/>
              </a:defRPr>
            </a:lvl1pPr>
          </a:lstStyle>
          <a:p>
            <a:pPr>
              <a:defRPr/>
            </a:pPr>
            <a:fld id="{12D6C919-1B67-43E3-B6B3-E065D6AA753F}"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ADB2B1A-A8AF-4963-8EE4-EAC27A2609BB}"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8BE7821C-0CB1-4819-A362-42883B27FD1E}"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4" name="Picture 2" descr="C:\Users\yangkang\Desktop\TO-卡瓦\首界面.jpg"/>
          <p:cNvPicPr>
            <a:picLocks noChangeAspect="1" noChangeArrowheads="1"/>
          </p:cNvPicPr>
          <p:nvPr userDrawn="1"/>
        </p:nvPicPr>
        <p:blipFill>
          <a:blip r:embed="rId2" cstate="screen"/>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Calibri" panose="020F0502020204030204"/>
                <a:ea typeface="宋体" panose="02010600030101010101" pitchFamily="2" charset="-122"/>
              </a:defRPr>
            </a:lvl1pPr>
          </a:lstStyle>
          <a:p>
            <a:pPr>
              <a:defRPr/>
            </a:pPr>
            <a:fld id="{9568B514-6122-4C6B-ABCE-6F555F8A4E5F}" type="datetimeFigureOut">
              <a:rPr lang="zh-CN" altLang="en-US"/>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panose="020F0502020204030204"/>
                <a:ea typeface="宋体" panose="02010600030101010101" pitchFamily="2" charset="-122"/>
              </a:defRPr>
            </a:lvl1pPr>
          </a:lstStyle>
          <a:p>
            <a:pPr>
              <a:defRPr/>
            </a:pPr>
            <a:endParaRPr lang="zh-CN" altLang="en-US"/>
          </a:p>
        </p:txBody>
      </p:sp>
      <p:sp>
        <p:nvSpPr>
          <p:cNvPr id="7" name="灯片编号占位符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ea typeface="宋体" panose="02010600030101010101" pitchFamily="2" charset="-122"/>
              </a:defRPr>
            </a:lvl1pPr>
          </a:lstStyle>
          <a:p>
            <a:pPr>
              <a:defRPr/>
            </a:pPr>
            <a:fld id="{959D7910-97AA-4AC8-B5EC-665E0687786D}"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pitchFamily="2" charset="-122"/>
              </a:defRPr>
            </a:lvl1pPr>
          </a:lstStyle>
          <a:p>
            <a:pPr>
              <a:defRPr/>
            </a:pPr>
            <a:fld id="{2FA85E33-49DF-4F8A-8029-AD719073826A}" type="slidenum">
              <a:rPr lang="en-US" altLang="zh-CN"/>
            </a:fld>
            <a:endParaRPr lang="en-US" altLang="zh-CN"/>
          </a:p>
        </p:txBody>
      </p:sp>
      <p:pic>
        <p:nvPicPr>
          <p:cNvPr id="1031" name="Picture 7"/>
          <p:cNvPicPr>
            <a:picLocks noChangeAspect="1" noChangeArrowheads="1"/>
          </p:cNvPicPr>
          <p:nvPr userDrawn="1"/>
        </p:nvPicPr>
        <p:blipFill>
          <a:blip r:embed="rId6"/>
          <a:stretch>
            <a:fillRect/>
          </a:stretch>
        </p:blipFill>
        <p:spPr bwMode="auto">
          <a:xfrm>
            <a:off x="-1091" y="0"/>
            <a:ext cx="91414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image" Target="../media/image4.png"/></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24188;&#20799;&#27665;&#38388;&#20307;&#32946;&#28216;&#25103;&#20013;&#26399;&#35780;&#20272;&#27719;&#25253;&#26368;&#32456;&#29256;\&#24188;&#20799;&#27665;&#38388;&#20307;&#32946;&#28216;&#25103;&#22253;&#26412;&#21270;&#23454;&#26045;&#30340;&#30740;&#31350;&#20013;&#26399;&#25253;&#21578;&#65288;&#23391;&#27827;&#20013;&#24515;&#24188;&#20799;&#22253;2017.10.14&#65289;%20-%20&#21103;&#26412;.doc" TargetMode="External"/><Relationship Id="rId3" Type="http://schemas.openxmlformats.org/officeDocument/2006/relationships/hyperlink" Target="&#40857;&#22478;&#23567;&#23398;&#38598;&#22242;&#21150;&#23398;&#32972;&#26223;&#19979;&#30340;&#25104;&#21592;&#23398;&#26657;&#26657;&#26412;&#25945;&#30740;&#30340;&#30740;&#31350;&#32467;&#39064;&#25253;&#21578;.doc" TargetMode="External"/><Relationship Id="rId2" Type="http://schemas.openxmlformats.org/officeDocument/2006/relationships/image" Target="../media/image7.png"/><Relationship Id="rId1" Type="http://schemas.openxmlformats.org/officeDocument/2006/relationships/hyperlink" Target="&#33487;&#27966;&#25945;&#32946;&#30340;&#29702;&#35770;&#19982;&#23454;&#36341;&#30740;&#31350;.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4.png"/></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9125" y="1676400"/>
            <a:ext cx="8381365" cy="1337945"/>
          </a:xfrm>
          <a:prstGeom prst="rect">
            <a:avLst/>
          </a:prstGeom>
        </p:spPr>
        <p:txBody>
          <a:bodyPr wrap="square">
            <a:spAutoFit/>
          </a:bodyPr>
          <a:lstStyle/>
          <a:p>
            <a:pPr algn="ctr" fontAlgn="auto">
              <a:lnSpc>
                <a:spcPct val="150000"/>
              </a:lnSpc>
              <a:spcBef>
                <a:spcPts val="0"/>
              </a:spcBef>
              <a:spcAft>
                <a:spcPts val="0"/>
              </a:spcAft>
              <a:defRPr/>
            </a:pPr>
            <a:r>
              <a:rPr lang="zh-CN" altLang="zh-CN" sz="5400" b="1" spc="300" dirty="0" smtClean="0">
                <a:ln w="19050" cmpd="sng">
                  <a:solidFill>
                    <a:srgbClr val="FFC000"/>
                  </a:solidFill>
                  <a:prstDash val="solid"/>
                </a:ln>
                <a:solidFill>
                  <a:srgbClr val="FFFFFF"/>
                </a:solidFill>
                <a:effectLst>
                  <a:glow rad="101600">
                    <a:srgbClr val="F79646">
                      <a:satMod val="175000"/>
                      <a:alpha val="40000"/>
                    </a:srgbClr>
                  </a:glow>
                  <a:innerShdw blurRad="63500" dist="50800" dir="13500000">
                    <a:prstClr val="black">
                      <a:alpha val="50000"/>
                    </a:prstClr>
                  </a:innerShdw>
                </a:effectLst>
                <a:latin typeface="微软雅黑" panose="020B0503020204020204" pitchFamily="34" charset="-122"/>
                <a:ea typeface="微软雅黑" panose="020B0503020204020204" pitchFamily="34" charset="-122"/>
              </a:rPr>
              <a:t>课题中期研究报告的撰写</a:t>
            </a:r>
            <a:endParaRPr lang="zh-CN" altLang="zh-CN" sz="5400" b="1" spc="300" dirty="0" smtClean="0">
              <a:ln w="19050" cmpd="sng">
                <a:solidFill>
                  <a:srgbClr val="FFC000"/>
                </a:solidFill>
                <a:prstDash val="solid"/>
              </a:ln>
              <a:solidFill>
                <a:srgbClr val="FFFFFF"/>
              </a:solidFill>
              <a:effectLst>
                <a:glow rad="101600">
                  <a:srgbClr val="F79646">
                    <a:satMod val="175000"/>
                    <a:alpha val="40000"/>
                  </a:srgbClr>
                </a:glow>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5" name="矩形 4"/>
          <p:cNvSpPr/>
          <p:nvPr/>
        </p:nvSpPr>
        <p:spPr>
          <a:xfrm>
            <a:off x="2339589" y="5341461"/>
            <a:ext cx="5262880" cy="829945"/>
          </a:xfrm>
          <a:prstGeom prst="rect">
            <a:avLst/>
          </a:prstGeom>
        </p:spPr>
        <p:txBody>
          <a:bodyPr wrap="none">
            <a:spAutoFit/>
            <a:scene3d>
              <a:camera prst="orthographicFront"/>
              <a:lightRig rig="threePt" dir="t"/>
            </a:scene3d>
          </a:bodyPr>
          <a:lstStyle/>
          <a:p>
            <a:pPr algn="ctr" fontAlgn="auto">
              <a:lnSpc>
                <a:spcPct val="150000"/>
              </a:lnSpc>
              <a:spcBef>
                <a:spcPts val="0"/>
              </a:spcBef>
              <a:spcAft>
                <a:spcPts val="0"/>
              </a:spcAft>
              <a:defRPr/>
            </a:pPr>
            <a:r>
              <a:rPr lang="zh-CN" altLang="en-US" sz="3200" dirty="0">
                <a:solidFill>
                  <a:schemeClr val="tx1"/>
                </a:solidFill>
                <a:effectLst>
                  <a:outerShdw blurRad="38100" dist="19050" dir="2700000" algn="tl" rotWithShape="0">
                    <a:schemeClr val="dk1">
                      <a:alpha val="40000"/>
                    </a:schemeClr>
                  </a:outerShdw>
                </a:effectLst>
                <a:uFillTx/>
                <a:latin typeface="隶书" panose="02010509060101010101" charset="-122"/>
                <a:ea typeface="隶书" panose="02010509060101010101" charset="-122"/>
              </a:rPr>
              <a:t>新北区教师发展中心  薛 辉</a:t>
            </a:r>
            <a:endParaRPr lang="zh-CN" altLang="en-US" sz="3200" dirty="0">
              <a:solidFill>
                <a:schemeClr val="tx1"/>
              </a:solidFill>
              <a:effectLst>
                <a:outerShdw blurRad="38100" dist="19050" dir="2700000" algn="tl" rotWithShape="0">
                  <a:schemeClr val="dk1">
                    <a:alpha val="40000"/>
                  </a:schemeClr>
                </a:outerShdw>
              </a:effectLst>
              <a:uFillTx/>
              <a:latin typeface="隶书" panose="02010509060101010101" charset="-122"/>
              <a:ea typeface="隶书" panose="02010509060101010101"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0" y="1690688"/>
            <a:ext cx="9144000" cy="1079500"/>
            <a:chOff x="0" y="1690688"/>
            <a:chExt cx="9144000" cy="1079500"/>
          </a:xfrm>
        </p:grpSpPr>
        <p:sp>
          <p:nvSpPr>
            <p:cNvPr id="2" name="圆角矩形 1"/>
            <p:cNvSpPr/>
            <p:nvPr/>
          </p:nvSpPr>
          <p:spPr>
            <a:xfrm>
              <a:off x="0" y="1690688"/>
              <a:ext cx="9144000" cy="1079500"/>
            </a:xfrm>
            <a:prstGeom prst="roundRect">
              <a:avLst/>
            </a:prstGeom>
            <a:gradFill>
              <a:gsLst>
                <a:gs pos="0">
                  <a:schemeClr val="bg1">
                    <a:alpha val="32000"/>
                  </a:schemeClr>
                </a:gs>
                <a:gs pos="35000">
                  <a:schemeClr val="accent5">
                    <a:tint val="37000"/>
                    <a:satMod val="300000"/>
                    <a:alpha val="56000"/>
                  </a:schemeClr>
                </a:gs>
                <a:gs pos="100000">
                  <a:schemeClr val="bg1">
                    <a:lumMod val="50000"/>
                    <a:alpha val="52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28677" name="Text Box 5"/>
            <p:cNvSpPr txBox="1">
              <a:spLocks noChangeArrowheads="1"/>
            </p:cNvSpPr>
            <p:nvPr/>
          </p:nvSpPr>
          <p:spPr bwMode="auto">
            <a:xfrm>
              <a:off x="875268" y="1967706"/>
              <a:ext cx="8028384"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zh-CN" altLang="zh-CN" sz="3600" kern="0" dirty="0">
                  <a:solidFill>
                    <a:schemeClr val="bg1"/>
                  </a:solidFill>
                  <a:latin typeface="微软雅黑" panose="020B0503020204020204" pitchFamily="34" charset="-122"/>
                  <a:ea typeface="微软雅黑" panose="020B0503020204020204" pitchFamily="34" charset="-122"/>
                </a:rPr>
                <a:t>课题研究报告撰写的问题</a:t>
              </a:r>
              <a:endParaRPr lang="zh-CN" altLang="zh-CN" sz="3600" kern="0" dirty="0">
                <a:solidFill>
                  <a:schemeClr val="bg1"/>
                </a:solidFill>
                <a:latin typeface="微软雅黑" panose="020B0503020204020204" pitchFamily="34" charset="-122"/>
                <a:ea typeface="微软雅黑" panose="020B0503020204020204" pitchFamily="34" charset="-122"/>
              </a:endParaRPr>
            </a:p>
          </p:txBody>
        </p:sp>
      </p:grpSp>
      <p:pic>
        <p:nvPicPr>
          <p:cNvPr id="8198" name="Picture 11" descr="rem"/>
          <p:cNvPicPr>
            <a:picLocks noChangeAspect="1" noChangeArrowheads="1"/>
          </p:cNvPicPr>
          <p:nvPr/>
        </p:nvPicPr>
        <p:blipFill>
          <a:blip r:embed="rId2"/>
          <a:srcRect/>
          <a:stretch>
            <a:fillRect/>
          </a:stretch>
        </p:blipFill>
        <p:spPr bwMode="auto">
          <a:xfrm>
            <a:off x="3587115" y="3504565"/>
            <a:ext cx="2604135" cy="26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4473" y="1691005"/>
            <a:ext cx="691515" cy="1198880"/>
          </a:xfrm>
          <a:prstGeom prst="rect">
            <a:avLst/>
          </a:prstGeom>
          <a:noFill/>
          <a:ln>
            <a:noFill/>
          </a:ln>
        </p:spPr>
        <p:txBody>
          <a:bodyPr wrap="none" rtlCol="0" anchor="t">
            <a:spAutoFit/>
          </a:bodyPr>
          <a:p>
            <a:pPr algn="ctr"/>
            <a:r>
              <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rPr>
              <a:t>3</a:t>
            </a:r>
            <a:endPar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p:cTn id="11" dur="500" fill="hold"/>
                                        <p:tgtEl>
                                          <p:spTgt spid="8198"/>
                                        </p:tgtEl>
                                        <p:attrNameLst>
                                          <p:attrName>ppt_w</p:attrName>
                                        </p:attrNameLst>
                                      </p:cBhvr>
                                      <p:tavLst>
                                        <p:tav tm="0">
                                          <p:val>
                                            <p:fltVal val="0"/>
                                          </p:val>
                                        </p:tav>
                                        <p:tav tm="100000">
                                          <p:val>
                                            <p:strVal val="#ppt_w"/>
                                          </p:val>
                                        </p:tav>
                                      </p:tavLst>
                                    </p:anim>
                                    <p:anim calcmode="lin" valueType="num">
                                      <p:cBhvr>
                                        <p:cTn id="12" dur="500" fill="hold"/>
                                        <p:tgtEl>
                                          <p:spTgt spid="8198"/>
                                        </p:tgtEl>
                                        <p:attrNameLst>
                                          <p:attrName>ppt_h</p:attrName>
                                        </p:attrNameLst>
                                      </p:cBhvr>
                                      <p:tavLst>
                                        <p:tav tm="0">
                                          <p:val>
                                            <p:fltVal val="0"/>
                                          </p:val>
                                        </p:tav>
                                        <p:tav tm="100000">
                                          <p:val>
                                            <p:strVal val="#ppt_h"/>
                                          </p:val>
                                        </p:tav>
                                      </p:tavLst>
                                    </p:anim>
                                    <p:animEffect transition="in" filter="fade">
                                      <p:cBhvr>
                                        <p:cTn id="13"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TextBox 36"/>
          <p:cNvSpPr txBox="1"/>
          <p:nvPr/>
        </p:nvSpPr>
        <p:spPr>
          <a:xfrm>
            <a:off x="576580" y="445135"/>
            <a:ext cx="6148070" cy="645160"/>
          </a:xfrm>
          <a:prstGeom prst="rect">
            <a:avLst/>
          </a:prstGeom>
          <a:noFill/>
        </p:spPr>
        <p:txBody>
          <a:bodyPr wrap="square">
            <a:spAutoFit/>
          </a:bodyPr>
          <a:p>
            <a:pPr>
              <a:defRPr/>
            </a:pP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研究报告重复着</a:t>
            </a: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a:t>
            </a: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昨天的故事</a:t>
            </a:r>
            <a:r>
              <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a:t>
            </a:r>
            <a:endParaRPr lang="en-US" altLang="zh-CN"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784860" y="1222375"/>
            <a:ext cx="7929880" cy="5262245"/>
          </a:xfrm>
          <a:prstGeom prst="rect">
            <a:avLst/>
          </a:prstGeom>
          <a:solidFill>
            <a:schemeClr val="bg1"/>
          </a:solidFill>
        </p:spPr>
        <p:txBody>
          <a:bodyPr wrap="square" rtlCol="0">
            <a:spAutoFit/>
          </a:bodyPr>
          <a:p>
            <a:r>
              <a:rPr lang="en-US" altLang="zh-CN" sz="2400"/>
              <a:t>1</a:t>
            </a:r>
            <a:r>
              <a:rPr lang="zh-CN" altLang="en-US" sz="2400"/>
              <a:t>、研究的概述中没有能反映出开题论证的修改意见</a:t>
            </a:r>
            <a:endParaRPr lang="zh-CN" altLang="en-US" sz="2400"/>
          </a:p>
          <a:p>
            <a:r>
              <a:rPr lang="zh-CN" altLang="en-US" sz="2400"/>
              <a:t>      （申报时题目有变化的，目标与内容有调整的，都要在报告中有体现）</a:t>
            </a:r>
            <a:endParaRPr lang="zh-CN" altLang="en-US" sz="2400"/>
          </a:p>
          <a:p>
            <a:r>
              <a:rPr lang="en-US" altLang="zh-CN" sz="2400"/>
              <a:t>2</a:t>
            </a:r>
            <a:r>
              <a:rPr lang="zh-CN" altLang="en-US" sz="2400"/>
              <a:t>、研究中仍保留方案中的主要观点与创新之处</a:t>
            </a:r>
            <a:endParaRPr lang="zh-CN" altLang="en-US" sz="2400"/>
          </a:p>
          <a:p>
            <a:r>
              <a:rPr lang="zh-CN" altLang="en-US" sz="2400"/>
              <a:t>      （观点与创新是申报方案的要求，研究报告中的观点与创新应该体现在研究成果中）</a:t>
            </a:r>
            <a:endParaRPr lang="zh-CN" altLang="en-US" sz="2400"/>
          </a:p>
          <a:p>
            <a:r>
              <a:rPr lang="en-US" altLang="zh-CN" sz="2400"/>
              <a:t>3</a:t>
            </a:r>
            <a:r>
              <a:rPr lang="zh-CN" altLang="en-US" sz="2400"/>
              <a:t>、研究的进展已经走在了</a:t>
            </a:r>
            <a:r>
              <a:rPr lang="en-US" altLang="zh-CN" sz="2400"/>
              <a:t>“</a:t>
            </a:r>
            <a:r>
              <a:rPr lang="zh-CN" altLang="en-US" sz="2400"/>
              <a:t>时间的前头</a:t>
            </a:r>
            <a:r>
              <a:rPr lang="en-US" altLang="zh-CN" sz="2400"/>
              <a:t>”</a:t>
            </a:r>
            <a:endParaRPr lang="en-US" altLang="zh-CN" sz="2400"/>
          </a:p>
          <a:p>
            <a:r>
              <a:rPr lang="en-US" altLang="zh-CN" sz="2400"/>
              <a:t>      </a:t>
            </a:r>
            <a:r>
              <a:rPr lang="zh-CN" altLang="en-US" sz="2400"/>
              <a:t>（原定在</a:t>
            </a:r>
            <a:r>
              <a:rPr lang="en-US" altLang="zh-CN" sz="2400"/>
              <a:t>2020</a:t>
            </a:r>
            <a:r>
              <a:rPr lang="zh-CN" altLang="en-US" sz="2400"/>
              <a:t>年结题后阶段工作不需要在中期报告中阐述）</a:t>
            </a:r>
            <a:endParaRPr lang="zh-CN" altLang="en-US" sz="2400"/>
          </a:p>
          <a:p>
            <a:r>
              <a:rPr lang="en-US" altLang="zh-CN" sz="2400"/>
              <a:t>4</a:t>
            </a:r>
            <a:r>
              <a:rPr lang="zh-CN" altLang="en-US" sz="2400"/>
              <a:t>、研究的过程没有围绕预定内容展开</a:t>
            </a:r>
            <a:endParaRPr lang="zh-CN" altLang="en-US" sz="2400"/>
          </a:p>
          <a:p>
            <a:r>
              <a:rPr lang="zh-CN" altLang="en-US" sz="2400"/>
              <a:t>     （更多的是对各项工作的罗列，只讲事，不讲研究）</a:t>
            </a:r>
            <a:endParaRPr lang="zh-CN" altLang="en-US" sz="2400"/>
          </a:p>
          <a:p>
            <a:r>
              <a:rPr lang="en-US" altLang="zh-CN" sz="2400"/>
              <a:t>5</a:t>
            </a:r>
            <a:r>
              <a:rPr lang="zh-CN" altLang="en-US" sz="2400"/>
              <a:t>、成果表述像是个</a:t>
            </a:r>
            <a:r>
              <a:rPr lang="en-US" altLang="zh-CN" sz="2400"/>
              <a:t>“</a:t>
            </a:r>
            <a:r>
              <a:rPr lang="zh-CN" altLang="en-US" sz="2400"/>
              <a:t>仓库</a:t>
            </a:r>
            <a:r>
              <a:rPr lang="en-US" altLang="zh-CN" sz="2400"/>
              <a:t>”</a:t>
            </a:r>
            <a:r>
              <a:rPr lang="zh-CN" altLang="en-US" sz="2400"/>
              <a:t>，什么都往里面装，没有关联性</a:t>
            </a:r>
            <a:endParaRPr lang="zh-CN" altLang="en-US" sz="2400"/>
          </a:p>
          <a:p>
            <a:r>
              <a:rPr lang="zh-CN" altLang="en-US" sz="2400"/>
              <a:t>      （不管有没有用，都说是研究成果，骏马杯比赛、论文比赛、作文比赛、科技竞赛等等等等）</a:t>
            </a:r>
            <a:endParaRPr lang="zh-CN"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31800" y="445135"/>
            <a:ext cx="6148070" cy="645160"/>
          </a:xfrm>
          <a:prstGeom prst="rect">
            <a:avLst/>
          </a:prstGeom>
          <a:noFill/>
        </p:spPr>
        <p:txBody>
          <a:bodyPr wrap="square">
            <a:spAutoFit/>
          </a:bodyPr>
          <a:lstStyle/>
          <a:p>
            <a:pPr>
              <a:defRPr/>
            </a:pP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研究报告写成了工作报告</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pic>
        <p:nvPicPr>
          <p:cNvPr id="7183" name="Picture 7" descr="renwu "/>
          <p:cNvPicPr>
            <a:picLocks noChangeAspect="1" noChangeArrowheads="1"/>
          </p:cNvPicPr>
          <p:nvPr/>
        </p:nvPicPr>
        <p:blipFill>
          <a:blip r:embed="rId1" cstate="screen"/>
          <a:srcRect/>
          <a:stretch>
            <a:fillRect/>
          </a:stretch>
        </p:blipFill>
        <p:spPr bwMode="auto">
          <a:xfrm>
            <a:off x="102870" y="5435600"/>
            <a:ext cx="902335"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31800" y="1360170"/>
            <a:ext cx="7994015" cy="5077460"/>
          </a:xfrm>
          <a:prstGeom prst="rect">
            <a:avLst/>
          </a:prstGeom>
          <a:solidFill>
            <a:schemeClr val="bg1"/>
          </a:solidFill>
        </p:spPr>
        <p:txBody>
          <a:bodyPr wrap="square" rtlCol="0">
            <a:spAutoFit/>
          </a:bodyPr>
          <a:p>
            <a:pPr algn="ctr"/>
            <a:r>
              <a:rPr lang="zh-CN" altLang="en-US"/>
              <a:t>小学“乐”文化建设的校本研究</a:t>
            </a:r>
            <a:endParaRPr lang="zh-CN" altLang="en-US"/>
          </a:p>
          <a:p>
            <a:pPr algn="ctr"/>
            <a:r>
              <a:rPr lang="zh-CN" altLang="en-US"/>
              <a:t>（</a:t>
            </a:r>
            <a:r>
              <a:rPr lang="zh-CN" altLang="en-US">
                <a:sym typeface="+mn-ea"/>
              </a:rPr>
              <a:t>结题报告</a:t>
            </a:r>
            <a:r>
              <a:rPr lang="zh-CN" altLang="en-US"/>
              <a:t>）</a:t>
            </a:r>
            <a:endParaRPr lang="zh-CN" altLang="en-US"/>
          </a:p>
          <a:p>
            <a:r>
              <a:rPr lang="zh-CN" altLang="en-US"/>
              <a:t> 引言，交代课题来源。</a:t>
            </a:r>
            <a:endParaRPr lang="zh-CN" altLang="en-US"/>
          </a:p>
          <a:p>
            <a:r>
              <a:rPr lang="zh-CN" altLang="en-US"/>
              <a:t> 一、课题研究的基本情况</a:t>
            </a:r>
            <a:endParaRPr lang="zh-CN" altLang="en-US"/>
          </a:p>
          <a:p>
            <a:r>
              <a:rPr lang="zh-CN" altLang="en-US"/>
              <a:t> （一）课题提出的背景</a:t>
            </a:r>
            <a:endParaRPr lang="zh-CN" altLang="en-US"/>
          </a:p>
          <a:p>
            <a:r>
              <a:rPr lang="zh-CN" altLang="en-US"/>
              <a:t>教育部一系列相关文件的颁布，一方面昭示着学校文化建设已引起了党和国家的高度重视，另一方面也表明对学校文化进行深入研究和实践探索，显得十分必要和迫切。</a:t>
            </a:r>
            <a:endParaRPr lang="zh-CN" altLang="en-US"/>
          </a:p>
          <a:p>
            <a:r>
              <a:rPr lang="zh-CN" altLang="en-US"/>
              <a:t>学校之间的竞争，从深层看是学校文化的竞争。如何继承发扬学校传统文化，积极建构与新形势相适应的学校文化，已成为当今教育的新热点。</a:t>
            </a:r>
            <a:endParaRPr lang="zh-CN" altLang="en-US"/>
          </a:p>
          <a:p>
            <a:r>
              <a:rPr lang="zh-CN" altLang="en-US"/>
              <a:t>本校是一所有办学历史、有文化传承、有创新能力的农村中心小学。在办学70多年的过程中，始终坚持“乐”字教育思想和“乐学向善”之校训，初步形成了具有校本特色的学校文化。2006年9月，新校址正式启用，外来务工人员子女猛增。如何让来自不同教育背景、文化背景的师生融入学校生活，共同成长，已成为全镇百姓关注的问题。</a:t>
            </a:r>
            <a:endParaRPr lang="zh-CN" altLang="en-US"/>
          </a:p>
          <a:p>
            <a:r>
              <a:rPr lang="zh-CN" altLang="en-US"/>
              <a:t>学校管理层在新学校启用之初，就开始思考学校的发展定位问题，提出了以“乐”文化建设研究统领学校发展的设想。 </a:t>
            </a:r>
            <a:endParaRPr lang="zh-CN" altLang="en-US"/>
          </a:p>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31800" y="445135"/>
            <a:ext cx="6148070" cy="645160"/>
          </a:xfrm>
          <a:prstGeom prst="rect">
            <a:avLst/>
          </a:prstGeom>
          <a:noFill/>
        </p:spPr>
        <p:txBody>
          <a:bodyPr wrap="square">
            <a:spAutoFit/>
          </a:bodyPr>
          <a:lstStyle/>
          <a:p>
            <a:pPr>
              <a:defRPr/>
            </a:pP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研究报告写成了工作报告</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pic>
        <p:nvPicPr>
          <p:cNvPr id="7183" name="Picture 7" descr="renwu "/>
          <p:cNvPicPr>
            <a:picLocks noChangeAspect="1" noChangeArrowheads="1"/>
          </p:cNvPicPr>
          <p:nvPr/>
        </p:nvPicPr>
        <p:blipFill>
          <a:blip r:embed="rId1" cstate="screen"/>
          <a:srcRect/>
          <a:stretch>
            <a:fillRect/>
          </a:stretch>
        </p:blipFill>
        <p:spPr bwMode="auto">
          <a:xfrm>
            <a:off x="102870" y="5435600"/>
            <a:ext cx="902335"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11810" y="1479550"/>
            <a:ext cx="7994015" cy="2861310"/>
          </a:xfrm>
          <a:prstGeom prst="rect">
            <a:avLst/>
          </a:prstGeom>
          <a:solidFill>
            <a:schemeClr val="bg1"/>
          </a:solidFill>
        </p:spPr>
        <p:txBody>
          <a:bodyPr wrap="square" rtlCol="0">
            <a:spAutoFit/>
          </a:bodyPr>
          <a:p>
            <a:r>
              <a:rPr lang="zh-CN" altLang="en-US"/>
              <a:t> （二）概念界定</a:t>
            </a:r>
            <a:endParaRPr lang="zh-CN" altLang="en-US"/>
          </a:p>
          <a:p>
            <a:r>
              <a:rPr lang="zh-CN" altLang="en-US"/>
              <a:t>乐：《新华字典》的解释，心理学的理解，佛学含义。总结以上观点，我们认为“乐”有生理之乐、心理之乐、精神之乐三种境界。本课题中的“乐”更多的意为一种精神之乐，指师生因为好奇、兴趣、体验、成就、幸福等多种实践而获得的一种精神之乐。</a:t>
            </a:r>
            <a:endParaRPr lang="zh-CN" altLang="en-US"/>
          </a:p>
          <a:p>
            <a:r>
              <a:rPr lang="zh-CN" altLang="en-US"/>
              <a:t>文化：特指学校文化，包括精神文化、制度文化、行为文化、物质文化。</a:t>
            </a:r>
            <a:endParaRPr lang="zh-CN" altLang="en-US"/>
          </a:p>
          <a:p>
            <a:r>
              <a:rPr lang="zh-CN" altLang="en-US"/>
              <a:t>小学：特指本校。</a:t>
            </a:r>
            <a:endParaRPr lang="zh-CN" altLang="en-US"/>
          </a:p>
          <a:p>
            <a:r>
              <a:rPr lang="zh-CN" altLang="en-US"/>
              <a:t>校本研究：略。</a:t>
            </a:r>
            <a:endParaRPr lang="zh-CN" altLang="en-US"/>
          </a:p>
          <a:p>
            <a:r>
              <a:rPr lang="zh-CN" altLang="en-US"/>
              <a:t>总之，本课题旨在以“乐”为切入点，建设学校的物质文化、制度文化、行为文化，逐步形成精神文化。</a:t>
            </a: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31800" y="445135"/>
            <a:ext cx="6148070" cy="645160"/>
          </a:xfrm>
          <a:prstGeom prst="rect">
            <a:avLst/>
          </a:prstGeom>
          <a:noFill/>
        </p:spPr>
        <p:txBody>
          <a:bodyPr wrap="square">
            <a:spAutoFit/>
          </a:bodyPr>
          <a:lstStyle/>
          <a:p>
            <a:pPr>
              <a:defRPr/>
            </a:pP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研究报告写成了工作报告</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pic>
        <p:nvPicPr>
          <p:cNvPr id="7183" name="Picture 7" descr="renwu "/>
          <p:cNvPicPr>
            <a:picLocks noChangeAspect="1" noChangeArrowheads="1"/>
          </p:cNvPicPr>
          <p:nvPr/>
        </p:nvPicPr>
        <p:blipFill>
          <a:blip r:embed="rId1" cstate="screen"/>
          <a:srcRect/>
          <a:stretch>
            <a:fillRect/>
          </a:stretch>
        </p:blipFill>
        <p:spPr bwMode="auto">
          <a:xfrm>
            <a:off x="102870" y="5435600"/>
            <a:ext cx="902335"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11810" y="1479550"/>
            <a:ext cx="7994015" cy="5354320"/>
          </a:xfrm>
          <a:prstGeom prst="rect">
            <a:avLst/>
          </a:prstGeom>
          <a:solidFill>
            <a:schemeClr val="bg1"/>
          </a:solidFill>
        </p:spPr>
        <p:txBody>
          <a:bodyPr wrap="square" rtlCol="0">
            <a:spAutoFit/>
          </a:bodyPr>
          <a:p>
            <a:pPr algn="l"/>
            <a:r>
              <a:rPr lang="zh-CN" altLang="en-US"/>
              <a:t>（四）研究目标</a:t>
            </a:r>
            <a:endParaRPr lang="zh-CN" altLang="en-US"/>
          </a:p>
          <a:p>
            <a:pPr algn="l"/>
            <a:r>
              <a:rPr lang="zh-CN" altLang="en-US"/>
              <a:t>总目标：通过对“乐”文化的深入挖掘和课堂内外的丰富实践，努力让每一个孩子拥有快乐童年，并为拥有实力成年、幸福晚年奠基，满足社会对优质教育的需求，形成以“乐”为核心理念的校园特色文化，实现“办富有特色的江苏省一流农村小学”的愿景。</a:t>
            </a:r>
            <a:endParaRPr lang="zh-CN" altLang="en-US"/>
          </a:p>
          <a:p>
            <a:pPr algn="l"/>
            <a:r>
              <a:rPr lang="zh-CN" altLang="en-US"/>
              <a:t>具体目标：</a:t>
            </a:r>
            <a:endParaRPr lang="zh-CN" altLang="en-US"/>
          </a:p>
          <a:p>
            <a:pPr algn="l"/>
            <a:r>
              <a:rPr lang="zh-CN" altLang="en-US"/>
              <a:t>1．创建“乐”文化特色学校</a:t>
            </a:r>
            <a:endParaRPr lang="zh-CN" altLang="en-US"/>
          </a:p>
          <a:p>
            <a:pPr algn="l"/>
            <a:r>
              <a:rPr lang="zh-CN" altLang="en-US"/>
              <a:t>2．实施“乐学乐教”课堂教学</a:t>
            </a:r>
            <a:endParaRPr lang="zh-CN" altLang="en-US"/>
          </a:p>
          <a:p>
            <a:pPr algn="l"/>
            <a:r>
              <a:rPr lang="zh-CN" altLang="en-US"/>
              <a:t>3．推进“乐乐”少年宫活动课程建设</a:t>
            </a:r>
            <a:endParaRPr lang="zh-CN" altLang="en-US"/>
          </a:p>
          <a:p>
            <a:pPr algn="l"/>
            <a:r>
              <a:rPr lang="zh-CN" altLang="en-US"/>
              <a:t>4．打造“书香棋艺”特色课程</a:t>
            </a:r>
            <a:endParaRPr lang="zh-CN" altLang="en-US"/>
          </a:p>
          <a:p>
            <a:pPr algn="l"/>
            <a:r>
              <a:rPr lang="zh-CN" altLang="en-US"/>
              <a:t>5．完善“乐乐”争章评价体系</a:t>
            </a:r>
            <a:endParaRPr lang="zh-CN" altLang="en-US"/>
          </a:p>
          <a:p>
            <a:pPr algn="l"/>
            <a:r>
              <a:rPr lang="zh-CN" altLang="en-US"/>
              <a:t> </a:t>
            </a:r>
            <a:endParaRPr lang="zh-CN" altLang="en-US"/>
          </a:p>
          <a:p>
            <a:pPr algn="l"/>
            <a:r>
              <a:rPr lang="zh-CN" altLang="en-US"/>
              <a:t>（五）研究内容</a:t>
            </a:r>
            <a:endParaRPr lang="zh-CN" altLang="en-US"/>
          </a:p>
          <a:p>
            <a:pPr algn="l"/>
            <a:r>
              <a:rPr lang="zh-CN" altLang="en-US"/>
              <a:t>1．“乐”文化管理战略体系建设研究</a:t>
            </a:r>
            <a:endParaRPr lang="zh-CN" altLang="en-US"/>
          </a:p>
          <a:p>
            <a:pPr algn="l"/>
            <a:r>
              <a:rPr lang="zh-CN" altLang="en-US"/>
              <a:t>2．新课程背景下“乐学乐教”课堂案例研究</a:t>
            </a:r>
            <a:endParaRPr lang="zh-CN" altLang="en-US"/>
          </a:p>
          <a:p>
            <a:pPr algn="l"/>
            <a:r>
              <a:rPr lang="zh-CN" altLang="en-US"/>
              <a:t>3．“乐乐”少年宫活动课程建设</a:t>
            </a:r>
            <a:endParaRPr lang="zh-CN" altLang="en-US"/>
          </a:p>
          <a:p>
            <a:pPr algn="l"/>
            <a:r>
              <a:rPr lang="zh-CN" altLang="en-US"/>
              <a:t>4．“书香棋艺”特色课程建设</a:t>
            </a:r>
            <a:endParaRPr lang="zh-CN" altLang="en-US"/>
          </a:p>
          <a:p>
            <a:pPr algn="l"/>
            <a:r>
              <a:rPr lang="zh-CN" altLang="en-US"/>
              <a:t>5．以“乐乐争章”为抓手的学生养成教育实践研究 </a:t>
            </a:r>
            <a:endParaRPr lang="zh-CN" altLang="en-US"/>
          </a:p>
          <a:p>
            <a:pPr algn="l"/>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7" descr="renwu "/>
          <p:cNvPicPr>
            <a:picLocks noChangeAspect="1" noChangeArrowheads="1"/>
          </p:cNvPicPr>
          <p:nvPr/>
        </p:nvPicPr>
        <p:blipFill>
          <a:blip r:embed="rId1" cstate="screen"/>
          <a:srcRect/>
          <a:stretch>
            <a:fillRect/>
          </a:stretch>
        </p:blipFill>
        <p:spPr bwMode="auto">
          <a:xfrm>
            <a:off x="102870" y="5435600"/>
            <a:ext cx="902335"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12420" y="236220"/>
            <a:ext cx="8539480" cy="6462395"/>
          </a:xfrm>
          <a:prstGeom prst="rect">
            <a:avLst/>
          </a:prstGeom>
          <a:solidFill>
            <a:schemeClr val="bg1"/>
          </a:solidFill>
        </p:spPr>
        <p:txBody>
          <a:bodyPr wrap="square" rtlCol="0">
            <a:spAutoFit/>
          </a:bodyPr>
          <a:p>
            <a:r>
              <a:rPr lang="zh-CN" altLang="en-US"/>
              <a:t>二、课题研究的主要工作</a:t>
            </a:r>
            <a:endParaRPr lang="zh-CN" altLang="en-US"/>
          </a:p>
          <a:p>
            <a:r>
              <a:rPr lang="zh-CN" altLang="en-US"/>
              <a:t> （一）全方位构建“乐”文化体系</a:t>
            </a:r>
            <a:endParaRPr lang="zh-CN" altLang="en-US"/>
          </a:p>
          <a:p>
            <a:r>
              <a:rPr lang="zh-CN" altLang="en-US"/>
              <a:t>1．加强理论学习，提高研究实效</a:t>
            </a:r>
            <a:endParaRPr lang="zh-CN" altLang="en-US"/>
          </a:p>
          <a:p>
            <a:r>
              <a:rPr lang="zh-CN" altLang="en-US"/>
              <a:t>广泛阅读，包括阅读校史、与课题研究相关的国内外理论文献及著作，为研究工作的顺利展开提供理论支撑和方法指引。</a:t>
            </a:r>
            <a:endParaRPr lang="zh-CN" altLang="en-US"/>
          </a:p>
          <a:p>
            <a:r>
              <a:rPr lang="zh-CN" altLang="en-US"/>
              <a:t>“请进来”与“走出去”相结合。请专家来校畅谈“阅读使教师更美丽”、作“成就精彩课堂之辅助设计”和“整体优化教学要素科学提高教学质量”等讲座。外出观摩学校文化建设。</a:t>
            </a:r>
            <a:endParaRPr lang="zh-CN" altLang="en-US"/>
          </a:p>
          <a:p>
            <a:r>
              <a:rPr lang="zh-CN" altLang="en-US"/>
              <a:t>2．听取专家意见，明晰研究思路</a:t>
            </a:r>
            <a:endParaRPr lang="zh-CN" altLang="en-US"/>
          </a:p>
          <a:p>
            <a:r>
              <a:rPr lang="zh-CN" altLang="en-US"/>
              <a:t>3．自我思考提炼，实施研究方略</a:t>
            </a:r>
            <a:endParaRPr lang="zh-CN" altLang="en-US"/>
          </a:p>
          <a:p>
            <a:r>
              <a:rPr lang="zh-CN" altLang="en-US"/>
              <a:t>对学校所在地乐余镇的历史背景、社会文化进行深入了解，对传承的“乐”字校训进了解析，确立了“乐”文化内涵，编印了《学校文化战略管理纲要》，研制五年特色办学规划。在此基础上，着手抓好物质文化、制度文化、精神文化、课程文化建设。</a:t>
            </a:r>
            <a:endParaRPr lang="zh-CN" altLang="en-US"/>
          </a:p>
          <a:p>
            <a:r>
              <a:rPr lang="zh-CN" altLang="en-US"/>
              <a:t>（1）物质文化。进行了环境文化建设，完成了校内景致布局，形成了较为完整的“乐”文化视觉系统。投入300多万元用于改善教育教学设施。</a:t>
            </a:r>
            <a:endParaRPr lang="zh-CN" altLang="en-US"/>
          </a:p>
          <a:p>
            <a:r>
              <a:rPr lang="zh-CN" altLang="en-US"/>
              <a:t>（2）制度文化。完成学校规章制度集《乐范》，并提出了年段管理的创造性策略。</a:t>
            </a:r>
            <a:endParaRPr lang="zh-CN" altLang="en-US"/>
          </a:p>
          <a:p>
            <a:r>
              <a:rPr lang="zh-CN" altLang="en-US"/>
              <a:t>（3）精神文化。以“乐”为核心元素，确立了“以期师生快乐有余”的愿景及“乐学向善”的办学理念，对学风、教风、教风进行了定位，逐渐形成“乐于读书，勤奋为乐；乐于锻炼，健体为乐；乐于参与，实践为乐；乐于开拓，创新为乐；乐于交往，合作为乐”的精神文化氛围。</a:t>
            </a:r>
            <a:endParaRPr lang="zh-CN" altLang="en-US"/>
          </a:p>
          <a:p>
            <a:r>
              <a:rPr lang="zh-CN" altLang="en-US"/>
              <a:t>（4）课程文化。在研究中，我校的“乐学乐教”学科课程、“乐乐少年宫”“阳光大课间”活动课程、“书香棋艺”特色课程、“乐乐争章”德育课程逐渐形成。 </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7" descr="renwu "/>
          <p:cNvPicPr>
            <a:picLocks noChangeAspect="1" noChangeArrowheads="1"/>
          </p:cNvPicPr>
          <p:nvPr/>
        </p:nvPicPr>
        <p:blipFill>
          <a:blip r:embed="rId1" cstate="screen"/>
          <a:srcRect/>
          <a:stretch>
            <a:fillRect/>
          </a:stretch>
        </p:blipFill>
        <p:spPr bwMode="auto">
          <a:xfrm>
            <a:off x="102870" y="5435600"/>
            <a:ext cx="902335"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02260" y="335915"/>
            <a:ext cx="8539480" cy="6185535"/>
          </a:xfrm>
          <a:prstGeom prst="rect">
            <a:avLst/>
          </a:prstGeom>
          <a:solidFill>
            <a:schemeClr val="bg1"/>
          </a:solidFill>
        </p:spPr>
        <p:txBody>
          <a:bodyPr wrap="square" rtlCol="0">
            <a:spAutoFit/>
          </a:bodyPr>
          <a:p>
            <a:r>
              <a:rPr lang="zh-CN" altLang="en-US"/>
              <a:t>（二）在课程中践行文化理念</a:t>
            </a:r>
            <a:endParaRPr lang="zh-CN" altLang="en-US"/>
          </a:p>
          <a:p>
            <a:r>
              <a:rPr lang="zh-CN" altLang="en-US"/>
              <a:t>1．在国家课程中践行“乐学乐教”课改理念</a:t>
            </a:r>
            <a:endParaRPr lang="zh-CN" altLang="en-US"/>
          </a:p>
          <a:p>
            <a:r>
              <a:rPr lang="zh-CN" altLang="en-US"/>
              <a:t>（1）组建学科团队</a:t>
            </a:r>
            <a:r>
              <a:rPr lang="en-US" altLang="zh-CN"/>
              <a:t>:</a:t>
            </a:r>
            <a:r>
              <a:rPr lang="zh-CN" altLang="en-US"/>
              <a:t>紧扣“乐学乐教”理念，按学科组建教学团队，实践“八个一工程”，上好“五堂课”。</a:t>
            </a:r>
            <a:endParaRPr lang="zh-CN" altLang="en-US"/>
          </a:p>
          <a:p>
            <a:r>
              <a:rPr lang="zh-CN" altLang="en-US"/>
              <a:t>（2）探索课改模式</a:t>
            </a:r>
            <a:r>
              <a:rPr lang="en-US" altLang="zh-CN"/>
              <a:t>:</a:t>
            </a:r>
            <a:r>
              <a:rPr lang="zh-CN" altLang="en-US"/>
              <a:t>坚持学生是学习主体的观念，变“讲堂”为“学堂”，提出了“一二三四”课改方向，即一个核心、二个着力、三个改变、四个环节。</a:t>
            </a:r>
            <a:endParaRPr lang="zh-CN" altLang="en-US"/>
          </a:p>
          <a:p>
            <a:r>
              <a:rPr lang="zh-CN" altLang="en-US"/>
              <a:t>（3）扎实课堂研讨</a:t>
            </a:r>
            <a:r>
              <a:rPr lang="en-US" altLang="zh-CN"/>
              <a:t>:</a:t>
            </a:r>
            <a:r>
              <a:rPr lang="zh-CN" altLang="en-US"/>
              <a:t>开展“名师引路”、“专题研讨”、“课堂展示”等研讨活动，在研讨中提升课堂品质。</a:t>
            </a:r>
            <a:endParaRPr lang="zh-CN" altLang="en-US"/>
          </a:p>
          <a:p>
            <a:r>
              <a:rPr lang="zh-CN" altLang="en-US"/>
              <a:t>2．在地方课程中实践“快乐践行”理念</a:t>
            </a:r>
            <a:endParaRPr lang="zh-CN" altLang="en-US"/>
          </a:p>
          <a:p>
            <a:r>
              <a:rPr lang="zh-CN" altLang="en-US"/>
              <a:t>（1）强化管理，进行阵地建设</a:t>
            </a:r>
            <a:endParaRPr lang="zh-CN" altLang="en-US"/>
          </a:p>
          <a:p>
            <a:r>
              <a:rPr lang="zh-CN" altLang="en-US"/>
              <a:t>学校成立了“乐乐少年宫”、“阳光大课间”领导工作小组，制定活动章程，修订考核方案，改造专用教室和活动场地，聘请活动辅导老师。</a:t>
            </a:r>
            <a:endParaRPr lang="zh-CN" altLang="en-US"/>
          </a:p>
          <a:p>
            <a:r>
              <a:rPr lang="zh-CN" altLang="en-US"/>
              <a:t>（2）统筹安排，丰厚活动内涵</a:t>
            </a:r>
            <a:endParaRPr lang="zh-CN" altLang="en-US"/>
          </a:p>
          <a:p>
            <a:r>
              <a:rPr lang="zh-CN" altLang="en-US"/>
              <a:t>活动与课程相结合。基础与提高相结合。常规与拓展相结合。</a:t>
            </a:r>
            <a:endParaRPr lang="zh-CN" altLang="en-US"/>
          </a:p>
          <a:p>
            <a:r>
              <a:rPr lang="zh-CN" altLang="en-US"/>
              <a:t>（3）注重评价，提升活动品质</a:t>
            </a:r>
            <a:endParaRPr lang="zh-CN" altLang="en-US"/>
          </a:p>
          <a:p>
            <a:r>
              <a:rPr lang="zh-CN" altLang="en-US"/>
              <a:t>检查反馈。争章评价。展示汇报。 </a:t>
            </a:r>
            <a:endParaRPr lang="zh-CN" altLang="en-US"/>
          </a:p>
          <a:p>
            <a:r>
              <a:rPr lang="zh-CN" altLang="en-US"/>
              <a:t>3．在校本课程中践行“快乐参与”理念</a:t>
            </a:r>
            <a:endParaRPr lang="zh-CN" altLang="en-US"/>
          </a:p>
          <a:p>
            <a:r>
              <a:rPr lang="zh-CN" altLang="en-US"/>
              <a:t>（1）“书香棋艺”特色课程建设</a:t>
            </a:r>
            <a:endParaRPr lang="zh-CN" altLang="en-US"/>
          </a:p>
          <a:p>
            <a:r>
              <a:rPr lang="zh-CN" altLang="en-US"/>
              <a:t>营造浓郁氛围。编制校本教材。优化师资队伍。开展系列活动。实施考察评价。</a:t>
            </a:r>
            <a:endParaRPr lang="zh-CN" altLang="en-US"/>
          </a:p>
          <a:p>
            <a:r>
              <a:rPr lang="zh-CN" altLang="en-US"/>
              <a:t>（2）“乐乐争章”德育课程建设</a:t>
            </a:r>
            <a:endParaRPr lang="zh-CN" altLang="en-US"/>
          </a:p>
          <a:p>
            <a:r>
              <a:rPr lang="zh-CN" altLang="en-US"/>
              <a:t>定方案，保障评价活动有效落实。接地气，促进评价机制五大结合。多元性，实践了“乐乐争章”评价体系。</a:t>
            </a: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7" descr="renwu "/>
          <p:cNvPicPr>
            <a:picLocks noChangeAspect="1" noChangeArrowheads="1"/>
          </p:cNvPicPr>
          <p:nvPr/>
        </p:nvPicPr>
        <p:blipFill>
          <a:blip r:embed="rId1" cstate="screen"/>
          <a:srcRect/>
          <a:stretch>
            <a:fillRect/>
          </a:stretch>
        </p:blipFill>
        <p:spPr bwMode="auto">
          <a:xfrm>
            <a:off x="102870" y="5435600"/>
            <a:ext cx="902335" cy="127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02260" y="160020"/>
            <a:ext cx="8539480" cy="6739255"/>
          </a:xfrm>
          <a:prstGeom prst="rect">
            <a:avLst/>
          </a:prstGeom>
          <a:solidFill>
            <a:schemeClr val="bg1"/>
          </a:solidFill>
        </p:spPr>
        <p:txBody>
          <a:bodyPr wrap="square" rtlCol="0">
            <a:spAutoFit/>
          </a:bodyPr>
          <a:p>
            <a:r>
              <a:rPr lang="zh-CN" altLang="en-US"/>
              <a:t>三、课题研究的主要成效</a:t>
            </a:r>
            <a:endParaRPr lang="zh-CN" altLang="en-US"/>
          </a:p>
          <a:p>
            <a:r>
              <a:rPr lang="zh-CN" altLang="en-US"/>
              <a:t> </a:t>
            </a:r>
            <a:r>
              <a:rPr lang="zh-CN" altLang="en-US" b="1"/>
              <a:t>（一）形成了“乐”文化管理战略体系</a:t>
            </a:r>
            <a:endParaRPr lang="zh-CN" altLang="en-US" b="1"/>
          </a:p>
          <a:p>
            <a:r>
              <a:rPr lang="zh-CN" altLang="en-US" b="1"/>
              <a:t>1．厘清了“乐”文化的内涵实质</a:t>
            </a:r>
            <a:endParaRPr lang="zh-CN" altLang="en-US" b="1"/>
          </a:p>
          <a:p>
            <a:r>
              <a:rPr lang="zh-CN" altLang="en-US"/>
              <a:t>课题研究中，我校“乐”文化的内涵实质逐渐定性。乐：寓教于乐，教学相长。余：期望师生的教与学兴趣广一点，方法多一点，能力强一点，发展好一点。具体理解为：师生在教育教学活动中，兴趣盎然，积极向上；方法多样，善于学习；能力提升，特长明显；发展良好，后劲充足。</a:t>
            </a:r>
            <a:endParaRPr lang="zh-CN" altLang="en-US"/>
          </a:p>
          <a:p>
            <a:r>
              <a:rPr lang="zh-CN" altLang="en-US" b="1"/>
              <a:t>2．建构了“乐”文化体系</a:t>
            </a:r>
            <a:endParaRPr lang="zh-CN" altLang="en-US" b="1"/>
          </a:p>
          <a:p>
            <a:r>
              <a:rPr lang="zh-CN" altLang="en-US"/>
              <a:t>通过研究，逐步形成了以“乐”为核心理念的特色文化管理战略体系，完成了包括视听觉系统在内的环境文化建设，确立了校风、班风、教风、学风，全面创设快乐的精神氛围，修订了制度文化集《乐范》，形成了课程文化建设的一系列策略。</a:t>
            </a:r>
            <a:endParaRPr lang="zh-CN" altLang="en-US"/>
          </a:p>
          <a:p>
            <a:r>
              <a:rPr lang="zh-CN" altLang="en-US"/>
              <a:t> </a:t>
            </a:r>
            <a:r>
              <a:rPr lang="zh-CN" altLang="en-US" b="1"/>
              <a:t>（二）促进了学生核心素养形成</a:t>
            </a:r>
            <a:endParaRPr lang="zh-CN" altLang="en-US" b="1"/>
          </a:p>
          <a:p>
            <a:r>
              <a:rPr lang="zh-CN" altLang="en-US"/>
              <a:t>6年内，我校组织学生参与市级以上科技比赛共有1500人次获奖；艺术类获奖150多人次；学生发表文章280多篇，获奖50多篇，有7名学生被评为市级以上书香学生，有7个班级被评为市级以上书香班级；获市级以上好少年称号的有28人次。</a:t>
            </a:r>
            <a:endParaRPr lang="zh-CN" altLang="en-US"/>
          </a:p>
          <a:p>
            <a:r>
              <a:rPr lang="zh-CN" altLang="en-US"/>
              <a:t>案例一。案例二。 </a:t>
            </a:r>
            <a:endParaRPr lang="zh-CN" altLang="en-US"/>
          </a:p>
          <a:p>
            <a:r>
              <a:rPr lang="zh-CN" altLang="en-US" b="1"/>
              <a:t>（三）促进了教师专业化成长</a:t>
            </a:r>
            <a:endParaRPr lang="zh-CN" altLang="en-US" b="1"/>
          </a:p>
          <a:p>
            <a:r>
              <a:rPr lang="zh-CN" altLang="en-US"/>
              <a:t>案例一。案例二。</a:t>
            </a:r>
            <a:endParaRPr lang="zh-CN" altLang="en-US"/>
          </a:p>
          <a:p>
            <a:r>
              <a:rPr lang="zh-CN" altLang="en-US"/>
              <a:t> </a:t>
            </a:r>
            <a:r>
              <a:rPr lang="zh-CN" altLang="en-US" b="1"/>
              <a:t>（四）打造了学校文化特色品牌</a:t>
            </a:r>
            <a:endParaRPr lang="zh-CN" altLang="en-US" b="1"/>
          </a:p>
          <a:p>
            <a:r>
              <a:rPr lang="zh-CN" altLang="en-US"/>
              <a:t>一系列课题结题。承办一系列活动。获得一系列荣誉。发表一系列文章。</a:t>
            </a:r>
            <a:endParaRPr lang="zh-CN" altLang="en-US"/>
          </a:p>
          <a:p>
            <a:r>
              <a:rPr lang="zh-CN" altLang="en-US" b="1"/>
              <a:t>四、课题研究的问题反思</a:t>
            </a:r>
            <a:endParaRPr lang="zh-CN" altLang="en-US" b="1"/>
          </a:p>
          <a:p>
            <a:r>
              <a:rPr lang="zh-CN" altLang="en-US"/>
              <a:t>教师缺少课题研究的专业培训。研究虽然关注了校内外融合，但是与社会的沟通还不够密切。“乐”文化课程富有校本特色，但是在后续研究中还需要推阵出新。研究成果宣传推广力度还需要加强。</a:t>
            </a: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23554" name="Rectangle 2"/>
          <p:cNvSpPr/>
          <p:nvPr>
            <p:ph type="title"/>
          </p:nvPr>
        </p:nvSpPr>
        <p:spPr/>
        <p:txBody>
          <a:bodyPr vert="horz" wrap="square" lIns="92075" tIns="46038" rIns="92075" bIns="46038" anchor="ctr"/>
          <a:p>
            <a:pPr eaLnBrk="1" hangingPunct="1"/>
            <a:r>
              <a:rPr lang="zh-CN" altLang="en-US" dirty="0"/>
              <a:t>课题研究报告的结构和要求</a:t>
            </a:r>
            <a:endParaRPr lang="zh-CN" altLang="en-US" dirty="0"/>
          </a:p>
        </p:txBody>
      </p:sp>
      <p:sp>
        <p:nvSpPr>
          <p:cNvPr id="23555" name="Rectangle 3"/>
          <p:cNvSpPr/>
          <p:nvPr>
            <p:ph idx="1"/>
          </p:nvPr>
        </p:nvSpPr>
        <p:spPr>
          <a:xfrm>
            <a:off x="546100" y="1417955"/>
            <a:ext cx="8229600" cy="452596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latin typeface="黑体" panose="02010600030101010101" pitchFamily="49" charset="-122"/>
                <a:ea typeface="黑体" panose="02010600030101010101" pitchFamily="49" charset="-122"/>
                <a:cs typeface="黑体" panose="02010600030101010101" pitchFamily="49" charset="-122"/>
              </a:rPr>
              <a:t>一篇规范的研究报告，要回答好三个问题：</a:t>
            </a:r>
            <a:endParaRPr lang="zh-CN" altLang="en-US" dirty="0">
              <a:latin typeface="黑体" panose="02010600030101010101" pitchFamily="49" charset="-122"/>
              <a:ea typeface="黑体" panose="02010600030101010101" pitchFamily="49" charset="-122"/>
              <a:cs typeface="黑体" panose="02010600030101010101" pitchFamily="49" charset="-122"/>
            </a:endParaRPr>
          </a:p>
          <a:p>
            <a:pPr eaLnBrk="1" hangingPunct="1"/>
            <a:r>
              <a:rPr lang="zh-CN" altLang="en-US" dirty="0">
                <a:latin typeface="黑体" panose="02010600030101010101" pitchFamily="49" charset="-122"/>
                <a:ea typeface="黑体" panose="02010600030101010101" pitchFamily="49" charset="-122"/>
                <a:cs typeface="黑体" panose="02010600030101010101" pitchFamily="49" charset="-122"/>
              </a:rPr>
              <a:t>一是“</a:t>
            </a:r>
            <a:r>
              <a:rPr lang="zh-CN" altLang="en-US" b="1" dirty="0">
                <a:solidFill>
                  <a:schemeClr val="tx2"/>
                </a:solidFill>
                <a:latin typeface="黑体" panose="02010600030101010101" pitchFamily="49" charset="-122"/>
                <a:ea typeface="黑体" panose="02010600030101010101" pitchFamily="49" charset="-122"/>
                <a:cs typeface="黑体" panose="02010600030101010101" pitchFamily="49" charset="-122"/>
              </a:rPr>
              <a:t>为什么要选择这项课题进行研究？</a:t>
            </a:r>
            <a:r>
              <a:rPr lang="zh-CN" altLang="en-US" dirty="0">
                <a:latin typeface="黑体" panose="02010600030101010101" pitchFamily="49" charset="-122"/>
                <a:ea typeface="黑体" panose="02010600030101010101" pitchFamily="49" charset="-122"/>
                <a:cs typeface="黑体" panose="02010600030101010101" pitchFamily="49" charset="-122"/>
              </a:rPr>
              <a:t>”即这项课题是在怎样的背景下提出来的，研究这项课题有什么理论意义和现实意义。</a:t>
            </a:r>
            <a:endParaRPr lang="zh-CN" altLang="en-US" dirty="0">
              <a:latin typeface="黑体" panose="02010600030101010101" pitchFamily="49" charset="-122"/>
              <a:ea typeface="黑体" panose="02010600030101010101" pitchFamily="49" charset="-122"/>
              <a:cs typeface="黑体" panose="02010600030101010101" pitchFamily="49" charset="-122"/>
            </a:endParaRPr>
          </a:p>
          <a:p>
            <a:pPr eaLnBrk="1" hangingPunct="1"/>
            <a:r>
              <a:rPr lang="zh-CN" altLang="en-US" dirty="0">
                <a:latin typeface="黑体" panose="02010600030101010101" pitchFamily="49" charset="-122"/>
                <a:ea typeface="黑体" panose="02010600030101010101" pitchFamily="49" charset="-122"/>
                <a:cs typeface="黑体" panose="02010600030101010101" pitchFamily="49" charset="-122"/>
              </a:rPr>
              <a:t>二是“</a:t>
            </a:r>
            <a:r>
              <a:rPr lang="zh-CN" altLang="en-US" b="1" dirty="0">
                <a:solidFill>
                  <a:schemeClr val="tx2"/>
                </a:solidFill>
                <a:latin typeface="黑体" panose="02010600030101010101" pitchFamily="49" charset="-122"/>
                <a:ea typeface="黑体" panose="02010600030101010101" pitchFamily="49" charset="-122"/>
                <a:cs typeface="黑体" panose="02010600030101010101" pitchFamily="49" charset="-122"/>
              </a:rPr>
              <a:t>这项课题是怎样进行研究的？</a:t>
            </a:r>
            <a:r>
              <a:rPr lang="zh-CN" altLang="en-US" dirty="0">
                <a:latin typeface="黑体" panose="02010600030101010101" pitchFamily="49" charset="-122"/>
                <a:ea typeface="黑体" panose="02010600030101010101" pitchFamily="49" charset="-122"/>
                <a:cs typeface="黑体" panose="02010600030101010101" pitchFamily="49" charset="-122"/>
              </a:rPr>
              <a:t>”要着重讲清研究的理论依据、目标、内容、方法、步骤，讲清研究的主要过程。</a:t>
            </a:r>
            <a:endParaRPr lang="zh-CN" altLang="en-US" dirty="0">
              <a:latin typeface="黑体" panose="02010600030101010101" pitchFamily="49" charset="-122"/>
              <a:ea typeface="黑体" panose="02010600030101010101" pitchFamily="49" charset="-122"/>
              <a:cs typeface="黑体" panose="02010600030101010101" pitchFamily="49" charset="-122"/>
            </a:endParaRPr>
          </a:p>
          <a:p>
            <a:pPr eaLnBrk="1" hangingPunct="1"/>
            <a:r>
              <a:rPr lang="zh-CN" altLang="en-US" dirty="0">
                <a:latin typeface="黑体" panose="02010600030101010101" pitchFamily="49" charset="-122"/>
                <a:ea typeface="黑体" panose="02010600030101010101" pitchFamily="49" charset="-122"/>
                <a:cs typeface="黑体" panose="02010600030101010101" pitchFamily="49" charset="-122"/>
              </a:rPr>
              <a:t>三是“</a:t>
            </a:r>
            <a:r>
              <a:rPr lang="zh-CN" altLang="en-US" b="1" dirty="0">
                <a:solidFill>
                  <a:schemeClr val="tx2"/>
                </a:solidFill>
                <a:latin typeface="黑体" panose="02010600030101010101" pitchFamily="49" charset="-122"/>
                <a:ea typeface="黑体" panose="02010600030101010101" pitchFamily="49" charset="-122"/>
                <a:cs typeface="黑体" panose="02010600030101010101" pitchFamily="49" charset="-122"/>
              </a:rPr>
              <a:t>课题研究取得哪些研究成果？</a:t>
            </a:r>
            <a:r>
              <a:rPr lang="zh-CN" altLang="en-US" dirty="0">
                <a:latin typeface="黑体" panose="02010600030101010101" pitchFamily="49" charset="-122"/>
                <a:ea typeface="黑体" panose="02010600030101010101" pitchFamily="49" charset="-122"/>
                <a:cs typeface="黑体" panose="02010600030101010101" pitchFamily="49" charset="-122"/>
              </a:rPr>
              <a:t>”</a:t>
            </a:r>
            <a:endParaRPr lang="zh-CN" altLang="en-US" dirty="0">
              <a:latin typeface="黑体" panose="02010600030101010101" pitchFamily="49" charset="-122"/>
              <a:ea typeface="黑体" panose="02010600030101010101" pitchFamily="49" charset="-122"/>
              <a:cs typeface="黑体" panose="02010600030101010101" pitchFamily="49" charset="-122"/>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0" y="1690688"/>
            <a:ext cx="9180512" cy="1079500"/>
            <a:chOff x="0" y="1690688"/>
            <a:chExt cx="9180512" cy="1079500"/>
          </a:xfrm>
        </p:grpSpPr>
        <p:sp>
          <p:nvSpPr>
            <p:cNvPr id="2" name="圆角矩形 1"/>
            <p:cNvSpPr/>
            <p:nvPr/>
          </p:nvSpPr>
          <p:spPr>
            <a:xfrm>
              <a:off x="0" y="1690688"/>
              <a:ext cx="9144000" cy="1079500"/>
            </a:xfrm>
            <a:prstGeom prst="roundRect">
              <a:avLst/>
            </a:prstGeom>
            <a:gradFill>
              <a:gsLst>
                <a:gs pos="0">
                  <a:schemeClr val="bg1">
                    <a:alpha val="32000"/>
                  </a:schemeClr>
                </a:gs>
                <a:gs pos="35000">
                  <a:schemeClr val="accent5">
                    <a:tint val="37000"/>
                    <a:satMod val="300000"/>
                    <a:alpha val="56000"/>
                  </a:schemeClr>
                </a:gs>
                <a:gs pos="100000">
                  <a:schemeClr val="bg1">
                    <a:lumMod val="50000"/>
                    <a:alpha val="52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28677" name="Text Box 5"/>
            <p:cNvSpPr txBox="1">
              <a:spLocks noChangeArrowheads="1"/>
            </p:cNvSpPr>
            <p:nvPr/>
          </p:nvSpPr>
          <p:spPr bwMode="auto">
            <a:xfrm>
              <a:off x="1152128" y="1984851"/>
              <a:ext cx="8028384"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zh-CN" altLang="zh-CN" sz="3600" kern="0" dirty="0">
                  <a:solidFill>
                    <a:schemeClr val="bg1"/>
                  </a:solidFill>
                  <a:latin typeface="微软雅黑" panose="020B0503020204020204" pitchFamily="34" charset="-122"/>
                  <a:ea typeface="微软雅黑" panose="020B0503020204020204" pitchFamily="34" charset="-122"/>
                </a:rPr>
                <a:t>课题研究报告的基本格式</a:t>
              </a:r>
              <a:endParaRPr lang="zh-CN" altLang="zh-CN" sz="3600" kern="0" dirty="0">
                <a:solidFill>
                  <a:schemeClr val="bg1"/>
                </a:solidFill>
                <a:latin typeface="微软雅黑" panose="020B0503020204020204" pitchFamily="34" charset="-122"/>
                <a:ea typeface="微软雅黑" panose="020B0503020204020204" pitchFamily="34" charset="-122"/>
              </a:endParaRPr>
            </a:p>
          </p:txBody>
        </p:sp>
      </p:grpSp>
      <p:pic>
        <p:nvPicPr>
          <p:cNvPr id="8198" name="Picture 11" descr="rem"/>
          <p:cNvPicPr>
            <a:picLocks noChangeAspect="1" noChangeArrowheads="1"/>
          </p:cNvPicPr>
          <p:nvPr/>
        </p:nvPicPr>
        <p:blipFill>
          <a:blip r:embed="rId2"/>
          <a:srcRect/>
          <a:stretch>
            <a:fillRect/>
          </a:stretch>
        </p:blipFill>
        <p:spPr bwMode="auto">
          <a:xfrm>
            <a:off x="3587115" y="3504565"/>
            <a:ext cx="2604135" cy="26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4473" y="1691005"/>
            <a:ext cx="691515" cy="1198880"/>
          </a:xfrm>
          <a:prstGeom prst="rect">
            <a:avLst/>
          </a:prstGeom>
          <a:noFill/>
          <a:ln>
            <a:noFill/>
          </a:ln>
        </p:spPr>
        <p:txBody>
          <a:bodyPr wrap="none" rtlCol="0" anchor="t">
            <a:spAutoFit/>
          </a:bodyPr>
          <a:p>
            <a:pPr algn="ctr"/>
            <a:r>
              <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rPr>
              <a:t>1</a:t>
            </a:r>
            <a:endPar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p:cTn id="11" dur="500" fill="hold"/>
                                        <p:tgtEl>
                                          <p:spTgt spid="8198"/>
                                        </p:tgtEl>
                                        <p:attrNameLst>
                                          <p:attrName>ppt_w</p:attrName>
                                        </p:attrNameLst>
                                      </p:cBhvr>
                                      <p:tavLst>
                                        <p:tav tm="0">
                                          <p:val>
                                            <p:fltVal val="0"/>
                                          </p:val>
                                        </p:tav>
                                        <p:tav tm="100000">
                                          <p:val>
                                            <p:strVal val="#ppt_w"/>
                                          </p:val>
                                        </p:tav>
                                      </p:tavLst>
                                    </p:anim>
                                    <p:anim calcmode="lin" valueType="num">
                                      <p:cBhvr>
                                        <p:cTn id="12" dur="500" fill="hold"/>
                                        <p:tgtEl>
                                          <p:spTgt spid="8198"/>
                                        </p:tgtEl>
                                        <p:attrNameLst>
                                          <p:attrName>ppt_h</p:attrName>
                                        </p:attrNameLst>
                                      </p:cBhvr>
                                      <p:tavLst>
                                        <p:tav tm="0">
                                          <p:val>
                                            <p:fltVal val="0"/>
                                          </p:val>
                                        </p:tav>
                                        <p:tav tm="100000">
                                          <p:val>
                                            <p:strVal val="#ppt_h"/>
                                          </p:val>
                                        </p:tav>
                                      </p:tavLst>
                                    </p:anim>
                                    <p:animEffect transition="in" filter="fade">
                                      <p:cBhvr>
                                        <p:cTn id="13"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24578" name="Rectangle 2"/>
          <p:cNvSpPr/>
          <p:nvPr>
            <p:ph type="title"/>
          </p:nvPr>
        </p:nvSpPr>
        <p:spPr/>
        <p:txBody>
          <a:bodyPr vert="horz" wrap="square" lIns="92075" tIns="46038" rIns="92075" bIns="46038" anchor="ctr"/>
          <a:p>
            <a:pPr eaLnBrk="1" hangingPunct="1"/>
            <a:r>
              <a:rPr lang="zh-CN" altLang="en-US" dirty="0">
                <a:solidFill>
                  <a:srgbClr val="FF0000"/>
                </a:solidFill>
                <a:latin typeface="黑体" panose="02010600030101010101" pitchFamily="49" charset="-122"/>
                <a:ea typeface="黑体" panose="02010600030101010101" pitchFamily="49" charset="-122"/>
              </a:rPr>
              <a:t>（一）研究报告的主要结构</a:t>
            </a:r>
            <a:endParaRPr lang="zh-CN" altLang="en-US" dirty="0">
              <a:solidFill>
                <a:srgbClr val="FF0000"/>
              </a:solidFill>
              <a:latin typeface="黑体" panose="02010600030101010101" pitchFamily="49" charset="-122"/>
              <a:ea typeface="黑体" panose="02010600030101010101" pitchFamily="49" charset="-122"/>
            </a:endParaRPr>
          </a:p>
        </p:txBody>
      </p:sp>
      <p:sp>
        <p:nvSpPr>
          <p:cNvPr id="24579" name="Rectangle 3"/>
          <p:cNvSpPr/>
          <p:nvPr>
            <p:ph idx="1"/>
          </p:nvPr>
        </p:nvSpPr>
        <p:spPr>
          <a:xfrm>
            <a:off x="457200" y="1417955"/>
            <a:ext cx="8229600" cy="452596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en-US" altLang="zh-CN" sz="3600" b="1" dirty="0">
                <a:solidFill>
                  <a:schemeClr val="tx2"/>
                </a:solidFill>
              </a:rPr>
              <a:t>1. </a:t>
            </a:r>
            <a:r>
              <a:rPr lang="zh-CN" altLang="en-US" sz="3600" b="1" dirty="0">
                <a:solidFill>
                  <a:schemeClr val="tx2"/>
                </a:solidFill>
              </a:rPr>
              <a:t>课题提出的背景；</a:t>
            </a:r>
            <a:endParaRPr lang="zh-CN" altLang="en-US" sz="3600" b="1" dirty="0">
              <a:solidFill>
                <a:schemeClr val="tx2"/>
              </a:solidFill>
            </a:endParaRPr>
          </a:p>
          <a:p>
            <a:pPr eaLnBrk="1" hangingPunct="1"/>
            <a:r>
              <a:rPr lang="en-US" altLang="zh-CN" sz="3600" b="1" dirty="0">
                <a:solidFill>
                  <a:schemeClr val="tx2"/>
                </a:solidFill>
              </a:rPr>
              <a:t>2. </a:t>
            </a:r>
            <a:r>
              <a:rPr lang="zh-CN" altLang="en-US" sz="3600" b="1" dirty="0">
                <a:solidFill>
                  <a:schemeClr val="tx2"/>
                </a:solidFill>
              </a:rPr>
              <a:t>课题研究的意义</a:t>
            </a:r>
            <a:endParaRPr lang="zh-CN" altLang="en-US" sz="3600" b="1" dirty="0">
              <a:solidFill>
                <a:schemeClr val="tx2"/>
              </a:solidFill>
            </a:endParaRPr>
          </a:p>
          <a:p>
            <a:pPr eaLnBrk="1" hangingPunct="1"/>
            <a:r>
              <a:rPr lang="zh-CN" altLang="en-US" sz="3600" dirty="0"/>
              <a:t>（包括理论意义和现实意义）；</a:t>
            </a:r>
            <a:endParaRPr lang="zh-CN" altLang="en-US" sz="3600" dirty="0"/>
          </a:p>
          <a:p>
            <a:pPr eaLnBrk="1" hangingPunct="1"/>
            <a:r>
              <a:rPr lang="zh-CN" altLang="en-US" sz="3600" dirty="0"/>
              <a:t>这两个部分着重回答上面提出的第一个问题</a:t>
            </a:r>
            <a:r>
              <a:rPr lang="zh-CN" altLang="en-US" sz="3600" dirty="0">
                <a:latin typeface="Arial" panose="020B0604020202020204" pitchFamily="34" charset="0"/>
              </a:rPr>
              <a:t>“</a:t>
            </a:r>
            <a:r>
              <a:rPr lang="zh-CN" altLang="en-US" sz="3600" b="1" i="1" dirty="0">
                <a:solidFill>
                  <a:schemeClr val="tx2"/>
                </a:solidFill>
              </a:rPr>
              <a:t>为什么要选择这项课题进行研究？</a:t>
            </a:r>
            <a:r>
              <a:rPr lang="zh-CN" altLang="en-US" sz="3600" dirty="0">
                <a:latin typeface="Arial" panose="020B0604020202020204" pitchFamily="34" charset="0"/>
              </a:rPr>
              <a:t>”</a:t>
            </a:r>
            <a:endParaRPr lang="zh-CN" altLang="en-US" sz="3600" dirty="0"/>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25602" name="Rectangle 3"/>
          <p:cNvSpPr/>
          <p:nvPr>
            <p:ph idx="1"/>
          </p:nvPr>
        </p:nvSpPr>
        <p:spPr>
          <a:xfrm>
            <a:off x="518795" y="621030"/>
            <a:ext cx="8442960" cy="597662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en-US" altLang="zh-CN" sz="3600" b="1" dirty="0">
                <a:solidFill>
                  <a:schemeClr val="tx2"/>
                </a:solidFill>
              </a:rPr>
              <a:t>3. </a:t>
            </a:r>
            <a:r>
              <a:rPr lang="zh-CN" altLang="en-US" sz="3600" b="1" dirty="0">
                <a:solidFill>
                  <a:schemeClr val="tx2"/>
                </a:solidFill>
              </a:rPr>
              <a:t>课题的概念界定；</a:t>
            </a:r>
            <a:endParaRPr lang="zh-CN" altLang="en-US" sz="3600" b="1" dirty="0">
              <a:solidFill>
                <a:schemeClr val="tx2"/>
              </a:solidFill>
            </a:endParaRPr>
          </a:p>
          <a:p>
            <a:pPr eaLnBrk="1" hangingPunct="1"/>
            <a:r>
              <a:rPr lang="en-US" altLang="zh-CN" sz="3600" b="1" dirty="0">
                <a:solidFill>
                  <a:schemeClr val="tx2"/>
                </a:solidFill>
              </a:rPr>
              <a:t>4. </a:t>
            </a:r>
            <a:r>
              <a:rPr lang="zh-CN" altLang="en-US" sz="3600" b="1" dirty="0">
                <a:solidFill>
                  <a:schemeClr val="tx2"/>
                </a:solidFill>
              </a:rPr>
              <a:t>课题研究的目标；</a:t>
            </a:r>
            <a:endParaRPr lang="zh-CN" altLang="en-US" sz="3600" b="1" dirty="0">
              <a:solidFill>
                <a:schemeClr val="tx2"/>
              </a:solidFill>
            </a:endParaRPr>
          </a:p>
          <a:p>
            <a:pPr eaLnBrk="1" hangingPunct="1"/>
            <a:r>
              <a:rPr lang="en-US" altLang="zh-CN" sz="3600" b="1" dirty="0">
                <a:solidFill>
                  <a:schemeClr val="tx2"/>
                </a:solidFill>
              </a:rPr>
              <a:t>5. </a:t>
            </a:r>
            <a:r>
              <a:rPr lang="zh-CN" altLang="en-US" sz="3600" b="1" dirty="0">
                <a:solidFill>
                  <a:schemeClr val="tx2"/>
                </a:solidFill>
              </a:rPr>
              <a:t>课题研究的主要内容；</a:t>
            </a:r>
            <a:endParaRPr lang="zh-CN" altLang="en-US" sz="3600" b="1" dirty="0">
              <a:solidFill>
                <a:schemeClr val="tx2"/>
              </a:solidFill>
            </a:endParaRPr>
          </a:p>
          <a:p>
            <a:pPr eaLnBrk="1" hangingPunct="1"/>
            <a:r>
              <a:rPr lang="en-US" altLang="zh-CN" sz="3600" b="1" dirty="0">
                <a:solidFill>
                  <a:schemeClr val="tx2"/>
                </a:solidFill>
              </a:rPr>
              <a:t>6. </a:t>
            </a:r>
            <a:r>
              <a:rPr lang="zh-CN" altLang="en-US" sz="3600" b="1" dirty="0">
                <a:solidFill>
                  <a:schemeClr val="tx2"/>
                </a:solidFill>
              </a:rPr>
              <a:t>课题研究的方法；</a:t>
            </a:r>
            <a:endParaRPr lang="zh-CN" altLang="en-US" sz="3600" b="1" dirty="0">
              <a:solidFill>
                <a:schemeClr val="tx2"/>
              </a:solidFill>
            </a:endParaRPr>
          </a:p>
          <a:p>
            <a:pPr eaLnBrk="1" hangingPunct="1"/>
            <a:r>
              <a:rPr lang="en-US" altLang="zh-CN" sz="3600" b="1" dirty="0">
                <a:solidFill>
                  <a:schemeClr val="tx2"/>
                </a:solidFill>
              </a:rPr>
              <a:t>7. </a:t>
            </a:r>
            <a:r>
              <a:rPr lang="zh-CN" altLang="en-US" sz="3600" b="1" dirty="0">
                <a:solidFill>
                  <a:schemeClr val="tx2"/>
                </a:solidFill>
              </a:rPr>
              <a:t>课题研究的步骤；</a:t>
            </a:r>
            <a:endParaRPr lang="zh-CN" altLang="en-US" sz="3600" b="1" dirty="0">
              <a:solidFill>
                <a:schemeClr val="tx2"/>
              </a:solidFill>
            </a:endParaRPr>
          </a:p>
          <a:p>
            <a:pPr eaLnBrk="1" hangingPunct="1"/>
            <a:r>
              <a:rPr lang="en-US" altLang="zh-CN" sz="3600" b="1" dirty="0">
                <a:solidFill>
                  <a:schemeClr val="tx2"/>
                </a:solidFill>
              </a:rPr>
              <a:t>8. </a:t>
            </a:r>
            <a:r>
              <a:rPr lang="zh-CN" altLang="en-US" sz="3600" b="1" dirty="0">
                <a:solidFill>
                  <a:schemeClr val="tx2"/>
                </a:solidFill>
              </a:rPr>
              <a:t>课题研究的主要过程；</a:t>
            </a:r>
            <a:endParaRPr lang="zh-CN" altLang="en-US" sz="3600" b="1" dirty="0">
              <a:solidFill>
                <a:schemeClr val="tx2"/>
              </a:solidFill>
            </a:endParaRPr>
          </a:p>
          <a:p>
            <a:pPr eaLnBrk="1" hangingPunct="1"/>
            <a:r>
              <a:rPr lang="zh-CN" altLang="en-US" sz="3600" dirty="0"/>
              <a:t>从第</a:t>
            </a:r>
            <a:r>
              <a:rPr lang="en-US" altLang="zh-CN" sz="3600" dirty="0"/>
              <a:t>3</a:t>
            </a:r>
            <a:r>
              <a:rPr lang="zh-CN" altLang="en-US" sz="3600" dirty="0"/>
              <a:t>部分到第</a:t>
            </a:r>
            <a:r>
              <a:rPr lang="en-US" altLang="zh-CN" sz="3600" dirty="0"/>
              <a:t>8</a:t>
            </a:r>
            <a:r>
              <a:rPr lang="zh-CN" altLang="en-US" sz="3600" dirty="0"/>
              <a:t>部分，回答的是上面提出的第二个问题</a:t>
            </a:r>
            <a:r>
              <a:rPr lang="zh-CN" altLang="en-US" sz="3600" dirty="0">
                <a:latin typeface="Arial" panose="020B0604020202020204" pitchFamily="34" charset="0"/>
              </a:rPr>
              <a:t>“</a:t>
            </a:r>
            <a:r>
              <a:rPr lang="zh-CN" altLang="en-US" sz="3600" b="1" i="1" dirty="0">
                <a:solidFill>
                  <a:schemeClr val="tx2"/>
                </a:solidFill>
              </a:rPr>
              <a:t>这项课题是怎样进行研究的？</a:t>
            </a:r>
            <a:r>
              <a:rPr lang="zh-CN" altLang="en-US" sz="3600" dirty="0">
                <a:latin typeface="Arial" panose="020B0604020202020204" pitchFamily="34" charset="0"/>
              </a:rPr>
              <a:t>”</a:t>
            </a:r>
            <a:endParaRPr lang="zh-CN" altLang="en-US" sz="3600" dirty="0"/>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26626" name="Rectangle 3"/>
          <p:cNvSpPr/>
          <p:nvPr>
            <p:ph idx="1"/>
          </p:nvPr>
        </p:nvSpPr>
        <p:spPr>
          <a:xfrm>
            <a:off x="684213" y="692150"/>
            <a:ext cx="8277225" cy="59055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3600" dirty="0"/>
              <a:t>研究报告的这</a:t>
            </a:r>
            <a:r>
              <a:rPr lang="en-US" altLang="zh-CN" sz="3600" dirty="0"/>
              <a:t>8</a:t>
            </a:r>
            <a:r>
              <a:rPr lang="zh-CN" altLang="en-US" sz="3600" dirty="0"/>
              <a:t>个部分，从第</a:t>
            </a:r>
            <a:r>
              <a:rPr lang="en-US" altLang="zh-CN" sz="3600" dirty="0"/>
              <a:t>1</a:t>
            </a:r>
            <a:r>
              <a:rPr lang="zh-CN" altLang="en-US" sz="3600" dirty="0"/>
              <a:t>到第</a:t>
            </a:r>
            <a:r>
              <a:rPr lang="en-US" altLang="zh-CN" sz="3600" dirty="0"/>
              <a:t>7</a:t>
            </a:r>
            <a:r>
              <a:rPr lang="zh-CN" altLang="en-US" sz="3600" dirty="0"/>
              <a:t>部分在填报课题立项申报表、在制定课题研究方案、在开题报告中，都有要求，内容基本相同。到了撰写研究报告时，只须照抄或作适当修改就可以了。</a:t>
            </a:r>
            <a:endParaRPr lang="zh-CN" altLang="en-US" sz="3600" dirty="0"/>
          </a:p>
          <a:p>
            <a:pPr eaLnBrk="1" hangingPunct="1"/>
            <a:r>
              <a:rPr lang="zh-CN" altLang="en-US" sz="3600" dirty="0"/>
              <a:t>而第</a:t>
            </a:r>
            <a:r>
              <a:rPr lang="en-US" altLang="zh-CN" sz="3600" dirty="0"/>
              <a:t>8</a:t>
            </a:r>
            <a:r>
              <a:rPr lang="zh-CN" altLang="en-US" sz="3600" dirty="0"/>
              <a:t>部分，则需要通过对课题研究过程进行回顾、梳理、归纳、提炼。</a:t>
            </a:r>
            <a:endParaRPr lang="zh-CN" altLang="en-US" sz="3600" dirty="0"/>
          </a:p>
          <a:p>
            <a:pPr eaLnBrk="1" hangingPunct="1"/>
            <a:r>
              <a:rPr lang="zh-CN" altLang="en-US" sz="3600" dirty="0"/>
              <a:t>有时候，第</a:t>
            </a:r>
            <a:r>
              <a:rPr lang="en-US" altLang="zh-CN" sz="3600" dirty="0"/>
              <a:t>7</a:t>
            </a:r>
            <a:r>
              <a:rPr lang="zh-CN" altLang="en-US" sz="3600" dirty="0"/>
              <a:t>、</a:t>
            </a:r>
            <a:r>
              <a:rPr lang="en-US" altLang="zh-CN" sz="3600" dirty="0"/>
              <a:t>8</a:t>
            </a:r>
            <a:r>
              <a:rPr lang="zh-CN" altLang="en-US" sz="3600" dirty="0"/>
              <a:t>两个部分也可以合并写。</a:t>
            </a:r>
            <a:endParaRPr lang="zh-CN" altLang="en-US" sz="3600" dirty="0"/>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27650" name="Rectangle 3"/>
          <p:cNvSpPr/>
          <p:nvPr>
            <p:ph idx="1"/>
          </p:nvPr>
        </p:nvSpPr>
        <p:spPr>
          <a:xfrm>
            <a:off x="577533" y="886143"/>
            <a:ext cx="8277225" cy="5256212"/>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en-US" altLang="zh-CN" sz="4000" b="1" dirty="0">
                <a:solidFill>
                  <a:schemeClr val="tx2"/>
                </a:solidFill>
              </a:rPr>
              <a:t>9. </a:t>
            </a:r>
            <a:r>
              <a:rPr lang="zh-CN" altLang="en-US" sz="4000" b="1" dirty="0">
                <a:solidFill>
                  <a:schemeClr val="tx2"/>
                </a:solidFill>
              </a:rPr>
              <a:t>课题研究成果；</a:t>
            </a:r>
            <a:endParaRPr lang="zh-CN" altLang="en-US" sz="4000" b="1" dirty="0">
              <a:solidFill>
                <a:schemeClr val="tx2"/>
              </a:solidFill>
            </a:endParaRPr>
          </a:p>
          <a:p>
            <a:pPr eaLnBrk="1" hangingPunct="1"/>
            <a:r>
              <a:rPr lang="zh-CN" altLang="en-US" sz="3600" dirty="0"/>
              <a:t>这个部分是回答上面提出的第三个问题</a:t>
            </a:r>
            <a:r>
              <a:rPr lang="zh-CN" altLang="en-US" sz="3600" dirty="0">
                <a:latin typeface="Arial" panose="020B0604020202020204" pitchFamily="34" charset="0"/>
              </a:rPr>
              <a:t>“</a:t>
            </a:r>
            <a:r>
              <a:rPr lang="zh-CN" altLang="en-US" sz="3600" dirty="0"/>
              <a:t>课题研究取得哪些研究成果？</a:t>
            </a:r>
            <a:r>
              <a:rPr lang="zh-CN" altLang="en-US" sz="3600" dirty="0">
                <a:latin typeface="Arial" panose="020B0604020202020204" pitchFamily="34" charset="0"/>
              </a:rPr>
              <a:t>”</a:t>
            </a:r>
            <a:endParaRPr lang="zh-CN" altLang="en-US" sz="3600" dirty="0"/>
          </a:p>
          <a:p>
            <a:pPr eaLnBrk="1" hangingPunct="1"/>
            <a:r>
              <a:rPr lang="en-US" altLang="zh-CN" sz="4000" b="1" dirty="0">
                <a:solidFill>
                  <a:schemeClr val="tx2"/>
                </a:solidFill>
              </a:rPr>
              <a:t>10. </a:t>
            </a:r>
            <a:r>
              <a:rPr lang="zh-CN" altLang="en-US" sz="4000" b="1" dirty="0">
                <a:solidFill>
                  <a:schemeClr val="tx2"/>
                </a:solidFill>
              </a:rPr>
              <a:t>课题研究存在的主要问题及今后的设想。</a:t>
            </a:r>
            <a:endParaRPr lang="zh-CN" altLang="en-US" sz="4000" b="1" dirty="0">
              <a:solidFill>
                <a:schemeClr val="tx2"/>
              </a:solidFill>
            </a:endParaRP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28674" name="Rectangle 2"/>
          <p:cNvSpPr/>
          <p:nvPr>
            <p:ph type="title"/>
          </p:nvPr>
        </p:nvSpPr>
        <p:spPr/>
        <p:txBody>
          <a:bodyPr vert="horz" wrap="square" lIns="92075" tIns="46038" rIns="92075" bIns="46038" anchor="ctr"/>
          <a:p>
            <a:pPr eaLnBrk="1" hangingPunct="1"/>
            <a:r>
              <a:rPr lang="zh-CN" altLang="en-US" sz="4000" dirty="0">
                <a:solidFill>
                  <a:srgbClr val="FF0000"/>
                </a:solidFill>
                <a:latin typeface="黑体" panose="02010600030101010101" pitchFamily="49" charset="-122"/>
                <a:ea typeface="黑体" panose="02010600030101010101" pitchFamily="49" charset="-122"/>
              </a:rPr>
              <a:t>（</a:t>
            </a:r>
            <a:r>
              <a:rPr lang="zh-CN" altLang="en-US" sz="4000" dirty="0">
                <a:solidFill>
                  <a:srgbClr val="FF0000"/>
                </a:solidFill>
                <a:latin typeface="黑体" panose="02010600030101010101" pitchFamily="49" charset="-122"/>
                <a:ea typeface="黑体" panose="02010600030101010101" pitchFamily="49" charset="-122"/>
              </a:rPr>
              <a:t>二）研究报告各部分的基本要求</a:t>
            </a:r>
            <a:endParaRPr lang="zh-CN" altLang="en-US" sz="4000" dirty="0">
              <a:solidFill>
                <a:srgbClr val="FF0000"/>
              </a:solidFill>
              <a:latin typeface="黑体" panose="02010600030101010101" pitchFamily="49" charset="-122"/>
              <a:ea typeface="黑体" panose="02010600030101010101" pitchFamily="49" charset="-122"/>
            </a:endParaRPr>
          </a:p>
        </p:txBody>
      </p:sp>
      <p:sp>
        <p:nvSpPr>
          <p:cNvPr id="28675" name="Rectangle 3"/>
          <p:cNvSpPr/>
          <p:nvPr>
            <p:ph idx="1"/>
          </p:nvPr>
        </p:nvSpPr>
        <p:spPr>
          <a:xfrm>
            <a:off x="696913" y="1517650"/>
            <a:ext cx="8277225" cy="50038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en-US" altLang="zh-CN" sz="3600" b="1" dirty="0">
                <a:solidFill>
                  <a:schemeClr val="tx2"/>
                </a:solidFill>
                <a:latin typeface="楷体_GB2312" panose="02010609030101010101" pitchFamily="49" charset="-122"/>
                <a:ea typeface="楷体_GB2312" panose="02010609030101010101" pitchFamily="49" charset="-122"/>
              </a:rPr>
              <a:t>1. </a:t>
            </a:r>
            <a:r>
              <a:rPr lang="zh-CN" altLang="en-US" sz="3600" b="1" dirty="0">
                <a:solidFill>
                  <a:schemeClr val="tx2"/>
                </a:solidFill>
                <a:latin typeface="楷体_GB2312" panose="02010609030101010101" pitchFamily="49" charset="-122"/>
                <a:ea typeface="楷体_GB2312" panose="02010609030101010101" pitchFamily="49" charset="-122"/>
              </a:rPr>
              <a:t>课题提出的背景：</a:t>
            </a:r>
            <a:endParaRPr lang="zh-CN" altLang="en-US" sz="3600" b="1" dirty="0">
              <a:solidFill>
                <a:schemeClr val="tx2"/>
              </a:solidFill>
              <a:latin typeface="楷体_GB2312" panose="02010609030101010101" pitchFamily="49" charset="-122"/>
              <a:ea typeface="楷体_GB2312" panose="02010609030101010101" pitchFamily="49" charset="-122"/>
            </a:endParaRPr>
          </a:p>
          <a:p>
            <a:pPr eaLnBrk="1" hangingPunct="1"/>
            <a:r>
              <a:rPr lang="zh-CN" altLang="en-US" sz="3600" dirty="0"/>
              <a:t>这个部分内容的陈述，要求用两、三段简洁的文字讲清选择这项课题进行研究的原因、理由，回答好</a:t>
            </a:r>
            <a:r>
              <a:rPr lang="zh-CN" altLang="en-US" sz="3600" dirty="0">
                <a:latin typeface="Arial" panose="020B0604020202020204" pitchFamily="34" charset="0"/>
              </a:rPr>
              <a:t>“</a:t>
            </a:r>
            <a:r>
              <a:rPr lang="zh-CN" altLang="en-US" sz="3600" dirty="0"/>
              <a:t>为什么要选择这项课题来研究</a:t>
            </a:r>
            <a:r>
              <a:rPr lang="zh-CN" altLang="en-US" sz="3600" dirty="0">
                <a:latin typeface="Arial" panose="020B0604020202020204" pitchFamily="34" charset="0"/>
              </a:rPr>
              <a:t>”</a:t>
            </a:r>
            <a:r>
              <a:rPr lang="zh-CN" altLang="en-US" sz="3600" dirty="0"/>
              <a:t>这个问题。</a:t>
            </a:r>
            <a:endParaRPr lang="zh-CN" altLang="en-US" sz="3600" dirty="0"/>
          </a:p>
          <a:p>
            <a:pPr eaLnBrk="1" hangingPunct="1"/>
            <a:r>
              <a:rPr lang="zh-CN" altLang="en-US" sz="3600" dirty="0"/>
              <a:t>个别的研究报告，如有必要，还可列出一个部分</a:t>
            </a:r>
            <a:r>
              <a:rPr lang="zh-CN" altLang="en-US" sz="3600" dirty="0">
                <a:latin typeface="Arial" panose="020B0604020202020204" pitchFamily="34" charset="0"/>
              </a:rPr>
              <a:t>“</a:t>
            </a:r>
            <a:r>
              <a:rPr lang="zh-CN" altLang="en-US" sz="3600" dirty="0"/>
              <a:t>课题内涵的阐释</a:t>
            </a:r>
            <a:r>
              <a:rPr lang="zh-CN" altLang="en-US" sz="3600" dirty="0">
                <a:latin typeface="Arial" panose="020B0604020202020204" pitchFamily="34" charset="0"/>
              </a:rPr>
              <a:t>”</a:t>
            </a:r>
            <a:r>
              <a:rPr lang="zh-CN" altLang="en-US" sz="3600" dirty="0"/>
              <a:t>，专门对课题的内涵作说明。</a:t>
            </a:r>
            <a:endParaRPr lang="zh-CN" altLang="en-US" sz="3600" dirty="0"/>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29698" name="Rectangle 2"/>
          <p:cNvSpPr/>
          <p:nvPr>
            <p:ph type="title"/>
          </p:nvPr>
        </p:nvSpPr>
        <p:spPr/>
        <p:txBody>
          <a:bodyPr vert="horz" wrap="square" lIns="92075" tIns="46038" rIns="92075" bIns="46038" anchor="ctr"/>
          <a:p>
            <a:pPr eaLnBrk="1" hangingPunct="1"/>
            <a:r>
              <a:rPr lang="en-US" altLang="zh-CN" dirty="0"/>
              <a:t>2. </a:t>
            </a:r>
            <a:r>
              <a:rPr lang="zh-CN" altLang="en-US" dirty="0"/>
              <a:t>课题研究的意义：</a:t>
            </a:r>
            <a:endParaRPr lang="zh-CN" altLang="en-US" dirty="0"/>
          </a:p>
        </p:txBody>
      </p:sp>
      <p:sp>
        <p:nvSpPr>
          <p:cNvPr id="29699" name="Rectangle 3"/>
          <p:cNvSpPr/>
          <p:nvPr>
            <p:ph idx="1"/>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3600" dirty="0"/>
              <a:t>课题研究的意义包括</a:t>
            </a:r>
            <a:r>
              <a:rPr lang="zh-CN" altLang="en-US" sz="3600" b="1" dirty="0">
                <a:solidFill>
                  <a:schemeClr val="tx2"/>
                </a:solidFill>
              </a:rPr>
              <a:t>理论意义</a:t>
            </a:r>
            <a:r>
              <a:rPr lang="zh-CN" altLang="en-US" sz="3600" dirty="0"/>
              <a:t>和</a:t>
            </a:r>
            <a:r>
              <a:rPr lang="zh-CN" altLang="en-US" sz="3600" b="1" dirty="0">
                <a:solidFill>
                  <a:schemeClr val="tx2"/>
                </a:solidFill>
              </a:rPr>
              <a:t>现实意义</a:t>
            </a:r>
            <a:r>
              <a:rPr lang="zh-CN" altLang="en-US" sz="3600" dirty="0"/>
              <a:t>。</a:t>
            </a:r>
            <a:endParaRPr lang="zh-CN" altLang="en-US" sz="3600" dirty="0"/>
          </a:p>
          <a:p>
            <a:pPr eaLnBrk="1" hangingPunct="1"/>
            <a:r>
              <a:rPr lang="zh-CN" altLang="en-US" sz="3600" dirty="0"/>
              <a:t>这个部分既可以单独作为一个部分来陈述，也可以归入</a:t>
            </a:r>
            <a:r>
              <a:rPr lang="zh-CN" altLang="en-US" sz="3600" dirty="0">
                <a:latin typeface="Arial" panose="020B0604020202020204" pitchFamily="34" charset="0"/>
              </a:rPr>
              <a:t>“</a:t>
            </a:r>
            <a:r>
              <a:rPr lang="zh-CN" altLang="en-US" sz="3600" dirty="0"/>
              <a:t>课题提出的背景</a:t>
            </a:r>
            <a:r>
              <a:rPr lang="zh-CN" altLang="en-US" sz="3600" dirty="0">
                <a:latin typeface="Arial" panose="020B0604020202020204" pitchFamily="34" charset="0"/>
              </a:rPr>
              <a:t>”</a:t>
            </a:r>
            <a:r>
              <a:rPr lang="zh-CN" altLang="en-US" sz="3600" dirty="0"/>
              <a:t>来陈述。</a:t>
            </a:r>
            <a:endParaRPr lang="zh-CN" altLang="en-US" sz="3600" dirty="0"/>
          </a:p>
          <a:p>
            <a:pPr eaLnBrk="1" hangingPunct="1"/>
            <a:r>
              <a:rPr lang="zh-CN" altLang="en-US" sz="3600" dirty="0"/>
              <a:t>这样处理的好处，在于能更充分地回答</a:t>
            </a:r>
            <a:r>
              <a:rPr lang="zh-CN" altLang="en-US" sz="3600" dirty="0">
                <a:latin typeface="Arial" panose="020B0604020202020204" pitchFamily="34" charset="0"/>
              </a:rPr>
              <a:t>“</a:t>
            </a:r>
            <a:r>
              <a:rPr lang="zh-CN" altLang="en-US" sz="3600" dirty="0"/>
              <a:t>我们为什么要选择这项课题来研究</a:t>
            </a:r>
            <a:r>
              <a:rPr lang="zh-CN" altLang="en-US" sz="3600" dirty="0">
                <a:latin typeface="Arial" panose="020B0604020202020204" pitchFamily="34" charset="0"/>
              </a:rPr>
              <a:t>”</a:t>
            </a:r>
            <a:r>
              <a:rPr lang="zh-CN" altLang="en-US" sz="3600" dirty="0"/>
              <a:t>这个问题。</a:t>
            </a:r>
            <a:endParaRPr lang="zh-CN" altLang="en-US" sz="3600" dirty="0"/>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0722" name="Rectangle 2"/>
          <p:cNvSpPr/>
          <p:nvPr>
            <p:ph type="title"/>
          </p:nvPr>
        </p:nvSpPr>
        <p:spPr/>
        <p:txBody>
          <a:bodyPr vert="horz" wrap="square" lIns="92075" tIns="46038" rIns="92075" bIns="46038" anchor="ctr"/>
          <a:p>
            <a:pPr eaLnBrk="1" hangingPunct="1"/>
            <a:r>
              <a:rPr lang="en-US" altLang="zh-CN" dirty="0"/>
              <a:t>3. </a:t>
            </a:r>
            <a:r>
              <a:rPr lang="zh-CN" altLang="en-US" dirty="0"/>
              <a:t>课题研究的概念界定：</a:t>
            </a:r>
            <a:endParaRPr lang="zh-CN" altLang="en-US" dirty="0"/>
          </a:p>
        </p:txBody>
      </p:sp>
      <p:sp>
        <p:nvSpPr>
          <p:cNvPr id="28676" name="Rectangle 3"/>
          <p:cNvSpPr>
            <a:spLocks noGrp="1"/>
          </p:cNvSpPr>
          <p:nvPr>
            <p:ph idx="1"/>
          </p:nvPr>
        </p:nvSpPr>
        <p:spPr>
          <a:xfrm>
            <a:off x="664210" y="1431925"/>
            <a:ext cx="8310245" cy="518477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2800" b="0" i="0" u="none" strike="noStrike" kern="0" cap="none" spc="0" normalizeH="0" baseline="0" noProof="1">
                <a:ln>
                  <a:noFill/>
                </a:ln>
                <a:solidFill>
                  <a:schemeClr val="tx1"/>
                </a:solidFill>
                <a:effectLst/>
                <a:uLnTx/>
                <a:uFillTx/>
                <a:latin typeface="+mn-lt"/>
                <a:ea typeface="+mn-ea"/>
                <a:cs typeface="+mn-cs"/>
                <a:sym typeface="+mn-ea"/>
              </a:rPr>
              <a:t>界定思路：</a:t>
            </a:r>
            <a:r>
              <a:rPr kumimoji="0" lang="zh-CN" altLang="en-US" sz="2800" b="1" i="0" u="none" strike="noStrike" kern="0" cap="none" spc="0" normalizeH="0" baseline="0" noProof="1">
                <a:solidFill>
                  <a:srgbClr val="FF0000"/>
                </a:solidFill>
                <a:effectLst>
                  <a:outerShdw blurRad="38100" dist="25400" dir="5400000" algn="ctr" rotWithShape="0">
                    <a:srgbClr val="6E747A">
                      <a:alpha val="43000"/>
                    </a:srgbClr>
                  </a:outerShdw>
                </a:effectLst>
                <a:uLnTx/>
                <a:uFillTx/>
                <a:latin typeface="+mn-lt"/>
                <a:ea typeface="+mn-ea"/>
                <a:cs typeface="+mn-cs"/>
                <a:sym typeface="+mn-ea"/>
              </a:rPr>
              <a:t>一般性含义（经典解读）</a:t>
            </a:r>
            <a:r>
              <a:rPr kumimoji="0" lang="zh-CN" altLang="en-US" sz="2800" b="0" i="0" u="none" strike="noStrike" kern="0" cap="none" spc="0" normalizeH="0" baseline="0" noProof="1">
                <a:ln>
                  <a:noFill/>
                </a:ln>
                <a:solidFill>
                  <a:schemeClr val="tx1"/>
                </a:solidFill>
                <a:effectLst/>
                <a:uLnTx/>
                <a:uFillTx/>
                <a:latin typeface="+mn-lt"/>
                <a:ea typeface="+mn-ea"/>
                <a:cs typeface="+mn-cs"/>
                <a:sym typeface="+mn-ea"/>
              </a:rPr>
              <a:t>；在本课题中的</a:t>
            </a:r>
            <a:r>
              <a:rPr kumimoji="0" lang="zh-CN" altLang="en-US" sz="2800" b="1" i="0" u="none" strike="noStrike" kern="0" cap="none" spc="0" normalizeH="0" baseline="0" noProof="1">
                <a:solidFill>
                  <a:srgbClr val="FF0000"/>
                </a:solidFill>
                <a:effectLst>
                  <a:outerShdw blurRad="38100" dist="25400" dir="5400000" algn="ctr" rotWithShape="0">
                    <a:srgbClr val="6E747A">
                      <a:alpha val="43000"/>
                    </a:srgbClr>
                  </a:outerShdw>
                </a:effectLst>
                <a:uLnTx/>
                <a:uFillTx/>
                <a:latin typeface="+mn-lt"/>
                <a:ea typeface="+mn-ea"/>
                <a:cs typeface="+mn-cs"/>
                <a:sym typeface="+mn-ea"/>
              </a:rPr>
              <a:t>特殊含义（校本解读）</a:t>
            </a:r>
            <a:r>
              <a:rPr kumimoji="0" lang="zh-CN" altLang="en-US" sz="2800" b="0" i="0" u="none" strike="noStrike" kern="0" cap="none" spc="0" normalizeH="0" baseline="0" noProof="1">
                <a:ln>
                  <a:noFill/>
                </a:ln>
                <a:solidFill>
                  <a:schemeClr val="tx1"/>
                </a:solidFill>
                <a:effectLst/>
                <a:uLnTx/>
                <a:uFillTx/>
                <a:latin typeface="+mn-lt"/>
                <a:ea typeface="+mn-ea"/>
                <a:cs typeface="+mn-cs"/>
                <a:sym typeface="+mn-ea"/>
              </a:rPr>
              <a:t>；整体而不是支离破碎地界定。</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2800" b="0" i="0" u="none" strike="noStrike" kern="0" cap="none" spc="0" normalizeH="0" baseline="0" noProof="1">
                <a:ln>
                  <a:noFill/>
                </a:ln>
                <a:solidFill>
                  <a:schemeClr val="tx1"/>
                </a:solidFill>
                <a:effectLst/>
                <a:uLnTx/>
                <a:uFillTx/>
                <a:latin typeface="+mn-lt"/>
                <a:ea typeface="+mn-ea"/>
                <a:cs typeface="+mn-cs"/>
                <a:sym typeface="+mn-ea"/>
              </a:rPr>
              <a:t>不能照搬照抄词典上的解释，而要通过概念界定提出你对课题的独到见解，体现你的思想和观点。</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2800" b="0" i="0" u="none" strike="noStrike" kern="0" cap="none" spc="0" normalizeH="0" baseline="0" noProof="1">
                <a:ln>
                  <a:noFill/>
                </a:ln>
                <a:solidFill>
                  <a:schemeClr val="tx1"/>
                </a:solidFill>
                <a:effectLst/>
                <a:uLnTx/>
                <a:uFillTx/>
                <a:latin typeface="+mn-lt"/>
                <a:ea typeface="+mn-ea"/>
                <a:cs typeface="+mn-cs"/>
                <a:sym typeface="+mn-ea"/>
              </a:rPr>
              <a:t>不能停留在概念界定上，更要进一步揭示概念之间的关系，从而构成课题所要呈现的规定情境或空间。有些核心概念的内涵众所周知，不必再多做解释，而应把笔墨更多地放在对概念关系的阐述上。</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2800" b="0" i="0" u="none" strike="noStrike" kern="0" cap="none" spc="0" normalizeH="0" baseline="0" noProof="1">
                <a:ln>
                  <a:noFill/>
                </a:ln>
                <a:solidFill>
                  <a:schemeClr val="tx1"/>
                </a:solidFill>
                <a:effectLst/>
                <a:uLnTx/>
                <a:uFillTx/>
                <a:latin typeface="+mn-lt"/>
                <a:ea typeface="+mn-ea"/>
                <a:cs typeface="+mn-cs"/>
                <a:sym typeface="+mn-ea"/>
              </a:rPr>
              <a:t>最后，总说一下课题研究的目的（解决什么问题）及理想的达成状态，呈现课题的立意。</a:t>
            </a: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Tx/>
              <a:buFontTx/>
              <a:buChar char="•"/>
              <a:defRPr/>
            </a:pPr>
            <a:endParaRPr kumimoji="0" lang="zh-CN" altLang="en-US" sz="28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1746" name="Rectangle 2"/>
          <p:cNvSpPr/>
          <p:nvPr>
            <p:ph type="title"/>
          </p:nvPr>
        </p:nvSpPr>
        <p:spPr/>
        <p:txBody>
          <a:bodyPr vert="horz" wrap="square" lIns="92075" tIns="46038" rIns="92075" bIns="46038" anchor="ctr"/>
          <a:p>
            <a:pPr eaLnBrk="1" hangingPunct="1"/>
            <a:r>
              <a:rPr lang="en-US" altLang="zh-CN" dirty="0"/>
              <a:t>4. </a:t>
            </a:r>
            <a:r>
              <a:rPr lang="zh-CN" altLang="en-US" dirty="0"/>
              <a:t>课题研究的目标：</a:t>
            </a:r>
            <a:endParaRPr lang="zh-CN" altLang="en-US" dirty="0"/>
          </a:p>
        </p:txBody>
      </p:sp>
      <p:sp>
        <p:nvSpPr>
          <p:cNvPr id="31747" name="Rectangle 3"/>
          <p:cNvSpPr/>
          <p:nvPr>
            <p:ph idx="1"/>
          </p:nvPr>
        </p:nvSpPr>
        <p:spPr>
          <a:xfrm>
            <a:off x="457200" y="1600200"/>
            <a:ext cx="8340725" cy="452628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lnSpc>
                <a:spcPct val="90000"/>
              </a:lnSpc>
            </a:pPr>
            <a:r>
              <a:rPr lang="zh-CN" altLang="en-US" sz="3600" dirty="0"/>
              <a:t>课题研究的目标体现的是本课题研究的方向，是本课题研究所要最终达到的目的。</a:t>
            </a:r>
            <a:endParaRPr lang="zh-CN" altLang="en-US" sz="3600" dirty="0"/>
          </a:p>
          <a:p>
            <a:pPr eaLnBrk="1" hangingPunct="1">
              <a:lnSpc>
                <a:spcPct val="90000"/>
              </a:lnSpc>
            </a:pPr>
            <a:r>
              <a:rPr lang="zh-CN" altLang="en-US" sz="3600" dirty="0"/>
              <a:t>在实验性的课题中，它体现的是</a:t>
            </a:r>
            <a:r>
              <a:rPr lang="zh-CN" altLang="en-US" sz="3600" dirty="0">
                <a:latin typeface="Arial" panose="020B0604020202020204" pitchFamily="34" charset="0"/>
              </a:rPr>
              <a:t>“</a:t>
            </a:r>
            <a:r>
              <a:rPr lang="zh-CN" altLang="en-US" sz="3600" dirty="0"/>
              <a:t>实验假设</a:t>
            </a:r>
            <a:r>
              <a:rPr lang="zh-CN" altLang="en-US" sz="3600" dirty="0">
                <a:latin typeface="Arial" panose="020B0604020202020204" pitchFamily="34" charset="0"/>
              </a:rPr>
              <a:t>”</a:t>
            </a:r>
            <a:r>
              <a:rPr lang="zh-CN" altLang="en-US" sz="3600" dirty="0"/>
              <a:t>。实验假设其实也是实验将要达到的目标。这一部分的陈述只须用一、二百个字就能说明问题。</a:t>
            </a:r>
            <a:endParaRPr lang="zh-CN" altLang="en-US" sz="3600" dirty="0"/>
          </a:p>
          <a:p>
            <a:pPr eaLnBrk="1" hangingPunct="1">
              <a:lnSpc>
                <a:spcPct val="90000"/>
              </a:lnSpc>
            </a:pPr>
            <a:r>
              <a:rPr lang="zh-CN" altLang="en-US" sz="3600" dirty="0"/>
              <a:t>这个部分的陈述，要注意以下二个问题：</a:t>
            </a:r>
            <a:endParaRPr lang="zh-CN" altLang="en-US" sz="3600" dirty="0"/>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2771" name="Rectangle 3"/>
          <p:cNvSpPr/>
          <p:nvPr>
            <p:ph idx="1"/>
          </p:nvPr>
        </p:nvSpPr>
        <p:spPr>
          <a:xfrm>
            <a:off x="508635" y="486410"/>
            <a:ext cx="8277225" cy="575945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marL="0" indent="0" eaLnBrk="1" hangingPunct="1">
              <a:buNone/>
            </a:pPr>
            <a:r>
              <a:rPr lang="zh-CN" altLang="en-US" sz="3600" dirty="0">
                <a:sym typeface="+mn-ea"/>
              </a:rPr>
              <a:t>一是课题研究目标的确定不要过于空泛，过于原则，或没有扣紧课题题目。</a:t>
            </a:r>
            <a:endParaRPr lang="zh-CN" altLang="en-US" sz="3600" dirty="0"/>
          </a:p>
          <a:p>
            <a:pPr marL="0" indent="0" eaLnBrk="1" hangingPunct="1">
              <a:buNone/>
            </a:pPr>
            <a:r>
              <a:rPr lang="zh-CN" altLang="en-US" sz="3600" dirty="0"/>
              <a:t>例如，有的课题研究报告在</a:t>
            </a:r>
            <a:r>
              <a:rPr lang="zh-CN" altLang="en-US" sz="3600" dirty="0">
                <a:latin typeface="Arial" panose="020B0604020202020204" pitchFamily="34" charset="0"/>
              </a:rPr>
              <a:t>“</a:t>
            </a:r>
            <a:r>
              <a:rPr lang="zh-CN" altLang="en-US" sz="3600" dirty="0"/>
              <a:t>研究目标</a:t>
            </a:r>
            <a:r>
              <a:rPr lang="zh-CN" altLang="en-US" sz="3600" dirty="0">
                <a:latin typeface="Arial" panose="020B0604020202020204" pitchFamily="34" charset="0"/>
              </a:rPr>
              <a:t>”</a:t>
            </a:r>
            <a:r>
              <a:rPr lang="zh-CN" altLang="en-US" sz="3600" dirty="0"/>
              <a:t>中，提出要</a:t>
            </a:r>
            <a:r>
              <a:rPr lang="zh-CN" altLang="en-US" sz="3600" dirty="0">
                <a:latin typeface="Arial" panose="020B0604020202020204" pitchFamily="34" charset="0"/>
              </a:rPr>
              <a:t>“</a:t>
            </a:r>
            <a:r>
              <a:rPr lang="zh-CN" altLang="en-US" sz="3600" dirty="0"/>
              <a:t>促进学生的发展</a:t>
            </a:r>
            <a:r>
              <a:rPr lang="zh-CN" altLang="en-US" sz="3600" dirty="0">
                <a:latin typeface="Arial" panose="020B0604020202020204" pitchFamily="34" charset="0"/>
              </a:rPr>
              <a:t>”</a:t>
            </a:r>
            <a:r>
              <a:rPr lang="zh-CN" altLang="en-US" sz="3600" dirty="0"/>
              <a:t>，</a:t>
            </a:r>
            <a:r>
              <a:rPr lang="zh-CN" altLang="en-US" sz="3600" dirty="0">
                <a:latin typeface="Arial" panose="020B0604020202020204" pitchFamily="34" charset="0"/>
              </a:rPr>
              <a:t>“</a:t>
            </a:r>
            <a:r>
              <a:rPr lang="zh-CN" altLang="en-US" sz="3600" dirty="0"/>
              <a:t>培养社会所需要的人</a:t>
            </a:r>
            <a:r>
              <a:rPr lang="zh-CN" altLang="en-US" sz="3600" dirty="0">
                <a:latin typeface="Arial" panose="020B0604020202020204" pitchFamily="34" charset="0"/>
              </a:rPr>
              <a:t>”</a:t>
            </a:r>
            <a:r>
              <a:rPr lang="zh-CN" altLang="en-US" sz="3600" dirty="0"/>
              <a:t>，使学生成为</a:t>
            </a:r>
            <a:r>
              <a:rPr lang="zh-CN" altLang="en-US" sz="3600" dirty="0">
                <a:latin typeface="Arial" panose="020B0604020202020204" pitchFamily="34" charset="0"/>
              </a:rPr>
              <a:t>“</a:t>
            </a:r>
            <a:r>
              <a:rPr lang="zh-CN" altLang="en-US" sz="3600" dirty="0"/>
              <a:t>具有丰富的知识、健康的情感、健全的个性和良好的道德行为习惯的一代新人，在未来的社会生活中能自尊、自信，敢于迎接社会的挑战</a:t>
            </a:r>
            <a:r>
              <a:rPr lang="zh-CN" altLang="en-US" sz="3600" dirty="0">
                <a:latin typeface="Arial" panose="020B0604020202020204" pitchFamily="34" charset="0"/>
              </a:rPr>
              <a:t>”</a:t>
            </a:r>
            <a:r>
              <a:rPr lang="zh-CN" altLang="en-US" sz="3600" dirty="0"/>
              <a:t>，这样的研究目标显得过于空泛、原则。</a:t>
            </a:r>
            <a:endParaRPr lang="zh-CN" altLang="en-US" dirty="0"/>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3794" name="Rectangle 3"/>
          <p:cNvSpPr/>
          <p:nvPr>
            <p:ph idx="1"/>
          </p:nvPr>
        </p:nvSpPr>
        <p:spPr>
          <a:xfrm>
            <a:off x="616268" y="1034733"/>
            <a:ext cx="8277225" cy="5472112"/>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4000" dirty="0"/>
              <a:t>有的提出，要通过对课题的研究，</a:t>
            </a:r>
            <a:r>
              <a:rPr lang="zh-CN" altLang="en-US" sz="4000" dirty="0">
                <a:latin typeface="Arial" panose="020B0604020202020204" pitchFamily="34" charset="0"/>
              </a:rPr>
              <a:t>“</a:t>
            </a:r>
            <a:r>
              <a:rPr lang="zh-CN" altLang="en-US" sz="4000" dirty="0"/>
              <a:t>探索德育的性质，研究对培养人素质和新型主体人格的普遍要求，探索培养目标，探索德育的基本任务，探索德育的主旋律</a:t>
            </a:r>
            <a:r>
              <a:rPr lang="zh-CN" altLang="en-US" sz="4000" dirty="0">
                <a:latin typeface="Arial" panose="020B0604020202020204" pitchFamily="34" charset="0"/>
              </a:rPr>
              <a:t>”</a:t>
            </a:r>
            <a:r>
              <a:rPr lang="zh-CN" altLang="en-US" sz="4000" dirty="0"/>
              <a:t>，确定这样的已经由国家确定了的研究目标，显然是不妥的。</a:t>
            </a:r>
            <a:endParaRPr lang="zh-CN" altLang="en-US" sz="4000" dirty="0"/>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8805" y="1292225"/>
            <a:ext cx="7762875" cy="4954270"/>
          </a:xfrm>
          <a:prstGeom prst="rect">
            <a:avLst/>
          </a:prstGeom>
          <a:noFill/>
        </p:spPr>
        <p:txBody>
          <a:bodyPr wrap="square" rtlCol="0" anchor="t">
            <a:spAutoFit/>
          </a:bodyPr>
          <a:p>
            <a:r>
              <a:rPr lang="en-US" altLang="zh-CN" sz="2800" b="1">
                <a:solidFill>
                  <a:schemeClr val="tx1"/>
                </a:solidFill>
                <a:effectLst>
                  <a:outerShdw blurRad="38100" dist="19050" dir="2700000" algn="tl" rotWithShape="0">
                    <a:schemeClr val="dk1">
                      <a:alpha val="40000"/>
                    </a:schemeClr>
                  </a:outerShdw>
                </a:effectLst>
              </a:rPr>
              <a:t>       </a:t>
            </a:r>
            <a:r>
              <a:rPr lang="zh-CN" alt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rPr>
              <a:t>如果我是评委，我想知道什么？</a:t>
            </a:r>
            <a:endParaRPr lang="zh-CN" altLang="en-US" sz="2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zh-CN" altLang="en-US" sz="2800" b="1">
                <a:solidFill>
                  <a:schemeClr val="tx1"/>
                </a:solidFill>
                <a:effectLst>
                  <a:outerShdw blurRad="38100" dist="19050" dir="2700000" algn="tl" rotWithShape="0">
                    <a:schemeClr val="dk1">
                      <a:alpha val="40000"/>
                    </a:schemeClr>
                  </a:outerShdw>
                </a:effectLst>
              </a:rPr>
              <a:t>      </a:t>
            </a:r>
            <a:r>
              <a:rPr lang="zh-CN" altLang="en-US" sz="3200" b="1">
                <a:solidFill>
                  <a:schemeClr val="tx1"/>
                </a:solidFill>
                <a:effectLst>
                  <a:outerShdw blurRad="38100" dist="19050" dir="2700000" algn="tl" rotWithShape="0">
                    <a:schemeClr val="dk1">
                      <a:alpha val="40000"/>
                    </a:schemeClr>
                  </a:outerShdw>
                </a:effectLst>
              </a:rPr>
              <a:t>这是一个什么课题，包括课题级别类别、为什么要研究这个课题、研究目标和研究内容有哪些、什么时候立项、什么完成研究任务；你是怎么做这项研究的，能不能把怎么做研究说说清楚；</a:t>
            </a:r>
            <a:endParaRPr lang="zh-CN" altLang="en-US" sz="3200" b="1">
              <a:solidFill>
                <a:schemeClr val="tx1"/>
              </a:solidFill>
              <a:effectLst>
                <a:outerShdw blurRad="38100" dist="19050" dir="2700000" algn="tl" rotWithShape="0">
                  <a:schemeClr val="dk1">
                    <a:alpha val="40000"/>
                  </a:schemeClr>
                </a:outerShdw>
              </a:effectLst>
            </a:endParaRPr>
          </a:p>
          <a:p>
            <a:r>
              <a:rPr lang="zh-CN" altLang="en-US" sz="3200" b="1">
                <a:solidFill>
                  <a:schemeClr val="tx1"/>
                </a:solidFill>
                <a:effectLst>
                  <a:outerShdw blurRad="38100" dist="19050" dir="2700000" algn="tl" rotWithShape="0">
                    <a:schemeClr val="dk1">
                      <a:alpha val="40000"/>
                    </a:schemeClr>
                  </a:outerShdw>
                </a:effectLst>
              </a:rPr>
              <a:t>     你这项研究取得了哪些实实在在的成果，有没有什么新的发现，得出与众不同的结论；你这项研究，无论成功还是失败、不足，有没有一些经验教训。</a:t>
            </a:r>
            <a:endParaRPr lang="zh-CN" altLang="en-US" sz="3200" b="1">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392430" y="409575"/>
            <a:ext cx="7174230" cy="645160"/>
          </a:xfrm>
          <a:prstGeom prst="rect">
            <a:avLst/>
          </a:prstGeom>
          <a:noFill/>
        </p:spPr>
        <p:txBody>
          <a:bodyPr wrap="square" rtlCol="0">
            <a:spAutoFit/>
          </a:bodyPr>
          <a:p>
            <a:pPr algn="ctr"/>
            <a:r>
              <a:rPr lang="zh-CN" altLang="en-US" sz="3600" b="1">
                <a:solidFill>
                  <a:schemeClr val="bg1"/>
                </a:solidFill>
                <a:latin typeface="黑体" panose="02010600030101010101" pitchFamily="49" charset="-122"/>
                <a:ea typeface="黑体" panose="02010600030101010101" pitchFamily="49" charset="-122"/>
              </a:rPr>
              <a:t>课题中期研究要写些什么？</a:t>
            </a:r>
            <a:endParaRPr lang="en-US" altLang="zh-CN" sz="3600" b="1">
              <a:solidFill>
                <a:schemeClr val="bg1"/>
              </a:solidFill>
              <a:latin typeface="黑体" panose="02010600030101010101" pitchFamily="49" charset="-122"/>
              <a:ea typeface="黑体" panose="0201060003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4818" name="Rectangle 2"/>
          <p:cNvSpPr/>
          <p:nvPr>
            <p:ph type="title"/>
          </p:nvPr>
        </p:nvSpPr>
        <p:spPr>
          <a:xfrm>
            <a:off x="568325" y="562610"/>
            <a:ext cx="8228965" cy="85534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sz="3200" dirty="0"/>
              <a:t>二是要注意研究报告结构的内在联系。</a:t>
            </a:r>
            <a:endParaRPr lang="zh-CN" altLang="en-US" sz="3200" dirty="0"/>
          </a:p>
        </p:txBody>
      </p:sp>
      <p:sp>
        <p:nvSpPr>
          <p:cNvPr id="34819" name="Rectangle 3"/>
          <p:cNvSpPr/>
          <p:nvPr>
            <p:ph idx="1"/>
          </p:nvPr>
        </p:nvSpPr>
        <p:spPr>
          <a:xfrm>
            <a:off x="568325" y="1417955"/>
            <a:ext cx="8229600" cy="452596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也就是说，课题所确定的研究目标，最终必须落实到研究成果中去。看一个课题的研究合格不合格，能不能通过验收，就看在研究成果中，所取得的成果是不是达到了预期的研究目标。</a:t>
            </a:r>
            <a:endParaRPr lang="zh-CN" altLang="en-US" dirty="0"/>
          </a:p>
          <a:p>
            <a:pPr eaLnBrk="1" hangingPunct="1"/>
            <a:r>
              <a:rPr lang="zh-CN" altLang="en-US" dirty="0"/>
              <a:t>在陈述所取得的研究成果时，一定不能忽略研究目标与研究成果之间这一内在的联系。否则，会令人感到这个课题研究并不成功。</a:t>
            </a:r>
            <a:endParaRPr lang="zh-CN" altLang="en-US" dirty="0"/>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5842" name="Rectangle 2"/>
          <p:cNvSpPr/>
          <p:nvPr>
            <p:ph type="title"/>
          </p:nvPr>
        </p:nvSpPr>
        <p:spPr>
          <a:xfrm>
            <a:off x="672465" y="388620"/>
            <a:ext cx="8288655" cy="80835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en-US" altLang="zh-CN" dirty="0"/>
              <a:t>5. </a:t>
            </a:r>
            <a:r>
              <a:rPr lang="zh-CN" altLang="en-US" dirty="0"/>
              <a:t>课题研究的主要内容：</a:t>
            </a:r>
            <a:endParaRPr lang="zh-CN" altLang="en-US" dirty="0"/>
          </a:p>
        </p:txBody>
      </p:sp>
      <p:sp>
        <p:nvSpPr>
          <p:cNvPr id="35843" name="Rectangle 3"/>
          <p:cNvSpPr/>
          <p:nvPr>
            <p:ph idx="1"/>
          </p:nvPr>
        </p:nvSpPr>
        <p:spPr>
          <a:xfrm>
            <a:off x="673100" y="1197610"/>
            <a:ext cx="8288655" cy="540004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lnSpc>
                <a:spcPct val="90000"/>
              </a:lnSpc>
            </a:pPr>
            <a:r>
              <a:rPr lang="zh-CN" altLang="en-US" dirty="0"/>
              <a:t>课题研究的主要内容陈述的是课题研究的范畴，课题研究的着力点。</a:t>
            </a:r>
            <a:endParaRPr lang="zh-CN" altLang="en-US" dirty="0"/>
          </a:p>
          <a:p>
            <a:pPr eaLnBrk="1" hangingPunct="1">
              <a:lnSpc>
                <a:spcPct val="90000"/>
              </a:lnSpc>
            </a:pPr>
            <a:r>
              <a:rPr lang="zh-CN" altLang="en-US" dirty="0"/>
              <a:t>对研究主要内容的表述应当紧扣研究目标，简明扼要，准确中肯。</a:t>
            </a:r>
            <a:endParaRPr lang="zh-CN" altLang="en-US" dirty="0"/>
          </a:p>
          <a:p>
            <a:pPr eaLnBrk="1" hangingPunct="1">
              <a:lnSpc>
                <a:spcPct val="90000"/>
              </a:lnSpc>
            </a:pPr>
            <a:r>
              <a:rPr lang="zh-CN" altLang="en-US" dirty="0"/>
              <a:t>在陈述课题研究的主要内容时，有的将子课题表述成研究的内容，这也是一种简洁明了的表述办法。</a:t>
            </a:r>
            <a:endParaRPr lang="zh-CN" altLang="en-US" dirty="0"/>
          </a:p>
          <a:p>
            <a:pPr eaLnBrk="1" hangingPunct="1">
              <a:lnSpc>
                <a:spcPct val="90000"/>
              </a:lnSpc>
            </a:pPr>
            <a:r>
              <a:rPr lang="zh-CN" altLang="en-US" dirty="0"/>
              <a:t>必须注意的是，课题研究的主要内容与课题研究成果同样有着密切的内在联系，课题研究的主要内容的研究结果必须在研究成果中予以体现。</a:t>
            </a:r>
            <a:endParaRPr lang="zh-CN" altLang="en-US" dirty="0"/>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6866" name="Rectangle 2"/>
          <p:cNvSpPr/>
          <p:nvPr>
            <p:ph type="title"/>
          </p:nvPr>
        </p:nvSpPr>
        <p:spPr>
          <a:xfrm>
            <a:off x="457200" y="456883"/>
            <a:ext cx="822960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en-US" altLang="zh-CN" dirty="0"/>
              <a:t>6. </a:t>
            </a:r>
            <a:r>
              <a:rPr lang="zh-CN" altLang="en-US" dirty="0"/>
              <a:t>课题研究的方法：</a:t>
            </a:r>
            <a:endParaRPr lang="zh-CN" altLang="en-US" dirty="0"/>
          </a:p>
        </p:txBody>
      </p:sp>
      <p:sp>
        <p:nvSpPr>
          <p:cNvPr id="36867" name="Rectangle 3"/>
          <p:cNvSpPr/>
          <p:nvPr>
            <p:ph idx="1"/>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课题研究的方法，指的是该项课题在研究时所采用的教育科研方法。一项课题的研究，往往要采用多种科研方法。</a:t>
            </a:r>
            <a:endParaRPr lang="zh-CN" altLang="en-US" dirty="0"/>
          </a:p>
          <a:p>
            <a:pPr eaLnBrk="1" hangingPunct="1"/>
            <a:r>
              <a:rPr lang="zh-CN" altLang="en-US" dirty="0"/>
              <a:t>比如，采用实验法，同时也可能采用问卷法、调查法、统计法、分析法等。</a:t>
            </a:r>
            <a:endParaRPr lang="zh-CN" altLang="en-US" dirty="0"/>
          </a:p>
          <a:p>
            <a:pPr eaLnBrk="1" hangingPunct="1"/>
            <a:r>
              <a:rPr lang="zh-CN" altLang="en-US" dirty="0"/>
              <a:t>这部分的陈述，一般列出将采用的科研方法，稍加说明就可以了，花费的笔墨不必很多。</a:t>
            </a:r>
            <a:endParaRPr lang="zh-CN" altLang="en-US" dirty="0"/>
          </a:p>
        </p:txBody>
      </p:sp>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7890" name="Rectangle 2"/>
          <p:cNvSpPr/>
          <p:nvPr>
            <p:ph type="title"/>
          </p:nvPr>
        </p:nvSpPr>
        <p:spPr>
          <a:xfrm>
            <a:off x="457200" y="456883"/>
            <a:ext cx="822960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en-US" altLang="zh-CN" dirty="0"/>
              <a:t>7. </a:t>
            </a:r>
            <a:r>
              <a:rPr lang="zh-CN" altLang="en-US" dirty="0"/>
              <a:t>课题研究的步骤：</a:t>
            </a:r>
            <a:endParaRPr lang="zh-CN" altLang="en-US" dirty="0"/>
          </a:p>
        </p:txBody>
      </p:sp>
      <p:sp>
        <p:nvSpPr>
          <p:cNvPr id="37891" name="Rectangle 3"/>
          <p:cNvSpPr/>
          <p:nvPr>
            <p:ph idx="1"/>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3600" dirty="0"/>
              <a:t>这部分的陈述比较简单。</a:t>
            </a:r>
            <a:endParaRPr lang="zh-CN" altLang="en-US" sz="3600" dirty="0"/>
          </a:p>
          <a:p>
            <a:pPr eaLnBrk="1" hangingPunct="1"/>
            <a:r>
              <a:rPr lang="zh-CN" altLang="en-US" sz="3600" dirty="0"/>
              <a:t>一般将课题研究分成准备、实施研究、总结等三个阶段，也有的分成四个、五个阶段。</a:t>
            </a:r>
            <a:endParaRPr lang="zh-CN" altLang="en-US" sz="3600" dirty="0"/>
          </a:p>
          <a:p>
            <a:pPr eaLnBrk="1" hangingPunct="1"/>
            <a:r>
              <a:rPr lang="zh-CN" altLang="en-US" sz="3600" dirty="0"/>
              <a:t>然后，在每个阶段中简要陈述做了几项工作，一做什么，二做什么，三做什么，简明扼要，不必详细陈述。</a:t>
            </a:r>
            <a:endParaRPr lang="zh-CN" altLang="en-US" sz="3600" dirty="0"/>
          </a:p>
        </p:txBody>
      </p:sp>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8914" name="Rectangle 2"/>
          <p:cNvSpPr/>
          <p:nvPr>
            <p:ph type="title"/>
          </p:nvPr>
        </p:nvSpPr>
        <p:spPr>
          <a:xfrm>
            <a:off x="457200" y="274955"/>
            <a:ext cx="838454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en-US" altLang="zh-CN" dirty="0"/>
              <a:t>8. </a:t>
            </a:r>
            <a:r>
              <a:rPr lang="zh-CN" altLang="en-US" dirty="0"/>
              <a:t>课题研究的主要过程：</a:t>
            </a:r>
            <a:endParaRPr lang="zh-CN" altLang="en-US" dirty="0"/>
          </a:p>
        </p:txBody>
      </p:sp>
      <p:sp>
        <p:nvSpPr>
          <p:cNvPr id="38915" name="Rectangle 3"/>
          <p:cNvSpPr/>
          <p:nvPr>
            <p:ph idx="1"/>
          </p:nvPr>
        </p:nvSpPr>
        <p:spPr>
          <a:xfrm>
            <a:off x="457200" y="1417955"/>
            <a:ext cx="8384540" cy="499173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lnSpc>
                <a:spcPct val="90000"/>
              </a:lnSpc>
            </a:pPr>
            <a:r>
              <a:rPr lang="zh-CN" altLang="en-US" dirty="0"/>
              <a:t>课题研究的主要过程需要花费较多的笔墨来陈述。要通过回顾、归纳、提炼，具体陈述课题研究的主要过程，具体陈述采取哪些措施、策略，或基本的做法来开展研究。</a:t>
            </a:r>
            <a:endParaRPr lang="zh-CN" altLang="en-US" dirty="0"/>
          </a:p>
          <a:p>
            <a:pPr eaLnBrk="1" hangingPunct="1">
              <a:lnSpc>
                <a:spcPct val="90000"/>
              </a:lnSpc>
            </a:pPr>
            <a:r>
              <a:rPr lang="zh-CN" altLang="en-US" dirty="0"/>
              <a:t>主要过程也可以与研究步骤合在一起陈述，在每一个阶段中具体陈述所做的几项工作，所采取的研究策略或措施等。</a:t>
            </a:r>
            <a:endParaRPr lang="zh-CN" altLang="en-US" dirty="0"/>
          </a:p>
          <a:p>
            <a:pPr eaLnBrk="1" hangingPunct="1">
              <a:lnSpc>
                <a:spcPct val="90000"/>
              </a:lnSpc>
            </a:pPr>
            <a:r>
              <a:rPr lang="zh-CN" altLang="en-US" dirty="0"/>
              <a:t>撰写这部分内容时，应注意不要用总结式的语调来撰写，不要将这部分写成经验总结或研究体会。</a:t>
            </a:r>
            <a:endParaRPr lang="zh-CN" altLang="en-US" dirty="0"/>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9938" name="Rectangle 2"/>
          <p:cNvSpPr/>
          <p:nvPr>
            <p:ph type="title"/>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en-US" altLang="zh-CN" dirty="0"/>
              <a:t>9. </a:t>
            </a:r>
            <a:r>
              <a:rPr lang="zh-CN" altLang="en-US" dirty="0"/>
              <a:t>课题研究成果：</a:t>
            </a:r>
            <a:endParaRPr lang="zh-CN" altLang="en-US" dirty="0"/>
          </a:p>
        </p:txBody>
      </p:sp>
      <p:sp>
        <p:nvSpPr>
          <p:cNvPr id="39939" name="Rectangle 3"/>
          <p:cNvSpPr/>
          <p:nvPr>
            <p:ph idx="1"/>
          </p:nvPr>
        </p:nvSpPr>
        <p:spPr>
          <a:xfrm>
            <a:off x="457200" y="1417955"/>
            <a:ext cx="8229600" cy="452596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课题研究成果是整篇研究报告中最为重要的部分。一个研究报告写得好不好，是否能全面、准确地反映课题研究的基本情况，使课题研究成果具有推广价值和借鉴价值，就看这部分的具体内容写得如何。</a:t>
            </a:r>
            <a:endParaRPr lang="zh-CN" altLang="en-US" dirty="0"/>
          </a:p>
          <a:p>
            <a:pPr eaLnBrk="1" hangingPunct="1"/>
            <a:r>
              <a:rPr lang="zh-CN" altLang="en-US" dirty="0"/>
              <a:t>一般说来，这部分的文字内容所占的篇幅，要占整篇研究报告的一半左右。</a:t>
            </a:r>
            <a:endParaRPr lang="zh-CN" altLang="en-US" dirty="0"/>
          </a:p>
          <a:p>
            <a:pPr eaLnBrk="1" hangingPunct="1"/>
            <a:r>
              <a:rPr lang="zh-CN" altLang="en-US" dirty="0">
                <a:latin typeface="Arial" panose="020B0604020202020204" pitchFamily="34" charset="0"/>
              </a:rPr>
              <a:t>“</a:t>
            </a:r>
            <a:r>
              <a:rPr lang="zh-CN" altLang="en-US" dirty="0"/>
              <a:t>课题研究成果</a:t>
            </a:r>
            <a:r>
              <a:rPr lang="zh-CN" altLang="en-US" dirty="0">
                <a:latin typeface="Arial" panose="020B0604020202020204" pitchFamily="34" charset="0"/>
              </a:rPr>
              <a:t>”</a:t>
            </a:r>
            <a:r>
              <a:rPr lang="zh-CN" altLang="en-US" dirty="0"/>
              <a:t>这个部分内容的表述，要注意三个问题：</a:t>
            </a:r>
            <a:endParaRPr lang="zh-CN" altLang="en-US" dirty="0"/>
          </a:p>
        </p:txBody>
      </p:sp>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0962" name="Rectangle 2"/>
          <p:cNvSpPr/>
          <p:nvPr>
            <p:ph type="title"/>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sz="3600" dirty="0"/>
              <a:t>第一，不要只讲实践成果，</a:t>
            </a:r>
            <a:br>
              <a:rPr lang="zh-CN" altLang="en-US" sz="3600" dirty="0"/>
            </a:br>
            <a:r>
              <a:rPr lang="zh-CN" altLang="en-US" sz="3600" dirty="0"/>
              <a:t>不讲理论成果。</a:t>
            </a:r>
            <a:endParaRPr lang="zh-CN" altLang="en-US" sz="3600" dirty="0"/>
          </a:p>
        </p:txBody>
      </p:sp>
      <p:sp>
        <p:nvSpPr>
          <p:cNvPr id="40963" name="Rectangle 3"/>
          <p:cNvSpPr/>
          <p:nvPr>
            <p:ph idx="1"/>
          </p:nvPr>
        </p:nvSpPr>
        <p:spPr>
          <a:xfrm>
            <a:off x="457200" y="1417955"/>
            <a:ext cx="8229600" cy="485838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lnSpc>
                <a:spcPct val="90000"/>
              </a:lnSpc>
            </a:pPr>
            <a:r>
              <a:rPr lang="zh-CN" altLang="en-US" dirty="0"/>
              <a:t>一个研究报告的研究成果，应当包括理论成果和实践成果两个部分。不少的研究报告，是这样陈述研究成果的：我们通过研究，开设了几节公开课、观摩课，发表了多少篇论文，获得那一级奖，在</a:t>
            </a:r>
            <a:r>
              <a:rPr lang="en-US" altLang="zh-CN" dirty="0"/>
              <a:t>CN</a:t>
            </a:r>
            <a:r>
              <a:rPr lang="zh-CN" altLang="en-US" dirty="0"/>
              <a:t>刊物和那些汇编上发表了几篇文章，有多少学生参加什么竞赛获得了那些奖项。或者是通过研究，学生的学习成绩和学习能力获得了哪些提高，教师的科研水平得到了哪些提高等等。这些是不是研究成果？是成果。但仅是属于实践成果。</a:t>
            </a:r>
            <a:endParaRPr lang="zh-CN" altLang="en-US" dirty="0"/>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39939" name="Rectangle 3"/>
          <p:cNvSpPr>
            <a:spLocks noGrp="1"/>
          </p:cNvSpPr>
          <p:nvPr>
            <p:ph idx="1"/>
          </p:nvPr>
        </p:nvSpPr>
        <p:spPr>
          <a:xfrm>
            <a:off x="517843" y="513080"/>
            <a:ext cx="8277225" cy="583247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一篇研究报告，单单这样陈述，是远远不够的。因为这样的陈述，别人无法从你们的研究成果中学习到什么，这样的研究成果没有什么借鉴推广价值。具有借鉴价值和推广价值的，往往体现在理论成果部分。</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有的人认为，我们的课题研究没有什么理论成果。其实不然，</a:t>
            </a:r>
            <a:r>
              <a:rPr kumimoji="0" lang="zh-CN" altLang="en-US" sz="3200" b="0" i="0" u="none" strike="noStrike" kern="0" cap="none" spc="0" normalizeH="0" baseline="0" noProof="1">
                <a:solidFill>
                  <a:srgbClr val="FF0000"/>
                </a:solidFill>
                <a:effectLst>
                  <a:outerShdw blurRad="38100" dist="25400" dir="5400000" algn="ctr" rotWithShape="0">
                    <a:srgbClr val="6E747A">
                      <a:alpha val="43000"/>
                    </a:srgbClr>
                  </a:outerShdw>
                </a:effectLst>
                <a:uLnTx/>
                <a:uFillTx/>
                <a:latin typeface="+mn-lt"/>
                <a:ea typeface="+mn-ea"/>
                <a:cs typeface="+mn-cs"/>
              </a:rPr>
              <a:t>我们所说的理论成果，就是我们通过研究得到的新观点、新认识，或者新的策略、新的教学模式等等。</a:t>
            </a:r>
            <a:endParaRPr kumimoji="0" lang="zh-CN" altLang="en-US" sz="3200" b="0"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这些新观点、新认识、新策略、新模式，又往往与我们在</a:t>
            </a:r>
            <a:r>
              <a:rPr kumimoji="0" lang="zh-CN" altLang="en-US" sz="3200" b="0" i="0" u="none" strike="noStrike" kern="0" cap="none" spc="0" normalizeH="0" baseline="0" noProof="1">
                <a:ln>
                  <a:noFill/>
                </a:ln>
                <a:solidFill>
                  <a:schemeClr val="tx1"/>
                </a:solidFill>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研究目标</a:t>
            </a:r>
            <a:r>
              <a:rPr kumimoji="0" lang="zh-CN" altLang="en-US" sz="3200" b="0" i="0" u="none" strike="noStrike" kern="0" cap="none" spc="0" normalizeH="0" baseline="0" noProof="1">
                <a:ln>
                  <a:noFill/>
                </a:ln>
                <a:solidFill>
                  <a:schemeClr val="tx1"/>
                </a:solidFill>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或</a:t>
            </a:r>
            <a:r>
              <a:rPr kumimoji="0" lang="zh-CN" altLang="en-US" sz="3200" b="0" i="0" u="none" strike="noStrike" kern="0" cap="none" spc="0" normalizeH="0" baseline="0" noProof="1">
                <a:ln>
                  <a:noFill/>
                </a:ln>
                <a:solidFill>
                  <a:schemeClr val="tx1"/>
                </a:solidFill>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研究内容</a:t>
            </a:r>
            <a:r>
              <a:rPr kumimoji="0" lang="zh-CN" altLang="en-US" sz="3200" b="0" i="0" u="none" strike="noStrike" kern="0" cap="none" spc="0" normalizeH="0" baseline="0" noProof="1">
                <a:ln>
                  <a:noFill/>
                </a:ln>
                <a:solidFill>
                  <a:schemeClr val="tx1"/>
                </a:solidFill>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中所确定了的要达到的成果密切联系。</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0963" name="Rectangle 3"/>
          <p:cNvSpPr>
            <a:spLocks noGrp="1"/>
          </p:cNvSpPr>
          <p:nvPr>
            <p:ph idx="1"/>
          </p:nvPr>
        </p:nvSpPr>
        <p:spPr>
          <a:xfrm>
            <a:off x="627698" y="476250"/>
            <a:ext cx="8277225" cy="61214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例如，有项研究阅读教学的课题所确定的研究目标是：要通过研究，</a:t>
            </a:r>
            <a:r>
              <a:rPr kumimoji="0" lang="zh-CN" altLang="en-US" sz="3200" b="0" i="0" u="none" strike="noStrike" kern="0" cap="none" spc="0" normalizeH="0" baseline="0" noProof="1">
                <a:ln>
                  <a:noFill/>
                </a:ln>
                <a:solidFill>
                  <a:schemeClr val="tx1"/>
                </a:solidFill>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建构具有主体性、开放性、实效性、体验性、创造性的自主探究、激励成功的</a:t>
            </a:r>
            <a:r>
              <a:rPr kumimoji="0" lang="zh-CN" altLang="en-US" sz="3200" b="0" i="0" u="none" strike="noStrike" kern="0" cap="none" spc="0" normalizeH="0" baseline="0" noProof="1">
                <a:solidFill>
                  <a:srgbClr val="FF0000"/>
                </a:solidFill>
                <a:effectLst>
                  <a:outerShdw blurRad="38100" dist="25400" dir="5400000" algn="ctr" rotWithShape="0">
                    <a:srgbClr val="6E747A">
                      <a:alpha val="43000"/>
                    </a:srgbClr>
                  </a:outerShdw>
                </a:effectLst>
                <a:uLnTx/>
                <a:uFillTx/>
                <a:latin typeface="+mn-lt"/>
                <a:ea typeface="+mn-ea"/>
                <a:cs typeface="+mn-cs"/>
              </a:rPr>
              <a:t>阅读教学新模式</a:t>
            </a:r>
            <a:r>
              <a:rPr kumimoji="0" lang="zh-CN" altLang="en-US" sz="3200" b="0" i="0" u="none" strike="noStrike" kern="0" cap="none" spc="0" normalizeH="0" baseline="0" noProof="1">
                <a:ln>
                  <a:noFill/>
                </a:ln>
                <a:solidFill>
                  <a:srgbClr val="FF0000"/>
                </a:solidFill>
                <a:effectLst/>
                <a:uLnTx/>
                <a:uFillTx/>
                <a:latin typeface="+mn-lt"/>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研究探讨该模式应遵循的</a:t>
            </a:r>
            <a:r>
              <a:rPr kumimoji="0" lang="zh-CN" altLang="en-US" sz="3200" b="0" i="0" u="none" strike="noStrike" kern="0" cap="none" spc="0" normalizeH="0" baseline="0" noProof="1">
                <a:solidFill>
                  <a:srgbClr val="FF0000"/>
                </a:solidFill>
                <a:effectLst>
                  <a:outerShdw blurRad="38100" dist="25400" dir="5400000" algn="ctr" rotWithShape="0">
                    <a:srgbClr val="6E747A">
                      <a:alpha val="43000"/>
                    </a:srgbClr>
                  </a:outerShdw>
                </a:effectLst>
                <a:uLnTx/>
                <a:uFillTx/>
                <a:latin typeface="+mn-lt"/>
                <a:ea typeface="+mn-ea"/>
                <a:cs typeface="+mn-cs"/>
              </a:rPr>
              <a:t>基本原则、基本操作程序和常用操作程序以及操作该程序的有效展开和运作的基本教学策略</a:t>
            </a:r>
            <a:r>
              <a:rPr kumimoji="0" lang="zh-CN" altLang="en-US" sz="3200" b="0" i="0" u="none" strike="noStrike" kern="0" cap="none" spc="0" normalizeH="0" baseline="0" noProof="1">
                <a:solidFill>
                  <a:srgbClr val="FF0000"/>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那么，在</a:t>
            </a:r>
            <a:r>
              <a:rPr kumimoji="0" lang="zh-CN" altLang="en-US" sz="3200" b="0" i="0" u="none" strike="noStrike" kern="0" cap="none" spc="0" normalizeH="0" baseline="0" noProof="1">
                <a:ln>
                  <a:noFill/>
                </a:ln>
                <a:solidFill>
                  <a:schemeClr val="tx1"/>
                </a:solidFill>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研究成果</a:t>
            </a:r>
            <a:r>
              <a:rPr kumimoji="0" lang="zh-CN" altLang="en-US" sz="3200" b="0" i="0" u="none" strike="noStrike" kern="0" cap="none" spc="0" normalizeH="0" baseline="0" noProof="1">
                <a:ln>
                  <a:noFill/>
                </a:ln>
                <a:solidFill>
                  <a:schemeClr val="tx1"/>
                </a:solidFill>
                <a:effectLst/>
                <a:uLnTx/>
                <a:uFillTx/>
                <a:latin typeface="Arial" panose="020B0604020202020204" pitchFamily="34" charset="0"/>
                <a:ea typeface="+mn-ea"/>
                <a:cs typeface="+mn-cs"/>
              </a:rPr>
              <a:t>”</a:t>
            </a:r>
            <a:r>
              <a:rPr kumimoji="0" lang="zh-CN" altLang="en-US" sz="3200" b="0" i="0" u="none" strike="noStrike" kern="0" cap="none" spc="0" normalizeH="0" baseline="0" noProof="1">
                <a:ln>
                  <a:noFill/>
                </a:ln>
                <a:solidFill>
                  <a:schemeClr val="tx1"/>
                </a:solidFill>
                <a:effectLst/>
                <a:uLnTx/>
                <a:uFillTx/>
                <a:latin typeface="+mn-lt"/>
                <a:ea typeface="+mn-ea"/>
                <a:cs typeface="+mn-cs"/>
              </a:rPr>
              <a:t>中，具体陈述所建构的</a:t>
            </a:r>
            <a:r>
              <a:rPr kumimoji="0" lang="zh-CN" altLang="en-US" sz="3200" b="0" i="0" u="none" strike="noStrike" kern="0" cap="none" spc="0" normalizeH="0" baseline="0" noProof="1">
                <a:solidFill>
                  <a:srgbClr val="FF0000"/>
                </a:solidFill>
                <a:effectLst>
                  <a:outerShdw blurRad="38100" dist="25400" dir="5400000" algn="ctr" rotWithShape="0">
                    <a:srgbClr val="6E747A">
                      <a:alpha val="43000"/>
                    </a:srgbClr>
                  </a:outerShdw>
                </a:effectLst>
                <a:uLnTx/>
                <a:uFillTx/>
                <a:latin typeface="+mn-lt"/>
                <a:ea typeface="+mn-ea"/>
                <a:cs typeface="+mn-cs"/>
              </a:rPr>
              <a:t>新模式是什么，以及基本原则、操作程序、基本教学策略等。</a:t>
            </a:r>
            <a:endParaRPr kumimoji="0" lang="zh-CN" altLang="en-US" sz="3200" b="0" i="0" u="none" strike="noStrike" kern="0" cap="none" spc="0" normalizeH="0" baseline="0" noProof="1">
              <a:solidFill>
                <a:schemeClr val="accent1"/>
              </a:solidFill>
              <a:effectLst>
                <a:outerShdw blurRad="38100" dist="25400" dir="5400000" algn="ctr" rotWithShape="0">
                  <a:srgbClr val="6E747A">
                    <a:alpha val="43000"/>
                  </a:srgbClr>
                </a:outerShdw>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Tx/>
              <a:buFontTx/>
              <a:buChar char="•"/>
              <a:defRPr/>
            </a:pPr>
            <a:r>
              <a:rPr kumimoji="0" lang="zh-CN" altLang="en-US" sz="3200" b="0" i="0" u="none" strike="noStrike" kern="0" cap="none" spc="0" normalizeH="0" baseline="0" noProof="1">
                <a:ln>
                  <a:noFill/>
                </a:ln>
                <a:solidFill>
                  <a:schemeClr val="tx1"/>
                </a:solidFill>
                <a:effectLst/>
                <a:uLnTx/>
                <a:uFillTx/>
                <a:latin typeface="+mn-lt"/>
                <a:ea typeface="+mn-ea"/>
                <a:cs typeface="+mn-cs"/>
              </a:rPr>
              <a:t>这些就是研究的理论成果，这样的研究成果才有借鉴和参考的价值。</a:t>
            </a:r>
            <a:endParaRPr kumimoji="0" lang="zh-CN" altLang="en-US" sz="3200" b="0" i="0" u="none" strike="noStrike" kern="0" cap="none" spc="0" normalizeH="0" baseline="0" noProof="1">
              <a:ln>
                <a:noFill/>
              </a:ln>
              <a:solidFill>
                <a:schemeClr val="tx1"/>
              </a:solidFill>
              <a:effectLst/>
              <a:uLnTx/>
              <a:uFillTx/>
              <a:latin typeface="+mn-lt"/>
              <a:ea typeface="+mn-ea"/>
              <a:cs typeface="+mn-cs"/>
            </a:endParaRP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4034" name="Rectangle 2"/>
          <p:cNvSpPr/>
          <p:nvPr>
            <p:ph type="title"/>
          </p:nvPr>
        </p:nvSpPr>
        <p:spPr>
          <a:xfrm>
            <a:off x="457200" y="288925"/>
            <a:ext cx="8277225"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sz="3600" dirty="0"/>
              <a:t>第二，研究成果的陈述不能过于简略。</a:t>
            </a:r>
            <a:endParaRPr lang="zh-CN" altLang="en-US" sz="3600" dirty="0"/>
          </a:p>
        </p:txBody>
      </p:sp>
      <p:sp>
        <p:nvSpPr>
          <p:cNvPr id="44035" name="Rectangle 3"/>
          <p:cNvSpPr/>
          <p:nvPr>
            <p:ph idx="1"/>
          </p:nvPr>
        </p:nvSpPr>
        <p:spPr>
          <a:xfrm>
            <a:off x="457200" y="1431925"/>
            <a:ext cx="8276590" cy="452628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3600" dirty="0"/>
              <a:t>有些课题在研究过程中，撰写出多篇学术论文。这些学术论文，就是课题研究的部分主要成果。</a:t>
            </a:r>
            <a:endParaRPr lang="zh-CN" altLang="en-US" sz="3600" dirty="0"/>
          </a:p>
          <a:p>
            <a:pPr eaLnBrk="1" hangingPunct="1"/>
            <a:r>
              <a:rPr lang="zh-CN" altLang="en-US" sz="3600" dirty="0"/>
              <a:t>在研究报告</a:t>
            </a:r>
            <a:r>
              <a:rPr lang="zh-CN" altLang="en-US" sz="3600" dirty="0">
                <a:latin typeface="Arial" panose="020B0604020202020204" pitchFamily="34" charset="0"/>
              </a:rPr>
              <a:t>“</a:t>
            </a:r>
            <a:r>
              <a:rPr lang="zh-CN" altLang="en-US" sz="3600" dirty="0"/>
              <a:t>研究成果</a:t>
            </a:r>
            <a:r>
              <a:rPr lang="zh-CN" altLang="en-US" sz="3600" dirty="0">
                <a:latin typeface="Arial" panose="020B0604020202020204" pitchFamily="34" charset="0"/>
              </a:rPr>
              <a:t>”</a:t>
            </a:r>
            <a:r>
              <a:rPr lang="zh-CN" altLang="en-US" sz="3600" dirty="0"/>
              <a:t>部分，要将这些论文的主要观点提炼、归纳进去。有的研究报告是这样陈述所取得的成果的：研究成果详见什么什么论文。只是这样的陈述是不行的。</a:t>
            </a:r>
            <a:endParaRPr lang="zh-CN" altLang="en-US" sz="3600" dirty="0"/>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944245" y="290830"/>
            <a:ext cx="7174230" cy="645160"/>
          </a:xfrm>
          <a:prstGeom prst="rect">
            <a:avLst/>
          </a:prstGeom>
          <a:noFill/>
        </p:spPr>
        <p:txBody>
          <a:bodyPr wrap="square" rtlCol="0">
            <a:spAutoFit/>
          </a:bodyPr>
          <a:p>
            <a:pPr algn="ctr"/>
            <a:r>
              <a:rPr lang="zh-CN" altLang="en-US" sz="3600" b="1">
                <a:solidFill>
                  <a:schemeClr val="bg1"/>
                </a:solidFill>
                <a:latin typeface="黑体" panose="02010600030101010101" pitchFamily="49" charset="-122"/>
                <a:ea typeface="黑体" panose="02010600030101010101" pitchFamily="49" charset="-122"/>
              </a:rPr>
              <a:t>课题中期研究报告的基本格式</a:t>
            </a:r>
            <a:endParaRPr lang="zh-CN" altLang="en-US" sz="3600" b="1">
              <a:solidFill>
                <a:schemeClr val="bg1"/>
              </a:solidFill>
              <a:latin typeface="黑体" panose="02010600030101010101" pitchFamily="49" charset="-122"/>
              <a:ea typeface="黑体" panose="02010600030101010101" pitchFamily="49" charset="-122"/>
            </a:endParaRPr>
          </a:p>
        </p:txBody>
      </p:sp>
      <p:sp>
        <p:nvSpPr>
          <p:cNvPr id="6" name="文本框 5"/>
          <p:cNvSpPr txBox="1"/>
          <p:nvPr/>
        </p:nvSpPr>
        <p:spPr>
          <a:xfrm>
            <a:off x="628650" y="1443990"/>
            <a:ext cx="8004810" cy="3969385"/>
          </a:xfrm>
          <a:prstGeom prst="rect">
            <a:avLst/>
          </a:prstGeom>
          <a:solidFill>
            <a:schemeClr val="bg1"/>
          </a:solidFill>
        </p:spPr>
        <p:txBody>
          <a:bodyPr wrap="square" rtlCol="0">
            <a:spAutoFit/>
          </a:bodyPr>
          <a:p>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一、做什么？</a:t>
            </a:r>
            <a:r>
              <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（课题研究的名称）</a:t>
            </a:r>
            <a:endPar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二、为什么做？</a:t>
            </a:r>
            <a:endPar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（课题研究的背景、研究价值与意义）</a:t>
            </a:r>
            <a:endPar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三、怎样做？</a:t>
            </a:r>
            <a:endPar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（研究的路径、研究的方法，研究的具体实践）</a:t>
            </a:r>
            <a:endPar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四、做得怎么样？</a:t>
            </a:r>
            <a:endPar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（研究的初步成果：包括理论成果与实践成果）</a:t>
            </a:r>
            <a:endParaRPr lang="zh-CN" altLang="en-US" sz="28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2800" b="1">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rPr>
              <a:t>五、反思与打算</a:t>
            </a:r>
            <a:r>
              <a:rPr lang="zh-CN" altLang="en-US" sz="2800">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rPr>
              <a:t>（存在问题与需要说明的情况，哪些内容没有完成，后阶段的任务）</a:t>
            </a:r>
            <a:endParaRPr lang="zh-CN" altLang="en-US" sz="2800">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5058" name="Rectangle 3"/>
          <p:cNvSpPr/>
          <p:nvPr>
            <p:ph idx="1"/>
          </p:nvPr>
        </p:nvSpPr>
        <p:spPr>
          <a:xfrm>
            <a:off x="640398" y="515620"/>
            <a:ext cx="8277225" cy="604837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lnSpc>
                <a:spcPct val="90000"/>
              </a:lnSpc>
            </a:pPr>
            <a:r>
              <a:rPr lang="zh-CN" altLang="en-US" sz="3600" dirty="0"/>
              <a:t>如果一个课题分为几个子课题来研究，在研究报告的成果表述中，也要将这几个子课题研究的成果进行提炼、归纳。</a:t>
            </a:r>
            <a:endParaRPr lang="zh-CN" altLang="en-US" sz="3600" dirty="0"/>
          </a:p>
          <a:p>
            <a:pPr eaLnBrk="1" hangingPunct="1">
              <a:lnSpc>
                <a:spcPct val="90000"/>
              </a:lnSpc>
            </a:pPr>
            <a:r>
              <a:rPr lang="zh-CN" altLang="en-US" sz="3600" dirty="0"/>
              <a:t>在提炼、归纳时，应注意不要只是简单地罗列这个子课题的主要成果是什么，那个子课题的主要成果是什么，而应融会所有子课题的主要研究成果，归纳出几点。</a:t>
            </a:r>
            <a:endParaRPr lang="zh-CN" altLang="en-US" sz="3600" dirty="0"/>
          </a:p>
          <a:p>
            <a:pPr eaLnBrk="1" hangingPunct="1">
              <a:lnSpc>
                <a:spcPct val="90000"/>
              </a:lnSpc>
            </a:pPr>
            <a:r>
              <a:rPr lang="zh-CN" altLang="en-US" sz="3600" dirty="0"/>
              <a:t>同时也应注意这些子课题的研究成果必须体现所确定的研究目标。</a:t>
            </a:r>
            <a:endParaRPr lang="zh-CN" altLang="en-US" sz="3600" dirty="0"/>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6082" name="Rectangle 2"/>
          <p:cNvSpPr/>
          <p:nvPr>
            <p:ph type="title"/>
          </p:nvPr>
        </p:nvSpPr>
        <p:spPr>
          <a:xfrm>
            <a:off x="589280" y="288925"/>
            <a:ext cx="8282305" cy="177165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en-US" altLang="zh-CN" dirty="0"/>
              <a:t>10. </a:t>
            </a:r>
            <a:r>
              <a:rPr lang="zh-CN" altLang="en-US" dirty="0"/>
              <a:t>课题研究存在的主要问题</a:t>
            </a:r>
            <a:br>
              <a:rPr lang="zh-CN" altLang="en-US" dirty="0"/>
            </a:br>
            <a:r>
              <a:rPr lang="zh-CN" altLang="en-US" dirty="0"/>
              <a:t>及今后的设想：</a:t>
            </a:r>
            <a:endParaRPr lang="zh-CN" altLang="en-US" dirty="0"/>
          </a:p>
        </p:txBody>
      </p:sp>
      <p:sp>
        <p:nvSpPr>
          <p:cNvPr id="46083" name="Rectangle 3"/>
          <p:cNvSpPr/>
          <p:nvPr>
            <p:ph idx="1"/>
          </p:nvPr>
        </p:nvSpPr>
        <p:spPr>
          <a:xfrm>
            <a:off x="588963" y="1946910"/>
            <a:ext cx="8277225" cy="374491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3600" dirty="0"/>
              <a:t>这个部分内容陈述要求比较简单。但要求所找的主要问题要准确、中肯。今后的设想，主要陈述准备如何开展后续研究，或者如何开展推广性研究等。</a:t>
            </a:r>
            <a:endParaRPr lang="zh-CN" altLang="en-US" sz="3600" dirty="0"/>
          </a:p>
        </p:txBody>
      </p:sp>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7106" name="Rectangle 2"/>
          <p:cNvSpPr/>
          <p:nvPr>
            <p:ph type="title"/>
          </p:nvPr>
        </p:nvSpPr>
        <p:spPr/>
        <p:txBody>
          <a:bodyPr vert="horz" wrap="square" lIns="92075" tIns="46038" rIns="92075" bIns="46038" anchor="ctr"/>
          <a:p>
            <a:pPr eaLnBrk="1" hangingPunct="1"/>
            <a:r>
              <a:rPr lang="zh-CN" altLang="en-US" sz="4400" dirty="0">
                <a:solidFill>
                  <a:srgbClr val="FF0000"/>
                </a:solidFill>
                <a:latin typeface="黑体" panose="02010600030101010101" pitchFamily="49" charset="-122"/>
                <a:ea typeface="黑体" panose="02010600030101010101" pitchFamily="49" charset="-122"/>
              </a:rPr>
              <a:t>三、如何写好课题研究报告</a:t>
            </a:r>
            <a:endParaRPr lang="zh-CN" altLang="en-US" sz="4400" dirty="0">
              <a:solidFill>
                <a:srgbClr val="FF0000"/>
              </a:solidFill>
              <a:latin typeface="黑体" panose="02010600030101010101" pitchFamily="49" charset="-122"/>
              <a:ea typeface="黑体" panose="02010600030101010101" pitchFamily="49" charset="-122"/>
            </a:endParaRPr>
          </a:p>
        </p:txBody>
      </p:sp>
      <p:sp>
        <p:nvSpPr>
          <p:cNvPr id="47107" name="Rectangle 3"/>
          <p:cNvSpPr/>
          <p:nvPr>
            <p:ph idx="1"/>
          </p:nvPr>
        </p:nvSpPr>
        <p:spPr>
          <a:xfrm>
            <a:off x="684213" y="1412875"/>
            <a:ext cx="3475037" cy="518477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marL="0" indent="0" eaLnBrk="1" hangingPunct="1">
              <a:lnSpc>
                <a:spcPct val="90000"/>
              </a:lnSpc>
              <a:buNone/>
            </a:pPr>
            <a:r>
              <a:rPr lang="zh-CN" altLang="en-US" sz="2400" dirty="0">
                <a:ea typeface="黑体" panose="02010600030101010101" pitchFamily="49" charset="-122"/>
              </a:rPr>
              <a:t>（一）标题、署名</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（二）问题的提出</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（三）主要研究过程</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（四）主要研究内容、过程及研究方法</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（五）主要研究成果</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（六）研究结果分析</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（七）问题讨论（或有待继续研究的问题）</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（八）结论部分</a:t>
            </a:r>
            <a:endParaRPr lang="zh-CN" altLang="en-US" sz="2400" dirty="0">
              <a:ea typeface="黑体" panose="02010600030101010101" pitchFamily="49" charset="-122"/>
            </a:endParaRPr>
          </a:p>
          <a:p>
            <a:pPr marL="0" indent="0" eaLnBrk="1" hangingPunct="1">
              <a:lnSpc>
                <a:spcPct val="90000"/>
              </a:lnSpc>
              <a:buNone/>
            </a:pPr>
            <a:r>
              <a:rPr lang="zh-CN" altLang="en-US" sz="2400" dirty="0">
                <a:ea typeface="黑体" panose="02010600030101010101" pitchFamily="49" charset="-122"/>
              </a:rPr>
              <a:t>（九）附录与参考文献</a:t>
            </a:r>
            <a:endParaRPr lang="zh-CN" altLang="en-US" sz="2400" dirty="0">
              <a:ea typeface="黑体" panose="02010600030101010101" pitchFamily="49" charset="-122"/>
            </a:endParaRPr>
          </a:p>
        </p:txBody>
      </p:sp>
      <p:sp>
        <p:nvSpPr>
          <p:cNvPr id="2" name="Rectangle 3"/>
          <p:cNvSpPr/>
          <p:nvPr/>
        </p:nvSpPr>
        <p:spPr>
          <a:xfrm>
            <a:off x="4862513" y="1431925"/>
            <a:ext cx="3940175" cy="5184775"/>
          </a:xfrm>
          <a:prstGeom prst="rect">
            <a:avLst/>
          </a:prstGeom>
        </p:spPr>
        <p:style>
          <a:lnRef idx="2">
            <a:schemeClr val="accent1"/>
          </a:lnRef>
          <a:fillRef idx="1">
            <a:schemeClr val="lt1"/>
          </a:fillRef>
          <a:effectRef idx="0">
            <a:schemeClr val="accent1"/>
          </a:effectRef>
          <a:fontRef idx="minor">
            <a:schemeClr val="dk1"/>
          </a:fontRef>
        </p:style>
        <p:txBody>
          <a:bodyPr lIns="92075" tIns="46038" rIns="92075" bIns="46038"/>
          <a:lst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8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a:lstStyle>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除标题、署名外，也可以分成四个部分：</a:t>
            </a:r>
            <a:endPar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一、</a:t>
            </a:r>
            <a:r>
              <a:rPr kumimoji="0" lang="zh-CN" altLang="zh-CN" sz="2400" b="0"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黑体" panose="02010600030101010101" pitchFamily="49" charset="-122"/>
                <a:cs typeface="+mn-cs"/>
                <a:sym typeface="+mn-ea"/>
              </a:rPr>
              <a:t>研究的基本情况</a:t>
            </a:r>
            <a:endParaRPr kumimoji="0" lang="zh-CN" altLang="zh-CN" sz="2400" b="0" i="0" u="none" strike="noStrike" kern="1200" cap="none" spc="0" normalizeH="0" baseline="0" noProof="1">
              <a:solidFill>
                <a:schemeClr val="accent1"/>
              </a:solidFill>
              <a:effectLst>
                <a:outerShdw blurRad="38100" dist="25400" dir="5400000" algn="ctr" rotWithShape="0">
                  <a:srgbClr val="6E747A">
                    <a:alpha val="43000"/>
                  </a:srgbClr>
                </a:outerShdw>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（研究背景、研究价值、概念界定、研究目标、研究内容）</a:t>
            </a:r>
            <a:endPar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二、</a:t>
            </a:r>
            <a:r>
              <a:rPr kumimoji="0" lang="zh-CN" altLang="zh-CN" sz="2400" b="0"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黑体" panose="02010600030101010101" pitchFamily="49" charset="-122"/>
                <a:cs typeface="+mn-cs"/>
                <a:sym typeface="+mn-ea"/>
              </a:rPr>
              <a:t>研究过程</a:t>
            </a: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（工作报告，反映研究历程）</a:t>
            </a:r>
            <a:endPar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三、</a:t>
            </a:r>
            <a:r>
              <a:rPr kumimoji="0" lang="zh-CN" altLang="zh-CN" sz="2400" b="0"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黑体" panose="02010600030101010101" pitchFamily="49" charset="-122"/>
                <a:cs typeface="+mn-cs"/>
                <a:sym typeface="+mn-ea"/>
              </a:rPr>
              <a:t>研究主要内容</a:t>
            </a: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（以申报时的内容为序一一陈述）</a:t>
            </a:r>
            <a:endPar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四、</a:t>
            </a:r>
            <a:r>
              <a:rPr kumimoji="0" lang="zh-CN" altLang="zh-CN" sz="2400" b="0"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黑体" panose="02010600030101010101" pitchFamily="49" charset="-122"/>
                <a:cs typeface="+mn-cs"/>
                <a:sym typeface="+mn-ea"/>
              </a:rPr>
              <a:t>研究成果</a:t>
            </a: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（初步成果）从理论与实践两个方面</a:t>
            </a:r>
            <a:endPar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400" b="0" i="0" u="none" strike="noStrike" kern="1200" cap="none" spc="0" normalizeH="0" baseline="0" noProof="1">
                <a:ln>
                  <a:noFill/>
                </a:ln>
                <a:solidFill>
                  <a:schemeClr val="tx1"/>
                </a:solidFill>
                <a:effectLst/>
                <a:uLnTx/>
                <a:uFillTx/>
                <a:latin typeface="+mn-lt"/>
                <a:ea typeface="黑体" panose="02010600030101010101" pitchFamily="49" charset="-122"/>
                <a:cs typeface="+mn-cs"/>
                <a:sym typeface="+mn-ea"/>
              </a:rPr>
              <a:t>五、</a:t>
            </a:r>
            <a:r>
              <a:rPr kumimoji="0" lang="zh-CN" altLang="zh-CN" sz="2400" b="0"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黑体" panose="02010600030101010101" pitchFamily="49" charset="-122"/>
                <a:cs typeface="+mn-cs"/>
                <a:sym typeface="+mn-ea"/>
              </a:rPr>
              <a:t>存在问题及打算</a:t>
            </a:r>
            <a:endParaRPr kumimoji="0" lang="zh-CN" altLang="zh-CN" sz="2400" b="0" i="0" u="none" strike="noStrike" kern="1200" cap="none" spc="0" normalizeH="0" baseline="0" noProof="1">
              <a:solidFill>
                <a:srgbClr val="FF0000"/>
              </a:solidFill>
              <a:effectLst>
                <a:outerShdw blurRad="38100" dist="25400" dir="5400000" algn="ctr" rotWithShape="0">
                  <a:srgbClr val="6E747A">
                    <a:alpha val="43000"/>
                  </a:srgbClr>
                </a:outerShdw>
              </a:effectLst>
              <a:uLnTx/>
              <a:uFillTx/>
              <a:latin typeface="+mn-lt"/>
              <a:ea typeface="黑体" panose="02010600030101010101" pitchFamily="49" charset="-122"/>
              <a:cs typeface="+mn-cs"/>
              <a:sym typeface="+mn-ea"/>
            </a:endParaRP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8130" name="Rectangle 2"/>
          <p:cNvSpPr/>
          <p:nvPr>
            <p:ph type="title"/>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标题、署名</a:t>
            </a:r>
            <a:endParaRPr lang="zh-CN" altLang="en-US" dirty="0"/>
          </a:p>
        </p:txBody>
      </p:sp>
      <p:sp>
        <p:nvSpPr>
          <p:cNvPr id="48131" name="Rectangle 3"/>
          <p:cNvSpPr/>
          <p:nvPr>
            <p:ph idx="1"/>
          </p:nvPr>
        </p:nvSpPr>
        <p:spPr>
          <a:xfrm>
            <a:off x="457200" y="1417955"/>
            <a:ext cx="8229600" cy="452596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标题是文章的</a:t>
            </a:r>
            <a:r>
              <a:rPr lang="zh-CN" altLang="en-US" dirty="0">
                <a:latin typeface="Arial" panose="020B0604020202020204" pitchFamily="34" charset="0"/>
              </a:rPr>
              <a:t>“</a:t>
            </a:r>
            <a:r>
              <a:rPr lang="zh-CN" altLang="en-US" dirty="0"/>
              <a:t>窗户</a:t>
            </a:r>
            <a:r>
              <a:rPr lang="zh-CN" altLang="en-US" dirty="0">
                <a:latin typeface="Arial" panose="020B0604020202020204" pitchFamily="34" charset="0"/>
              </a:rPr>
              <a:t>”</a:t>
            </a:r>
            <a:r>
              <a:rPr lang="zh-CN" altLang="en-US" dirty="0"/>
              <a:t>。一个好的标题常常可以起到极好的</a:t>
            </a:r>
            <a:r>
              <a:rPr lang="zh-CN" altLang="en-US" dirty="0">
                <a:latin typeface="Arial" panose="020B0604020202020204" pitchFamily="34" charset="0"/>
              </a:rPr>
              <a:t>“</a:t>
            </a:r>
            <a:r>
              <a:rPr lang="zh-CN" altLang="en-US" dirty="0"/>
              <a:t>点睛</a:t>
            </a:r>
            <a:r>
              <a:rPr lang="zh-CN" altLang="en-US" dirty="0">
                <a:latin typeface="Arial" panose="020B0604020202020204" pitchFamily="34" charset="0"/>
              </a:rPr>
              <a:t>”</a:t>
            </a:r>
            <a:r>
              <a:rPr lang="zh-CN" altLang="en-US" dirty="0"/>
              <a:t>作用。反之一个不好的标题则可能导致</a:t>
            </a:r>
            <a:r>
              <a:rPr lang="zh-CN" altLang="en-US" dirty="0">
                <a:latin typeface="Arial" panose="020B0604020202020204" pitchFamily="34" charset="0"/>
              </a:rPr>
              <a:t>“</a:t>
            </a:r>
            <a:r>
              <a:rPr lang="zh-CN" altLang="en-US" dirty="0"/>
              <a:t>一粒老鼠屎坏了</a:t>
            </a:r>
            <a:r>
              <a:rPr lang="en-US" altLang="zh-CN" dirty="0">
                <a:latin typeface="Arial" panose="020B0604020202020204" pitchFamily="34" charset="0"/>
              </a:rPr>
              <a:t>—</a:t>
            </a:r>
            <a:r>
              <a:rPr lang="zh-CN" altLang="en-US" dirty="0"/>
              <a:t>锅粥</a:t>
            </a:r>
            <a:r>
              <a:rPr lang="zh-CN" altLang="en-US" dirty="0">
                <a:latin typeface="Arial" panose="020B0604020202020204" pitchFamily="34" charset="0"/>
              </a:rPr>
              <a:t>”</a:t>
            </a:r>
            <a:r>
              <a:rPr lang="zh-CN" altLang="en-US" dirty="0"/>
              <a:t>的负面效应：一些有经验的专家，往往只要看一眼标题，就可以大概地判断出文章的好坏，说的就是这个道理。所以给研究报告取个好标题是十分重要的。</a:t>
            </a:r>
            <a:endParaRPr lang="zh-CN" altLang="en-US" dirty="0"/>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49154" name="Rectangle 2"/>
          <p:cNvSpPr/>
          <p:nvPr>
            <p:ph idx="1"/>
          </p:nvPr>
        </p:nvSpPr>
        <p:spPr>
          <a:xfrm>
            <a:off x="684213" y="765175"/>
            <a:ext cx="8277225" cy="583247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3600" dirty="0"/>
              <a:t>研究报告的标题常常直接采用研究课题的名称，这样显得精确、明了，使人能对所研究的问题一目了然，如</a:t>
            </a:r>
            <a:r>
              <a:rPr lang="zh-CN" altLang="en-US" sz="3600" dirty="0">
                <a:latin typeface="Arial" panose="020B0604020202020204" pitchFamily="34" charset="0"/>
              </a:rPr>
              <a:t>“核心素养背景下学校课程建设的研究”</a:t>
            </a:r>
            <a:r>
              <a:rPr lang="zh-CN" altLang="en-US" sz="3600" dirty="0"/>
              <a:t>。但是，有时候在研究课题的名称中对研究对象或内容有较多的限定词，使课题名称显得比较冗长，这时，我们可以另立标题，言简意赅地将所研究概括为一句话，</a:t>
            </a:r>
            <a:endParaRPr lang="zh-CN" altLang="en-US" sz="3600" dirty="0"/>
          </a:p>
        </p:txBody>
      </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内容占位符 2"/>
          <p:cNvSpPr>
            <a:spLocks noGrp="1"/>
          </p:cNvSpPr>
          <p:nvPr>
            <p:ph idx="1"/>
          </p:nvPr>
        </p:nvSpPr>
        <p:spPr>
          <a:xfrm>
            <a:off x="516255" y="355600"/>
            <a:ext cx="8376920" cy="6146165"/>
          </a:xfrm>
        </p:spPr>
        <p:style>
          <a:lnRef idx="2">
            <a:schemeClr val="accent1"/>
          </a:lnRef>
          <a:fillRef idx="1">
            <a:schemeClr val="lt1"/>
          </a:fillRef>
          <a:effectRef idx="0">
            <a:schemeClr val="accent1"/>
          </a:effectRef>
          <a:fontRef idx="minor">
            <a:schemeClr val="dk1"/>
          </a:fontRef>
        </p:style>
        <p:txBody>
          <a:bodyPr lIns="92075" tIns="46038" rIns="92075" bIns="46038" anchor="t"/>
          <a:p>
            <a:r>
              <a:rPr lang="zh-CN" altLang="en-US" sz="2800">
                <a:latin typeface="楷体_GB2312" panose="02010609030101010101" pitchFamily="49" charset="-122"/>
                <a:ea typeface="楷体_GB2312" panose="02010609030101010101" pitchFamily="49" charset="-122"/>
              </a:rPr>
              <a:t>科研成果必须进一步提炼主题，关注亮点、特色、创新点。</a:t>
            </a:r>
            <a:endParaRPr lang="zh-CN" altLang="en-US" sz="2800">
              <a:latin typeface="楷体_GB2312" panose="02010609030101010101" pitchFamily="49" charset="-122"/>
              <a:ea typeface="楷体_GB2312" panose="02010609030101010101" pitchFamily="49" charset="-122"/>
            </a:endParaRPr>
          </a:p>
          <a:p>
            <a:r>
              <a:rPr lang="zh-CN" altLang="en-US" sz="2800">
                <a:latin typeface="楷体_GB2312" panose="02010609030101010101" pitchFamily="49" charset="-122"/>
                <a:ea typeface="楷体_GB2312" panose="02010609030101010101" pitchFamily="49" charset="-122"/>
              </a:rPr>
              <a:t>对题目需要再斟酌。一般为20字以内为宜，相对立项课题标题而言，可以适当调整题目，更加突出时代感、前瞻性。例如立项课题《注重差异 分成试教</a:t>
            </a:r>
            <a:r>
              <a:rPr lang="zh-CN" altLang="en-US" sz="2800">
                <a:latin typeface="Times New Roman" panose="02020603050405020304" pitchFamily="18" charset="0"/>
                <a:ea typeface="楷体_GB2312" panose="02010609030101010101" pitchFamily="49" charset="-122"/>
              </a:rPr>
              <a:t>——</a:t>
            </a:r>
            <a:r>
              <a:rPr lang="zh-CN" altLang="en-US" sz="2800">
                <a:latin typeface="楷体_GB2312" panose="02010609030101010101" pitchFamily="49" charset="-122"/>
                <a:ea typeface="楷体_GB2312" panose="02010609030101010101" pitchFamily="49" charset="-122"/>
              </a:rPr>
              <a:t>基于差异理论的初中走班教学研究》，成果报告改成《研悟 引导 细讲：基于分层走班的初中课堂教学变革》，标题更加趋向于可操作化，质量也就更上一层楼了。再比如《极课大数据“美好作业”的设计路径与管理实践研究》，改成《基于极课大数据“精准作业”的设计实践研究》，也是不言而喻的。</a:t>
            </a:r>
            <a:endParaRPr lang="zh-CN" altLang="en-US" sz="2800">
              <a:latin typeface="楷体_GB2312" panose="02010609030101010101" pitchFamily="49" charset="-122"/>
              <a:ea typeface="楷体_GB2312" panose="02010609030101010101" pitchFamily="49" charset="-122"/>
            </a:endParaRPr>
          </a:p>
          <a:p>
            <a:r>
              <a:rPr lang="zh-CN" altLang="en-US" sz="2800">
                <a:latin typeface="楷体_GB2312" panose="02010609030101010101" pitchFamily="49" charset="-122"/>
                <a:ea typeface="楷体_GB2312" panose="02010609030101010101" pitchFamily="49" charset="-122"/>
              </a:rPr>
              <a:t>总的来说，标题需要通顺、无语病、简明、不能太长。表述要准确，标题与文本内容保持一致。</a:t>
            </a:r>
            <a:endParaRPr lang="zh-CN" altLang="en-US" sz="2800">
              <a:latin typeface="楷体_GB2312" panose="02010609030101010101" pitchFamily="49" charset="-122"/>
              <a:ea typeface="楷体_GB2312" panose="02010609030101010101" pitchFamily="49" charset="-122"/>
            </a:endParaRP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51202" name="Rectangle 3"/>
          <p:cNvSpPr/>
          <p:nvPr>
            <p:ph idx="1"/>
          </p:nvPr>
        </p:nvSpPr>
        <p:spPr>
          <a:xfrm>
            <a:off x="550863" y="484188"/>
            <a:ext cx="8277225" cy="5761037"/>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sz="3600" dirty="0"/>
              <a:t>标题之下是署名，署名是表示研究者对该项研究及报告的负责。署名大多是署研究者的真实姓名，也可以用笔名。有时参加研究的人员很多，不便一一署名，可以署</a:t>
            </a:r>
            <a:r>
              <a:rPr lang="en-US" altLang="zh-CN" sz="3600" dirty="0"/>
              <a:t>××</a:t>
            </a:r>
            <a:r>
              <a:rPr lang="zh-CN" altLang="en-US" sz="3600" dirty="0"/>
              <a:t>课题组、</a:t>
            </a:r>
            <a:r>
              <a:rPr lang="en-US" altLang="zh-CN" sz="3600" dirty="0"/>
              <a:t>××</a:t>
            </a:r>
            <a:r>
              <a:rPr lang="zh-CN" altLang="en-US" sz="3600" dirty="0"/>
              <a:t>课题协作组等，然后作一小注，注明参加课题研究的人员或单位，研究报告的执笔者，如果有协助研究的非课题组成员或单位，或指导该项研究的人员，也可在小注中列出并鸣谢。</a:t>
            </a:r>
            <a:endParaRPr lang="zh-CN" altLang="en-US" sz="3600" dirty="0"/>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内容占位符 2"/>
          <p:cNvSpPr>
            <a:spLocks noGrp="1"/>
          </p:cNvSpPr>
          <p:nvPr>
            <p:ph idx="1"/>
          </p:nvPr>
        </p:nvSpPr>
        <p:spPr>
          <a:xfrm>
            <a:off x="561975" y="528955"/>
            <a:ext cx="8343900" cy="5159375"/>
          </a:xfrm>
        </p:spPr>
        <p:style>
          <a:lnRef idx="2">
            <a:schemeClr val="accent1"/>
          </a:lnRef>
          <a:fillRef idx="1">
            <a:schemeClr val="lt1"/>
          </a:fillRef>
          <a:effectRef idx="0">
            <a:schemeClr val="accent1"/>
          </a:effectRef>
          <a:fontRef idx="minor">
            <a:schemeClr val="dk1"/>
          </a:fontRef>
        </p:style>
        <p:txBody>
          <a:bodyPr lIns="92075" tIns="46038" rIns="92075" bIns="46038" anchor="t"/>
          <a:p>
            <a:r>
              <a:rPr lang="zh-CN" altLang="en-US" sz="2800"/>
              <a:t>研究报告的主要环节有以下几个方面：</a:t>
            </a:r>
            <a:endParaRPr lang="zh-CN" altLang="en-US" sz="2800"/>
          </a:p>
          <a:p>
            <a:r>
              <a:rPr lang="zh-CN" altLang="en-US" sz="2800"/>
              <a:t>（一）为什么：课题研究的背景（问题）</a:t>
            </a:r>
            <a:endParaRPr lang="zh-CN" altLang="en-US" sz="2800"/>
          </a:p>
          <a:p>
            <a:r>
              <a:rPr lang="zh-CN" altLang="en-US" sz="2800"/>
              <a:t>（二）是什么：课题研究的设计：概念界定、理论依据、目标、思路架构（研究的内容）</a:t>
            </a:r>
            <a:endParaRPr lang="zh-CN" altLang="en-US" sz="2800"/>
          </a:p>
          <a:p>
            <a:r>
              <a:rPr lang="zh-CN" altLang="en-US" sz="2800"/>
              <a:t>（三）怎么做：研究的实施（路径、平台、载体、策略等，实施的过程）</a:t>
            </a:r>
            <a:endParaRPr lang="zh-CN" altLang="en-US" sz="2800"/>
          </a:p>
          <a:p>
            <a:r>
              <a:rPr lang="zh-CN" altLang="en-US" sz="2800"/>
              <a:t>（四）怎么样：课题研究成果（有充分的数据、资料说明，成效、创新性）</a:t>
            </a:r>
            <a:endParaRPr lang="zh-CN" altLang="en-US" sz="2800"/>
          </a:p>
          <a:p>
            <a:r>
              <a:rPr lang="zh-CN" altLang="en-US" sz="2800"/>
              <a:t>（五）问题与思考：课题研究存在的主要问题与今后的设想（这部分要少而精）</a:t>
            </a:r>
            <a:endParaRPr lang="zh-CN" altLang="en-US" sz="2800"/>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53250" name="Rectangle 2"/>
          <p:cNvSpPr/>
          <p:nvPr>
            <p:ph type="title"/>
          </p:nvPr>
        </p:nvSpPr>
        <p:spPr>
          <a:xfrm>
            <a:off x="697230" y="535305"/>
            <a:ext cx="825373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sz="3600" dirty="0"/>
              <a:t>（一）研究的基本情况</a:t>
            </a:r>
            <a:br>
              <a:rPr lang="zh-CN" altLang="en-US" sz="3600" dirty="0"/>
            </a:br>
            <a:r>
              <a:rPr lang="en-US" altLang="zh-CN" sz="3600" dirty="0"/>
              <a:t>1</a:t>
            </a:r>
            <a:r>
              <a:rPr lang="zh-CN" altLang="en-US" sz="3600" dirty="0"/>
              <a:t>、研究背景及价值</a:t>
            </a:r>
            <a:endParaRPr lang="zh-CN" altLang="en-US" sz="3600" dirty="0"/>
          </a:p>
        </p:txBody>
      </p:sp>
      <p:sp>
        <p:nvSpPr>
          <p:cNvPr id="53251" name="Rectangle 3"/>
          <p:cNvSpPr/>
          <p:nvPr>
            <p:ph idx="1"/>
          </p:nvPr>
        </p:nvSpPr>
        <p:spPr>
          <a:xfrm>
            <a:off x="696913" y="1677988"/>
            <a:ext cx="8277225" cy="50038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要简明扼要。主要讲清你要研究的是个什么问题，主要解决什么问题，为什么要研究这个问题。大的思路怎样，指导思想如何，用什么理论来做支撑等等。</a:t>
            </a:r>
            <a:endParaRPr lang="zh-CN" altLang="en-US" dirty="0"/>
          </a:p>
          <a:p>
            <a:pPr eaLnBrk="1" hangingPunct="1"/>
            <a:r>
              <a:rPr lang="zh-CN" altLang="en-US" sz="3600" b="1" dirty="0">
                <a:solidFill>
                  <a:schemeClr val="tx2"/>
                </a:solidFill>
              </a:rPr>
              <a:t>内容包括：</a:t>
            </a:r>
            <a:endParaRPr lang="zh-CN" altLang="en-US" sz="3600" b="1" dirty="0">
              <a:solidFill>
                <a:schemeClr val="tx2"/>
              </a:solidFill>
            </a:endParaRPr>
          </a:p>
          <a:p>
            <a:pPr eaLnBrk="1" hangingPunct="1"/>
            <a:r>
              <a:rPr lang="zh-CN" altLang="en-US" dirty="0"/>
              <a:t>①提出研究的问题；②介绍研究的背景；③指出研究的目的；④说明研究的意义；⑤表明研究的理论依据。</a:t>
            </a:r>
            <a:endParaRPr lang="zh-CN" altLang="en-US" dirty="0"/>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latin typeface="Times New Roman" panose="02020603050405020304" pitchFamily="18" charset="0"/>
                <a:ea typeface="宋体" panose="02010600030101010101" pitchFamily="2" charset="-122"/>
              </a:rPr>
            </a:fld>
            <a:endParaRPr lang="zh-CN" altLang="en-US" sz="1400" dirty="0">
              <a:latin typeface="Times New Roman" panose="02020603050405020304" pitchFamily="18" charset="0"/>
              <a:ea typeface="宋体" panose="02010600030101010101" pitchFamily="2" charset="-122"/>
            </a:endParaRPr>
          </a:p>
        </p:txBody>
      </p:sp>
      <p:sp>
        <p:nvSpPr>
          <p:cNvPr id="54274" name="Rectangle 2"/>
          <p:cNvSpPr/>
          <p:nvPr>
            <p:ph type="title"/>
          </p:nvPr>
        </p:nvSpPr>
        <p:spPr>
          <a:xfrm>
            <a:off x="697230" y="462280"/>
            <a:ext cx="8316595" cy="77787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sz="3600" dirty="0"/>
              <a:t>（一）研究的基本情况</a:t>
            </a:r>
            <a:endParaRPr lang="zh-CN" altLang="en-US" sz="3600" dirty="0"/>
          </a:p>
        </p:txBody>
      </p:sp>
      <p:sp>
        <p:nvSpPr>
          <p:cNvPr id="54275" name="Rectangle 3"/>
          <p:cNvSpPr/>
          <p:nvPr>
            <p:ph idx="1"/>
          </p:nvPr>
        </p:nvSpPr>
        <p:spPr>
          <a:xfrm>
            <a:off x="716915" y="1241108"/>
            <a:ext cx="8277225" cy="50038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要简明扼要。主要讲清你要研究的是个什么问题，主要解决什么问题，为什么要研究这个问题。大的思路怎样，指导思想如何，用什么理论来做支撑等等。</a:t>
            </a:r>
            <a:endParaRPr lang="zh-CN" altLang="en-US" dirty="0"/>
          </a:p>
          <a:p>
            <a:pPr eaLnBrk="1" hangingPunct="1"/>
            <a:r>
              <a:rPr lang="zh-CN" altLang="en-US" sz="3600" b="1" dirty="0">
                <a:solidFill>
                  <a:schemeClr val="tx2"/>
                </a:solidFill>
              </a:rPr>
              <a:t>内容包括：</a:t>
            </a:r>
            <a:endParaRPr lang="zh-CN" altLang="en-US" sz="3600" b="1" dirty="0">
              <a:solidFill>
                <a:schemeClr val="tx2"/>
              </a:solidFill>
            </a:endParaRPr>
          </a:p>
          <a:p>
            <a:pPr eaLnBrk="1" hangingPunct="1"/>
            <a:r>
              <a:rPr lang="zh-CN" altLang="en-US" dirty="0"/>
              <a:t>①提出研究的问题；②介绍研究的背景；③研究的价值意义；④核心概念的界定；⑤研究的目标与内容等</a:t>
            </a:r>
            <a:endParaRPr lang="zh-CN" altLang="en-US" dirty="0"/>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灯片编号占位符 2"/>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grpSp>
        <p:nvGrpSpPr>
          <p:cNvPr id="2" name="Organization Chart 2"/>
          <p:cNvGrpSpPr>
            <a:grpSpLocks noChangeAspect="1"/>
          </p:cNvGrpSpPr>
          <p:nvPr/>
        </p:nvGrpSpPr>
        <p:grpSpPr>
          <a:xfrm>
            <a:off x="321945" y="299720"/>
            <a:ext cx="8229600" cy="6096000"/>
            <a:chOff x="1152" y="1298"/>
            <a:chExt cx="10435" cy="1152"/>
          </a:xfrm>
        </p:grpSpPr>
        <p:sp>
          <p:nvSpPr>
            <p:cNvPr id="14339" name="AutoShape 3"/>
            <p:cNvSpPr>
              <a:spLocks noChangeAspect="1" noTextEdit="1"/>
            </p:cNvSpPr>
            <p:nvPr/>
          </p:nvSpPr>
          <p:spPr>
            <a:xfrm>
              <a:off x="1152" y="1298"/>
              <a:ext cx="10435" cy="1152"/>
            </a:xfrm>
            <a:prstGeom prst="rect">
              <a:avLst/>
            </a:prstGeom>
            <a:noFill/>
            <a:ln w="9525">
              <a:noFill/>
            </a:ln>
          </p:spPr>
          <p:txBody>
            <a:bodyPr anchor="t"/>
            <a:p>
              <a:endParaRPr lang="zh-CN" altLang="en-US">
                <a:latin typeface="Times New Roman" panose="02020603050405020304" pitchFamily="18" charset="0"/>
                <a:ea typeface="宋体" panose="02010600030101010101" pitchFamily="2" charset="-122"/>
              </a:endParaRPr>
            </a:p>
          </p:txBody>
        </p:sp>
        <p:cxnSp>
          <p:nvCxnSpPr>
            <p:cNvPr id="14340" name="_s1028"/>
            <p:cNvCxnSpPr>
              <a:stCxn id="14368" idx="0"/>
              <a:endCxn id="14357" idx="2"/>
            </p:cNvCxnSpPr>
            <p:nvPr/>
          </p:nvCxnSpPr>
          <p:spPr>
            <a:xfrm rot="5400000" flipH="1">
              <a:off x="9321" y="1838"/>
              <a:ext cx="144" cy="504"/>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1" name="_s1029"/>
            <p:cNvCxnSpPr>
              <a:stCxn id="14367" idx="0"/>
              <a:endCxn id="14357" idx="2"/>
            </p:cNvCxnSpPr>
            <p:nvPr/>
          </p:nvCxnSpPr>
          <p:spPr>
            <a:xfrm rot="-5400000">
              <a:off x="8815" y="1836"/>
              <a:ext cx="144" cy="503"/>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2" name="_s1030"/>
            <p:cNvCxnSpPr>
              <a:stCxn id="14366" idx="0"/>
              <a:endCxn id="14356" idx="2"/>
            </p:cNvCxnSpPr>
            <p:nvPr/>
          </p:nvCxnSpPr>
          <p:spPr>
            <a:xfrm rot="5400000" flipH="1">
              <a:off x="7053" y="1583"/>
              <a:ext cx="144" cy="1009"/>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3" name="_s1031"/>
            <p:cNvCxnSpPr>
              <a:stCxn id="14365" idx="0"/>
              <a:endCxn id="14356" idx="2"/>
            </p:cNvCxnSpPr>
            <p:nvPr/>
          </p:nvCxnSpPr>
          <p:spPr>
            <a:xfrm rot="-5400000">
              <a:off x="6549" y="2087"/>
              <a:ext cx="144" cy="1"/>
            </a:xfrm>
            <a:prstGeom prst="straightConnector1">
              <a:avLst/>
            </a:prstGeom>
            <a:ln w="28575" cap="flat" cmpd="sng">
              <a:solidFill>
                <a:schemeClr val="tx1"/>
              </a:solidFill>
              <a:prstDash val="solid"/>
              <a:round/>
              <a:headEnd type="none" w="med" len="med"/>
              <a:tailEnd type="none" w="med" len="med"/>
            </a:ln>
          </p:spPr>
        </p:cxnSp>
        <p:cxnSp>
          <p:nvCxnSpPr>
            <p:cNvPr id="14344" name="_s1032"/>
            <p:cNvCxnSpPr>
              <a:stCxn id="14364" idx="0"/>
              <a:endCxn id="14356" idx="2"/>
            </p:cNvCxnSpPr>
            <p:nvPr/>
          </p:nvCxnSpPr>
          <p:spPr>
            <a:xfrm rot="-5400000">
              <a:off x="6048" y="1587"/>
              <a:ext cx="144" cy="1006"/>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5" name="_s1033"/>
            <p:cNvCxnSpPr>
              <a:stCxn id="14363" idx="0"/>
              <a:endCxn id="14355" idx="2"/>
            </p:cNvCxnSpPr>
            <p:nvPr/>
          </p:nvCxnSpPr>
          <p:spPr>
            <a:xfrm rot="5400000" flipH="1">
              <a:off x="3780" y="1334"/>
              <a:ext cx="144" cy="1512"/>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6" name="_s1034"/>
            <p:cNvCxnSpPr>
              <a:stCxn id="14362" idx="0"/>
              <a:endCxn id="14355" idx="2"/>
            </p:cNvCxnSpPr>
            <p:nvPr/>
          </p:nvCxnSpPr>
          <p:spPr>
            <a:xfrm rot="5400000" flipH="1">
              <a:off x="3277" y="1837"/>
              <a:ext cx="144" cy="506"/>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7" name="_s1035"/>
            <p:cNvCxnSpPr>
              <a:stCxn id="14361" idx="0"/>
              <a:endCxn id="14355" idx="2"/>
            </p:cNvCxnSpPr>
            <p:nvPr/>
          </p:nvCxnSpPr>
          <p:spPr>
            <a:xfrm rot="-5400000">
              <a:off x="2770" y="1836"/>
              <a:ext cx="144" cy="503"/>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8" name="_s1036"/>
            <p:cNvCxnSpPr>
              <a:stCxn id="14360" idx="0"/>
              <a:endCxn id="14355" idx="2"/>
            </p:cNvCxnSpPr>
            <p:nvPr/>
          </p:nvCxnSpPr>
          <p:spPr>
            <a:xfrm rot="-5400000">
              <a:off x="2266" y="1332"/>
              <a:ext cx="144" cy="1511"/>
            </a:xfrm>
            <a:prstGeom prst="bentConnector3">
              <a:avLst>
                <a:gd name="adj1" fmla="val 15000"/>
              </a:avLst>
            </a:prstGeom>
            <a:ln w="28575" cap="flat" cmpd="sng">
              <a:solidFill>
                <a:schemeClr val="tx1"/>
              </a:solidFill>
              <a:prstDash val="solid"/>
              <a:miter/>
              <a:headEnd type="none" w="med" len="med"/>
              <a:tailEnd type="none" w="med" len="med"/>
            </a:ln>
          </p:spPr>
        </p:cxnSp>
        <p:cxnSp>
          <p:nvCxnSpPr>
            <p:cNvPr id="14349" name="_s1037"/>
            <p:cNvCxnSpPr>
              <a:stCxn id="14359" idx="0"/>
              <a:endCxn id="14354" idx="2"/>
            </p:cNvCxnSpPr>
            <p:nvPr/>
          </p:nvCxnSpPr>
          <p:spPr>
            <a:xfrm rot="16200000" flipV="1">
              <a:off x="9188" y="-238"/>
              <a:ext cx="144" cy="3792"/>
            </a:xfrm>
            <a:prstGeom prst="bentConnector3">
              <a:avLst>
                <a:gd name="adj1" fmla="val 50042"/>
              </a:avLst>
            </a:prstGeom>
            <a:ln w="28575" cap="flat" cmpd="sng">
              <a:solidFill>
                <a:schemeClr val="tx1"/>
              </a:solidFill>
              <a:prstDash val="solid"/>
              <a:miter/>
              <a:headEnd type="none" w="med" len="med"/>
              <a:tailEnd type="none" w="med" len="med"/>
            </a:ln>
          </p:spPr>
        </p:cxnSp>
        <p:cxnSp>
          <p:nvCxnSpPr>
            <p:cNvPr id="14350" name="_s1038"/>
            <p:cNvCxnSpPr>
              <a:stCxn id="14358" idx="0"/>
              <a:endCxn id="14354" idx="2"/>
            </p:cNvCxnSpPr>
            <p:nvPr/>
          </p:nvCxnSpPr>
          <p:spPr>
            <a:xfrm rot="16200000" flipV="1">
              <a:off x="8684" y="266"/>
              <a:ext cx="144" cy="2783"/>
            </a:xfrm>
            <a:prstGeom prst="bentConnector3">
              <a:avLst>
                <a:gd name="adj1" fmla="val 50042"/>
              </a:avLst>
            </a:prstGeom>
            <a:ln w="28575" cap="flat" cmpd="sng">
              <a:solidFill>
                <a:schemeClr val="tx1"/>
              </a:solidFill>
              <a:prstDash val="solid"/>
              <a:miter/>
              <a:headEnd type="none" w="med" len="med"/>
              <a:tailEnd type="none" w="med" len="med"/>
            </a:ln>
          </p:spPr>
        </p:cxnSp>
        <p:cxnSp>
          <p:nvCxnSpPr>
            <p:cNvPr id="14351" name="_s1039"/>
            <p:cNvCxnSpPr>
              <a:stCxn id="14357" idx="0"/>
              <a:endCxn id="14354" idx="2"/>
            </p:cNvCxnSpPr>
            <p:nvPr/>
          </p:nvCxnSpPr>
          <p:spPr>
            <a:xfrm rot="16200000" flipV="1">
              <a:off x="8180" y="770"/>
              <a:ext cx="144" cy="1776"/>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352" name="_s1040"/>
            <p:cNvCxnSpPr>
              <a:stCxn id="14356" idx="0"/>
              <a:endCxn id="14354" idx="2"/>
            </p:cNvCxnSpPr>
            <p:nvPr/>
          </p:nvCxnSpPr>
          <p:spPr>
            <a:xfrm rot="16200000">
              <a:off x="6921" y="1287"/>
              <a:ext cx="144" cy="742"/>
            </a:xfrm>
            <a:prstGeom prst="bentConnector3">
              <a:avLst>
                <a:gd name="adj1" fmla="val 50042"/>
              </a:avLst>
            </a:prstGeom>
            <a:ln w="28575" cap="flat" cmpd="sng">
              <a:solidFill>
                <a:schemeClr val="tx1"/>
              </a:solidFill>
              <a:prstDash val="solid"/>
              <a:miter/>
              <a:headEnd type="none" w="med" len="med"/>
              <a:tailEnd type="none" w="med" len="med"/>
            </a:ln>
          </p:spPr>
        </p:cxnSp>
        <p:cxnSp>
          <p:nvCxnSpPr>
            <p:cNvPr id="14353" name="_s1041"/>
            <p:cNvCxnSpPr>
              <a:stCxn id="14355" idx="0"/>
              <a:endCxn id="14354" idx="2"/>
            </p:cNvCxnSpPr>
            <p:nvPr/>
          </p:nvCxnSpPr>
          <p:spPr>
            <a:xfrm rot="16200000">
              <a:off x="5158" y="-476"/>
              <a:ext cx="144" cy="4268"/>
            </a:xfrm>
            <a:prstGeom prst="bentConnector3">
              <a:avLst>
                <a:gd name="adj1" fmla="val 50042"/>
              </a:avLst>
            </a:prstGeom>
            <a:ln w="28575" cap="flat" cmpd="sng">
              <a:solidFill>
                <a:schemeClr val="tx1"/>
              </a:solidFill>
              <a:prstDash val="solid"/>
              <a:miter/>
              <a:headEnd type="none" w="med" len="med"/>
              <a:tailEnd type="none" w="med" len="med"/>
            </a:ln>
          </p:spPr>
        </p:cxnSp>
        <p:sp>
          <p:nvSpPr>
            <p:cNvPr id="14354" name="_s1042"/>
            <p:cNvSpPr/>
            <p:nvPr/>
          </p:nvSpPr>
          <p:spPr>
            <a:xfrm>
              <a:off x="5919" y="1417"/>
              <a:ext cx="2890" cy="169"/>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2400" b="1" dirty="0">
                  <a:latin typeface="Arial" panose="020B0604020202020204" pitchFamily="34" charset="0"/>
                  <a:ea typeface="宋体" panose="02010600030101010101" pitchFamily="2" charset="-122"/>
                </a:rPr>
                <a:t>研究</a:t>
              </a:r>
              <a:endParaRPr lang="zh-CN" altLang="en-US" sz="2400" b="1" dirty="0">
                <a:latin typeface="Arial" panose="020B0604020202020204" pitchFamily="34" charset="0"/>
                <a:ea typeface="宋体" panose="02010600030101010101" pitchFamily="2" charset="-122"/>
              </a:endParaRPr>
            </a:p>
            <a:p>
              <a:pPr algn="ctr"/>
              <a:r>
                <a:rPr lang="zh-CN" altLang="en-US" sz="2400" b="1" dirty="0">
                  <a:latin typeface="Arial" panose="020B0604020202020204" pitchFamily="34" charset="0"/>
                  <a:ea typeface="宋体" panose="02010600030101010101" pitchFamily="2" charset="-122"/>
                </a:rPr>
                <a:t>报告</a:t>
              </a:r>
              <a:endParaRPr lang="zh-CN" altLang="en-US" sz="2400" b="1" dirty="0">
                <a:latin typeface="Arial" panose="020B0604020202020204" pitchFamily="34" charset="0"/>
                <a:ea typeface="宋体" panose="02010600030101010101" pitchFamily="2" charset="-122"/>
              </a:endParaRPr>
            </a:p>
          </p:txBody>
        </p:sp>
        <p:sp>
          <p:nvSpPr>
            <p:cNvPr id="14355" name="_s1043"/>
            <p:cNvSpPr/>
            <p:nvPr/>
          </p:nvSpPr>
          <p:spPr>
            <a:xfrm>
              <a:off x="2663" y="1730"/>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lnSpc>
                  <a:spcPct val="80000"/>
                </a:lnSpc>
                <a:spcBef>
                  <a:spcPct val="20000"/>
                </a:spcBef>
              </a:pPr>
              <a:endParaRPr lang="zh-CN" altLang="en-US" sz="1900" dirty="0">
                <a:latin typeface="Arial" panose="020B0604020202020204" pitchFamily="34" charset="0"/>
                <a:ea typeface="宋体" panose="02010600030101010101" pitchFamily="2" charset="-122"/>
              </a:endParaRPr>
            </a:p>
            <a:p>
              <a:pPr algn="ctr">
                <a:lnSpc>
                  <a:spcPct val="80000"/>
                </a:lnSpc>
                <a:spcBef>
                  <a:spcPct val="20000"/>
                </a:spcBef>
              </a:pPr>
              <a:r>
                <a:rPr lang="zh-CN" altLang="en-US" sz="1900" dirty="0">
                  <a:latin typeface="Arial" panose="020B0604020202020204" pitchFamily="34" charset="0"/>
                  <a:ea typeface="宋体" panose="02010600030101010101" pitchFamily="2" charset="-122"/>
                </a:rPr>
                <a:t>课</a:t>
              </a:r>
              <a:endParaRPr lang="zh-CN" altLang="en-US" sz="1900" dirty="0">
                <a:latin typeface="Arial" panose="020B0604020202020204" pitchFamily="34" charset="0"/>
                <a:ea typeface="宋体" panose="02010600030101010101" pitchFamily="2" charset="-122"/>
              </a:endParaRPr>
            </a:p>
            <a:p>
              <a:pPr algn="ctr">
                <a:lnSpc>
                  <a:spcPct val="80000"/>
                </a:lnSpc>
                <a:spcBef>
                  <a:spcPct val="20000"/>
                </a:spcBef>
              </a:pPr>
              <a:r>
                <a:rPr lang="zh-CN" altLang="en-US" sz="1900" dirty="0">
                  <a:latin typeface="Arial" panose="020B0604020202020204" pitchFamily="34" charset="0"/>
                  <a:ea typeface="宋体" panose="02010600030101010101" pitchFamily="2" charset="-122"/>
                </a:rPr>
                <a:t>题</a:t>
              </a:r>
              <a:endParaRPr lang="zh-CN" altLang="en-US" sz="1900" dirty="0">
                <a:latin typeface="Arial" panose="020B0604020202020204" pitchFamily="34" charset="0"/>
                <a:ea typeface="宋体" panose="02010600030101010101" pitchFamily="2" charset="-122"/>
              </a:endParaRPr>
            </a:p>
            <a:p>
              <a:pPr algn="ctr">
                <a:lnSpc>
                  <a:spcPct val="80000"/>
                </a:lnSpc>
                <a:spcBef>
                  <a:spcPct val="20000"/>
                </a:spcBef>
              </a:pPr>
              <a:r>
                <a:rPr lang="zh-CN" altLang="en-US" sz="1900" dirty="0">
                  <a:latin typeface="Arial" panose="020B0604020202020204" pitchFamily="34" charset="0"/>
                  <a:ea typeface="宋体" panose="02010600030101010101" pitchFamily="2" charset="-122"/>
                </a:rPr>
                <a:t>提</a:t>
              </a:r>
              <a:endParaRPr lang="zh-CN" altLang="en-US" sz="1900" dirty="0">
                <a:latin typeface="Arial" panose="020B0604020202020204" pitchFamily="34" charset="0"/>
                <a:ea typeface="宋体" panose="02010600030101010101" pitchFamily="2" charset="-122"/>
              </a:endParaRPr>
            </a:p>
            <a:p>
              <a:pPr algn="ctr">
                <a:lnSpc>
                  <a:spcPct val="80000"/>
                </a:lnSpc>
                <a:spcBef>
                  <a:spcPct val="20000"/>
                </a:spcBef>
              </a:pPr>
              <a:r>
                <a:rPr lang="zh-CN" altLang="en-US" sz="1900" dirty="0">
                  <a:latin typeface="Arial" panose="020B0604020202020204" pitchFamily="34" charset="0"/>
                  <a:ea typeface="宋体" panose="02010600030101010101" pitchFamily="2" charset="-122"/>
                </a:rPr>
                <a:t>出</a:t>
              </a:r>
              <a:endParaRPr lang="zh-CN" altLang="en-US" sz="1900" dirty="0">
                <a:latin typeface="Arial" panose="020B0604020202020204" pitchFamily="34" charset="0"/>
                <a:ea typeface="宋体" panose="02010600030101010101" pitchFamily="2" charset="-122"/>
              </a:endParaRPr>
            </a:p>
            <a:p>
              <a:pPr algn="ctr"/>
              <a:endParaRPr lang="zh-CN" altLang="en-US" sz="1900" dirty="0">
                <a:latin typeface="Arial" panose="020B0604020202020204" pitchFamily="34" charset="0"/>
                <a:ea typeface="宋体" panose="02010600030101010101" pitchFamily="2" charset="-122"/>
              </a:endParaRPr>
            </a:p>
          </p:txBody>
        </p:sp>
        <p:sp>
          <p:nvSpPr>
            <p:cNvPr id="14356" name="_s1044"/>
            <p:cNvSpPr/>
            <p:nvPr/>
          </p:nvSpPr>
          <p:spPr>
            <a:xfrm>
              <a:off x="6190" y="1730"/>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lvl="1" indent="0" algn="ctr" eaLnBrk="1" hangingPunct="1"/>
              <a:endParaRPr lang="zh-CN" altLang="en-US" sz="1900" dirty="0">
                <a:latin typeface="Times New Roman" panose="02020603050405020304" pitchFamily="18" charset="0"/>
                <a:ea typeface="宋体" panose="02010600030101010101" pitchFamily="2" charset="-122"/>
              </a:endParaRPr>
            </a:p>
          </p:txBody>
        </p:sp>
        <p:sp>
          <p:nvSpPr>
            <p:cNvPr id="14357" name="_s1045"/>
            <p:cNvSpPr/>
            <p:nvPr/>
          </p:nvSpPr>
          <p:spPr>
            <a:xfrm>
              <a:off x="8708" y="1730"/>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900" dirty="0">
                  <a:latin typeface="Times New Roman" panose="02020603050405020304" pitchFamily="18" charset="0"/>
                  <a:ea typeface="宋体" panose="02010600030101010101" pitchFamily="2" charset="-122"/>
                </a:rPr>
                <a:t>研</a:t>
              </a:r>
              <a:endParaRPr lang="zh-CN" altLang="en-US" sz="1900" dirty="0">
                <a:latin typeface="Times New Roman" panose="02020603050405020304" pitchFamily="18" charset="0"/>
                <a:ea typeface="宋体" panose="02010600030101010101" pitchFamily="2" charset="-122"/>
              </a:endParaRPr>
            </a:p>
            <a:p>
              <a:pPr algn="ctr"/>
              <a:r>
                <a:rPr lang="zh-CN" altLang="en-US" sz="1900" dirty="0">
                  <a:latin typeface="Times New Roman" panose="02020603050405020304" pitchFamily="18" charset="0"/>
                  <a:ea typeface="宋体" panose="02010600030101010101" pitchFamily="2" charset="-122"/>
                </a:rPr>
                <a:t>究</a:t>
              </a:r>
              <a:endParaRPr lang="zh-CN" altLang="en-US" sz="1900" dirty="0">
                <a:latin typeface="Times New Roman" panose="02020603050405020304" pitchFamily="18" charset="0"/>
                <a:ea typeface="宋体" panose="02010600030101010101" pitchFamily="2" charset="-122"/>
              </a:endParaRPr>
            </a:p>
            <a:p>
              <a:pPr algn="ctr"/>
              <a:r>
                <a:rPr lang="zh-CN" altLang="en-US" sz="1900" dirty="0">
                  <a:latin typeface="Times New Roman" panose="02020603050405020304" pitchFamily="18" charset="0"/>
                  <a:ea typeface="宋体" panose="02010600030101010101" pitchFamily="2" charset="-122"/>
                </a:rPr>
                <a:t>成</a:t>
              </a:r>
              <a:endParaRPr lang="zh-CN" altLang="en-US" sz="1900" dirty="0">
                <a:latin typeface="Times New Roman" panose="02020603050405020304" pitchFamily="18" charset="0"/>
                <a:ea typeface="宋体" panose="02010600030101010101" pitchFamily="2" charset="-122"/>
              </a:endParaRPr>
            </a:p>
            <a:p>
              <a:pPr algn="ctr"/>
              <a:r>
                <a:rPr lang="zh-CN" altLang="en-US" sz="1900" dirty="0">
                  <a:latin typeface="Times New Roman" panose="02020603050405020304" pitchFamily="18" charset="0"/>
                  <a:ea typeface="宋体" panose="02010600030101010101" pitchFamily="2" charset="-122"/>
                </a:rPr>
                <a:t>果</a:t>
              </a:r>
              <a:endParaRPr lang="zh-CN" altLang="en-US" sz="1900" dirty="0">
                <a:latin typeface="Times New Roman" panose="02020603050405020304" pitchFamily="18" charset="0"/>
                <a:ea typeface="宋体" panose="02010600030101010101" pitchFamily="2" charset="-122"/>
              </a:endParaRPr>
            </a:p>
          </p:txBody>
        </p:sp>
        <p:sp>
          <p:nvSpPr>
            <p:cNvPr id="14358" name="_s1046"/>
            <p:cNvSpPr/>
            <p:nvPr/>
          </p:nvSpPr>
          <p:spPr>
            <a:xfrm>
              <a:off x="9716" y="1730"/>
              <a:ext cx="863"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900" dirty="0">
                  <a:latin typeface="Arial" panose="020B0604020202020204" pitchFamily="34" charset="0"/>
                  <a:ea typeface="宋体" panose="02010600030101010101" pitchFamily="2" charset="-122"/>
                </a:rPr>
                <a:t>课</a:t>
              </a:r>
              <a:endParaRPr lang="zh-CN" altLang="en-US" sz="1900" dirty="0">
                <a:latin typeface="Arial" panose="020B0604020202020204" pitchFamily="34" charset="0"/>
                <a:ea typeface="宋体" panose="02010600030101010101" pitchFamily="2" charset="-122"/>
              </a:endParaRPr>
            </a:p>
            <a:p>
              <a:pPr algn="ctr"/>
              <a:r>
                <a:rPr lang="zh-CN" altLang="en-US" sz="1900" dirty="0">
                  <a:latin typeface="Arial" panose="020B0604020202020204" pitchFamily="34" charset="0"/>
                  <a:ea typeface="宋体" panose="02010600030101010101" pitchFamily="2" charset="-122"/>
                </a:rPr>
                <a:t>题</a:t>
              </a:r>
              <a:endParaRPr lang="zh-CN" altLang="en-US" sz="1900" dirty="0">
                <a:latin typeface="Arial" panose="020B0604020202020204" pitchFamily="34" charset="0"/>
                <a:ea typeface="宋体" panose="02010600030101010101" pitchFamily="2" charset="-122"/>
              </a:endParaRPr>
            </a:p>
            <a:p>
              <a:pPr algn="ctr"/>
              <a:r>
                <a:rPr lang="zh-CN" altLang="en-US" sz="1900" dirty="0">
                  <a:latin typeface="Arial" panose="020B0604020202020204" pitchFamily="34" charset="0"/>
                  <a:ea typeface="宋体" panose="02010600030101010101" pitchFamily="2" charset="-122"/>
                </a:rPr>
                <a:t>效</a:t>
              </a:r>
              <a:endParaRPr lang="zh-CN" altLang="en-US" sz="1900" dirty="0">
                <a:latin typeface="Arial" panose="020B0604020202020204" pitchFamily="34" charset="0"/>
                <a:ea typeface="宋体" panose="02010600030101010101" pitchFamily="2" charset="-122"/>
              </a:endParaRPr>
            </a:p>
            <a:p>
              <a:pPr algn="ctr"/>
              <a:r>
                <a:rPr lang="zh-CN" altLang="en-US" sz="1900" dirty="0">
                  <a:latin typeface="Arial" panose="020B0604020202020204" pitchFamily="34" charset="0"/>
                  <a:ea typeface="宋体" panose="02010600030101010101" pitchFamily="2" charset="-122"/>
                </a:rPr>
                <a:t>益</a:t>
              </a:r>
              <a:endParaRPr lang="zh-CN" altLang="en-US" sz="1900" dirty="0">
                <a:latin typeface="Arial" panose="020B0604020202020204" pitchFamily="34" charset="0"/>
                <a:ea typeface="宋体" panose="02010600030101010101" pitchFamily="2" charset="-122"/>
              </a:endParaRPr>
            </a:p>
          </p:txBody>
        </p:sp>
        <p:sp>
          <p:nvSpPr>
            <p:cNvPr id="14359" name="_s1047"/>
            <p:cNvSpPr/>
            <p:nvPr/>
          </p:nvSpPr>
          <p:spPr>
            <a:xfrm>
              <a:off x="10723" y="1730"/>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900" dirty="0">
                  <a:latin typeface="Arial" panose="020B0604020202020204" pitchFamily="34" charset="0"/>
                  <a:ea typeface="宋体" panose="02010600030101010101" pitchFamily="2" charset="-122"/>
                </a:rPr>
                <a:t>问</a:t>
              </a:r>
              <a:endParaRPr lang="zh-CN" altLang="en-US" sz="1900" dirty="0">
                <a:latin typeface="Arial" panose="020B0604020202020204" pitchFamily="34" charset="0"/>
                <a:ea typeface="宋体" panose="02010600030101010101" pitchFamily="2" charset="-122"/>
              </a:endParaRPr>
            </a:p>
            <a:p>
              <a:pPr algn="ctr"/>
              <a:r>
                <a:rPr lang="zh-CN" altLang="en-US" sz="1900" dirty="0">
                  <a:latin typeface="Arial" panose="020B0604020202020204" pitchFamily="34" charset="0"/>
                  <a:ea typeface="宋体" panose="02010600030101010101" pitchFamily="2" charset="-122"/>
                </a:rPr>
                <a:t>题</a:t>
              </a:r>
              <a:endParaRPr lang="zh-CN" altLang="en-US" sz="1900" dirty="0">
                <a:latin typeface="Arial" panose="020B0604020202020204" pitchFamily="34" charset="0"/>
                <a:ea typeface="宋体" panose="02010600030101010101" pitchFamily="2" charset="-122"/>
              </a:endParaRPr>
            </a:p>
            <a:p>
              <a:pPr algn="ctr"/>
              <a:r>
                <a:rPr lang="zh-CN" altLang="en-US" sz="1900" dirty="0">
                  <a:latin typeface="Arial" panose="020B0604020202020204" pitchFamily="34" charset="0"/>
                  <a:ea typeface="宋体" panose="02010600030101010101" pitchFamily="2" charset="-122"/>
                </a:rPr>
                <a:t>讨</a:t>
              </a:r>
              <a:endParaRPr lang="zh-CN" altLang="en-US" sz="1900" dirty="0">
                <a:latin typeface="Arial" panose="020B0604020202020204" pitchFamily="34" charset="0"/>
                <a:ea typeface="宋体" panose="02010600030101010101" pitchFamily="2" charset="-122"/>
              </a:endParaRPr>
            </a:p>
            <a:p>
              <a:pPr algn="ctr"/>
              <a:r>
                <a:rPr lang="zh-CN" altLang="en-US" sz="1900" dirty="0">
                  <a:latin typeface="Arial" panose="020B0604020202020204" pitchFamily="34" charset="0"/>
                  <a:ea typeface="宋体" panose="02010600030101010101" pitchFamily="2" charset="-122"/>
                </a:rPr>
                <a:t>论</a:t>
              </a:r>
              <a:endParaRPr lang="zh-CN" altLang="en-US" sz="1900" dirty="0">
                <a:latin typeface="Arial" panose="020B0604020202020204" pitchFamily="34" charset="0"/>
                <a:ea typeface="宋体" panose="02010600030101010101" pitchFamily="2" charset="-122"/>
              </a:endParaRPr>
            </a:p>
          </p:txBody>
        </p:sp>
        <p:sp>
          <p:nvSpPr>
            <p:cNvPr id="14360" name="_s1048"/>
            <p:cNvSpPr/>
            <p:nvPr/>
          </p:nvSpPr>
          <p:spPr>
            <a:xfrm>
              <a:off x="1152" y="216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700" dirty="0">
                  <a:latin typeface="Arial" panose="020B0604020202020204" pitchFamily="34" charset="0"/>
                  <a:ea typeface="宋体" panose="02010600030101010101" pitchFamily="2" charset="-122"/>
                </a:rPr>
                <a:t>研</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究</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背</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景</a:t>
              </a:r>
              <a:endParaRPr lang="zh-CN" altLang="en-US" sz="1700" dirty="0">
                <a:latin typeface="Arial" panose="020B0604020202020204" pitchFamily="34" charset="0"/>
                <a:ea typeface="宋体" panose="02010600030101010101" pitchFamily="2" charset="-122"/>
              </a:endParaRPr>
            </a:p>
          </p:txBody>
        </p:sp>
        <p:sp>
          <p:nvSpPr>
            <p:cNvPr id="14361" name="_s1049"/>
            <p:cNvSpPr/>
            <p:nvPr/>
          </p:nvSpPr>
          <p:spPr>
            <a:xfrm>
              <a:off x="2160" y="216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700" dirty="0">
                  <a:latin typeface="Arial" panose="020B0604020202020204" pitchFamily="34" charset="0"/>
                  <a:ea typeface="宋体" panose="02010600030101010101" pitchFamily="2" charset="-122"/>
                </a:rPr>
                <a:t>现</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实</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依</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据</a:t>
              </a:r>
              <a:endParaRPr lang="zh-CN" altLang="en-US" sz="1700" dirty="0">
                <a:latin typeface="Arial" panose="020B0604020202020204" pitchFamily="34" charset="0"/>
                <a:ea typeface="宋体" panose="02010600030101010101" pitchFamily="2" charset="-122"/>
              </a:endParaRPr>
            </a:p>
          </p:txBody>
        </p:sp>
        <p:sp>
          <p:nvSpPr>
            <p:cNvPr id="14362" name="_s1050"/>
            <p:cNvSpPr/>
            <p:nvPr/>
          </p:nvSpPr>
          <p:spPr>
            <a:xfrm>
              <a:off x="3168" y="216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700" dirty="0">
                  <a:latin typeface="Arial" panose="020B0604020202020204" pitchFamily="34" charset="0"/>
                  <a:ea typeface="宋体" panose="02010600030101010101" pitchFamily="2" charset="-122"/>
                </a:rPr>
                <a:t>政</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策</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依</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据</a:t>
              </a:r>
              <a:endParaRPr lang="zh-CN" altLang="en-US" sz="1700" dirty="0">
                <a:latin typeface="Arial" panose="020B0604020202020204" pitchFamily="34" charset="0"/>
                <a:ea typeface="宋体" panose="02010600030101010101" pitchFamily="2" charset="-122"/>
              </a:endParaRPr>
            </a:p>
          </p:txBody>
        </p:sp>
        <p:sp>
          <p:nvSpPr>
            <p:cNvPr id="14363" name="_s1051"/>
            <p:cNvSpPr/>
            <p:nvPr/>
          </p:nvSpPr>
          <p:spPr>
            <a:xfrm>
              <a:off x="4176" y="2162"/>
              <a:ext cx="863"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700" dirty="0">
                  <a:latin typeface="Arial" panose="020B0604020202020204" pitchFamily="34" charset="0"/>
                  <a:ea typeface="宋体" panose="02010600030101010101" pitchFamily="2" charset="-122"/>
                </a:rPr>
                <a:t>理</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论</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依</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据</a:t>
              </a:r>
              <a:endParaRPr lang="zh-CN" altLang="en-US" sz="1700" dirty="0">
                <a:latin typeface="Arial" panose="020B0604020202020204" pitchFamily="34" charset="0"/>
                <a:ea typeface="宋体" panose="02010600030101010101" pitchFamily="2" charset="-122"/>
              </a:endParaRPr>
            </a:p>
          </p:txBody>
        </p:sp>
        <p:sp>
          <p:nvSpPr>
            <p:cNvPr id="14364" name="_s1052"/>
            <p:cNvSpPr/>
            <p:nvPr/>
          </p:nvSpPr>
          <p:spPr>
            <a:xfrm>
              <a:off x="5183" y="216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700" dirty="0">
                  <a:latin typeface="Arial" panose="020B0604020202020204" pitchFamily="34" charset="0"/>
                  <a:ea typeface="宋体" panose="02010600030101010101" pitchFamily="2" charset="-122"/>
                </a:rPr>
                <a:t>研</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究</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内</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容</a:t>
              </a:r>
              <a:endParaRPr lang="zh-CN" altLang="en-US" sz="1700" dirty="0">
                <a:latin typeface="Arial" panose="020B0604020202020204" pitchFamily="34" charset="0"/>
                <a:ea typeface="宋体" panose="02010600030101010101" pitchFamily="2" charset="-122"/>
              </a:endParaRPr>
            </a:p>
          </p:txBody>
        </p:sp>
        <p:sp>
          <p:nvSpPr>
            <p:cNvPr id="14365" name="_s1053"/>
            <p:cNvSpPr/>
            <p:nvPr/>
          </p:nvSpPr>
          <p:spPr>
            <a:xfrm>
              <a:off x="6191" y="2162"/>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700" dirty="0">
                  <a:latin typeface="Arial" panose="020B0604020202020204" pitchFamily="34" charset="0"/>
                  <a:ea typeface="宋体" panose="02010600030101010101" pitchFamily="2" charset="-122"/>
                </a:rPr>
                <a:t>研</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究</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对</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象</a:t>
              </a:r>
              <a:endParaRPr lang="zh-CN" altLang="en-US" sz="1700" dirty="0">
                <a:latin typeface="Arial" panose="020B0604020202020204" pitchFamily="34" charset="0"/>
                <a:ea typeface="宋体" panose="02010600030101010101" pitchFamily="2" charset="-122"/>
              </a:endParaRPr>
            </a:p>
          </p:txBody>
        </p:sp>
        <p:sp>
          <p:nvSpPr>
            <p:cNvPr id="14366" name="_s1054"/>
            <p:cNvSpPr/>
            <p:nvPr/>
          </p:nvSpPr>
          <p:spPr>
            <a:xfrm>
              <a:off x="7199" y="2162"/>
              <a:ext cx="863"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1700" dirty="0">
                  <a:latin typeface="Arial" panose="020B0604020202020204" pitchFamily="34" charset="0"/>
                  <a:ea typeface="宋体" panose="02010600030101010101" pitchFamily="2" charset="-122"/>
                </a:rPr>
                <a:t>研</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究</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方</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法</a:t>
              </a:r>
              <a:endParaRPr lang="zh-CN" altLang="en-US" sz="1700" dirty="0">
                <a:latin typeface="Arial" panose="020B0604020202020204" pitchFamily="34" charset="0"/>
                <a:ea typeface="宋体" panose="02010600030101010101" pitchFamily="2" charset="-122"/>
              </a:endParaRPr>
            </a:p>
          </p:txBody>
        </p:sp>
        <p:sp>
          <p:nvSpPr>
            <p:cNvPr id="14367" name="_s1055"/>
            <p:cNvSpPr/>
            <p:nvPr/>
          </p:nvSpPr>
          <p:spPr>
            <a:xfrm>
              <a:off x="8206" y="2162"/>
              <a:ext cx="863"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endParaRPr lang="zh-CN" altLang="en-US" sz="1700" dirty="0">
                <a:latin typeface="Arial" panose="020B0604020202020204" pitchFamily="34" charset="0"/>
                <a:ea typeface="宋体" panose="02010600030101010101" pitchFamily="2" charset="-122"/>
              </a:endParaRPr>
            </a:p>
            <a:p>
              <a:pPr algn="ct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理</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论</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认</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识</a:t>
              </a:r>
              <a:endParaRPr lang="zh-CN" altLang="en-US" sz="1700" dirty="0">
                <a:latin typeface="Arial" panose="020B0604020202020204" pitchFamily="34" charset="0"/>
                <a:ea typeface="宋体" panose="02010600030101010101" pitchFamily="2" charset="-122"/>
              </a:endParaRPr>
            </a:p>
            <a:p>
              <a:pPr algn="ctr"/>
              <a:endParaRPr lang="zh-CN" altLang="en-US" sz="1700" dirty="0">
                <a:latin typeface="Arial" panose="020B0604020202020204" pitchFamily="34" charset="0"/>
                <a:ea typeface="宋体" panose="02010600030101010101" pitchFamily="2" charset="-122"/>
              </a:endParaRPr>
            </a:p>
            <a:p>
              <a:pPr algn="ctr"/>
              <a:endParaRPr lang="zh-CN" altLang="en-US" sz="1700" dirty="0">
                <a:latin typeface="Arial" panose="020B0604020202020204" pitchFamily="34" charset="0"/>
                <a:ea typeface="宋体" panose="02010600030101010101" pitchFamily="2" charset="-122"/>
              </a:endParaRPr>
            </a:p>
          </p:txBody>
        </p:sp>
        <p:sp>
          <p:nvSpPr>
            <p:cNvPr id="14368" name="_s1056"/>
            <p:cNvSpPr/>
            <p:nvPr/>
          </p:nvSpPr>
          <p:spPr>
            <a:xfrm>
              <a:off x="9213" y="2162"/>
              <a:ext cx="862"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操</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作</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认</a:t>
              </a:r>
              <a:endParaRPr lang="zh-CN" altLang="en-US" sz="1700" dirty="0">
                <a:latin typeface="Arial" panose="020B0604020202020204" pitchFamily="34" charset="0"/>
                <a:ea typeface="宋体" panose="02010600030101010101" pitchFamily="2" charset="-122"/>
              </a:endParaRPr>
            </a:p>
            <a:p>
              <a:pPr algn="ctr"/>
              <a:r>
                <a:rPr lang="zh-CN" altLang="en-US" sz="1700" dirty="0">
                  <a:latin typeface="Arial" panose="020B0604020202020204" pitchFamily="34" charset="0"/>
                  <a:ea typeface="宋体" panose="02010600030101010101" pitchFamily="2" charset="-122"/>
                </a:rPr>
                <a:t>识</a:t>
              </a:r>
              <a:endParaRPr lang="zh-CN" altLang="en-US" sz="1700" dirty="0">
                <a:latin typeface="Arial" panose="020B0604020202020204" pitchFamily="34" charset="0"/>
                <a:ea typeface="宋体" panose="02010600030101010101" pitchFamily="2" charset="-122"/>
              </a:endParaRPr>
            </a:p>
            <a:p>
              <a:pPr algn="ctr"/>
              <a:endParaRPr lang="zh-CN" altLang="en-US" sz="1700" dirty="0">
                <a:latin typeface="Arial" panose="020B0604020202020204" pitchFamily="34" charset="0"/>
                <a:ea typeface="宋体" panose="02010600030101010101" pitchFamily="2" charset="-122"/>
              </a:endParaRPr>
            </a:p>
          </p:txBody>
        </p:sp>
        <p:sp>
          <p:nvSpPr>
            <p:cNvPr id="14369" name="AutoShape 33"/>
            <p:cNvSpPr/>
            <p:nvPr/>
          </p:nvSpPr>
          <p:spPr>
            <a:xfrm>
              <a:off x="6182" y="1723"/>
              <a:ext cx="862"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dirty="0">
                  <a:latin typeface="Times New Roman" panose="02020603050405020304" pitchFamily="18" charset="0"/>
                  <a:ea typeface="宋体" panose="02010600030101010101" pitchFamily="2" charset="-122"/>
                </a:rPr>
                <a:t>内</a:t>
              </a:r>
              <a:endParaRPr lang="zh-CN" altLang="en-US" dirty="0">
                <a:latin typeface="Times New Roman" panose="02020603050405020304" pitchFamily="18" charset="0"/>
                <a:ea typeface="宋体" panose="02010600030101010101" pitchFamily="2" charset="-122"/>
              </a:endParaRPr>
            </a:p>
            <a:p>
              <a:pPr algn="ctr"/>
              <a:r>
                <a:rPr lang="zh-CN" altLang="en-US" dirty="0">
                  <a:latin typeface="Times New Roman" panose="02020603050405020304" pitchFamily="18" charset="0"/>
                  <a:ea typeface="宋体" panose="02010600030101010101" pitchFamily="2" charset="-122"/>
                </a:rPr>
                <a:t>容</a:t>
              </a:r>
              <a:endParaRPr lang="zh-CN" altLang="en-US" dirty="0">
                <a:latin typeface="Times New Roman" panose="02020603050405020304" pitchFamily="18" charset="0"/>
                <a:ea typeface="宋体" panose="02010600030101010101" pitchFamily="2" charset="-122"/>
              </a:endParaRPr>
            </a:p>
            <a:p>
              <a:pPr algn="ctr"/>
              <a:r>
                <a:rPr lang="zh-CN" altLang="en-US" dirty="0">
                  <a:latin typeface="Times New Roman" panose="02020603050405020304" pitchFamily="18" charset="0"/>
                  <a:ea typeface="宋体" panose="02010600030101010101" pitchFamily="2" charset="-122"/>
                </a:rPr>
                <a:t>方</a:t>
              </a:r>
              <a:endParaRPr lang="zh-CN" altLang="en-US" dirty="0">
                <a:latin typeface="Times New Roman" panose="02020603050405020304" pitchFamily="18" charset="0"/>
                <a:ea typeface="宋体" panose="02010600030101010101" pitchFamily="2" charset="-122"/>
              </a:endParaRPr>
            </a:p>
            <a:p>
              <a:pPr algn="ctr"/>
              <a:r>
                <a:rPr lang="zh-CN" altLang="en-US" dirty="0">
                  <a:latin typeface="Times New Roman" panose="02020603050405020304" pitchFamily="18" charset="0"/>
                  <a:ea typeface="宋体" panose="02010600030101010101" pitchFamily="2" charset="-122"/>
                </a:rPr>
                <a:t>法</a:t>
              </a:r>
              <a:endParaRPr lang="zh-CN" altLang="en-US" sz="1900" dirty="0">
                <a:latin typeface="Arial" panose="020B0604020202020204" pitchFamily="34" charset="0"/>
                <a:ea typeface="宋体" panose="02010600030101010101" pitchFamily="2" charset="-122"/>
              </a:endParaRPr>
            </a:p>
          </p:txBody>
        </p:sp>
      </p:grpSp>
      <p:sp>
        <p:nvSpPr>
          <p:cNvPr id="14370" name="Text Box 34"/>
          <p:cNvSpPr txBox="1"/>
          <p:nvPr/>
        </p:nvSpPr>
        <p:spPr>
          <a:xfrm>
            <a:off x="140335" y="459105"/>
            <a:ext cx="3429000" cy="579438"/>
          </a:xfrm>
          <a:prstGeom prst="rect">
            <a:avLst/>
          </a:prstGeom>
          <a:noFill/>
          <a:ln w="9525">
            <a:noFill/>
          </a:ln>
        </p:spPr>
        <p:txBody>
          <a:bodyPr anchor="t">
            <a:spAutoFit/>
          </a:bodyPr>
          <a:p>
            <a:pPr algn="ctr">
              <a:spcBef>
                <a:spcPct val="50000"/>
              </a:spcBef>
            </a:pPr>
            <a:r>
              <a:rPr lang="zh-CN" altLang="en-US" sz="3200" b="1" dirty="0">
                <a:solidFill>
                  <a:schemeClr val="tx2"/>
                </a:solidFill>
                <a:latin typeface="Arial" panose="020B0604020202020204" pitchFamily="34" charset="0"/>
                <a:ea typeface="宋体" panose="02010600030101010101" pitchFamily="2" charset="-122"/>
              </a:rPr>
              <a:t>研究报告框架</a:t>
            </a:r>
            <a:endParaRPr lang="zh-CN" altLang="en-US" sz="3200" b="1"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latin typeface="Times New Roman" panose="02020603050405020304" pitchFamily="18" charset="0"/>
                <a:ea typeface="宋体" panose="02010600030101010101" pitchFamily="2" charset="-122"/>
              </a:rPr>
            </a:fld>
            <a:endParaRPr lang="zh-CN" altLang="en-US" sz="1400" dirty="0">
              <a:latin typeface="Times New Roman" panose="02020603050405020304" pitchFamily="18" charset="0"/>
              <a:ea typeface="宋体" panose="02010600030101010101" pitchFamily="2" charset="-122"/>
            </a:endParaRPr>
          </a:p>
        </p:txBody>
      </p:sp>
      <p:sp>
        <p:nvSpPr>
          <p:cNvPr id="55298" name="Rectangle 2"/>
          <p:cNvSpPr/>
          <p:nvPr>
            <p:ph type="title"/>
          </p:nvPr>
        </p:nvSpPr>
        <p:spPr>
          <a:xfrm>
            <a:off x="668020" y="274955"/>
            <a:ext cx="801878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（二）研究过程</a:t>
            </a:r>
            <a:endParaRPr lang="zh-CN" altLang="en-US" dirty="0"/>
          </a:p>
        </p:txBody>
      </p:sp>
      <p:sp>
        <p:nvSpPr>
          <p:cNvPr id="55299" name="Rectangle 3"/>
          <p:cNvSpPr/>
          <p:nvPr>
            <p:ph idx="1"/>
          </p:nvPr>
        </p:nvSpPr>
        <p:spPr>
          <a:xfrm>
            <a:off x="668020" y="1344930"/>
            <a:ext cx="8018145" cy="50038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lnSpc>
                <a:spcPct val="90000"/>
              </a:lnSpc>
            </a:pPr>
            <a:r>
              <a:rPr lang="zh-CN" altLang="en-US" sz="2800" dirty="0"/>
              <a:t>主要表述课题组是如何开展这个研究工作的，相当于工作报告。</a:t>
            </a:r>
            <a:endParaRPr lang="zh-CN" altLang="en-US" sz="2800" dirty="0"/>
          </a:p>
          <a:p>
            <a:pPr eaLnBrk="1" hangingPunct="1">
              <a:lnSpc>
                <a:spcPct val="90000"/>
              </a:lnSpc>
            </a:pPr>
            <a:r>
              <a:rPr lang="zh-CN" altLang="en-US" sz="2800" dirty="0"/>
              <a:t>以研究历程为线索，讲清楚以下几个方面：</a:t>
            </a:r>
            <a:endParaRPr lang="zh-CN" altLang="en-US" sz="2800" dirty="0"/>
          </a:p>
          <a:p>
            <a:pPr eaLnBrk="1" hangingPunct="1">
              <a:lnSpc>
                <a:spcPct val="90000"/>
              </a:lnSpc>
            </a:pPr>
            <a:r>
              <a:rPr lang="zh-CN" altLang="en-US" sz="2800" dirty="0"/>
              <a:t>（</a:t>
            </a:r>
            <a:r>
              <a:rPr lang="en-US" altLang="zh-CN" sz="2800" dirty="0"/>
              <a:t>1</a:t>
            </a:r>
            <a:r>
              <a:rPr lang="zh-CN" altLang="en-US" sz="2800" dirty="0"/>
              <a:t>）立项与开题的时间，基本情况，专家的意见等；如何组织、如何分工、如何制订制度等</a:t>
            </a:r>
            <a:r>
              <a:rPr lang="en-US" altLang="zh-CN" sz="2800" dirty="0"/>
              <a:t>‘’</a:t>
            </a:r>
            <a:endParaRPr lang="en-US" altLang="zh-CN" sz="2800" dirty="0"/>
          </a:p>
          <a:p>
            <a:pPr eaLnBrk="1" hangingPunct="1">
              <a:lnSpc>
                <a:spcPct val="90000"/>
              </a:lnSpc>
            </a:pPr>
            <a:r>
              <a:rPr lang="zh-CN" altLang="en-US" sz="2800" dirty="0"/>
              <a:t>（</a:t>
            </a:r>
            <a:r>
              <a:rPr lang="en-US" altLang="zh-CN" sz="2800" dirty="0"/>
              <a:t>2</a:t>
            </a:r>
            <a:r>
              <a:rPr lang="zh-CN" altLang="en-US" sz="2800" dirty="0"/>
              <a:t>）研究过程中的主要活动，主要研究的是什么方面的内容，解决了什么方面的问题。</a:t>
            </a:r>
            <a:endParaRPr lang="zh-CN" altLang="en-US" sz="2800" dirty="0"/>
          </a:p>
          <a:p>
            <a:pPr eaLnBrk="1" hangingPunct="1">
              <a:lnSpc>
                <a:spcPct val="90000"/>
              </a:lnSpc>
            </a:pPr>
            <a:r>
              <a:rPr lang="zh-CN" altLang="en-US" sz="2800" dirty="0"/>
              <a:t>（</a:t>
            </a:r>
            <a:r>
              <a:rPr lang="en-US" altLang="zh-CN" sz="2800" dirty="0"/>
              <a:t>3</a:t>
            </a:r>
            <a:r>
              <a:rPr lang="zh-CN" altLang="en-US" sz="2800" dirty="0"/>
              <a:t>）中期评估前做了什么样的总结，有什么收获。</a:t>
            </a:r>
            <a:endParaRPr lang="zh-CN" altLang="en-US" sz="2800" dirty="0"/>
          </a:p>
          <a:p>
            <a:pPr eaLnBrk="1" hangingPunct="1">
              <a:lnSpc>
                <a:spcPct val="90000"/>
              </a:lnSpc>
            </a:pPr>
            <a:r>
              <a:rPr lang="zh-CN" altLang="en-US" sz="2800" dirty="0"/>
              <a:t>扼要写出研究过程中各阶段研究工作的实施情况；着重写出各项主要研究内容的研究思路和实施情况或具体作法。</a:t>
            </a:r>
            <a:endParaRPr lang="zh-CN" altLang="en-US" sz="2800" dirty="0"/>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56322" name="Rectangle 2"/>
          <p:cNvSpPr/>
          <p:nvPr>
            <p:ph type="title"/>
          </p:nvPr>
        </p:nvSpPr>
        <p:spPr>
          <a:xfrm>
            <a:off x="594995" y="288925"/>
            <a:ext cx="8277860" cy="141160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（三）主要研究内容及研究方法</a:t>
            </a:r>
            <a:endParaRPr lang="zh-CN" altLang="en-US" dirty="0"/>
          </a:p>
        </p:txBody>
      </p:sp>
      <p:sp>
        <p:nvSpPr>
          <p:cNvPr id="56323" name="Rectangle 3"/>
          <p:cNvSpPr/>
          <p:nvPr>
            <p:ph idx="1"/>
          </p:nvPr>
        </p:nvSpPr>
        <p:spPr>
          <a:xfrm>
            <a:off x="594678" y="1558925"/>
            <a:ext cx="8277225" cy="460851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en-US" altLang="zh-CN" dirty="0"/>
              <a:t>1. </a:t>
            </a:r>
            <a:r>
              <a:rPr lang="zh-CN" altLang="en-US" dirty="0"/>
              <a:t>课题研究的主要研究原则。</a:t>
            </a:r>
            <a:endParaRPr lang="zh-CN" altLang="en-US" dirty="0"/>
          </a:p>
          <a:p>
            <a:pPr eaLnBrk="1" hangingPunct="1"/>
            <a:r>
              <a:rPr lang="en-US" altLang="zh-CN" dirty="0"/>
              <a:t>2. </a:t>
            </a:r>
            <a:r>
              <a:rPr lang="zh-CN" altLang="en-US" dirty="0"/>
              <a:t>课题研究的路径设计。</a:t>
            </a:r>
            <a:endParaRPr lang="zh-CN" altLang="en-US" dirty="0"/>
          </a:p>
          <a:p>
            <a:pPr eaLnBrk="1" hangingPunct="1"/>
            <a:r>
              <a:rPr lang="en-US" altLang="zh-CN" dirty="0"/>
              <a:t>3. </a:t>
            </a:r>
            <a:r>
              <a:rPr lang="zh-CN" altLang="en-US" dirty="0"/>
              <a:t>课题研究的主要内容和重点，要按每项内容进行撰写，研究的方法与内容结合起来：研究过程中采用了什么研究方法。对所采用的研究方法，要说明用此研究方法去研究了什么东西，达到了什么目标，得到了什么结论。 </a:t>
            </a:r>
            <a:endParaRPr lang="zh-CN" altLang="en-US" dirty="0"/>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58370" name="Rectangle 2"/>
          <p:cNvSpPr/>
          <p:nvPr>
            <p:ph type="title"/>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（四）主要研究成果</a:t>
            </a:r>
            <a:endParaRPr lang="zh-CN" altLang="en-US" dirty="0"/>
          </a:p>
        </p:txBody>
      </p:sp>
      <p:sp>
        <p:nvSpPr>
          <p:cNvPr id="58371" name="Rectangle 3"/>
          <p:cNvSpPr/>
          <p:nvPr>
            <p:ph idx="1"/>
          </p:nvPr>
        </p:nvSpPr>
        <p:spPr>
          <a:xfrm>
            <a:off x="457200" y="1417955"/>
            <a:ext cx="8229600" cy="482727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主要表述有什么主要的理论性成果和实践性成果以及成果的影响。</a:t>
            </a:r>
            <a:endParaRPr lang="zh-CN" altLang="en-US" dirty="0"/>
          </a:p>
          <a:p>
            <a:pPr eaLnBrk="1" hangingPunct="1"/>
            <a:r>
              <a:rPr lang="zh-CN" altLang="en-US" dirty="0"/>
              <a:t>这个部分不仅要具体陈述公开发表了几篇什么论文、出版了什么专著等，更重要的是要表述成果带来的影响和作用，要有实际的效果。</a:t>
            </a:r>
            <a:endParaRPr lang="zh-CN" altLang="en-US" dirty="0"/>
          </a:p>
          <a:p>
            <a:pPr eaLnBrk="1" hangingPunct="1"/>
            <a:r>
              <a:rPr lang="zh-CN" altLang="en-US" dirty="0"/>
              <a:t>大体内容包括：</a:t>
            </a:r>
            <a:endParaRPr lang="zh-CN" altLang="en-US" dirty="0"/>
          </a:p>
          <a:p>
            <a:pPr eaLnBrk="1" hangingPunct="1"/>
            <a:r>
              <a:rPr lang="zh-CN" altLang="en-US" dirty="0"/>
              <a:t>①理论成果及其影响；</a:t>
            </a:r>
            <a:endParaRPr lang="zh-CN" altLang="en-US" dirty="0"/>
          </a:p>
          <a:p>
            <a:pPr eaLnBrk="1" hangingPunct="1"/>
            <a:r>
              <a:rPr lang="zh-CN" altLang="en-US" dirty="0"/>
              <a:t>②实践成果及其影响。 </a:t>
            </a:r>
            <a:endParaRPr lang="zh-CN" altLang="en-US" dirty="0"/>
          </a:p>
        </p:txBody>
      </p:sp>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59394" name="Rectangle 2"/>
          <p:cNvSpPr/>
          <p:nvPr>
            <p:ph type="title"/>
          </p:nvPr>
        </p:nvSpPr>
        <p:spPr>
          <a:xfrm>
            <a:off x="571500" y="288925"/>
            <a:ext cx="8277225"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sz="3200" dirty="0"/>
              <a:t>研究的主要成果和所形成的理性认识包括：</a:t>
            </a:r>
            <a:endParaRPr lang="zh-CN" altLang="en-US" sz="3200" dirty="0"/>
          </a:p>
        </p:txBody>
      </p:sp>
      <p:sp>
        <p:nvSpPr>
          <p:cNvPr id="59395" name="Rectangle 3"/>
          <p:cNvSpPr/>
          <p:nvPr>
            <p:ph idx="1"/>
          </p:nvPr>
        </p:nvSpPr>
        <p:spPr>
          <a:xfrm>
            <a:off x="572135" y="1284605"/>
            <a:ext cx="8277225" cy="5117465"/>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en-US" altLang="zh-CN" sz="2800" dirty="0"/>
              <a:t>1. </a:t>
            </a:r>
            <a:r>
              <a:rPr lang="zh-CN" altLang="en-US" sz="2800" dirty="0"/>
              <a:t>对现状进行归因研究时的理性分析；</a:t>
            </a:r>
            <a:endParaRPr lang="zh-CN" altLang="en-US" sz="2800" dirty="0"/>
          </a:p>
          <a:p>
            <a:pPr eaLnBrk="1" hangingPunct="1"/>
            <a:r>
              <a:rPr lang="en-US" altLang="zh-CN" sz="2800" dirty="0"/>
              <a:t>2. </a:t>
            </a:r>
            <a:r>
              <a:rPr lang="zh-CN" altLang="en-US" sz="2800" dirty="0"/>
              <a:t>在研究过程中所发现的教育教学规律；</a:t>
            </a:r>
            <a:endParaRPr lang="zh-CN" altLang="en-US" sz="2800" dirty="0"/>
          </a:p>
          <a:p>
            <a:pPr eaLnBrk="1" hangingPunct="1"/>
            <a:r>
              <a:rPr lang="en-US" altLang="zh-CN" sz="2800" dirty="0"/>
              <a:t>3. </a:t>
            </a:r>
            <a:r>
              <a:rPr lang="zh-CN" altLang="en-US" sz="2800" dirty="0"/>
              <a:t>在研究过程中所创造的新教育教学模式；</a:t>
            </a:r>
            <a:endParaRPr lang="zh-CN" altLang="en-US" sz="2800" dirty="0"/>
          </a:p>
          <a:p>
            <a:pPr eaLnBrk="1" hangingPunct="1"/>
            <a:r>
              <a:rPr lang="en-US" altLang="zh-CN" sz="2800" dirty="0"/>
              <a:t>4. </a:t>
            </a:r>
            <a:r>
              <a:rPr lang="zh-CN" altLang="en-US" sz="2800" dirty="0"/>
              <a:t>在研究过程中总结出的科学的、系统的、有效的教育教学方法。（在总结教育教学方法时，要注意方法的系统性。也就是不要局限于</a:t>
            </a:r>
            <a:r>
              <a:rPr lang="zh-CN" altLang="en-US" sz="2800" dirty="0">
                <a:latin typeface="Arial" panose="020B0604020202020204" pitchFamily="34" charset="0"/>
              </a:rPr>
              <a:t>“</a:t>
            </a:r>
            <a:r>
              <a:rPr lang="zh-CN" altLang="en-US" sz="2800" dirty="0"/>
              <a:t>我是怎样做的</a:t>
            </a:r>
            <a:r>
              <a:rPr lang="zh-CN" altLang="en-US" sz="2800" dirty="0">
                <a:latin typeface="Arial" panose="020B0604020202020204" pitchFamily="34" charset="0"/>
              </a:rPr>
              <a:t>”</a:t>
            </a:r>
            <a:r>
              <a:rPr lang="zh-CN" altLang="en-US" sz="2800" dirty="0"/>
              <a:t>，而要从</a:t>
            </a:r>
            <a:r>
              <a:rPr lang="zh-CN" altLang="en-US" sz="2800" dirty="0">
                <a:latin typeface="Arial" panose="020B0604020202020204" pitchFamily="34" charset="0"/>
              </a:rPr>
              <a:t>“</a:t>
            </a:r>
            <a:r>
              <a:rPr lang="zh-CN" altLang="en-US" sz="2800" dirty="0"/>
              <a:t>应该怎样做</a:t>
            </a:r>
            <a:r>
              <a:rPr lang="zh-CN" altLang="en-US" sz="2800" dirty="0">
                <a:latin typeface="Arial" panose="020B0604020202020204" pitchFamily="34" charset="0"/>
              </a:rPr>
              <a:t>”</a:t>
            </a:r>
            <a:r>
              <a:rPr lang="zh-CN" altLang="en-US" sz="2800" dirty="0"/>
              <a:t>来进行归纳总结）；</a:t>
            </a:r>
            <a:endParaRPr lang="zh-CN" altLang="en-US" sz="2800" dirty="0"/>
          </a:p>
          <a:p>
            <a:pPr eaLnBrk="1" hangingPunct="1"/>
            <a:r>
              <a:rPr lang="en-US" altLang="zh-CN" sz="2800" dirty="0"/>
              <a:t>5. </a:t>
            </a:r>
            <a:r>
              <a:rPr lang="zh-CN" altLang="en-US" sz="2800" dirty="0"/>
              <a:t>进行对策研究时所提出的有效措施与对策；</a:t>
            </a:r>
            <a:endParaRPr lang="zh-CN" altLang="en-US" sz="2800" dirty="0"/>
          </a:p>
          <a:p>
            <a:pPr eaLnBrk="1" hangingPunct="1"/>
            <a:r>
              <a:rPr lang="en-US" altLang="zh-CN" sz="2800" dirty="0"/>
              <a:t>6. </a:t>
            </a:r>
            <a:r>
              <a:rPr lang="zh-CN" altLang="en-US" sz="2800" dirty="0"/>
              <a:t>在研究过程中所形成的新理论、新观点、新见解、新认识、新做法。</a:t>
            </a:r>
            <a:endParaRPr lang="zh-CN" altLang="en-US" sz="2800" dirty="0"/>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60418" name="Rectangle 2"/>
          <p:cNvSpPr/>
          <p:nvPr>
            <p:ph type="title"/>
          </p:nvPr>
        </p:nvSpPr>
        <p:spPr>
          <a:xfrm>
            <a:off x="684213" y="433705"/>
            <a:ext cx="8316912" cy="133985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（五）问题与讨论</a:t>
            </a:r>
            <a:br>
              <a:rPr lang="zh-CN" altLang="en-US" dirty="0"/>
            </a:br>
            <a:r>
              <a:rPr lang="zh-CN" altLang="en-US" dirty="0"/>
              <a:t>（或有待继续研究的问题）</a:t>
            </a:r>
            <a:endParaRPr lang="zh-CN" altLang="en-US" dirty="0"/>
          </a:p>
        </p:txBody>
      </p:sp>
      <p:sp>
        <p:nvSpPr>
          <p:cNvPr id="60419" name="Rectangle 3"/>
          <p:cNvSpPr/>
          <p:nvPr>
            <p:ph idx="1"/>
          </p:nvPr>
        </p:nvSpPr>
        <p:spPr>
          <a:xfrm>
            <a:off x="704215" y="1773555"/>
            <a:ext cx="8277225" cy="375666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还有什么问题值得讨论和继续深入研究。这一部分就是对有关数据的统计结果进行说明，阐明这些数据说明了什么，并分析和评价研究的结果和意义。</a:t>
            </a:r>
            <a:endParaRPr lang="zh-CN" altLang="en-US" dirty="0"/>
          </a:p>
          <a:p>
            <a:pPr eaLnBrk="1" hangingPunct="1"/>
            <a:r>
              <a:rPr lang="zh-CN" altLang="en-US" dirty="0"/>
              <a:t>在这里可以阐述个人对研究的结果的见解或观点。这个部分点到为止。</a:t>
            </a:r>
            <a:endParaRPr lang="zh-CN" altLang="en-US" dirty="0"/>
          </a:p>
        </p:txBody>
      </p:sp>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61442" name="Rectangle 2"/>
          <p:cNvSpPr/>
          <p:nvPr>
            <p:ph type="title"/>
          </p:nvPr>
        </p:nvSpPr>
        <p:spPr/>
        <p:txBody>
          <a:bodyPr vert="horz" wrap="square" lIns="92075" tIns="46038" rIns="92075" bIns="46038" anchor="ctr"/>
          <a:p>
            <a:pPr eaLnBrk="1" hangingPunct="1"/>
            <a:r>
              <a:rPr lang="zh-CN" altLang="en-US" dirty="0"/>
              <a:t>主要内容包括：</a:t>
            </a:r>
            <a:endParaRPr lang="zh-CN" altLang="en-US" dirty="0"/>
          </a:p>
        </p:txBody>
      </p:sp>
      <p:sp>
        <p:nvSpPr>
          <p:cNvPr id="61443" name="Rectangle 3"/>
          <p:cNvSpPr/>
          <p:nvPr>
            <p:ph idx="1"/>
          </p:nvPr>
        </p:nvSpPr>
        <p:spPr>
          <a:xfrm>
            <a:off x="457200" y="1417955"/>
            <a:ext cx="8229600" cy="452596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①应研究而由于其他原因未进行研究的问题；</a:t>
            </a:r>
            <a:endParaRPr lang="zh-CN" altLang="en-US" dirty="0"/>
          </a:p>
          <a:p>
            <a:pPr eaLnBrk="1" hangingPunct="1"/>
            <a:r>
              <a:rPr lang="zh-CN" altLang="en-US" dirty="0"/>
              <a:t>②已进行研究但由于条件限制而未取得结果的问题；</a:t>
            </a:r>
            <a:endParaRPr lang="zh-CN" altLang="en-US" dirty="0"/>
          </a:p>
          <a:p>
            <a:pPr eaLnBrk="1" hangingPunct="1"/>
            <a:r>
              <a:rPr lang="zh-CN" altLang="en-US" dirty="0"/>
              <a:t>③与本课题有关但未列入本课题研究重点的问题；</a:t>
            </a:r>
            <a:endParaRPr lang="zh-CN" altLang="en-US" dirty="0"/>
          </a:p>
          <a:p>
            <a:pPr eaLnBrk="1" hangingPunct="1"/>
            <a:r>
              <a:rPr lang="zh-CN" altLang="en-US" dirty="0"/>
              <a:t>④值得与同行商榷的有关问题。</a:t>
            </a:r>
            <a:endParaRPr lang="zh-CN" altLang="en-US" dirty="0"/>
          </a:p>
        </p:txBody>
      </p:sp>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62466" name="Rectangle 2"/>
          <p:cNvSpPr/>
          <p:nvPr>
            <p:ph type="title"/>
          </p:nvPr>
        </p:nvSpPr>
        <p:spPr>
          <a:xfrm>
            <a:off x="457200" y="521970"/>
            <a:ext cx="822960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（六）结论部分</a:t>
            </a:r>
            <a:endParaRPr lang="zh-CN" altLang="en-US" dirty="0"/>
          </a:p>
        </p:txBody>
      </p:sp>
      <p:sp>
        <p:nvSpPr>
          <p:cNvPr id="62467" name="Rectangle 3"/>
          <p:cNvSpPr/>
          <p:nvPr>
            <p:ph idx="1"/>
          </p:nvPr>
        </p:nvSpPr>
        <p:spPr>
          <a:xfrm>
            <a:off x="457200" y="1511935"/>
            <a:ext cx="8229600" cy="4525963"/>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zh-CN" altLang="en-US" dirty="0"/>
              <a:t>结论部分就是对所研究的问题或课题假设给出一个答案，要求简明扼要。在这一部分中也可以对研究中有待于解决的问题给予指出。</a:t>
            </a:r>
            <a:endParaRPr lang="zh-CN" altLang="en-US" dirty="0"/>
          </a:p>
          <a:p>
            <a:pPr eaLnBrk="1" hangingPunct="1"/>
            <a:r>
              <a:rPr lang="zh-CN" altLang="en-US" dirty="0"/>
              <a:t>结论是研究报告的精髓部分，文字要简练、措词、慎重、严谨、逻辑性强。</a:t>
            </a:r>
            <a:endParaRPr lang="zh-CN" altLang="en-US" dirty="0"/>
          </a:p>
        </p:txBody>
      </p:sp>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63490" name="Rectangle 2"/>
          <p:cNvSpPr/>
          <p:nvPr>
            <p:ph type="title"/>
          </p:nvPr>
        </p:nvSpPr>
        <p:spPr>
          <a:xfrm>
            <a:off x="457200" y="456883"/>
            <a:ext cx="822960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主要内容包括：</a:t>
            </a:r>
            <a:endParaRPr lang="zh-CN" altLang="en-US" dirty="0"/>
          </a:p>
        </p:txBody>
      </p:sp>
      <p:sp>
        <p:nvSpPr>
          <p:cNvPr id="63491" name="Rectangle 3"/>
          <p:cNvSpPr/>
          <p:nvPr>
            <p:ph idx="1"/>
          </p:nvPr>
        </p:nvSpPr>
        <p:spPr>
          <a:xfrm>
            <a:off x="457200" y="1600200"/>
            <a:ext cx="8229600" cy="335026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r>
              <a:rPr lang="en-US" altLang="zh-CN" dirty="0"/>
              <a:t>1. </a:t>
            </a:r>
            <a:r>
              <a:rPr lang="zh-CN" altLang="en-US" dirty="0"/>
              <a:t>研究解决了什么问题，还有哪些问题没有解决；</a:t>
            </a:r>
            <a:endParaRPr lang="zh-CN" altLang="en-US" dirty="0"/>
          </a:p>
          <a:p>
            <a:pPr eaLnBrk="1" hangingPunct="1"/>
            <a:r>
              <a:rPr lang="en-US" altLang="zh-CN" dirty="0"/>
              <a:t>2. </a:t>
            </a:r>
            <a:r>
              <a:rPr lang="zh-CN" altLang="en-US" dirty="0"/>
              <a:t>研究结果说明了什么问题，是否实现了原来的假设；</a:t>
            </a:r>
            <a:endParaRPr lang="zh-CN" altLang="en-US" dirty="0"/>
          </a:p>
          <a:p>
            <a:pPr eaLnBrk="1" hangingPunct="1"/>
            <a:r>
              <a:rPr lang="en-US" altLang="zh-CN" dirty="0"/>
              <a:t>3. </a:t>
            </a:r>
            <a:r>
              <a:rPr lang="zh-CN" altLang="en-US" dirty="0"/>
              <a:t>指出要进一步研究的问题。</a:t>
            </a:r>
            <a:endParaRPr lang="zh-CN" altLang="en-US" dirty="0"/>
          </a:p>
        </p:txBody>
      </p:sp>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灯片编号占位符 4"/>
          <p:cNvSpPr>
            <a:spLocks noGrp="1"/>
          </p:cNvSpPr>
          <p:nvPr>
            <p:ph type="sldNum" sz="quarter" idx="11"/>
          </p:nvPr>
        </p:nvSpPr>
        <p:spPr/>
        <p:txBody>
          <a:bodyPr wrap="none" lIns="92075" tIns="46038" rIns="92075" bIns="46038"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indent="0" algn="r" eaLnBrk="0" hangingPunct="0"/>
            <a:fld id="{9A0DB2DC-4C9A-4742-B13C-FB6460FD3503}" type="slidenum">
              <a:rPr lang="zh-CN" altLang="en-US" sz="1400" dirty="0"/>
            </a:fld>
            <a:endParaRPr lang="zh-CN" altLang="en-US" sz="1400" dirty="0"/>
          </a:p>
        </p:txBody>
      </p:sp>
      <p:sp>
        <p:nvSpPr>
          <p:cNvPr id="64514" name="Rectangle 2"/>
          <p:cNvSpPr/>
          <p:nvPr>
            <p:ph type="title"/>
          </p:nvPr>
        </p:nvSpPr>
        <p:spPr>
          <a:xfrm>
            <a:off x="457200" y="456883"/>
            <a:ext cx="8229600" cy="1143000"/>
          </a:xfrm>
        </p:spPr>
        <p:style>
          <a:lnRef idx="2">
            <a:schemeClr val="accent1"/>
          </a:lnRef>
          <a:fillRef idx="1">
            <a:schemeClr val="lt1"/>
          </a:fillRef>
          <a:effectRef idx="0">
            <a:schemeClr val="accent1"/>
          </a:effectRef>
          <a:fontRef idx="minor">
            <a:schemeClr val="dk1"/>
          </a:fontRef>
        </p:style>
        <p:txBody>
          <a:bodyPr vert="horz" wrap="square" lIns="92075" tIns="46038" rIns="92075" bIns="46038" anchor="ctr"/>
          <a:p>
            <a:pPr eaLnBrk="1" hangingPunct="1"/>
            <a:r>
              <a:rPr lang="zh-CN" altLang="en-US" dirty="0"/>
              <a:t>（七）附录与参考文献</a:t>
            </a:r>
            <a:endParaRPr lang="zh-CN" altLang="en-US" dirty="0"/>
          </a:p>
        </p:txBody>
      </p:sp>
      <p:sp>
        <p:nvSpPr>
          <p:cNvPr id="64515" name="Rectangle 3"/>
          <p:cNvSpPr/>
          <p:nvPr>
            <p:ph idx="1"/>
          </p:nvPr>
        </p:nvSpPr>
        <p:spPr/>
        <p:style>
          <a:lnRef idx="2">
            <a:schemeClr val="accent1"/>
          </a:lnRef>
          <a:fillRef idx="1">
            <a:schemeClr val="lt1"/>
          </a:fillRef>
          <a:effectRef idx="0">
            <a:schemeClr val="accent1"/>
          </a:effectRef>
          <a:fontRef idx="minor">
            <a:schemeClr val="dk1"/>
          </a:fontRef>
        </p:style>
        <p:txBody>
          <a:bodyPr vert="horz" wrap="square" lIns="92075" tIns="46038" rIns="92075" bIns="46038" anchor="t"/>
          <a:p>
            <a:pPr eaLnBrk="1" hangingPunct="1">
              <a:lnSpc>
                <a:spcPct val="80000"/>
              </a:lnSpc>
            </a:pPr>
            <a:r>
              <a:rPr lang="zh-CN" altLang="en-US" sz="2800" dirty="0"/>
              <a:t>在这一部分，可以对研究报告中所引用的或者是提到的资料注明其出处来源，以备读者进行查对。</a:t>
            </a:r>
            <a:endParaRPr lang="zh-CN" altLang="en-US" sz="2800" dirty="0"/>
          </a:p>
          <a:p>
            <a:pPr eaLnBrk="1" hangingPunct="1">
              <a:lnSpc>
                <a:spcPct val="80000"/>
              </a:lnSpc>
            </a:pPr>
            <a:r>
              <a:rPr lang="en-US" altLang="zh-CN" sz="2800" b="1" dirty="0">
                <a:solidFill>
                  <a:schemeClr val="tx2"/>
                </a:solidFill>
              </a:rPr>
              <a:t>1. </a:t>
            </a:r>
            <a:r>
              <a:rPr lang="zh-CN" altLang="en-US" sz="2800" b="1" dirty="0">
                <a:solidFill>
                  <a:schemeClr val="tx2"/>
                </a:solidFill>
              </a:rPr>
              <a:t>附录</a:t>
            </a:r>
            <a:endParaRPr lang="zh-CN" altLang="en-US" sz="2800" b="1" dirty="0">
              <a:solidFill>
                <a:schemeClr val="tx2"/>
              </a:solidFill>
            </a:endParaRPr>
          </a:p>
          <a:p>
            <a:pPr eaLnBrk="1" hangingPunct="1">
              <a:lnSpc>
                <a:spcPct val="80000"/>
              </a:lnSpc>
            </a:pPr>
            <a:r>
              <a:rPr lang="zh-CN" altLang="en-US" sz="2800" dirty="0"/>
              <a:t>如调查表、测量结果表等</a:t>
            </a:r>
            <a:r>
              <a:rPr lang="en-US" altLang="zh-CN" sz="2800" dirty="0"/>
              <a:t>,</a:t>
            </a:r>
            <a:r>
              <a:rPr lang="zh-CN" altLang="en-US" sz="2800" dirty="0"/>
              <a:t>如采用行动研究的有关证明文件等。</a:t>
            </a:r>
            <a:endParaRPr lang="zh-CN" altLang="en-US" sz="2800" dirty="0"/>
          </a:p>
          <a:p>
            <a:pPr eaLnBrk="1" hangingPunct="1">
              <a:lnSpc>
                <a:spcPct val="80000"/>
              </a:lnSpc>
            </a:pPr>
            <a:r>
              <a:rPr lang="en-US" altLang="zh-CN" sz="2800" b="1" dirty="0">
                <a:solidFill>
                  <a:schemeClr val="tx2"/>
                </a:solidFill>
              </a:rPr>
              <a:t>2. </a:t>
            </a:r>
            <a:r>
              <a:rPr lang="zh-CN" altLang="en-US" sz="2800" b="1" dirty="0">
                <a:solidFill>
                  <a:schemeClr val="tx2"/>
                </a:solidFill>
              </a:rPr>
              <a:t>参考文献</a:t>
            </a:r>
            <a:endParaRPr lang="zh-CN" altLang="en-US" sz="2800" b="1" dirty="0">
              <a:solidFill>
                <a:schemeClr val="tx2"/>
              </a:solidFill>
            </a:endParaRPr>
          </a:p>
          <a:p>
            <a:pPr eaLnBrk="1" hangingPunct="1">
              <a:lnSpc>
                <a:spcPct val="80000"/>
              </a:lnSpc>
            </a:pPr>
            <a:r>
              <a:rPr lang="zh-CN" altLang="en-US" sz="2800" dirty="0"/>
              <a:t>参考资料的排列格式一般是：</a:t>
            </a:r>
            <a:endParaRPr lang="zh-CN" altLang="en-US" sz="2800" dirty="0"/>
          </a:p>
          <a:p>
            <a:pPr eaLnBrk="1" hangingPunct="1">
              <a:lnSpc>
                <a:spcPct val="80000"/>
              </a:lnSpc>
            </a:pPr>
            <a:r>
              <a:rPr lang="zh-CN" altLang="en-US" sz="2800" dirty="0"/>
              <a:t>① 如果是期刊资料，则注明作者姓名、文章标题、刊名、刊号；</a:t>
            </a:r>
            <a:endParaRPr lang="zh-CN" altLang="en-US" sz="2800" dirty="0"/>
          </a:p>
          <a:p>
            <a:pPr eaLnBrk="1" hangingPunct="1">
              <a:lnSpc>
                <a:spcPct val="80000"/>
              </a:lnSpc>
            </a:pPr>
            <a:r>
              <a:rPr lang="zh-CN" altLang="en-US" sz="2800" dirty="0"/>
              <a:t>② 如果是书籍资料，则注明作者姓名、书名、出版社名、出版时间、页码等。</a:t>
            </a:r>
            <a:endParaRPr lang="zh-CN" altLang="en-US" sz="2800" dirty="0"/>
          </a:p>
        </p:txBody>
      </p:sp>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
          <p:cNvSpPr>
            <a:spLocks noGrp="1"/>
          </p:cNvSpPr>
          <p:nvPr>
            <p:ph type="title"/>
          </p:nvPr>
        </p:nvSpPr>
        <p:spPr/>
        <p:txBody>
          <a:bodyPr lIns="92075" tIns="46038" rIns="92075" bIns="46038" anchor="ctr"/>
          <a:p>
            <a:endParaRPr lang="zh-CN" altLang="en-US"/>
          </a:p>
        </p:txBody>
      </p:sp>
      <p:sp>
        <p:nvSpPr>
          <p:cNvPr id="65538" name="内容占位符 2"/>
          <p:cNvSpPr>
            <a:spLocks noGrp="1"/>
          </p:cNvSpPr>
          <p:nvPr>
            <p:ph idx="1"/>
          </p:nvPr>
        </p:nvSpPr>
        <p:spPr>
          <a:xfrm>
            <a:off x="554990" y="382905"/>
            <a:ext cx="8131175" cy="5787390"/>
          </a:xfrm>
        </p:spPr>
        <p:style>
          <a:lnRef idx="2">
            <a:schemeClr val="accent1"/>
          </a:lnRef>
          <a:fillRef idx="1">
            <a:schemeClr val="lt1"/>
          </a:fillRef>
          <a:effectRef idx="0">
            <a:schemeClr val="accent1"/>
          </a:effectRef>
          <a:fontRef idx="minor">
            <a:schemeClr val="dk1"/>
          </a:fontRef>
        </p:style>
        <p:txBody>
          <a:bodyPr lIns="92075" tIns="46038" rIns="92075" bIns="46038" anchor="t"/>
          <a:p>
            <a:pPr marL="0" indent="0">
              <a:buNone/>
            </a:pPr>
            <a:r>
              <a:rPr lang="zh-CN" altLang="en-US" sz="2400"/>
              <a:t>撰写成果报告要处理好几对关系：</a:t>
            </a:r>
            <a:endParaRPr lang="zh-CN" altLang="en-US" sz="2400"/>
          </a:p>
          <a:p>
            <a:pPr marL="0" indent="0">
              <a:buNone/>
            </a:pPr>
            <a:r>
              <a:rPr lang="zh-CN" altLang="en-US" sz="2400"/>
              <a:t>（1）工作与研究的关系。课题研究报告的写作过程是对研究课题进行理性思考和提炼归纳的过程。要避免教育科研与日常工作等同起来。要避免以常规工作代替科研工作、以工作总结代替研究报告、以工作成绩代替研究成果三种情况。</a:t>
            </a:r>
            <a:endParaRPr lang="zh-CN" altLang="en-US" sz="2400"/>
          </a:p>
          <a:p>
            <a:pPr marL="0" indent="0">
              <a:buNone/>
            </a:pPr>
            <a:r>
              <a:rPr lang="zh-CN" altLang="en-US" sz="2400"/>
              <a:t>（2）成效与报告文本的关系。</a:t>
            </a:r>
            <a:endParaRPr lang="zh-CN" altLang="en-US" sz="2400"/>
          </a:p>
          <a:p>
            <a:pPr marL="0" indent="0">
              <a:buNone/>
            </a:pPr>
            <a:r>
              <a:rPr lang="zh-CN" altLang="en-US" sz="2400"/>
              <a:t>（3）继承与创新的关系。</a:t>
            </a:r>
            <a:endParaRPr lang="zh-CN" altLang="en-US" sz="2400"/>
          </a:p>
          <a:p>
            <a:pPr marL="0" indent="0">
              <a:buNone/>
            </a:pPr>
            <a:r>
              <a:rPr lang="zh-CN" altLang="en-US" sz="2400"/>
              <a:t>撰写成果报告需要注意：研究报告不等于工作回顾。研究报告不等于研究方案加上操作（工作）。逻辑上前后要保持一致，避免矛盾（题目与内容；问题-设计-实施-成效），强化题目与内容的匹配性。</a:t>
            </a:r>
            <a:endParaRPr lang="zh-CN" altLang="en-US" sz="2400"/>
          </a:p>
          <a:p>
            <a:pPr marL="0" indent="0">
              <a:buNone/>
            </a:pPr>
            <a:r>
              <a:rPr lang="zh-CN" altLang="en-US" sz="2400"/>
              <a:t>案例的利用不能冗长，需要加以分析。</a:t>
            </a:r>
            <a:endParaRPr lang="zh-CN" altLang="en-US" sz="2400"/>
          </a:p>
          <a:p>
            <a:pPr marL="0" indent="0">
              <a:buNone/>
            </a:pPr>
            <a:r>
              <a:rPr lang="zh-CN" altLang="en-US" sz="2400"/>
              <a:t>在行文上，图、表、序号等，都要规范。图和表都要编号，而且加上图表的名称。表的名称在上面。图的名称在下面。</a:t>
            </a:r>
            <a:endParaRPr lang="zh-CN" altLang="en-US" sz="240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0" y="1690688"/>
            <a:ext cx="9144000" cy="1079500"/>
            <a:chOff x="0" y="1690688"/>
            <a:chExt cx="9144000" cy="1079500"/>
          </a:xfrm>
        </p:grpSpPr>
        <p:sp>
          <p:nvSpPr>
            <p:cNvPr id="2" name="圆角矩形 1"/>
            <p:cNvSpPr/>
            <p:nvPr/>
          </p:nvSpPr>
          <p:spPr>
            <a:xfrm>
              <a:off x="0" y="1690688"/>
              <a:ext cx="9144000" cy="1079500"/>
            </a:xfrm>
            <a:prstGeom prst="roundRect">
              <a:avLst/>
            </a:prstGeom>
            <a:gradFill>
              <a:gsLst>
                <a:gs pos="0">
                  <a:schemeClr val="bg1">
                    <a:alpha val="32000"/>
                  </a:schemeClr>
                </a:gs>
                <a:gs pos="35000">
                  <a:schemeClr val="accent5">
                    <a:tint val="37000"/>
                    <a:satMod val="300000"/>
                    <a:alpha val="56000"/>
                  </a:schemeClr>
                </a:gs>
                <a:gs pos="100000">
                  <a:schemeClr val="bg1">
                    <a:lumMod val="50000"/>
                    <a:alpha val="52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28677" name="Text Box 5"/>
            <p:cNvSpPr txBox="1">
              <a:spLocks noChangeArrowheads="1"/>
            </p:cNvSpPr>
            <p:nvPr/>
          </p:nvSpPr>
          <p:spPr bwMode="auto">
            <a:xfrm>
              <a:off x="875268" y="1967706"/>
              <a:ext cx="8028384"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zh-CN" altLang="zh-CN" sz="3600" kern="0" dirty="0">
                  <a:solidFill>
                    <a:schemeClr val="bg1"/>
                  </a:solidFill>
                  <a:latin typeface="微软雅黑" panose="020B0503020204020204" pitchFamily="34" charset="-122"/>
                  <a:ea typeface="微软雅黑" panose="020B0503020204020204" pitchFamily="34" charset="-122"/>
                </a:rPr>
                <a:t>课题研究设计仍然存在诸多问题</a:t>
              </a:r>
              <a:endParaRPr lang="zh-CN" altLang="zh-CN" sz="3600" kern="0" dirty="0">
                <a:solidFill>
                  <a:schemeClr val="bg1"/>
                </a:solidFill>
                <a:latin typeface="微软雅黑" panose="020B0503020204020204" pitchFamily="34" charset="-122"/>
                <a:ea typeface="微软雅黑" panose="020B0503020204020204" pitchFamily="34" charset="-122"/>
              </a:endParaRPr>
            </a:p>
          </p:txBody>
        </p:sp>
      </p:grpSp>
      <p:pic>
        <p:nvPicPr>
          <p:cNvPr id="8198" name="Picture 11" descr="rem"/>
          <p:cNvPicPr>
            <a:picLocks noChangeAspect="1" noChangeArrowheads="1"/>
          </p:cNvPicPr>
          <p:nvPr/>
        </p:nvPicPr>
        <p:blipFill>
          <a:blip r:embed="rId2"/>
          <a:srcRect/>
          <a:stretch>
            <a:fillRect/>
          </a:stretch>
        </p:blipFill>
        <p:spPr bwMode="auto">
          <a:xfrm>
            <a:off x="3587115" y="3504565"/>
            <a:ext cx="2604135" cy="26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4473" y="1691005"/>
            <a:ext cx="691515" cy="1198880"/>
          </a:xfrm>
          <a:prstGeom prst="rect">
            <a:avLst/>
          </a:prstGeom>
          <a:noFill/>
          <a:ln>
            <a:noFill/>
          </a:ln>
        </p:spPr>
        <p:txBody>
          <a:bodyPr wrap="none" rtlCol="0" anchor="t">
            <a:spAutoFit/>
          </a:bodyPr>
          <a:p>
            <a:pPr algn="ctr"/>
            <a:r>
              <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rPr>
              <a:t>2</a:t>
            </a:r>
            <a:endPar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 calcmode="lin" valueType="num">
                                      <p:cBhvr>
                                        <p:cTn id="11" dur="500" fill="hold"/>
                                        <p:tgtEl>
                                          <p:spTgt spid="8198"/>
                                        </p:tgtEl>
                                        <p:attrNameLst>
                                          <p:attrName>ppt_w</p:attrName>
                                        </p:attrNameLst>
                                      </p:cBhvr>
                                      <p:tavLst>
                                        <p:tav tm="0">
                                          <p:val>
                                            <p:fltVal val="0"/>
                                          </p:val>
                                        </p:tav>
                                        <p:tav tm="100000">
                                          <p:val>
                                            <p:strVal val="#ppt_w"/>
                                          </p:val>
                                        </p:tav>
                                      </p:tavLst>
                                    </p:anim>
                                    <p:anim calcmode="lin" valueType="num">
                                      <p:cBhvr>
                                        <p:cTn id="12" dur="500" fill="hold"/>
                                        <p:tgtEl>
                                          <p:spTgt spid="8198"/>
                                        </p:tgtEl>
                                        <p:attrNameLst>
                                          <p:attrName>ppt_h</p:attrName>
                                        </p:attrNameLst>
                                      </p:cBhvr>
                                      <p:tavLst>
                                        <p:tav tm="0">
                                          <p:val>
                                            <p:fltVal val="0"/>
                                          </p:val>
                                        </p:tav>
                                        <p:tav tm="100000">
                                          <p:val>
                                            <p:strVal val="#ppt_h"/>
                                          </p:val>
                                        </p:tav>
                                      </p:tavLst>
                                    </p:anim>
                                    <p:animEffect transition="in" filter="fade">
                                      <p:cBhvr>
                                        <p:cTn id="13"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内容占位符 2"/>
          <p:cNvSpPr>
            <a:spLocks noGrp="1"/>
          </p:cNvSpPr>
          <p:nvPr>
            <p:ph idx="1"/>
          </p:nvPr>
        </p:nvSpPr>
        <p:spPr>
          <a:xfrm>
            <a:off x="677545" y="576580"/>
            <a:ext cx="8138160" cy="5336540"/>
          </a:xfrm>
        </p:spPr>
        <p:style>
          <a:lnRef idx="2">
            <a:schemeClr val="accent1"/>
          </a:lnRef>
          <a:fillRef idx="1">
            <a:schemeClr val="lt1"/>
          </a:fillRef>
          <a:effectRef idx="0">
            <a:schemeClr val="accent1"/>
          </a:effectRef>
          <a:fontRef idx="minor">
            <a:schemeClr val="dk1"/>
          </a:fontRef>
        </p:style>
        <p:txBody>
          <a:bodyPr lIns="92075" tIns="46038" rIns="92075" bIns="46038" anchor="t"/>
          <a:p>
            <a:r>
              <a:rPr lang="zh-CN" altLang="en-US" sz="2800">
                <a:latin typeface="华文楷体" panose="02010600040101010101" charset="-122"/>
                <a:ea typeface="华文楷体" panose="02010600040101010101" charset="-122"/>
              </a:rPr>
              <a:t>从评审专家视角看何为优秀成果</a:t>
            </a:r>
            <a:endParaRPr lang="zh-CN" altLang="en-US" sz="2800">
              <a:latin typeface="华文楷体" panose="02010600040101010101" charset="-122"/>
              <a:ea typeface="华文楷体" panose="02010600040101010101" charset="-122"/>
            </a:endParaRPr>
          </a:p>
          <a:p>
            <a:r>
              <a:rPr lang="zh-CN" altLang="en-US" sz="2800">
                <a:latin typeface="华文楷体" panose="02010600040101010101" charset="-122"/>
                <a:ea typeface="华文楷体" panose="02010600040101010101" charset="-122"/>
              </a:rPr>
              <a:t>换个视角，从评审专家的视角看看，怎样才算一个优秀的科研成果报告？非常有必要。</a:t>
            </a:r>
            <a:endParaRPr lang="zh-CN" altLang="en-US" sz="2800">
              <a:latin typeface="华文楷体" panose="02010600040101010101" charset="-122"/>
              <a:ea typeface="华文楷体" panose="02010600040101010101" charset="-122"/>
            </a:endParaRPr>
          </a:p>
          <a:p>
            <a:r>
              <a:rPr lang="zh-CN" altLang="en-US" sz="2800">
                <a:latin typeface="华文楷体" panose="02010600040101010101" charset="-122"/>
                <a:ea typeface="华文楷体" panose="02010600040101010101" charset="-122"/>
              </a:rPr>
              <a:t>一个标准：文章的逻辑结构。</a:t>
            </a:r>
            <a:endParaRPr lang="zh-CN" altLang="en-US" sz="2800">
              <a:latin typeface="华文楷体" panose="02010600040101010101" charset="-122"/>
              <a:ea typeface="华文楷体" panose="02010600040101010101" charset="-122"/>
            </a:endParaRPr>
          </a:p>
          <a:p>
            <a:r>
              <a:rPr lang="zh-CN" altLang="en-US" sz="2800">
                <a:latin typeface="华文楷体" panose="02010600040101010101" charset="-122"/>
                <a:ea typeface="华文楷体" panose="02010600040101010101" charset="-122"/>
              </a:rPr>
              <a:t>两个角度：参考文献。概念界定。</a:t>
            </a:r>
            <a:endParaRPr lang="zh-CN" altLang="en-US" sz="2800">
              <a:latin typeface="华文楷体" panose="02010600040101010101" charset="-122"/>
              <a:ea typeface="华文楷体" panose="02010600040101010101" charset="-122"/>
            </a:endParaRPr>
          </a:p>
          <a:p>
            <a:r>
              <a:rPr lang="zh-CN" altLang="en-US" sz="2800">
                <a:latin typeface="华文楷体" panose="02010600040101010101" charset="-122"/>
                <a:ea typeface="华文楷体" panose="02010600040101010101" charset="-122"/>
              </a:rPr>
              <a:t>三个切入点：（1）题目、格式：科研论文像科研论文的样子，比如标题的锤炼、参考文献的撰写等都有讲究。（2）操作与理性思考：切实可行的操作性；价值推广。理性思考，研究构思思路，成果分析。（3）语言风格：表达准确、用词恰当，客观求实。</a:t>
            </a:r>
            <a:endParaRPr lang="zh-CN" altLang="en-US" sz="2800">
              <a:latin typeface="华文楷体" panose="02010600040101010101" charset="-122"/>
              <a:ea typeface="华文楷体" panose="02010600040101010101" charset="-122"/>
            </a:endParaRPr>
          </a:p>
        </p:txBody>
      </p:sp>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1689100"/>
            <a:ext cx="9144000" cy="1081088"/>
          </a:xfrm>
          <a:prstGeom prst="roundRect">
            <a:avLst/>
          </a:prstGeom>
          <a:gradFill>
            <a:gsLst>
              <a:gs pos="0">
                <a:schemeClr val="bg1">
                  <a:alpha val="32000"/>
                </a:schemeClr>
              </a:gs>
              <a:gs pos="35000">
                <a:schemeClr val="accent5">
                  <a:tint val="37000"/>
                  <a:satMod val="300000"/>
                  <a:alpha val="56000"/>
                </a:schemeClr>
              </a:gs>
              <a:gs pos="100000">
                <a:schemeClr val="bg1">
                  <a:lumMod val="50000"/>
                  <a:alpha val="52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pic>
        <p:nvPicPr>
          <p:cNvPr id="16387"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152128" y="1983705"/>
            <a:ext cx="8028384"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zh-CN" altLang="en-US" sz="3600" kern="0" dirty="0">
                <a:solidFill>
                  <a:schemeClr val="bg1"/>
                </a:solidFill>
                <a:latin typeface="微软雅黑" panose="020B0503020204020204" pitchFamily="34" charset="-122"/>
                <a:ea typeface="微软雅黑" panose="020B0503020204020204" pitchFamily="34" charset="-122"/>
              </a:rPr>
              <a:t>研究报告的几种样式</a:t>
            </a:r>
            <a:endParaRPr lang="zh-CN" altLang="en-US" sz="3600" kern="0" dirty="0">
              <a:solidFill>
                <a:schemeClr val="bg1"/>
              </a:solidFill>
              <a:latin typeface="微软雅黑" panose="020B0503020204020204" pitchFamily="34" charset="-122"/>
              <a:ea typeface="微软雅黑" panose="020B0503020204020204" pitchFamily="34" charset="-122"/>
            </a:endParaRPr>
          </a:p>
        </p:txBody>
      </p:sp>
      <p:pic>
        <p:nvPicPr>
          <p:cNvPr id="6" name="Picture 6" descr="anniu"/>
          <p:cNvPicPr>
            <a:picLocks noChangeAspect="1" noChangeArrowheads="1"/>
          </p:cNvPicPr>
          <p:nvPr/>
        </p:nvPicPr>
        <p:blipFill>
          <a:blip r:embed="rId2"/>
          <a:srcRect/>
          <a:stretch>
            <a:fillRect/>
          </a:stretch>
        </p:blipFill>
        <p:spPr bwMode="auto">
          <a:xfrm>
            <a:off x="3419872" y="3068960"/>
            <a:ext cx="2520280" cy="349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4473" y="1691005"/>
            <a:ext cx="691515" cy="1198880"/>
          </a:xfrm>
          <a:prstGeom prst="rect">
            <a:avLst/>
          </a:prstGeom>
          <a:noFill/>
          <a:ln>
            <a:noFill/>
          </a:ln>
        </p:spPr>
        <p:txBody>
          <a:bodyPr wrap="none" rtlCol="0" anchor="t">
            <a:spAutoFit/>
          </a:bodyPr>
          <a:p>
            <a:pPr algn="ctr"/>
            <a:r>
              <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rPr>
              <a:t>4</a:t>
            </a:r>
            <a:endParaRPr lang="en-US" altLang="zh-CN" sz="7200" b="1">
              <a:ln w="25400" cmpd="sng">
                <a:solidFill>
                  <a:srgbClr val="FAFCB7">
                    <a:alpha val="98000"/>
                  </a:srgbClr>
                </a:solidFill>
                <a:prstDash val="solid"/>
              </a:ln>
              <a:blipFill>
                <a:blip r:embed="rId3">
                  <a:alphaModFix amt="63000"/>
                </a:blip>
                <a:tile ty="-38100" sx="7000" flip="xy" algn="tl"/>
              </a:blipFill>
              <a:effectLst>
                <a:innerShdw dist="38100" dir="18900000">
                  <a:srgbClr val="F89D26">
                    <a:alpha val="100000"/>
                  </a:srgbClr>
                </a:innerShdw>
                <a:reflection blurRad="6350" stA="50000" endA="300" endPos="50000" dist="12700" dir="5400000" sy="-100000" algn="bl" rotWithShape="0"/>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605155" y="293370"/>
            <a:ext cx="2968625" cy="645160"/>
          </a:xfrm>
          <a:prstGeom prst="rect">
            <a:avLst/>
          </a:prstGeom>
          <a:noFill/>
        </p:spPr>
        <p:txBody>
          <a:bodyPr wrap="square">
            <a:spAutoFit/>
          </a:bodyPr>
          <a:lstStyle/>
          <a:p>
            <a:pPr>
              <a:defRPr/>
            </a:pP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研究报告样例</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pic>
        <p:nvPicPr>
          <p:cNvPr id="7183" name="Picture 7" descr="renwu ">
            <a:hlinkClick r:id="rId1" action="ppaction://hlinkfile"/>
          </p:cNvPr>
          <p:cNvPicPr>
            <a:picLocks noChangeAspect="1" noChangeArrowheads="1"/>
          </p:cNvPicPr>
          <p:nvPr/>
        </p:nvPicPr>
        <p:blipFill>
          <a:blip r:embed="rId2" cstate="screen"/>
          <a:srcRect/>
          <a:stretch>
            <a:fillRect/>
          </a:stretch>
        </p:blipFill>
        <p:spPr bwMode="auto">
          <a:xfrm>
            <a:off x="347345" y="5625465"/>
            <a:ext cx="729615" cy="102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99"/>
          <p:cNvSpPr txBox="1"/>
          <p:nvPr/>
        </p:nvSpPr>
        <p:spPr>
          <a:xfrm>
            <a:off x="1261745" y="1654175"/>
            <a:ext cx="7720330" cy="583565"/>
          </a:xfrm>
          <a:prstGeom prst="rect">
            <a:avLst/>
          </a:prstGeom>
          <a:noFill/>
          <a:ln w="9525">
            <a:noFill/>
          </a:ln>
        </p:spPr>
        <p:txBody>
          <a:bodyPr wrap="square">
            <a:spAutoFit/>
          </a:bodyPr>
          <a:p>
            <a:pPr marL="0" indent="0" algn="ct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手工制作中培养幼儿创意能力的实践研究</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nvGrpSpPr>
          <p:cNvPr id="9227" name="组合 55"/>
          <p:cNvGrpSpPr>
            <a:grpSpLocks noChangeAspect="1"/>
          </p:cNvGrpSpPr>
          <p:nvPr/>
        </p:nvGrpSpPr>
        <p:grpSpPr bwMode="auto">
          <a:xfrm>
            <a:off x="880110" y="1731814"/>
            <a:ext cx="427038" cy="428625"/>
            <a:chOff x="4776334" y="4404800"/>
            <a:chExt cx="1012166" cy="1008000"/>
          </a:xfrm>
        </p:grpSpPr>
        <p:sp>
          <p:nvSpPr>
            <p:cNvPr id="15"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rot="19388639">
              <a:off x="4776334" y="4464533"/>
              <a:ext cx="684810" cy="46666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17" name="椭圆 16"/>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grpSp>
        <p:nvGrpSpPr>
          <p:cNvPr id="2" name="组合 55"/>
          <p:cNvGrpSpPr>
            <a:grpSpLocks noChangeAspect="1"/>
          </p:cNvGrpSpPr>
          <p:nvPr/>
        </p:nvGrpSpPr>
        <p:grpSpPr bwMode="auto">
          <a:xfrm>
            <a:off x="880110" y="2749719"/>
            <a:ext cx="427038" cy="428625"/>
            <a:chOff x="4776334" y="4404800"/>
            <a:chExt cx="1012166" cy="1008000"/>
          </a:xfrm>
        </p:grpSpPr>
        <p:sp>
          <p:nvSpPr>
            <p:cNvPr id="3"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rot="19388639">
              <a:off x="4776334" y="4464533"/>
              <a:ext cx="684810" cy="46666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5" name="椭圆 4"/>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6" name="文本框 5"/>
          <p:cNvSpPr txBox="1"/>
          <p:nvPr/>
        </p:nvSpPr>
        <p:spPr>
          <a:xfrm>
            <a:off x="1426845" y="2672715"/>
            <a:ext cx="7555865" cy="583565"/>
          </a:xfrm>
          <a:prstGeom prst="rect">
            <a:avLst/>
          </a:prstGeom>
          <a:noFill/>
          <a:ln w="9525">
            <a:noFill/>
          </a:ln>
        </p:spPr>
        <p:txBody>
          <a:bodyPr wrap="square">
            <a:spAutoFit/>
          </a:bodyPr>
          <a:p>
            <a:pPr marL="0" indent="0" algn="ct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集团办学背景下成员学校校本教研的研究</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7" name="Picture 7" descr="renwu ">
            <a:hlinkClick r:id="rId3" action="ppaction://hlinkfile"/>
          </p:cNvPr>
          <p:cNvPicPr>
            <a:picLocks noChangeAspect="1" noChangeArrowheads="1"/>
          </p:cNvPicPr>
          <p:nvPr/>
        </p:nvPicPr>
        <p:blipFill>
          <a:blip r:embed="rId2" cstate="screen"/>
          <a:srcRect/>
          <a:stretch>
            <a:fillRect/>
          </a:stretch>
        </p:blipFill>
        <p:spPr bwMode="auto">
          <a:xfrm>
            <a:off x="1858645" y="5625465"/>
            <a:ext cx="729615" cy="102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55"/>
          <p:cNvGrpSpPr>
            <a:grpSpLocks noChangeAspect="1"/>
          </p:cNvGrpSpPr>
          <p:nvPr/>
        </p:nvGrpSpPr>
        <p:grpSpPr bwMode="auto">
          <a:xfrm>
            <a:off x="880110" y="3921929"/>
            <a:ext cx="427038" cy="428625"/>
            <a:chOff x="4776334" y="4404800"/>
            <a:chExt cx="1012166" cy="1008000"/>
          </a:xfrm>
        </p:grpSpPr>
        <p:sp>
          <p:nvSpPr>
            <p:cNvPr id="9"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rot="19388639">
              <a:off x="4776334" y="4464533"/>
              <a:ext cx="684810" cy="46666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11" name="椭圆 10"/>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12" name="文本框 11"/>
          <p:cNvSpPr txBox="1"/>
          <p:nvPr/>
        </p:nvSpPr>
        <p:spPr>
          <a:xfrm>
            <a:off x="1426845" y="3844290"/>
            <a:ext cx="7091045" cy="583565"/>
          </a:xfrm>
          <a:prstGeom prst="rect">
            <a:avLst/>
          </a:prstGeom>
          <a:noFill/>
          <a:ln w="9525">
            <a:noFill/>
          </a:ln>
        </p:spPr>
        <p:txBody>
          <a:bodyPr wrap="square">
            <a:spAutoFit/>
          </a:bodyPr>
          <a:p>
            <a:pPr marL="0" indent="0" algn="ct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幼儿民间体育游戏园本化实施的研究</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3" name="Picture 7" descr="renwu ">
            <a:hlinkClick r:id="rId4" action="ppaction://hlinkfile"/>
          </p:cNvPr>
          <p:cNvPicPr>
            <a:picLocks noChangeAspect="1" noChangeArrowheads="1"/>
          </p:cNvPicPr>
          <p:nvPr/>
        </p:nvPicPr>
        <p:blipFill>
          <a:blip r:embed="rId2" cstate="screen"/>
          <a:srcRect/>
          <a:stretch>
            <a:fillRect/>
          </a:stretch>
        </p:blipFill>
        <p:spPr bwMode="auto">
          <a:xfrm>
            <a:off x="3573780" y="5625465"/>
            <a:ext cx="729615" cy="102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3"/>
          <p:cNvSpPr/>
          <p:nvPr/>
        </p:nvSpPr>
        <p:spPr>
          <a:xfrm>
            <a:off x="604520" y="1410335"/>
            <a:ext cx="7764780" cy="5130165"/>
          </a:xfrm>
          <a:prstGeom prst="rect">
            <a:avLst/>
          </a:prstGeom>
          <a:noFill/>
          <a:ln w="9525">
            <a:solidFill>
              <a:schemeClr val="tx2">
                <a:lumMod val="40000"/>
                <a:lumOff val="60000"/>
              </a:schemeClr>
            </a:solidFill>
          </a:ln>
        </p:spPr>
        <p:txBody>
          <a:bodyPr lIns="92075" tIns="46038" rIns="92075" bIns="46038"/>
          <a:lst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8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a:lstStyle>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rPr>
              <a:t>除标题、署名外，也可以分成以下几个部分：</a:t>
            </a:r>
            <a:endPar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rPr>
              <a:t>一、研究的基本情况</a:t>
            </a:r>
            <a:endPar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rPr>
              <a:t>（研究背景、研究价值、概念界定、研究目标、研究内容）</a:t>
            </a:r>
            <a:endPar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rPr>
              <a:t>二、研究过程（工作报告，反映研究历程）</a:t>
            </a:r>
            <a:endPar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rPr>
              <a:t>三、研究主要内容（以申报时的内容为序一一陈述）</a:t>
            </a:r>
            <a:endPar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rPr>
              <a:t>四、研究成果（初步成果）从理论与实践两个方面</a:t>
            </a:r>
            <a:endPar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endParaRPr>
          </a:p>
          <a:p>
            <a:pPr marL="0" marR="0" lvl="0" indent="0" algn="l" defTabSz="914400" rtl="0" eaLnBrk="1" fontAlgn="base" latinLnBrk="0" hangingPunct="1">
              <a:lnSpc>
                <a:spcPct val="90000"/>
              </a:lnSpc>
              <a:spcBef>
                <a:spcPct val="20000"/>
              </a:spcBef>
              <a:spcAft>
                <a:spcPct val="0"/>
              </a:spcAft>
              <a:buClr>
                <a:schemeClr val="accent1"/>
              </a:buClr>
              <a:buSzTx/>
              <a:buFont typeface="Arial" panose="020B0604020202020204" pitchFamily="34" charset="0"/>
              <a:buNone/>
              <a:defRPr/>
            </a:pPr>
            <a:r>
              <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rPr>
              <a:t>五、存在问题及打算</a:t>
            </a:r>
            <a:endParaRPr kumimoji="0" lang="zh-CN"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mn-lt"/>
              <a:ea typeface="黑体" panose="02010600030101010101" pitchFamily="49" charset="-122"/>
              <a:cs typeface="+mn-cs"/>
              <a:sym typeface="+mn-ea"/>
            </a:endParaRPr>
          </a:p>
        </p:txBody>
      </p:sp>
      <p:sp>
        <p:nvSpPr>
          <p:cNvPr id="37" name="TextBox 36"/>
          <p:cNvSpPr txBox="1"/>
          <p:nvPr/>
        </p:nvSpPr>
        <p:spPr>
          <a:xfrm>
            <a:off x="605155" y="293370"/>
            <a:ext cx="2968625" cy="645160"/>
          </a:xfrm>
          <a:prstGeom prst="rect">
            <a:avLst/>
          </a:prstGeom>
          <a:noFill/>
        </p:spPr>
        <p:txBody>
          <a:bodyPr wrap="square">
            <a:spAutoFit/>
          </a:bodyPr>
          <a:p>
            <a:pPr>
              <a:defRPr/>
            </a:pPr>
            <a:r>
              <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研究报告样例</a:t>
            </a:r>
            <a:endParaRPr lang="zh-CN"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00" name="Rectangle 3"/>
          <p:cNvSpPr/>
          <p:nvPr/>
        </p:nvSpPr>
        <p:spPr>
          <a:xfrm>
            <a:off x="433388" y="1161415"/>
            <a:ext cx="8277225" cy="5003800"/>
          </a:xfrm>
          <a:prstGeom prst="rect">
            <a:avLst/>
          </a:prstGeom>
          <a:noFill/>
          <a:ln w="9525">
            <a:noFill/>
          </a:ln>
        </p:spPr>
        <p:txBody>
          <a:bodyPr vert="horz" wrap="square" lIns="92075" tIns="46038" rIns="92075" bIns="46038" anchor="t"/>
          <a:lst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sz="28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a:lstStyle>
          <a:p>
            <a:pPr eaLnBrk="1" hangingPunct="1">
              <a:lnSpc>
                <a:spcPct val="90000"/>
              </a:lnSpc>
            </a:pPr>
            <a:r>
              <a:rPr lang="zh-CN" altLang="en-US" dirty="0"/>
              <a:t>文中大小标题的序号至少要自成系统、层级分明。</a:t>
            </a:r>
            <a:endParaRPr lang="zh-CN" altLang="en-US" dirty="0"/>
          </a:p>
          <a:p>
            <a:pPr eaLnBrk="1" hangingPunct="1">
              <a:lnSpc>
                <a:spcPct val="90000"/>
              </a:lnSpc>
            </a:pPr>
            <a:r>
              <a:rPr lang="zh-CN" altLang="en-US" dirty="0"/>
              <a:t>推荐的用法是：</a:t>
            </a:r>
            <a:endParaRPr lang="zh-CN" altLang="en-US" dirty="0"/>
          </a:p>
          <a:p>
            <a:pPr eaLnBrk="1" hangingPunct="1">
              <a:lnSpc>
                <a:spcPct val="90000"/>
              </a:lnSpc>
            </a:pPr>
            <a:r>
              <a:rPr lang="en-US" altLang="zh-CN" b="1" dirty="0">
                <a:solidFill>
                  <a:schemeClr val="tx2"/>
                </a:solidFill>
                <a:latin typeface="楷体_GB2312" panose="02010609030101010101" pitchFamily="49" charset="-122"/>
                <a:ea typeface="楷体_GB2312" panose="02010609030101010101" pitchFamily="49" charset="-122"/>
              </a:rPr>
              <a:t> </a:t>
            </a:r>
            <a:r>
              <a:rPr lang="zh-CN" altLang="en-US" b="1" dirty="0">
                <a:solidFill>
                  <a:schemeClr val="tx2"/>
                </a:solidFill>
                <a:latin typeface="楷体_GB2312" panose="02010609030101010101" pitchFamily="49" charset="-122"/>
                <a:ea typeface="楷体_GB2312" panose="02010609030101010101" pitchFamily="49" charset="-122"/>
              </a:rPr>
              <a:t>一般格式的标题序号撰写方式：</a:t>
            </a:r>
            <a:endParaRPr lang="zh-CN" altLang="en-US" b="1" dirty="0">
              <a:solidFill>
                <a:schemeClr val="tx2"/>
              </a:solidFill>
              <a:latin typeface="楷体_GB2312" panose="02010609030101010101" pitchFamily="49" charset="-122"/>
              <a:ea typeface="楷体_GB2312" panose="02010609030101010101" pitchFamily="49" charset="-122"/>
            </a:endParaRPr>
          </a:p>
          <a:p>
            <a:pPr eaLnBrk="1" hangingPunct="1">
              <a:lnSpc>
                <a:spcPct val="90000"/>
              </a:lnSpc>
            </a:pPr>
            <a:r>
              <a:rPr lang="zh-CN" altLang="en-US" dirty="0"/>
              <a:t>一、二、三、</a:t>
            </a:r>
            <a:r>
              <a:rPr lang="en-US" altLang="zh-CN" dirty="0">
                <a:latin typeface="Arial" panose="020B0604020202020204" pitchFamily="34" charset="0"/>
              </a:rPr>
              <a:t>……</a:t>
            </a:r>
            <a:endParaRPr lang="en-US" altLang="zh-CN" dirty="0"/>
          </a:p>
          <a:p>
            <a:pPr eaLnBrk="1" hangingPunct="1">
              <a:lnSpc>
                <a:spcPct val="90000"/>
              </a:lnSpc>
            </a:pPr>
            <a:r>
              <a:rPr lang="en-US" altLang="zh-CN" dirty="0"/>
              <a:t>   </a:t>
            </a:r>
            <a:r>
              <a:rPr lang="zh-CN" altLang="en-US" dirty="0"/>
              <a:t>（一）（二）（三）</a:t>
            </a:r>
            <a:r>
              <a:rPr lang="en-US" altLang="zh-CN" dirty="0">
                <a:latin typeface="Arial" panose="020B0604020202020204" pitchFamily="34" charset="0"/>
              </a:rPr>
              <a:t>……</a:t>
            </a:r>
            <a:r>
              <a:rPr lang="en-US" altLang="zh-CN" dirty="0"/>
              <a:t>  </a:t>
            </a:r>
            <a:endParaRPr lang="en-US" altLang="zh-CN" dirty="0"/>
          </a:p>
          <a:p>
            <a:pPr eaLnBrk="1" hangingPunct="1">
              <a:lnSpc>
                <a:spcPct val="90000"/>
              </a:lnSpc>
            </a:pPr>
            <a:r>
              <a:rPr lang="en-US" altLang="zh-CN" dirty="0"/>
              <a:t>         1.   2.   3.  </a:t>
            </a:r>
            <a:r>
              <a:rPr lang="en-US" altLang="zh-CN" dirty="0">
                <a:latin typeface="Arial" panose="020B0604020202020204" pitchFamily="34" charset="0"/>
              </a:rPr>
              <a:t>……</a:t>
            </a:r>
            <a:endParaRPr lang="en-US" altLang="zh-CN" dirty="0"/>
          </a:p>
          <a:p>
            <a:pPr eaLnBrk="1" hangingPunct="1">
              <a:lnSpc>
                <a:spcPct val="90000"/>
              </a:lnSpc>
            </a:pPr>
            <a:r>
              <a:rPr lang="en-US" altLang="zh-CN" dirty="0"/>
              <a:t>             </a:t>
            </a:r>
            <a:r>
              <a:rPr lang="zh-CN" altLang="en-US" dirty="0"/>
              <a:t>（</a:t>
            </a:r>
            <a:r>
              <a:rPr lang="en-US" altLang="zh-CN" dirty="0"/>
              <a:t>1</a:t>
            </a:r>
            <a:r>
              <a:rPr lang="zh-CN" altLang="en-US" dirty="0"/>
              <a:t>）（</a:t>
            </a:r>
            <a:r>
              <a:rPr lang="en-US" altLang="zh-CN" dirty="0"/>
              <a:t>2</a:t>
            </a:r>
            <a:r>
              <a:rPr lang="zh-CN" altLang="en-US" dirty="0"/>
              <a:t>）（</a:t>
            </a:r>
            <a:r>
              <a:rPr lang="en-US" altLang="zh-CN" dirty="0"/>
              <a:t>3</a:t>
            </a:r>
            <a:r>
              <a:rPr lang="zh-CN" altLang="en-US" dirty="0"/>
              <a:t>）</a:t>
            </a:r>
            <a:r>
              <a:rPr lang="en-US" altLang="zh-CN" dirty="0">
                <a:latin typeface="Arial" panose="020B0604020202020204" pitchFamily="34" charset="0"/>
              </a:rPr>
              <a:t>……</a:t>
            </a:r>
            <a:endParaRPr lang="en-US" altLang="zh-CN" dirty="0"/>
          </a:p>
          <a:p>
            <a:pPr eaLnBrk="1" hangingPunct="1">
              <a:lnSpc>
                <a:spcPct val="90000"/>
              </a:lnSpc>
            </a:pPr>
            <a:r>
              <a:rPr lang="zh-CN" altLang="en-US" dirty="0"/>
              <a:t>                     ①    ②    ③  </a:t>
            </a:r>
            <a:r>
              <a:rPr lang="en-US" altLang="zh-CN" dirty="0">
                <a:latin typeface="Arial" panose="020B0604020202020204" pitchFamily="34" charset="0"/>
              </a:rPr>
              <a:t>……</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73948" y="1556792"/>
            <a:ext cx="4680520" cy="1200329"/>
          </a:xfrm>
          <a:prstGeom prst="rect">
            <a:avLst/>
          </a:prstGeom>
        </p:spPr>
        <p:txBody>
          <a:bodyPr wrap="square">
            <a:spAutoFit/>
          </a:bodyPr>
          <a:lstStyle/>
          <a:p>
            <a:pPr algn="ctr" fontAlgn="auto">
              <a:lnSpc>
                <a:spcPct val="150000"/>
              </a:lnSpc>
              <a:spcBef>
                <a:spcPts val="0"/>
              </a:spcBef>
              <a:spcAft>
                <a:spcPts val="0"/>
              </a:spcAft>
              <a:defRPr/>
            </a:pPr>
            <a:r>
              <a:rPr lang="zh-CN" altLang="en-US" sz="4800" b="1" spc="600" dirty="0" smtClean="0">
                <a:ln w="19050" cmpd="sng">
                  <a:solidFill>
                    <a:srgbClr val="FFC000"/>
                  </a:solidFill>
                  <a:prstDash val="solid"/>
                </a:ln>
                <a:solidFill>
                  <a:srgbClr val="FFFFFF"/>
                </a:solidFill>
                <a:effectLst>
                  <a:glow rad="101600">
                    <a:srgbClr val="F79646">
                      <a:satMod val="175000"/>
                      <a:alpha val="40000"/>
                    </a:srgbClr>
                  </a:glow>
                  <a:innerShdw blurRad="63500" dist="50800" dir="13500000">
                    <a:prstClr val="black">
                      <a:alpha val="50000"/>
                    </a:prstClr>
                  </a:innerShdw>
                </a:effectLst>
                <a:latin typeface="微软雅黑" panose="020B0503020204020204" pitchFamily="34" charset="-122"/>
                <a:ea typeface="微软雅黑" panose="020B0503020204020204" pitchFamily="34" charset="-122"/>
              </a:rPr>
              <a:t>谢 谢！</a:t>
            </a:r>
            <a:endParaRPr lang="zh-CN" altLang="en-US" sz="4800" b="1" spc="600" dirty="0">
              <a:ln w="19050" cmpd="sng">
                <a:solidFill>
                  <a:srgbClr val="FFC000"/>
                </a:solidFill>
                <a:prstDash val="solid"/>
              </a:ln>
              <a:solidFill>
                <a:srgbClr val="FFFFFF"/>
              </a:solidFill>
              <a:effectLst>
                <a:glow rad="101600">
                  <a:srgbClr val="F79646">
                    <a:satMod val="175000"/>
                    <a:alpha val="40000"/>
                  </a:srgbClr>
                </a:glow>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6" name="矩形 5"/>
          <p:cNvSpPr/>
          <p:nvPr/>
        </p:nvSpPr>
        <p:spPr>
          <a:xfrm>
            <a:off x="3895954" y="5687536"/>
            <a:ext cx="2236510" cy="499624"/>
          </a:xfrm>
          <a:prstGeom prst="rect">
            <a:avLst/>
          </a:prstGeom>
        </p:spPr>
        <p:txBody>
          <a:bodyPr wrap="none">
            <a:spAutoFit/>
          </a:bodyPr>
          <a:lstStyle/>
          <a:p>
            <a:pPr algn="ctr" fontAlgn="auto">
              <a:lnSpc>
                <a:spcPct val="150000"/>
              </a:lnSpc>
              <a:spcBef>
                <a:spcPts val="0"/>
              </a:spcBef>
              <a:spcAft>
                <a:spcPts val="0"/>
              </a:spcAft>
              <a:defRPr/>
            </a:pPr>
            <a:r>
              <a:rPr lang="zh-CN" altLang="en-US" sz="2000" dirty="0" smtClean="0">
                <a:latin typeface="微软雅黑" panose="020B0503020204020204" pitchFamily="34" charset="-122"/>
                <a:ea typeface="微软雅黑" panose="020B0503020204020204" pitchFamily="34" charset="-122"/>
              </a:rPr>
              <a:t>单击此处编辑文本</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直接箭头连接符 73"/>
          <p:cNvCxnSpPr>
            <a:stCxn id="45" idx="5"/>
            <a:endCxn id="69" idx="7"/>
          </p:cNvCxnSpPr>
          <p:nvPr/>
        </p:nvCxnSpPr>
        <p:spPr>
          <a:xfrm>
            <a:off x="6365875" y="3943201"/>
            <a:ext cx="519113" cy="6492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21" idx="5"/>
            <a:endCxn id="24" idx="7"/>
          </p:cNvCxnSpPr>
          <p:nvPr/>
        </p:nvCxnSpPr>
        <p:spPr>
          <a:xfrm>
            <a:off x="3652838" y="3881289"/>
            <a:ext cx="458787" cy="6492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340503" y="980728"/>
            <a:ext cx="3057247"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kern="0" dirty="0">
                <a:latin typeface="微软雅黑" panose="020B0503020204020204" pitchFamily="34" charset="-122"/>
                <a:ea typeface="微软雅黑" panose="020B0503020204020204" pitchFamily="34" charset="-122"/>
              </a:rPr>
              <a:t>单击此处添加文字</a:t>
            </a:r>
            <a:endParaRPr lang="zh-CN" altLang="en-US" sz="2800" kern="0" dirty="0">
              <a:latin typeface="微软雅黑" panose="020B0503020204020204" pitchFamily="34" charset="-122"/>
              <a:ea typeface="微软雅黑" panose="020B0503020204020204" pitchFamily="34" charset="-122"/>
            </a:endParaRPr>
          </a:p>
        </p:txBody>
      </p:sp>
      <p:sp>
        <p:nvSpPr>
          <p:cNvPr id="6" name="矩形 5"/>
          <p:cNvSpPr/>
          <p:nvPr/>
        </p:nvSpPr>
        <p:spPr>
          <a:xfrm>
            <a:off x="395536" y="2746187"/>
            <a:ext cx="2031325" cy="369332"/>
          </a:xfrm>
          <a:prstGeom prst="rect">
            <a:avLst/>
          </a:prstGeom>
        </p:spPr>
        <p:txBody>
          <a:bodyPr wrap="none">
            <a:spAutoFit/>
          </a:bodyPr>
          <a:lstStyle/>
          <a:p>
            <a:pPr algn="ctr" fontAlgn="auto">
              <a:spcBef>
                <a:spcPts val="0"/>
              </a:spcBef>
              <a:spcAft>
                <a:spcPts val="0"/>
              </a:spcAft>
              <a:defRPr/>
            </a:pPr>
            <a:r>
              <a:rPr lang="zh-CN" altLang="en-US" kern="0" dirty="0">
                <a:latin typeface="微软雅黑" panose="020B0503020204020204" pitchFamily="34" charset="-122"/>
                <a:ea typeface="微软雅黑" panose="020B0503020204020204" pitchFamily="34" charset="-122"/>
              </a:rPr>
              <a:t>单击此处添加文字</a:t>
            </a:r>
            <a:endParaRPr lang="zh-CN" altLang="en-US" kern="0" dirty="0">
              <a:latin typeface="微软雅黑" panose="020B0503020204020204" pitchFamily="34" charset="-122"/>
              <a:ea typeface="微软雅黑" panose="020B0503020204020204" pitchFamily="34" charset="-122"/>
            </a:endParaRPr>
          </a:p>
        </p:txBody>
      </p:sp>
      <p:grpSp>
        <p:nvGrpSpPr>
          <p:cNvPr id="9226" name="组合 50"/>
          <p:cNvGrpSpPr>
            <a:grpSpLocks noChangeAspect="1"/>
          </p:cNvGrpSpPr>
          <p:nvPr/>
        </p:nvGrpSpPr>
        <p:grpSpPr bwMode="auto">
          <a:xfrm>
            <a:off x="4356100" y="2076301"/>
            <a:ext cx="1008063" cy="1008063"/>
            <a:chOff x="4776334" y="4404800"/>
            <a:chExt cx="1012166" cy="1008000"/>
          </a:xfrm>
        </p:grpSpPr>
        <p:sp>
          <p:nvSpPr>
            <p:cNvPr id="11" name="Oval 2"/>
            <p:cNvSpPr>
              <a:spLocks noChangeAspect="1" noChangeArrowheads="1"/>
            </p:cNvSpPr>
            <p:nvPr/>
          </p:nvSpPr>
          <p:spPr bwMode="auto">
            <a:xfrm>
              <a:off x="4780500" y="4404800"/>
              <a:ext cx="1008000" cy="1008000"/>
            </a:xfrm>
            <a:prstGeom prst="ellipse">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a:xfrm rot="19388639">
              <a:off x="4776334" y="4463534"/>
              <a:ext cx="683810" cy="468283"/>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3" name="椭圆 12"/>
            <p:cNvSpPr>
              <a:spLocks noChangeAspect="1"/>
            </p:cNvSpPr>
            <p:nvPr/>
          </p:nvSpPr>
          <p:spPr>
            <a:xfrm>
              <a:off x="4888500" y="4512800"/>
              <a:ext cx="792000" cy="792000"/>
            </a:xfrm>
            <a:prstGeom prst="ellipse">
              <a:avLst/>
            </a:prstGeom>
            <a:gradFill flip="none" rotWithShape="1">
              <a:gsLst>
                <a:gs pos="10000">
                  <a:srgbClr val="00B0F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grpSp>
        <p:nvGrpSpPr>
          <p:cNvPr id="9227" name="组合 55"/>
          <p:cNvGrpSpPr>
            <a:grpSpLocks noChangeAspect="1"/>
          </p:cNvGrpSpPr>
          <p:nvPr/>
        </p:nvGrpSpPr>
        <p:grpSpPr bwMode="auto">
          <a:xfrm>
            <a:off x="2416175" y="4522639"/>
            <a:ext cx="427038" cy="428625"/>
            <a:chOff x="4776334" y="4404800"/>
            <a:chExt cx="1012166" cy="1008000"/>
          </a:xfrm>
        </p:grpSpPr>
        <p:sp>
          <p:nvSpPr>
            <p:cNvPr id="15"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rot="19388639">
              <a:off x="4776334" y="4464533"/>
              <a:ext cx="684810" cy="46666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228" name="组合 65"/>
          <p:cNvGrpSpPr>
            <a:grpSpLocks noChangeAspect="1"/>
          </p:cNvGrpSpPr>
          <p:nvPr/>
        </p:nvGrpSpPr>
        <p:grpSpPr bwMode="auto">
          <a:xfrm>
            <a:off x="3132138" y="3360589"/>
            <a:ext cx="668337" cy="669925"/>
            <a:chOff x="4776334" y="4404800"/>
            <a:chExt cx="1012166" cy="1008000"/>
          </a:xfrm>
        </p:grpSpPr>
        <p:sp>
          <p:nvSpPr>
            <p:cNvPr id="19" name="Oval 2"/>
            <p:cNvSpPr>
              <a:spLocks noChangeAspect="1" noChangeArrowheads="1"/>
            </p:cNvSpPr>
            <p:nvPr/>
          </p:nvSpPr>
          <p:spPr bwMode="auto">
            <a:xfrm>
              <a:off x="4780500" y="4404800"/>
              <a:ext cx="1008000" cy="1008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rot="19388639">
              <a:off x="4776334" y="4464515"/>
              <a:ext cx="682792" cy="468171"/>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椭圆 20"/>
            <p:cNvSpPr>
              <a:spLocks noChangeAspect="1"/>
            </p:cNvSpPr>
            <p:nvPr/>
          </p:nvSpPr>
          <p:spPr>
            <a:xfrm>
              <a:off x="4888500" y="4512800"/>
              <a:ext cx="792000" cy="792000"/>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229" name="组合 55"/>
          <p:cNvGrpSpPr>
            <a:grpSpLocks noChangeAspect="1"/>
          </p:cNvGrpSpPr>
          <p:nvPr/>
        </p:nvGrpSpPr>
        <p:grpSpPr bwMode="auto">
          <a:xfrm>
            <a:off x="3929063" y="4522639"/>
            <a:ext cx="427037" cy="428625"/>
            <a:chOff x="4776334" y="4404800"/>
            <a:chExt cx="1012166" cy="1008000"/>
          </a:xfrm>
        </p:grpSpPr>
        <p:sp>
          <p:nvSpPr>
            <p:cNvPr id="23"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rot="19388639">
              <a:off x="4776334" y="4464533"/>
              <a:ext cx="684812" cy="46666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230" name="组合 65"/>
          <p:cNvGrpSpPr>
            <a:grpSpLocks noChangeAspect="1"/>
          </p:cNvGrpSpPr>
          <p:nvPr/>
        </p:nvGrpSpPr>
        <p:grpSpPr bwMode="auto">
          <a:xfrm>
            <a:off x="5845175" y="3422501"/>
            <a:ext cx="668338" cy="669925"/>
            <a:chOff x="4776334" y="4404800"/>
            <a:chExt cx="1012166" cy="1008000"/>
          </a:xfrm>
        </p:grpSpPr>
        <p:sp>
          <p:nvSpPr>
            <p:cNvPr id="43" name="Oval 2"/>
            <p:cNvSpPr>
              <a:spLocks noChangeAspect="1" noChangeArrowheads="1"/>
            </p:cNvSpPr>
            <p:nvPr/>
          </p:nvSpPr>
          <p:spPr bwMode="auto">
            <a:xfrm>
              <a:off x="4780500" y="4404800"/>
              <a:ext cx="1008000" cy="1008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44" name="椭圆 43"/>
            <p:cNvSpPr/>
            <p:nvPr/>
          </p:nvSpPr>
          <p:spPr>
            <a:xfrm rot="19388639">
              <a:off x="4776334" y="4464516"/>
              <a:ext cx="682791" cy="468171"/>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椭圆 44"/>
            <p:cNvSpPr>
              <a:spLocks noChangeAspect="1"/>
            </p:cNvSpPr>
            <p:nvPr/>
          </p:nvSpPr>
          <p:spPr>
            <a:xfrm>
              <a:off x="4888500" y="4512800"/>
              <a:ext cx="792000" cy="792000"/>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51" name="直接箭头连接符 50"/>
          <p:cNvCxnSpPr>
            <a:stCxn id="11" idx="3"/>
            <a:endCxn id="19" idx="7"/>
          </p:cNvCxnSpPr>
          <p:nvPr/>
        </p:nvCxnSpPr>
        <p:spPr>
          <a:xfrm flipH="1">
            <a:off x="3703638" y="2936726"/>
            <a:ext cx="803275" cy="5222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11" idx="5"/>
            <a:endCxn id="44" idx="0"/>
          </p:cNvCxnSpPr>
          <p:nvPr/>
        </p:nvCxnSpPr>
        <p:spPr>
          <a:xfrm>
            <a:off x="5216525" y="2936726"/>
            <a:ext cx="762000" cy="555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19" idx="3"/>
            <a:endCxn id="15" idx="7"/>
          </p:cNvCxnSpPr>
          <p:nvPr/>
        </p:nvCxnSpPr>
        <p:spPr>
          <a:xfrm flipH="1">
            <a:off x="2781300" y="3932089"/>
            <a:ext cx="450850" cy="654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9234" name="组合 55"/>
          <p:cNvGrpSpPr>
            <a:grpSpLocks noChangeAspect="1"/>
          </p:cNvGrpSpPr>
          <p:nvPr/>
        </p:nvGrpSpPr>
        <p:grpSpPr bwMode="auto">
          <a:xfrm>
            <a:off x="5256213" y="4586139"/>
            <a:ext cx="428625" cy="427037"/>
            <a:chOff x="4776334" y="4404800"/>
            <a:chExt cx="1012166" cy="1008000"/>
          </a:xfrm>
        </p:grpSpPr>
        <p:sp>
          <p:nvSpPr>
            <p:cNvPr id="64"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65" name="椭圆 64"/>
            <p:cNvSpPr/>
            <p:nvPr/>
          </p:nvSpPr>
          <p:spPr>
            <a:xfrm rot="19388639">
              <a:off x="4776334" y="4464755"/>
              <a:ext cx="682275" cy="468401"/>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6" name="椭圆 65"/>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235" name="组合 55"/>
          <p:cNvGrpSpPr>
            <a:grpSpLocks noChangeAspect="1"/>
          </p:cNvGrpSpPr>
          <p:nvPr/>
        </p:nvGrpSpPr>
        <p:grpSpPr bwMode="auto">
          <a:xfrm>
            <a:off x="6700838" y="4586139"/>
            <a:ext cx="428625" cy="427037"/>
            <a:chOff x="4776334" y="4404800"/>
            <a:chExt cx="1012166" cy="1008000"/>
          </a:xfrm>
        </p:grpSpPr>
        <p:sp>
          <p:nvSpPr>
            <p:cNvPr id="68" name="Oval 2"/>
            <p:cNvSpPr>
              <a:spLocks noChangeAspect="1" noChangeArrowheads="1"/>
            </p:cNvSpPr>
            <p:nvPr/>
          </p:nvSpPr>
          <p:spPr bwMode="auto">
            <a:xfrm>
              <a:off x="4780500" y="4404800"/>
              <a:ext cx="1008000" cy="1008000"/>
            </a:xfrm>
            <a:prstGeom prst="ellipse">
              <a:avLst/>
            </a:prstGeom>
            <a:gradFill flip="none" rotWithShape="1">
              <a:gsLst>
                <a:gs pos="0">
                  <a:srgbClr val="6EFF01"/>
                </a:gs>
                <a:gs pos="90000">
                  <a:srgbClr val="0F5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89FF8C"/>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69" name="椭圆 68"/>
            <p:cNvSpPr/>
            <p:nvPr/>
          </p:nvSpPr>
          <p:spPr>
            <a:xfrm rot="19388639">
              <a:off x="4776334" y="4464755"/>
              <a:ext cx="682275" cy="468401"/>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椭圆 69"/>
            <p:cNvSpPr>
              <a:spLocks noChangeAspect="1"/>
            </p:cNvSpPr>
            <p:nvPr/>
          </p:nvSpPr>
          <p:spPr>
            <a:xfrm>
              <a:off x="4888500" y="4512800"/>
              <a:ext cx="792000" cy="792000"/>
            </a:xfrm>
            <a:prstGeom prst="ellipse">
              <a:avLst/>
            </a:prstGeom>
            <a:gradFill flip="none" rotWithShape="1">
              <a:gsLst>
                <a:gs pos="10000">
                  <a:srgbClr val="6EFF01">
                    <a:alpha val="5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cxnSp>
        <p:nvCxnSpPr>
          <p:cNvPr id="72" name="直接箭头连接符 71"/>
          <p:cNvCxnSpPr>
            <a:stCxn id="43" idx="3"/>
            <a:endCxn id="65" idx="6"/>
          </p:cNvCxnSpPr>
          <p:nvPr/>
        </p:nvCxnSpPr>
        <p:spPr>
          <a:xfrm flipH="1">
            <a:off x="5516563" y="3994001"/>
            <a:ext cx="428625" cy="628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323850" y="4190851"/>
            <a:ext cx="8820150"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23850" y="3227239"/>
            <a:ext cx="8820150"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395536" y="3582502"/>
            <a:ext cx="2031325" cy="369332"/>
          </a:xfrm>
          <a:prstGeom prst="rect">
            <a:avLst/>
          </a:prstGeom>
        </p:spPr>
        <p:txBody>
          <a:bodyPr wrap="none">
            <a:spAutoFit/>
          </a:bodyPr>
          <a:lstStyle/>
          <a:p>
            <a:pPr algn="ctr" fontAlgn="auto">
              <a:spcBef>
                <a:spcPts val="0"/>
              </a:spcBef>
              <a:spcAft>
                <a:spcPts val="0"/>
              </a:spcAft>
              <a:defRPr/>
            </a:pPr>
            <a:r>
              <a:rPr lang="zh-CN" altLang="en-US" kern="0" dirty="0">
                <a:latin typeface="微软雅黑" panose="020B0503020204020204" pitchFamily="34" charset="-122"/>
                <a:ea typeface="微软雅黑" panose="020B0503020204020204" pitchFamily="34" charset="-122"/>
              </a:rPr>
              <a:t>单击此处添加文字</a:t>
            </a:r>
            <a:endParaRPr lang="zh-CN" altLang="en-US" kern="0" dirty="0">
              <a:latin typeface="微软雅黑" panose="020B0503020204020204" pitchFamily="34" charset="-122"/>
              <a:ea typeface="微软雅黑" panose="020B0503020204020204" pitchFamily="34" charset="-122"/>
            </a:endParaRPr>
          </a:p>
        </p:txBody>
      </p:sp>
      <p:sp>
        <p:nvSpPr>
          <p:cNvPr id="48" name="矩形 47"/>
          <p:cNvSpPr/>
          <p:nvPr/>
        </p:nvSpPr>
        <p:spPr>
          <a:xfrm>
            <a:off x="395536" y="4515306"/>
            <a:ext cx="2031325" cy="369332"/>
          </a:xfrm>
          <a:prstGeom prst="rect">
            <a:avLst/>
          </a:prstGeom>
        </p:spPr>
        <p:txBody>
          <a:bodyPr wrap="none">
            <a:spAutoFit/>
          </a:bodyPr>
          <a:lstStyle/>
          <a:p>
            <a:pPr algn="ctr" fontAlgn="auto">
              <a:spcBef>
                <a:spcPts val="0"/>
              </a:spcBef>
              <a:spcAft>
                <a:spcPts val="0"/>
              </a:spcAft>
              <a:defRPr/>
            </a:pPr>
            <a:r>
              <a:rPr lang="zh-CN" altLang="en-US" kern="0" dirty="0">
                <a:latin typeface="微软雅黑" panose="020B0503020204020204" pitchFamily="34" charset="-122"/>
                <a:ea typeface="微软雅黑" panose="020B0503020204020204" pitchFamily="34" charset="-122"/>
              </a:rPr>
              <a:t>单击此处添加文字</a:t>
            </a:r>
            <a:endParaRPr lang="zh-CN" altLang="en-US" kern="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226"/>
                                        </p:tgtEl>
                                        <p:attrNameLst>
                                          <p:attrName>style.visibility</p:attrName>
                                        </p:attrNameLst>
                                      </p:cBhvr>
                                      <p:to>
                                        <p:strVal val="visible"/>
                                      </p:to>
                                    </p:set>
                                    <p:animEffect transition="in" filter="fade">
                                      <p:cBhvr>
                                        <p:cTn id="13" dur="500"/>
                                        <p:tgtEl>
                                          <p:spTgt spid="9226"/>
                                        </p:tgtEl>
                                      </p:cBhvr>
                                    </p:animEffect>
                                  </p:childTnLst>
                                </p:cTn>
                              </p:par>
                              <p:par>
                                <p:cTn id="14" presetID="22" presetClass="entr" presetSubtype="1"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par>
                                <p:cTn id="17" presetID="22" presetClass="entr" presetSubtype="1"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500"/>
                                        <p:tgtEl>
                                          <p:spTgt spid="5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2" presetClass="entr" presetSubtype="8"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9228"/>
                                        </p:tgtEl>
                                        <p:attrNameLst>
                                          <p:attrName>style.visibility</p:attrName>
                                        </p:attrNameLst>
                                      </p:cBhvr>
                                      <p:to>
                                        <p:strVal val="visible"/>
                                      </p:to>
                                    </p:set>
                                    <p:animEffect transition="in" filter="fade">
                                      <p:cBhvr>
                                        <p:cTn id="30" dur="500"/>
                                        <p:tgtEl>
                                          <p:spTgt spid="9228"/>
                                        </p:tgtEl>
                                      </p:cBhvr>
                                    </p:animEffect>
                                  </p:childTnLst>
                                </p:cTn>
                              </p:par>
                              <p:par>
                                <p:cTn id="31" presetID="10" presetClass="entr" presetSubtype="0" fill="hold" nodeType="withEffect">
                                  <p:stCondLst>
                                    <p:cond delay="0"/>
                                  </p:stCondLst>
                                  <p:childTnLst>
                                    <p:set>
                                      <p:cBhvr>
                                        <p:cTn id="32" dur="1" fill="hold">
                                          <p:stCondLst>
                                            <p:cond delay="0"/>
                                          </p:stCondLst>
                                        </p:cTn>
                                        <p:tgtEl>
                                          <p:spTgt spid="9230"/>
                                        </p:tgtEl>
                                        <p:attrNameLst>
                                          <p:attrName>style.visibility</p:attrName>
                                        </p:attrNameLst>
                                      </p:cBhvr>
                                      <p:to>
                                        <p:strVal val="visible"/>
                                      </p:to>
                                    </p:set>
                                    <p:animEffect transition="in" filter="fade">
                                      <p:cBhvr>
                                        <p:cTn id="33" dur="500"/>
                                        <p:tgtEl>
                                          <p:spTgt spid="9230"/>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500"/>
                                        <p:tgtEl>
                                          <p:spTgt spid="57"/>
                                        </p:tgtEl>
                                      </p:cBhvr>
                                    </p:animEffect>
                                  </p:childTnLst>
                                </p:cTn>
                              </p:par>
                              <p:par>
                                <p:cTn id="38" presetID="22" presetClass="entr" presetSubtype="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par>
                                <p:cTn id="41" presetID="22" presetClass="entr" presetSubtype="1"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500"/>
                                        <p:tgtEl>
                                          <p:spTgt spid="72"/>
                                        </p:tgtEl>
                                      </p:cBhvr>
                                    </p:animEffect>
                                  </p:childTnLst>
                                </p:cTn>
                              </p:par>
                              <p:par>
                                <p:cTn id="44" presetID="22" presetClass="entr" presetSubtype="1"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up)">
                                      <p:cBhvr>
                                        <p:cTn id="46" dur="500"/>
                                        <p:tgtEl>
                                          <p:spTgt spid="74"/>
                                        </p:tgtEl>
                                      </p:cBhvr>
                                    </p:animEffect>
                                  </p:childTnLst>
                                </p:cTn>
                              </p:par>
                              <p:par>
                                <p:cTn id="47" presetID="22" presetClass="entr" presetSubtype="8"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left)">
                                      <p:cBhvr>
                                        <p:cTn id="49" dur="500"/>
                                        <p:tgtEl>
                                          <p:spTgt spid="76"/>
                                        </p:tgtEl>
                                      </p:cBhvr>
                                    </p:animEffect>
                                  </p:childTnLst>
                                </p:cTn>
                              </p:par>
                              <p:par>
                                <p:cTn id="50" presetID="10" presetClass="entr" presetSubtype="0" fill="hold" nodeType="withEffect">
                                  <p:stCondLst>
                                    <p:cond delay="0"/>
                                  </p:stCondLst>
                                  <p:childTnLst>
                                    <p:set>
                                      <p:cBhvr>
                                        <p:cTn id="51" dur="1" fill="hold">
                                          <p:stCondLst>
                                            <p:cond delay="0"/>
                                          </p:stCondLst>
                                        </p:cTn>
                                        <p:tgtEl>
                                          <p:spTgt spid="9227"/>
                                        </p:tgtEl>
                                        <p:attrNameLst>
                                          <p:attrName>style.visibility</p:attrName>
                                        </p:attrNameLst>
                                      </p:cBhvr>
                                      <p:to>
                                        <p:strVal val="visible"/>
                                      </p:to>
                                    </p:set>
                                    <p:animEffect transition="in" filter="fade">
                                      <p:cBhvr>
                                        <p:cTn id="52" dur="500"/>
                                        <p:tgtEl>
                                          <p:spTgt spid="9227"/>
                                        </p:tgtEl>
                                      </p:cBhvr>
                                    </p:animEffect>
                                  </p:childTnLst>
                                </p:cTn>
                              </p:par>
                              <p:par>
                                <p:cTn id="53" presetID="10" presetClass="entr" presetSubtype="0" fill="hold" nodeType="withEffect">
                                  <p:stCondLst>
                                    <p:cond delay="0"/>
                                  </p:stCondLst>
                                  <p:childTnLst>
                                    <p:set>
                                      <p:cBhvr>
                                        <p:cTn id="54" dur="1" fill="hold">
                                          <p:stCondLst>
                                            <p:cond delay="0"/>
                                          </p:stCondLst>
                                        </p:cTn>
                                        <p:tgtEl>
                                          <p:spTgt spid="9229"/>
                                        </p:tgtEl>
                                        <p:attrNameLst>
                                          <p:attrName>style.visibility</p:attrName>
                                        </p:attrNameLst>
                                      </p:cBhvr>
                                      <p:to>
                                        <p:strVal val="visible"/>
                                      </p:to>
                                    </p:set>
                                    <p:animEffect transition="in" filter="fade">
                                      <p:cBhvr>
                                        <p:cTn id="55" dur="500"/>
                                        <p:tgtEl>
                                          <p:spTgt spid="9229"/>
                                        </p:tgtEl>
                                      </p:cBhvr>
                                    </p:animEffect>
                                  </p:childTnLst>
                                </p:cTn>
                              </p:par>
                              <p:par>
                                <p:cTn id="56" presetID="10" presetClass="entr" presetSubtype="0" fill="hold" nodeType="withEffect">
                                  <p:stCondLst>
                                    <p:cond delay="0"/>
                                  </p:stCondLst>
                                  <p:childTnLst>
                                    <p:set>
                                      <p:cBhvr>
                                        <p:cTn id="57" dur="1" fill="hold">
                                          <p:stCondLst>
                                            <p:cond delay="0"/>
                                          </p:stCondLst>
                                        </p:cTn>
                                        <p:tgtEl>
                                          <p:spTgt spid="9234"/>
                                        </p:tgtEl>
                                        <p:attrNameLst>
                                          <p:attrName>style.visibility</p:attrName>
                                        </p:attrNameLst>
                                      </p:cBhvr>
                                      <p:to>
                                        <p:strVal val="visible"/>
                                      </p:to>
                                    </p:set>
                                    <p:animEffect transition="in" filter="fade">
                                      <p:cBhvr>
                                        <p:cTn id="58" dur="500"/>
                                        <p:tgtEl>
                                          <p:spTgt spid="9234"/>
                                        </p:tgtEl>
                                      </p:cBhvr>
                                    </p:animEffect>
                                  </p:childTnLst>
                                </p:cTn>
                              </p:par>
                              <p:par>
                                <p:cTn id="59" presetID="10" presetClass="entr" presetSubtype="0" fill="hold" nodeType="withEffect">
                                  <p:stCondLst>
                                    <p:cond delay="0"/>
                                  </p:stCondLst>
                                  <p:childTnLst>
                                    <p:set>
                                      <p:cBhvr>
                                        <p:cTn id="60" dur="1" fill="hold">
                                          <p:stCondLst>
                                            <p:cond delay="0"/>
                                          </p:stCondLst>
                                        </p:cTn>
                                        <p:tgtEl>
                                          <p:spTgt spid="9235"/>
                                        </p:tgtEl>
                                        <p:attrNameLst>
                                          <p:attrName>style.visibility</p:attrName>
                                        </p:attrNameLst>
                                      </p:cBhvr>
                                      <p:to>
                                        <p:strVal val="visible"/>
                                      </p:to>
                                    </p:set>
                                    <p:animEffect transition="in" filter="fade">
                                      <p:cBhvr>
                                        <p:cTn id="61" dur="500"/>
                                        <p:tgtEl>
                                          <p:spTgt spid="9235"/>
                                        </p:tgtEl>
                                      </p:cBhvr>
                                    </p:animEffect>
                                  </p:childTnLst>
                                </p:cTn>
                              </p:par>
                              <p:par>
                                <p:cTn id="62" presetID="2" presetClass="entr" presetSubtype="8"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fill="hold"/>
                                        <p:tgtEl>
                                          <p:spTgt spid="48"/>
                                        </p:tgtEl>
                                        <p:attrNameLst>
                                          <p:attrName>ppt_x</p:attrName>
                                        </p:attrNameLst>
                                      </p:cBhvr>
                                      <p:tavLst>
                                        <p:tav tm="0">
                                          <p:val>
                                            <p:strVal val="0-#ppt_w/2"/>
                                          </p:val>
                                        </p:tav>
                                        <p:tav tm="100000">
                                          <p:val>
                                            <p:strVal val="#ppt_x"/>
                                          </p:val>
                                        </p:tav>
                                      </p:tavLst>
                                    </p:anim>
                                    <p:anim calcmode="lin" valueType="num">
                                      <p:cBhvr additive="base">
                                        <p:cTn id="69"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7" grpId="0"/>
      <p:bldP spid="4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10" descr="circuler_1"/>
          <p:cNvPicPr>
            <a:picLocks noChangeAspect="1" noChangeArrowheads="1"/>
          </p:cNvPicPr>
          <p:nvPr/>
        </p:nvPicPr>
        <p:blipFill>
          <a:blip r:embed="rId1" cstate="screen"/>
          <a:srcRect/>
          <a:stretch>
            <a:fillRect/>
          </a:stretch>
        </p:blipFill>
        <p:spPr bwMode="gray">
          <a:xfrm>
            <a:off x="2492375" y="4326731"/>
            <a:ext cx="12207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2" descr="circuler_1"/>
          <p:cNvPicPr>
            <a:picLocks noChangeAspect="1" noChangeArrowheads="1"/>
          </p:cNvPicPr>
          <p:nvPr/>
        </p:nvPicPr>
        <p:blipFill>
          <a:blip r:embed="rId2" cstate="screen"/>
          <a:srcRect/>
          <a:stretch>
            <a:fillRect/>
          </a:stretch>
        </p:blipFill>
        <p:spPr bwMode="gray">
          <a:xfrm>
            <a:off x="5237163" y="4315619"/>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2490788" y="1697831"/>
            <a:ext cx="1222375" cy="1233488"/>
            <a:chOff x="2490788" y="1104900"/>
            <a:chExt cx="1222375" cy="1233488"/>
          </a:xfrm>
        </p:grpSpPr>
        <p:pic>
          <p:nvPicPr>
            <p:cNvPr id="10243" name="Picture 8" descr="circuler_1"/>
            <p:cNvPicPr>
              <a:picLocks noChangeAspect="1" noChangeArrowheads="1"/>
            </p:cNvPicPr>
            <p:nvPr/>
          </p:nvPicPr>
          <p:blipFill>
            <a:blip r:embed="rId2" cstate="screen"/>
            <a:srcRect/>
            <a:stretch>
              <a:fillRect/>
            </a:stretch>
          </p:blipFill>
          <p:spPr bwMode="gray">
            <a:xfrm>
              <a:off x="2490788" y="1108075"/>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Oval 9"/>
            <p:cNvSpPr>
              <a:spLocks noChangeArrowheads="1"/>
            </p:cNvSpPr>
            <p:nvPr/>
          </p:nvSpPr>
          <p:spPr bwMode="gray">
            <a:xfrm>
              <a:off x="2490788" y="1104900"/>
              <a:ext cx="1214437" cy="1233488"/>
            </a:xfrm>
            <a:prstGeom prst="ellipse">
              <a:avLst/>
            </a:prstGeom>
            <a:solidFill>
              <a:schemeClr val="accent1">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251" name="Text Box 16"/>
            <p:cNvSpPr txBox="1">
              <a:spLocks noChangeArrowheads="1"/>
            </p:cNvSpPr>
            <p:nvPr/>
          </p:nvSpPr>
          <p:spPr bwMode="auto">
            <a:xfrm>
              <a:off x="2566988" y="1368425"/>
              <a:ext cx="10604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auto" hangingPunct="1">
                <a:spcBef>
                  <a:spcPts val="0"/>
                </a:spcBef>
                <a:spcAft>
                  <a:spcPts val="0"/>
                </a:spcAft>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00000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2492375" y="4323556"/>
            <a:ext cx="1216025" cy="1233488"/>
            <a:chOff x="2492375" y="3730625"/>
            <a:chExt cx="1216025" cy="1233488"/>
          </a:xfrm>
        </p:grpSpPr>
        <p:sp>
          <p:nvSpPr>
            <p:cNvPr id="10246" name="Oval 11"/>
            <p:cNvSpPr>
              <a:spLocks noChangeArrowheads="1"/>
            </p:cNvSpPr>
            <p:nvPr/>
          </p:nvSpPr>
          <p:spPr bwMode="gray">
            <a:xfrm>
              <a:off x="2492375" y="3730625"/>
              <a:ext cx="1216025" cy="1233488"/>
            </a:xfrm>
            <a:prstGeom prst="ellipse">
              <a:avLst/>
            </a:prstGeom>
            <a:solidFill>
              <a:schemeClr val="hlink">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252" name="Text Box 50"/>
            <p:cNvSpPr txBox="1">
              <a:spLocks noChangeArrowheads="1"/>
            </p:cNvSpPr>
            <p:nvPr/>
          </p:nvSpPr>
          <p:spPr bwMode="auto">
            <a:xfrm>
              <a:off x="2566988" y="3973513"/>
              <a:ext cx="11048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auto" hangingPunct="1">
                <a:spcBef>
                  <a:spcPts val="0"/>
                </a:spcBef>
                <a:spcAft>
                  <a:spcPts val="0"/>
                </a:spcAft>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00000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237163" y="4302919"/>
            <a:ext cx="1216025" cy="1233487"/>
            <a:chOff x="5237163" y="3709988"/>
            <a:chExt cx="1216025" cy="1233487"/>
          </a:xfrm>
        </p:grpSpPr>
        <p:sp>
          <p:nvSpPr>
            <p:cNvPr id="10248" name="Oval 13"/>
            <p:cNvSpPr>
              <a:spLocks noChangeArrowheads="1"/>
            </p:cNvSpPr>
            <p:nvPr/>
          </p:nvSpPr>
          <p:spPr bwMode="gray">
            <a:xfrm>
              <a:off x="5237163" y="3709988"/>
              <a:ext cx="1216025" cy="1233487"/>
            </a:xfrm>
            <a:prstGeom prst="ellipse">
              <a:avLst/>
            </a:prstGeom>
            <a:solidFill>
              <a:schemeClr val="accent1">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253" name="Text Box 51"/>
            <p:cNvSpPr txBox="1">
              <a:spLocks noChangeArrowheads="1"/>
            </p:cNvSpPr>
            <p:nvPr/>
          </p:nvSpPr>
          <p:spPr bwMode="auto">
            <a:xfrm>
              <a:off x="5361484" y="3973513"/>
              <a:ext cx="10107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fontAlgn="auto" hangingPunct="1">
                <a:spcBef>
                  <a:spcPts val="0"/>
                </a:spcBef>
                <a:spcAft>
                  <a:spcPts val="0"/>
                </a:spcAft>
                <a:defRPr/>
              </a:pPr>
              <a:r>
                <a:rPr lang="zh-CN" altLang="en-US" sz="1600" kern="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600" kern="0" dirty="0">
                <a:solidFill>
                  <a:srgbClr val="000000"/>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255963" y="2397919"/>
            <a:ext cx="2454275" cy="2455862"/>
            <a:chOff x="3255963" y="1804988"/>
            <a:chExt cx="2454275" cy="2455862"/>
          </a:xfrm>
        </p:grpSpPr>
        <p:sp>
          <p:nvSpPr>
            <p:cNvPr id="9" name="AutoShape 3"/>
            <p:cNvSpPr>
              <a:spLocks noChangeArrowheads="1"/>
            </p:cNvSpPr>
            <p:nvPr/>
          </p:nvSpPr>
          <p:spPr bwMode="gray">
            <a:xfrm rot="-2700000">
              <a:off x="3255963" y="1804988"/>
              <a:ext cx="2454275" cy="2455862"/>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008000"/>
            </a:solidFill>
          </p:spPr>
          <p:style>
            <a:lnRef idx="3">
              <a:schemeClr val="lt1"/>
            </a:lnRef>
            <a:fillRef idx="1">
              <a:schemeClr val="accent2"/>
            </a:fillRef>
            <a:effectRef idx="1">
              <a:schemeClr val="accent2"/>
            </a:effectRef>
            <a:fontRef idx="minor">
              <a:schemeClr val="lt1"/>
            </a:fontRef>
          </p:style>
          <p:txBody>
            <a:bodyPr wrap="none" anchor="ctr"/>
            <a:lstStyle/>
            <a:p>
              <a:pP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4" name="Text Box 52"/>
            <p:cNvSpPr txBox="1">
              <a:spLocks noChangeArrowheads="1"/>
            </p:cNvSpPr>
            <p:nvPr/>
          </p:nvSpPr>
          <p:spPr bwMode="auto">
            <a:xfrm>
              <a:off x="3937476" y="2704247"/>
              <a:ext cx="1210588" cy="707886"/>
            </a:xfrm>
            <a:prstGeom prst="rect">
              <a:avLst/>
            </a:prstGeom>
            <a:noFill/>
            <a:ln w="9525" algn="ctr">
              <a:noFill/>
              <a:miter lim="800000"/>
            </a:ln>
          </p:spPr>
          <p:txBody>
            <a:bodyPr wrap="none">
              <a:spAutoFit/>
            </a:bodyPr>
            <a:lstStyle/>
            <a:p>
              <a:pPr>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单击</a:t>
              </a: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此处</a:t>
              </a:r>
              <a:endParaRPr lang="en-US" altLang="zh-CN"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a:p>
              <a:pPr>
                <a:defRPr/>
              </a:pPr>
              <a:r>
                <a:rPr lang="zh-CN"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添加</a:t>
              </a: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文字</a:t>
              </a:r>
              <a:endPar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237163" y="1685131"/>
            <a:ext cx="1220787" cy="1233488"/>
            <a:chOff x="5237163" y="1092200"/>
            <a:chExt cx="1220787" cy="1233488"/>
          </a:xfrm>
        </p:grpSpPr>
        <p:pic>
          <p:nvPicPr>
            <p:cNvPr id="10249" name="Picture 14" descr="circuler_1"/>
            <p:cNvPicPr>
              <a:picLocks noChangeAspect="1" noChangeArrowheads="1"/>
            </p:cNvPicPr>
            <p:nvPr/>
          </p:nvPicPr>
          <p:blipFill>
            <a:blip r:embed="rId2" cstate="screen"/>
            <a:srcRect/>
            <a:stretch>
              <a:fillRect/>
            </a:stretch>
          </p:blipFill>
          <p:spPr bwMode="gray">
            <a:xfrm>
              <a:off x="5237163" y="1093788"/>
              <a:ext cx="12207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Oval 15"/>
            <p:cNvSpPr>
              <a:spLocks noChangeArrowheads="1"/>
            </p:cNvSpPr>
            <p:nvPr/>
          </p:nvSpPr>
          <p:spPr bwMode="gray">
            <a:xfrm>
              <a:off x="5237163" y="1092200"/>
              <a:ext cx="1216025" cy="1233488"/>
            </a:xfrm>
            <a:prstGeom prst="ellipse">
              <a:avLst/>
            </a:prstGeom>
            <a:solidFill>
              <a:schemeClr val="hlink">
                <a:alpha val="50195"/>
              </a:scheme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255" name="矩形 4"/>
            <p:cNvSpPr>
              <a:spLocks noChangeArrowheads="1"/>
            </p:cNvSpPr>
            <p:nvPr/>
          </p:nvSpPr>
          <p:spPr bwMode="auto">
            <a:xfrm>
              <a:off x="5370255" y="1384300"/>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auto">
                <a:spcBef>
                  <a:spcPts val="0"/>
                </a:spcBef>
                <a:spcAft>
                  <a:spcPts val="0"/>
                </a:spcAft>
                <a:defRPr/>
              </a:pPr>
              <a:r>
                <a:rPr lang="zh-CN" altLang="en-US" sz="1600" kern="0" dirty="0">
                  <a:solidFill>
                    <a:srgbClr val="000000"/>
                  </a:solidFill>
                  <a:latin typeface="微软雅黑" panose="020B0503020204020204" pitchFamily="34" charset="-122"/>
                  <a:ea typeface="微软雅黑" panose="020B0503020204020204" pitchFamily="34" charset="-122"/>
                </a:rPr>
                <a:t>单击</a:t>
              </a:r>
              <a:r>
                <a:rPr lang="zh-CN" altLang="en-US" sz="1600" kern="0" dirty="0" smtClean="0">
                  <a:solidFill>
                    <a:srgbClr val="000000"/>
                  </a:solidFill>
                  <a:latin typeface="微软雅黑" panose="020B0503020204020204" pitchFamily="34" charset="-122"/>
                  <a:ea typeface="微软雅黑" panose="020B0503020204020204" pitchFamily="34" charset="-122"/>
                </a:rPr>
                <a:t>此处</a:t>
              </a:r>
              <a:endParaRPr lang="en-US" altLang="zh-CN" sz="1600" kern="0" dirty="0" smtClean="0">
                <a:solidFill>
                  <a:srgbClr val="000000"/>
                </a:solidFill>
                <a:latin typeface="微软雅黑" panose="020B0503020204020204" pitchFamily="34" charset="-122"/>
                <a:ea typeface="微软雅黑" panose="020B0503020204020204" pitchFamily="34" charset="-122"/>
              </a:endParaRPr>
            </a:p>
            <a:p>
              <a:pPr lvl="0" algn="ctr" fontAlgn="auto">
                <a:spcBef>
                  <a:spcPts val="0"/>
                </a:spcBef>
                <a:spcAft>
                  <a:spcPts val="0"/>
                </a:spcAft>
                <a:defRPr/>
              </a:pPr>
              <a:r>
                <a:rPr lang="zh-CN" altLang="en-US" sz="1600" kern="0" dirty="0" smtClean="0">
                  <a:solidFill>
                    <a:srgbClr val="000000"/>
                  </a:solidFill>
                  <a:latin typeface="微软雅黑" panose="020B0503020204020204" pitchFamily="34" charset="-122"/>
                  <a:ea typeface="微软雅黑" panose="020B0503020204020204" pitchFamily="34" charset="-122"/>
                </a:rPr>
                <a:t>添加</a:t>
              </a:r>
              <a:r>
                <a:rPr lang="zh-CN" altLang="en-US" sz="1600" kern="0" dirty="0">
                  <a:solidFill>
                    <a:srgbClr val="000000"/>
                  </a:solidFill>
                  <a:latin typeface="微软雅黑" panose="020B0503020204020204" pitchFamily="34" charset="-122"/>
                  <a:ea typeface="微软雅黑" panose="020B0503020204020204" pitchFamily="34" charset="-122"/>
                </a:rPr>
                <a:t>文字</a:t>
              </a:r>
              <a:endParaRPr lang="zh-CN" altLang="en-US" sz="1600" kern="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6"/>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5"/>
                                        </p:tgtEl>
                                        <p:attrNameLst>
                                          <p:attrName>ppt_y</p:attrName>
                                        </p:attrNameLst>
                                      </p:cBhvr>
                                      <p:tavLst>
                                        <p:tav tm="0" fmla="#ppt_y+(sin(-2*pi*(1-$))*-#ppt_x+cos(-2*pi*(1-$))*(1-#ppt_y))*(1-$)">
                                          <p:val>
                                            <p:fltVal val="0"/>
                                          </p:val>
                                        </p:tav>
                                        <p:tav tm="100000">
                                          <p:val>
                                            <p:fltVal val="1"/>
                                          </p:val>
                                        </p:tav>
                                      </p:tavLst>
                                    </p:anim>
                                  </p:childTnLst>
                                </p:cTn>
                              </p:par>
                              <p:par>
                                <p:cTn id="29" presetID="3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90"/>
                                          </p:val>
                                        </p:tav>
                                        <p:tav tm="100000">
                                          <p:val>
                                            <p:fltVal val="0"/>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5798" y="1124744"/>
            <a:ext cx="8122391" cy="1597467"/>
            <a:chOff x="683940" y="1843541"/>
            <a:chExt cx="8122391" cy="1597467"/>
          </a:xfrm>
        </p:grpSpPr>
        <p:sp>
          <p:nvSpPr>
            <p:cNvPr id="11268" name="矩形 6"/>
            <p:cNvSpPr>
              <a:spLocks noChangeArrowheads="1"/>
            </p:cNvSpPr>
            <p:nvPr/>
          </p:nvSpPr>
          <p:spPr bwMode="auto">
            <a:xfrm>
              <a:off x="990828" y="2979342"/>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auto">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单击此处添加文字</a:t>
              </a:r>
              <a:endParaRPr lang="zh-CN" altLang="en-US" sz="2400" kern="0" dirty="0">
                <a:latin typeface="微软雅黑" panose="020B0503020204020204" pitchFamily="34" charset="-122"/>
                <a:ea typeface="微软雅黑" panose="020B0503020204020204" pitchFamily="34" charset="-122"/>
              </a:endParaRPr>
            </a:p>
          </p:txBody>
        </p:sp>
        <p:sp>
          <p:nvSpPr>
            <p:cNvPr id="11269" name="矩形 7"/>
            <p:cNvSpPr>
              <a:spLocks noChangeArrowheads="1"/>
            </p:cNvSpPr>
            <p:nvPr/>
          </p:nvSpPr>
          <p:spPr bwMode="auto">
            <a:xfrm>
              <a:off x="5666713" y="2979343"/>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auto">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单击此处添加文字</a:t>
              </a:r>
              <a:endParaRPr lang="zh-CN" altLang="en-US" sz="2400" kern="0" dirty="0">
                <a:latin typeface="微软雅黑" panose="020B0503020204020204" pitchFamily="34" charset="-122"/>
                <a:ea typeface="微软雅黑" panose="020B0503020204020204" pitchFamily="34" charset="-122"/>
              </a:endParaRPr>
            </a:p>
          </p:txBody>
        </p:sp>
        <p:sp>
          <p:nvSpPr>
            <p:cNvPr id="11" name="新月形 10"/>
            <p:cNvSpPr/>
            <p:nvPr/>
          </p:nvSpPr>
          <p:spPr>
            <a:xfrm rot="16200000" flipH="1">
              <a:off x="4177235" y="-1649754"/>
              <a:ext cx="1135801" cy="8122391"/>
            </a:xfrm>
            <a:prstGeom prst="moon">
              <a:avLst>
                <a:gd name="adj" fmla="val 87500"/>
              </a:avLst>
            </a:prstGeom>
            <a:gradFill flip="none" rotWithShape="1">
              <a:gsLst>
                <a:gs pos="16000">
                  <a:srgbClr val="DDEBCF">
                    <a:alpha val="0"/>
                  </a:srgbClr>
                </a:gs>
                <a:gs pos="80000">
                  <a:schemeClr val="bg1">
                    <a:lumMod val="85000"/>
                    <a:alpha val="43000"/>
                  </a:schemeClr>
                </a:gs>
                <a:gs pos="100000">
                  <a:schemeClr val="bg1">
                    <a:alpha val="8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11"/>
            <p:cNvSpPr/>
            <p:nvPr/>
          </p:nvSpPr>
          <p:spPr>
            <a:xfrm>
              <a:off x="3039689" y="2149831"/>
              <a:ext cx="3168352" cy="523220"/>
            </a:xfrm>
            <a:prstGeom prst="rect">
              <a:avLst/>
            </a:prstGeom>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2800" b="1" spc="600" dirty="0">
                  <a:ln w="11430"/>
                  <a:solidFill>
                    <a:srgbClr val="FF9900"/>
                  </a:solidFill>
                  <a:effectLst>
                    <a:glow rad="101600">
                      <a:srgbClr val="CCCC00">
                        <a:alpha val="60000"/>
                      </a:srgbClr>
                    </a:glow>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单击此处添加文字</a:t>
              </a:r>
              <a:endParaRPr lang="zh-CN" altLang="en-US" sz="2800" b="1" spc="600" dirty="0">
                <a:ln w="11430"/>
                <a:solidFill>
                  <a:srgbClr val="FF9900"/>
                </a:solidFill>
                <a:effectLst>
                  <a:glow rad="101600">
                    <a:srgbClr val="CCCC00">
                      <a:alpha val="60000"/>
                    </a:srgbClr>
                  </a:glow>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grpSp>
      <p:sp>
        <p:nvSpPr>
          <p:cNvPr id="13" name="左大括号 12"/>
          <p:cNvSpPr/>
          <p:nvPr/>
        </p:nvSpPr>
        <p:spPr>
          <a:xfrm rot="16200000">
            <a:off x="4362090" y="-762288"/>
            <a:ext cx="728662" cy="8140700"/>
          </a:xfrm>
          <a:prstGeom prst="leftBrace">
            <a:avLst>
              <a:gd name="adj1" fmla="val 37105"/>
              <a:gd name="adj2" fmla="val 50000"/>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alpha val="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5" name="TextBox 14"/>
          <p:cNvSpPr txBox="1"/>
          <p:nvPr/>
        </p:nvSpPr>
        <p:spPr>
          <a:xfrm>
            <a:off x="2754105" y="3790781"/>
            <a:ext cx="3877985" cy="646331"/>
          </a:xfrm>
          <a:prstGeom prst="rect">
            <a:avLst/>
          </a:prstGeom>
          <a:noFill/>
        </p:spPr>
        <p:txBody>
          <a:bodyPr wrap="none">
            <a:spAutoFit/>
          </a:bodyPr>
          <a:lstStyle/>
          <a:p>
            <a:pPr>
              <a:defRPr/>
            </a:pPr>
            <a:r>
              <a:rPr lang="zh-CN" altLang="en-US" sz="3600" b="1" dirty="0">
                <a:ln w="31550" cmpd="sng">
                  <a:solidFill>
                    <a:srgbClr val="FFC000"/>
                  </a:solidFill>
                  <a:prstDash val="solid"/>
                </a:ln>
                <a:solidFill>
                  <a:schemeClr val="accent6">
                    <a:tint val="15000"/>
                    <a:satMod val="200000"/>
                  </a:schemeClr>
                </a:solidFill>
                <a:latin typeface="微软雅黑" panose="020B0503020204020204" pitchFamily="34" charset="-122"/>
                <a:ea typeface="微软雅黑" panose="020B0503020204020204" pitchFamily="34" charset="-122"/>
              </a:rPr>
              <a:t>单击此处添加文字</a:t>
            </a:r>
            <a:endParaRPr lang="zh-CN" altLang="en-US" sz="3600" b="1" dirty="0">
              <a:ln w="31550" cmpd="sng">
                <a:solidFill>
                  <a:srgbClr val="FFC000"/>
                </a:solidFill>
                <a:prstDash val="solid"/>
              </a:ln>
              <a:solidFill>
                <a:schemeClr val="accent6">
                  <a:tint val="15000"/>
                  <a:satMod val="200000"/>
                </a:schemeClr>
              </a:solidFill>
              <a:latin typeface="微软雅黑" panose="020B0503020204020204" pitchFamily="34" charset="-122"/>
              <a:ea typeface="微软雅黑" panose="020B0503020204020204" pitchFamily="34" charset="-122"/>
            </a:endParaRPr>
          </a:p>
        </p:txBody>
      </p:sp>
      <p:grpSp>
        <p:nvGrpSpPr>
          <p:cNvPr id="11279" name="组合 26"/>
          <p:cNvGrpSpPr/>
          <p:nvPr/>
        </p:nvGrpSpPr>
        <p:grpSpPr bwMode="auto">
          <a:xfrm>
            <a:off x="1257300" y="4924419"/>
            <a:ext cx="1277938" cy="719137"/>
            <a:chOff x="789539" y="4674469"/>
            <a:chExt cx="1277500" cy="719499"/>
          </a:xfrm>
        </p:grpSpPr>
        <p:sp>
          <p:nvSpPr>
            <p:cNvPr id="17" name="椭圆 16"/>
            <p:cNvSpPr/>
            <p:nvPr/>
          </p:nvSpPr>
          <p:spPr>
            <a:xfrm>
              <a:off x="789539" y="4674469"/>
              <a:ext cx="1277500" cy="71949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sp>
          <p:nvSpPr>
            <p:cNvPr id="11293" name="矩形 19"/>
            <p:cNvSpPr>
              <a:spLocks noChangeArrowheads="1"/>
            </p:cNvSpPr>
            <p:nvPr/>
          </p:nvSpPr>
          <p:spPr bwMode="auto">
            <a:xfrm>
              <a:off x="935837" y="4805683"/>
              <a:ext cx="864007" cy="46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1200" kern="0" dirty="0">
                  <a:latin typeface="微软雅黑" panose="020B0503020204020204" pitchFamily="34" charset="-122"/>
                  <a:ea typeface="微软雅黑" panose="020B0503020204020204" pitchFamily="34" charset="-122"/>
                </a:rPr>
                <a:t>单击此处添加文字</a:t>
              </a:r>
              <a:endParaRPr lang="zh-CN" altLang="en-US" sz="1200" kern="0" dirty="0">
                <a:latin typeface="微软雅黑" panose="020B0503020204020204" pitchFamily="34" charset="-122"/>
                <a:ea typeface="微软雅黑" panose="020B0503020204020204" pitchFamily="34" charset="-122"/>
              </a:endParaRPr>
            </a:p>
          </p:txBody>
        </p:sp>
      </p:grpSp>
      <p:grpSp>
        <p:nvGrpSpPr>
          <p:cNvPr id="11280" name="组合 28"/>
          <p:cNvGrpSpPr/>
          <p:nvPr/>
        </p:nvGrpSpPr>
        <p:grpSpPr bwMode="auto">
          <a:xfrm>
            <a:off x="2262188" y="4902200"/>
            <a:ext cx="1277937" cy="720725"/>
            <a:chOff x="1794282" y="4584331"/>
            <a:chExt cx="1277500" cy="721016"/>
          </a:xfrm>
        </p:grpSpPr>
        <p:sp>
          <p:nvSpPr>
            <p:cNvPr id="18" name="椭圆 17"/>
            <p:cNvSpPr/>
            <p:nvPr/>
          </p:nvSpPr>
          <p:spPr>
            <a:xfrm>
              <a:off x="1794282" y="4585920"/>
              <a:ext cx="1277500" cy="71942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sp>
          <p:nvSpPr>
            <p:cNvPr id="11291" name="矩形 20"/>
            <p:cNvSpPr>
              <a:spLocks noChangeArrowheads="1"/>
            </p:cNvSpPr>
            <p:nvPr/>
          </p:nvSpPr>
          <p:spPr bwMode="auto">
            <a:xfrm>
              <a:off x="2142778" y="4584331"/>
              <a:ext cx="864007" cy="46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000000"/>
                </a:solidFill>
                <a:latin typeface="微软雅黑" panose="020B0503020204020204" pitchFamily="34" charset="-122"/>
                <a:ea typeface="微软雅黑" panose="020B0503020204020204" pitchFamily="34" charset="-122"/>
              </a:endParaRPr>
            </a:p>
          </p:txBody>
        </p:sp>
      </p:grpSp>
      <p:grpSp>
        <p:nvGrpSpPr>
          <p:cNvPr id="11281" name="组合 27"/>
          <p:cNvGrpSpPr/>
          <p:nvPr/>
        </p:nvGrpSpPr>
        <p:grpSpPr bwMode="auto">
          <a:xfrm>
            <a:off x="1671638" y="5513390"/>
            <a:ext cx="1277937" cy="719137"/>
            <a:chOff x="1203935" y="5263344"/>
            <a:chExt cx="1277500" cy="718947"/>
          </a:xfrm>
        </p:grpSpPr>
        <p:sp>
          <p:nvSpPr>
            <p:cNvPr id="19" name="椭圆 18"/>
            <p:cNvSpPr/>
            <p:nvPr/>
          </p:nvSpPr>
          <p:spPr>
            <a:xfrm>
              <a:off x="1203935" y="5263344"/>
              <a:ext cx="1277500" cy="71894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sp>
          <p:nvSpPr>
            <p:cNvPr id="11289" name="矩形 21"/>
            <p:cNvSpPr>
              <a:spLocks noChangeArrowheads="1"/>
            </p:cNvSpPr>
            <p:nvPr/>
          </p:nvSpPr>
          <p:spPr bwMode="auto">
            <a:xfrm>
              <a:off x="1547753" y="5340720"/>
              <a:ext cx="864007" cy="46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kern="0" dirty="0">
                <a:solidFill>
                  <a:srgbClr val="000000"/>
                </a:solidFill>
                <a:latin typeface="微软雅黑" panose="020B0503020204020204" pitchFamily="34" charset="-122"/>
                <a:ea typeface="微软雅黑" panose="020B0503020204020204" pitchFamily="34" charset="-122"/>
              </a:endParaRPr>
            </a:p>
          </p:txBody>
        </p:sp>
      </p:grpSp>
      <p:grpSp>
        <p:nvGrpSpPr>
          <p:cNvPr id="11282" name="组合 30"/>
          <p:cNvGrpSpPr/>
          <p:nvPr/>
        </p:nvGrpSpPr>
        <p:grpSpPr bwMode="auto">
          <a:xfrm>
            <a:off x="2692400" y="5480050"/>
            <a:ext cx="1276350" cy="719138"/>
            <a:chOff x="2223326" y="5159831"/>
            <a:chExt cx="1277500" cy="719499"/>
          </a:xfrm>
        </p:grpSpPr>
        <p:sp>
          <p:nvSpPr>
            <p:cNvPr id="23" name="椭圆 22"/>
            <p:cNvSpPr/>
            <p:nvPr/>
          </p:nvSpPr>
          <p:spPr>
            <a:xfrm>
              <a:off x="2223326" y="5159831"/>
              <a:ext cx="1277500" cy="71949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zh-CN" altLang="en-US"/>
            </a:p>
          </p:txBody>
        </p:sp>
        <p:sp>
          <p:nvSpPr>
            <p:cNvPr id="11287" name="矩形 23"/>
            <p:cNvSpPr>
              <a:spLocks noChangeArrowheads="1"/>
            </p:cNvSpPr>
            <p:nvPr/>
          </p:nvSpPr>
          <p:spPr bwMode="auto">
            <a:xfrm>
              <a:off x="2651234" y="5463832"/>
              <a:ext cx="848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latin typeface="微软雅黑" panose="020B0503020204020204" pitchFamily="34" charset="-122"/>
                  <a:ea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endParaRPr>
            </a:p>
          </p:txBody>
        </p:sp>
      </p:grpSp>
      <p:sp>
        <p:nvSpPr>
          <p:cNvPr id="26" name="矩形 25"/>
          <p:cNvSpPr/>
          <p:nvPr/>
        </p:nvSpPr>
        <p:spPr>
          <a:xfrm>
            <a:off x="5796136" y="5354052"/>
            <a:ext cx="3057247"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zh-CN" altLang="en-US" sz="2800" kern="0" dirty="0">
                <a:latin typeface="微软雅黑" panose="020B0503020204020204" pitchFamily="34" charset="-122"/>
                <a:ea typeface="微软雅黑" panose="020B0503020204020204" pitchFamily="34" charset="-122"/>
              </a:rPr>
              <a:t>单击此处添加文字</a:t>
            </a:r>
            <a:endParaRPr lang="zh-CN" altLang="en-US" sz="2800" kern="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4302125" y="5241925"/>
            <a:ext cx="1258888" cy="708025"/>
            <a:chOff x="4302125" y="5241925"/>
            <a:chExt cx="1258888" cy="708025"/>
          </a:xfrm>
        </p:grpSpPr>
        <p:sp>
          <p:nvSpPr>
            <p:cNvPr id="32" name="燕尾形 31"/>
            <p:cNvSpPr/>
            <p:nvPr/>
          </p:nvSpPr>
          <p:spPr>
            <a:xfrm>
              <a:off x="4302125" y="5241925"/>
              <a:ext cx="774700" cy="708025"/>
            </a:xfrm>
            <a:prstGeom prst="chevron">
              <a:avLst>
                <a:gd name="adj" fmla="val 58082"/>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chemeClr val="tx1"/>
                </a:solidFill>
              </a:endParaRPr>
            </a:p>
          </p:txBody>
        </p:sp>
        <p:sp>
          <p:nvSpPr>
            <p:cNvPr id="33" name="燕尾形 32"/>
            <p:cNvSpPr/>
            <p:nvPr/>
          </p:nvSpPr>
          <p:spPr>
            <a:xfrm>
              <a:off x="4786313" y="5241925"/>
              <a:ext cx="774700" cy="708025"/>
            </a:xfrm>
            <a:prstGeom prst="chevron">
              <a:avLst>
                <a:gd name="adj" fmla="val 58082"/>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000"/>
                                        <p:tgtEl>
                                          <p:spTgt spid="1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11279"/>
                                        </p:tgtEl>
                                        <p:attrNameLst>
                                          <p:attrName>style.visibility</p:attrName>
                                        </p:attrNameLst>
                                      </p:cBhvr>
                                      <p:to>
                                        <p:strVal val="visible"/>
                                      </p:to>
                                    </p:set>
                                    <p:anim calcmode="lin" valueType="num">
                                      <p:cBhvr additive="base">
                                        <p:cTn id="19" dur="500" fill="hold"/>
                                        <p:tgtEl>
                                          <p:spTgt spid="11279"/>
                                        </p:tgtEl>
                                        <p:attrNameLst>
                                          <p:attrName>ppt_x</p:attrName>
                                        </p:attrNameLst>
                                      </p:cBhvr>
                                      <p:tavLst>
                                        <p:tav tm="0">
                                          <p:val>
                                            <p:strVal val="#ppt_x"/>
                                          </p:val>
                                        </p:tav>
                                        <p:tav tm="100000">
                                          <p:val>
                                            <p:strVal val="#ppt_x"/>
                                          </p:val>
                                        </p:tav>
                                      </p:tavLst>
                                    </p:anim>
                                    <p:anim calcmode="lin" valueType="num">
                                      <p:cBhvr additive="base">
                                        <p:cTn id="20" dur="500" fill="hold"/>
                                        <p:tgtEl>
                                          <p:spTgt spid="1127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 calcmode="lin" valueType="num">
                                      <p:cBhvr additive="base">
                                        <p:cTn id="23" dur="500" fill="hold"/>
                                        <p:tgtEl>
                                          <p:spTgt spid="11280"/>
                                        </p:tgtEl>
                                        <p:attrNameLst>
                                          <p:attrName>ppt_x</p:attrName>
                                        </p:attrNameLst>
                                      </p:cBhvr>
                                      <p:tavLst>
                                        <p:tav tm="0">
                                          <p:val>
                                            <p:strVal val="#ppt_x"/>
                                          </p:val>
                                        </p:tav>
                                        <p:tav tm="100000">
                                          <p:val>
                                            <p:strVal val="#ppt_x"/>
                                          </p:val>
                                        </p:tav>
                                      </p:tavLst>
                                    </p:anim>
                                    <p:anim calcmode="lin" valueType="num">
                                      <p:cBhvr additive="base">
                                        <p:cTn id="24" dur="500" fill="hold"/>
                                        <p:tgtEl>
                                          <p:spTgt spid="1128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281"/>
                                        </p:tgtEl>
                                        <p:attrNameLst>
                                          <p:attrName>style.visibility</p:attrName>
                                        </p:attrNameLst>
                                      </p:cBhvr>
                                      <p:to>
                                        <p:strVal val="visible"/>
                                      </p:to>
                                    </p:set>
                                    <p:anim calcmode="lin" valueType="num">
                                      <p:cBhvr additive="base">
                                        <p:cTn id="27" dur="500" fill="hold"/>
                                        <p:tgtEl>
                                          <p:spTgt spid="11281"/>
                                        </p:tgtEl>
                                        <p:attrNameLst>
                                          <p:attrName>ppt_x</p:attrName>
                                        </p:attrNameLst>
                                      </p:cBhvr>
                                      <p:tavLst>
                                        <p:tav tm="0">
                                          <p:val>
                                            <p:strVal val="#ppt_x"/>
                                          </p:val>
                                        </p:tav>
                                        <p:tav tm="100000">
                                          <p:val>
                                            <p:strVal val="#ppt_x"/>
                                          </p:val>
                                        </p:tav>
                                      </p:tavLst>
                                    </p:anim>
                                    <p:anim calcmode="lin" valueType="num">
                                      <p:cBhvr additive="base">
                                        <p:cTn id="28" dur="500" fill="hold"/>
                                        <p:tgtEl>
                                          <p:spTgt spid="1128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282"/>
                                        </p:tgtEl>
                                        <p:attrNameLst>
                                          <p:attrName>style.visibility</p:attrName>
                                        </p:attrNameLst>
                                      </p:cBhvr>
                                      <p:to>
                                        <p:strVal val="visible"/>
                                      </p:to>
                                    </p:set>
                                    <p:anim calcmode="lin" valueType="num">
                                      <p:cBhvr additive="base">
                                        <p:cTn id="31" dur="500" fill="hold"/>
                                        <p:tgtEl>
                                          <p:spTgt spid="11282"/>
                                        </p:tgtEl>
                                        <p:attrNameLst>
                                          <p:attrName>ppt_x</p:attrName>
                                        </p:attrNameLst>
                                      </p:cBhvr>
                                      <p:tavLst>
                                        <p:tav tm="0">
                                          <p:val>
                                            <p:strVal val="#ppt_x"/>
                                          </p:val>
                                        </p:tav>
                                        <p:tav tm="100000">
                                          <p:val>
                                            <p:strVal val="#ppt_x"/>
                                          </p:val>
                                        </p:tav>
                                      </p:tavLst>
                                    </p:anim>
                                    <p:anim calcmode="lin" valueType="num">
                                      <p:cBhvr additive="base">
                                        <p:cTn id="32" dur="500" fill="hold"/>
                                        <p:tgtEl>
                                          <p:spTgt spid="11282"/>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par>
                          <p:cTn id="37" fill="hold">
                            <p:stCondLst>
                              <p:cond delay="3000"/>
                            </p:stCondLst>
                            <p:childTnLst>
                              <p:par>
                                <p:cTn id="38" presetID="23" presetClass="entr" presetSubtype="36"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strVal val="(6*min(max(#ppt_w*#ppt_h,.3),1)-7.4)/-.7*#ppt_w"/>
                                          </p:val>
                                        </p:tav>
                                        <p:tav tm="100000">
                                          <p:val>
                                            <p:strVal val="#ppt_w"/>
                                          </p:val>
                                        </p:tav>
                                      </p:tavLst>
                                    </p:anim>
                                    <p:anim calcmode="lin" valueType="num">
                                      <p:cBhvr>
                                        <p:cTn id="41" dur="500" fill="hold"/>
                                        <p:tgtEl>
                                          <p:spTgt spid="26"/>
                                        </p:tgtEl>
                                        <p:attrNameLst>
                                          <p:attrName>ppt_h</p:attrName>
                                        </p:attrNameLst>
                                      </p:cBhvr>
                                      <p:tavLst>
                                        <p:tav tm="0">
                                          <p:val>
                                            <p:strVal val="(6*min(max(#ppt_w*#ppt_h,.3),1)-7.4)/-.7*#ppt_h"/>
                                          </p:val>
                                        </p:tav>
                                        <p:tav tm="100000">
                                          <p:val>
                                            <p:strVal val="#ppt_h"/>
                                          </p:val>
                                        </p:tav>
                                      </p:tavLst>
                                    </p:anim>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TextBox 36"/>
          <p:cNvSpPr txBox="1"/>
          <p:nvPr/>
        </p:nvSpPr>
        <p:spPr>
          <a:xfrm>
            <a:off x="339090" y="622300"/>
            <a:ext cx="8094980" cy="583565"/>
          </a:xfrm>
          <a:prstGeom prst="rect">
            <a:avLst/>
          </a:prstGeom>
          <a:noFill/>
        </p:spPr>
        <p:txBody>
          <a:bodyPr wrap="square">
            <a:spAutoFit/>
          </a:bodyPr>
          <a:p>
            <a:pPr>
              <a:defRPr/>
            </a:pPr>
            <a:r>
              <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研究问题、研究目标与内容不明</a:t>
            </a:r>
            <a:endPar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709930" y="1494155"/>
            <a:ext cx="7724140" cy="4584700"/>
          </a:xfrm>
          <a:prstGeom prst="rect">
            <a:avLst/>
          </a:prstGeom>
          <a:solidFill>
            <a:schemeClr val="bg1"/>
          </a:solidFill>
        </p:spPr>
        <p:txBody>
          <a:bodyPr wrap="square" rtlCol="0">
            <a:spAutoFit/>
          </a:bodyPr>
          <a:p>
            <a:r>
              <a:rPr lang="zh-CN" altLang="en-US" sz="2800"/>
              <a:t>一、加强对研究问题的提炼与明晰</a:t>
            </a:r>
            <a:endParaRPr lang="zh-CN" altLang="en-US" sz="2800"/>
          </a:p>
          <a:p>
            <a:r>
              <a:rPr lang="zh-CN" altLang="en-US" sz="2000"/>
              <a:t>    （ 基于任务驱动的初中课堂教学行动研究）</a:t>
            </a:r>
            <a:endParaRPr lang="zh-CN" altLang="en-US" sz="2000"/>
          </a:p>
          <a:p>
            <a:r>
              <a:rPr lang="zh-CN" altLang="en-US" sz="2000">
                <a:sym typeface="+mn-ea"/>
              </a:rPr>
              <a:t>    （ 基于</a:t>
            </a:r>
            <a:r>
              <a:rPr lang="en-US" altLang="zh-CN" sz="2000">
                <a:sym typeface="+mn-ea"/>
              </a:rPr>
              <a:t>“</a:t>
            </a:r>
            <a:r>
              <a:rPr lang="zh-CN" altLang="en-US" sz="2000">
                <a:sym typeface="+mn-ea"/>
              </a:rPr>
              <a:t>儿童自然科学院</a:t>
            </a:r>
            <a:r>
              <a:rPr lang="en-US" altLang="zh-CN" sz="2000">
                <a:sym typeface="+mn-ea"/>
              </a:rPr>
              <a:t>”</a:t>
            </a:r>
            <a:r>
              <a:rPr lang="zh-CN" altLang="en-US" sz="2000">
                <a:sym typeface="+mn-ea"/>
              </a:rPr>
              <a:t>的小学数学课程校本化实施研究）</a:t>
            </a:r>
            <a:endParaRPr lang="zh-CN" altLang="en-US" sz="2000">
              <a:sym typeface="+mn-ea"/>
            </a:endParaRPr>
          </a:p>
          <a:p>
            <a:r>
              <a:rPr lang="zh-CN" altLang="en-US" sz="2000">
                <a:sym typeface="+mn-ea"/>
              </a:rPr>
              <a:t>    （主题课程背景下区域游戏的实践研究）</a:t>
            </a:r>
            <a:endParaRPr lang="zh-CN" altLang="en-US" sz="2000">
              <a:sym typeface="+mn-ea"/>
            </a:endParaRPr>
          </a:p>
          <a:p>
            <a:r>
              <a:rPr lang="zh-CN" altLang="en-US" sz="2000">
                <a:sym typeface="+mn-ea"/>
              </a:rPr>
              <a:t>    （课程游戏化背景下活动区域材料投放策略的研究）</a:t>
            </a:r>
            <a:endParaRPr lang="zh-CN" altLang="en-US" sz="2000">
              <a:sym typeface="+mn-ea"/>
            </a:endParaRPr>
          </a:p>
          <a:p>
            <a:r>
              <a:rPr lang="zh-CN" altLang="en-US" sz="2800"/>
              <a:t>二、关注研究目标与内容表述</a:t>
            </a:r>
            <a:endParaRPr lang="zh-CN" altLang="en-US" sz="2800"/>
          </a:p>
          <a:p>
            <a:r>
              <a:rPr lang="zh-CN" altLang="en-US" sz="2800"/>
              <a:t>    </a:t>
            </a:r>
            <a:r>
              <a:rPr lang="en-US" altLang="zh-CN" sz="2000"/>
              <a:t>1.</a:t>
            </a:r>
            <a:r>
              <a:rPr lang="zh-CN" altLang="en-US" sz="2000"/>
              <a:t>目标设计不能解决研究问题</a:t>
            </a:r>
            <a:endParaRPr lang="zh-CN" altLang="en-US" sz="2000"/>
          </a:p>
          <a:p>
            <a:r>
              <a:rPr lang="zh-CN" altLang="en-US" sz="2000"/>
              <a:t>      </a:t>
            </a:r>
            <a:r>
              <a:rPr lang="en-US" altLang="zh-CN" sz="2000"/>
              <a:t>2.</a:t>
            </a:r>
            <a:r>
              <a:rPr lang="zh-CN" altLang="en-US" sz="2000"/>
              <a:t>研究内容设计脱离研究问题</a:t>
            </a:r>
            <a:endParaRPr lang="zh-CN" altLang="en-US" sz="2000"/>
          </a:p>
          <a:p>
            <a:r>
              <a:rPr lang="zh-CN" altLang="en-US" sz="2800"/>
              <a:t>    </a:t>
            </a:r>
            <a:r>
              <a:rPr lang="en-US" altLang="zh-CN" sz="2000"/>
              <a:t>3.</a:t>
            </a:r>
            <a:r>
              <a:rPr lang="zh-CN" altLang="en-US" sz="2000"/>
              <a:t>研究目标与研究内容不匹配</a:t>
            </a:r>
            <a:endParaRPr lang="zh-CN" altLang="en-US" sz="2000"/>
          </a:p>
          <a:p>
            <a:r>
              <a:rPr lang="zh-CN" altLang="en-US" sz="2800"/>
              <a:t>三、注意研究问题与目标、内容的内在关联</a:t>
            </a:r>
            <a:endParaRPr lang="zh-CN" altLang="en-US" sz="2800"/>
          </a:p>
          <a:p>
            <a:r>
              <a:rPr lang="zh-CN" altLang="en-US" sz="2800"/>
              <a:t>    </a:t>
            </a:r>
            <a:r>
              <a:rPr lang="zh-CN" altLang="en-US" sz="2400"/>
              <a:t>从问题出发，思考要解决什么，达成什么样的目标，完成什么样的任务</a:t>
            </a:r>
            <a:endParaRPr lang="en-US" altLang="zh-CN" sz="2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220845"/>
            <a:ext cx="8287580" cy="461665"/>
          </a:xfrm>
          <a:prstGeom prst="rect">
            <a:avLst/>
          </a:prstGeom>
        </p:spPr>
        <p:txBody>
          <a:bodyPr>
            <a:spAutoFit/>
          </a:bodyPr>
          <a:lstStyle/>
          <a:p>
            <a:pPr algn="ctr" fontAlgn="auto">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单击此处添加标题</a:t>
            </a:r>
            <a:endParaRPr lang="zh-CN" altLang="en-US" sz="2400" kern="0" dirty="0">
              <a:latin typeface="微软雅黑" panose="020B0503020204020204" pitchFamily="34" charset="-122"/>
              <a:ea typeface="微软雅黑" panose="020B0503020204020204" pitchFamily="34" charset="-122"/>
            </a:endParaRPr>
          </a:p>
        </p:txBody>
      </p:sp>
      <p:sp>
        <p:nvSpPr>
          <p:cNvPr id="5" name="矩形 4"/>
          <p:cNvSpPr/>
          <p:nvPr/>
        </p:nvSpPr>
        <p:spPr>
          <a:xfrm>
            <a:off x="4751270" y="3820748"/>
            <a:ext cx="2086975" cy="369332"/>
          </a:xfrm>
          <a:prstGeom prst="rect">
            <a:avLst/>
          </a:prstGeom>
        </p:spPr>
        <p:txBody>
          <a:bodyPr wrap="squar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sp>
        <p:nvSpPr>
          <p:cNvPr id="9" name="矩形 8"/>
          <p:cNvSpPr/>
          <p:nvPr/>
        </p:nvSpPr>
        <p:spPr>
          <a:xfrm>
            <a:off x="4549550" y="2502298"/>
            <a:ext cx="2490414" cy="369332"/>
          </a:xfrm>
          <a:prstGeom prst="rect">
            <a:avLst/>
          </a:prstGeom>
        </p:spPr>
        <p:txBody>
          <a:bodyPr wrap="squar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sp>
        <p:nvSpPr>
          <p:cNvPr id="10" name="矩形 9"/>
          <p:cNvSpPr/>
          <p:nvPr/>
        </p:nvSpPr>
        <p:spPr>
          <a:xfrm>
            <a:off x="4714637" y="3161523"/>
            <a:ext cx="2160240" cy="369332"/>
          </a:xfrm>
          <a:prstGeom prst="rect">
            <a:avLst/>
          </a:prstGeom>
        </p:spPr>
        <p:txBody>
          <a:bodyPr wrap="squar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4363755" y="4479974"/>
            <a:ext cx="2862004" cy="369332"/>
          </a:xfrm>
          <a:prstGeom prst="rect">
            <a:avLst/>
          </a:prstGeom>
        </p:spPr>
        <p:txBody>
          <a:bodyPr wrap="squar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sp>
        <p:nvSpPr>
          <p:cNvPr id="12" name="左大括号 11"/>
          <p:cNvSpPr/>
          <p:nvPr/>
        </p:nvSpPr>
        <p:spPr>
          <a:xfrm>
            <a:off x="4134845" y="2683241"/>
            <a:ext cx="444022" cy="2199122"/>
          </a:xfrm>
          <a:prstGeom prst="leftBrace">
            <a:avLst>
              <a:gd name="adj1" fmla="val 6457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1032769" y="3474726"/>
            <a:ext cx="3057247" cy="523220"/>
          </a:xfrm>
          <a:prstGeom prst="rect">
            <a:avLst/>
          </a:prstGeom>
          <a:noFill/>
        </p:spPr>
        <p:txBody>
          <a:bodyPr wrap="none" rtlCol="0">
            <a:spAutoFit/>
          </a:bodyPr>
          <a:lstStyle/>
          <a:p>
            <a:pPr algn="ctr"/>
            <a:r>
              <a:rPr lang="zh-CN" altLang="en-US" sz="2800" dirty="0">
                <a:ln w="18415" cmpd="sng">
                  <a:solidFill>
                    <a:srgbClr val="FFC000"/>
                  </a:solidFill>
                  <a:prstDash val="solid"/>
                </a:ln>
                <a:solidFill>
                  <a:srgbClr val="FFFF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单击此处添加标题</a:t>
            </a:r>
            <a:endParaRPr lang="zh-CN" altLang="en-US" sz="2800" dirty="0">
              <a:ln w="18415" cmpd="sng">
                <a:solidFill>
                  <a:srgbClr val="FFC000"/>
                </a:solidFill>
                <a:prstDash val="solid"/>
              </a:ln>
              <a:solidFill>
                <a:srgbClr val="FFFF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8" name="新月形 17"/>
          <p:cNvSpPr/>
          <p:nvPr/>
        </p:nvSpPr>
        <p:spPr>
          <a:xfrm rot="10800000" flipH="1">
            <a:off x="2843808" y="1062174"/>
            <a:ext cx="341416" cy="779006"/>
          </a:xfrm>
          <a:prstGeom prst="moon">
            <a:avLst>
              <a:gd name="adj" fmla="val 87500"/>
            </a:avLst>
          </a:prstGeom>
          <a:gradFill flip="none" rotWithShape="1">
            <a:gsLst>
              <a:gs pos="16000">
                <a:srgbClr val="DDEBCF">
                  <a:alpha val="0"/>
                </a:srgbClr>
              </a:gs>
              <a:gs pos="80000">
                <a:schemeClr val="bg1">
                  <a:lumMod val="85000"/>
                  <a:alpha val="43000"/>
                </a:schemeClr>
              </a:gs>
              <a:gs pos="100000">
                <a:schemeClr val="bg1">
                  <a:alpha val="8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新月形 18"/>
          <p:cNvSpPr/>
          <p:nvPr/>
        </p:nvSpPr>
        <p:spPr>
          <a:xfrm rot="10800000">
            <a:off x="5940152" y="1062174"/>
            <a:ext cx="306656" cy="779006"/>
          </a:xfrm>
          <a:prstGeom prst="moon">
            <a:avLst>
              <a:gd name="adj" fmla="val 87500"/>
            </a:avLst>
          </a:prstGeom>
          <a:gradFill flip="none" rotWithShape="1">
            <a:gsLst>
              <a:gs pos="16000">
                <a:srgbClr val="DDEBCF">
                  <a:alpha val="0"/>
                </a:srgbClr>
              </a:gs>
              <a:gs pos="80000">
                <a:schemeClr val="bg1">
                  <a:lumMod val="85000"/>
                  <a:alpha val="43000"/>
                </a:schemeClr>
              </a:gs>
              <a:gs pos="100000">
                <a:schemeClr val="bg1">
                  <a:alpha val="8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1693863"/>
            <a:ext cx="9144000" cy="1081087"/>
          </a:xfrm>
          <a:prstGeom prst="roundRect">
            <a:avLst/>
          </a:prstGeom>
          <a:gradFill>
            <a:gsLst>
              <a:gs pos="0">
                <a:schemeClr val="bg1">
                  <a:alpha val="32000"/>
                </a:schemeClr>
              </a:gs>
              <a:gs pos="35000">
                <a:schemeClr val="accent5">
                  <a:tint val="37000"/>
                  <a:satMod val="300000"/>
                  <a:alpha val="56000"/>
                </a:schemeClr>
              </a:gs>
              <a:gs pos="100000">
                <a:schemeClr val="bg1">
                  <a:lumMod val="50000"/>
                  <a:alpha val="52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pic>
        <p:nvPicPr>
          <p:cNvPr id="15363"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152128" y="1988654"/>
            <a:ext cx="80283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单击此处添加标题</a:t>
            </a:r>
            <a:endParaRPr lang="zh-CN" altLang="en-US" sz="2400" kern="0" dirty="0">
              <a:latin typeface="微软雅黑" panose="020B0503020204020204" pitchFamily="34" charset="-122"/>
              <a:ea typeface="微软雅黑" panose="020B0503020204020204" pitchFamily="34" charset="-122"/>
            </a:endParaRPr>
          </a:p>
        </p:txBody>
      </p:sp>
      <p:pic>
        <p:nvPicPr>
          <p:cNvPr id="15365" name="Picture 4"/>
          <p:cNvPicPr>
            <a:picLocks noChangeAspect="1" noChangeArrowheads="1"/>
          </p:cNvPicPr>
          <p:nvPr/>
        </p:nvPicPr>
        <p:blipFill>
          <a:blip r:embed="rId2" cstate="screen"/>
          <a:srcRect/>
          <a:stretch>
            <a:fillRect/>
          </a:stretch>
        </p:blipFill>
        <p:spPr bwMode="auto">
          <a:xfrm>
            <a:off x="0" y="1633538"/>
            <a:ext cx="1177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n"/>
          <p:cNvPicPr>
            <a:picLocks noChangeAspect="1" noChangeArrowheads="1"/>
          </p:cNvPicPr>
          <p:nvPr/>
        </p:nvPicPr>
        <p:blipFill>
          <a:blip r:embed="rId3"/>
          <a:srcRect/>
          <a:stretch>
            <a:fillRect/>
          </a:stretch>
        </p:blipFill>
        <p:spPr bwMode="auto">
          <a:xfrm>
            <a:off x="2224719" y="2785785"/>
            <a:ext cx="4694562" cy="37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1689100"/>
            <a:ext cx="9144000" cy="1081088"/>
          </a:xfrm>
          <a:prstGeom prst="roundRect">
            <a:avLst/>
          </a:prstGeom>
          <a:gradFill>
            <a:gsLst>
              <a:gs pos="0">
                <a:schemeClr val="bg1">
                  <a:alpha val="32000"/>
                </a:schemeClr>
              </a:gs>
              <a:gs pos="35000">
                <a:schemeClr val="accent5">
                  <a:tint val="37000"/>
                  <a:satMod val="300000"/>
                  <a:alpha val="56000"/>
                </a:schemeClr>
              </a:gs>
              <a:gs pos="100000">
                <a:schemeClr val="bg1">
                  <a:lumMod val="50000"/>
                  <a:alpha val="52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pic>
        <p:nvPicPr>
          <p:cNvPr id="16387"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152128" y="1983705"/>
            <a:ext cx="80283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单击此处添加标题</a:t>
            </a:r>
            <a:endParaRPr lang="zh-CN" altLang="en-US" sz="2400" kern="0" dirty="0">
              <a:latin typeface="微软雅黑" panose="020B0503020204020204" pitchFamily="34" charset="-122"/>
              <a:ea typeface="微软雅黑" panose="020B0503020204020204" pitchFamily="34" charset="-122"/>
            </a:endParaRPr>
          </a:p>
        </p:txBody>
      </p:sp>
      <p:pic>
        <p:nvPicPr>
          <p:cNvPr id="16389" name="Picture 4"/>
          <p:cNvPicPr>
            <a:picLocks noChangeAspect="1" noChangeArrowheads="1"/>
          </p:cNvPicPr>
          <p:nvPr/>
        </p:nvPicPr>
        <p:blipFill>
          <a:blip r:embed="rId2" cstate="screen"/>
          <a:srcRect/>
          <a:stretch>
            <a:fillRect/>
          </a:stretch>
        </p:blipFill>
        <p:spPr bwMode="auto">
          <a:xfrm>
            <a:off x="0" y="1628775"/>
            <a:ext cx="1177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nniu"/>
          <p:cNvPicPr>
            <a:picLocks noChangeAspect="1" noChangeArrowheads="1"/>
          </p:cNvPicPr>
          <p:nvPr/>
        </p:nvPicPr>
        <p:blipFill>
          <a:blip r:embed="rId3"/>
          <a:srcRect/>
          <a:stretch>
            <a:fillRect/>
          </a:stretch>
        </p:blipFill>
        <p:spPr bwMode="auto">
          <a:xfrm>
            <a:off x="3419872" y="3068960"/>
            <a:ext cx="2520280" cy="349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4"/>
          <p:cNvSpPr>
            <a:spLocks noChangeArrowheads="1"/>
          </p:cNvSpPr>
          <p:nvPr/>
        </p:nvSpPr>
        <p:spPr bwMode="auto">
          <a:xfrm>
            <a:off x="965536" y="299695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grpSp>
        <p:nvGrpSpPr>
          <p:cNvPr id="11" name="组合 43"/>
          <p:cNvGrpSpPr/>
          <p:nvPr/>
        </p:nvGrpSpPr>
        <p:grpSpPr bwMode="auto">
          <a:xfrm>
            <a:off x="3093243" y="2941372"/>
            <a:ext cx="522287" cy="412750"/>
            <a:chOff x="3059832" y="3698204"/>
            <a:chExt cx="521628" cy="413012"/>
          </a:xfrm>
        </p:grpSpPr>
        <p:sp>
          <p:nvSpPr>
            <p:cNvPr id="12" name="燕尾形 11"/>
            <p:cNvSpPr/>
            <p:nvPr/>
          </p:nvSpPr>
          <p:spPr>
            <a:xfrm>
              <a:off x="3059832" y="3698204"/>
              <a:ext cx="282218" cy="413012"/>
            </a:xfrm>
            <a:prstGeom prst="chevron">
              <a:avLst/>
            </a:prstGeom>
            <a:solidFill>
              <a:srgbClr val="00B050"/>
            </a:solidFill>
            <a:ln>
              <a:solidFill>
                <a:schemeClr val="bg1"/>
              </a:solid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solidFill>
                  <a:schemeClr val="tx1"/>
                </a:solidFill>
              </a:endParaRPr>
            </a:p>
          </p:txBody>
        </p:sp>
        <p:sp>
          <p:nvSpPr>
            <p:cNvPr id="13" name="燕尾形 12"/>
            <p:cNvSpPr/>
            <p:nvPr/>
          </p:nvSpPr>
          <p:spPr>
            <a:xfrm>
              <a:off x="3299242" y="3698204"/>
              <a:ext cx="282218" cy="413012"/>
            </a:xfrm>
            <a:prstGeom prst="chevron">
              <a:avLst/>
            </a:prstGeom>
            <a:solidFill>
              <a:srgbClr val="00B050"/>
            </a:solidFill>
            <a:ln>
              <a:solidFill>
                <a:schemeClr val="bg1"/>
              </a:solid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solidFill>
                  <a:schemeClr val="tx1"/>
                </a:solidFill>
              </a:endParaRPr>
            </a:p>
          </p:txBody>
        </p:sp>
      </p:grpSp>
      <p:grpSp>
        <p:nvGrpSpPr>
          <p:cNvPr id="14" name="组合 44"/>
          <p:cNvGrpSpPr/>
          <p:nvPr/>
        </p:nvGrpSpPr>
        <p:grpSpPr bwMode="auto">
          <a:xfrm>
            <a:off x="5839618" y="2941372"/>
            <a:ext cx="522287" cy="412750"/>
            <a:chOff x="3059832" y="3698204"/>
            <a:chExt cx="521628" cy="413012"/>
          </a:xfrm>
        </p:grpSpPr>
        <p:sp>
          <p:nvSpPr>
            <p:cNvPr id="15" name="燕尾形 14"/>
            <p:cNvSpPr/>
            <p:nvPr/>
          </p:nvSpPr>
          <p:spPr>
            <a:xfrm>
              <a:off x="3059832" y="3698204"/>
              <a:ext cx="282218" cy="413012"/>
            </a:xfrm>
            <a:prstGeom prst="chevron">
              <a:avLst/>
            </a:prstGeom>
            <a:solidFill>
              <a:srgbClr val="00B050"/>
            </a:solidFill>
            <a:ln>
              <a:solidFill>
                <a:schemeClr val="bg1"/>
              </a:solid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solidFill>
                  <a:schemeClr val="tx1"/>
                </a:solidFill>
              </a:endParaRPr>
            </a:p>
          </p:txBody>
        </p:sp>
        <p:sp>
          <p:nvSpPr>
            <p:cNvPr id="16" name="燕尾形 15"/>
            <p:cNvSpPr/>
            <p:nvPr/>
          </p:nvSpPr>
          <p:spPr>
            <a:xfrm>
              <a:off x="3299242" y="3698204"/>
              <a:ext cx="282218" cy="413012"/>
            </a:xfrm>
            <a:prstGeom prst="chevron">
              <a:avLst/>
            </a:prstGeom>
            <a:solidFill>
              <a:srgbClr val="00B050"/>
            </a:solidFill>
            <a:ln>
              <a:solidFill>
                <a:schemeClr val="bg1"/>
              </a:solid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solidFill>
                  <a:schemeClr val="tx1"/>
                </a:solidFill>
              </a:endParaRPr>
            </a:p>
          </p:txBody>
        </p:sp>
      </p:grpSp>
      <p:grpSp>
        <p:nvGrpSpPr>
          <p:cNvPr id="17" name="组合 16"/>
          <p:cNvGrpSpPr/>
          <p:nvPr/>
        </p:nvGrpSpPr>
        <p:grpSpPr>
          <a:xfrm>
            <a:off x="3094420" y="3933056"/>
            <a:ext cx="2952328" cy="1892300"/>
            <a:chOff x="823392" y="4365625"/>
            <a:chExt cx="2952328" cy="1892300"/>
          </a:xfrm>
        </p:grpSpPr>
        <p:sp>
          <p:nvSpPr>
            <p:cNvPr id="18" name="矩形 17"/>
            <p:cNvSpPr/>
            <p:nvPr/>
          </p:nvSpPr>
          <p:spPr>
            <a:xfrm>
              <a:off x="823392" y="5393509"/>
              <a:ext cx="2952328" cy="778951"/>
            </a:xfrm>
            <a:prstGeom prst="rect">
              <a:avLst/>
            </a:prstGeom>
          </p:spPr>
          <p:txBody>
            <a:bodyPr spcFirstLastPara="1" wrap="none">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fontAlgn="auto">
                <a:spcBef>
                  <a:spcPts val="0"/>
                </a:spcBef>
                <a:spcAft>
                  <a:spcPts val="0"/>
                </a:spcAft>
                <a:defRPr/>
              </a:pPr>
              <a:r>
                <a:rPr lang="zh-CN" altLang="en-US" sz="2400"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sz="2400" kern="0" dirty="0">
                <a:solidFill>
                  <a:srgbClr val="000000"/>
                </a:solidFill>
                <a:latin typeface="微软雅黑" panose="020B0503020204020204" pitchFamily="34" charset="-122"/>
                <a:ea typeface="微软雅黑" panose="020B0503020204020204" pitchFamily="34" charset="-122"/>
              </a:endParaRPr>
            </a:p>
          </p:txBody>
        </p:sp>
        <p:pic>
          <p:nvPicPr>
            <p:cNvPr id="19" name="Picture 2" descr="E:\PPT素材\图片素材\PNG\3dicon_01.png"/>
            <p:cNvPicPr>
              <a:picLocks noChangeAspect="1" noChangeArrowheads="1"/>
            </p:cNvPicPr>
            <p:nvPr/>
          </p:nvPicPr>
          <p:blipFill>
            <a:blip r:embed="rId1" cstate="screen"/>
            <a:srcRect/>
            <a:stretch>
              <a:fillRect/>
            </a:stretch>
          </p:blipFill>
          <p:spPr bwMode="auto">
            <a:xfrm>
              <a:off x="1296988" y="4365625"/>
              <a:ext cx="1892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矩形 24"/>
          <p:cNvSpPr>
            <a:spLocks noChangeArrowheads="1"/>
          </p:cNvSpPr>
          <p:nvPr/>
        </p:nvSpPr>
        <p:spPr bwMode="auto">
          <a:xfrm>
            <a:off x="3797150" y="299695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sp>
        <p:nvSpPr>
          <p:cNvPr id="24" name="矩形 24"/>
          <p:cNvSpPr>
            <a:spLocks noChangeArrowheads="1"/>
          </p:cNvSpPr>
          <p:nvPr/>
        </p:nvSpPr>
        <p:spPr bwMode="auto">
          <a:xfrm>
            <a:off x="6609654" y="2996952"/>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pic>
        <p:nvPicPr>
          <p:cNvPr id="29" name="Picture 4" descr="anniu2"/>
          <p:cNvPicPr>
            <a:picLocks noChangeAspect="1" noChangeArrowheads="1"/>
          </p:cNvPicPr>
          <p:nvPr/>
        </p:nvPicPr>
        <p:blipFill rotWithShape="1">
          <a:blip r:embed="rId2" cstate="print"/>
          <a:srcRect/>
          <a:stretch>
            <a:fillRect/>
          </a:stretch>
        </p:blipFill>
        <p:spPr bwMode="auto">
          <a:xfrm>
            <a:off x="2872462" y="1096614"/>
            <a:ext cx="3467898" cy="9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4"/>
          <p:cNvSpPr>
            <a:spLocks noChangeArrowheads="1"/>
          </p:cNvSpPr>
          <p:nvPr/>
        </p:nvSpPr>
        <p:spPr bwMode="auto">
          <a:xfrm>
            <a:off x="3620795" y="1484784"/>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auto">
              <a:spcBef>
                <a:spcPts val="0"/>
              </a:spcBef>
              <a:spcAft>
                <a:spcPts val="0"/>
              </a:spcAft>
              <a:defRPr/>
            </a:pPr>
            <a:r>
              <a:rPr lang="zh-CN" altLang="en-US" kern="0" dirty="0">
                <a:solidFill>
                  <a:srgbClr val="000000"/>
                </a:solidFill>
                <a:latin typeface="微软雅黑" panose="020B0503020204020204" pitchFamily="34" charset="-122"/>
                <a:ea typeface="微软雅黑" panose="020B0503020204020204" pitchFamily="34" charset="-122"/>
              </a:rPr>
              <a:t>单击此处添加标题</a:t>
            </a:r>
            <a:endParaRPr lang="zh-CN" altLang="en-US"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0" y="1689100"/>
            <a:ext cx="9144000" cy="1081088"/>
          </a:xfrm>
          <a:prstGeom prst="roundRect">
            <a:avLst/>
          </a:prstGeom>
          <a:gradFill>
            <a:gsLst>
              <a:gs pos="0">
                <a:schemeClr val="bg1">
                  <a:alpha val="32000"/>
                </a:schemeClr>
              </a:gs>
              <a:gs pos="35000">
                <a:schemeClr val="accent5">
                  <a:tint val="37000"/>
                  <a:satMod val="300000"/>
                  <a:alpha val="56000"/>
                </a:schemeClr>
              </a:gs>
              <a:gs pos="100000">
                <a:schemeClr val="bg1">
                  <a:lumMod val="50000"/>
                  <a:alpha val="52000"/>
                </a:schemeClr>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pic>
        <p:nvPicPr>
          <p:cNvPr id="17411" name="Picture 7" descr="anniu副本"/>
          <p:cNvPicPr>
            <a:picLocks noChangeAspect="1" noChangeArrowheads="1"/>
          </p:cNvPicPr>
          <p:nvPr/>
        </p:nvPicPr>
        <p:blipFill>
          <a:blip r:embed="rId1" cstate="screen"/>
          <a:srcRect/>
          <a:stretch>
            <a:fillRect/>
          </a:stretch>
        </p:blipFill>
        <p:spPr bwMode="auto">
          <a:xfrm>
            <a:off x="628650" y="-1560513"/>
            <a:ext cx="8713788" cy="158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152128" y="1983705"/>
            <a:ext cx="80283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zh-CN" altLang="en-US" sz="2400" kern="0" dirty="0">
                <a:latin typeface="微软雅黑" panose="020B0503020204020204" pitchFamily="34" charset="-122"/>
                <a:ea typeface="微软雅黑" panose="020B0503020204020204" pitchFamily="34" charset="-122"/>
              </a:rPr>
              <a:t>单击此处添加标题</a:t>
            </a:r>
            <a:endParaRPr lang="zh-CN" altLang="en-US" sz="2400" kern="0" dirty="0">
              <a:latin typeface="微软雅黑" panose="020B0503020204020204" pitchFamily="34" charset="-122"/>
              <a:ea typeface="微软雅黑" panose="020B0503020204020204" pitchFamily="34" charset="-122"/>
            </a:endParaRPr>
          </a:p>
        </p:txBody>
      </p:sp>
      <p:pic>
        <p:nvPicPr>
          <p:cNvPr id="17413" name="Picture 4"/>
          <p:cNvPicPr>
            <a:picLocks noChangeAspect="1" noChangeArrowheads="1"/>
          </p:cNvPicPr>
          <p:nvPr/>
        </p:nvPicPr>
        <p:blipFill>
          <a:blip r:embed="rId2" cstate="screen"/>
          <a:srcRect/>
          <a:stretch>
            <a:fillRect/>
          </a:stretch>
        </p:blipFill>
        <p:spPr bwMode="auto">
          <a:xfrm>
            <a:off x="1588" y="1628775"/>
            <a:ext cx="11747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q"/>
          <p:cNvPicPr>
            <a:picLocks noChangeAspect="1" noChangeArrowheads="1"/>
          </p:cNvPicPr>
          <p:nvPr/>
        </p:nvPicPr>
        <p:blipFill>
          <a:blip r:embed="rId3"/>
          <a:srcRect/>
          <a:stretch>
            <a:fillRect/>
          </a:stretch>
        </p:blipFill>
        <p:spPr bwMode="auto">
          <a:xfrm>
            <a:off x="2447764" y="2515454"/>
            <a:ext cx="4248472" cy="368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TextBox 36"/>
          <p:cNvSpPr txBox="1"/>
          <p:nvPr/>
        </p:nvSpPr>
        <p:spPr>
          <a:xfrm>
            <a:off x="524510" y="509905"/>
            <a:ext cx="8094980" cy="583565"/>
          </a:xfrm>
          <a:prstGeom prst="rect">
            <a:avLst/>
          </a:prstGeom>
          <a:noFill/>
        </p:spPr>
        <p:txBody>
          <a:bodyPr wrap="square">
            <a:spAutoFit/>
          </a:bodyPr>
          <a:p>
            <a:pPr>
              <a:defRPr/>
            </a:pPr>
            <a:r>
              <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核心概念的界定仍然不清晰</a:t>
            </a:r>
            <a:endPar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587375" y="1264285"/>
            <a:ext cx="8112125" cy="4461510"/>
          </a:xfrm>
          <a:prstGeom prst="rect">
            <a:avLst/>
          </a:prstGeom>
          <a:solidFill>
            <a:schemeClr val="bg1"/>
          </a:solidFill>
        </p:spPr>
        <p:txBody>
          <a:bodyPr wrap="square" rtlCol="0">
            <a:spAutoFit/>
          </a:bodyPr>
          <a:p>
            <a:r>
              <a:rPr lang="zh-CN" sz="2000"/>
              <a:t>一、哪些概念要界定：</a:t>
            </a:r>
            <a:endParaRPr lang="zh-CN" sz="2000"/>
          </a:p>
          <a:p>
            <a:r>
              <a:rPr lang="zh-CN" sz="2000"/>
              <a:t>    </a:t>
            </a:r>
            <a:r>
              <a:rPr lang="en-US" altLang="zh-CN" sz="2000"/>
              <a:t>1</a:t>
            </a:r>
            <a:r>
              <a:rPr lang="zh-CN" altLang="en-US" sz="2000"/>
              <a:t>、名称中的特定概念，如</a:t>
            </a:r>
            <a:r>
              <a:rPr lang="en-US" altLang="zh-CN" sz="2000"/>
              <a:t>“</a:t>
            </a:r>
            <a:r>
              <a:rPr lang="zh-CN" altLang="en-US" sz="2000"/>
              <a:t>向读学写</a:t>
            </a:r>
            <a:r>
              <a:rPr lang="en-US" altLang="zh-CN" sz="2000"/>
              <a:t>”</a:t>
            </a:r>
            <a:r>
              <a:rPr lang="zh-CN" altLang="en-US" sz="2000"/>
              <a:t>；</a:t>
            </a:r>
            <a:endParaRPr lang="zh-CN" altLang="en-US" sz="2000"/>
          </a:p>
          <a:p>
            <a:r>
              <a:rPr lang="zh-CN" altLang="en-US" sz="2000"/>
              <a:t>    </a:t>
            </a:r>
            <a:r>
              <a:rPr lang="en-US" altLang="zh-CN" sz="2000"/>
              <a:t>2</a:t>
            </a:r>
            <a:r>
              <a:rPr lang="zh-CN" altLang="en-US" sz="2000"/>
              <a:t>、名称中的关键词，如</a:t>
            </a:r>
            <a:r>
              <a:rPr lang="en-US" altLang="zh-CN" sz="2000"/>
              <a:t>“</a:t>
            </a:r>
            <a:r>
              <a:rPr lang="zh-CN" altLang="en-US" sz="2000"/>
              <a:t>核心素养</a:t>
            </a:r>
            <a:r>
              <a:rPr lang="en-US" altLang="zh-CN" sz="2000"/>
              <a:t>”</a:t>
            </a:r>
            <a:r>
              <a:rPr lang="zh-CN" altLang="en-US" sz="2000"/>
              <a:t>；</a:t>
            </a:r>
            <a:endParaRPr lang="zh-CN" altLang="en-US" sz="2000"/>
          </a:p>
          <a:p>
            <a:r>
              <a:rPr lang="zh-CN" altLang="en-US" sz="2000"/>
              <a:t>二、如何对</a:t>
            </a:r>
            <a:r>
              <a:rPr sz="2000"/>
              <a:t>核心概念</a:t>
            </a:r>
            <a:r>
              <a:rPr lang="zh-CN" sz="2000"/>
              <a:t>进行</a:t>
            </a:r>
            <a:r>
              <a:rPr sz="2000"/>
              <a:t>界定</a:t>
            </a:r>
            <a:endParaRPr sz="2000"/>
          </a:p>
          <a:p>
            <a:r>
              <a:rPr sz="2000"/>
              <a:t>     首先，深入研究。要广泛收集资料，尽可能多的收集有关本研究课题核心概念定义的资料并进行研究，使课题研究的概念有清晰的内涵和外延，确定好研究的范围。其次，明确观点。对有争议的概念要给出自己的观点，尽可能采用大家公认的定义，也可以采用自己认为是正确的定义，但是无论采用什么样的定义，都要明确本课题研究所认可的定义是什么。再次，化繁就简。每一个核心概念都可能涉及到多项内容，不可能在一项课题研究中全部解决，因此，要抓住课题的核心内容或是本课题研究所要解决的重点问题，设定概念的内涵，回避或抛舍对本课题研究影响不大的问题，使课题研究更加简单明了。</a:t>
            </a:r>
            <a:endParaRPr sz="2000"/>
          </a:p>
          <a:p>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TextBox 36"/>
          <p:cNvSpPr txBox="1"/>
          <p:nvPr/>
        </p:nvSpPr>
        <p:spPr>
          <a:xfrm>
            <a:off x="442595" y="877570"/>
            <a:ext cx="8094980" cy="583565"/>
          </a:xfrm>
          <a:prstGeom prst="rect">
            <a:avLst/>
          </a:prstGeom>
          <a:noFill/>
        </p:spPr>
        <p:txBody>
          <a:bodyPr wrap="square">
            <a:spAutoFit/>
          </a:bodyPr>
          <a:p>
            <a:pPr>
              <a:defRPr/>
            </a:pPr>
            <a:r>
              <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开题之时没有进行研究路径设计</a:t>
            </a:r>
            <a:endParaRPr lang="zh-CN" alt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813435" y="2000250"/>
            <a:ext cx="7724140" cy="2245360"/>
          </a:xfrm>
          <a:prstGeom prst="rect">
            <a:avLst/>
          </a:prstGeom>
          <a:solidFill>
            <a:schemeClr val="bg1"/>
          </a:solidFill>
        </p:spPr>
        <p:txBody>
          <a:bodyPr wrap="square" rtlCol="0">
            <a:spAutoFit/>
          </a:bodyPr>
          <a:p>
            <a:r>
              <a:rPr lang="zh-CN" altLang="en-US" sz="2800"/>
              <a:t>一是没有研究思路</a:t>
            </a:r>
            <a:endParaRPr lang="zh-CN" altLang="en-US" sz="2800"/>
          </a:p>
          <a:p>
            <a:r>
              <a:rPr lang="zh-CN" altLang="en-US" sz="2800"/>
              <a:t>二是没有对研究内容进行有效分解</a:t>
            </a:r>
            <a:endParaRPr lang="zh-CN" altLang="en-US" sz="2800"/>
          </a:p>
          <a:p>
            <a:r>
              <a:rPr lang="zh-CN" altLang="en-US" sz="2800"/>
              <a:t>三是没有具体的研究安排，不知道先做什么，后做什么。</a:t>
            </a:r>
            <a:endParaRPr lang="zh-CN" altLang="en-US" sz="2800"/>
          </a:p>
          <a:p>
            <a:r>
              <a:rPr lang="zh-CN" altLang="en-US" sz="2800"/>
              <a:t>四是没有明确的分工，没有学期研究的计划</a:t>
            </a:r>
            <a:endParaRPr lang="zh-CN" altLang="en-US" sz="2800"/>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11217</Words>
  <Application>WPS 演示</Application>
  <PresentationFormat>全屏显示(4:3)</PresentationFormat>
  <Paragraphs>675</Paragraphs>
  <Slides>74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74</vt:i4>
      </vt:variant>
    </vt:vector>
  </HeadingPairs>
  <TitlesOfParts>
    <vt:vector size="88" baseType="lpstr">
      <vt:lpstr>Arial</vt:lpstr>
      <vt:lpstr>宋体</vt:lpstr>
      <vt:lpstr>Wingdings</vt:lpstr>
      <vt:lpstr>Calibri</vt:lpstr>
      <vt:lpstr>微软雅黑</vt:lpstr>
      <vt:lpstr>隶书</vt:lpstr>
      <vt:lpstr>黑体</vt:lpstr>
      <vt:lpstr>楷体</vt:lpstr>
      <vt:lpstr>Arial Unicode MS</vt:lpstr>
      <vt:lpstr>楷体_GB2312</vt:lpstr>
      <vt:lpstr>华文琥珀</vt:lpstr>
      <vt:lpstr>Times New Roman</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课题研究报告的结构和要求</vt:lpstr>
      <vt:lpstr>（一）研究报告的主要结构</vt:lpstr>
      <vt:lpstr>PowerPoint 演示文稿</vt:lpstr>
      <vt:lpstr>PowerPoint 演示文稿</vt:lpstr>
      <vt:lpstr>PowerPoint 演示文稿</vt:lpstr>
      <vt:lpstr>（二）研究报告各部分的基本要求</vt:lpstr>
      <vt:lpstr>2. 课题研究的意义：</vt:lpstr>
      <vt:lpstr>3. 课题研究的概念界定：</vt:lpstr>
      <vt:lpstr>4. 课题研究的目标：</vt:lpstr>
      <vt:lpstr>一是课题研究目标的确定不要过于空泛，过于原则，或没有扣紧课题题目。</vt:lpstr>
      <vt:lpstr>PowerPoint 演示文稿</vt:lpstr>
      <vt:lpstr>二是要注意研究报告结构的内在联系。</vt:lpstr>
      <vt:lpstr>5. 课题研究的主要内容：</vt:lpstr>
      <vt:lpstr>6. 课题研究的方法：</vt:lpstr>
      <vt:lpstr>7. 课题研究的步骤：</vt:lpstr>
      <vt:lpstr>8. 课题研究的主要过程：</vt:lpstr>
      <vt:lpstr>9. 课题研究成果：</vt:lpstr>
      <vt:lpstr>第一，不要只讲实践成果， 不讲理论成果。</vt:lpstr>
      <vt:lpstr>PowerPoint 演示文稿</vt:lpstr>
      <vt:lpstr>PowerPoint 演示文稿</vt:lpstr>
      <vt:lpstr>第二，研究成果的陈述不能过于简略。</vt:lpstr>
      <vt:lpstr>PowerPoint 演示文稿</vt:lpstr>
      <vt:lpstr>10. 课题研究存在的主要问题 及今后的设想：</vt:lpstr>
      <vt:lpstr>三、如何写好课题研究报告</vt:lpstr>
      <vt:lpstr>标题、署名</vt:lpstr>
      <vt:lpstr>PowerPoint 演示文稿</vt:lpstr>
      <vt:lpstr>PowerPoint 演示文稿</vt:lpstr>
      <vt:lpstr>PowerPoint 演示文稿</vt:lpstr>
      <vt:lpstr>PowerPoint 演示文稿</vt:lpstr>
      <vt:lpstr>（一）研究的基本情况 1、研究背景及价值</vt:lpstr>
      <vt:lpstr>（一）研究的基本情况 </vt:lpstr>
      <vt:lpstr>（二）研究过程</vt:lpstr>
      <vt:lpstr>（三）主要研究内容及研究方法</vt:lpstr>
      <vt:lpstr>（四）主要研究成果</vt:lpstr>
      <vt:lpstr>研究的主要成果和所形成的理性认识包括：</vt:lpstr>
      <vt:lpstr>（五）问题与讨论 （或有待继续研究的问题）</vt:lpstr>
      <vt:lpstr>主要内容包括：</vt:lpstr>
      <vt:lpstr>（六）结论部分</vt:lpstr>
      <vt:lpstr>主要内容包括：</vt:lpstr>
      <vt:lpstr>（七）附录与参考文献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WWW.YlmF.CoM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雨林木风</dc:creator>
  <cp:lastModifiedBy>往事如烟</cp:lastModifiedBy>
  <cp:revision>70</cp:revision>
  <dcterms:created xsi:type="dcterms:W3CDTF">2011-05-23T04:51:00Z</dcterms:created>
  <dcterms:modified xsi:type="dcterms:W3CDTF">2019-12-14T02:20:02Z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