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30"/>
  </p:notesMasterIdLst>
  <p:sldIdLst>
    <p:sldId id="259" r:id="rId2"/>
    <p:sldId id="309" r:id="rId3"/>
    <p:sldId id="417" r:id="rId4"/>
    <p:sldId id="418" r:id="rId5"/>
    <p:sldId id="434" r:id="rId6"/>
    <p:sldId id="436" r:id="rId7"/>
    <p:sldId id="445" r:id="rId8"/>
    <p:sldId id="477" r:id="rId9"/>
    <p:sldId id="458" r:id="rId10"/>
    <p:sldId id="463" r:id="rId11"/>
    <p:sldId id="459" r:id="rId12"/>
    <p:sldId id="461" r:id="rId13"/>
    <p:sldId id="465" r:id="rId14"/>
    <p:sldId id="460" r:id="rId15"/>
    <p:sldId id="462" r:id="rId16"/>
    <p:sldId id="464" r:id="rId17"/>
    <p:sldId id="466" r:id="rId18"/>
    <p:sldId id="468" r:id="rId19"/>
    <p:sldId id="471" r:id="rId20"/>
    <p:sldId id="478" r:id="rId21"/>
    <p:sldId id="469" r:id="rId22"/>
    <p:sldId id="472" r:id="rId23"/>
    <p:sldId id="467" r:id="rId24"/>
    <p:sldId id="475" r:id="rId25"/>
    <p:sldId id="476" r:id="rId26"/>
    <p:sldId id="449" r:id="rId27"/>
    <p:sldId id="439" r:id="rId28"/>
    <p:sldId id="320"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1FA808"/>
    <a:srgbClr val="AEC719"/>
    <a:srgbClr val="05D1DB"/>
    <a:srgbClr val="0D6BD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056"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55AB1-7B6A-4104-B183-83555DE174EB}" type="datetimeFigureOut">
              <a:rPr lang="zh-CN" altLang="en-US" smtClean="0"/>
              <a:pPr/>
              <a:t>2020/7/24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2D21D-236D-4489-A665-3AFCBE44183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42D21D-236D-4489-A665-3AFCBE44183B}"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extLst/>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2020/7/24</a:t>
            </a:fld>
            <a:endParaRPr lang="zh-CN" altLang="en-US"/>
          </a:p>
        </p:txBody>
      </p:sp>
      <p:sp>
        <p:nvSpPr>
          <p:cNvPr id="20" name="页脚占位符 19"/>
          <p:cNvSpPr>
            <a:spLocks noGrp="1"/>
          </p:cNvSpPr>
          <p:nvPr>
            <p:ph type="ftr" sz="quarter" idx="11"/>
          </p:nvPr>
        </p:nvSpPr>
        <p:spPr/>
        <p:txBody>
          <a:bodyPr/>
          <a:lstStyle>
            <a:extLst/>
          </a:lstStyle>
          <a:p>
            <a:endParaRPr lang="zh-CN" altLang="en-US"/>
          </a:p>
        </p:txBody>
      </p:sp>
      <p:sp>
        <p:nvSpPr>
          <p:cNvPr id="10" name="灯片编号占位符 9"/>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2020/7/24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2020/7/24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2020/7/24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2020/7/24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2020/7/24</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2020/7/24</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530820CF-B880-4189-942D-D702A7CBA730}" type="datetimeFigureOut">
              <a:rPr lang="zh-CN" altLang="en-US" smtClean="0"/>
              <a:pPr/>
              <a:t>2020/7/24</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530820CF-B880-4189-942D-D702A7CBA730}" type="datetimeFigureOut">
              <a:rPr lang="zh-CN" altLang="en-US" smtClean="0"/>
              <a:pPr/>
              <a:t>2020/7/24</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2020/7/24</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2020/7/24</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30820CF-B880-4189-942D-D702A7CBA730}" type="datetimeFigureOut">
              <a:rPr lang="zh-CN" altLang="en-US" smtClean="0"/>
              <a:pPr/>
              <a:t>2020/7/24</a:t>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C913308-F349-4B6D-A68A-DD1791B4A57B}" type="slidenum">
              <a:rPr lang="zh-CN" altLang="en-US" smtClean="0"/>
              <a:pPr/>
              <a:t>‹#›</a:t>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http://www.pub.xbedu.net/html/article4506461.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hyperlink" Target="http://www.pub.xbedu.net/html/article4506460.html" TargetMode="Externa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jpeg"/><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27.xml"/><Relationship Id="rId7" Type="http://schemas.openxmlformats.org/officeDocument/2006/relationships/hyperlink" Target="&#24037;&#20316;&#38454;&#27573;&#22238;&#39038;&#65288;&#26472;&#27915;&#32599;&#38639;&#23071;&#21046;&#20316;&#65289;.mp4" TargetMode="External"/><Relationship Id="rId2" Type="http://schemas.openxmlformats.org/officeDocument/2006/relationships/slideLayout" Target="../slideLayouts/slideLayout1.xml"/><Relationship Id="rId1" Type="http://schemas.openxmlformats.org/officeDocument/2006/relationships/video" Target="file:///F:\&#23002;&#24314;&#27861;\&#20010;&#20154;&#20449;&#24687;&#19982;&#25104;&#38271;\2020-2022&#21306;&#23002;&#24314;&#27861;&#21517;&#25945;&#24072;&#25104;&#38271;&#33829;&#31995;&#21015;&#26448;&#26009;\20200723-25&#31532;&#20061;&#27425;&#27963;&#21160;&#65288;&#21306;&#26257;&#26399;&#32479;&#19968;&#22521;&#35757;&#19982;&#39118;&#37319;&#23637;&#31034;&#65289;\&#23002;&#24314;&#27861;&#21517;&#25945;&#24072;&#25104;&#38271;&#33829;&#39033;&#30446;&#24314;&#35774;&#36827;&#23637;&#27719;&#25253;20200724\&#24037;&#20316;&#38454;&#27573;&#22238;&#39038;&#65288;&#26472;&#27915;&#32599;&#38639;&#23071;&#21046;&#20316;&#65289;.mp4" TargetMode="External"/><Relationship Id="rId6" Type="http://schemas.openxmlformats.org/officeDocument/2006/relationships/image" Target="../media/image56.png"/><Relationship Id="rId5" Type="http://schemas.openxmlformats.org/officeDocument/2006/relationships/image" Target="../media/image2.jpe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36104" y="476672"/>
            <a:ext cx="8100392" cy="584775"/>
          </a:xfrm>
          <a:prstGeom prst="rect">
            <a:avLst/>
          </a:prstGeom>
          <a:noFill/>
        </p:spPr>
        <p:txBody>
          <a:bodyPr wrap="square" lIns="91440" tIns="45720" rIns="91440" bIns="45720">
            <a:spAutoFit/>
          </a:bodyPr>
          <a:lstStyle/>
          <a:p>
            <a:pPr algn="ctr"/>
            <a:r>
              <a:rPr lang="zh-CN" altLang="en-US" sz="32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32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7" name="矩形 6"/>
          <p:cNvSpPr/>
          <p:nvPr/>
        </p:nvSpPr>
        <p:spPr>
          <a:xfrm>
            <a:off x="1571604" y="6000768"/>
            <a:ext cx="7094022" cy="461665"/>
          </a:xfrm>
          <a:prstGeom prst="rect">
            <a:avLst/>
          </a:prstGeom>
        </p:spPr>
        <p:txBody>
          <a:bodyPr wrap="square">
            <a:spAutoFit/>
          </a:bodyPr>
          <a:lstStyle/>
          <a:p>
            <a:pPr algn="ctr"/>
            <a:r>
              <a:rPr lang="en-US" altLang="zh-CN" sz="2400" dirty="0" smtClean="0">
                <a:solidFill>
                  <a:srgbClr val="002060"/>
                </a:solidFill>
                <a:latin typeface="华文新魏" pitchFamily="2" charset="-122"/>
                <a:ea typeface="华文新魏" pitchFamily="2" charset="-122"/>
              </a:rPr>
              <a:t>2020.7.24</a:t>
            </a:r>
          </a:p>
        </p:txBody>
      </p:sp>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6072198" y="5929330"/>
            <a:ext cx="720080" cy="576064"/>
          </a:xfrm>
          <a:prstGeom prst="rect">
            <a:avLst/>
          </a:prstGeom>
          <a:noFill/>
          <a:ln w="9525">
            <a:noFill/>
            <a:miter lim="800000"/>
            <a:headEnd/>
            <a:tailEnd/>
          </a:ln>
        </p:spPr>
      </p:pic>
      <p:pic>
        <p:nvPicPr>
          <p:cNvPr id="9" name="图片 8"/>
          <p:cNvPicPr/>
          <p:nvPr/>
        </p:nvPicPr>
        <p:blipFill>
          <a:blip r:embed="rId4" cstate="print"/>
          <a:srcRect/>
          <a:stretch>
            <a:fillRect/>
          </a:stretch>
        </p:blipFill>
        <p:spPr bwMode="auto">
          <a:xfrm>
            <a:off x="1214414" y="2285992"/>
            <a:ext cx="3929090" cy="3286148"/>
          </a:xfrm>
          <a:prstGeom prst="rect">
            <a:avLst/>
          </a:prstGeom>
          <a:ln>
            <a:noFill/>
          </a:ln>
          <a:effectLst>
            <a:outerShdw blurRad="190500" algn="tl" rotWithShape="0">
              <a:srgbClr val="000000">
                <a:alpha val="70000"/>
              </a:srgbClr>
            </a:outerShdw>
          </a:effectLst>
        </p:spPr>
      </p:pic>
      <p:pic>
        <p:nvPicPr>
          <p:cNvPr id="10" name="图片 9"/>
          <p:cNvPicPr/>
          <p:nvPr/>
        </p:nvPicPr>
        <p:blipFill>
          <a:blip r:embed="rId5" cstate="print"/>
          <a:srcRect/>
          <a:stretch>
            <a:fillRect/>
          </a:stretch>
        </p:blipFill>
        <p:spPr bwMode="auto">
          <a:xfrm>
            <a:off x="5429256" y="2285992"/>
            <a:ext cx="3214710" cy="3286148"/>
          </a:xfrm>
          <a:prstGeom prst="rect">
            <a:avLst/>
          </a:prstGeom>
          <a:ln>
            <a:noFill/>
          </a:ln>
          <a:effectLst>
            <a:outerShdw blurRad="190500" algn="tl" rotWithShape="0">
              <a:srgbClr val="000000">
                <a:alpha val="70000"/>
              </a:srgbClr>
            </a:outerShdw>
          </a:effectLst>
        </p:spPr>
      </p:pic>
      <p:sp>
        <p:nvSpPr>
          <p:cNvPr id="11" name="矩形 10"/>
          <p:cNvSpPr/>
          <p:nvPr/>
        </p:nvSpPr>
        <p:spPr>
          <a:xfrm>
            <a:off x="1071538" y="1285860"/>
            <a:ext cx="7929586" cy="461665"/>
          </a:xfrm>
          <a:prstGeom prst="rect">
            <a:avLst/>
          </a:prstGeom>
        </p:spPr>
        <p:txBody>
          <a:bodyPr wrap="square">
            <a:spAutoFit/>
          </a:bodyPr>
          <a:lstStyle/>
          <a:p>
            <a:pPr algn="ctr"/>
            <a:r>
              <a:rPr lang="en-US" altLang="zh-CN" sz="2400" dirty="0" smtClean="0">
                <a:solidFill>
                  <a:srgbClr val="002060"/>
                </a:solidFill>
                <a:latin typeface="华文新魏" pitchFamily="2" charset="-122"/>
                <a:ea typeface="华文新魏" pitchFamily="2" charset="-122"/>
              </a:rPr>
              <a:t>——</a:t>
            </a:r>
            <a:r>
              <a:rPr lang="zh-CN" altLang="en-US" sz="2400" dirty="0" smtClean="0">
                <a:solidFill>
                  <a:srgbClr val="002060"/>
                </a:solidFill>
                <a:latin typeface="华文新魏" pitchFamily="2" charset="-122"/>
                <a:ea typeface="华文新魏" pitchFamily="2" charset="-122"/>
              </a:rPr>
              <a:t>新北区“姚建法名教师成长营”项目建设阶段汇报</a:t>
            </a:r>
            <a:endParaRPr lang="en-US" altLang="zh-CN" sz="2400" dirty="0" smtClean="0">
              <a:solidFill>
                <a:srgbClr val="002060"/>
              </a:solidFill>
              <a:latin typeface="华文新魏" pitchFamily="2" charset="-122"/>
              <a:ea typeface="华文新魏" pitchFamily="2" charset="-122"/>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1200329"/>
          </a:xfrm>
          <a:prstGeom prst="rect">
            <a:avLst/>
          </a:prstGeom>
        </p:spPr>
        <p:txBody>
          <a:bodyPr wrap="square">
            <a:spAutoFit/>
          </a:bodyPr>
          <a:lstStyle/>
          <a:p>
            <a:r>
              <a:rPr lang="zh-CN" altLang="en-US" sz="2400" b="1" dirty="0" smtClean="0"/>
              <a:t>（二）</a:t>
            </a:r>
            <a:r>
              <a:rPr lang="en-US" altLang="zh-CN" sz="2400" b="1" dirty="0" smtClean="0"/>
              <a:t>8</a:t>
            </a:r>
            <a:r>
              <a:rPr lang="zh-CN" altLang="en-US" sz="2400" b="1" dirty="0" smtClean="0"/>
              <a:t>次集中研讨，聚焦多元表征</a:t>
            </a:r>
            <a:endParaRPr lang="en-US" altLang="zh-CN" sz="2400" b="1" dirty="0" smtClean="0"/>
          </a:p>
          <a:p>
            <a:endParaRPr lang="en-US" altLang="zh-CN" sz="2400" b="1" dirty="0" smtClean="0"/>
          </a:p>
          <a:p>
            <a:r>
              <a:rPr lang="en-US" altLang="zh-CN" sz="2400" b="1" dirty="0" smtClean="0">
                <a:solidFill>
                  <a:srgbClr val="CC00CC"/>
                </a:solidFill>
              </a:rPr>
              <a:t>  1.</a:t>
            </a:r>
            <a:r>
              <a:rPr lang="zh-CN" altLang="en-US" sz="2400" b="1" dirty="0" smtClean="0">
                <a:solidFill>
                  <a:srgbClr val="CC00CC"/>
                </a:solidFill>
              </a:rPr>
              <a:t>主题阅读</a:t>
            </a:r>
            <a:endParaRPr lang="en-US" altLang="zh-CN" sz="2400" dirty="0" smtClean="0">
              <a:solidFill>
                <a:srgbClr val="CC00CC"/>
              </a:solidFill>
            </a:endParaRPr>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二、项目做了什么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7346" name="Picture 2"/>
          <p:cNvPicPr>
            <a:picLocks noChangeAspect="1" noChangeArrowheads="1"/>
          </p:cNvPicPr>
          <p:nvPr/>
        </p:nvPicPr>
        <p:blipFill>
          <a:blip r:embed="rId4"/>
          <a:srcRect/>
          <a:stretch>
            <a:fillRect/>
          </a:stretch>
        </p:blipFill>
        <p:spPr bwMode="auto">
          <a:xfrm>
            <a:off x="1357290" y="2071678"/>
            <a:ext cx="5053028" cy="285716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4357686" y="3429000"/>
            <a:ext cx="4071966" cy="28201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circle(in)">
                                      <p:cBhvr>
                                        <p:cTn id="7" dur="1000"/>
                                        <p:tgtEl>
                                          <p:spTgt spid="57346"/>
                                        </p:tgtEl>
                                      </p:cBhvr>
                                    </p:animEffect>
                                  </p:childTnLst>
                                </p:cTn>
                              </p:par>
                              <p:par>
                                <p:cTn id="8" presetID="6" presetClass="entr" presetSubtype="16"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circle(in)">
                                      <p:cBhvr>
                                        <p:cTn id="1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1200329"/>
          </a:xfrm>
          <a:prstGeom prst="rect">
            <a:avLst/>
          </a:prstGeom>
        </p:spPr>
        <p:txBody>
          <a:bodyPr wrap="square">
            <a:spAutoFit/>
          </a:bodyPr>
          <a:lstStyle/>
          <a:p>
            <a:r>
              <a:rPr lang="zh-CN" altLang="en-US" sz="2400" b="1" dirty="0" smtClean="0"/>
              <a:t>（二）</a:t>
            </a:r>
            <a:r>
              <a:rPr lang="en-US" altLang="zh-CN" sz="2400" b="1" dirty="0" smtClean="0"/>
              <a:t>8</a:t>
            </a:r>
            <a:r>
              <a:rPr lang="zh-CN" altLang="en-US" sz="2400" b="1" dirty="0" smtClean="0"/>
              <a:t>次集中研讨，聚焦多元表征</a:t>
            </a:r>
            <a:endParaRPr lang="en-US" altLang="zh-CN" sz="2400" b="1" dirty="0" smtClean="0"/>
          </a:p>
          <a:p>
            <a:endParaRPr lang="en-US" altLang="zh-CN" sz="2400" b="1" dirty="0" smtClean="0"/>
          </a:p>
          <a:p>
            <a:r>
              <a:rPr lang="en-US" altLang="zh-CN" sz="2400" b="1" dirty="0" smtClean="0">
                <a:solidFill>
                  <a:srgbClr val="CC00CC"/>
                </a:solidFill>
              </a:rPr>
              <a:t>  2.</a:t>
            </a:r>
            <a:r>
              <a:rPr lang="zh-CN" altLang="en-US" sz="2400" b="1" dirty="0" smtClean="0">
                <a:solidFill>
                  <a:srgbClr val="CC00CC"/>
                </a:solidFill>
              </a:rPr>
              <a:t>专题研课</a:t>
            </a:r>
            <a:endParaRPr lang="en-US" altLang="zh-CN" sz="2400" dirty="0" smtClean="0">
              <a:solidFill>
                <a:srgbClr val="CC00CC"/>
              </a:solidFill>
            </a:endParaRPr>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二、项目做了什么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0" name="图片 9"/>
          <p:cNvPicPr/>
          <p:nvPr/>
        </p:nvPicPr>
        <p:blipFill>
          <a:blip r:embed="rId4"/>
          <a:srcRect/>
          <a:stretch>
            <a:fillRect/>
          </a:stretch>
        </p:blipFill>
        <p:spPr bwMode="auto">
          <a:xfrm>
            <a:off x="2500298" y="2357430"/>
            <a:ext cx="4572032" cy="2071702"/>
          </a:xfrm>
          <a:prstGeom prst="rect">
            <a:avLst/>
          </a:prstGeom>
          <a:noFill/>
          <a:ln w="9525">
            <a:noFill/>
            <a:miter lim="800000"/>
            <a:headEnd/>
            <a:tailEnd/>
          </a:ln>
        </p:spPr>
      </p:pic>
      <p:sp>
        <p:nvSpPr>
          <p:cNvPr id="6145" name="Rectangle 1"/>
          <p:cNvSpPr>
            <a:spLocks noChangeArrowheads="1"/>
          </p:cNvSpPr>
          <p:nvPr/>
        </p:nvSpPr>
        <p:spPr bwMode="auto">
          <a:xfrm>
            <a:off x="2643174" y="4714884"/>
            <a:ext cx="450059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rgbClr val="1FA808"/>
                </a:solidFill>
                <a:effectLst/>
                <a:latin typeface="Calibri" pitchFamily="34" charset="0"/>
                <a:ea typeface="宋体" pitchFamily="2" charset="-122"/>
                <a:cs typeface="Times New Roman" pitchFamily="18" charset="0"/>
              </a:rPr>
              <a:t>常州市小学数学线上导学活动</a:t>
            </a:r>
            <a:endParaRPr kumimoji="0" lang="zh-CN" sz="2400" b="0" i="0" u="none" strike="noStrike" cap="none" normalizeH="0" baseline="0" dirty="0" smtClean="0">
              <a:ln>
                <a:noFill/>
              </a:ln>
              <a:solidFill>
                <a:srgbClr val="1FA808"/>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1" i="0" u="none" strike="noStrike" cap="none" normalizeH="0" baseline="0" dirty="0" smtClean="0">
                <a:ln>
                  <a:noFill/>
                </a:ln>
                <a:solidFill>
                  <a:srgbClr val="1FA808"/>
                </a:solidFill>
                <a:effectLst/>
                <a:latin typeface="Calibri" pitchFamily="34" charset="0"/>
                <a:ea typeface="宋体" pitchFamily="2" charset="-122"/>
                <a:cs typeface="Times New Roman" pitchFamily="18" charset="0"/>
              </a:rPr>
              <a:t>暨江苏省小数报公益助学活动</a:t>
            </a:r>
            <a:endParaRPr kumimoji="0" lang="zh-CN" sz="2400" b="0" i="0" u="none" strike="noStrike" cap="none" normalizeH="0" baseline="0" dirty="0" smtClean="0">
              <a:ln>
                <a:noFill/>
              </a:ln>
              <a:solidFill>
                <a:srgbClr val="1FA808"/>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45"/>
                                        </p:tgtEl>
                                        <p:attrNameLst>
                                          <p:attrName>style.visibility</p:attrName>
                                        </p:attrNameLst>
                                      </p:cBhvr>
                                      <p:to>
                                        <p:strVal val="visible"/>
                                      </p:to>
                                    </p:set>
                                    <p:animEffect transition="in" filter="fade">
                                      <p:cBhvr>
                                        <p:cTn id="17" dur="1000"/>
                                        <p:tgtEl>
                                          <p:spTgt spid="6145"/>
                                        </p:tgtEl>
                                      </p:cBhvr>
                                    </p:animEffect>
                                    <p:anim calcmode="lin" valueType="num">
                                      <p:cBhvr>
                                        <p:cTn id="18" dur="1000" fill="hold"/>
                                        <p:tgtEl>
                                          <p:spTgt spid="6145"/>
                                        </p:tgtEl>
                                        <p:attrNameLst>
                                          <p:attrName>ppt_x</p:attrName>
                                        </p:attrNameLst>
                                      </p:cBhvr>
                                      <p:tavLst>
                                        <p:tav tm="0">
                                          <p:val>
                                            <p:strVal val="#ppt_x"/>
                                          </p:val>
                                        </p:tav>
                                        <p:tav tm="100000">
                                          <p:val>
                                            <p:strVal val="#ppt_x"/>
                                          </p:val>
                                        </p:tav>
                                      </p:tavLst>
                                    </p:anim>
                                    <p:anim calcmode="lin" valueType="num">
                                      <p:cBhvr>
                                        <p:cTn id="19" dur="1000" fill="hold"/>
                                        <p:tgtEl>
                                          <p:spTgt spid="6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1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1200329"/>
          </a:xfrm>
          <a:prstGeom prst="rect">
            <a:avLst/>
          </a:prstGeom>
        </p:spPr>
        <p:txBody>
          <a:bodyPr wrap="square">
            <a:spAutoFit/>
          </a:bodyPr>
          <a:lstStyle/>
          <a:p>
            <a:r>
              <a:rPr lang="zh-CN" altLang="en-US" sz="2400" b="1" dirty="0" smtClean="0"/>
              <a:t>（二）</a:t>
            </a:r>
            <a:r>
              <a:rPr lang="en-US" altLang="zh-CN" sz="2400" b="1" dirty="0" smtClean="0"/>
              <a:t>8</a:t>
            </a:r>
            <a:r>
              <a:rPr lang="zh-CN" altLang="en-US" sz="2400" b="1" dirty="0" smtClean="0"/>
              <a:t>次集中研讨，聚焦多元表征</a:t>
            </a:r>
            <a:endParaRPr lang="en-US" altLang="zh-CN" sz="2400" b="1" dirty="0" smtClean="0"/>
          </a:p>
          <a:p>
            <a:endParaRPr lang="en-US" altLang="zh-CN" sz="2400" b="1" dirty="0" smtClean="0"/>
          </a:p>
          <a:p>
            <a:r>
              <a:rPr lang="en-US" altLang="zh-CN" sz="2400" b="1" dirty="0" smtClean="0">
                <a:solidFill>
                  <a:srgbClr val="CC00CC"/>
                </a:solidFill>
              </a:rPr>
              <a:t>  2.</a:t>
            </a:r>
            <a:r>
              <a:rPr lang="zh-CN" altLang="en-US" sz="2400" b="1" dirty="0" smtClean="0">
                <a:solidFill>
                  <a:srgbClr val="CC00CC"/>
                </a:solidFill>
              </a:rPr>
              <a:t>专题研课</a:t>
            </a:r>
            <a:endParaRPr lang="en-US" altLang="zh-CN" sz="2400" dirty="0" smtClean="0">
              <a:solidFill>
                <a:srgbClr val="CC00CC"/>
              </a:solidFill>
            </a:endParaRPr>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二、项目做了什么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11" name="矩形 10"/>
          <p:cNvSpPr/>
          <p:nvPr/>
        </p:nvSpPr>
        <p:spPr>
          <a:xfrm>
            <a:off x="1428728" y="4572008"/>
            <a:ext cx="7429552" cy="369332"/>
          </a:xfrm>
          <a:prstGeom prst="rect">
            <a:avLst/>
          </a:prstGeom>
        </p:spPr>
        <p:txBody>
          <a:bodyPr wrap="square">
            <a:spAutoFit/>
          </a:bodyPr>
          <a:lstStyle/>
          <a:p>
            <a:r>
              <a:rPr lang="zh-CN" altLang="en-US" b="1" dirty="0" smtClean="0"/>
              <a:t> 刘群 三下</a:t>
            </a:r>
            <a:r>
              <a:rPr lang="en-US" altLang="zh-CN" b="1" dirty="0" smtClean="0"/>
              <a:t>《</a:t>
            </a:r>
            <a:r>
              <a:rPr lang="zh-CN" altLang="en-US" b="1" dirty="0" smtClean="0"/>
              <a:t>四连方</a:t>
            </a:r>
            <a:r>
              <a:rPr lang="en-US" altLang="zh-CN" b="1" dirty="0" smtClean="0"/>
              <a:t>》            </a:t>
            </a:r>
            <a:r>
              <a:rPr lang="en-US" b="1" dirty="0" smtClean="0"/>
              <a:t>                      </a:t>
            </a:r>
            <a:r>
              <a:rPr lang="zh-CN" altLang="en-US" b="1" dirty="0" smtClean="0"/>
              <a:t>罗雯娟 三下</a:t>
            </a:r>
            <a:r>
              <a:rPr lang="en-US" altLang="zh-CN" b="1" dirty="0" smtClean="0"/>
              <a:t>《</a:t>
            </a:r>
            <a:r>
              <a:rPr lang="zh-CN" altLang="en-US" b="1" dirty="0" smtClean="0"/>
              <a:t>认识小数</a:t>
            </a:r>
            <a:r>
              <a:rPr lang="en-US" altLang="zh-CN" b="1" dirty="0" smtClean="0"/>
              <a:t>》</a:t>
            </a:r>
            <a:endParaRPr lang="zh-CN" altLang="en-US" dirty="0"/>
          </a:p>
        </p:txBody>
      </p:sp>
      <p:pic>
        <p:nvPicPr>
          <p:cNvPr id="13" name="图片 12"/>
          <p:cNvPicPr/>
          <p:nvPr/>
        </p:nvPicPr>
        <p:blipFill>
          <a:blip r:embed="rId4" cstate="print"/>
          <a:srcRect r="15828"/>
          <a:stretch>
            <a:fillRect/>
          </a:stretch>
        </p:blipFill>
        <p:spPr bwMode="auto">
          <a:xfrm>
            <a:off x="1285852" y="2000240"/>
            <a:ext cx="3214710" cy="2286016"/>
          </a:xfrm>
          <a:prstGeom prst="rect">
            <a:avLst/>
          </a:prstGeom>
          <a:noFill/>
          <a:ln w="9525">
            <a:noFill/>
            <a:miter lim="800000"/>
            <a:headEnd/>
            <a:tailEnd/>
          </a:ln>
        </p:spPr>
      </p:pic>
      <p:pic>
        <p:nvPicPr>
          <p:cNvPr id="14" name="图片 13"/>
          <p:cNvPicPr/>
          <p:nvPr/>
        </p:nvPicPr>
        <p:blipFill>
          <a:blip r:embed="rId5" cstate="print">
            <a:lum bright="20000"/>
          </a:blip>
          <a:srcRect/>
          <a:stretch>
            <a:fillRect/>
          </a:stretch>
        </p:blipFill>
        <p:spPr bwMode="auto">
          <a:xfrm>
            <a:off x="5429256" y="2000240"/>
            <a:ext cx="3214710" cy="2286016"/>
          </a:xfrm>
          <a:prstGeom prst="rect">
            <a:avLst/>
          </a:prstGeom>
          <a:noFill/>
          <a:ln w="9525">
            <a:noFill/>
            <a:miter lim="800000"/>
            <a:headEnd/>
            <a:tailEnd/>
          </a:ln>
        </p:spPr>
      </p:pic>
      <p:pic>
        <p:nvPicPr>
          <p:cNvPr id="59394" name="Picture 2"/>
          <p:cNvPicPr>
            <a:picLocks noChangeAspect="1" noChangeArrowheads="1"/>
          </p:cNvPicPr>
          <p:nvPr/>
        </p:nvPicPr>
        <p:blipFill>
          <a:blip r:embed="rId6"/>
          <a:srcRect/>
          <a:stretch>
            <a:fillRect/>
          </a:stretch>
        </p:blipFill>
        <p:spPr bwMode="auto">
          <a:xfrm>
            <a:off x="3857620" y="3571876"/>
            <a:ext cx="1838325" cy="3171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nodeType="withEffect">
                                  <p:stCondLst>
                                    <p:cond delay="0"/>
                                  </p:stCondLst>
                                  <p:childTnLst>
                                    <p:set>
                                      <p:cBhvr>
                                        <p:cTn id="15" dur="1" fill="hold">
                                          <p:stCondLst>
                                            <p:cond delay="0"/>
                                          </p:stCondLst>
                                        </p:cTn>
                                        <p:tgtEl>
                                          <p:spTgt spid="59394"/>
                                        </p:tgtEl>
                                        <p:attrNameLst>
                                          <p:attrName>style.visibility</p:attrName>
                                        </p:attrNameLst>
                                      </p:cBhvr>
                                      <p:to>
                                        <p:strVal val="visible"/>
                                      </p:to>
                                    </p:set>
                                    <p:animEffect transition="in" filter="dissolve">
                                      <p:cBhvr>
                                        <p:cTn id="16"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1200329"/>
          </a:xfrm>
          <a:prstGeom prst="rect">
            <a:avLst/>
          </a:prstGeom>
        </p:spPr>
        <p:txBody>
          <a:bodyPr wrap="square">
            <a:spAutoFit/>
          </a:bodyPr>
          <a:lstStyle/>
          <a:p>
            <a:r>
              <a:rPr lang="zh-CN" altLang="en-US" sz="2400" b="1" dirty="0" smtClean="0"/>
              <a:t>（二）</a:t>
            </a:r>
            <a:r>
              <a:rPr lang="en-US" altLang="zh-CN" sz="2400" b="1" dirty="0" smtClean="0"/>
              <a:t>8</a:t>
            </a:r>
            <a:r>
              <a:rPr lang="zh-CN" altLang="en-US" sz="2400" b="1" dirty="0" smtClean="0"/>
              <a:t>次集中研讨，聚焦多元表征</a:t>
            </a:r>
            <a:endParaRPr lang="en-US" altLang="zh-CN" sz="2400" b="1" dirty="0" smtClean="0"/>
          </a:p>
          <a:p>
            <a:endParaRPr lang="en-US" altLang="zh-CN" sz="2400" b="1" dirty="0" smtClean="0"/>
          </a:p>
          <a:p>
            <a:r>
              <a:rPr lang="en-US" altLang="zh-CN" sz="2400" b="1" dirty="0" smtClean="0">
                <a:solidFill>
                  <a:srgbClr val="CC00CC"/>
                </a:solidFill>
              </a:rPr>
              <a:t>  2.</a:t>
            </a:r>
            <a:r>
              <a:rPr lang="zh-CN" altLang="en-US" sz="2400" b="1" dirty="0" smtClean="0">
                <a:solidFill>
                  <a:srgbClr val="CC00CC"/>
                </a:solidFill>
              </a:rPr>
              <a:t>专题研课</a:t>
            </a:r>
            <a:endParaRPr lang="en-US" altLang="zh-CN" sz="2400" dirty="0" smtClean="0">
              <a:solidFill>
                <a:srgbClr val="CC00CC"/>
              </a:solidFill>
            </a:endParaRPr>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二、项目做了什么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11" name="矩形 10"/>
          <p:cNvSpPr/>
          <p:nvPr/>
        </p:nvSpPr>
        <p:spPr>
          <a:xfrm>
            <a:off x="5357818" y="4572008"/>
            <a:ext cx="3000396" cy="1323439"/>
          </a:xfrm>
          <a:prstGeom prst="rect">
            <a:avLst/>
          </a:prstGeom>
        </p:spPr>
        <p:txBody>
          <a:bodyPr wrap="square">
            <a:spAutoFit/>
          </a:bodyPr>
          <a:lstStyle/>
          <a:p>
            <a:r>
              <a:rPr lang="en-US" altLang="zh-CN" sz="2000" dirty="0" smtClean="0"/>
              <a:t>2020</a:t>
            </a:r>
            <a:r>
              <a:rPr lang="zh-CN" altLang="en-US" sz="2000" dirty="0" smtClean="0"/>
              <a:t>年</a:t>
            </a:r>
            <a:r>
              <a:rPr lang="en-US" altLang="zh-CN" sz="2000" dirty="0" smtClean="0"/>
              <a:t>6</a:t>
            </a:r>
            <a:r>
              <a:rPr lang="zh-CN" altLang="en-US" sz="2000" dirty="0" smtClean="0"/>
              <a:t>月</a:t>
            </a:r>
            <a:r>
              <a:rPr lang="en-US" altLang="zh-CN" sz="2000" dirty="0" smtClean="0"/>
              <a:t>4</a:t>
            </a:r>
            <a:r>
              <a:rPr lang="zh-CN" altLang="en-US" sz="2000" dirty="0" smtClean="0"/>
              <a:t>日</a:t>
            </a:r>
            <a:r>
              <a:rPr lang="en-US" altLang="zh-CN" sz="2000" dirty="0" smtClean="0"/>
              <a:t>13:00-16:30</a:t>
            </a:r>
          </a:p>
          <a:p>
            <a:r>
              <a:rPr lang="zh-CN" altLang="en-US" sz="2000" dirty="0" smtClean="0"/>
              <a:t>常州市与陕西安康市镇坪县的联合在线教研活动</a:t>
            </a:r>
            <a:endParaRPr lang="en-US" altLang="zh-CN" sz="2000" dirty="0" smtClean="0"/>
          </a:p>
          <a:p>
            <a:r>
              <a:rPr lang="zh-CN" altLang="en-US" sz="2000" dirty="0" smtClean="0"/>
              <a:t>数学实验指向思维生长</a:t>
            </a:r>
            <a:endParaRPr lang="zh-CN" altLang="en-US" sz="2000" dirty="0"/>
          </a:p>
        </p:txBody>
      </p:sp>
      <p:pic>
        <p:nvPicPr>
          <p:cNvPr id="60418" name="Picture 2"/>
          <p:cNvPicPr>
            <a:picLocks noChangeAspect="1" noChangeArrowheads="1"/>
          </p:cNvPicPr>
          <p:nvPr/>
        </p:nvPicPr>
        <p:blipFill>
          <a:blip r:embed="rId4"/>
          <a:srcRect/>
          <a:stretch>
            <a:fillRect/>
          </a:stretch>
        </p:blipFill>
        <p:spPr bwMode="auto">
          <a:xfrm>
            <a:off x="4643438" y="2143116"/>
            <a:ext cx="4002053" cy="2330092"/>
          </a:xfrm>
          <a:prstGeom prst="rect">
            <a:avLst/>
          </a:prstGeom>
          <a:noFill/>
          <a:ln w="9525">
            <a:noFill/>
            <a:miter lim="800000"/>
            <a:headEnd/>
            <a:tailEnd/>
          </a:ln>
          <a:effectLst/>
        </p:spPr>
      </p:pic>
      <p:pic>
        <p:nvPicPr>
          <p:cNvPr id="60419" name="Picture 3"/>
          <p:cNvPicPr>
            <a:picLocks noChangeAspect="1" noChangeArrowheads="1"/>
          </p:cNvPicPr>
          <p:nvPr/>
        </p:nvPicPr>
        <p:blipFill>
          <a:blip r:embed="rId5"/>
          <a:srcRect/>
          <a:stretch>
            <a:fillRect/>
          </a:stretch>
        </p:blipFill>
        <p:spPr bwMode="auto">
          <a:xfrm>
            <a:off x="1214414" y="2143116"/>
            <a:ext cx="3109106" cy="2357454"/>
          </a:xfrm>
          <a:prstGeom prst="rect">
            <a:avLst/>
          </a:prstGeom>
          <a:noFill/>
          <a:ln w="9525">
            <a:noFill/>
            <a:miter lim="800000"/>
            <a:headEnd/>
            <a:tailEnd/>
          </a:ln>
          <a:effectLst/>
        </p:spPr>
      </p:pic>
      <p:sp>
        <p:nvSpPr>
          <p:cNvPr id="16" name="矩形 15"/>
          <p:cNvSpPr/>
          <p:nvPr/>
        </p:nvSpPr>
        <p:spPr>
          <a:xfrm>
            <a:off x="1214414" y="4572008"/>
            <a:ext cx="3214710" cy="1323439"/>
          </a:xfrm>
          <a:prstGeom prst="rect">
            <a:avLst/>
          </a:prstGeom>
        </p:spPr>
        <p:txBody>
          <a:bodyPr wrap="square">
            <a:spAutoFit/>
          </a:bodyPr>
          <a:lstStyle/>
          <a:p>
            <a:r>
              <a:rPr lang="en-US" altLang="zh-CN" sz="2000" dirty="0" smtClean="0"/>
              <a:t>2020</a:t>
            </a:r>
            <a:r>
              <a:rPr lang="zh-CN" altLang="en-US" sz="2000" dirty="0" smtClean="0"/>
              <a:t>年</a:t>
            </a:r>
            <a:r>
              <a:rPr lang="en-US" altLang="zh-CN" sz="2000" dirty="0" smtClean="0"/>
              <a:t>3</a:t>
            </a:r>
            <a:r>
              <a:rPr lang="zh-CN" altLang="en-US" sz="2000" dirty="0" smtClean="0"/>
              <a:t>月</a:t>
            </a:r>
            <a:r>
              <a:rPr lang="en-US" altLang="zh-CN" sz="2000" dirty="0" smtClean="0"/>
              <a:t>28</a:t>
            </a:r>
            <a:r>
              <a:rPr lang="zh-CN" altLang="en-US" sz="2000" dirty="0" smtClean="0"/>
              <a:t>日晚</a:t>
            </a:r>
            <a:r>
              <a:rPr lang="en-US" altLang="zh-CN" sz="2000" dirty="0" smtClean="0"/>
              <a:t>7:30-9:00</a:t>
            </a:r>
          </a:p>
          <a:p>
            <a:r>
              <a:rPr lang="zh-CN" altLang="en-US" sz="2000" dirty="0" smtClean="0"/>
              <a:t>全国知名特级教师张齐华</a:t>
            </a:r>
            <a:endParaRPr lang="en-US" altLang="zh-CN" sz="2000" dirty="0" smtClean="0"/>
          </a:p>
          <a:p>
            <a:r>
              <a:rPr lang="en-US" altLang="zh-CN" sz="2000" dirty="0" smtClean="0"/>
              <a:t>《</a:t>
            </a:r>
            <a:r>
              <a:rPr lang="zh-CN" altLang="en-US" sz="2000" dirty="0" smtClean="0"/>
              <a:t>“会说话的百分数”</a:t>
            </a:r>
            <a:r>
              <a:rPr lang="en-US" altLang="zh-CN" sz="2000" dirty="0" smtClean="0"/>
              <a:t>》</a:t>
            </a:r>
          </a:p>
          <a:p>
            <a:r>
              <a:rPr lang="zh-CN" altLang="en-US" sz="2000" dirty="0" smtClean="0"/>
              <a:t>“切片”教研“真”课堂</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par>
                                <p:cTn id="8" presetID="20" presetClass="entr" presetSubtype="0" fill="hold" nodeType="withEffect">
                                  <p:stCondLst>
                                    <p:cond delay="0"/>
                                  </p:stCondLst>
                                  <p:childTnLst>
                                    <p:set>
                                      <p:cBhvr>
                                        <p:cTn id="9" dur="1" fill="hold">
                                          <p:stCondLst>
                                            <p:cond delay="0"/>
                                          </p:stCondLst>
                                        </p:cTn>
                                        <p:tgtEl>
                                          <p:spTgt spid="60418"/>
                                        </p:tgtEl>
                                        <p:attrNameLst>
                                          <p:attrName>style.visibility</p:attrName>
                                        </p:attrNameLst>
                                      </p:cBhvr>
                                      <p:to>
                                        <p:strVal val="visible"/>
                                      </p:to>
                                    </p:set>
                                    <p:animEffect transition="in" filter="wedge">
                                      <p:cBhvr>
                                        <p:cTn id="10" dur="2000"/>
                                        <p:tgtEl>
                                          <p:spTgt spid="60418"/>
                                        </p:tgtEl>
                                      </p:cBhvr>
                                    </p:animEffect>
                                  </p:childTnLst>
                                </p:cTn>
                              </p:par>
                              <p:par>
                                <p:cTn id="11" presetID="20" presetClass="entr" presetSubtype="0" fill="hold" nodeType="with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wedge">
                                      <p:cBhvr>
                                        <p:cTn id="13" dur="2000"/>
                                        <p:tgtEl>
                                          <p:spTgt spid="6041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edge">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1200329"/>
          </a:xfrm>
          <a:prstGeom prst="rect">
            <a:avLst/>
          </a:prstGeom>
        </p:spPr>
        <p:txBody>
          <a:bodyPr wrap="square">
            <a:spAutoFit/>
          </a:bodyPr>
          <a:lstStyle/>
          <a:p>
            <a:r>
              <a:rPr lang="zh-CN" altLang="en-US" sz="2400" b="1" dirty="0" smtClean="0"/>
              <a:t>（二）</a:t>
            </a:r>
            <a:r>
              <a:rPr lang="en-US" altLang="zh-CN" sz="2400" b="1" dirty="0" smtClean="0"/>
              <a:t>8</a:t>
            </a:r>
            <a:r>
              <a:rPr lang="zh-CN" altLang="en-US" sz="2400" b="1" dirty="0" smtClean="0"/>
              <a:t>次集中研讨，聚焦多元表征</a:t>
            </a:r>
            <a:endParaRPr lang="en-US" altLang="zh-CN" sz="2400" b="1" dirty="0" smtClean="0"/>
          </a:p>
          <a:p>
            <a:endParaRPr lang="en-US" altLang="zh-CN" sz="2400" b="1" dirty="0" smtClean="0"/>
          </a:p>
          <a:p>
            <a:r>
              <a:rPr lang="en-US" altLang="zh-CN" sz="2400" b="1" dirty="0" smtClean="0">
                <a:solidFill>
                  <a:srgbClr val="CC00CC"/>
                </a:solidFill>
              </a:rPr>
              <a:t>  3.</a:t>
            </a:r>
            <a:r>
              <a:rPr lang="zh-CN" altLang="en-US" sz="2400" b="1" dirty="0" smtClean="0">
                <a:solidFill>
                  <a:srgbClr val="CC00CC"/>
                </a:solidFill>
              </a:rPr>
              <a:t>专业表达</a:t>
            </a:r>
            <a:endParaRPr lang="en-US" altLang="zh-CN" sz="2400" dirty="0" smtClean="0">
              <a:solidFill>
                <a:srgbClr val="CC00CC"/>
              </a:solidFill>
            </a:endParaRPr>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二、项目做了什么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6" name="图片 5"/>
          <p:cNvPicPr/>
          <p:nvPr/>
        </p:nvPicPr>
        <p:blipFill>
          <a:blip r:embed="rId4"/>
          <a:srcRect/>
          <a:stretch>
            <a:fillRect/>
          </a:stretch>
        </p:blipFill>
        <p:spPr bwMode="auto">
          <a:xfrm>
            <a:off x="1285852" y="2857496"/>
            <a:ext cx="2928958"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矩形 6"/>
          <p:cNvSpPr/>
          <p:nvPr/>
        </p:nvSpPr>
        <p:spPr>
          <a:xfrm>
            <a:off x="1285852" y="5143512"/>
            <a:ext cx="7858148" cy="646331"/>
          </a:xfrm>
          <a:prstGeom prst="rect">
            <a:avLst/>
          </a:prstGeom>
        </p:spPr>
        <p:txBody>
          <a:bodyPr wrap="square">
            <a:spAutoFit/>
          </a:bodyPr>
          <a:lstStyle/>
          <a:p>
            <a:r>
              <a:rPr lang="zh-CN" altLang="en-US" b="1" dirty="0" smtClean="0">
                <a:solidFill>
                  <a:srgbClr val="1FA808"/>
                </a:solidFill>
              </a:rPr>
              <a:t>第一轮案例评比一等奖名录                   第二轮案例评比一等奖名录 </a:t>
            </a:r>
            <a:endParaRPr lang="zh-CN" altLang="en-US" dirty="0" smtClean="0">
              <a:solidFill>
                <a:srgbClr val="1FA808"/>
              </a:solidFill>
            </a:endParaRPr>
          </a:p>
          <a:p>
            <a:r>
              <a:rPr lang="zh-CN" altLang="en-US" b="1" dirty="0" smtClean="0">
                <a:solidFill>
                  <a:srgbClr val="1FA808"/>
                </a:solidFill>
              </a:rPr>
              <a:t> </a:t>
            </a:r>
            <a:endParaRPr lang="zh-CN" altLang="en-US" dirty="0">
              <a:solidFill>
                <a:srgbClr val="1FA808"/>
              </a:solidFill>
            </a:endParaRPr>
          </a:p>
        </p:txBody>
      </p:sp>
      <p:pic>
        <p:nvPicPr>
          <p:cNvPr id="4097" name="Picture 1"/>
          <p:cNvPicPr>
            <a:picLocks noChangeAspect="1" noChangeArrowheads="1"/>
          </p:cNvPicPr>
          <p:nvPr/>
        </p:nvPicPr>
        <p:blipFill>
          <a:blip r:embed="rId5"/>
          <a:srcRect/>
          <a:stretch>
            <a:fillRect/>
          </a:stretch>
        </p:blipFill>
        <p:spPr bwMode="auto">
          <a:xfrm>
            <a:off x="4500562" y="1892574"/>
            <a:ext cx="4429156" cy="3084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7"/>
                                        </p:tgtEl>
                                        <p:attrNameLst>
                                          <p:attrName>style.visibility</p:attrName>
                                        </p:attrNameLst>
                                      </p:cBhvr>
                                      <p:to>
                                        <p:strVal val="visible"/>
                                      </p:to>
                                    </p:set>
                                    <p:animEffect transition="in" filter="fade">
                                      <p:cBhvr>
                                        <p:cTn id="22" dur="1000"/>
                                        <p:tgtEl>
                                          <p:spTgt spid="4097"/>
                                        </p:tgtEl>
                                      </p:cBhvr>
                                    </p:animEffect>
                                    <p:anim calcmode="lin" valueType="num">
                                      <p:cBhvr>
                                        <p:cTn id="23" dur="1000" fill="hold"/>
                                        <p:tgtEl>
                                          <p:spTgt spid="4097"/>
                                        </p:tgtEl>
                                        <p:attrNameLst>
                                          <p:attrName>ppt_x</p:attrName>
                                        </p:attrNameLst>
                                      </p:cBhvr>
                                      <p:tavLst>
                                        <p:tav tm="0">
                                          <p:val>
                                            <p:strVal val="#ppt_x"/>
                                          </p:val>
                                        </p:tav>
                                        <p:tav tm="100000">
                                          <p:val>
                                            <p:strVal val="#ppt_x"/>
                                          </p:val>
                                        </p:tav>
                                      </p:tavLst>
                                    </p:anim>
                                    <p:anim calcmode="lin" valueType="num">
                                      <p:cBhvr>
                                        <p:cTn id="24" dur="1000" fill="hold"/>
                                        <p:tgtEl>
                                          <p:spTgt spid="40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1200329"/>
          </a:xfrm>
          <a:prstGeom prst="rect">
            <a:avLst/>
          </a:prstGeom>
        </p:spPr>
        <p:txBody>
          <a:bodyPr wrap="square">
            <a:spAutoFit/>
          </a:bodyPr>
          <a:lstStyle/>
          <a:p>
            <a:r>
              <a:rPr lang="zh-CN" altLang="en-US" sz="2400" b="1" dirty="0" smtClean="0"/>
              <a:t>（二）</a:t>
            </a:r>
            <a:r>
              <a:rPr lang="en-US" altLang="zh-CN" sz="2400" b="1" dirty="0" smtClean="0"/>
              <a:t>8</a:t>
            </a:r>
            <a:r>
              <a:rPr lang="zh-CN" altLang="en-US" sz="2400" b="1" dirty="0" smtClean="0"/>
              <a:t>次集中研讨，聚焦多元表征</a:t>
            </a:r>
            <a:endParaRPr lang="en-US" altLang="zh-CN" sz="2400" b="1" dirty="0" smtClean="0"/>
          </a:p>
          <a:p>
            <a:endParaRPr lang="en-US" altLang="zh-CN" sz="2400" b="1" dirty="0" smtClean="0"/>
          </a:p>
          <a:p>
            <a:r>
              <a:rPr lang="en-US" altLang="zh-CN" sz="2400" b="1" dirty="0" smtClean="0"/>
              <a:t>  </a:t>
            </a:r>
            <a:r>
              <a:rPr lang="en-US" altLang="zh-CN" sz="2400" b="1" dirty="0" smtClean="0">
                <a:solidFill>
                  <a:srgbClr val="CC00CC"/>
                </a:solidFill>
              </a:rPr>
              <a:t>3.</a:t>
            </a:r>
            <a:r>
              <a:rPr lang="zh-CN" altLang="en-US" sz="2400" b="1" dirty="0" smtClean="0">
                <a:solidFill>
                  <a:srgbClr val="CC00CC"/>
                </a:solidFill>
              </a:rPr>
              <a:t>专业表达</a:t>
            </a:r>
            <a:endParaRPr lang="en-US" altLang="zh-CN" sz="2400" dirty="0" smtClean="0">
              <a:solidFill>
                <a:srgbClr val="CC00CC"/>
              </a:solidFill>
            </a:endParaRPr>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二、项目做了什么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0" name="图片 9"/>
          <p:cNvPicPr/>
          <p:nvPr/>
        </p:nvPicPr>
        <p:blipFill>
          <a:blip r:embed="rId4"/>
          <a:srcRect/>
          <a:stretch>
            <a:fillRect/>
          </a:stretch>
        </p:blipFill>
        <p:spPr bwMode="auto">
          <a:xfrm>
            <a:off x="3000364" y="1571612"/>
            <a:ext cx="4214842" cy="157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8370" name="Picture 2"/>
          <p:cNvPicPr>
            <a:picLocks noChangeAspect="1" noChangeArrowheads="1"/>
          </p:cNvPicPr>
          <p:nvPr/>
        </p:nvPicPr>
        <p:blipFill>
          <a:blip r:embed="rId5"/>
          <a:srcRect/>
          <a:stretch>
            <a:fillRect/>
          </a:stretch>
        </p:blipFill>
        <p:spPr bwMode="auto">
          <a:xfrm>
            <a:off x="1214414" y="3786190"/>
            <a:ext cx="2357454" cy="1428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371" name="Picture 3"/>
          <p:cNvPicPr>
            <a:picLocks noChangeAspect="1" noChangeArrowheads="1"/>
          </p:cNvPicPr>
          <p:nvPr/>
        </p:nvPicPr>
        <p:blipFill>
          <a:blip r:embed="rId6"/>
          <a:srcRect/>
          <a:stretch>
            <a:fillRect/>
          </a:stretch>
        </p:blipFill>
        <p:spPr bwMode="auto">
          <a:xfrm>
            <a:off x="3786182" y="3357562"/>
            <a:ext cx="2481260" cy="1500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372" name="Picture 4"/>
          <p:cNvPicPr>
            <a:picLocks noChangeAspect="1" noChangeArrowheads="1"/>
          </p:cNvPicPr>
          <p:nvPr/>
        </p:nvPicPr>
        <p:blipFill>
          <a:blip r:embed="rId7"/>
          <a:srcRect/>
          <a:stretch>
            <a:fillRect/>
          </a:stretch>
        </p:blipFill>
        <p:spPr bwMode="auto">
          <a:xfrm>
            <a:off x="6544023" y="3862399"/>
            <a:ext cx="2385695" cy="14239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373" name="Picture 5"/>
          <p:cNvPicPr>
            <a:picLocks noChangeAspect="1" noChangeArrowheads="1"/>
          </p:cNvPicPr>
          <p:nvPr/>
        </p:nvPicPr>
        <p:blipFill>
          <a:blip r:embed="rId8"/>
          <a:srcRect/>
          <a:stretch>
            <a:fillRect/>
          </a:stretch>
        </p:blipFill>
        <p:spPr bwMode="auto">
          <a:xfrm>
            <a:off x="3638565" y="5181553"/>
            <a:ext cx="2862261" cy="14621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par>
                                <p:cTn id="8" presetID="6" presetClass="entr" presetSubtype="32" fill="hold" nodeType="withEffect">
                                  <p:stCondLst>
                                    <p:cond delay="0"/>
                                  </p:stCondLst>
                                  <p:childTnLst>
                                    <p:set>
                                      <p:cBhvr>
                                        <p:cTn id="9" dur="1" fill="hold">
                                          <p:stCondLst>
                                            <p:cond delay="0"/>
                                          </p:stCondLst>
                                        </p:cTn>
                                        <p:tgtEl>
                                          <p:spTgt spid="58371"/>
                                        </p:tgtEl>
                                        <p:attrNameLst>
                                          <p:attrName>style.visibility</p:attrName>
                                        </p:attrNameLst>
                                      </p:cBhvr>
                                      <p:to>
                                        <p:strVal val="visible"/>
                                      </p:to>
                                    </p:set>
                                    <p:animEffect transition="in" filter="circle(out)">
                                      <p:cBhvr>
                                        <p:cTn id="10" dur="2000"/>
                                        <p:tgtEl>
                                          <p:spTgt spid="58371"/>
                                        </p:tgtEl>
                                      </p:cBhvr>
                                    </p:animEffect>
                                  </p:childTnLst>
                                </p:cTn>
                              </p:par>
                              <p:par>
                                <p:cTn id="11" presetID="6" presetClass="entr" presetSubtype="32" fill="hold" nodeType="with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circle(out)">
                                      <p:cBhvr>
                                        <p:cTn id="13" dur="2000"/>
                                        <p:tgtEl>
                                          <p:spTgt spid="58372"/>
                                        </p:tgtEl>
                                      </p:cBhvr>
                                    </p:animEffect>
                                  </p:childTnLst>
                                </p:cTn>
                              </p:par>
                              <p:par>
                                <p:cTn id="14" presetID="6" presetClass="entr" presetSubtype="32" fill="hold" nodeType="withEffect">
                                  <p:stCondLst>
                                    <p:cond delay="0"/>
                                  </p:stCondLst>
                                  <p:childTnLst>
                                    <p:set>
                                      <p:cBhvr>
                                        <p:cTn id="15" dur="1" fill="hold">
                                          <p:stCondLst>
                                            <p:cond delay="0"/>
                                          </p:stCondLst>
                                        </p:cTn>
                                        <p:tgtEl>
                                          <p:spTgt spid="58373"/>
                                        </p:tgtEl>
                                        <p:attrNameLst>
                                          <p:attrName>style.visibility</p:attrName>
                                        </p:attrNameLst>
                                      </p:cBhvr>
                                      <p:to>
                                        <p:strVal val="visible"/>
                                      </p:to>
                                    </p:set>
                                    <p:animEffect transition="in" filter="circle(out)">
                                      <p:cBhvr>
                                        <p:cTn id="16" dur="2000"/>
                                        <p:tgtEl>
                                          <p:spTgt spid="58373"/>
                                        </p:tgtEl>
                                      </p:cBhvr>
                                    </p:animEffect>
                                  </p:childTnLst>
                                </p:cTn>
                              </p:par>
                              <p:par>
                                <p:cTn id="17" presetID="6" presetClass="entr" presetSubtype="32" fill="hold" nodeType="withEffect">
                                  <p:stCondLst>
                                    <p:cond delay="0"/>
                                  </p:stCondLst>
                                  <p:childTnLst>
                                    <p:set>
                                      <p:cBhvr>
                                        <p:cTn id="18" dur="1" fill="hold">
                                          <p:stCondLst>
                                            <p:cond delay="0"/>
                                          </p:stCondLst>
                                        </p:cTn>
                                        <p:tgtEl>
                                          <p:spTgt spid="58370"/>
                                        </p:tgtEl>
                                        <p:attrNameLst>
                                          <p:attrName>style.visibility</p:attrName>
                                        </p:attrNameLst>
                                      </p:cBhvr>
                                      <p:to>
                                        <p:strVal val="visible"/>
                                      </p:to>
                                    </p:set>
                                    <p:animEffect transition="in" filter="circle(out)">
                                      <p:cBhvr>
                                        <p:cTn id="19"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1200329"/>
          </a:xfrm>
          <a:prstGeom prst="rect">
            <a:avLst/>
          </a:prstGeom>
        </p:spPr>
        <p:txBody>
          <a:bodyPr wrap="square">
            <a:spAutoFit/>
          </a:bodyPr>
          <a:lstStyle/>
          <a:p>
            <a:r>
              <a:rPr lang="zh-CN" altLang="en-US" sz="2400" b="1" dirty="0" smtClean="0"/>
              <a:t>（二）</a:t>
            </a:r>
            <a:r>
              <a:rPr lang="en-US" altLang="zh-CN" sz="2400" b="1" dirty="0" smtClean="0"/>
              <a:t>8</a:t>
            </a:r>
            <a:r>
              <a:rPr lang="zh-CN" altLang="en-US" sz="2400" b="1" dirty="0" smtClean="0"/>
              <a:t>次集中研讨，聚焦多元表征</a:t>
            </a:r>
            <a:endParaRPr lang="en-US" altLang="zh-CN" sz="2400" b="1" dirty="0" smtClean="0"/>
          </a:p>
          <a:p>
            <a:endParaRPr lang="en-US" altLang="zh-CN" sz="2400" b="1" dirty="0" smtClean="0"/>
          </a:p>
          <a:p>
            <a:r>
              <a:rPr lang="en-US" altLang="zh-CN" sz="2400" b="1" dirty="0" smtClean="0">
                <a:solidFill>
                  <a:srgbClr val="CC00CC"/>
                </a:solidFill>
              </a:rPr>
              <a:t>  3.</a:t>
            </a:r>
            <a:r>
              <a:rPr lang="zh-CN" altLang="en-US" sz="2400" b="1" dirty="0" smtClean="0">
                <a:solidFill>
                  <a:srgbClr val="CC00CC"/>
                </a:solidFill>
              </a:rPr>
              <a:t>专业表达</a:t>
            </a:r>
            <a:endParaRPr lang="en-US" altLang="zh-CN" sz="2400" dirty="0" smtClean="0">
              <a:solidFill>
                <a:srgbClr val="CC00CC"/>
              </a:solidFill>
            </a:endParaRPr>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二、项目做了什么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61442" name="Picture 2"/>
          <p:cNvPicPr>
            <a:picLocks noChangeAspect="1" noChangeArrowheads="1"/>
          </p:cNvPicPr>
          <p:nvPr/>
        </p:nvPicPr>
        <p:blipFill>
          <a:blip r:embed="rId4"/>
          <a:srcRect/>
          <a:stretch>
            <a:fillRect/>
          </a:stretch>
        </p:blipFill>
        <p:spPr bwMode="auto">
          <a:xfrm>
            <a:off x="2714612" y="3571876"/>
            <a:ext cx="4786346" cy="2893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43" name="Picture 3"/>
          <p:cNvPicPr>
            <a:picLocks noChangeAspect="1" noChangeArrowheads="1"/>
          </p:cNvPicPr>
          <p:nvPr/>
        </p:nvPicPr>
        <p:blipFill>
          <a:blip r:embed="rId5"/>
          <a:srcRect/>
          <a:stretch>
            <a:fillRect/>
          </a:stretch>
        </p:blipFill>
        <p:spPr bwMode="auto">
          <a:xfrm>
            <a:off x="2000232" y="1965645"/>
            <a:ext cx="6429420" cy="146335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left)">
                                      <p:cBhvr>
                                        <p:cTn id="7" dur="500"/>
                                        <p:tgtEl>
                                          <p:spTgt spid="61443"/>
                                        </p:tgtEl>
                                      </p:cBhvr>
                                    </p:animEffect>
                                  </p:childTnLst>
                                </p:cTn>
                              </p:par>
                              <p:par>
                                <p:cTn id="8" presetID="22" presetClass="entr" presetSubtype="8" fill="hold"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wipe(left)">
                                      <p:cBhvr>
                                        <p:cTn id="10"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461665"/>
          </a:xfrm>
          <a:prstGeom prst="rect">
            <a:avLst/>
          </a:prstGeom>
        </p:spPr>
        <p:txBody>
          <a:bodyPr wrap="square">
            <a:spAutoFit/>
          </a:bodyPr>
          <a:lstStyle/>
          <a:p>
            <a:r>
              <a:rPr lang="zh-CN" altLang="en-US" sz="2400" dirty="0" smtClean="0"/>
              <a:t>（一）</a:t>
            </a:r>
            <a:r>
              <a:rPr lang="zh-CN" altLang="zh-CN" sz="2400" dirty="0" smtClean="0"/>
              <a:t>数学多元表征的</a:t>
            </a:r>
            <a:r>
              <a:rPr lang="zh-CN" altLang="en-US" sz="2400" b="1" dirty="0" smtClean="0">
                <a:solidFill>
                  <a:srgbClr val="1FA808"/>
                </a:solidFill>
              </a:rPr>
              <a:t>内涵、特征与功能</a:t>
            </a:r>
            <a:r>
              <a:rPr lang="zh-CN" altLang="en-US" sz="2400" dirty="0" smtClean="0"/>
              <a:t>建设</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三、获得什么成果</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13" name="矩形 12"/>
          <p:cNvSpPr/>
          <p:nvPr/>
        </p:nvSpPr>
        <p:spPr>
          <a:xfrm>
            <a:off x="1428728" y="1584138"/>
            <a:ext cx="7072362" cy="461665"/>
          </a:xfrm>
          <a:prstGeom prst="rect">
            <a:avLst/>
          </a:prstGeom>
        </p:spPr>
        <p:txBody>
          <a:bodyPr wrap="square">
            <a:spAutoFit/>
          </a:bodyPr>
          <a:lstStyle/>
          <a:p>
            <a:r>
              <a:rPr lang="zh-CN" altLang="en-US" sz="2400" dirty="0" smtClean="0">
                <a:solidFill>
                  <a:srgbClr val="CC00CC"/>
                </a:solidFill>
                <a:hlinkClick r:id="rId4"/>
              </a:rPr>
              <a:t>数学多元表征研究综述：</a:t>
            </a:r>
            <a:r>
              <a:rPr lang="en-US" altLang="zh-CN" sz="2400" dirty="0" smtClean="0">
                <a:solidFill>
                  <a:srgbClr val="CC00CC"/>
                </a:solidFill>
                <a:hlinkClick r:id="rId4"/>
              </a:rPr>
              <a:t>202005《</a:t>
            </a:r>
            <a:r>
              <a:rPr lang="zh-CN" altLang="en-US" sz="2400" dirty="0" smtClean="0">
                <a:solidFill>
                  <a:srgbClr val="CC00CC"/>
                </a:solidFill>
                <a:hlinkClick r:id="rId4"/>
              </a:rPr>
              <a:t>江苏教育研究</a:t>
            </a:r>
            <a:r>
              <a:rPr lang="en-US" altLang="zh-CN" sz="2400" dirty="0" smtClean="0">
                <a:solidFill>
                  <a:srgbClr val="CC00CC"/>
                </a:solidFill>
                <a:hlinkClick r:id="rId4"/>
              </a:rPr>
              <a:t>》</a:t>
            </a:r>
            <a:endParaRPr lang="zh-CN" altLang="en-US" sz="2400" dirty="0">
              <a:solidFill>
                <a:srgbClr val="CC00CC"/>
              </a:solidFill>
            </a:endParaRPr>
          </a:p>
        </p:txBody>
      </p:sp>
      <p:pic>
        <p:nvPicPr>
          <p:cNvPr id="62466" name="Picture 2"/>
          <p:cNvPicPr>
            <a:picLocks noChangeAspect="1" noChangeArrowheads="1"/>
          </p:cNvPicPr>
          <p:nvPr/>
        </p:nvPicPr>
        <p:blipFill>
          <a:blip r:embed="rId5"/>
          <a:srcRect/>
          <a:stretch>
            <a:fillRect/>
          </a:stretch>
        </p:blipFill>
        <p:spPr bwMode="auto">
          <a:xfrm>
            <a:off x="2000232" y="2227080"/>
            <a:ext cx="5580051" cy="391656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350"/>
                            </p:stCondLst>
                            <p:childTnLst>
                              <p:par>
                                <p:cTn id="12" presetID="9"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2466"/>
                                        </p:tgtEl>
                                        <p:attrNameLst>
                                          <p:attrName>style.visibility</p:attrName>
                                        </p:attrNameLst>
                                      </p:cBhvr>
                                      <p:to>
                                        <p:strVal val="visible"/>
                                      </p:to>
                                    </p:set>
                                    <p:animEffect transition="in" filter="fade">
                                      <p:cBhvr>
                                        <p:cTn id="24" dur="1000"/>
                                        <p:tgtEl>
                                          <p:spTgt spid="62466"/>
                                        </p:tgtEl>
                                      </p:cBhvr>
                                    </p:animEffect>
                                    <p:anim calcmode="lin" valueType="num">
                                      <p:cBhvr>
                                        <p:cTn id="25" dur="1000" fill="hold"/>
                                        <p:tgtEl>
                                          <p:spTgt spid="62466"/>
                                        </p:tgtEl>
                                        <p:attrNameLst>
                                          <p:attrName>ppt_x</p:attrName>
                                        </p:attrNameLst>
                                      </p:cBhvr>
                                      <p:tavLst>
                                        <p:tav tm="0">
                                          <p:val>
                                            <p:strVal val="#ppt_x"/>
                                          </p:val>
                                        </p:tav>
                                        <p:tav tm="100000">
                                          <p:val>
                                            <p:strVal val="#ppt_x"/>
                                          </p:val>
                                        </p:tav>
                                      </p:tavLst>
                                    </p:anim>
                                    <p:anim calcmode="lin" valueType="num">
                                      <p:cBhvr>
                                        <p:cTn id="26" dur="1000" fill="hold"/>
                                        <p:tgtEl>
                                          <p:spTgt spid="624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830997"/>
          </a:xfrm>
          <a:prstGeom prst="rect">
            <a:avLst/>
          </a:prstGeom>
        </p:spPr>
        <p:txBody>
          <a:bodyPr wrap="square">
            <a:spAutoFit/>
          </a:bodyPr>
          <a:lstStyle/>
          <a:p>
            <a:r>
              <a:rPr lang="zh-CN" altLang="en-US" sz="2400" dirty="0" smtClean="0"/>
              <a:t>（二）数学教材</a:t>
            </a:r>
            <a:r>
              <a:rPr lang="zh-CN" altLang="zh-CN" sz="2400" dirty="0" smtClean="0"/>
              <a:t>例题</a:t>
            </a:r>
            <a:r>
              <a:rPr lang="zh-CN" altLang="en-US" sz="2400" dirty="0" smtClean="0"/>
              <a:t>中</a:t>
            </a:r>
            <a:r>
              <a:rPr lang="zh-CN" altLang="zh-CN" sz="2400" dirty="0" smtClean="0"/>
              <a:t>多元表征</a:t>
            </a:r>
            <a:r>
              <a:rPr lang="zh-CN" altLang="zh-CN" sz="2400" b="1" dirty="0" smtClean="0">
                <a:solidFill>
                  <a:srgbClr val="CC00CC"/>
                </a:solidFill>
              </a:rPr>
              <a:t>活动</a:t>
            </a:r>
            <a:r>
              <a:rPr lang="zh-CN" altLang="en-US" sz="2400" b="1" dirty="0" smtClean="0">
                <a:solidFill>
                  <a:srgbClr val="CC00CC"/>
                </a:solidFill>
              </a:rPr>
              <a:t>设计</a:t>
            </a:r>
            <a:r>
              <a:rPr lang="zh-CN" altLang="en-US" sz="2400" dirty="0" smtClean="0"/>
              <a:t>建设</a:t>
            </a:r>
            <a:endParaRPr lang="en-US" altLang="zh-CN" sz="2400" dirty="0" smtClean="0"/>
          </a:p>
          <a:p>
            <a:r>
              <a:rPr lang="zh-CN" altLang="en-US" sz="2400" dirty="0" smtClean="0"/>
              <a:t>（三）数学教材例题中</a:t>
            </a:r>
            <a:r>
              <a:rPr lang="zh-CN" altLang="zh-CN" sz="2400" dirty="0" smtClean="0">
                <a:solidFill>
                  <a:srgbClr val="FF0000"/>
                </a:solidFill>
              </a:rPr>
              <a:t>表征转换与转译</a:t>
            </a:r>
            <a:r>
              <a:rPr lang="zh-CN" altLang="zh-CN" sz="2400" dirty="0" smtClean="0"/>
              <a:t>的</a:t>
            </a:r>
            <a:r>
              <a:rPr lang="zh-CN" altLang="zh-CN" sz="2400" b="1" dirty="0" smtClean="0">
                <a:solidFill>
                  <a:srgbClr val="CC00CC"/>
                </a:solidFill>
              </a:rPr>
              <a:t>路径设计</a:t>
            </a:r>
            <a:r>
              <a:rPr lang="zh-CN" altLang="en-US" sz="2400" dirty="0" smtClean="0"/>
              <a:t>建设</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三、获得什么成果</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63490" name="Picture 2"/>
          <p:cNvPicPr>
            <a:picLocks noChangeAspect="1" noChangeArrowheads="1"/>
          </p:cNvPicPr>
          <p:nvPr/>
        </p:nvPicPr>
        <p:blipFill>
          <a:blip r:embed="rId4"/>
          <a:srcRect/>
          <a:stretch>
            <a:fillRect/>
          </a:stretch>
        </p:blipFill>
        <p:spPr bwMode="auto">
          <a:xfrm>
            <a:off x="2000232" y="2071678"/>
            <a:ext cx="5572193" cy="4004985"/>
          </a:xfrm>
          <a:prstGeom prst="rect">
            <a:avLst/>
          </a:prstGeom>
          <a:ln>
            <a:noFill/>
          </a:ln>
          <a:effectLst>
            <a:outerShdw blurRad="190500" algn="tl" rotWithShape="0">
              <a:srgbClr val="000000">
                <a:alpha val="70000"/>
              </a:srgbClr>
            </a:outerShdw>
          </a:effectLst>
        </p:spPr>
      </p:pic>
      <p:sp>
        <p:nvSpPr>
          <p:cNvPr id="11" name="矩形 10"/>
          <p:cNvSpPr/>
          <p:nvPr/>
        </p:nvSpPr>
        <p:spPr>
          <a:xfrm>
            <a:off x="1428728" y="1630908"/>
            <a:ext cx="7572396" cy="369332"/>
          </a:xfrm>
          <a:prstGeom prst="rect">
            <a:avLst/>
          </a:prstGeom>
        </p:spPr>
        <p:txBody>
          <a:bodyPr wrap="square">
            <a:spAutoFit/>
          </a:bodyPr>
          <a:lstStyle/>
          <a:p>
            <a:r>
              <a:rPr lang="zh-CN" altLang="en-US" dirty="0" smtClean="0">
                <a:hlinkClick r:id="rId5"/>
              </a:rPr>
              <a:t>形符表征数学概念的三种形式：</a:t>
            </a:r>
            <a:r>
              <a:rPr lang="en-US" altLang="zh-CN" dirty="0" smtClean="0">
                <a:hlinkClick r:id="rId5"/>
              </a:rPr>
              <a:t>202004</a:t>
            </a:r>
            <a:r>
              <a:rPr lang="zh-CN" altLang="en-US" dirty="0" smtClean="0">
                <a:hlinkClick r:id="rId5"/>
              </a:rPr>
              <a:t>全国中文核心</a:t>
            </a:r>
            <a:r>
              <a:rPr lang="en-US" altLang="zh-CN" dirty="0" smtClean="0">
                <a:hlinkClick r:id="rId5"/>
              </a:rPr>
              <a:t>《</a:t>
            </a:r>
            <a:r>
              <a:rPr lang="zh-CN" altLang="en-US" dirty="0" smtClean="0">
                <a:hlinkClick r:id="rId5"/>
              </a:rPr>
              <a:t>教学与管理</a:t>
            </a:r>
            <a:r>
              <a:rPr lang="en-US" altLang="zh-CN" dirty="0" smtClean="0">
                <a:hlinkClick r:id="rId5"/>
              </a:rPr>
              <a:t>》</a:t>
            </a:r>
            <a:endParaRPr lang="zh-CN" altLang="en-US" dirty="0"/>
          </a:p>
        </p:txBody>
      </p:sp>
      <p:pic>
        <p:nvPicPr>
          <p:cNvPr id="10" name="Picture 2"/>
          <p:cNvPicPr>
            <a:picLocks noChangeAspect="1" noChangeArrowheads="1"/>
          </p:cNvPicPr>
          <p:nvPr/>
        </p:nvPicPr>
        <p:blipFill>
          <a:blip r:embed="rId6"/>
          <a:srcRect/>
          <a:stretch>
            <a:fillRect/>
          </a:stretch>
        </p:blipFill>
        <p:spPr bwMode="auto">
          <a:xfrm>
            <a:off x="1571604" y="3429000"/>
            <a:ext cx="6666869" cy="3244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3490"/>
                                        </p:tgtEl>
                                        <p:attrNameLst>
                                          <p:attrName>style.visibility</p:attrName>
                                        </p:attrNameLst>
                                      </p:cBhvr>
                                      <p:to>
                                        <p:strVal val="visible"/>
                                      </p:to>
                                    </p:set>
                                    <p:animEffect transition="in" filter="fade">
                                      <p:cBhvr>
                                        <p:cTn id="14" dur="1000"/>
                                        <p:tgtEl>
                                          <p:spTgt spid="63490"/>
                                        </p:tgtEl>
                                      </p:cBhvr>
                                    </p:animEffect>
                                    <p:anim calcmode="lin" valueType="num">
                                      <p:cBhvr>
                                        <p:cTn id="15" dur="1000" fill="hold"/>
                                        <p:tgtEl>
                                          <p:spTgt spid="63490"/>
                                        </p:tgtEl>
                                        <p:attrNameLst>
                                          <p:attrName>ppt_x</p:attrName>
                                        </p:attrNameLst>
                                      </p:cBhvr>
                                      <p:tavLst>
                                        <p:tav tm="0">
                                          <p:val>
                                            <p:strVal val="#ppt_x"/>
                                          </p:val>
                                        </p:tav>
                                        <p:tav tm="100000">
                                          <p:val>
                                            <p:strVal val="#ppt_x"/>
                                          </p:val>
                                        </p:tav>
                                      </p:tavLst>
                                    </p:anim>
                                    <p:anim calcmode="lin" valueType="num">
                                      <p:cBhvr>
                                        <p:cTn id="16" dur="1000" fill="hold"/>
                                        <p:tgtEl>
                                          <p:spTgt spid="6349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3000"/>
                                        <p:tgtEl>
                                          <p:spTgt spid="10"/>
                                        </p:tgtEl>
                                      </p:cBhvr>
                                    </p:animEffect>
                                    <p:anim calcmode="lin" valueType="num">
                                      <p:cBhvr>
                                        <p:cTn id="26" dur="3000" fill="hold"/>
                                        <p:tgtEl>
                                          <p:spTgt spid="10"/>
                                        </p:tgtEl>
                                        <p:attrNameLst>
                                          <p:attrName>ppt_x</p:attrName>
                                        </p:attrNameLst>
                                      </p:cBhvr>
                                      <p:tavLst>
                                        <p:tav tm="0">
                                          <p:val>
                                            <p:strVal val="#ppt_x"/>
                                          </p:val>
                                        </p:tav>
                                        <p:tav tm="100000">
                                          <p:val>
                                            <p:strVal val="#ppt_x"/>
                                          </p:val>
                                        </p:tav>
                                      </p:tavLst>
                                    </p:anim>
                                    <p:anim calcmode="lin" valueType="num">
                                      <p:cBhvr>
                                        <p:cTn id="27"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830997"/>
          </a:xfrm>
          <a:prstGeom prst="rect">
            <a:avLst/>
          </a:prstGeom>
        </p:spPr>
        <p:txBody>
          <a:bodyPr wrap="square">
            <a:spAutoFit/>
          </a:bodyPr>
          <a:lstStyle/>
          <a:p>
            <a:r>
              <a:rPr lang="zh-CN" altLang="en-US" sz="2400" dirty="0" smtClean="0"/>
              <a:t>（二）数学教材</a:t>
            </a:r>
            <a:r>
              <a:rPr lang="zh-CN" altLang="zh-CN" sz="2400" dirty="0" smtClean="0"/>
              <a:t>例题</a:t>
            </a:r>
            <a:r>
              <a:rPr lang="zh-CN" altLang="en-US" sz="2400" dirty="0" smtClean="0"/>
              <a:t>中</a:t>
            </a:r>
            <a:r>
              <a:rPr lang="zh-CN" altLang="zh-CN" sz="2400" dirty="0" smtClean="0"/>
              <a:t>多元表征</a:t>
            </a:r>
            <a:r>
              <a:rPr lang="zh-CN" altLang="zh-CN" sz="2400" b="1" dirty="0" smtClean="0">
                <a:solidFill>
                  <a:srgbClr val="CC00CC"/>
                </a:solidFill>
              </a:rPr>
              <a:t>活动</a:t>
            </a:r>
            <a:r>
              <a:rPr lang="zh-CN" altLang="en-US" sz="2400" b="1" dirty="0" smtClean="0">
                <a:solidFill>
                  <a:srgbClr val="CC00CC"/>
                </a:solidFill>
              </a:rPr>
              <a:t>设计</a:t>
            </a:r>
            <a:r>
              <a:rPr lang="zh-CN" altLang="en-US" sz="2400" dirty="0" smtClean="0"/>
              <a:t>建设</a:t>
            </a:r>
            <a:endParaRPr lang="en-US" altLang="zh-CN" sz="2400" dirty="0" smtClean="0"/>
          </a:p>
          <a:p>
            <a:r>
              <a:rPr lang="zh-CN" altLang="en-US" sz="2400" dirty="0" smtClean="0"/>
              <a:t>（三）数学教材例题中</a:t>
            </a:r>
            <a:r>
              <a:rPr lang="zh-CN" altLang="zh-CN" sz="2400" dirty="0" smtClean="0">
                <a:solidFill>
                  <a:srgbClr val="FF0000"/>
                </a:solidFill>
              </a:rPr>
              <a:t>表征转换与转译</a:t>
            </a:r>
            <a:r>
              <a:rPr lang="zh-CN" altLang="zh-CN" sz="2400" dirty="0" smtClean="0"/>
              <a:t>的</a:t>
            </a:r>
            <a:r>
              <a:rPr lang="zh-CN" altLang="zh-CN" sz="2400" b="1" dirty="0" smtClean="0">
                <a:solidFill>
                  <a:srgbClr val="CC00CC"/>
                </a:solidFill>
              </a:rPr>
              <a:t>路径设计</a:t>
            </a:r>
            <a:r>
              <a:rPr lang="zh-CN" altLang="en-US" sz="2400" dirty="0" smtClean="0"/>
              <a:t>建设</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三、获得什么成果</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65538" name="Picture 2"/>
          <p:cNvPicPr>
            <a:picLocks noChangeAspect="1" noChangeArrowheads="1"/>
          </p:cNvPicPr>
          <p:nvPr/>
        </p:nvPicPr>
        <p:blipFill>
          <a:blip r:embed="rId4"/>
          <a:srcRect/>
          <a:stretch>
            <a:fillRect/>
          </a:stretch>
        </p:blipFill>
        <p:spPr bwMode="auto">
          <a:xfrm>
            <a:off x="1214414" y="1714488"/>
            <a:ext cx="3786214"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5539" name="Picture 3"/>
          <p:cNvPicPr>
            <a:picLocks noChangeAspect="1" noChangeArrowheads="1"/>
          </p:cNvPicPr>
          <p:nvPr/>
        </p:nvPicPr>
        <p:blipFill>
          <a:blip r:embed="rId5"/>
          <a:srcRect/>
          <a:stretch>
            <a:fillRect/>
          </a:stretch>
        </p:blipFill>
        <p:spPr bwMode="auto">
          <a:xfrm>
            <a:off x="5357818" y="1714488"/>
            <a:ext cx="3357586"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4"/>
          <p:cNvPicPr>
            <a:picLocks noChangeAspect="1" noChangeArrowheads="1"/>
          </p:cNvPicPr>
          <p:nvPr/>
        </p:nvPicPr>
        <p:blipFill>
          <a:blip r:embed="rId6"/>
          <a:srcRect/>
          <a:stretch>
            <a:fillRect/>
          </a:stretch>
        </p:blipFill>
        <p:spPr bwMode="auto">
          <a:xfrm>
            <a:off x="1714480" y="2928934"/>
            <a:ext cx="6429420" cy="3314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wedge">
                                      <p:cBhvr>
                                        <p:cTn id="7" dur="2000"/>
                                        <p:tgtEl>
                                          <p:spTgt spid="65538"/>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65539"/>
                                        </p:tgtEl>
                                        <p:attrNameLst>
                                          <p:attrName>style.visibility</p:attrName>
                                        </p:attrNameLst>
                                      </p:cBhvr>
                                      <p:to>
                                        <p:strVal val="visible"/>
                                      </p:to>
                                    </p:set>
                                    <p:animEffect transition="in" filter="wedge">
                                      <p:cBhvr>
                                        <p:cTn id="11" dur="3000"/>
                                        <p:tgtEl>
                                          <p:spTgt spid="6553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0"/>
                                        <p:tgtEl>
                                          <p:spTgt spid="10"/>
                                        </p:tgtEl>
                                      </p:cBhvr>
                                    </p:animEffect>
                                    <p:anim calcmode="lin" valueType="num">
                                      <p:cBhvr>
                                        <p:cTn id="17" dur="5000" fill="hold"/>
                                        <p:tgtEl>
                                          <p:spTgt spid="10"/>
                                        </p:tgtEl>
                                        <p:attrNameLst>
                                          <p:attrName>ppt_x</p:attrName>
                                        </p:attrNameLst>
                                      </p:cBhvr>
                                      <p:tavLst>
                                        <p:tav tm="0">
                                          <p:val>
                                            <p:strVal val="#ppt_x"/>
                                          </p:val>
                                        </p:tav>
                                        <p:tav tm="100000">
                                          <p:val>
                                            <p:strVal val="#ppt_x"/>
                                          </p:val>
                                        </p:tav>
                                      </p:tavLst>
                                    </p:anim>
                                    <p:anim calcmode="lin" valueType="num">
                                      <p:cBhvr>
                                        <p:cTn id="18" dur="5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475656" y="836712"/>
            <a:ext cx="6840760" cy="2492990"/>
          </a:xfrm>
          <a:prstGeom prst="rect">
            <a:avLst/>
          </a:prstGeom>
        </p:spPr>
        <p:txBody>
          <a:bodyPr wrap="square">
            <a:spAutoFit/>
          </a:bodyPr>
          <a:lstStyle/>
          <a:p>
            <a:pPr marL="742950" indent="-742950">
              <a:buAutoNum type="arabicPeriod"/>
            </a:pPr>
            <a:r>
              <a:rPr lang="zh-CN" altLang="en-US" sz="3600" b="1" dirty="0" smtClean="0">
                <a:solidFill>
                  <a:srgbClr val="FF0000"/>
                </a:solidFill>
              </a:rPr>
              <a:t>小学数学教材例题</a:t>
            </a:r>
            <a:endParaRPr lang="en-US" altLang="zh-CN" sz="3600" b="1" dirty="0" smtClean="0">
              <a:solidFill>
                <a:srgbClr val="FF0000"/>
              </a:solidFill>
            </a:endParaRPr>
          </a:p>
          <a:p>
            <a:pPr marL="457200" indent="-457200">
              <a:buFont typeface="Arial" pitchFamily="34" charset="0"/>
              <a:buChar char="•"/>
            </a:pPr>
            <a:r>
              <a:rPr lang="zh-CN" altLang="en-US" sz="2400" dirty="0" smtClean="0">
                <a:solidFill>
                  <a:srgbClr val="CC00CC"/>
                </a:solidFill>
              </a:rPr>
              <a:t>小学数学教材例题既包含规范的解题过程，还包括数学学习的问题情境、探索活动、达成的概念或认知结果等</a:t>
            </a:r>
            <a:r>
              <a:rPr lang="zh-CN" altLang="en-US" sz="2400" dirty="0" smtClean="0"/>
              <a:t>，是探索新知过程的经典例子，具有丰富的多元表征样态。</a:t>
            </a:r>
            <a:endParaRPr lang="en-US" altLang="zh-CN" sz="2400" dirty="0" smtClean="0"/>
          </a:p>
          <a:p>
            <a:pPr>
              <a:buFont typeface="Arial" pitchFamily="34" charset="0"/>
              <a:buChar char="•"/>
            </a:pPr>
            <a:r>
              <a:rPr lang="zh-CN" altLang="en-US" sz="2400" b="1" dirty="0" smtClean="0">
                <a:solidFill>
                  <a:srgbClr val="1FA808"/>
                </a:solidFill>
              </a:rPr>
              <a:t>  本项目特指苏教版小学数学教材中的例题。</a:t>
            </a:r>
            <a:endParaRPr lang="zh-CN" altLang="en-US" sz="2400" b="1" dirty="0">
              <a:solidFill>
                <a:srgbClr val="1FA808"/>
              </a:solidFill>
            </a:endParaRPr>
          </a:p>
        </p:txBody>
      </p:sp>
      <p:sp>
        <p:nvSpPr>
          <p:cNvPr id="15" name="TextBox 14"/>
          <p:cNvSpPr txBox="1"/>
          <p:nvPr/>
        </p:nvSpPr>
        <p:spPr>
          <a:xfrm>
            <a:off x="1043608" y="46365"/>
            <a:ext cx="3671268" cy="523220"/>
          </a:xfrm>
          <a:prstGeom prst="rect">
            <a:avLst/>
          </a:prstGeom>
          <a:solidFill>
            <a:srgbClr val="1FA808">
              <a:alpha val="69804"/>
            </a:srgbClr>
          </a:solidFill>
        </p:spPr>
        <p:txBody>
          <a:bodyPr wrap="square" rtlCol="0">
            <a:spAutoFit/>
          </a:bodyPr>
          <a:lstStyle/>
          <a:p>
            <a:pPr algn="ctr"/>
            <a:r>
              <a:rPr lang="zh-CN" altLang="en-US" sz="2800" dirty="0" smtClean="0"/>
              <a:t>一、项目是什么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6" name="图片 5"/>
          <p:cNvPicPr/>
          <p:nvPr/>
        </p:nvPicPr>
        <p:blipFill>
          <a:blip r:embed="rId4" cstate="print"/>
          <a:srcRect/>
          <a:stretch>
            <a:fillRect/>
          </a:stretch>
        </p:blipFill>
        <p:spPr bwMode="auto">
          <a:xfrm>
            <a:off x="2571736" y="3714752"/>
            <a:ext cx="4643470" cy="2714644"/>
          </a:xfrm>
          <a:prstGeom prst="rect">
            <a:avLst/>
          </a:prstGeom>
          <a:ln>
            <a:noFill/>
          </a:ln>
          <a:effectLst>
            <a:outerShdw blurRad="190500" algn="tl" rotWithShape="0">
              <a:srgbClr val="000000">
                <a:alpha val="70000"/>
              </a:srgbClr>
            </a:outerShdw>
          </a:effectLst>
        </p:spPr>
      </p:pic>
      <p:sp>
        <p:nvSpPr>
          <p:cNvPr id="7" name="TextBox 6"/>
          <p:cNvSpPr txBox="1"/>
          <p:nvPr/>
        </p:nvSpPr>
        <p:spPr>
          <a:xfrm>
            <a:off x="5500694" y="6000768"/>
            <a:ext cx="3312368" cy="369332"/>
          </a:xfrm>
          <a:prstGeom prst="rect">
            <a:avLst/>
          </a:prstGeom>
          <a:noFill/>
        </p:spPr>
        <p:txBody>
          <a:bodyPr wrap="square" rtlCol="0">
            <a:spAutoFit/>
          </a:bodyPr>
          <a:lstStyle/>
          <a:p>
            <a:r>
              <a:rPr lang="zh-CN" altLang="en-US" dirty="0" smtClean="0"/>
              <a:t>苏教版二年级上册“平均分”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anim calcmode="lin" valueType="num">
                                      <p:cBhvr>
                                        <p:cTn id="16" dur="3000" fill="hold"/>
                                        <p:tgtEl>
                                          <p:spTgt spid="6"/>
                                        </p:tgtEl>
                                        <p:attrNameLst>
                                          <p:attrName>ppt_x</p:attrName>
                                        </p:attrNameLst>
                                      </p:cBhvr>
                                      <p:tavLst>
                                        <p:tav tm="0">
                                          <p:val>
                                            <p:strVal val="#ppt_x"/>
                                          </p:val>
                                        </p:tav>
                                        <p:tav tm="100000">
                                          <p:val>
                                            <p:strVal val="#ppt_x"/>
                                          </p:val>
                                        </p:tav>
                                      </p:tavLst>
                                    </p:anim>
                                    <p:anim calcmode="lin" valueType="num">
                                      <p:cBhvr>
                                        <p:cTn id="17" dur="3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ppt_x</p:attrName>
                                        </p:attrNameLst>
                                      </p:cBhvr>
                                      <p:tavLst>
                                        <p:tav tm="0">
                                          <p:val>
                                            <p:strVal val="#ppt_x"/>
                                          </p:val>
                                        </p:tav>
                                        <p:tav tm="100000">
                                          <p:val>
                                            <p:strVal val="#ppt_x"/>
                                          </p:val>
                                        </p:tav>
                                      </p:tavLst>
                                    </p:anim>
                                    <p:anim calcmode="lin" valueType="num">
                                      <p:cBhvr>
                                        <p:cTn id="22"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830997"/>
          </a:xfrm>
          <a:prstGeom prst="rect">
            <a:avLst/>
          </a:prstGeom>
        </p:spPr>
        <p:txBody>
          <a:bodyPr wrap="square">
            <a:spAutoFit/>
          </a:bodyPr>
          <a:lstStyle/>
          <a:p>
            <a:r>
              <a:rPr lang="zh-CN" altLang="en-US" sz="2400" dirty="0" smtClean="0"/>
              <a:t>（二）数学教材</a:t>
            </a:r>
            <a:r>
              <a:rPr lang="zh-CN" altLang="zh-CN" sz="2400" dirty="0" smtClean="0"/>
              <a:t>例题</a:t>
            </a:r>
            <a:r>
              <a:rPr lang="zh-CN" altLang="en-US" sz="2400" dirty="0" smtClean="0"/>
              <a:t>中</a:t>
            </a:r>
            <a:r>
              <a:rPr lang="zh-CN" altLang="zh-CN" sz="2400" dirty="0" smtClean="0"/>
              <a:t>多元表征</a:t>
            </a:r>
            <a:r>
              <a:rPr lang="zh-CN" altLang="zh-CN" sz="2400" b="1" dirty="0" smtClean="0">
                <a:solidFill>
                  <a:srgbClr val="CC00CC"/>
                </a:solidFill>
              </a:rPr>
              <a:t>活动</a:t>
            </a:r>
            <a:r>
              <a:rPr lang="zh-CN" altLang="en-US" sz="2400" b="1" dirty="0" smtClean="0">
                <a:solidFill>
                  <a:srgbClr val="CC00CC"/>
                </a:solidFill>
              </a:rPr>
              <a:t>设计</a:t>
            </a:r>
            <a:r>
              <a:rPr lang="zh-CN" altLang="en-US" sz="2400" dirty="0" smtClean="0"/>
              <a:t>建设</a:t>
            </a:r>
            <a:endParaRPr lang="en-US" altLang="zh-CN" sz="2400" dirty="0" smtClean="0"/>
          </a:p>
          <a:p>
            <a:r>
              <a:rPr lang="zh-CN" altLang="en-US" sz="2400" dirty="0" smtClean="0"/>
              <a:t>（三）数学教材例题中</a:t>
            </a:r>
            <a:r>
              <a:rPr lang="zh-CN" altLang="zh-CN" sz="2400" dirty="0" smtClean="0">
                <a:solidFill>
                  <a:srgbClr val="FF0000"/>
                </a:solidFill>
              </a:rPr>
              <a:t>表征转换与转译</a:t>
            </a:r>
            <a:r>
              <a:rPr lang="zh-CN" altLang="zh-CN" sz="2400" dirty="0" smtClean="0"/>
              <a:t>的</a:t>
            </a:r>
            <a:r>
              <a:rPr lang="zh-CN" altLang="zh-CN" sz="2400" b="1" dirty="0" smtClean="0">
                <a:solidFill>
                  <a:srgbClr val="CC00CC"/>
                </a:solidFill>
              </a:rPr>
              <a:t>路径设计</a:t>
            </a:r>
            <a:r>
              <a:rPr lang="zh-CN" altLang="en-US" sz="2400" dirty="0" smtClean="0"/>
              <a:t>建设</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三、获得什么成果</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0" name="Picture 2"/>
          <p:cNvPicPr>
            <a:picLocks noChangeAspect="1" noChangeArrowheads="1"/>
          </p:cNvPicPr>
          <p:nvPr/>
        </p:nvPicPr>
        <p:blipFill>
          <a:blip r:embed="rId4"/>
          <a:srcRect/>
          <a:stretch>
            <a:fillRect/>
          </a:stretch>
        </p:blipFill>
        <p:spPr bwMode="auto">
          <a:xfrm>
            <a:off x="1357290" y="2357430"/>
            <a:ext cx="7385947" cy="1357322"/>
          </a:xfrm>
          <a:prstGeom prst="rect">
            <a:avLst/>
          </a:prstGeom>
          <a:noFill/>
          <a:ln w="9525">
            <a:noFill/>
            <a:miter lim="800000"/>
            <a:headEnd/>
            <a:tailEnd/>
          </a:ln>
          <a:effectLst/>
        </p:spPr>
      </p:pic>
      <p:sp>
        <p:nvSpPr>
          <p:cNvPr id="7" name="矩形 6"/>
          <p:cNvSpPr/>
          <p:nvPr/>
        </p:nvSpPr>
        <p:spPr>
          <a:xfrm>
            <a:off x="1714480" y="4000504"/>
            <a:ext cx="6858048" cy="461665"/>
          </a:xfrm>
          <a:prstGeom prst="rect">
            <a:avLst/>
          </a:prstGeom>
        </p:spPr>
        <p:txBody>
          <a:bodyPr wrap="square">
            <a:spAutoFit/>
          </a:bodyPr>
          <a:lstStyle/>
          <a:p>
            <a:r>
              <a:rPr lang="zh-CN" altLang="en-US" sz="2400" b="1" dirty="0" smtClean="0">
                <a:solidFill>
                  <a:srgbClr val="00B050"/>
                </a:solidFill>
              </a:rPr>
              <a:t>三</a:t>
            </a:r>
            <a:r>
              <a:rPr lang="zh-CN" altLang="en-US" sz="2400" b="1" dirty="0" smtClean="0">
                <a:solidFill>
                  <a:srgbClr val="00B050"/>
                </a:solidFill>
              </a:rPr>
              <a:t>项子项目经专家论证完善后申报了区专项课题</a:t>
            </a:r>
            <a:endParaRPr lang="en-US" altLang="zh-CN" sz="2400" b="1" dirty="0" smtClean="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461665"/>
          </a:xfrm>
          <a:prstGeom prst="rect">
            <a:avLst/>
          </a:prstGeom>
        </p:spPr>
        <p:txBody>
          <a:bodyPr wrap="square">
            <a:spAutoFit/>
          </a:bodyPr>
          <a:lstStyle/>
          <a:p>
            <a:r>
              <a:rPr lang="zh-CN" altLang="en-US" sz="2400" dirty="0" smtClean="0"/>
              <a:t>（四）教材例题中</a:t>
            </a:r>
            <a:r>
              <a:rPr lang="zh-CN" altLang="zh-CN" sz="2400" dirty="0" smtClean="0"/>
              <a:t>多元表征</a:t>
            </a:r>
            <a:r>
              <a:rPr lang="zh-CN" altLang="en-US" sz="2400" b="1" dirty="0" smtClean="0">
                <a:solidFill>
                  <a:srgbClr val="CC00CC"/>
                </a:solidFill>
              </a:rPr>
              <a:t>内容结构</a:t>
            </a:r>
            <a:r>
              <a:rPr lang="zh-CN" altLang="en-US" sz="2400" dirty="0" smtClean="0"/>
              <a:t>与</a:t>
            </a:r>
            <a:r>
              <a:rPr lang="zh-CN" altLang="zh-CN" sz="2400" b="1" dirty="0" smtClean="0">
                <a:solidFill>
                  <a:srgbClr val="CC00CC"/>
                </a:solidFill>
              </a:rPr>
              <a:t>认知模型</a:t>
            </a:r>
            <a:r>
              <a:rPr lang="zh-CN" altLang="en-US" sz="2400" dirty="0" smtClean="0"/>
              <a:t>建设</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三、获得什么成果</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64515" name="Picture 3"/>
          <p:cNvPicPr>
            <a:picLocks noChangeAspect="1" noChangeArrowheads="1"/>
          </p:cNvPicPr>
          <p:nvPr/>
        </p:nvPicPr>
        <p:blipFill>
          <a:blip r:embed="rId4"/>
          <a:srcRect/>
          <a:stretch>
            <a:fillRect/>
          </a:stretch>
        </p:blipFill>
        <p:spPr bwMode="auto">
          <a:xfrm>
            <a:off x="1142976" y="1357298"/>
            <a:ext cx="7500990" cy="3981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5"/>
          <a:srcRect/>
          <a:stretch>
            <a:fillRect/>
          </a:stretch>
        </p:blipFill>
        <p:spPr bwMode="auto">
          <a:xfrm>
            <a:off x="1500166" y="2285991"/>
            <a:ext cx="7508905" cy="4222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wedge">
                                      <p:cBhvr>
                                        <p:cTn id="12" dur="2000"/>
                                        <p:tgtEl>
                                          <p:spTgt spid="645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461665"/>
          </a:xfrm>
          <a:prstGeom prst="rect">
            <a:avLst/>
          </a:prstGeom>
        </p:spPr>
        <p:txBody>
          <a:bodyPr wrap="square">
            <a:spAutoFit/>
          </a:bodyPr>
          <a:lstStyle/>
          <a:p>
            <a:r>
              <a:rPr lang="zh-CN" altLang="en-US" sz="2400" dirty="0" smtClean="0"/>
              <a:t>（四）教材例题中</a:t>
            </a:r>
            <a:r>
              <a:rPr lang="zh-CN" altLang="zh-CN" sz="2400" dirty="0" smtClean="0"/>
              <a:t>多元表征</a:t>
            </a:r>
            <a:r>
              <a:rPr lang="zh-CN" altLang="en-US" sz="2400" b="1" dirty="0" smtClean="0">
                <a:solidFill>
                  <a:srgbClr val="CC00CC"/>
                </a:solidFill>
              </a:rPr>
              <a:t>内容结构</a:t>
            </a:r>
            <a:r>
              <a:rPr lang="zh-CN" altLang="en-US" sz="2400" dirty="0" smtClean="0"/>
              <a:t>与</a:t>
            </a:r>
            <a:r>
              <a:rPr lang="zh-CN" altLang="zh-CN" sz="2400" b="1" dirty="0" smtClean="0">
                <a:solidFill>
                  <a:srgbClr val="CC00CC"/>
                </a:solidFill>
              </a:rPr>
              <a:t>认知模型</a:t>
            </a:r>
            <a:r>
              <a:rPr lang="zh-CN" altLang="en-US" sz="2400" dirty="0" smtClean="0"/>
              <a:t>建设</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三、获得什么成果</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7" name="Picture 2"/>
          <p:cNvPicPr>
            <a:picLocks noChangeAspect="1" noChangeArrowheads="1"/>
          </p:cNvPicPr>
          <p:nvPr/>
        </p:nvPicPr>
        <p:blipFill>
          <a:blip r:embed="rId4"/>
          <a:srcRect/>
          <a:stretch>
            <a:fillRect/>
          </a:stretch>
        </p:blipFill>
        <p:spPr bwMode="auto">
          <a:xfrm>
            <a:off x="1785918" y="1214422"/>
            <a:ext cx="3214710" cy="3077330"/>
          </a:xfrm>
          <a:prstGeom prst="rect">
            <a:avLst/>
          </a:prstGeom>
          <a:noFill/>
          <a:ln w="9525">
            <a:noFill/>
            <a:miter lim="800000"/>
            <a:headEnd/>
            <a:tailEnd/>
          </a:ln>
          <a:effectLst/>
        </p:spPr>
      </p:pic>
      <p:pic>
        <p:nvPicPr>
          <p:cNvPr id="10" name="Picture 3"/>
          <p:cNvPicPr>
            <a:picLocks noChangeAspect="1" noChangeArrowheads="1"/>
          </p:cNvPicPr>
          <p:nvPr/>
        </p:nvPicPr>
        <p:blipFill>
          <a:blip r:embed="rId5"/>
          <a:srcRect/>
          <a:stretch>
            <a:fillRect/>
          </a:stretch>
        </p:blipFill>
        <p:spPr bwMode="auto">
          <a:xfrm>
            <a:off x="5643570" y="1357298"/>
            <a:ext cx="3029034" cy="2500330"/>
          </a:xfrm>
          <a:prstGeom prst="rect">
            <a:avLst/>
          </a:prstGeom>
          <a:noFill/>
          <a:ln w="9525">
            <a:noFill/>
            <a:miter lim="800000"/>
            <a:headEnd/>
            <a:tailEnd/>
          </a:ln>
          <a:effectLst/>
        </p:spPr>
      </p:pic>
      <p:pic>
        <p:nvPicPr>
          <p:cNvPr id="11" name="Picture 4"/>
          <p:cNvPicPr>
            <a:picLocks noChangeAspect="1" noChangeArrowheads="1"/>
          </p:cNvPicPr>
          <p:nvPr/>
        </p:nvPicPr>
        <p:blipFill>
          <a:blip r:embed="rId6"/>
          <a:srcRect t="4545"/>
          <a:stretch>
            <a:fillRect/>
          </a:stretch>
        </p:blipFill>
        <p:spPr bwMode="auto">
          <a:xfrm>
            <a:off x="1643042" y="4643446"/>
            <a:ext cx="4186643" cy="1357322"/>
          </a:xfrm>
          <a:prstGeom prst="rect">
            <a:avLst/>
          </a:prstGeom>
          <a:noFill/>
          <a:ln w="9525">
            <a:noFill/>
            <a:miter lim="800000"/>
            <a:headEnd/>
            <a:tailEnd/>
          </a:ln>
          <a:effectLst/>
        </p:spPr>
      </p:pic>
      <p:pic>
        <p:nvPicPr>
          <p:cNvPr id="13" name="Picture 5"/>
          <p:cNvPicPr>
            <a:picLocks noChangeAspect="1" noChangeArrowheads="1"/>
          </p:cNvPicPr>
          <p:nvPr/>
        </p:nvPicPr>
        <p:blipFill>
          <a:blip r:embed="rId7"/>
          <a:srcRect/>
          <a:stretch>
            <a:fillRect/>
          </a:stretch>
        </p:blipFill>
        <p:spPr bwMode="auto">
          <a:xfrm>
            <a:off x="6143636" y="4000504"/>
            <a:ext cx="2500330" cy="22416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461665"/>
          </a:xfrm>
          <a:prstGeom prst="rect">
            <a:avLst/>
          </a:prstGeom>
        </p:spPr>
        <p:txBody>
          <a:bodyPr wrap="square">
            <a:spAutoFit/>
          </a:bodyPr>
          <a:lstStyle/>
          <a:p>
            <a:r>
              <a:rPr lang="zh-CN" altLang="en-US" sz="2400" dirty="0" smtClean="0"/>
              <a:t>（五）教师发展</a:t>
            </a:r>
            <a:r>
              <a:rPr lang="en-US" altLang="zh-CN" sz="2400" dirty="0" smtClean="0"/>
              <a:t>——</a:t>
            </a:r>
            <a:r>
              <a:rPr lang="zh-CN" altLang="en-US" sz="2400" dirty="0" smtClean="0"/>
              <a:t>区评优课比赛</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三、获得什么成果</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66562" name="Picture 2"/>
          <p:cNvPicPr>
            <a:picLocks noChangeAspect="1" noChangeArrowheads="1"/>
          </p:cNvPicPr>
          <p:nvPr/>
        </p:nvPicPr>
        <p:blipFill>
          <a:blip r:embed="rId4"/>
          <a:srcRect/>
          <a:stretch>
            <a:fillRect/>
          </a:stretch>
        </p:blipFill>
        <p:spPr bwMode="auto">
          <a:xfrm>
            <a:off x="1357290" y="1571612"/>
            <a:ext cx="7215238" cy="4714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5"/>
          <a:srcRect/>
          <a:stretch>
            <a:fillRect/>
          </a:stretch>
        </p:blipFill>
        <p:spPr bwMode="auto">
          <a:xfrm>
            <a:off x="3143240" y="1928802"/>
            <a:ext cx="3393673" cy="1143008"/>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6562"/>
                                        </p:tgtEl>
                                        <p:attrNameLst>
                                          <p:attrName>style.visibility</p:attrName>
                                        </p:attrNameLst>
                                      </p:cBhvr>
                                      <p:to>
                                        <p:strVal val="visible"/>
                                      </p:to>
                                    </p:set>
                                    <p:animEffect transition="in" filter="wipe(down)">
                                      <p:cBhvr>
                                        <p:cTn id="11" dur="580">
                                          <p:stCondLst>
                                            <p:cond delay="0"/>
                                          </p:stCondLst>
                                        </p:cTn>
                                        <p:tgtEl>
                                          <p:spTgt spid="66562"/>
                                        </p:tgtEl>
                                      </p:cBhvr>
                                    </p:animEffect>
                                    <p:anim calcmode="lin" valueType="num">
                                      <p:cBhvr>
                                        <p:cTn id="12" dur="1822" tmFilter="0,0; 0.14,0.36; 0.43,0.73; 0.71,0.91; 1.0,1.0">
                                          <p:stCondLst>
                                            <p:cond delay="0"/>
                                          </p:stCondLst>
                                        </p:cTn>
                                        <p:tgtEl>
                                          <p:spTgt spid="6656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656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656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656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6562"/>
                                        </p:tgtEl>
                                        <p:attrNameLst>
                                          <p:attrName>ppt_y</p:attrName>
                                        </p:attrNameLst>
                                      </p:cBhvr>
                                      <p:tavLst>
                                        <p:tav tm="0" fmla="#ppt_y-sin(pi*$)/81">
                                          <p:val>
                                            <p:fltVal val="0"/>
                                          </p:val>
                                        </p:tav>
                                        <p:tav tm="100000">
                                          <p:val>
                                            <p:fltVal val="1"/>
                                          </p:val>
                                        </p:tav>
                                      </p:tavLst>
                                    </p:anim>
                                    <p:animScale>
                                      <p:cBhvr>
                                        <p:cTn id="17" dur="26">
                                          <p:stCondLst>
                                            <p:cond delay="650"/>
                                          </p:stCondLst>
                                        </p:cTn>
                                        <p:tgtEl>
                                          <p:spTgt spid="66562"/>
                                        </p:tgtEl>
                                      </p:cBhvr>
                                      <p:to x="100000" y="60000"/>
                                    </p:animScale>
                                    <p:animScale>
                                      <p:cBhvr>
                                        <p:cTn id="18" dur="166" decel="50000">
                                          <p:stCondLst>
                                            <p:cond delay="676"/>
                                          </p:stCondLst>
                                        </p:cTn>
                                        <p:tgtEl>
                                          <p:spTgt spid="66562"/>
                                        </p:tgtEl>
                                      </p:cBhvr>
                                      <p:to x="100000" y="100000"/>
                                    </p:animScale>
                                    <p:animScale>
                                      <p:cBhvr>
                                        <p:cTn id="19" dur="26">
                                          <p:stCondLst>
                                            <p:cond delay="1312"/>
                                          </p:stCondLst>
                                        </p:cTn>
                                        <p:tgtEl>
                                          <p:spTgt spid="66562"/>
                                        </p:tgtEl>
                                      </p:cBhvr>
                                      <p:to x="100000" y="80000"/>
                                    </p:animScale>
                                    <p:animScale>
                                      <p:cBhvr>
                                        <p:cTn id="20" dur="166" decel="50000">
                                          <p:stCondLst>
                                            <p:cond delay="1338"/>
                                          </p:stCondLst>
                                        </p:cTn>
                                        <p:tgtEl>
                                          <p:spTgt spid="66562"/>
                                        </p:tgtEl>
                                      </p:cBhvr>
                                      <p:to x="100000" y="100000"/>
                                    </p:animScale>
                                    <p:animScale>
                                      <p:cBhvr>
                                        <p:cTn id="21" dur="26">
                                          <p:stCondLst>
                                            <p:cond delay="1642"/>
                                          </p:stCondLst>
                                        </p:cTn>
                                        <p:tgtEl>
                                          <p:spTgt spid="66562"/>
                                        </p:tgtEl>
                                      </p:cBhvr>
                                      <p:to x="100000" y="90000"/>
                                    </p:animScale>
                                    <p:animScale>
                                      <p:cBhvr>
                                        <p:cTn id="22" dur="166" decel="50000">
                                          <p:stCondLst>
                                            <p:cond delay="1668"/>
                                          </p:stCondLst>
                                        </p:cTn>
                                        <p:tgtEl>
                                          <p:spTgt spid="66562"/>
                                        </p:tgtEl>
                                      </p:cBhvr>
                                      <p:to x="100000" y="100000"/>
                                    </p:animScale>
                                    <p:animScale>
                                      <p:cBhvr>
                                        <p:cTn id="23" dur="26">
                                          <p:stCondLst>
                                            <p:cond delay="1808"/>
                                          </p:stCondLst>
                                        </p:cTn>
                                        <p:tgtEl>
                                          <p:spTgt spid="66562"/>
                                        </p:tgtEl>
                                      </p:cBhvr>
                                      <p:to x="100000" y="95000"/>
                                    </p:animScale>
                                    <p:animScale>
                                      <p:cBhvr>
                                        <p:cTn id="24" dur="166" decel="50000">
                                          <p:stCondLst>
                                            <p:cond delay="1834"/>
                                          </p:stCondLst>
                                        </p:cTn>
                                        <p:tgtEl>
                                          <p:spTgt spid="6656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2051"/>
                                        </p:tgtEl>
                                        <p:attrNameLst>
                                          <p:attrName>style.visibility</p:attrName>
                                        </p:attrNameLst>
                                      </p:cBhvr>
                                      <p:to>
                                        <p:strVal val="visible"/>
                                      </p:to>
                                    </p:set>
                                    <p:anim calcmode="lin" valueType="num">
                                      <p:cBhvr>
                                        <p:cTn id="29" dur="1000" fill="hold"/>
                                        <p:tgtEl>
                                          <p:spTgt spid="2051"/>
                                        </p:tgtEl>
                                        <p:attrNameLst>
                                          <p:attrName>ppt_w</p:attrName>
                                        </p:attrNameLst>
                                      </p:cBhvr>
                                      <p:tavLst>
                                        <p:tav tm="0">
                                          <p:val>
                                            <p:fltVal val="0"/>
                                          </p:val>
                                        </p:tav>
                                        <p:tav tm="100000">
                                          <p:val>
                                            <p:strVal val="#ppt_w"/>
                                          </p:val>
                                        </p:tav>
                                      </p:tavLst>
                                    </p:anim>
                                    <p:anim calcmode="lin" valueType="num">
                                      <p:cBhvr>
                                        <p:cTn id="30" dur="1000" fill="hold"/>
                                        <p:tgtEl>
                                          <p:spTgt spid="2051"/>
                                        </p:tgtEl>
                                        <p:attrNameLst>
                                          <p:attrName>ppt_h</p:attrName>
                                        </p:attrNameLst>
                                      </p:cBhvr>
                                      <p:tavLst>
                                        <p:tav tm="0">
                                          <p:val>
                                            <p:fltVal val="0"/>
                                          </p:val>
                                        </p:tav>
                                        <p:tav tm="100000">
                                          <p:val>
                                            <p:strVal val="#ppt_h"/>
                                          </p:val>
                                        </p:tav>
                                      </p:tavLst>
                                    </p:anim>
                                    <p:anim calcmode="lin" valueType="num">
                                      <p:cBhvr>
                                        <p:cTn id="31" dur="1000" fill="hold"/>
                                        <p:tgtEl>
                                          <p:spTgt spid="2051"/>
                                        </p:tgtEl>
                                        <p:attrNameLst>
                                          <p:attrName>style.rotation</p:attrName>
                                        </p:attrNameLst>
                                      </p:cBhvr>
                                      <p:tavLst>
                                        <p:tav tm="0">
                                          <p:val>
                                            <p:fltVal val="90"/>
                                          </p:val>
                                        </p:tav>
                                        <p:tav tm="100000">
                                          <p:val>
                                            <p:fltVal val="0"/>
                                          </p:val>
                                        </p:tav>
                                      </p:tavLst>
                                    </p:anim>
                                    <p:animEffect transition="in" filter="fade">
                                      <p:cBhvr>
                                        <p:cTn id="32"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461665"/>
          </a:xfrm>
          <a:prstGeom prst="rect">
            <a:avLst/>
          </a:prstGeom>
        </p:spPr>
        <p:txBody>
          <a:bodyPr wrap="square">
            <a:spAutoFit/>
          </a:bodyPr>
          <a:lstStyle/>
          <a:p>
            <a:r>
              <a:rPr lang="zh-CN" altLang="en-US" sz="2400" dirty="0" smtClean="0"/>
              <a:t>（五）教师发展</a:t>
            </a:r>
            <a:r>
              <a:rPr lang="en-US" altLang="zh-CN" sz="2400" dirty="0" smtClean="0"/>
              <a:t>——</a:t>
            </a:r>
            <a:r>
              <a:rPr lang="zh-CN" altLang="en-US" sz="2400" dirty="0" smtClean="0"/>
              <a:t>区评优课比赛</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三、获得什么成果</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2051" name="Picture 3"/>
          <p:cNvPicPr>
            <a:picLocks noChangeAspect="1" noChangeArrowheads="1"/>
          </p:cNvPicPr>
          <p:nvPr/>
        </p:nvPicPr>
        <p:blipFill>
          <a:blip r:embed="rId4"/>
          <a:srcRect/>
          <a:stretch>
            <a:fillRect/>
          </a:stretch>
        </p:blipFill>
        <p:spPr bwMode="auto">
          <a:xfrm>
            <a:off x="1214414" y="1500174"/>
            <a:ext cx="3065825" cy="1928826"/>
          </a:xfrm>
          <a:prstGeom prst="rect">
            <a:avLst/>
          </a:prstGeom>
          <a:ln>
            <a:noFill/>
          </a:ln>
          <a:effectLst>
            <a:outerShdw blurRad="190500" algn="tl" rotWithShape="0">
              <a:srgbClr val="000000">
                <a:alpha val="70000"/>
              </a:srgbClr>
            </a:outerShdw>
          </a:effectLst>
        </p:spPr>
      </p:pic>
      <p:pic>
        <p:nvPicPr>
          <p:cNvPr id="2052" name="Picture 4"/>
          <p:cNvPicPr>
            <a:picLocks noChangeAspect="1" noChangeArrowheads="1"/>
          </p:cNvPicPr>
          <p:nvPr/>
        </p:nvPicPr>
        <p:blipFill>
          <a:blip r:embed="rId5" cstate="print"/>
          <a:srcRect/>
          <a:stretch>
            <a:fillRect/>
          </a:stretch>
        </p:blipFill>
        <p:spPr bwMode="auto">
          <a:xfrm>
            <a:off x="1214413" y="4357694"/>
            <a:ext cx="3001523" cy="2000264"/>
          </a:xfrm>
          <a:prstGeom prst="rect">
            <a:avLst/>
          </a:prstGeom>
          <a:ln>
            <a:noFill/>
          </a:ln>
          <a:effectLst>
            <a:outerShdw blurRad="190500" algn="tl" rotWithShape="0">
              <a:srgbClr val="000000">
                <a:alpha val="70000"/>
              </a:srgbClr>
            </a:outerShdw>
          </a:effectLst>
        </p:spPr>
      </p:pic>
      <p:pic>
        <p:nvPicPr>
          <p:cNvPr id="2053" name="Picture 5"/>
          <p:cNvPicPr>
            <a:picLocks noChangeAspect="1" noChangeArrowheads="1"/>
          </p:cNvPicPr>
          <p:nvPr/>
        </p:nvPicPr>
        <p:blipFill>
          <a:blip r:embed="rId6"/>
          <a:srcRect/>
          <a:stretch>
            <a:fillRect/>
          </a:stretch>
        </p:blipFill>
        <p:spPr bwMode="auto">
          <a:xfrm>
            <a:off x="3714744" y="2500306"/>
            <a:ext cx="2160376" cy="2214578"/>
          </a:xfrm>
          <a:prstGeom prst="rect">
            <a:avLst/>
          </a:prstGeom>
          <a:ln>
            <a:noFill/>
          </a:ln>
          <a:effectLst>
            <a:outerShdw blurRad="190500" algn="tl" rotWithShape="0">
              <a:srgbClr val="000000">
                <a:alpha val="70000"/>
              </a:srgbClr>
            </a:outerShdw>
          </a:effectLst>
        </p:spPr>
      </p:pic>
      <p:pic>
        <p:nvPicPr>
          <p:cNvPr id="10" name="Picture 1"/>
          <p:cNvPicPr>
            <a:picLocks noChangeAspect="1" noChangeArrowheads="1"/>
          </p:cNvPicPr>
          <p:nvPr/>
        </p:nvPicPr>
        <p:blipFill>
          <a:blip r:embed="rId7"/>
          <a:srcRect/>
          <a:stretch>
            <a:fillRect/>
          </a:stretch>
        </p:blipFill>
        <p:spPr bwMode="auto">
          <a:xfrm>
            <a:off x="5857884" y="1357298"/>
            <a:ext cx="2928958" cy="2354243"/>
          </a:xfrm>
          <a:prstGeom prst="rect">
            <a:avLst/>
          </a:prstGeom>
          <a:ln>
            <a:noFill/>
          </a:ln>
          <a:effectLst>
            <a:outerShdw blurRad="190500" algn="tl" rotWithShape="0">
              <a:srgbClr val="000000">
                <a:alpha val="70000"/>
              </a:srgbClr>
            </a:outerShdw>
          </a:effectLst>
        </p:spPr>
      </p:pic>
      <p:pic>
        <p:nvPicPr>
          <p:cNvPr id="71682" name="Picture 2"/>
          <p:cNvPicPr>
            <a:picLocks noChangeAspect="1" noChangeArrowheads="1"/>
          </p:cNvPicPr>
          <p:nvPr/>
        </p:nvPicPr>
        <p:blipFill>
          <a:blip r:embed="rId8"/>
          <a:srcRect/>
          <a:stretch>
            <a:fillRect/>
          </a:stretch>
        </p:blipFill>
        <p:spPr bwMode="auto">
          <a:xfrm>
            <a:off x="5771932" y="4143380"/>
            <a:ext cx="3014910" cy="225532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par>
                                <p:cTn id="8" presetID="2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edge">
                                      <p:cBhvr>
                                        <p:cTn id="10" dur="2000"/>
                                        <p:tgtEl>
                                          <p:spTgt spid="2052"/>
                                        </p:tgtEl>
                                      </p:cBhvr>
                                    </p:animEffect>
                                  </p:childTnLst>
                                </p:cTn>
                              </p:par>
                              <p:par>
                                <p:cTn id="11" presetID="20"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wedge">
                                      <p:cBhvr>
                                        <p:cTn id="13" dur="2000"/>
                                        <p:tgtEl>
                                          <p:spTgt spid="2053"/>
                                        </p:tgtEl>
                                      </p:cBhvr>
                                    </p:animEffect>
                                  </p:childTnLst>
                                </p:cTn>
                              </p:par>
                              <p:par>
                                <p:cTn id="14" presetID="2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edge">
                                      <p:cBhvr>
                                        <p:cTn id="16" dur="2000"/>
                                        <p:tgtEl>
                                          <p:spTgt spid="10"/>
                                        </p:tgtEl>
                                      </p:cBhvr>
                                    </p:animEffect>
                                  </p:childTnLst>
                                </p:cTn>
                              </p:par>
                              <p:par>
                                <p:cTn id="17" presetID="20" presetClass="entr" presetSubtype="0" fill="hold" nodeType="withEffect">
                                  <p:stCondLst>
                                    <p:cond delay="0"/>
                                  </p:stCondLst>
                                  <p:childTnLst>
                                    <p:set>
                                      <p:cBhvr>
                                        <p:cTn id="18" dur="1" fill="hold">
                                          <p:stCondLst>
                                            <p:cond delay="0"/>
                                          </p:stCondLst>
                                        </p:cTn>
                                        <p:tgtEl>
                                          <p:spTgt spid="71682"/>
                                        </p:tgtEl>
                                        <p:attrNameLst>
                                          <p:attrName>style.visibility</p:attrName>
                                        </p:attrNameLst>
                                      </p:cBhvr>
                                      <p:to>
                                        <p:strVal val="visible"/>
                                      </p:to>
                                    </p:set>
                                    <p:animEffect transition="in" filter="wedge">
                                      <p:cBhvr>
                                        <p:cTn id="19" dur="20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461665"/>
          </a:xfrm>
          <a:prstGeom prst="rect">
            <a:avLst/>
          </a:prstGeom>
        </p:spPr>
        <p:txBody>
          <a:bodyPr wrap="square">
            <a:spAutoFit/>
          </a:bodyPr>
          <a:lstStyle/>
          <a:p>
            <a:r>
              <a:rPr lang="zh-CN" altLang="en-US" sz="2400" dirty="0" smtClean="0"/>
              <a:t>（五）教师发展</a:t>
            </a:r>
            <a:r>
              <a:rPr lang="en-US" altLang="zh-CN" sz="2400" dirty="0" smtClean="0"/>
              <a:t>——</a:t>
            </a:r>
            <a:r>
              <a:rPr lang="zh-CN" altLang="en-US" sz="2400" dirty="0" smtClean="0"/>
              <a:t>荣誉汇总</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三、获得什么成果</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4099" name="Picture 3"/>
          <p:cNvPicPr>
            <a:picLocks noChangeAspect="1" noChangeArrowheads="1"/>
          </p:cNvPicPr>
          <p:nvPr/>
        </p:nvPicPr>
        <p:blipFill>
          <a:blip r:embed="rId4"/>
          <a:srcRect/>
          <a:stretch>
            <a:fillRect/>
          </a:stretch>
        </p:blipFill>
        <p:spPr bwMode="auto">
          <a:xfrm>
            <a:off x="1357290" y="1357298"/>
            <a:ext cx="7072362" cy="4983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wedge">
                                      <p:cBhvr>
                                        <p:cTn id="11"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5262979"/>
          </a:xfrm>
          <a:prstGeom prst="rect">
            <a:avLst/>
          </a:prstGeom>
        </p:spPr>
        <p:txBody>
          <a:bodyPr wrap="square">
            <a:spAutoFit/>
          </a:bodyPr>
          <a:lstStyle/>
          <a:p>
            <a:r>
              <a:rPr lang="en-US" altLang="zh-CN" sz="2400" dirty="0" smtClean="0"/>
              <a:t>2020</a:t>
            </a:r>
            <a:r>
              <a:rPr lang="zh-CN" altLang="en-US" sz="2400" dirty="0" smtClean="0"/>
              <a:t>年</a:t>
            </a:r>
            <a:r>
              <a:rPr lang="en-US" altLang="zh-CN" sz="2400" dirty="0" smtClean="0"/>
              <a:t>8</a:t>
            </a:r>
            <a:r>
              <a:rPr lang="zh-CN" altLang="en-US" sz="2400" dirty="0" smtClean="0"/>
              <a:t>月至</a:t>
            </a:r>
            <a:r>
              <a:rPr lang="en-US" altLang="zh-CN" sz="2400" dirty="0" smtClean="0"/>
              <a:t>2021</a:t>
            </a:r>
            <a:r>
              <a:rPr lang="zh-CN" altLang="en-US" sz="2400" dirty="0" smtClean="0"/>
              <a:t>年</a:t>
            </a:r>
            <a:r>
              <a:rPr lang="en-US" altLang="zh-CN" sz="2400" dirty="0" smtClean="0"/>
              <a:t>1</a:t>
            </a:r>
            <a:r>
              <a:rPr lang="zh-CN" altLang="en-US" sz="2400" dirty="0" smtClean="0"/>
              <a:t>月</a:t>
            </a:r>
            <a:endParaRPr lang="en-US" altLang="zh-CN" sz="2400" dirty="0" smtClean="0"/>
          </a:p>
          <a:p>
            <a:r>
              <a:rPr lang="zh-CN" altLang="en-US" sz="2400" dirty="0" smtClean="0"/>
              <a:t>①重点研究动作表征、图像表征、符号</a:t>
            </a:r>
            <a:r>
              <a:rPr lang="zh-CN" altLang="en-US" sz="2400" b="1" dirty="0" smtClean="0">
                <a:solidFill>
                  <a:srgbClr val="CC00CC"/>
                </a:solidFill>
              </a:rPr>
              <a:t>表征的价值与教学策略</a:t>
            </a:r>
            <a:r>
              <a:rPr lang="zh-CN" altLang="en-US" sz="2400" dirty="0" smtClean="0"/>
              <a:t>。</a:t>
            </a:r>
            <a:endParaRPr lang="en-US" altLang="zh-CN" sz="2400" dirty="0" smtClean="0"/>
          </a:p>
          <a:p>
            <a:endParaRPr lang="en-US" altLang="zh-CN" sz="2400" dirty="0" smtClean="0"/>
          </a:p>
          <a:p>
            <a:r>
              <a:rPr lang="en-US" altLang="zh-CN" sz="2400" dirty="0" smtClean="0"/>
              <a:t>②</a:t>
            </a:r>
            <a:r>
              <a:rPr lang="zh-CN" altLang="en-US" sz="2400" dirty="0" smtClean="0"/>
              <a:t>梳理单册教材例题，结合日常课堂教学，设计多元表征例题教学活动，形成</a:t>
            </a:r>
            <a:r>
              <a:rPr lang="zh-CN" altLang="en-US" sz="2400" b="1" dirty="0" smtClean="0">
                <a:solidFill>
                  <a:srgbClr val="CC00CC"/>
                </a:solidFill>
              </a:rPr>
              <a:t>表征转换与转译的路径</a:t>
            </a:r>
            <a:r>
              <a:rPr lang="zh-CN" altLang="en-US" sz="2400" dirty="0" smtClean="0"/>
              <a:t>，</a:t>
            </a:r>
            <a:r>
              <a:rPr lang="zh-CN" altLang="en-US" sz="2400" b="1" dirty="0" smtClean="0">
                <a:solidFill>
                  <a:srgbClr val="CC00CC"/>
                </a:solidFill>
              </a:rPr>
              <a:t>完善内容结构，提炼认知模型</a:t>
            </a:r>
            <a:r>
              <a:rPr lang="zh-CN" altLang="en-US" sz="2400" dirty="0" smtClean="0"/>
              <a:t>，形成多元表征单册例题教学手册样稿。</a:t>
            </a:r>
            <a:endParaRPr lang="en-US" altLang="zh-CN" sz="2400" dirty="0" smtClean="0"/>
          </a:p>
          <a:p>
            <a:endParaRPr lang="en-US" altLang="zh-CN" sz="2400" dirty="0" smtClean="0"/>
          </a:p>
          <a:p>
            <a:r>
              <a:rPr lang="en-US" altLang="zh-CN" sz="2400" dirty="0" smtClean="0"/>
              <a:t>③</a:t>
            </a:r>
            <a:r>
              <a:rPr lang="zh-CN" altLang="en-US" sz="2400" b="1" dirty="0" smtClean="0">
                <a:solidFill>
                  <a:srgbClr val="CC00CC"/>
                </a:solidFill>
              </a:rPr>
              <a:t>从教学手册样稿中每月集中教学研讨</a:t>
            </a:r>
            <a:r>
              <a:rPr lang="en-US" altLang="zh-CN" sz="2400" b="1" dirty="0" smtClean="0">
                <a:solidFill>
                  <a:srgbClr val="CC00CC"/>
                </a:solidFill>
              </a:rPr>
              <a:t>2</a:t>
            </a:r>
            <a:r>
              <a:rPr lang="zh-CN" altLang="en-US" sz="2400" b="1" dirty="0" smtClean="0">
                <a:solidFill>
                  <a:srgbClr val="CC00CC"/>
                </a:solidFill>
              </a:rPr>
              <a:t>节课</a:t>
            </a:r>
            <a:r>
              <a:rPr lang="zh-CN" altLang="en-US" sz="2400" dirty="0" smtClean="0"/>
              <a:t>，共同研讨修订教学手册样稿。</a:t>
            </a:r>
            <a:endParaRPr lang="en-US" altLang="zh-CN" sz="2400" dirty="0" smtClean="0"/>
          </a:p>
          <a:p>
            <a:endParaRPr lang="en-US" altLang="zh-CN" sz="2400" dirty="0" smtClean="0"/>
          </a:p>
          <a:p>
            <a:r>
              <a:rPr lang="en-US" altLang="zh-CN" sz="2400" dirty="0" smtClean="0"/>
              <a:t>④ 2021</a:t>
            </a:r>
            <a:r>
              <a:rPr lang="zh-CN" altLang="en-US" sz="2400" dirty="0" smtClean="0"/>
              <a:t>年</a:t>
            </a:r>
            <a:r>
              <a:rPr lang="en-US" altLang="zh-CN" sz="2400" dirty="0" smtClean="0"/>
              <a:t>1</a:t>
            </a:r>
            <a:r>
              <a:rPr lang="zh-CN" altLang="en-US" sz="2400" dirty="0" smtClean="0"/>
              <a:t>月集中研讨沙龙，开展阶段反馈，邀请专家</a:t>
            </a:r>
            <a:r>
              <a:rPr lang="zh-CN" altLang="en-US" sz="2400" b="1" dirty="0" smtClean="0">
                <a:solidFill>
                  <a:srgbClr val="CC00CC"/>
                </a:solidFill>
              </a:rPr>
              <a:t>论证单册教学手册</a:t>
            </a:r>
            <a:r>
              <a:rPr lang="zh-CN" altLang="en-US" sz="2400" dirty="0" smtClean="0"/>
              <a:t>。</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四、下学期主要建设内容</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工作阶段回顾（杨洋罗雯娟制作）.mp4">
            <a:hlinkClick r:id="" action="ppaction://media"/>
          </p:cNvPr>
          <p:cNvPicPr>
            <a:picLocks noRot="1" noChangeAspect="1"/>
          </p:cNvPicPr>
          <p:nvPr>
            <a:videoFile r:link="rId1"/>
          </p:nvPr>
        </p:nvPicPr>
        <p:blipFill>
          <a:blip r:embed="rId4"/>
          <a:stretch>
            <a:fillRect/>
          </a:stretch>
        </p:blipFill>
        <p:spPr>
          <a:xfrm>
            <a:off x="2000232" y="2071678"/>
            <a:ext cx="5715040" cy="4286280"/>
          </a:xfrm>
          <a:prstGeom prst="rect">
            <a:avLst/>
          </a:prstGeom>
        </p:spPr>
      </p:pic>
      <p:pic>
        <p:nvPicPr>
          <p:cNvPr id="8" name="Picture 5"/>
          <p:cNvPicPr preferRelativeResize="0">
            <a:picLocks noChangeArrowheads="1"/>
          </p:cNvPicPr>
          <p:nvPr/>
        </p:nvPicPr>
        <p:blipFill>
          <a:blip r:embed="rId5"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1266" name="Picture 2"/>
          <p:cNvPicPr>
            <a:picLocks noChangeAspect="1" noChangeArrowheads="1"/>
          </p:cNvPicPr>
          <p:nvPr/>
        </p:nvPicPr>
        <p:blipFill>
          <a:blip r:embed="rId6"/>
          <a:srcRect/>
          <a:stretch>
            <a:fillRect/>
          </a:stretch>
        </p:blipFill>
        <p:spPr bwMode="auto">
          <a:xfrm>
            <a:off x="1428728" y="1000108"/>
            <a:ext cx="6957224" cy="847729"/>
          </a:xfrm>
          <a:prstGeom prst="rect">
            <a:avLst/>
          </a:prstGeom>
          <a:noFill/>
          <a:ln w="9525">
            <a:noFill/>
            <a:miter lim="800000"/>
            <a:headEnd/>
            <a:tailEnd/>
          </a:ln>
          <a:effectLst/>
        </p:spPr>
      </p:pic>
      <p:pic>
        <p:nvPicPr>
          <p:cNvPr id="6146" name="Picture 2">
            <a:hlinkClick r:id="rId7" action="ppaction://hlinkfile"/>
          </p:cNvPr>
          <p:cNvPicPr>
            <a:picLocks noChangeAspect="1" noChangeArrowheads="1"/>
          </p:cNvPicPr>
          <p:nvPr/>
        </p:nvPicPr>
        <p:blipFill>
          <a:blip r:embed="rId8"/>
          <a:srcRect/>
          <a:stretch>
            <a:fillRect/>
          </a:stretch>
        </p:blipFill>
        <p:spPr bwMode="auto">
          <a:xfrm>
            <a:off x="2000232" y="2357430"/>
            <a:ext cx="5705475" cy="3467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video>
              <p:cMediaNode>
                <p:cTn id="2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0" name="矩形 9"/>
          <p:cNvSpPr/>
          <p:nvPr/>
        </p:nvSpPr>
        <p:spPr>
          <a:xfrm>
            <a:off x="2771800" y="1844824"/>
            <a:ext cx="4788000" cy="1323439"/>
          </a:xfrm>
          <a:prstGeom prst="rect">
            <a:avLst/>
          </a:prstGeom>
          <a:noFill/>
        </p:spPr>
        <p:txBody>
          <a:bodyPr>
            <a:spAutoFit/>
          </a:bodyPr>
          <a:lstStyle/>
          <a:p>
            <a:pPr algn="ctr">
              <a:buFont typeface="Arial" charset="0"/>
              <a:buNone/>
              <a:defRPr/>
            </a:pPr>
            <a:r>
              <a:rPr lang="zh-CN" altLang="en-US" sz="8000" dirty="0">
                <a:ln w="17780" cmpd="sng">
                  <a:solidFill>
                    <a:srgbClr val="FFFFFF"/>
                  </a:solidFill>
                  <a:prstDash val="solid"/>
                  <a:miter lim="800000"/>
                </a:ln>
                <a:solidFill>
                  <a:srgbClr val="6600FF"/>
                </a:solidFill>
                <a:effectLst>
                  <a:outerShdw blurRad="50800" algn="tl" rotWithShape="0">
                    <a:srgbClr val="000000"/>
                  </a:outerShdw>
                </a:effectLst>
                <a:latin typeface="Arial" charset="0"/>
              </a:rPr>
              <a:t>谨请指正！</a:t>
            </a:r>
          </a:p>
        </p:txBody>
      </p:sp>
      <p:sp>
        <p:nvSpPr>
          <p:cNvPr id="7" name="矩形 6"/>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100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10"/>
                                        </p:tgtEl>
                                        <p:attrNameLst>
                                          <p:attrName>fillcolor</p:attrName>
                                        </p:attrNameLst>
                                      </p:cBhvr>
                                      <p:tavLst>
                                        <p:tav tm="0">
                                          <p:val>
                                            <p:clrVal>
                                              <a:schemeClr val="accent2"/>
                                            </p:clrVal>
                                          </p:val>
                                        </p:tav>
                                        <p:tav tm="50000">
                                          <p:val>
                                            <p:clrVal>
                                              <a:schemeClr val="hlink"/>
                                            </p:clrVal>
                                          </p:val>
                                        </p:tav>
                                      </p:tavLst>
                                    </p:anim>
                                    <p:set>
                                      <p:cBhvr>
                                        <p:cTn id="9" dur="100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475656" y="836712"/>
            <a:ext cx="7128792" cy="2123658"/>
          </a:xfrm>
          <a:prstGeom prst="rect">
            <a:avLst/>
          </a:prstGeom>
        </p:spPr>
        <p:txBody>
          <a:bodyPr wrap="square">
            <a:spAutoFit/>
          </a:bodyPr>
          <a:lstStyle/>
          <a:p>
            <a:r>
              <a:rPr lang="en-US" altLang="zh-CN" sz="3600" b="1" dirty="0" smtClean="0">
                <a:solidFill>
                  <a:srgbClr val="FF0000"/>
                </a:solidFill>
              </a:rPr>
              <a:t>2.</a:t>
            </a:r>
            <a:r>
              <a:rPr lang="zh-CN" altLang="en-US" sz="3600" b="1" dirty="0" smtClean="0">
                <a:solidFill>
                  <a:srgbClr val="FF0000"/>
                </a:solidFill>
              </a:rPr>
              <a:t>数学多元</a:t>
            </a:r>
            <a:r>
              <a:rPr lang="zh-CN" altLang="zh-CN" sz="3600" b="1" dirty="0" smtClean="0">
                <a:solidFill>
                  <a:srgbClr val="FF0000"/>
                </a:solidFill>
              </a:rPr>
              <a:t>表征</a:t>
            </a:r>
            <a:endParaRPr lang="en-US" altLang="zh-CN" sz="3600" b="1" dirty="0" smtClean="0">
              <a:solidFill>
                <a:srgbClr val="FF0000"/>
              </a:solidFill>
            </a:endParaRPr>
          </a:p>
          <a:p>
            <a:pPr>
              <a:buFont typeface="Arial" pitchFamily="34" charset="0"/>
              <a:buChar char="•"/>
            </a:pPr>
            <a:r>
              <a:rPr lang="zh-CN" altLang="en-US" sz="2400" dirty="0" smtClean="0"/>
              <a:t>同一个数学学习对象可以用本质不同的多种表征形式进行数学化呈现。多元表征可分为内在多元表征和外在多元表征，外在多元表征又可进一步分为言语化表征和视觉化表征。</a:t>
            </a:r>
            <a:endParaRPr lang="zh-CN" altLang="en-US" sz="2400" dirty="0"/>
          </a:p>
        </p:txBody>
      </p:sp>
      <p:sp>
        <p:nvSpPr>
          <p:cNvPr id="14" name="矩形 13"/>
          <p:cNvSpPr/>
          <p:nvPr/>
        </p:nvSpPr>
        <p:spPr>
          <a:xfrm>
            <a:off x="2214546" y="3357562"/>
            <a:ext cx="6143668" cy="1508105"/>
          </a:xfrm>
          <a:prstGeom prst="rect">
            <a:avLst/>
          </a:prstGeom>
        </p:spPr>
        <p:txBody>
          <a:bodyPr wrap="square">
            <a:spAutoFit/>
          </a:bodyPr>
          <a:lstStyle/>
          <a:p>
            <a:pPr>
              <a:buFont typeface="Arial" pitchFamily="34" charset="0"/>
              <a:buChar char="•"/>
            </a:pPr>
            <a:r>
              <a:rPr lang="zh-CN" altLang="en-US" sz="2000" b="1" dirty="0" smtClean="0">
                <a:solidFill>
                  <a:srgbClr val="1FA808"/>
                </a:solidFill>
              </a:rPr>
              <a:t>本项目主要涉及外在多元表征中的三类：</a:t>
            </a:r>
            <a:endParaRPr lang="en-US" altLang="zh-CN" sz="2000" b="1" dirty="0" smtClean="0">
              <a:solidFill>
                <a:srgbClr val="1FA808"/>
              </a:solidFill>
            </a:endParaRPr>
          </a:p>
          <a:p>
            <a:pPr>
              <a:buFont typeface="Arial" pitchFamily="34" charset="0"/>
              <a:buChar char="•"/>
            </a:pPr>
            <a:r>
              <a:rPr lang="zh-CN" altLang="en-US" sz="2000" b="1" dirty="0" smtClean="0">
                <a:solidFill>
                  <a:srgbClr val="1FA808"/>
                </a:solidFill>
              </a:rPr>
              <a:t>一是如教学具操作、媒体动画等的</a:t>
            </a:r>
            <a:r>
              <a:rPr lang="zh-CN" altLang="en-US" sz="2400" b="1" dirty="0" smtClean="0">
                <a:solidFill>
                  <a:srgbClr val="CC00CC"/>
                </a:solidFill>
              </a:rPr>
              <a:t>动作表征</a:t>
            </a:r>
            <a:r>
              <a:rPr lang="zh-CN" altLang="en-US" sz="2000" b="1" dirty="0" smtClean="0">
                <a:solidFill>
                  <a:srgbClr val="1FA808"/>
                </a:solidFill>
              </a:rPr>
              <a:t>；</a:t>
            </a:r>
            <a:endParaRPr lang="en-US" altLang="zh-CN" sz="2000" b="1" dirty="0" smtClean="0">
              <a:solidFill>
                <a:srgbClr val="1FA808"/>
              </a:solidFill>
            </a:endParaRPr>
          </a:p>
          <a:p>
            <a:pPr>
              <a:buFont typeface="Arial" pitchFamily="34" charset="0"/>
              <a:buChar char="•"/>
            </a:pPr>
            <a:r>
              <a:rPr lang="zh-CN" altLang="en-US" sz="2000" b="1" dirty="0" smtClean="0">
                <a:solidFill>
                  <a:srgbClr val="1FA808"/>
                </a:solidFill>
              </a:rPr>
              <a:t>二是情境图、线段图、示意图等的</a:t>
            </a:r>
            <a:r>
              <a:rPr lang="zh-CN" altLang="en-US" sz="2400" b="1" dirty="0" smtClean="0">
                <a:solidFill>
                  <a:srgbClr val="CC00CC"/>
                </a:solidFill>
              </a:rPr>
              <a:t>图像表征</a:t>
            </a:r>
            <a:r>
              <a:rPr lang="zh-CN" altLang="en-US" sz="2000" b="1" dirty="0" smtClean="0">
                <a:solidFill>
                  <a:srgbClr val="1FA808"/>
                </a:solidFill>
              </a:rPr>
              <a:t>；</a:t>
            </a:r>
            <a:endParaRPr lang="en-US" altLang="zh-CN" sz="2000" b="1" dirty="0" smtClean="0">
              <a:solidFill>
                <a:srgbClr val="1FA808"/>
              </a:solidFill>
            </a:endParaRPr>
          </a:p>
          <a:p>
            <a:pPr>
              <a:buFont typeface="Arial" pitchFamily="34" charset="0"/>
              <a:buChar char="•"/>
            </a:pPr>
            <a:r>
              <a:rPr lang="zh-CN" altLang="en-US" sz="2000" b="1" dirty="0" smtClean="0">
                <a:solidFill>
                  <a:srgbClr val="1FA808"/>
                </a:solidFill>
              </a:rPr>
              <a:t>三是运算符号、字母表达等的</a:t>
            </a:r>
            <a:r>
              <a:rPr lang="zh-CN" altLang="en-US" sz="2400" b="1" dirty="0" smtClean="0">
                <a:solidFill>
                  <a:srgbClr val="CC00CC"/>
                </a:solidFill>
              </a:rPr>
              <a:t>符号表征</a:t>
            </a:r>
            <a:r>
              <a:rPr lang="zh-CN" altLang="en-US" sz="2000" b="1" dirty="0" smtClean="0">
                <a:solidFill>
                  <a:srgbClr val="1FA808"/>
                </a:solidFill>
              </a:rPr>
              <a:t>。</a:t>
            </a:r>
            <a:endParaRPr lang="zh-CN" altLang="en-US" sz="2000" dirty="0">
              <a:solidFill>
                <a:srgbClr val="1FA808"/>
              </a:solidFill>
            </a:endParaRPr>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7" name="TextBox 6"/>
          <p:cNvSpPr txBox="1"/>
          <p:nvPr/>
        </p:nvSpPr>
        <p:spPr>
          <a:xfrm>
            <a:off x="1043608" y="46365"/>
            <a:ext cx="3672408" cy="523220"/>
          </a:xfrm>
          <a:prstGeom prst="rect">
            <a:avLst/>
          </a:prstGeom>
          <a:solidFill>
            <a:srgbClr val="1FA808">
              <a:alpha val="69804"/>
            </a:srgbClr>
          </a:solidFill>
        </p:spPr>
        <p:txBody>
          <a:bodyPr wrap="square" rtlCol="0">
            <a:spAutoFit/>
          </a:bodyPr>
          <a:lstStyle/>
          <a:p>
            <a:pPr algn="ctr"/>
            <a:r>
              <a:rPr lang="zh-CN" altLang="en-US" sz="2800" dirty="0" smtClean="0"/>
              <a:t>一、项目是什么</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0"/>
                                        <p:tgtEl>
                                          <p:spTgt spid="14"/>
                                        </p:tgtEl>
                                      </p:cBhvr>
                                    </p:animEffect>
                                    <p:anim calcmode="lin" valueType="num">
                                      <p:cBhvr>
                                        <p:cTn id="12" dur="5000" fill="hold"/>
                                        <p:tgtEl>
                                          <p:spTgt spid="14"/>
                                        </p:tgtEl>
                                        <p:attrNameLst>
                                          <p:attrName>ppt_x</p:attrName>
                                        </p:attrNameLst>
                                      </p:cBhvr>
                                      <p:tavLst>
                                        <p:tav tm="0">
                                          <p:val>
                                            <p:strVal val="#ppt_x"/>
                                          </p:val>
                                        </p:tav>
                                        <p:tav tm="100000">
                                          <p:val>
                                            <p:strVal val="#ppt_x"/>
                                          </p:val>
                                        </p:tav>
                                      </p:tavLst>
                                    </p:anim>
                                    <p:anim calcmode="lin" valueType="num">
                                      <p:cBhvr>
                                        <p:cTn id="13" dur="5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475656" y="836712"/>
            <a:ext cx="7344816" cy="5386090"/>
          </a:xfrm>
          <a:prstGeom prst="rect">
            <a:avLst/>
          </a:prstGeom>
        </p:spPr>
        <p:txBody>
          <a:bodyPr wrap="square">
            <a:spAutoFit/>
          </a:bodyPr>
          <a:lstStyle/>
          <a:p>
            <a:r>
              <a:rPr lang="en-US" altLang="zh-CN" sz="3600" b="1" dirty="0" smtClean="0">
                <a:solidFill>
                  <a:srgbClr val="FF0000"/>
                </a:solidFill>
              </a:rPr>
              <a:t>3.</a:t>
            </a:r>
            <a:r>
              <a:rPr lang="zh-CN" altLang="zh-CN" sz="3600" b="1" dirty="0" smtClean="0">
                <a:solidFill>
                  <a:srgbClr val="FF0000"/>
                </a:solidFill>
              </a:rPr>
              <a:t> </a:t>
            </a:r>
            <a:r>
              <a:rPr lang="zh-CN" altLang="zh-CN" sz="3200" b="1" dirty="0" smtClean="0">
                <a:solidFill>
                  <a:srgbClr val="FF0000"/>
                </a:solidFill>
              </a:rPr>
              <a:t>数学</a:t>
            </a:r>
            <a:r>
              <a:rPr lang="zh-CN" altLang="en-US" sz="3200" b="1" dirty="0" smtClean="0">
                <a:solidFill>
                  <a:srgbClr val="FF0000"/>
                </a:solidFill>
              </a:rPr>
              <a:t>教材例题</a:t>
            </a:r>
            <a:r>
              <a:rPr lang="zh-CN" altLang="zh-CN" sz="3200" b="1" dirty="0" smtClean="0">
                <a:solidFill>
                  <a:srgbClr val="FF0000"/>
                </a:solidFill>
              </a:rPr>
              <a:t>中多元表征的</a:t>
            </a:r>
            <a:r>
              <a:rPr lang="zh-CN" altLang="en-US" sz="3200" b="1" dirty="0" smtClean="0">
                <a:solidFill>
                  <a:srgbClr val="FF0000"/>
                </a:solidFill>
              </a:rPr>
              <a:t>教学手册</a:t>
            </a:r>
            <a:endParaRPr lang="en-US" altLang="zh-CN" sz="3200" b="1" dirty="0" smtClean="0">
              <a:solidFill>
                <a:srgbClr val="FF0000"/>
              </a:solidFill>
            </a:endParaRPr>
          </a:p>
          <a:p>
            <a:r>
              <a:rPr lang="en-US" altLang="zh-CN" sz="3600" b="1" dirty="0" smtClean="0">
                <a:solidFill>
                  <a:srgbClr val="FF0000"/>
                </a:solidFill>
              </a:rPr>
              <a:t>     </a:t>
            </a:r>
            <a:r>
              <a:rPr lang="zh-CN" altLang="en-US" sz="2400" dirty="0" smtClean="0"/>
              <a:t>本项目以苏教版数学教材例题为主要载体，</a:t>
            </a:r>
            <a:r>
              <a:rPr lang="zh-CN" altLang="zh-CN" sz="2400" dirty="0" smtClean="0"/>
              <a:t>立足</a:t>
            </a:r>
            <a:r>
              <a:rPr lang="zh-CN" altLang="en-US" sz="2400" dirty="0" smtClean="0"/>
              <a:t>中</a:t>
            </a:r>
            <a:r>
              <a:rPr lang="zh-CN" altLang="zh-CN" sz="2400" dirty="0" smtClean="0"/>
              <a:t>小学生的年龄与心理特点以及认知规律，应用动作表征、图像表征、符号表征等</a:t>
            </a:r>
            <a:r>
              <a:rPr lang="zh-CN" altLang="en-US" sz="2400" dirty="0" smtClean="0"/>
              <a:t>多元表征形式，进行表征内转换与表征间转译等理性分析，促进数学理解。手册围绕例题知识内容、表征形式、表征路径等维度进行研发，主要包括</a:t>
            </a:r>
            <a:r>
              <a:rPr lang="zh-CN" altLang="en-US" sz="2400" b="1" dirty="0" smtClean="0">
                <a:solidFill>
                  <a:srgbClr val="1FA808"/>
                </a:solidFill>
              </a:rPr>
              <a:t>教材例题教学的多元表征内容结构体系、活动设计、表征转换与转译的路径设计、提炼生成多元表征教学认知模型</a:t>
            </a:r>
            <a:r>
              <a:rPr lang="zh-CN" altLang="en-US" sz="2400" dirty="0" smtClean="0"/>
              <a:t>等，为教师的教和学生的学提供另一种教学可能视角</a:t>
            </a:r>
            <a:r>
              <a:rPr lang="en-US" altLang="zh-CN" sz="2400" dirty="0" smtClean="0"/>
              <a:t>——</a:t>
            </a:r>
            <a:r>
              <a:rPr lang="zh-CN" altLang="en-US" sz="2400" dirty="0" smtClean="0"/>
              <a:t>多元表征支持系统。</a:t>
            </a:r>
            <a:endParaRPr lang="en-US" altLang="zh-CN" sz="2400" dirty="0" smtClean="0"/>
          </a:p>
          <a:p>
            <a:endParaRPr lang="en-US" altLang="zh-CN" sz="2400" dirty="0" smtClean="0"/>
          </a:p>
          <a:p>
            <a:r>
              <a:rPr lang="en-US" sz="2800" b="1" dirty="0" smtClean="0">
                <a:solidFill>
                  <a:srgbClr val="FF0000"/>
                </a:solidFill>
              </a:rPr>
              <a:t> </a:t>
            </a:r>
            <a:r>
              <a:rPr lang="zh-CN" altLang="en-US" sz="2800" b="1" dirty="0" smtClean="0">
                <a:solidFill>
                  <a:srgbClr val="FF0000"/>
                </a:solidFill>
              </a:rPr>
              <a:t>本项目重点围绕“数与代数”“图形与几何”两大领域。</a:t>
            </a:r>
            <a:endParaRPr lang="zh-CN" altLang="en-US" sz="2800" b="1" dirty="0">
              <a:solidFill>
                <a:srgbClr val="FF0000"/>
              </a:solidFill>
            </a:endParaRPr>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6" name="TextBox 5"/>
          <p:cNvSpPr txBox="1"/>
          <p:nvPr/>
        </p:nvSpPr>
        <p:spPr>
          <a:xfrm>
            <a:off x="1043608" y="46365"/>
            <a:ext cx="3672408" cy="523220"/>
          </a:xfrm>
          <a:prstGeom prst="rect">
            <a:avLst/>
          </a:prstGeom>
          <a:solidFill>
            <a:srgbClr val="1FA808">
              <a:alpha val="69804"/>
            </a:srgbClr>
          </a:solidFill>
        </p:spPr>
        <p:txBody>
          <a:bodyPr wrap="square" rtlCol="0">
            <a:spAutoFit/>
          </a:bodyPr>
          <a:lstStyle/>
          <a:p>
            <a:pPr algn="ctr"/>
            <a:r>
              <a:rPr lang="zh-CN" altLang="en-US" sz="2800" dirty="0" smtClean="0"/>
              <a:t>一、项目是什么</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357290" y="857232"/>
            <a:ext cx="7643834" cy="4647426"/>
          </a:xfrm>
          <a:prstGeom prst="rect">
            <a:avLst/>
          </a:prstGeom>
        </p:spPr>
        <p:txBody>
          <a:bodyPr wrap="square">
            <a:spAutoFit/>
          </a:bodyPr>
          <a:lstStyle/>
          <a:p>
            <a:r>
              <a:rPr lang="en-US" altLang="zh-CN" sz="3200" b="1" dirty="0" smtClean="0">
                <a:solidFill>
                  <a:srgbClr val="FF0000"/>
                </a:solidFill>
              </a:rPr>
              <a:t>4.</a:t>
            </a:r>
            <a:r>
              <a:rPr lang="zh-CN" altLang="zh-CN" sz="3200" b="1" dirty="0" smtClean="0">
                <a:solidFill>
                  <a:srgbClr val="FF0000"/>
                </a:solidFill>
              </a:rPr>
              <a:t> </a:t>
            </a:r>
            <a:r>
              <a:rPr lang="zh-CN" altLang="en-US" sz="3200" b="1" dirty="0" smtClean="0">
                <a:solidFill>
                  <a:srgbClr val="FF0000"/>
                </a:solidFill>
              </a:rPr>
              <a:t>建设内容</a:t>
            </a:r>
            <a:endParaRPr lang="en-US" altLang="zh-CN" sz="3200" dirty="0" smtClean="0"/>
          </a:p>
          <a:p>
            <a:r>
              <a:rPr lang="en-US" altLang="zh-CN" sz="2400" dirty="0" smtClean="0"/>
              <a:t>1</a:t>
            </a:r>
            <a:r>
              <a:rPr lang="zh-CN" altLang="zh-CN" sz="2400" dirty="0" smtClean="0"/>
              <a:t>．数学多元表征的</a:t>
            </a:r>
            <a:r>
              <a:rPr lang="zh-CN" altLang="en-US" sz="2400" b="1" dirty="0" smtClean="0">
                <a:solidFill>
                  <a:srgbClr val="1FA808"/>
                </a:solidFill>
              </a:rPr>
              <a:t>内涵、特征与功能</a:t>
            </a:r>
            <a:endParaRPr lang="en-US" altLang="zh-CN" sz="2400" b="1" dirty="0" smtClean="0">
              <a:solidFill>
                <a:srgbClr val="1FA808"/>
              </a:solidFill>
            </a:endParaRPr>
          </a:p>
          <a:p>
            <a:r>
              <a:rPr lang="zh-CN" altLang="en-US" sz="2400" b="1" dirty="0" smtClean="0">
                <a:solidFill>
                  <a:srgbClr val="1FA808"/>
                </a:solidFill>
              </a:rPr>
              <a:t>（项目基础）</a:t>
            </a:r>
            <a:endParaRPr lang="en-US" altLang="zh-CN" sz="2400" b="1" dirty="0" smtClean="0">
              <a:solidFill>
                <a:srgbClr val="1FA808"/>
              </a:solidFill>
            </a:endParaRPr>
          </a:p>
          <a:p>
            <a:endParaRPr lang="zh-CN" altLang="zh-CN" sz="2400" dirty="0" smtClean="0"/>
          </a:p>
          <a:p>
            <a:r>
              <a:rPr lang="en-US" altLang="zh-CN" sz="2400" dirty="0" smtClean="0"/>
              <a:t>2</a:t>
            </a:r>
            <a:r>
              <a:rPr lang="zh-CN" altLang="zh-CN" sz="2400" dirty="0" smtClean="0"/>
              <a:t>．</a:t>
            </a:r>
            <a:r>
              <a:rPr lang="zh-CN" altLang="en-US" sz="2400" dirty="0" smtClean="0"/>
              <a:t>数学教材</a:t>
            </a:r>
            <a:r>
              <a:rPr lang="zh-CN" altLang="zh-CN" sz="2400" dirty="0" smtClean="0"/>
              <a:t>例题</a:t>
            </a:r>
            <a:r>
              <a:rPr lang="zh-CN" altLang="en-US" sz="2400" dirty="0" smtClean="0"/>
              <a:t>中</a:t>
            </a:r>
            <a:r>
              <a:rPr lang="zh-CN" altLang="zh-CN" sz="2400" dirty="0" smtClean="0"/>
              <a:t>多元表征</a:t>
            </a:r>
            <a:r>
              <a:rPr lang="zh-CN" altLang="zh-CN" sz="2400" b="1" dirty="0" smtClean="0">
                <a:solidFill>
                  <a:srgbClr val="CC00CC"/>
                </a:solidFill>
              </a:rPr>
              <a:t>活动</a:t>
            </a:r>
            <a:r>
              <a:rPr lang="zh-CN" altLang="en-US" sz="2400" b="1" dirty="0" smtClean="0">
                <a:solidFill>
                  <a:srgbClr val="CC00CC"/>
                </a:solidFill>
              </a:rPr>
              <a:t>设计</a:t>
            </a:r>
            <a:r>
              <a:rPr lang="zh-CN" altLang="en-US" sz="2400" dirty="0" smtClean="0"/>
              <a:t>建设</a:t>
            </a:r>
            <a:endParaRPr lang="en-US" altLang="zh-CN" sz="2400" dirty="0" smtClean="0"/>
          </a:p>
          <a:p>
            <a:r>
              <a:rPr lang="zh-CN" altLang="en-US" sz="2400" b="1" dirty="0" smtClean="0">
                <a:solidFill>
                  <a:srgbClr val="1FA808"/>
                </a:solidFill>
              </a:rPr>
              <a:t>（侧重于动作表征、图像表征、符号表征）</a:t>
            </a:r>
            <a:endParaRPr lang="en-US" altLang="zh-CN" sz="2400" b="1" dirty="0" smtClean="0">
              <a:solidFill>
                <a:srgbClr val="1FA808"/>
              </a:solidFill>
            </a:endParaRPr>
          </a:p>
          <a:p>
            <a:endParaRPr lang="en-US" altLang="zh-CN" sz="2400" dirty="0" smtClean="0"/>
          </a:p>
          <a:p>
            <a:r>
              <a:rPr lang="en-US" altLang="zh-CN" sz="2400" dirty="0" smtClean="0"/>
              <a:t>3</a:t>
            </a:r>
            <a:r>
              <a:rPr lang="zh-CN" altLang="zh-CN" sz="2400" dirty="0" smtClean="0"/>
              <a:t>．</a:t>
            </a:r>
            <a:r>
              <a:rPr lang="zh-CN" altLang="en-US" sz="2400" dirty="0" smtClean="0"/>
              <a:t>数学教材例题中</a:t>
            </a:r>
            <a:r>
              <a:rPr lang="zh-CN" altLang="zh-CN" sz="2400" dirty="0" smtClean="0">
                <a:solidFill>
                  <a:srgbClr val="FF0000"/>
                </a:solidFill>
              </a:rPr>
              <a:t>表征转换与转译</a:t>
            </a:r>
            <a:r>
              <a:rPr lang="zh-CN" altLang="zh-CN" sz="2400" dirty="0" smtClean="0"/>
              <a:t>的</a:t>
            </a:r>
            <a:r>
              <a:rPr lang="zh-CN" altLang="zh-CN" sz="2400" b="1" dirty="0" smtClean="0">
                <a:solidFill>
                  <a:srgbClr val="CC00CC"/>
                </a:solidFill>
              </a:rPr>
              <a:t>路径设计</a:t>
            </a:r>
            <a:r>
              <a:rPr lang="zh-CN" altLang="en-US" sz="2400" dirty="0" smtClean="0"/>
              <a:t>建设</a:t>
            </a:r>
            <a:endParaRPr lang="en-US" altLang="zh-CN" sz="2400" b="1" dirty="0" smtClean="0">
              <a:solidFill>
                <a:srgbClr val="1FA808"/>
              </a:solidFill>
            </a:endParaRPr>
          </a:p>
          <a:p>
            <a:endParaRPr lang="en-US" altLang="zh-CN" sz="2400" dirty="0" smtClean="0"/>
          </a:p>
          <a:p>
            <a:r>
              <a:rPr lang="en-US" altLang="zh-CN" sz="2400" dirty="0" smtClean="0"/>
              <a:t>4</a:t>
            </a:r>
            <a:r>
              <a:rPr lang="zh-CN" altLang="zh-CN" sz="2400" dirty="0" smtClean="0"/>
              <a:t>．</a:t>
            </a:r>
            <a:r>
              <a:rPr lang="zh-CN" altLang="en-US" sz="2400" dirty="0" smtClean="0"/>
              <a:t>数学教材例题中</a:t>
            </a:r>
            <a:r>
              <a:rPr lang="zh-CN" altLang="zh-CN" sz="2400" dirty="0" smtClean="0"/>
              <a:t>多元表征</a:t>
            </a:r>
            <a:r>
              <a:rPr lang="zh-CN" altLang="en-US" sz="2400" b="1" dirty="0" smtClean="0">
                <a:solidFill>
                  <a:srgbClr val="CC00CC"/>
                </a:solidFill>
              </a:rPr>
              <a:t>内容结构</a:t>
            </a:r>
            <a:r>
              <a:rPr lang="zh-CN" altLang="en-US" sz="2400" dirty="0" smtClean="0"/>
              <a:t>与</a:t>
            </a:r>
            <a:r>
              <a:rPr lang="zh-CN" altLang="zh-CN" sz="2400" b="1" dirty="0" smtClean="0">
                <a:solidFill>
                  <a:srgbClr val="CC00CC"/>
                </a:solidFill>
              </a:rPr>
              <a:t>认知模型</a:t>
            </a:r>
            <a:r>
              <a:rPr lang="zh-CN" altLang="en-US" sz="2400" dirty="0" smtClean="0"/>
              <a:t>建设</a:t>
            </a:r>
            <a:endParaRPr lang="en-US" altLang="zh-CN" sz="2400" b="1" dirty="0" smtClean="0">
              <a:solidFill>
                <a:srgbClr val="1FA808"/>
              </a:solidFill>
            </a:endParaRPr>
          </a:p>
          <a:p>
            <a:endParaRPr lang="en-US" altLang="zh-CN" sz="2400" dirty="0" smtClean="0"/>
          </a:p>
          <a:p>
            <a:r>
              <a:rPr lang="en-US" altLang="zh-CN" sz="2400" dirty="0" smtClean="0"/>
              <a:t>5</a:t>
            </a:r>
            <a:r>
              <a:rPr lang="zh-CN" altLang="zh-CN" sz="2400" dirty="0" smtClean="0"/>
              <a:t>．多元表征</a:t>
            </a:r>
            <a:r>
              <a:rPr lang="zh-CN" altLang="en-US" sz="2400" dirty="0" smtClean="0"/>
              <a:t>促进教学</a:t>
            </a:r>
            <a:r>
              <a:rPr lang="zh-CN" altLang="zh-CN" sz="2400" dirty="0" smtClean="0"/>
              <a:t>的</a:t>
            </a:r>
            <a:r>
              <a:rPr lang="zh-CN" altLang="zh-CN" sz="2400" b="1" dirty="0" smtClean="0">
                <a:solidFill>
                  <a:srgbClr val="1FA808"/>
                </a:solidFill>
              </a:rPr>
              <a:t>评价</a:t>
            </a:r>
            <a:r>
              <a:rPr lang="zh-CN" altLang="en-US" sz="2400" dirty="0" smtClean="0"/>
              <a:t>建设</a:t>
            </a:r>
            <a:r>
              <a:rPr lang="zh-CN" altLang="zh-CN" sz="2400" dirty="0" smtClean="0"/>
              <a:t>。</a:t>
            </a:r>
            <a:endParaRPr lang="zh-CN" altLang="zh-CN" sz="2400" dirty="0"/>
          </a:p>
        </p:txBody>
      </p:sp>
      <p:sp>
        <p:nvSpPr>
          <p:cNvPr id="15" name="TextBox 14"/>
          <p:cNvSpPr txBox="1"/>
          <p:nvPr/>
        </p:nvSpPr>
        <p:spPr>
          <a:xfrm>
            <a:off x="1043608" y="46365"/>
            <a:ext cx="3672408" cy="523220"/>
          </a:xfrm>
          <a:prstGeom prst="rect">
            <a:avLst/>
          </a:prstGeom>
          <a:solidFill>
            <a:srgbClr val="1FA808">
              <a:alpha val="69804"/>
            </a:srgbClr>
          </a:solidFill>
        </p:spPr>
        <p:txBody>
          <a:bodyPr wrap="square" rtlCol="0">
            <a:spAutoFit/>
          </a:bodyPr>
          <a:lstStyle/>
          <a:p>
            <a:pPr algn="ctr"/>
            <a:r>
              <a:rPr lang="zh-CN" altLang="en-US" sz="2800" dirty="0" smtClean="0"/>
              <a:t>一、项目是什么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2308324"/>
          </a:xfrm>
          <a:prstGeom prst="rect">
            <a:avLst/>
          </a:prstGeom>
        </p:spPr>
        <p:txBody>
          <a:bodyPr wrap="square">
            <a:spAutoFit/>
          </a:bodyPr>
          <a:lstStyle/>
          <a:p>
            <a:r>
              <a:rPr lang="zh-CN" altLang="en-US" sz="2400" b="1" dirty="0" smtClean="0"/>
              <a:t>（一）设计方案，组团分工</a:t>
            </a:r>
            <a:endParaRPr lang="en-US" altLang="zh-CN" sz="2400" b="1" dirty="0" smtClean="0"/>
          </a:p>
          <a:p>
            <a:endParaRPr lang="zh-CN" altLang="zh-CN" sz="2400" dirty="0" smtClean="0"/>
          </a:p>
          <a:p>
            <a:r>
              <a:rPr lang="en-US" altLang="zh-CN" sz="2400" dirty="0" smtClean="0"/>
              <a:t>  1.</a:t>
            </a:r>
            <a:r>
              <a:rPr lang="zh-CN" altLang="en-US" sz="2400" dirty="0" smtClean="0"/>
              <a:t>形成项目方案</a:t>
            </a:r>
            <a:r>
              <a:rPr lang="en-US" altLang="zh-CN" sz="2400" dirty="0" smtClean="0"/>
              <a:t>2020.1</a:t>
            </a:r>
          </a:p>
          <a:p>
            <a:endParaRPr lang="zh-CN" altLang="zh-CN" sz="2400" dirty="0" smtClean="0"/>
          </a:p>
          <a:p>
            <a:r>
              <a:rPr lang="en-US" altLang="zh-CN" sz="2400" dirty="0" smtClean="0"/>
              <a:t>  2.</a:t>
            </a:r>
            <a:r>
              <a:rPr lang="zh-CN" altLang="en-US" sz="2400" dirty="0" smtClean="0"/>
              <a:t>组建团队，分组分工</a:t>
            </a:r>
            <a:r>
              <a:rPr lang="en-US" altLang="zh-CN" sz="2400" dirty="0" smtClean="0"/>
              <a:t>2020.1</a:t>
            </a:r>
          </a:p>
          <a:p>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二、项目做了什么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4"/>
          <a:srcRect/>
          <a:stretch>
            <a:fillRect/>
          </a:stretch>
        </p:blipFill>
        <p:spPr bwMode="auto">
          <a:xfrm>
            <a:off x="5429285" y="2786058"/>
            <a:ext cx="3357557" cy="3500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5"/>
          <a:srcRect/>
          <a:stretch>
            <a:fillRect/>
          </a:stretch>
        </p:blipFill>
        <p:spPr bwMode="auto">
          <a:xfrm>
            <a:off x="1265440" y="2786058"/>
            <a:ext cx="1163419"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6"/>
          <a:srcRect/>
          <a:stretch>
            <a:fillRect/>
          </a:stretch>
        </p:blipFill>
        <p:spPr bwMode="auto">
          <a:xfrm>
            <a:off x="2567731" y="2786058"/>
            <a:ext cx="1075575" cy="300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p:cNvPicPr>
            <a:picLocks noChangeAspect="1" noChangeArrowheads="1"/>
          </p:cNvPicPr>
          <p:nvPr/>
        </p:nvPicPr>
        <p:blipFill>
          <a:blip r:embed="rId7"/>
          <a:srcRect/>
          <a:stretch>
            <a:fillRect/>
          </a:stretch>
        </p:blipFill>
        <p:spPr bwMode="auto">
          <a:xfrm>
            <a:off x="3786182" y="2799949"/>
            <a:ext cx="1143008" cy="3700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769" name="AutoShape 1" descr="2-1周校"/>
          <p:cNvSpPr>
            <a:spLocks noChangeArrowheads="1"/>
          </p:cNvSpPr>
          <p:nvPr/>
        </p:nvSpPr>
        <p:spPr bwMode="auto">
          <a:xfrm>
            <a:off x="4857752" y="1000108"/>
            <a:ext cx="2071702" cy="1500198"/>
          </a:xfrm>
          <a:prstGeom prst="hexagon">
            <a:avLst>
              <a:gd name="adj" fmla="val 39400"/>
              <a:gd name="vf" fmla="val 115470"/>
            </a:avLst>
          </a:prstGeom>
          <a:blipFill dpi="0" rotWithShape="1">
            <a:blip r:embed="rId8"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pic>
        <p:nvPicPr>
          <p:cNvPr id="13" name="图片 12" descr="F:\姚建法\个人信息与成长\2020-2022区姚建法名教师成长营系列材料\202006多元表征展板\1-2.png"/>
          <p:cNvPicPr/>
          <p:nvPr/>
        </p:nvPicPr>
        <p:blipFill>
          <a:blip r:embed="rId9"/>
          <a:srcRect/>
          <a:stretch>
            <a:fillRect/>
          </a:stretch>
        </p:blipFill>
        <p:spPr bwMode="auto">
          <a:xfrm>
            <a:off x="6643702" y="1071546"/>
            <a:ext cx="2211070" cy="14300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350"/>
                            </p:stCondLst>
                            <p:childTnLst>
                              <p:par>
                                <p:cTn id="12" presetID="9"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2769"/>
                                        </p:tgtEl>
                                        <p:attrNameLst>
                                          <p:attrName>style.visibility</p:attrName>
                                        </p:attrNameLst>
                                      </p:cBhvr>
                                      <p:to>
                                        <p:strVal val="visible"/>
                                      </p:to>
                                    </p:set>
                                    <p:animEffect transition="in" filter="circle(in)">
                                      <p:cBhvr>
                                        <p:cTn id="17" dur="1000"/>
                                        <p:tgtEl>
                                          <p:spTgt spid="32769"/>
                                        </p:tgtEl>
                                      </p:cBhvr>
                                    </p:animEffect>
                                  </p:childTnLst>
                                </p:cTn>
                              </p:par>
                              <p:par>
                                <p:cTn id="18" presetID="6"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1000"/>
                                        <p:tgtEl>
                                          <p:spTgt spid="1027"/>
                                        </p:tgtEl>
                                      </p:cBhvr>
                                    </p:animEffect>
                                    <p:anim calcmode="lin" valueType="num">
                                      <p:cBhvr>
                                        <p:cTn id="26" dur="1000" fill="hold"/>
                                        <p:tgtEl>
                                          <p:spTgt spid="1027"/>
                                        </p:tgtEl>
                                        <p:attrNameLst>
                                          <p:attrName>ppt_x</p:attrName>
                                        </p:attrNameLst>
                                      </p:cBhvr>
                                      <p:tavLst>
                                        <p:tav tm="0">
                                          <p:val>
                                            <p:strVal val="#ppt_x"/>
                                          </p:val>
                                        </p:tav>
                                        <p:tav tm="100000">
                                          <p:val>
                                            <p:strVal val="#ppt_x"/>
                                          </p:val>
                                        </p:tav>
                                      </p:tavLst>
                                    </p:anim>
                                    <p:anim calcmode="lin" valueType="num">
                                      <p:cBhvr>
                                        <p:cTn id="27" dur="1000" fill="hold"/>
                                        <p:tgtEl>
                                          <p:spTgt spid="102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1000"/>
                                        <p:tgtEl>
                                          <p:spTgt spid="1028"/>
                                        </p:tgtEl>
                                      </p:cBhvr>
                                    </p:animEffect>
                                    <p:anim calcmode="lin" valueType="num">
                                      <p:cBhvr>
                                        <p:cTn id="31" dur="1000" fill="hold"/>
                                        <p:tgtEl>
                                          <p:spTgt spid="1028"/>
                                        </p:tgtEl>
                                        <p:attrNameLst>
                                          <p:attrName>ppt_x</p:attrName>
                                        </p:attrNameLst>
                                      </p:cBhvr>
                                      <p:tavLst>
                                        <p:tav tm="0">
                                          <p:val>
                                            <p:strVal val="#ppt_x"/>
                                          </p:val>
                                        </p:tav>
                                        <p:tav tm="100000">
                                          <p:val>
                                            <p:strVal val="#ppt_x"/>
                                          </p:val>
                                        </p:tav>
                                      </p:tavLst>
                                    </p:anim>
                                    <p:anim calcmode="lin" valueType="num">
                                      <p:cBhvr>
                                        <p:cTn id="32" dur="1000" fill="hold"/>
                                        <p:tgtEl>
                                          <p:spTgt spid="102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fade">
                                      <p:cBhvr>
                                        <p:cTn id="35" dur="1000"/>
                                        <p:tgtEl>
                                          <p:spTgt spid="1029"/>
                                        </p:tgtEl>
                                      </p:cBhvr>
                                    </p:animEffect>
                                    <p:anim calcmode="lin" valueType="num">
                                      <p:cBhvr>
                                        <p:cTn id="36" dur="1000" fill="hold"/>
                                        <p:tgtEl>
                                          <p:spTgt spid="1029"/>
                                        </p:tgtEl>
                                        <p:attrNameLst>
                                          <p:attrName>ppt_x</p:attrName>
                                        </p:attrNameLst>
                                      </p:cBhvr>
                                      <p:tavLst>
                                        <p:tav tm="0">
                                          <p:val>
                                            <p:strVal val="#ppt_x"/>
                                          </p:val>
                                        </p:tav>
                                        <p:tav tm="100000">
                                          <p:val>
                                            <p:strVal val="#ppt_x"/>
                                          </p:val>
                                        </p:tav>
                                      </p:tavLst>
                                    </p:anim>
                                    <p:anim calcmode="lin" valueType="num">
                                      <p:cBhvr>
                                        <p:cTn id="37"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wedge">
                                      <p:cBhvr>
                                        <p:cTn id="4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327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461665"/>
          </a:xfrm>
          <a:prstGeom prst="rect">
            <a:avLst/>
          </a:prstGeom>
        </p:spPr>
        <p:txBody>
          <a:bodyPr wrap="square">
            <a:spAutoFit/>
          </a:bodyPr>
          <a:lstStyle/>
          <a:p>
            <a:r>
              <a:rPr lang="zh-CN" altLang="en-US" sz="2400" b="1" dirty="0" smtClean="0"/>
              <a:t>（二）</a:t>
            </a:r>
            <a:r>
              <a:rPr lang="en-US" altLang="zh-CN" sz="2400" b="1" dirty="0" smtClean="0"/>
              <a:t>8</a:t>
            </a:r>
            <a:r>
              <a:rPr lang="zh-CN" altLang="en-US" sz="2400" b="1" dirty="0" smtClean="0"/>
              <a:t>次集中研讨，聚焦多元表征</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二、项目做了什么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4"/>
          <a:srcRect/>
          <a:stretch>
            <a:fillRect/>
          </a:stretch>
        </p:blipFill>
        <p:spPr bwMode="auto">
          <a:xfrm>
            <a:off x="1142976" y="1714488"/>
            <a:ext cx="3286148" cy="34290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5143504" y="1714488"/>
            <a:ext cx="3500462" cy="3357586"/>
          </a:xfrm>
          <a:prstGeom prst="rect">
            <a:avLst/>
          </a:prstGeom>
          <a:noFill/>
          <a:ln w="9525">
            <a:noFill/>
            <a:miter lim="800000"/>
            <a:headEnd/>
            <a:tailEnd/>
          </a:ln>
          <a:effectLst/>
        </p:spPr>
      </p:pic>
      <p:sp>
        <p:nvSpPr>
          <p:cNvPr id="10" name="下箭头 9"/>
          <p:cNvSpPr/>
          <p:nvPr/>
        </p:nvSpPr>
        <p:spPr>
          <a:xfrm>
            <a:off x="4429124" y="1785926"/>
            <a:ext cx="142876" cy="3286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flipV="1">
            <a:off x="4857752" y="1785926"/>
            <a:ext cx="142876" cy="3286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1000"/>
                                        <p:tgtEl>
                                          <p:spTgt spid="1027"/>
                                        </p:tgtEl>
                                      </p:cBhvr>
                                    </p:animEffect>
                                    <p:anim calcmode="lin" valueType="num">
                                      <p:cBhvr>
                                        <p:cTn id="17" dur="1000" fill="hold"/>
                                        <p:tgtEl>
                                          <p:spTgt spid="1027"/>
                                        </p:tgtEl>
                                        <p:attrNameLst>
                                          <p:attrName>ppt_x</p:attrName>
                                        </p:attrNameLst>
                                      </p:cBhvr>
                                      <p:tavLst>
                                        <p:tav tm="0">
                                          <p:val>
                                            <p:strVal val="#ppt_x"/>
                                          </p:val>
                                        </p:tav>
                                        <p:tav tm="100000">
                                          <p:val>
                                            <p:strVal val="#ppt_x"/>
                                          </p:val>
                                        </p:tav>
                                      </p:tavLst>
                                    </p:anim>
                                    <p:anim calcmode="lin" valueType="num">
                                      <p:cBhvr>
                                        <p:cTn id="18" dur="1000" fill="hold"/>
                                        <p:tgtEl>
                                          <p:spTgt spid="10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461665"/>
          </a:xfrm>
          <a:prstGeom prst="rect">
            <a:avLst/>
          </a:prstGeom>
        </p:spPr>
        <p:txBody>
          <a:bodyPr wrap="square">
            <a:spAutoFit/>
          </a:bodyPr>
          <a:lstStyle/>
          <a:p>
            <a:r>
              <a:rPr lang="zh-CN" altLang="en-US" sz="2400" b="1" dirty="0" smtClean="0"/>
              <a:t>（二）</a:t>
            </a:r>
            <a:r>
              <a:rPr lang="en-US" altLang="zh-CN" sz="2400" b="1" dirty="0" smtClean="0"/>
              <a:t>8</a:t>
            </a:r>
            <a:r>
              <a:rPr lang="zh-CN" altLang="en-US" sz="2400" b="1" dirty="0" smtClean="0"/>
              <a:t>次集中研讨，聚焦多元表征</a:t>
            </a:r>
            <a:endParaRPr lang="en-US" altLang="zh-CN" sz="2400" dirty="0" smtClean="0"/>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二、项目做了什么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a:blip r:embed="rId4"/>
          <a:srcRect/>
          <a:stretch>
            <a:fillRect/>
          </a:stretch>
        </p:blipFill>
        <p:spPr bwMode="auto">
          <a:xfrm>
            <a:off x="1428728" y="1428736"/>
            <a:ext cx="7285138" cy="5074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referRelativeResize="0">
            <a:picLocks noChangeArrowheads="1"/>
          </p:cNvPicPr>
          <p:nvPr/>
        </p:nvPicPr>
        <p:blipFill>
          <a:blip r:embed="rId3" cstate="print">
            <a:clrChange>
              <a:clrFrom>
                <a:srgbClr val="FFFFFF"/>
              </a:clrFrom>
              <a:clrTo>
                <a:srgbClr val="FFFFFF">
                  <a:alpha val="0"/>
                </a:srgbClr>
              </a:clrTo>
            </a:clrChange>
            <a:lum bright="-6000" contrast="48000"/>
          </a:blip>
          <a:srcRect/>
          <a:stretch>
            <a:fillRect/>
          </a:stretch>
        </p:blipFill>
        <p:spPr bwMode="auto">
          <a:xfrm>
            <a:off x="179512" y="6165304"/>
            <a:ext cx="720080" cy="576064"/>
          </a:xfrm>
          <a:prstGeom prst="rect">
            <a:avLst/>
          </a:prstGeom>
          <a:noFill/>
          <a:ln w="9525">
            <a:noFill/>
            <a:miter lim="800000"/>
            <a:headEnd/>
            <a:tailEnd/>
          </a:ln>
        </p:spPr>
      </p:pic>
      <p:sp>
        <p:nvSpPr>
          <p:cNvPr id="12" name="矩形 11"/>
          <p:cNvSpPr/>
          <p:nvPr/>
        </p:nvSpPr>
        <p:spPr>
          <a:xfrm>
            <a:off x="1187624" y="764704"/>
            <a:ext cx="7704856" cy="1200329"/>
          </a:xfrm>
          <a:prstGeom prst="rect">
            <a:avLst/>
          </a:prstGeom>
        </p:spPr>
        <p:txBody>
          <a:bodyPr wrap="square">
            <a:spAutoFit/>
          </a:bodyPr>
          <a:lstStyle/>
          <a:p>
            <a:r>
              <a:rPr lang="zh-CN" altLang="en-US" sz="2400" b="1" dirty="0" smtClean="0"/>
              <a:t>（二）</a:t>
            </a:r>
            <a:r>
              <a:rPr lang="en-US" altLang="zh-CN" sz="2400" b="1" dirty="0" smtClean="0"/>
              <a:t>8</a:t>
            </a:r>
            <a:r>
              <a:rPr lang="zh-CN" altLang="en-US" sz="2400" b="1" dirty="0" smtClean="0"/>
              <a:t>次集中研讨，聚焦多元表征</a:t>
            </a:r>
            <a:endParaRPr lang="en-US" altLang="zh-CN" sz="2400" b="1" dirty="0" smtClean="0"/>
          </a:p>
          <a:p>
            <a:endParaRPr lang="en-US" altLang="zh-CN" sz="2400" b="1" dirty="0" smtClean="0"/>
          </a:p>
          <a:p>
            <a:r>
              <a:rPr lang="en-US" altLang="zh-CN" sz="2400" b="1" dirty="0" smtClean="0"/>
              <a:t> </a:t>
            </a:r>
            <a:r>
              <a:rPr lang="en-US" altLang="zh-CN" sz="2400" b="1" dirty="0" smtClean="0">
                <a:solidFill>
                  <a:srgbClr val="CC00CC"/>
                </a:solidFill>
              </a:rPr>
              <a:t> 1.</a:t>
            </a:r>
            <a:r>
              <a:rPr lang="zh-CN" altLang="en-US" sz="2400" b="1" dirty="0" smtClean="0">
                <a:solidFill>
                  <a:srgbClr val="CC00CC"/>
                </a:solidFill>
              </a:rPr>
              <a:t>主题阅读</a:t>
            </a:r>
            <a:endParaRPr lang="en-US" altLang="zh-CN" sz="2400" dirty="0" smtClean="0">
              <a:solidFill>
                <a:srgbClr val="CC00CC"/>
              </a:solidFill>
            </a:endParaRPr>
          </a:p>
        </p:txBody>
      </p:sp>
      <p:sp>
        <p:nvSpPr>
          <p:cNvPr id="15" name="TextBox 14"/>
          <p:cNvSpPr txBox="1"/>
          <p:nvPr/>
        </p:nvSpPr>
        <p:spPr>
          <a:xfrm>
            <a:off x="1043608" y="46365"/>
            <a:ext cx="4752528" cy="523220"/>
          </a:xfrm>
          <a:prstGeom prst="rect">
            <a:avLst/>
          </a:prstGeom>
          <a:solidFill>
            <a:srgbClr val="1FA808">
              <a:alpha val="69804"/>
            </a:srgbClr>
          </a:solidFill>
        </p:spPr>
        <p:txBody>
          <a:bodyPr wrap="square" rtlCol="0">
            <a:spAutoFit/>
          </a:bodyPr>
          <a:lstStyle/>
          <a:p>
            <a:pPr algn="ctr"/>
            <a:r>
              <a:rPr lang="zh-CN" altLang="en-US" sz="2800" dirty="0" smtClean="0"/>
              <a:t>二、项目做了什么</a:t>
            </a:r>
            <a:endParaRPr lang="zh-CN" altLang="en-US" sz="2800" dirty="0"/>
          </a:p>
        </p:txBody>
      </p:sp>
      <p:sp>
        <p:nvSpPr>
          <p:cNvPr id="9" name="矩形 8"/>
          <p:cNvSpPr/>
          <p:nvPr/>
        </p:nvSpPr>
        <p:spPr>
          <a:xfrm>
            <a:off x="216024" y="116632"/>
            <a:ext cx="611560" cy="6740307"/>
          </a:xfrm>
          <a:prstGeom prst="rect">
            <a:avLst/>
          </a:prstGeom>
          <a:noFill/>
        </p:spPr>
        <p:txBody>
          <a:bodyPr wrap="square" lIns="91440" tIns="45720" rIns="91440" bIns="45720">
            <a:spAutoFit/>
          </a:bodyPr>
          <a:lstStyle/>
          <a:p>
            <a:pPr algn="ctr"/>
            <a:r>
              <a:rPr lang="zh-CN" alt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数学教材例题中多元表征的教学手册研发</a:t>
            </a:r>
            <a:endParaRPr lang="zh-CN" alt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3" name="图片 12"/>
          <p:cNvPicPr/>
          <p:nvPr/>
        </p:nvPicPr>
        <p:blipFill>
          <a:blip r:embed="rId4"/>
          <a:srcRect/>
          <a:stretch>
            <a:fillRect/>
          </a:stretch>
        </p:blipFill>
        <p:spPr bwMode="auto">
          <a:xfrm>
            <a:off x="1214414" y="2928934"/>
            <a:ext cx="5857916" cy="3214710"/>
          </a:xfrm>
          <a:prstGeom prst="rect">
            <a:avLst/>
          </a:prstGeom>
          <a:noFill/>
          <a:ln w="9525">
            <a:noFill/>
            <a:miter lim="800000"/>
            <a:headEnd/>
            <a:tailEnd/>
          </a:ln>
        </p:spPr>
      </p:pic>
      <p:pic>
        <p:nvPicPr>
          <p:cNvPr id="2050" name="Picture 2"/>
          <p:cNvPicPr>
            <a:picLocks noChangeAspect="1" noChangeArrowheads="1"/>
          </p:cNvPicPr>
          <p:nvPr/>
        </p:nvPicPr>
        <p:blipFill>
          <a:blip r:embed="rId5"/>
          <a:srcRect/>
          <a:stretch>
            <a:fillRect/>
          </a:stretch>
        </p:blipFill>
        <p:spPr bwMode="auto">
          <a:xfrm>
            <a:off x="3571868" y="1357298"/>
            <a:ext cx="5230135" cy="2312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fltVal val="0"/>
                                          </p:val>
                                        </p:tav>
                                        <p:tav tm="100000">
                                          <p:val>
                                            <p:strVal val="#ppt_w"/>
                                          </p:val>
                                        </p:tav>
                                      </p:tavLst>
                                    </p:anim>
                                    <p:anim calcmode="lin" valueType="num">
                                      <p:cBhvr>
                                        <p:cTn id="20" dur="1000" fill="hold"/>
                                        <p:tgtEl>
                                          <p:spTgt spid="2050"/>
                                        </p:tgtEl>
                                        <p:attrNameLst>
                                          <p:attrName>ppt_h</p:attrName>
                                        </p:attrNameLst>
                                      </p:cBhvr>
                                      <p:tavLst>
                                        <p:tav tm="0">
                                          <p:val>
                                            <p:fltVal val="0"/>
                                          </p:val>
                                        </p:tav>
                                        <p:tav tm="100000">
                                          <p:val>
                                            <p:strVal val="#ppt_h"/>
                                          </p:val>
                                        </p:tav>
                                      </p:tavLst>
                                    </p:anim>
                                    <p:anim calcmode="lin" valueType="num">
                                      <p:cBhvr>
                                        <p:cTn id="21" dur="1000" fill="hold"/>
                                        <p:tgtEl>
                                          <p:spTgt spid="2050"/>
                                        </p:tgtEl>
                                        <p:attrNameLst>
                                          <p:attrName>style.rotation</p:attrName>
                                        </p:attrNameLst>
                                      </p:cBhvr>
                                      <p:tavLst>
                                        <p:tav tm="0">
                                          <p:val>
                                            <p:fltVal val="90"/>
                                          </p:val>
                                        </p:tav>
                                        <p:tav tm="100000">
                                          <p:val>
                                            <p:fltVal val="0"/>
                                          </p:val>
                                        </p:tav>
                                      </p:tavLst>
                                    </p:anim>
                                    <p:animEffect transition="in" filter="fade">
                                      <p:cBhvr>
                                        <p:cTn id="2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18833</TotalTime>
  <Words>1438</Words>
  <Application>Microsoft Office PowerPoint</Application>
  <PresentationFormat>全屏显示(4:3)</PresentationFormat>
  <Paragraphs>176</Paragraphs>
  <Slides>28</Slides>
  <Notes>28</Notes>
  <HiddenSlides>0</HiddenSlides>
  <MMClips>1</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夏至</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微软用户</cp:lastModifiedBy>
  <cp:revision>528</cp:revision>
  <dcterms:created xsi:type="dcterms:W3CDTF">2018-07-03T02:00:46Z</dcterms:created>
  <dcterms:modified xsi:type="dcterms:W3CDTF">2020-07-23T16:40:20Z</dcterms:modified>
</cp:coreProperties>
</file>