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8" r:id="rId3"/>
    <p:sldId id="440" r:id="rId4"/>
    <p:sldId id="467" r:id="rId5"/>
    <p:sldId id="468" r:id="rId6"/>
    <p:sldId id="410" r:id="rId7"/>
    <p:sldId id="445" r:id="rId9"/>
    <p:sldId id="469" r:id="rId10"/>
    <p:sldId id="470" r:id="rId11"/>
    <p:sldId id="446" r:id="rId12"/>
    <p:sldId id="502" r:id="rId13"/>
    <p:sldId id="450" r:id="rId14"/>
    <p:sldId id="453" r:id="rId15"/>
    <p:sldId id="454" r:id="rId16"/>
    <p:sldId id="455" r:id="rId17"/>
    <p:sldId id="474" r:id="rId18"/>
    <p:sldId id="466" r:id="rId19"/>
    <p:sldId id="477" r:id="rId20"/>
    <p:sldId id="456" r:id="rId21"/>
    <p:sldId id="458" r:id="rId22"/>
    <p:sldId id="460" r:id="rId23"/>
    <p:sldId id="464" r:id="rId24"/>
    <p:sldId id="503" r:id="rId25"/>
    <p:sldId id="475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890"/>
    <a:srgbClr val="8DB198"/>
    <a:srgbClr val="E6EFEA"/>
    <a:srgbClr val="DFEAE4"/>
    <a:srgbClr val="D8E6DF"/>
    <a:srgbClr val="758355"/>
    <a:srgbClr val="8FB6B1"/>
    <a:srgbClr val="CFE0DE"/>
    <a:srgbClr val="FCCAC6"/>
    <a:srgbClr val="8AA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0" y="-31806"/>
            <a:ext cx="12214830" cy="68898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l="6134" t="17982" r="3422" b="6207"/>
          <a:stretch>
            <a:fillRect/>
          </a:stretch>
        </p:blipFill>
        <p:spPr>
          <a:xfrm>
            <a:off x="2402736" y="3119916"/>
            <a:ext cx="2537100" cy="235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QQ截图20190409111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57" y="3139942"/>
            <a:ext cx="2618177" cy="265090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19" y="3412891"/>
            <a:ext cx="2708215" cy="2276475"/>
          </a:xfrm>
          <a:prstGeom prst="rect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10" name="椭圆 9"/>
          <p:cNvSpPr/>
          <p:nvPr/>
        </p:nvSpPr>
        <p:spPr>
          <a:xfrm>
            <a:off x="138306" y="3157832"/>
            <a:ext cx="2265404" cy="212332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39836" y="3119916"/>
            <a:ext cx="2417801" cy="2569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5536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1102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大树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6668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手</a:t>
            </a:r>
            <a:r>
              <a:rPr kumimoji="1" lang="zh-CN" altLang="en-US" sz="40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推</a:t>
            </a:r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车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95734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椅子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93867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木地板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1981999" y="2344047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470752" y="2344047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132583" y="2344046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9203716" y="2344046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92631" y="536381"/>
            <a:ext cx="916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先……接着……然后……最后……</a:t>
            </a:r>
            <a:endParaRPr kumimoji="1" lang="zh-CN" altLang="en-US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4734677"/>
            <a:ext cx="2265404" cy="212332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41733" y="1473988"/>
            <a:ext cx="5723467" cy="607702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51467" y="151559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被泥土紧紧地包裹着，它不得不把身体缩成一团。“这真难受。”种子想，“我一定要站起来，大口大口地呼吸空气，那一定会很好。”</a:t>
            </a:r>
            <a:b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一边想一边努力生长。过了些日子，它长出细细的根、茎和两片小叶子，钻出地面，站在阳光下。</a:t>
            </a:r>
            <a:b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3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过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了很多个日子，它长成了一棵高大的树。</a:t>
            </a:r>
            <a:endParaRPr lang="zh-CN" altLang="en-US" sz="3200" dirty="0">
              <a:solidFill>
                <a:schemeClr val="bg2">
                  <a:lumMod val="7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7164" y="3589674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2800" b="1">
                <a:solidFill>
                  <a:schemeClr val="bg2">
                    <a:lumMod val="75000"/>
                  </a:schemeClr>
                </a:solidFill>
              </a:rPr>
              <a:t>jīng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2318" y="2890770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>
                    <a:lumMod val="75000"/>
                  </a:schemeClr>
                </a:solidFill>
              </a:rPr>
              <a:t>nǔ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5413" y="643048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suō</a:t>
            </a:r>
            <a:endParaRPr kumimoji="1" lang="zh-CN" altLang="en-US" sz="2800" b="1" dirty="0">
              <a:solidFill>
                <a:srgbClr val="FF0000"/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4734677"/>
            <a:ext cx="2265404" cy="212332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41733" y="1473988"/>
            <a:ext cx="5723467" cy="607702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51467" y="151559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被泥土紧紧地包裹着，它不得不把身体缩成一团。“这真难受。”种子想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“</a:t>
            </a:r>
            <a:r>
              <a:rPr lang="zh-CN" altLang="en-US" sz="32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我一定要站起来，大口大口地呼吸空气，那一定会很好。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”</a:t>
            </a:r>
            <a:b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一边想一边努力生长。过了些日子，它长出细细的根、茎和两片小叶子，钻出地面，站在阳光下。</a:t>
            </a:r>
            <a:b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3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过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了很多个日子，它长成了一棵高大的树。</a:t>
            </a:r>
            <a:endParaRPr lang="zh-CN" altLang="en-US" sz="3200" dirty="0">
              <a:solidFill>
                <a:schemeClr val="bg2">
                  <a:lumMod val="7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7164" y="3589674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2800" b="1">
                <a:solidFill>
                  <a:schemeClr val="bg2">
                    <a:lumMod val="75000"/>
                  </a:schemeClr>
                </a:solidFill>
              </a:rPr>
              <a:t>jīng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2318" y="2890770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>
                    <a:lumMod val="75000"/>
                  </a:schemeClr>
                </a:solidFill>
              </a:rPr>
              <a:t>nǔ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5413" y="643048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2">
                    <a:lumMod val="75000"/>
                  </a:schemeClr>
                </a:solidFill>
              </a:rPr>
              <a:t>suō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4734677"/>
            <a:ext cx="2265404" cy="212332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41733" y="1473988"/>
            <a:ext cx="5723467" cy="607702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51467" y="151559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被泥土紧紧地包裹着，它不得不把身体缩成一团。“这真难受。”种子想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，“我一定要站起来，大口大口地呼吸空气，那一定会很好。”</a:t>
            </a:r>
            <a:b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一边想一边努力生长。过了些日子，它长出细细的根、茎和两片小叶子，钻出地面，站在阳光下。</a:t>
            </a:r>
            <a:b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3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过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了很多个日子，它长成了一棵高大的树。</a:t>
            </a:r>
            <a:endParaRPr lang="zh-CN" altLang="en-US" sz="3200" dirty="0">
              <a:solidFill>
                <a:schemeClr val="bg2">
                  <a:lumMod val="7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7164" y="3589674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2800" b="1">
                <a:solidFill>
                  <a:srgbClr val="FF0000"/>
                </a:solidFill>
              </a:rPr>
              <a:t>jīng</a:t>
            </a:r>
            <a:endParaRPr kumimoji="1" lang="zh-CN" altLang="en-US" sz="2800" b="1" dirty="0">
              <a:solidFill>
                <a:srgbClr val="FF0000"/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2318" y="2890770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nǔ</a:t>
            </a:r>
            <a:endParaRPr kumimoji="1" lang="zh-CN" altLang="en-US" sz="2800" b="1" dirty="0">
              <a:solidFill>
                <a:srgbClr val="FF0000"/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5413" y="643048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>
                    <a:lumMod val="75000"/>
                  </a:schemeClr>
                </a:solidFill>
              </a:rPr>
              <a:t>suō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026"/>
            <a:ext cx="12214830" cy="71084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6" y="1296938"/>
            <a:ext cx="8198746" cy="4585081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 flipV="1">
            <a:off x="7752522" y="5247861"/>
            <a:ext cx="2125316" cy="59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774124" y="4863140"/>
            <a:ext cx="127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根</a:t>
            </a:r>
            <a:endParaRPr kumimoji="1" lang="zh-CN" altLang="en-US" sz="440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cxnSp>
        <p:nvCxnSpPr>
          <p:cNvPr id="13" name="直线连接符 12"/>
          <p:cNvCxnSpPr/>
          <p:nvPr/>
        </p:nvCxnSpPr>
        <p:spPr>
          <a:xfrm flipV="1">
            <a:off x="8284912" y="2401753"/>
            <a:ext cx="1592926" cy="29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788022" y="2048723"/>
            <a:ext cx="127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叶</a:t>
            </a:r>
            <a:endParaRPr kumimoji="1" lang="zh-CN" altLang="en-US" sz="4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cxnSp>
        <p:nvCxnSpPr>
          <p:cNvPr id="16" name="直线连接符 15"/>
          <p:cNvCxnSpPr/>
          <p:nvPr/>
        </p:nvCxnSpPr>
        <p:spPr>
          <a:xfrm>
            <a:off x="7482005" y="3504539"/>
            <a:ext cx="2306017" cy="84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794001" y="3224598"/>
            <a:ext cx="127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茎</a:t>
            </a:r>
            <a:endParaRPr kumimoji="1" lang="zh-CN" altLang="en-US" sz="4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0" y="4734677"/>
            <a:ext cx="2265404" cy="212332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41733" y="1473988"/>
            <a:ext cx="5723467" cy="607702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51467" y="151559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</a:t>
            </a:r>
            <a:r>
              <a:rPr lang="en-US" altLang="zh-CN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被泥土紧紧地包裹着，它不得不把身体缩成一团。“这真难受。”种子想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，“我一定要站起来，大口大口地呼吸空气，那一定会很好。”</a:t>
            </a:r>
            <a:b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一边想一边努力生长。过了些日子，它长出细细的根、茎和两片小叶子，钻出地面，站在阳光下。</a:t>
            </a:r>
            <a:b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</a:br>
            <a:r>
              <a:rPr lang="zh-CN" altLang="en-US" sz="3200" dirty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　</a:t>
            </a:r>
            <a:r>
              <a:rPr lang="zh-CN" altLang="en-US" sz="3200" dirty="0" smtClean="0">
                <a:solidFill>
                  <a:schemeClr val="bg2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3</a:t>
            </a:r>
            <a:r>
              <a:rPr lang="zh-CN" altLang="en-US" sz="32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过</a:t>
            </a:r>
            <a:r>
              <a:rPr lang="zh-CN" altLang="en-US" sz="32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了很多个日子，它长成了一棵高大的树。</a:t>
            </a:r>
            <a:endParaRPr lang="zh-CN" altLang="en-US" sz="32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7164" y="3589674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2800" b="1">
                <a:solidFill>
                  <a:schemeClr val="bg2">
                    <a:lumMod val="75000"/>
                  </a:schemeClr>
                </a:solidFill>
              </a:rPr>
              <a:t>jīng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2318" y="2890770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2">
                    <a:lumMod val="75000"/>
                  </a:schemeClr>
                </a:solidFill>
              </a:rPr>
              <a:t>nǔ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5413" y="643048"/>
            <a:ext cx="211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2">
                    <a:lumMod val="75000"/>
                  </a:schemeClr>
                </a:solidFill>
              </a:rPr>
              <a:t>suō</a:t>
            </a:r>
            <a:endParaRPr kumimoji="1" lang="zh-CN" altLang="en-US" sz="2800" b="1" dirty="0">
              <a:solidFill>
                <a:schemeClr val="bg2">
                  <a:lumMod val="75000"/>
                </a:schemeClr>
              </a:solidFill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93272" y="3501428"/>
            <a:ext cx="1231264" cy="571274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3200" dirty="0" smtClean="0"/>
              <a:t>种子</a:t>
            </a:r>
            <a:endParaRPr kumimoji="1" lang="en-US" altLang="zh-CN" sz="32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35699" y="2948502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站</a:t>
            </a:r>
            <a:endParaRPr kumimoji="1"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2177267" y="4244182"/>
            <a:ext cx="647269" cy="677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V="1">
            <a:off x="3252514" y="4250035"/>
            <a:ext cx="381939" cy="61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986004" y="4947393"/>
            <a:ext cx="301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自己努力生长</a:t>
            </a:r>
            <a:endParaRPr kumimoji="1" lang="zh-CN" altLang="en-US" sz="2800" dirty="0"/>
          </a:p>
        </p:txBody>
      </p:sp>
      <p:cxnSp>
        <p:nvCxnSpPr>
          <p:cNvPr id="24" name="直线连接符 23"/>
          <p:cNvCxnSpPr/>
          <p:nvPr/>
        </p:nvCxnSpPr>
        <p:spPr>
          <a:xfrm>
            <a:off x="2072649" y="5478333"/>
            <a:ext cx="2131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219252" y="5594622"/>
            <a:ext cx="18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长</a:t>
            </a:r>
            <a:endParaRPr kumimoji="1" lang="zh-CN" altLang="en-US" sz="2800" dirty="0"/>
          </a:p>
        </p:txBody>
      </p:sp>
      <p:sp>
        <p:nvSpPr>
          <p:cNvPr id="33" name="副标题 2"/>
          <p:cNvSpPr txBox="1"/>
          <p:nvPr/>
        </p:nvSpPr>
        <p:spPr>
          <a:xfrm>
            <a:off x="2584031" y="3400628"/>
            <a:ext cx="1644886" cy="57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CN" altLang="en-US" sz="4400" dirty="0" smtClean="0"/>
              <a:t>➡</a:t>
            </a:r>
            <a:endParaRPr kumimoji="1" lang="en-US" altLang="zh-CN" sz="4400" dirty="0" smtClean="0"/>
          </a:p>
        </p:txBody>
      </p:sp>
      <p:sp>
        <p:nvSpPr>
          <p:cNvPr id="34" name="副标题 2"/>
          <p:cNvSpPr txBox="1"/>
          <p:nvPr/>
        </p:nvSpPr>
        <p:spPr>
          <a:xfrm>
            <a:off x="3323344" y="3474033"/>
            <a:ext cx="1231264" cy="57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CN" altLang="en-US" sz="3200" dirty="0" smtClean="0"/>
              <a:t>大树</a:t>
            </a:r>
            <a:endParaRPr kumimoji="1" lang="en-US" altLang="zh-CN" sz="3200" dirty="0" smtClean="0"/>
          </a:p>
        </p:txBody>
      </p:sp>
      <p:sp>
        <p:nvSpPr>
          <p:cNvPr id="35" name="圆角矩形标注 34"/>
          <p:cNvSpPr/>
          <p:nvPr/>
        </p:nvSpPr>
        <p:spPr>
          <a:xfrm>
            <a:off x="1015247" y="242699"/>
            <a:ext cx="2468269" cy="2185041"/>
          </a:xfrm>
          <a:prstGeom prst="wedgeRoundRectCallout">
            <a:avLst>
              <a:gd name="adj1" fmla="val 25877"/>
              <a:gd name="adj2" fmla="val 6977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chemeClr val="tx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我一定要站起来，大口大口地呼吸空气，那一定会很好。</a:t>
            </a:r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0726" y="-1339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31341" y="2966720"/>
            <a:ext cx="5096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84031" y="5588865"/>
            <a:ext cx="18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、钻</a:t>
            </a:r>
            <a:endParaRPr kumimoji="1"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322181" y="5582010"/>
            <a:ext cx="18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、站</a:t>
            </a:r>
            <a:endParaRPr kumimoji="1"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8" grpId="1"/>
      <p:bldP spid="33" grpId="0"/>
      <p:bldP spid="34" grpId="0"/>
      <p:bldP spid="35" grpId="0" animBg="1"/>
      <p:bldP spid="15" grpId="0" animBg="1"/>
      <p:bldP spid="14" grpId="1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0696" y="3434520"/>
            <a:ext cx="12234530" cy="1655762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（种子）➡（大树）➡（</a:t>
            </a:r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手推车 ）➡（椅子）➡（木地板）</a:t>
            </a:r>
            <a:endParaRPr kumimoji="1"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5058" y="2881594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站</a:t>
            </a:r>
            <a:endParaRPr kumimoji="1"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2177267" y="4244182"/>
            <a:ext cx="647269" cy="677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>
            <a:off x="4444372" y="4278630"/>
            <a:ext cx="445770" cy="617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6717028" y="4286846"/>
            <a:ext cx="445770" cy="617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9042089" y="4278630"/>
            <a:ext cx="445770" cy="617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V="1">
            <a:off x="3252514" y="4250035"/>
            <a:ext cx="381939" cy="61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V="1">
            <a:off x="5355915" y="4250035"/>
            <a:ext cx="381939" cy="61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 flipV="1">
            <a:off x="7711340" y="4300587"/>
            <a:ext cx="381939" cy="61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V="1">
            <a:off x="10170781" y="4240284"/>
            <a:ext cx="381939" cy="618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920997" y="4968775"/>
            <a:ext cx="24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自己努力生长</a:t>
            </a:r>
            <a:endParaRPr kumimoji="1"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25945" y="4968775"/>
            <a:ext cx="175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农夫</a:t>
            </a:r>
            <a:endParaRPr kumimoji="1"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7028" y="5039617"/>
            <a:ext cx="175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      ）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51414" y="5052952"/>
            <a:ext cx="175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）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5" name="直线连接符 24"/>
          <p:cNvCxnSpPr/>
          <p:nvPr/>
        </p:nvCxnSpPr>
        <p:spPr>
          <a:xfrm>
            <a:off x="4444372" y="5454072"/>
            <a:ext cx="151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6788188" y="5436453"/>
            <a:ext cx="151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8903855" y="5456670"/>
            <a:ext cx="23044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109120" y="5472936"/>
            <a:ext cx="250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长、</a:t>
            </a:r>
            <a:r>
              <a:rPr kumimoji="1" lang="zh-CN" altLang="en-US" sz="2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钻、站</a:t>
            </a: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09117" y="5525250"/>
            <a:ext cx="156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zh-CN" altLang="en-US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）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95973" y="5563854"/>
            <a:ext cx="203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      ）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03855" y="5491057"/>
            <a:ext cx="256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拆、锯、拼、铺</a:t>
            </a:r>
            <a:endParaRPr kumimoji="1"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943132" y="245590"/>
            <a:ext cx="2468269" cy="2185041"/>
          </a:xfrm>
          <a:prstGeom prst="wedgeRoundRectCallout">
            <a:avLst>
              <a:gd name="adj1" fmla="val 25877"/>
              <a:gd name="adj2" fmla="val 6977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chemeClr val="tx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我一定要站起来，大口大口地呼吸空气，那一定会很好。</a:t>
            </a:r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3766420" y="226475"/>
            <a:ext cx="2468269" cy="2185041"/>
          </a:xfrm>
          <a:prstGeom prst="wedgeRoundRectCallout">
            <a:avLst>
              <a:gd name="adj1" fmla="val -2175"/>
              <a:gd name="adj2" fmla="val 69384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6660439" y="226474"/>
            <a:ext cx="2468269" cy="2185041"/>
          </a:xfrm>
          <a:prstGeom prst="wedgeRoundRectCallout">
            <a:avLst>
              <a:gd name="adj1" fmla="val -9263"/>
              <a:gd name="adj2" fmla="val 7153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9581779" y="173412"/>
            <a:ext cx="2468269" cy="2185041"/>
          </a:xfrm>
          <a:prstGeom prst="wedgeRoundRectCallout">
            <a:avLst>
              <a:gd name="adj1" fmla="val -39545"/>
              <a:gd name="adj2" fmla="val 73356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40968" y="449087"/>
            <a:ext cx="2097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要是能做一棵会跑的树，那一定会很好。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3221" y="430169"/>
            <a:ext cx="2418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要是我能停下来，坐着休息一会儿，那一定会很好。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678192" y="424340"/>
            <a:ext cx="2257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要是我能躺下，那一定会很好。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17486" y="2911300"/>
            <a:ext cx="5096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664415" y="2927302"/>
            <a:ext cx="5096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448566" y="2957020"/>
            <a:ext cx="5096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536446" y="2972260"/>
            <a:ext cx="5096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39469" y="292730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</a:t>
            </a:r>
            <a:endParaRPr kumimoji="1"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0" name="直线连接符 39"/>
          <p:cNvCxnSpPr/>
          <p:nvPr/>
        </p:nvCxnSpPr>
        <p:spPr>
          <a:xfrm>
            <a:off x="1981125" y="5454072"/>
            <a:ext cx="1810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4830" cy="688980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" y="31806"/>
            <a:ext cx="4963247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0414" y="2417736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①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414" y="3384517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②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87" y="31806"/>
            <a:ext cx="540354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787784" y="4001321"/>
            <a:ext cx="5116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177" y="4325691"/>
            <a:ext cx="784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④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6847" y="528090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⑤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641" y="586124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6641" y="6495161"/>
            <a:ext cx="1575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⑦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6547" y="2217669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1049" y="3537535"/>
            <a:ext cx="193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⑨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8093" y="419903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⑩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62245" y="518387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</a:rPr>
              <a:t>⑪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1026" y="6173516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⑫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6641" y="834586"/>
            <a:ext cx="4901402" cy="1459166"/>
          </a:xfrm>
          <a:prstGeom prst="roundRect">
            <a:avLst/>
          </a:prstGeom>
          <a:solidFill>
            <a:schemeClr val="lt1">
              <a:alpha val="93000"/>
            </a:schemeClr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自读要求：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默读课文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4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～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12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自然段</a:t>
            </a:r>
            <a:r>
              <a:rPr lang="zh-CN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圈</a:t>
            </a:r>
            <a:r>
              <a:rPr lang="zh-CN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出关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键词，完成思维导图，并根据思维导图讲讲种子</a:t>
            </a:r>
            <a:r>
              <a:rPr lang="zh-CN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的历程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。 </a:t>
            </a:r>
            <a:endParaRPr lang="zh-CN" altLang="zh-CN" sz="2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22441" y="2367464"/>
            <a:ext cx="4800906" cy="19423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8843" y="3487620"/>
            <a:ext cx="2079022" cy="1655762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endParaRPr kumimoji="1" lang="en-US" altLang="zh-CN" sz="48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6080" y="3034693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站</a:t>
            </a:r>
            <a:endParaRPr kumimoji="1"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6891" y="3081754"/>
            <a:ext cx="116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跑</a:t>
            </a:r>
            <a:endParaRPr kumimoji="1"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6130" y="3062218"/>
            <a:ext cx="10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</a:t>
            </a:r>
            <a:endParaRPr kumimoji="1"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19714" y="3061252"/>
            <a:ext cx="90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躺 </a:t>
            </a:r>
            <a:endParaRPr kumimoji="1" lang="zh-CN" altLang="en-US" sz="36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13153" y="4273007"/>
            <a:ext cx="249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自己努力生长</a:t>
            </a:r>
            <a:endParaRPr kumimoji="1"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678126" y="4289811"/>
            <a:ext cx="175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农夫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395055" y="4301871"/>
            <a:ext cx="201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mtClean="0"/>
              <a:t>农夫、儿子 </a:t>
            </a:r>
            <a:endParaRPr kumimoji="1"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9019964" y="4290033"/>
            <a:ext cx="175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mtClean="0"/>
              <a:t>儿子</a:t>
            </a:r>
            <a:endParaRPr kumimoji="1" lang="zh-CN" altLang="en-US" sz="2800" dirty="0"/>
          </a:p>
        </p:txBody>
      </p:sp>
      <p:cxnSp>
        <p:nvCxnSpPr>
          <p:cNvPr id="24" name="直线连接符 23"/>
          <p:cNvCxnSpPr/>
          <p:nvPr/>
        </p:nvCxnSpPr>
        <p:spPr>
          <a:xfrm>
            <a:off x="1822145" y="4763641"/>
            <a:ext cx="22416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4400324" y="4760289"/>
            <a:ext cx="1806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6503736" y="4785958"/>
            <a:ext cx="180954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8591174" y="4782043"/>
            <a:ext cx="25063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955586" y="4821579"/>
            <a:ext cx="203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长、钻、站</a:t>
            </a:r>
            <a:endParaRPr kumimoji="1" lang="zh-CN" altLang="en-US" sz="28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289483" y="4821579"/>
            <a:ext cx="207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砍、拖、做</a:t>
            </a:r>
            <a:endParaRPr kumimoji="1" lang="zh-CN" altLang="en-US" sz="28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914455" y="4821579"/>
            <a:ext cx="133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拆、做</a:t>
            </a:r>
            <a:endParaRPr kumimoji="1" lang="zh-CN" altLang="en-US" sz="2800" dirty="0"/>
          </a:p>
        </p:txBody>
      </p:sp>
      <p:sp>
        <p:nvSpPr>
          <p:cNvPr id="31" name="文本框 30"/>
          <p:cNvSpPr txBox="1"/>
          <p:nvPr/>
        </p:nvSpPr>
        <p:spPr>
          <a:xfrm>
            <a:off x="8502775" y="4821579"/>
            <a:ext cx="312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mtClean="0"/>
              <a:t>拆、锯、拼、铺                   </a:t>
            </a:r>
            <a:endParaRPr kumimoji="1" lang="zh-CN" altLang="en-US" sz="2800" dirty="0"/>
          </a:p>
        </p:txBody>
      </p:sp>
      <p:sp>
        <p:nvSpPr>
          <p:cNvPr id="2" name="圆角矩形标注 1"/>
          <p:cNvSpPr/>
          <p:nvPr/>
        </p:nvSpPr>
        <p:spPr>
          <a:xfrm>
            <a:off x="1315143" y="405397"/>
            <a:ext cx="2468269" cy="2185041"/>
          </a:xfrm>
          <a:prstGeom prst="wedgeRoundRectCallout">
            <a:avLst>
              <a:gd name="adj1" fmla="val 25877"/>
              <a:gd name="adj2" fmla="val 6977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chemeClr val="tx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我一定要站起来，大口大口地呼吸空气，那一定会很好。</a:t>
            </a:r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3980047" y="374763"/>
            <a:ext cx="2468269" cy="2185041"/>
          </a:xfrm>
          <a:prstGeom prst="wedgeRoundRectCallout">
            <a:avLst>
              <a:gd name="adj1" fmla="val 911"/>
              <a:gd name="adj2" fmla="val 77056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6597970" y="351628"/>
            <a:ext cx="2468269" cy="2185041"/>
          </a:xfrm>
          <a:prstGeom prst="wedgeRoundRectCallout">
            <a:avLst>
              <a:gd name="adj1" fmla="val -13585"/>
              <a:gd name="adj2" fmla="val 7432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9262192" y="333759"/>
            <a:ext cx="2468269" cy="2185041"/>
          </a:xfrm>
          <a:prstGeom prst="wedgeRoundRectCallout">
            <a:avLst>
              <a:gd name="adj1" fmla="val -40162"/>
              <a:gd name="adj2" fmla="val 76146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>
              <a:solidFill>
                <a:schemeClr val="tx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23" name="副标题 2"/>
          <p:cNvSpPr txBox="1"/>
          <p:nvPr/>
        </p:nvSpPr>
        <p:spPr>
          <a:xfrm>
            <a:off x="2743901" y="3517192"/>
            <a:ext cx="20790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➡大树</a:t>
            </a:r>
            <a:endParaRPr kumimoji="1" lang="en-US" altLang="zh-CN" sz="48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2" name="副标题 2"/>
          <p:cNvSpPr txBox="1"/>
          <p:nvPr/>
        </p:nvSpPr>
        <p:spPr>
          <a:xfrm>
            <a:off x="4547639" y="3508289"/>
            <a:ext cx="285497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➡手推车</a:t>
            </a:r>
            <a:endParaRPr kumimoji="1" lang="en-US" altLang="zh-CN" sz="48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7059157" y="3517192"/>
            <a:ext cx="20790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➡椅子</a:t>
            </a:r>
            <a:endParaRPr kumimoji="1" lang="en-US" altLang="zh-CN" sz="48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37" name="副标题 2"/>
          <p:cNvSpPr txBox="1"/>
          <p:nvPr/>
        </p:nvSpPr>
        <p:spPr>
          <a:xfrm>
            <a:off x="8831746" y="3499235"/>
            <a:ext cx="287442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4800" smtClean="0">
                <a:solidFill>
                  <a:schemeClr val="accent6">
                    <a:lumMod val="7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➡木地板</a:t>
            </a:r>
            <a:endParaRPr kumimoji="1" lang="en-US" altLang="zh-CN" sz="48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7414" y="-1105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328703" y="589976"/>
            <a:ext cx="2097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要是能做一棵会跑的树，那一定会很好。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44269" y="589976"/>
            <a:ext cx="2418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要是我能停下来，坐着休息一会儿，那一定会很好。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67647" y="738056"/>
            <a:ext cx="2257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要是我能躺下，那一定会很好。</a:t>
            </a:r>
            <a:endParaRPr kumimoji="1" lang="zh-CN" altLang="en-US" sz="28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2" grpId="0" animBg="1"/>
      <p:bldP spid="33" grpId="0" animBg="1"/>
      <p:bldP spid="34" grpId="0" animBg="1"/>
      <p:bldP spid="35" grpId="0" animBg="1"/>
      <p:bldP spid="23" grpId="0"/>
      <p:bldP spid="32" grpId="0"/>
      <p:bldP spid="36" grpId="0"/>
      <p:bldP spid="3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601103286807&amp;di=ed2cb515cceceb0acc4c9c9970ecbf8c&amp;imgtype=0&amp;src=http%3A%2F%2Fp0.ifengimg.com%2Fpmop%2F2017%2F1010%2FCFB97BC2F53C062B8251AAD3017B59B4106A500E_size21_w463_h349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89" y="257175"/>
            <a:ext cx="4776528" cy="360045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601103352847&amp;di=68178f1a71f10589e4c58751d371cb35&amp;imgtype=0&amp;src=http%3A%2F%2Fimg2.t3.com.cn%2F74%2F98%2F20140327120312789_1332368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2963218" cy="41148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15" y="442910"/>
            <a:ext cx="4615450" cy="341471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文本框 5"/>
          <p:cNvSpPr txBox="1"/>
          <p:nvPr/>
        </p:nvSpPr>
        <p:spPr>
          <a:xfrm>
            <a:off x="1289122" y="4897755"/>
            <a:ext cx="961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______</a:t>
            </a:r>
            <a:r>
              <a:rPr lang="zh-CN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想：要是</a:t>
            </a:r>
            <a:r>
              <a:rPr lang="en-US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_______</a:t>
            </a:r>
            <a:r>
              <a:rPr lang="zh-CN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，那一定会很</a:t>
            </a:r>
            <a:r>
              <a:rPr lang="zh-CN" altLang="zh-CN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好</a:t>
            </a:r>
            <a:r>
              <a:rPr lang="zh-CN" altLang="en-US" sz="4000" dirty="0" smtClean="0"/>
              <a:t>。</a:t>
            </a:r>
            <a:endParaRPr kumimoji="1"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 l="6134" t="17982" r="3422" b="6207"/>
          <a:stretch>
            <a:fillRect/>
          </a:stretch>
        </p:blipFill>
        <p:spPr>
          <a:xfrm>
            <a:off x="4480464" y="291627"/>
            <a:ext cx="3629866" cy="3366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QQ截图20190409111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672" y="3230630"/>
            <a:ext cx="3582588" cy="362737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89" y="3658393"/>
            <a:ext cx="3511764" cy="2951923"/>
          </a:xfrm>
          <a:prstGeom prst="rect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10" name="椭圆 9"/>
          <p:cNvSpPr/>
          <p:nvPr/>
        </p:nvSpPr>
        <p:spPr>
          <a:xfrm>
            <a:off x="549226" y="291626"/>
            <a:ext cx="3547602" cy="324670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400023" y="154460"/>
            <a:ext cx="3505605" cy="350393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832735" y="3129280"/>
            <a:ext cx="7452360" cy="12274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dirty="0" smtClean="0">
                <a:solidFill>
                  <a:srgbClr val="FF0000"/>
                </a:solidFill>
              </a:rPr>
              <a:t>（    ）的历程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1" y="2646218"/>
            <a:ext cx="6830290" cy="4088787"/>
          </a:xfrm>
          <a:prstGeom prst="rect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5" name="矩形 4"/>
          <p:cNvSpPr/>
          <p:nvPr/>
        </p:nvSpPr>
        <p:spPr>
          <a:xfrm>
            <a:off x="821760" y="855597"/>
            <a:ext cx="10732931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 木地</a:t>
            </a:r>
            <a:r>
              <a:rPr lang="zh-CN" altLang="en-US" sz="36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板满意地舒展着身子，躺在阳台上，阳光照在身上，暖洋洋的，舒服极了。它觉得自己又变成了一棵树。</a:t>
            </a:r>
            <a:endParaRPr kumimoji="1" lang="zh-CN" altLang="en-US" sz="36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1" y="2646218"/>
            <a:ext cx="6830290" cy="4088787"/>
          </a:xfrm>
          <a:prstGeom prst="rect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5" name="矩形 4"/>
          <p:cNvSpPr/>
          <p:nvPr/>
        </p:nvSpPr>
        <p:spPr>
          <a:xfrm>
            <a:off x="821760" y="855597"/>
            <a:ext cx="10732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    续编童话：木地板还会继续变成什么，觉得那一定会很好呢？同桌讨论，说一说。</a:t>
            </a:r>
            <a:endParaRPr kumimoji="1" lang="zh-CN" altLang="en-US" sz="36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70207"/>
            <a:ext cx="12316691" cy="6934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89122" y="4897755"/>
            <a:ext cx="961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______</a:t>
            </a:r>
            <a:r>
              <a:rPr lang="zh-CN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想：要是</a:t>
            </a:r>
            <a:r>
              <a:rPr lang="en-US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_______</a:t>
            </a:r>
            <a:r>
              <a:rPr lang="zh-CN" altLang="zh-CN" sz="40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，那一定会很</a:t>
            </a:r>
            <a:r>
              <a:rPr lang="zh-CN" altLang="zh-CN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好</a:t>
            </a:r>
            <a:r>
              <a:rPr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椭圆 2"/>
          <p:cNvSpPr/>
          <p:nvPr/>
        </p:nvSpPr>
        <p:spPr>
          <a:xfrm>
            <a:off x="3768196" y="539324"/>
            <a:ext cx="3824094" cy="3665704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-70207"/>
            <a:ext cx="12316691" cy="69348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4830" cy="688980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" y="31806"/>
            <a:ext cx="4963247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0414" y="2417736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①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414" y="3384517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②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87" y="31806"/>
            <a:ext cx="540354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787784" y="4001321"/>
            <a:ext cx="5116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177" y="4325691"/>
            <a:ext cx="784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④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6847" y="528090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⑤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641" y="586124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6641" y="6495161"/>
            <a:ext cx="1575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⑦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6547" y="2217669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1049" y="3537535"/>
            <a:ext cx="193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⑨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8093" y="419903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⑩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62245" y="518387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</a:rPr>
              <a:t>⑪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1026" y="6173516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⑫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19162" y="193812"/>
            <a:ext cx="4514513" cy="2023857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自读要求：</a:t>
            </a:r>
            <a:endParaRPr lang="en-US" altLang="zh-CN" sz="24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.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读：</a:t>
            </a:r>
            <a:r>
              <a:rPr lang="zh-CN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读准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字音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,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读通句子，难读的地方多读几遍。</a:t>
            </a:r>
            <a:endParaRPr lang="zh-CN" altLang="zh-CN" sz="2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.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想与画：种子有哪些美好的愿望？用“</a:t>
            </a:r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”画下来。</a:t>
            </a:r>
            <a:endParaRPr lang="zh-CN" altLang="zh-CN" sz="2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4830" cy="688980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" y="31806"/>
            <a:ext cx="4963247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0414" y="2417736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①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414" y="3384517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②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87" y="31806"/>
            <a:ext cx="540354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787784" y="4001321"/>
            <a:ext cx="5116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3177" y="4325691"/>
            <a:ext cx="784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④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6847" y="5280908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⑤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641" y="5861244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6641" y="6495161"/>
            <a:ext cx="1575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⑦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6547" y="2217669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1049" y="3537535"/>
            <a:ext cx="193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⑨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8093" y="4199033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⑩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62245" y="518387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</a:rPr>
              <a:t>⑪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1026" y="6173516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⑫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2664768" y="3046900"/>
            <a:ext cx="27689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>
            <a:off x="756641" y="3383417"/>
            <a:ext cx="16956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2789459" y="4944973"/>
            <a:ext cx="26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766847" y="5280908"/>
            <a:ext cx="6740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9040138" y="2839419"/>
            <a:ext cx="20989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6346547" y="3199300"/>
            <a:ext cx="22432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9040138" y="4846888"/>
            <a:ext cx="20989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6346547" y="5181669"/>
            <a:ext cx="4728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919162" y="193812"/>
            <a:ext cx="4514513" cy="2023857"/>
          </a:xfrm>
          <a:prstGeom prst="roundRect">
            <a:avLst/>
          </a:prstGeom>
          <a:solidFill>
            <a:schemeClr val="lt1"/>
          </a:solidFill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自读要求：</a:t>
            </a:r>
            <a:endParaRPr lang="en-US" altLang="zh-CN" sz="2400" dirty="0" smtClean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.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读：</a:t>
            </a:r>
            <a:r>
              <a:rPr lang="zh-CN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读准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字音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,</a:t>
            </a:r>
            <a:r>
              <a:rPr lang="zh-CN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读通句子，难读的地方多读几遍。</a:t>
            </a:r>
            <a:endParaRPr lang="zh-CN" altLang="zh-CN" sz="2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2</a:t>
            </a:r>
            <a:r>
              <a:rPr lang="en-US" altLang="zh-CN" sz="2400" dirty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.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想与画：种子有哪些美好的愿望？用“</a:t>
            </a:r>
            <a:r>
              <a:rPr lang="en-US" altLang="zh-CN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_____</a:t>
            </a:r>
            <a:r>
              <a:rPr lang="zh-CN" altLang="en-US" sz="24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”画下来。</a:t>
            </a:r>
            <a:endParaRPr lang="zh-CN" altLang="zh-CN" sz="24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380702" y="1062500"/>
            <a:ext cx="1146396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</a:t>
            </a:r>
            <a:r>
              <a:rPr lang="zh-CN" altLang="en-US" sz="360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空气，那一定会很好。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380702" y="2214360"/>
            <a:ext cx="8401791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要是能做一棵会跑的树，那一定会很好。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80702" y="3366220"/>
            <a:ext cx="1063462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要是我能停下来，坐着休息一会儿，那一定会很好。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80702" y="4518080"/>
            <a:ext cx="6487931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要是我能躺下，那一定会很好。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380702" y="1062500"/>
            <a:ext cx="1146396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我一定要站起来，大口大口地呼吸空气，</a:t>
            </a:r>
            <a:r>
              <a:rPr lang="zh-CN" altLang="en-US" sz="36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那一定会很好</a:t>
            </a: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380702" y="2214360"/>
            <a:ext cx="8401791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要是能做一棵会跑的树，</a:t>
            </a:r>
            <a:r>
              <a:rPr lang="zh-CN" altLang="en-US" sz="36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那一定会很好</a:t>
            </a: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80702" y="3366220"/>
            <a:ext cx="1063462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要是我能停下来，坐着休息一会儿，</a:t>
            </a:r>
            <a:r>
              <a:rPr lang="zh-CN" altLang="en-US" sz="36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那一定会很好</a:t>
            </a: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80702" y="4518080"/>
            <a:ext cx="6487931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要是我能躺下，</a:t>
            </a:r>
            <a:r>
              <a:rPr lang="zh-CN" altLang="en-US" sz="3600" dirty="0" smtClean="0">
                <a:solidFill>
                  <a:srgbClr val="FF0000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那一定会很好</a:t>
            </a:r>
            <a:r>
              <a:rPr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。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0" y="-31806"/>
            <a:ext cx="12214830" cy="68898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l="6134" t="17982" r="3422" b="6207"/>
          <a:stretch>
            <a:fillRect/>
          </a:stretch>
        </p:blipFill>
        <p:spPr>
          <a:xfrm>
            <a:off x="2402736" y="3119916"/>
            <a:ext cx="2537100" cy="235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QQ截图20190409111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57" y="3139942"/>
            <a:ext cx="2618177" cy="265090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19" y="3412891"/>
            <a:ext cx="2708215" cy="2276475"/>
          </a:xfrm>
          <a:prstGeom prst="rect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10" name="椭圆 9"/>
          <p:cNvSpPr/>
          <p:nvPr/>
        </p:nvSpPr>
        <p:spPr>
          <a:xfrm>
            <a:off x="138306" y="3157832"/>
            <a:ext cx="2265404" cy="212332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39836" y="3119916"/>
            <a:ext cx="2417801" cy="2569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5536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种子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1102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大树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6668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手推车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95734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椅子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93867" y="2133210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木地板</a:t>
            </a:r>
            <a:endParaRPr kumimoji="1" lang="zh-CN" altLang="en-US" sz="4000" dirty="0"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1981999" y="2344047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470752" y="2344047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132583" y="2344046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9203716" y="2344046"/>
            <a:ext cx="984435" cy="3539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92631" y="536381"/>
            <a:ext cx="916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先……接着……然后……最后……</a:t>
            </a:r>
            <a:endParaRPr kumimoji="1" lang="zh-CN" altLang="en-US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s54wpu">
      <a:majorFont>
        <a:latin typeface="字魂64号-萌趣软糖体"/>
        <a:ea typeface="字魂64号-萌趣软糖体"/>
        <a:cs typeface=""/>
      </a:majorFont>
      <a:minorFont>
        <a:latin typeface="字魂64号-萌趣软糖体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WPS 演示</Application>
  <PresentationFormat>宽屏</PresentationFormat>
  <Paragraphs>261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Microsoft YaHei</vt:lpstr>
      <vt:lpstr>Arial Unicode MS</vt:lpstr>
      <vt:lpstr>字魂64号-萌趣软糖体</vt:lpstr>
      <vt:lpstr>Segoe Print</vt:lpstr>
      <vt:lpstr>Calibri</vt:lpstr>
      <vt:lpstr>KaiTi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Administrator</dc:creator>
  <cp:lastModifiedBy>晞</cp:lastModifiedBy>
  <cp:revision>147</cp:revision>
  <dcterms:created xsi:type="dcterms:W3CDTF">2018-07-24T03:12:00Z</dcterms:created>
  <dcterms:modified xsi:type="dcterms:W3CDTF">2020-12-23T07:43:06Z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