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305" r:id="rId6"/>
    <p:sldId id="304" r:id="rId7"/>
    <p:sldId id="306" r:id="rId8"/>
    <p:sldId id="257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8A988"/>
    <a:srgbClr val="9CBCC8"/>
    <a:srgbClr val="A8C398"/>
    <a:srgbClr val="E43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B476-6EFA-4B10-92CC-37B39AB9B6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412AD-6C1B-4773-B4E9-DEBB0EDECB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B476-6EFA-4B10-92CC-37B39AB9B6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412AD-6C1B-4773-B4E9-DEBB0EDECB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B476-6EFA-4B10-92CC-37B39AB9B6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412AD-6C1B-4773-B4E9-DEBB0EDECB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B476-6EFA-4B10-92CC-37B39AB9B6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412AD-6C1B-4773-B4E9-DEBB0EDECB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B476-6EFA-4B10-92CC-37B39AB9B6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412AD-6C1B-4773-B4E9-DEBB0EDECB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B476-6EFA-4B10-92CC-37B39AB9B6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412AD-6C1B-4773-B4E9-DEBB0EDECB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B476-6EFA-4B10-92CC-37B39AB9B6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412AD-6C1B-4773-B4E9-DEBB0EDECB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B476-6EFA-4B10-92CC-37B39AB9B6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412AD-6C1B-4773-B4E9-DEBB0EDECB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B476-6EFA-4B10-92CC-37B39AB9B6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412AD-6C1B-4773-B4E9-DEBB0EDECB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B476-6EFA-4B10-92CC-37B39AB9B6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412AD-6C1B-4773-B4E9-DEBB0EDECB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2B476-6EFA-4B10-92CC-37B39AB9B6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412AD-6C1B-4773-B4E9-DEBB0EDECB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2B476-6EFA-4B10-92CC-37B39AB9B6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412AD-6C1B-4773-B4E9-DEBB0EDECBA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6" t="14593" r="17038" b="15761"/>
          <a:stretch>
            <a:fillRect/>
          </a:stretch>
        </p:blipFill>
        <p:spPr>
          <a:xfrm>
            <a:off x="3137094" y="1477108"/>
            <a:ext cx="5824025" cy="267286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767292" y="4368094"/>
            <a:ext cx="8840488" cy="82994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8A988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读</a:t>
            </a:r>
            <a:r>
              <a:rPr lang="zh-CN" altLang="en-US" sz="4800" b="1" dirty="0">
                <a:solidFill>
                  <a:srgbClr val="9CBCC8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《理想的教学点子》</a:t>
            </a:r>
            <a:r>
              <a:rPr lang="zh-CN" altLang="en-US" sz="4800" b="1" dirty="0">
                <a:solidFill>
                  <a:srgbClr val="F8A988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有感</a:t>
            </a:r>
            <a:endParaRPr lang="zh-CN" altLang="en-US" sz="4800" b="1" dirty="0">
              <a:solidFill>
                <a:srgbClr val="A8C398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7" r="4937" b="7681"/>
          <a:stretch>
            <a:fillRect/>
          </a:stretch>
        </p:blipFill>
        <p:spPr>
          <a:xfrm>
            <a:off x="-1" y="2186321"/>
            <a:ext cx="4362009" cy="467168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119459" y="1515872"/>
            <a:ext cx="728869" cy="728869"/>
            <a:chOff x="1537252" y="2909377"/>
            <a:chExt cx="728869" cy="728869"/>
          </a:xfrm>
        </p:grpSpPr>
        <p:sp>
          <p:nvSpPr>
            <p:cNvPr id="7" name="菱形 6"/>
            <p:cNvSpPr/>
            <p:nvPr/>
          </p:nvSpPr>
          <p:spPr>
            <a:xfrm>
              <a:off x="1537252" y="2909377"/>
              <a:ext cx="728869" cy="728869"/>
            </a:xfrm>
            <a:prstGeom prst="diamond">
              <a:avLst/>
            </a:prstGeom>
            <a:solidFill>
              <a:srgbClr val="9CB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716171" y="303613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1</a:t>
              </a:r>
              <a:endParaRPr lang="zh-CN" altLang="en-US" sz="2400" b="1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126195" y="2994891"/>
            <a:ext cx="728869" cy="728869"/>
            <a:chOff x="3505202" y="2909376"/>
            <a:chExt cx="728869" cy="728869"/>
          </a:xfrm>
        </p:grpSpPr>
        <p:sp>
          <p:nvSpPr>
            <p:cNvPr id="10" name="菱形 9"/>
            <p:cNvSpPr/>
            <p:nvPr/>
          </p:nvSpPr>
          <p:spPr>
            <a:xfrm>
              <a:off x="3505202" y="2909376"/>
              <a:ext cx="728869" cy="728869"/>
            </a:xfrm>
            <a:prstGeom prst="diamond">
              <a:avLst/>
            </a:prstGeom>
            <a:solidFill>
              <a:srgbClr val="9CB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670853" y="3042975"/>
              <a:ext cx="38431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2</a:t>
              </a:r>
              <a:endParaRPr lang="zh-CN" altLang="en-US" sz="2400" b="1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126108" y="4624285"/>
            <a:ext cx="728869" cy="728869"/>
            <a:chOff x="5526131" y="2909374"/>
            <a:chExt cx="728869" cy="728869"/>
          </a:xfrm>
        </p:grpSpPr>
        <p:sp>
          <p:nvSpPr>
            <p:cNvPr id="13" name="菱形 12"/>
            <p:cNvSpPr/>
            <p:nvPr/>
          </p:nvSpPr>
          <p:spPr>
            <a:xfrm>
              <a:off x="5526131" y="2909374"/>
              <a:ext cx="728869" cy="728869"/>
            </a:xfrm>
            <a:prstGeom prst="diamond">
              <a:avLst/>
            </a:prstGeom>
            <a:solidFill>
              <a:srgbClr val="9CB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698408" y="3042974"/>
              <a:ext cx="384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汉仪PP体简" panose="00020600040101010101" pitchFamily="18" charset="-122"/>
                  <a:ea typeface="汉仪PP体简" panose="00020600040101010101" pitchFamily="18" charset="-122"/>
                </a:rPr>
                <a:t>3</a:t>
              </a:r>
              <a:endParaRPr lang="zh-CN" altLang="en-US" sz="2400" b="1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</p:grp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6313170" y="1680845"/>
            <a:ext cx="3493770" cy="3987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一、</a:t>
            </a:r>
            <a:r>
              <a:rPr lang="zh-CN" altLang="en-US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能看懂看明白的</a:t>
            </a:r>
            <a:endParaRPr lang="zh-CN" altLang="en-US" sz="2000" b="1" dirty="0">
              <a:latin typeface="汉仪PP体简" panose="00020600040101010101" pitchFamily="18" charset="-122"/>
              <a:ea typeface="汉仪PP体简" panose="00020600040101010101" pitchFamily="18" charset="-122"/>
              <a:sym typeface="微软雅黑" panose="020B0503020204020204" pitchFamily="34" charset="-122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6313170" y="3159760"/>
            <a:ext cx="3063875" cy="3987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二、</a:t>
            </a:r>
            <a:r>
              <a:rPr lang="zh-CN" altLang="en-US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我们做到的</a:t>
            </a:r>
            <a:endParaRPr lang="zh-CN" altLang="en-US" sz="2000" b="1" dirty="0">
              <a:latin typeface="汉仪PP体简" panose="00020600040101010101" pitchFamily="18" charset="-122"/>
              <a:ea typeface="汉仪PP体简" panose="00020600040101010101" pitchFamily="18" charset="-122"/>
              <a:sym typeface="微软雅黑" panose="020B0503020204020204" pitchFamily="34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6313170" y="4789170"/>
            <a:ext cx="2835910" cy="3987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三、</a:t>
            </a:r>
            <a:r>
              <a:rPr lang="zh-CN" altLang="en-US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我的</a:t>
            </a:r>
            <a:r>
              <a:rPr lang="zh-CN" altLang="en-US" sz="20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rPr>
              <a:t>疑惑</a:t>
            </a:r>
            <a:endParaRPr lang="zh-CN" altLang="en-US" sz="2000" b="1" dirty="0">
              <a:latin typeface="汉仪PP体简" panose="00020600040101010101" pitchFamily="18" charset="-122"/>
              <a:ea typeface="汉仪PP体简" panose="00020600040101010101" pitchFamily="18" charset="-122"/>
              <a:sym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47405" y="3437303"/>
            <a:ext cx="3036531" cy="521970"/>
          </a:xfrm>
          <a:prstGeom prst="rect">
            <a:avLst/>
          </a:prstGeom>
          <a:solidFill>
            <a:srgbClr val="9CBCC8"/>
          </a:solidFill>
          <a:ln w="76200"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sym typeface="方正兰亭黑_GBK" pitchFamily="2" charset="-122"/>
              </a:rPr>
              <a:t>活动内容</a:t>
            </a:r>
            <a:endParaRPr lang="zh-CN" altLang="en-US" sz="2800" b="1" dirty="0">
              <a:solidFill>
                <a:schemeClr val="bg1"/>
              </a:solidFill>
              <a:latin typeface="汉仪PP体简" panose="00020600040101010101" pitchFamily="18" charset="-122"/>
              <a:ea typeface="汉仪PP体简" panose="00020600040101010101" pitchFamily="18" charset="-122"/>
              <a:sym typeface="方正兰亭黑_GBK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515745" y="1887855"/>
            <a:ext cx="9662160" cy="44557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7" r="4937" b="7681"/>
          <a:stretch>
            <a:fillRect/>
          </a:stretch>
        </p:blipFill>
        <p:spPr>
          <a:xfrm>
            <a:off x="649605" y="1413510"/>
            <a:ext cx="2316480" cy="295846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918210" y="1375410"/>
            <a:ext cx="9979660" cy="4425872"/>
            <a:chOff x="1217870" y="1118659"/>
            <a:chExt cx="9165413" cy="1193193"/>
          </a:xfrm>
        </p:grpSpPr>
        <p:sp>
          <p:nvSpPr>
            <p:cNvPr id="9" name="文本框 8"/>
            <p:cNvSpPr txBox="1"/>
            <p:nvPr/>
          </p:nvSpPr>
          <p:spPr>
            <a:xfrm>
              <a:off x="1217870" y="1889006"/>
              <a:ext cx="1694623" cy="4228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9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22"/>
            <p:cNvSpPr txBox="1">
              <a:spLocks noChangeArrowheads="1"/>
            </p:cNvSpPr>
            <p:nvPr/>
          </p:nvSpPr>
          <p:spPr bwMode="auto">
            <a:xfrm>
              <a:off x="4705281" y="1118659"/>
              <a:ext cx="4525660" cy="290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en-US" altLang="zh-CN" sz="3200" b="1" dirty="0">
                  <a:latin typeface="汉仪PP体简" panose="00020600040101010101" pitchFamily="18" charset="-122"/>
                  <a:ea typeface="汉仪PP体简" panose="00020600040101010101" pitchFamily="18" charset="-122"/>
                  <a:sym typeface="微软雅黑" panose="020B0503020204020204" pitchFamily="34" charset="-122"/>
                </a:rPr>
                <a:t>一、</a:t>
              </a:r>
              <a:r>
                <a:rPr lang="zh-CN" altLang="en-US" sz="3200" b="1" dirty="0">
                  <a:latin typeface="汉仪PP体简" panose="00020600040101010101" pitchFamily="18" charset="-122"/>
                  <a:ea typeface="汉仪PP体简" panose="00020600040101010101" pitchFamily="18" charset="-122"/>
                  <a:sym typeface="微软雅黑" panose="020B0503020204020204" pitchFamily="34" charset="-122"/>
                </a:rPr>
                <a:t>能看懂看明白的</a:t>
              </a:r>
              <a:endParaRPr lang="zh-CN" altLang="en-US" sz="32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endParaRPr>
            </a:p>
            <a:p>
              <a:pPr algn="ctr"/>
              <a:endParaRPr lang="zh-CN" altLang="en-US" sz="3200" dirty="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11" name="矩形 23"/>
            <p:cNvSpPr>
              <a:spLocks noChangeArrowheads="1"/>
            </p:cNvSpPr>
            <p:nvPr/>
          </p:nvSpPr>
          <p:spPr bwMode="auto">
            <a:xfrm>
              <a:off x="3255536" y="1336587"/>
              <a:ext cx="7127747" cy="8378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just" eaLnBrk="1" hangingPunct="1"/>
              <a:r>
                <a:rPr lang="zh-CN" altLang="en-US" sz="2800" dirty="0">
                  <a:latin typeface="汉仪PP体简" panose="00020600040101010101" pitchFamily="18" charset="-122"/>
                  <a:ea typeface="汉仪PP体简" panose="00020600040101010101" pitchFamily="18" charset="-122"/>
                  <a:sym typeface="+mn-ea"/>
                </a:rPr>
                <a:t>小组时间的指导原则：</a:t>
              </a:r>
              <a:endParaRPr lang="zh-CN" altLang="en-US" sz="2800" dirty="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  <a:p>
              <a:pPr algn="just" eaLnBrk="1" hangingPunct="1"/>
              <a:r>
                <a:rPr lang="en-US" altLang="zh-CN" sz="2800" dirty="0">
                  <a:latin typeface="汉仪PP体简" panose="00020600040101010101" pitchFamily="18" charset="-122"/>
                  <a:ea typeface="汉仪PP体简" panose="00020600040101010101" pitchFamily="18" charset="-122"/>
                  <a:sym typeface="+mn-ea"/>
                </a:rPr>
                <a:t>1.</a:t>
              </a:r>
              <a:r>
                <a:rPr lang="zh-CN" altLang="en-US" sz="2800" dirty="0">
                  <a:latin typeface="汉仪PP体简" panose="00020600040101010101" pitchFamily="18" charset="-122"/>
                  <a:ea typeface="汉仪PP体简" panose="00020600040101010101" pitchFamily="18" charset="-122"/>
                  <a:sym typeface="+mn-ea"/>
                </a:rPr>
                <a:t>要考虑孩子的兴趣及发展能力。</a:t>
              </a:r>
              <a:endParaRPr lang="zh-CN" altLang="en-US" sz="2800" dirty="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  <a:p>
              <a:pPr algn="just" eaLnBrk="1" hangingPunct="1"/>
              <a:r>
                <a:rPr lang="en-US" altLang="zh-CN" sz="2800" dirty="0">
                  <a:latin typeface="汉仪PP体简" panose="00020600040101010101" pitchFamily="18" charset="-122"/>
                  <a:ea typeface="汉仪PP体简" panose="00020600040101010101" pitchFamily="18" charset="-122"/>
                  <a:sym typeface="+mn-ea"/>
                </a:rPr>
                <a:t>2.</a:t>
              </a:r>
              <a:r>
                <a:rPr lang="zh-CN" altLang="en-US" sz="2800" dirty="0">
                  <a:latin typeface="汉仪PP体简" panose="00020600040101010101" pitchFamily="18" charset="-122"/>
                  <a:ea typeface="汉仪PP体简" panose="00020600040101010101" pitchFamily="18" charset="-122"/>
                  <a:sym typeface="+mn-ea"/>
                </a:rPr>
                <a:t>选择多样化的材料以适合孩子的需要</a:t>
              </a:r>
              <a:endParaRPr lang="zh-CN" altLang="en-US" sz="2800" dirty="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  <a:p>
              <a:pPr algn="just" eaLnBrk="1" hangingPunct="1"/>
              <a:r>
                <a:rPr lang="en-US" altLang="zh-CN" sz="2800" dirty="0">
                  <a:latin typeface="汉仪PP体简" panose="00020600040101010101" pitchFamily="18" charset="-122"/>
                  <a:ea typeface="汉仪PP体简" panose="00020600040101010101" pitchFamily="18" charset="-122"/>
                  <a:sym typeface="+mn-ea"/>
                </a:rPr>
                <a:t>3.</a:t>
              </a:r>
              <a:r>
                <a:rPr lang="zh-CN" altLang="en-US" sz="2800" dirty="0">
                  <a:latin typeface="汉仪PP体简" panose="00020600040101010101" pitchFamily="18" charset="-122"/>
                  <a:ea typeface="汉仪PP体简" panose="00020600040101010101" pitchFamily="18" charset="-122"/>
                  <a:sym typeface="+mn-ea"/>
                </a:rPr>
                <a:t>材料要充足</a:t>
              </a:r>
              <a:endParaRPr lang="zh-CN" altLang="en-US" sz="2800" dirty="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  <a:p>
              <a:pPr algn="just" eaLnBrk="1" hangingPunct="1"/>
              <a:r>
                <a:rPr lang="en-US" altLang="zh-CN" sz="2800" dirty="0">
                  <a:latin typeface="汉仪PP体简" panose="00020600040101010101" pitchFamily="18" charset="-122"/>
                  <a:ea typeface="汉仪PP体简" panose="00020600040101010101" pitchFamily="18" charset="-122"/>
                  <a:sym typeface="+mn-ea"/>
                </a:rPr>
                <a:t>4.</a:t>
              </a:r>
              <a:r>
                <a:rPr lang="zh-CN" altLang="en-US" sz="2800" dirty="0">
                  <a:latin typeface="汉仪PP体简" panose="00020600040101010101" pitchFamily="18" charset="-122"/>
                  <a:ea typeface="汉仪PP体简" panose="00020600040101010101" pitchFamily="18" charset="-122"/>
                  <a:sym typeface="+mn-ea"/>
                </a:rPr>
                <a:t>介绍新材料或改变旧材料的玩法</a:t>
              </a:r>
              <a:endParaRPr lang="zh-CN" altLang="en-US" sz="2800" dirty="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  <a:p>
              <a:pPr algn="just" eaLnBrk="1" hangingPunct="1"/>
              <a:r>
                <a:rPr lang="en-US" altLang="zh-CN" sz="2800" dirty="0">
                  <a:latin typeface="汉仪PP体简" panose="00020600040101010101" pitchFamily="18" charset="-122"/>
                  <a:ea typeface="汉仪PP体简" panose="00020600040101010101" pitchFamily="18" charset="-122"/>
                  <a:sym typeface="+mn-ea"/>
                </a:rPr>
                <a:t>5.</a:t>
              </a:r>
              <a:r>
                <a:rPr lang="zh-CN" altLang="en-US" sz="2800" dirty="0">
                  <a:latin typeface="汉仪PP体简" panose="00020600040101010101" pitchFamily="18" charset="-122"/>
                  <a:ea typeface="汉仪PP体简" panose="00020600040101010101" pitchFamily="18" charset="-122"/>
                  <a:sym typeface="+mn-ea"/>
                </a:rPr>
                <a:t>考虑不同孩子的发展程度，投放难度等级不同的材料</a:t>
              </a:r>
              <a:endParaRPr lang="zh-CN" altLang="en-US" sz="2800" dirty="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515745" y="1887855"/>
            <a:ext cx="9662160" cy="44557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7" r="4937" b="7681"/>
          <a:stretch>
            <a:fillRect/>
          </a:stretch>
        </p:blipFill>
        <p:spPr>
          <a:xfrm>
            <a:off x="649605" y="1413510"/>
            <a:ext cx="2316480" cy="295846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918210" y="1375410"/>
            <a:ext cx="9979660" cy="4425872"/>
            <a:chOff x="1217870" y="1118659"/>
            <a:chExt cx="9165413" cy="1193193"/>
          </a:xfrm>
        </p:grpSpPr>
        <p:sp>
          <p:nvSpPr>
            <p:cNvPr id="9" name="文本框 8"/>
            <p:cNvSpPr txBox="1"/>
            <p:nvPr/>
          </p:nvSpPr>
          <p:spPr>
            <a:xfrm>
              <a:off x="1217870" y="1889006"/>
              <a:ext cx="1694623" cy="4228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9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22"/>
            <p:cNvSpPr txBox="1">
              <a:spLocks noChangeArrowheads="1"/>
            </p:cNvSpPr>
            <p:nvPr/>
          </p:nvSpPr>
          <p:spPr bwMode="auto">
            <a:xfrm>
              <a:off x="4705281" y="1118659"/>
              <a:ext cx="4525660" cy="290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en-US" altLang="zh-CN" sz="3200" b="1" dirty="0">
                  <a:latin typeface="汉仪PP体简" panose="00020600040101010101" pitchFamily="18" charset="-122"/>
                  <a:ea typeface="汉仪PP体简" panose="00020600040101010101" pitchFamily="18" charset="-122"/>
                  <a:sym typeface="微软雅黑" panose="020B0503020204020204" pitchFamily="34" charset="-122"/>
                </a:rPr>
                <a:t>一、</a:t>
              </a:r>
              <a:r>
                <a:rPr lang="zh-CN" altLang="en-US" sz="3200" b="1" dirty="0">
                  <a:latin typeface="汉仪PP体简" panose="00020600040101010101" pitchFamily="18" charset="-122"/>
                  <a:ea typeface="汉仪PP体简" panose="00020600040101010101" pitchFamily="18" charset="-122"/>
                  <a:sym typeface="微软雅黑" panose="020B0503020204020204" pitchFamily="34" charset="-122"/>
                </a:rPr>
                <a:t>能看懂看明白的</a:t>
              </a:r>
              <a:endParaRPr lang="zh-CN" altLang="en-US" sz="32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endParaRPr>
            </a:p>
            <a:p>
              <a:pPr algn="ctr"/>
              <a:endParaRPr lang="zh-CN" altLang="en-US" sz="3200" dirty="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11" name="矩形 23"/>
            <p:cNvSpPr>
              <a:spLocks noChangeArrowheads="1"/>
            </p:cNvSpPr>
            <p:nvPr/>
          </p:nvSpPr>
          <p:spPr bwMode="auto">
            <a:xfrm>
              <a:off x="3255536" y="1336587"/>
              <a:ext cx="7127747" cy="1407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just" eaLnBrk="1" hangingPunct="1"/>
              <a:endParaRPr lang="zh-CN" altLang="en-US" sz="2800" dirty="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</p:grpSp>
      <p:sp>
        <p:nvSpPr>
          <p:cNvPr id="3" name="矩形 23"/>
          <p:cNvSpPr>
            <a:spLocks noChangeArrowheads="1"/>
          </p:cNvSpPr>
          <p:nvPr/>
        </p:nvSpPr>
        <p:spPr bwMode="auto">
          <a:xfrm>
            <a:off x="3136900" y="2183763"/>
            <a:ext cx="7760970" cy="212280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p>
            <a:pPr algn="just" eaLnBrk="1" hangingPunct="1"/>
            <a:r>
              <a:rPr lang="zh-CN" altLang="en-US" sz="36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以幼儿兴趣为中心作计划</a:t>
            </a:r>
            <a:endParaRPr lang="zh-CN" altLang="en-US" sz="36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  <a:p>
            <a:pPr algn="just" eaLnBrk="1" hangingPunct="1"/>
            <a:r>
              <a:rPr lang="en-US" altLang="zh-CN" sz="3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1.通过幼儿的选择表达出兴趣和想法</a:t>
            </a:r>
            <a:endParaRPr lang="en-US" altLang="zh-CN" sz="32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  <a:p>
            <a:pPr algn="just" eaLnBrk="1" hangingPunct="1"/>
            <a:r>
              <a:rPr lang="en-US" altLang="zh-CN" sz="3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2.以幼儿为主体，以幼儿的自主探索为主</a:t>
            </a:r>
            <a:endParaRPr lang="en-US" altLang="zh-CN" sz="32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  <a:p>
            <a:pPr algn="just" eaLnBrk="1" hangingPunct="1"/>
            <a:r>
              <a:rPr lang="en-US" altLang="zh-CN" sz="3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3.</a:t>
            </a:r>
            <a:r>
              <a:rPr lang="zh-CN" altLang="en-US" sz="32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根据孩子日常生活引发探索点</a:t>
            </a:r>
            <a:endParaRPr lang="zh-CN" altLang="en-US" sz="32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515745" y="1887855"/>
            <a:ext cx="9662160" cy="44557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7" r="4937" b="7681"/>
          <a:stretch>
            <a:fillRect/>
          </a:stretch>
        </p:blipFill>
        <p:spPr>
          <a:xfrm>
            <a:off x="649605" y="1413510"/>
            <a:ext cx="2316480" cy="295846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918210" y="1375410"/>
            <a:ext cx="9979660" cy="4425872"/>
            <a:chOff x="1217870" y="1118659"/>
            <a:chExt cx="9165413" cy="1193193"/>
          </a:xfrm>
        </p:grpSpPr>
        <p:sp>
          <p:nvSpPr>
            <p:cNvPr id="9" name="文本框 8"/>
            <p:cNvSpPr txBox="1"/>
            <p:nvPr/>
          </p:nvSpPr>
          <p:spPr>
            <a:xfrm>
              <a:off x="1217870" y="1889006"/>
              <a:ext cx="1694623" cy="4228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9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22"/>
            <p:cNvSpPr txBox="1">
              <a:spLocks noChangeArrowheads="1"/>
            </p:cNvSpPr>
            <p:nvPr/>
          </p:nvSpPr>
          <p:spPr bwMode="auto">
            <a:xfrm>
              <a:off x="4705281" y="1118659"/>
              <a:ext cx="4525660" cy="4228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3200" b="1" dirty="0">
                  <a:latin typeface="汉仪PP体简" panose="00020600040101010101" pitchFamily="18" charset="-122"/>
                  <a:ea typeface="汉仪PP体简" panose="00020600040101010101" pitchFamily="18" charset="-122"/>
                  <a:sym typeface="微软雅黑" panose="020B0503020204020204" pitchFamily="34" charset="-122"/>
                </a:rPr>
                <a:t>二</a:t>
              </a:r>
              <a:r>
                <a:rPr lang="en-US" altLang="zh-CN" sz="3200" b="1" dirty="0">
                  <a:latin typeface="汉仪PP体简" panose="00020600040101010101" pitchFamily="18" charset="-122"/>
                  <a:ea typeface="汉仪PP体简" panose="00020600040101010101" pitchFamily="18" charset="-122"/>
                  <a:sym typeface="微软雅黑" panose="020B0503020204020204" pitchFamily="34" charset="-122"/>
                </a:rPr>
                <a:t>、</a:t>
              </a:r>
              <a:r>
                <a:rPr lang="zh-CN" altLang="en-US" sz="3200" b="1" dirty="0">
                  <a:latin typeface="汉仪PP体简" panose="00020600040101010101" pitchFamily="18" charset="-122"/>
                  <a:ea typeface="汉仪PP体简" panose="00020600040101010101" pitchFamily="18" charset="-122"/>
                  <a:sym typeface="微软雅黑" panose="020B0503020204020204" pitchFamily="34" charset="-122"/>
                </a:rPr>
                <a:t>我们做到的</a:t>
              </a:r>
              <a:endParaRPr lang="zh-CN" altLang="en-US" sz="32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endParaRPr>
            </a:p>
            <a:p>
              <a:pPr algn="ctr"/>
              <a:endParaRPr lang="zh-CN" altLang="en-US" sz="32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endParaRPr>
            </a:p>
            <a:p>
              <a:pPr algn="ctr"/>
              <a:endParaRPr lang="zh-CN" altLang="en-US" sz="3200" dirty="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11" name="矩形 23"/>
            <p:cNvSpPr>
              <a:spLocks noChangeArrowheads="1"/>
            </p:cNvSpPr>
            <p:nvPr/>
          </p:nvSpPr>
          <p:spPr bwMode="auto">
            <a:xfrm>
              <a:off x="3255536" y="1336587"/>
              <a:ext cx="7127747" cy="1407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just" eaLnBrk="1" hangingPunct="1"/>
              <a:endParaRPr lang="zh-CN" altLang="en-US" sz="2800" dirty="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414395" y="2516505"/>
            <a:ext cx="673735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1.</a:t>
            </a:r>
            <a:r>
              <a:rPr lang="zh-CN" altLang="en-US" sz="2800"/>
              <a:t>当幼儿要求你协助时，将这些情况转变成学习和解决问题的契机</a:t>
            </a:r>
            <a:endParaRPr lang="zh-CN" altLang="en-US" sz="2800"/>
          </a:p>
          <a:p>
            <a:r>
              <a:rPr lang="en-US" altLang="zh-CN" sz="2800"/>
              <a:t>2.当</a:t>
            </a:r>
            <a:r>
              <a:rPr lang="zh-CN" altLang="en-US" sz="2800"/>
              <a:t>我们在</a:t>
            </a:r>
            <a:r>
              <a:rPr lang="en-US" altLang="zh-CN" sz="2800"/>
              <a:t>思考怎样用材料才恰当时，采用正在探索和发现该材料的幼儿的观点</a:t>
            </a:r>
            <a:endParaRPr lang="en-US" altLang="zh-CN" sz="2800"/>
          </a:p>
          <a:p>
            <a:r>
              <a:rPr lang="en-US" altLang="zh-CN" sz="2800"/>
              <a:t>3.支持和建构幼儿的游戏点子，参与到幼儿建立的情境中</a:t>
            </a:r>
            <a:endParaRPr lang="en-US" altLang="zh-CN" sz="2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515745" y="1887855"/>
            <a:ext cx="9662160" cy="44557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7" r="4937" b="7681"/>
          <a:stretch>
            <a:fillRect/>
          </a:stretch>
        </p:blipFill>
        <p:spPr>
          <a:xfrm>
            <a:off x="649605" y="1413510"/>
            <a:ext cx="2316480" cy="295846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918210" y="1375410"/>
            <a:ext cx="10141585" cy="4425872"/>
            <a:chOff x="1217870" y="1118659"/>
            <a:chExt cx="9314126" cy="1193193"/>
          </a:xfrm>
        </p:grpSpPr>
        <p:sp>
          <p:nvSpPr>
            <p:cNvPr id="9" name="文本框 8"/>
            <p:cNvSpPr txBox="1"/>
            <p:nvPr/>
          </p:nvSpPr>
          <p:spPr>
            <a:xfrm>
              <a:off x="1217870" y="1889006"/>
              <a:ext cx="1694623" cy="4228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9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22"/>
            <p:cNvSpPr txBox="1">
              <a:spLocks noChangeArrowheads="1"/>
            </p:cNvSpPr>
            <p:nvPr/>
          </p:nvSpPr>
          <p:spPr bwMode="auto">
            <a:xfrm>
              <a:off x="4705281" y="1118659"/>
              <a:ext cx="4525660" cy="290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/>
              <a:r>
                <a:rPr lang="zh-CN" altLang="en-US" sz="3200" b="1" dirty="0">
                  <a:latin typeface="汉仪PP体简" panose="00020600040101010101" pitchFamily="18" charset="-122"/>
                  <a:ea typeface="汉仪PP体简" panose="00020600040101010101" pitchFamily="18" charset="-122"/>
                  <a:sym typeface="微软雅黑" panose="020B0503020204020204" pitchFamily="34" charset="-122"/>
                </a:rPr>
                <a:t>三</a:t>
              </a:r>
              <a:r>
                <a:rPr lang="en-US" altLang="zh-CN" sz="3200" b="1" dirty="0">
                  <a:latin typeface="汉仪PP体简" panose="00020600040101010101" pitchFamily="18" charset="-122"/>
                  <a:ea typeface="汉仪PP体简" panose="00020600040101010101" pitchFamily="18" charset="-122"/>
                  <a:sym typeface="微软雅黑" panose="020B0503020204020204" pitchFamily="34" charset="-122"/>
                </a:rPr>
                <a:t>、</a:t>
              </a:r>
              <a:r>
                <a:rPr lang="zh-CN" altLang="en-US" sz="3200" b="1" dirty="0">
                  <a:latin typeface="汉仪PP体简" panose="00020600040101010101" pitchFamily="18" charset="-122"/>
                  <a:ea typeface="汉仪PP体简" panose="00020600040101010101" pitchFamily="18" charset="-122"/>
                  <a:sym typeface="微软雅黑" panose="020B0503020204020204" pitchFamily="34" charset="-122"/>
                </a:rPr>
                <a:t>我的疑惑</a:t>
              </a:r>
              <a:endParaRPr lang="zh-CN" altLang="en-US" sz="3200" b="1" dirty="0">
                <a:latin typeface="汉仪PP体简" panose="00020600040101010101" pitchFamily="18" charset="-122"/>
                <a:ea typeface="汉仪PP体简" panose="00020600040101010101" pitchFamily="18" charset="-122"/>
                <a:sym typeface="微软雅黑" panose="020B0503020204020204" pitchFamily="34" charset="-122"/>
              </a:endParaRPr>
            </a:p>
            <a:p>
              <a:pPr algn="ctr"/>
              <a:endParaRPr lang="zh-CN" altLang="en-US" sz="3200" dirty="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  <p:sp>
          <p:nvSpPr>
            <p:cNvPr id="11" name="矩形 23"/>
            <p:cNvSpPr>
              <a:spLocks noChangeArrowheads="1"/>
            </p:cNvSpPr>
            <p:nvPr/>
          </p:nvSpPr>
          <p:spPr bwMode="auto">
            <a:xfrm>
              <a:off x="3404249" y="1569923"/>
              <a:ext cx="7127747" cy="1407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just" eaLnBrk="1" hangingPunct="1"/>
              <a:r>
                <a:rPr lang="zh-CN" altLang="en-US" sz="2800" dirty="0">
                  <a:latin typeface="汉仪PP体简" panose="00020600040101010101" pitchFamily="18" charset="-122"/>
                  <a:ea typeface="汉仪PP体简" panose="00020600040101010101" pitchFamily="18" charset="-122"/>
                </a:rPr>
                <a:t>如何高瞻核心经验为中心做计划</a:t>
              </a:r>
              <a:endParaRPr lang="zh-CN" altLang="en-US" sz="2800" dirty="0">
                <a:latin typeface="汉仪PP体简" panose="00020600040101010101" pitchFamily="18" charset="-122"/>
                <a:ea typeface="汉仪PP体简" panose="00020600040101010101" pitchFamily="18" charset="-122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6" t="14593" r="17038" b="15761"/>
          <a:stretch>
            <a:fillRect/>
          </a:stretch>
        </p:blipFill>
        <p:spPr>
          <a:xfrm>
            <a:off x="3137094" y="1477108"/>
            <a:ext cx="5824025" cy="267286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628862" y="4382699"/>
            <a:ext cx="8840488" cy="82994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8A988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谢谢</a:t>
            </a:r>
            <a:endParaRPr lang="zh-CN" altLang="en-US" sz="4800" b="1" dirty="0">
              <a:solidFill>
                <a:srgbClr val="A8C398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342</Words>
  <Application>WPS 演示</Application>
  <PresentationFormat>宽屏</PresentationFormat>
  <Paragraphs>57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Arial</vt:lpstr>
      <vt:lpstr>宋体</vt:lpstr>
      <vt:lpstr>Wingdings</vt:lpstr>
      <vt:lpstr>汉仪PP体简</vt:lpstr>
      <vt:lpstr>微软雅黑</vt:lpstr>
      <vt:lpstr>方正兰亭黑_GBK</vt:lpstr>
      <vt:lpstr>Arial Unicode MS</vt:lpstr>
      <vt:lpstr>等线 Light</vt:lpstr>
      <vt:lpstr>等线</vt:lpstr>
      <vt:lpstr>Calibri</vt:lpstr>
      <vt:lpstr>黑体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≡ °我爱你因为你是芋▍</cp:lastModifiedBy>
  <cp:revision>16</cp:revision>
  <dcterms:created xsi:type="dcterms:W3CDTF">2017-07-26T11:17:00Z</dcterms:created>
  <dcterms:modified xsi:type="dcterms:W3CDTF">2019-08-27T00:22:10Z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