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70" r:id="rId10"/>
    <p:sldId id="263" r:id="rId11"/>
    <p:sldId id="265" r:id="rId12"/>
    <p:sldId id="264" r:id="rId13"/>
    <p:sldId id="267" r:id="rId14"/>
    <p:sldId id="268" r:id="rId15"/>
    <p:sldId id="266" r:id="rId16"/>
    <p:sldId id="269" r:id="rId17"/>
    <p:sldId id="274" r:id="rId18"/>
    <p:sldId id="275" r:id="rId1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7A7A7"/>
    <a:srgbClr val="8FA6AD"/>
    <a:srgbClr val="CBC914"/>
    <a:srgbClr val="A8D0C5"/>
    <a:srgbClr val="C5C5C5"/>
    <a:srgbClr val="D8E612"/>
    <a:srgbClr val="A8C11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 showGuides="1">
      <p:cViewPr varScale="1">
        <p:scale>
          <a:sx n="107" d="100"/>
          <a:sy n="107" d="100"/>
        </p:scale>
        <p:origin x="-102" y="-156"/>
      </p:cViewPr>
      <p:guideLst>
        <p:guide orient="horz" pos="2154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0" d="100"/>
        <a:sy n="70" d="100"/>
      </p:scale>
      <p:origin x="0" y="-99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175393" y="1790274"/>
            <a:ext cx="8770532" cy="2387600"/>
          </a:xfrm>
        </p:spPr>
        <p:txBody>
          <a:bodyPr anchor="b">
            <a:normAutofit/>
          </a:bodyPr>
          <a:lstStyle>
            <a:lvl1pPr algn="l">
              <a:defRPr sz="5400">
                <a:solidFill>
                  <a:srgbClr val="8FA6AD"/>
                </a:solidFill>
                <a:latin typeface="+mj-lt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175393" y="4101133"/>
            <a:ext cx="8770532" cy="1655762"/>
          </a:xfrm>
        </p:spPr>
        <p:txBody>
          <a:bodyPr>
            <a:normAutofit/>
          </a:bodyPr>
          <a:lstStyle>
            <a:lvl1pPr marL="0" indent="0" algn="l">
              <a:buNone/>
              <a:defRPr sz="1600">
                <a:solidFill>
                  <a:srgbClr val="8FA6AD"/>
                </a:soli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3B265C-7EE3-42FB-A0DB-6EEF213E155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C205B0-AD67-413D-8CB1-9851EE1363C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11600" y="1166813"/>
            <a:ext cx="7046913" cy="2852737"/>
          </a:xfrm>
        </p:spPr>
        <p:txBody>
          <a:bodyPr anchor="b">
            <a:normAutofit/>
          </a:bodyPr>
          <a:lstStyle>
            <a:lvl1pPr>
              <a:defRPr sz="4000">
                <a:solidFill>
                  <a:srgbClr val="8FA6AD"/>
                </a:solidFill>
                <a:latin typeface="+mj-lt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911600" y="3919538"/>
            <a:ext cx="7046913" cy="1500187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rgbClr val="8FA6AD"/>
                </a:solidFill>
                <a:latin typeface="+mj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3B265C-7EE3-42FB-A0DB-6EEF213E155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C205B0-AD67-413D-8CB1-9851EE1363CE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908"/>
          <a:stretch>
            <a:fillRect/>
          </a:stretch>
        </p:blipFill>
        <p:spPr>
          <a:xfrm flipH="1">
            <a:off x="0" y="829593"/>
            <a:ext cx="4173719" cy="4081214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3581400" y="3429000"/>
            <a:ext cx="127000" cy="1027113"/>
          </a:xfrm>
          <a:prstGeom prst="rect">
            <a:avLst/>
          </a:prstGeom>
          <a:solidFill>
            <a:srgbClr val="8FA6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3B265C-7EE3-42FB-A0DB-6EEF213E155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C205B0-AD67-413D-8CB1-9851EE1363CE}" type="slidenum">
              <a:rPr lang="zh-CN" altLang="en-US" smtClean="0"/>
            </a:fld>
            <a:endParaRPr lang="zh-CN" altLang="en-US"/>
          </a:p>
        </p:txBody>
      </p:sp>
      <p:cxnSp>
        <p:nvCxnSpPr>
          <p:cNvPr id="21" name="直接连接符 20"/>
          <p:cNvCxnSpPr/>
          <p:nvPr userDrawn="1"/>
        </p:nvCxnSpPr>
        <p:spPr>
          <a:xfrm>
            <a:off x="838200" y="1445125"/>
            <a:ext cx="10514013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组合 21"/>
          <p:cNvGrpSpPr/>
          <p:nvPr userDrawn="1"/>
        </p:nvGrpSpPr>
        <p:grpSpPr>
          <a:xfrm>
            <a:off x="0" y="0"/>
            <a:ext cx="6096000" cy="72000"/>
            <a:chOff x="0" y="0"/>
            <a:chExt cx="7200000" cy="72000"/>
          </a:xfrm>
        </p:grpSpPr>
        <p:sp>
          <p:nvSpPr>
            <p:cNvPr id="23" name="矩形 22"/>
            <p:cNvSpPr/>
            <p:nvPr/>
          </p:nvSpPr>
          <p:spPr>
            <a:xfrm>
              <a:off x="0" y="0"/>
              <a:ext cx="1800000" cy="72000"/>
            </a:xfrm>
            <a:prstGeom prst="rect">
              <a:avLst/>
            </a:prstGeom>
            <a:solidFill>
              <a:srgbClr val="8FA6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>
              <a:off x="1800000" y="0"/>
              <a:ext cx="1800000" cy="72000"/>
            </a:xfrm>
            <a:prstGeom prst="rect">
              <a:avLst/>
            </a:prstGeom>
            <a:solidFill>
              <a:srgbClr val="D8E61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 24"/>
            <p:cNvSpPr/>
            <p:nvPr/>
          </p:nvSpPr>
          <p:spPr>
            <a:xfrm>
              <a:off x="3600000" y="0"/>
              <a:ext cx="1800000" cy="72000"/>
            </a:xfrm>
            <a:prstGeom prst="rect">
              <a:avLst/>
            </a:prstGeom>
            <a:solidFill>
              <a:srgbClr val="8FA6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矩形 25"/>
            <p:cNvSpPr/>
            <p:nvPr/>
          </p:nvSpPr>
          <p:spPr>
            <a:xfrm>
              <a:off x="5400000" y="0"/>
              <a:ext cx="1800000" cy="72000"/>
            </a:xfrm>
            <a:prstGeom prst="rect">
              <a:avLst/>
            </a:prstGeom>
            <a:solidFill>
              <a:srgbClr val="D8E61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81400" y="365125"/>
            <a:ext cx="7772400" cy="1325563"/>
          </a:xfrm>
        </p:spPr>
        <p:txBody>
          <a:bodyPr/>
          <a:lstStyle>
            <a:lvl1pPr>
              <a:defRPr>
                <a:solidFill>
                  <a:srgbClr val="8FA6AD"/>
                </a:solidFill>
                <a:latin typeface="+mj-lt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3B265C-7EE3-42FB-A0DB-6EEF213E155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C205B0-AD67-413D-8CB1-9851EE1363CE}" type="slidenum">
              <a:rPr lang="zh-CN" altLang="en-US" smtClean="0"/>
            </a:fld>
            <a:endParaRPr lang="zh-CN" altLang="en-US"/>
          </a:p>
        </p:txBody>
      </p:sp>
      <p:cxnSp>
        <p:nvCxnSpPr>
          <p:cNvPr id="7" name="直接连接符 6"/>
          <p:cNvCxnSpPr/>
          <p:nvPr userDrawn="1"/>
        </p:nvCxnSpPr>
        <p:spPr>
          <a:xfrm>
            <a:off x="838200" y="1445125"/>
            <a:ext cx="10514013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0" y="0"/>
            <a:ext cx="6096000" cy="72000"/>
            <a:chOff x="0" y="0"/>
            <a:chExt cx="7200000" cy="72000"/>
          </a:xfrm>
        </p:grpSpPr>
        <p:sp>
          <p:nvSpPr>
            <p:cNvPr id="9" name="矩形 8"/>
            <p:cNvSpPr/>
            <p:nvPr/>
          </p:nvSpPr>
          <p:spPr>
            <a:xfrm>
              <a:off x="0" y="0"/>
              <a:ext cx="1800000" cy="72000"/>
            </a:xfrm>
            <a:prstGeom prst="rect">
              <a:avLst/>
            </a:prstGeom>
            <a:solidFill>
              <a:srgbClr val="8FA6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1800000" y="0"/>
              <a:ext cx="1800000" cy="72000"/>
            </a:xfrm>
            <a:prstGeom prst="rect">
              <a:avLst/>
            </a:prstGeom>
            <a:solidFill>
              <a:srgbClr val="D8E61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3600000" y="0"/>
              <a:ext cx="1800000" cy="72000"/>
            </a:xfrm>
            <a:prstGeom prst="rect">
              <a:avLst/>
            </a:prstGeom>
            <a:solidFill>
              <a:srgbClr val="8FA6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5400000" y="0"/>
              <a:ext cx="1800000" cy="72000"/>
            </a:xfrm>
            <a:prstGeom prst="rect">
              <a:avLst/>
            </a:prstGeom>
            <a:solidFill>
              <a:srgbClr val="D8E61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3" name="直接连接符 12"/>
          <p:cNvCxnSpPr/>
          <p:nvPr userDrawn="1"/>
        </p:nvCxnSpPr>
        <p:spPr>
          <a:xfrm>
            <a:off x="3412565" y="621553"/>
            <a:ext cx="0" cy="5874871"/>
          </a:xfrm>
          <a:prstGeom prst="line">
            <a:avLst/>
          </a:prstGeom>
          <a:ln w="63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3B265C-7EE3-42FB-A0DB-6EEF213E155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C205B0-AD67-413D-8CB1-9851EE1363C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3B265C-7EE3-42FB-A0DB-6EEF213E155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C205B0-AD67-413D-8CB1-9851EE1363CE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4.jpeg"/><Relationship Id="rId1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image" Target="../media/image15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0.jpeg"/><Relationship Id="rId1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161540" y="2193290"/>
            <a:ext cx="8770620" cy="2471420"/>
          </a:xfrm>
        </p:spPr>
        <p:txBody>
          <a:bodyPr>
            <a:noAutofit/>
          </a:bodyPr>
          <a:lstStyle/>
          <a:p>
            <a:pPr algn="ctr"/>
            <a:r>
              <a:rPr lang="zh-CN" altLang="en-US" sz="15000" dirty="0"/>
              <a:t>读书分享</a:t>
            </a:r>
            <a:endParaRPr lang="zh-CN" altLang="en-US" sz="150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203325" y="4664710"/>
            <a:ext cx="10314305" cy="1655445"/>
          </a:xfrm>
        </p:spPr>
        <p:txBody>
          <a:bodyPr>
            <a:normAutofit lnSpcReduction="20000"/>
          </a:bodyPr>
          <a:lstStyle/>
          <a:p>
            <a:r>
              <a:rPr lang="zh-CN" altLang="en-US" sz="2400" dirty="0"/>
              <a:t>关于成人如</a:t>
            </a:r>
            <a:r>
              <a:rPr lang="zh-CN" altLang="en-US" sz="2400" dirty="0"/>
              <a:t>何指导小组时间的策略</a:t>
            </a:r>
            <a:r>
              <a:rPr lang="en-US" altLang="zh-CN" sz="2400" dirty="0"/>
              <a:t>---</a:t>
            </a:r>
            <a:r>
              <a:rPr lang="zh-CN" altLang="en-US" sz="2400" dirty="0"/>
              <a:t>支持孩子在小组时间的探索（</a:t>
            </a:r>
            <a:r>
              <a:rPr lang="en-US" altLang="zh-CN" sz="2400" dirty="0"/>
              <a:t>p15-20</a:t>
            </a:r>
            <a:r>
              <a:rPr lang="zh-CN" altLang="en-US" sz="2400" dirty="0"/>
              <a:t>）</a:t>
            </a:r>
            <a:endParaRPr lang="zh-CN" altLang="en-US" sz="2400" dirty="0"/>
          </a:p>
          <a:p>
            <a:endParaRPr lang="zh-CN" altLang="en-US" sz="2400" dirty="0"/>
          </a:p>
          <a:p>
            <a:endParaRPr lang="zh-CN" altLang="en-US" sz="2400" dirty="0"/>
          </a:p>
          <a:p>
            <a:r>
              <a:rPr lang="zh-CN" altLang="en-US" sz="2400" dirty="0"/>
              <a:t>                                                                                            </a:t>
            </a:r>
            <a:endParaRPr lang="zh-CN" altLang="en-US" sz="2400" dirty="0"/>
          </a:p>
        </p:txBody>
      </p:sp>
      <p:sp>
        <p:nvSpPr>
          <p:cNvPr id="5" name="文本框 4"/>
          <p:cNvSpPr txBox="1"/>
          <p:nvPr/>
        </p:nvSpPr>
        <p:spPr>
          <a:xfrm>
            <a:off x="9333865" y="5535295"/>
            <a:ext cx="218376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>
                <a:solidFill>
                  <a:schemeClr val="tx2">
                    <a:lumMod val="60000"/>
                    <a:lumOff val="40000"/>
                  </a:schemeClr>
                </a:solidFill>
              </a:rPr>
              <a:t>2019.8.27</a:t>
            </a:r>
            <a:endParaRPr lang="en-US" altLang="zh-CN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algn="ctr"/>
            <a:r>
              <a:rPr lang="zh-CN" altLang="en-US">
                <a:solidFill>
                  <a:schemeClr val="tx2">
                    <a:lumMod val="60000"/>
                    <a:lumOff val="40000"/>
                  </a:schemeClr>
                </a:solidFill>
              </a:rPr>
              <a:t>黄李薇</a:t>
            </a:r>
            <a:endParaRPr lang="zh-CN" altLang="en-US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707390" y="692785"/>
            <a:ext cx="10515600" cy="1031240"/>
          </a:xfrm>
        </p:spPr>
        <p:txBody>
          <a:bodyPr>
            <a:normAutofit fontScale="90000"/>
          </a:bodyPr>
          <a:lstStyle/>
          <a:p>
            <a:r>
              <a:rPr lang="zh-CN" altLang="en-US" dirty="0">
                <a:solidFill>
                  <a:srgbClr val="8FA6AD"/>
                </a:solidFill>
                <a:sym typeface="+mn-ea"/>
              </a:rPr>
              <a:t>四</a:t>
            </a:r>
            <a:r>
              <a:rPr lang="en-US" altLang="zh-CN" dirty="0">
                <a:solidFill>
                  <a:srgbClr val="8FA6AD"/>
                </a:solidFill>
                <a:sym typeface="+mn-ea"/>
              </a:rPr>
              <a:t>.</a:t>
            </a:r>
            <a:r>
              <a:rPr lang="zh-CN" altLang="en-US" dirty="0">
                <a:solidFill>
                  <a:srgbClr val="8FA6AD"/>
                </a:solidFill>
                <a:sym typeface="+mn-ea"/>
              </a:rPr>
              <a:t>注意每一个孩子</a:t>
            </a:r>
            <a:br>
              <a:rPr lang="zh-CN" altLang="en-US" dirty="0">
                <a:solidFill>
                  <a:srgbClr val="8FA6AD"/>
                </a:solidFill>
              </a:rPr>
            </a:br>
            <a:endParaRPr lang="zh-CN" altLang="en-US" dirty="0">
              <a:solidFill>
                <a:srgbClr val="8FA6AD"/>
              </a:solidFill>
            </a:endParaRPr>
          </a:p>
        </p:txBody>
      </p:sp>
      <p:pic>
        <p:nvPicPr>
          <p:cNvPr id="2" name="图片 1" descr="26560e8cdec2fd78e6a707a4247ef5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85255" y="1724025"/>
            <a:ext cx="4965065" cy="4260850"/>
          </a:xfrm>
          <a:prstGeom prst="rect">
            <a:avLst/>
          </a:prstGeom>
        </p:spPr>
      </p:pic>
      <p:pic>
        <p:nvPicPr>
          <p:cNvPr id="10" name="图片 9" descr="df0639d99ec051b2e65e91324cdb8c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6565" y="1724025"/>
            <a:ext cx="5680075" cy="42602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solidFill>
                  <a:srgbClr val="8FA6AD"/>
                </a:solidFill>
              </a:rPr>
              <a:t>五</a:t>
            </a:r>
            <a:r>
              <a:rPr lang="en-US" altLang="zh-CN" dirty="0">
                <a:solidFill>
                  <a:srgbClr val="8FA6AD"/>
                </a:solidFill>
              </a:rPr>
              <a:t>.</a:t>
            </a:r>
            <a:r>
              <a:rPr lang="zh-CN" altLang="en-US" dirty="0">
                <a:solidFill>
                  <a:srgbClr val="8FA6AD"/>
                </a:solidFill>
              </a:rPr>
              <a:t>和孩子做相同的事情</a:t>
            </a:r>
            <a:endParaRPr lang="zh-CN" altLang="en-US" dirty="0">
              <a:solidFill>
                <a:srgbClr val="8FA6AD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38835" y="1573530"/>
            <a:ext cx="4109085" cy="5219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altLang="zh-CN" sz="2800" dirty="0">
                <a:solidFill>
                  <a:schemeClr val="bg1">
                    <a:lumMod val="50000"/>
                  </a:schemeClr>
                </a:solidFill>
              </a:rPr>
              <a:t>1.</a:t>
            </a:r>
            <a:r>
              <a:rPr lang="zh-CN" altLang="en-US" sz="2800" dirty="0">
                <a:solidFill>
                  <a:schemeClr val="bg1">
                    <a:lumMod val="50000"/>
                  </a:schemeClr>
                </a:solidFill>
              </a:rPr>
              <a:t>可以做什么相同的事情？</a:t>
            </a:r>
            <a:endParaRPr lang="zh-CN" altLang="en-US" sz="2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38832" y="3334552"/>
            <a:ext cx="3165807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endParaRPr lang="zh-CN" altLang="en-US" sz="1400" dirty="0">
              <a:solidFill>
                <a:schemeClr val="bg1">
                  <a:lumMod val="50000"/>
                </a:schemeClr>
              </a:solidFill>
            </a:endParaRPr>
          </a:p>
          <a:p>
            <a:pPr algn="r"/>
            <a:endParaRPr lang="zh-CN" alt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18" name="图片 17" descr="跳舞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04945" y="2577465"/>
            <a:ext cx="3416935" cy="2684145"/>
          </a:xfrm>
          <a:prstGeom prst="rect">
            <a:avLst/>
          </a:prstGeom>
        </p:spPr>
      </p:pic>
      <p:pic>
        <p:nvPicPr>
          <p:cNvPr id="19" name="图片 18" descr="看书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120" y="2517775"/>
            <a:ext cx="3094990" cy="2803525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1104900" y="5838825"/>
            <a:ext cx="1341755" cy="4756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500">
                <a:solidFill>
                  <a:srgbClr val="8FA6AD"/>
                </a:solidFill>
              </a:rPr>
              <a:t>看书</a:t>
            </a:r>
            <a:endParaRPr lang="zh-CN" altLang="en-US" sz="2500">
              <a:solidFill>
                <a:srgbClr val="8FA6AD"/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168265" y="5838825"/>
            <a:ext cx="1090930" cy="4756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500">
                <a:solidFill>
                  <a:srgbClr val="8FA6AD"/>
                </a:solidFill>
              </a:rPr>
              <a:t>跳舞</a:t>
            </a:r>
            <a:endParaRPr lang="zh-CN" altLang="en-US" sz="2500">
              <a:solidFill>
                <a:srgbClr val="8FA6AD"/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9331960" y="5706110"/>
            <a:ext cx="973455" cy="4756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500">
                <a:solidFill>
                  <a:srgbClr val="8FA6AD"/>
                </a:solidFill>
              </a:rPr>
              <a:t>游戏</a:t>
            </a:r>
            <a:endParaRPr lang="zh-CN" altLang="en-US" sz="2500">
              <a:solidFill>
                <a:srgbClr val="8FA6AD"/>
              </a:solidFill>
            </a:endParaRPr>
          </a:p>
        </p:txBody>
      </p:sp>
      <p:pic>
        <p:nvPicPr>
          <p:cNvPr id="23" name="图片 22" descr="游戏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31505" y="2577465"/>
            <a:ext cx="2687320" cy="26835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20" grpId="0"/>
      <p:bldP spid="21" grpId="0"/>
      <p:bldP spid="22" grpId="0"/>
      <p:bldP spid="14" grpId="1"/>
      <p:bldP spid="20" grpId="1"/>
      <p:bldP spid="21" grpId="1"/>
      <p:bldP spid="22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椭圆 7"/>
          <p:cNvSpPr/>
          <p:nvPr/>
        </p:nvSpPr>
        <p:spPr>
          <a:xfrm rot="1080000">
            <a:off x="3406962" y="1559336"/>
            <a:ext cx="1573306" cy="1573306"/>
          </a:xfrm>
          <a:prstGeom prst="ellipse">
            <a:avLst/>
          </a:prstGeom>
          <a:solidFill>
            <a:srgbClr val="D8E6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9" name="椭圆 8"/>
          <p:cNvSpPr/>
          <p:nvPr/>
        </p:nvSpPr>
        <p:spPr>
          <a:xfrm rot="600000">
            <a:off x="4946015" y="3507740"/>
            <a:ext cx="1256030" cy="1256030"/>
          </a:xfrm>
          <a:prstGeom prst="ellipse">
            <a:avLst/>
          </a:prstGeom>
          <a:solidFill>
            <a:srgbClr val="D8E6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dirty="0" smtClean="0">
                <a:solidFill>
                  <a:srgbClr val="8FA6AD"/>
                </a:solidFill>
              </a:rPr>
              <a:t>开心</a:t>
            </a:r>
            <a:endParaRPr lang="zh-CN" altLang="en-US" sz="2600" dirty="0" smtClean="0">
              <a:solidFill>
                <a:srgbClr val="8FA6AD"/>
              </a:solidFill>
            </a:endParaRPr>
          </a:p>
        </p:txBody>
      </p:sp>
      <p:sp>
        <p:nvSpPr>
          <p:cNvPr id="10" name="椭圆 9"/>
          <p:cNvSpPr/>
          <p:nvPr/>
        </p:nvSpPr>
        <p:spPr>
          <a:xfrm rot="20640000">
            <a:off x="273685" y="4059555"/>
            <a:ext cx="1410970" cy="1278255"/>
          </a:xfrm>
          <a:prstGeom prst="ellipse">
            <a:avLst/>
          </a:prstGeom>
          <a:solidFill>
            <a:srgbClr val="D8E6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000" dirty="0">
                <a:solidFill>
                  <a:srgbClr val="8FA6AD"/>
                </a:solidFill>
              </a:rPr>
              <a:t>幸福</a:t>
            </a:r>
            <a:endParaRPr lang="zh-CN" altLang="en-US" sz="3000" dirty="0">
              <a:solidFill>
                <a:srgbClr val="8FA6AD"/>
              </a:solidFill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2242820" y="3481705"/>
            <a:ext cx="1927860" cy="1749425"/>
          </a:xfrm>
          <a:prstGeom prst="ellipse">
            <a:avLst/>
          </a:prstGeom>
          <a:solidFill>
            <a:srgbClr val="D8E6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500" dirty="0">
                <a:solidFill>
                  <a:srgbClr val="8FA6AD"/>
                </a:solidFill>
              </a:rPr>
              <a:t>心静</a:t>
            </a:r>
            <a:endParaRPr lang="zh-CN" altLang="en-US" sz="4500" dirty="0">
              <a:solidFill>
                <a:srgbClr val="8FA6AD"/>
              </a:solidFill>
            </a:endParaRPr>
          </a:p>
        </p:txBody>
      </p:sp>
      <p:sp>
        <p:nvSpPr>
          <p:cNvPr id="12" name="椭圆 11"/>
          <p:cNvSpPr/>
          <p:nvPr/>
        </p:nvSpPr>
        <p:spPr>
          <a:xfrm rot="20400000">
            <a:off x="1075055" y="1841500"/>
            <a:ext cx="1359535" cy="1301115"/>
          </a:xfrm>
          <a:prstGeom prst="ellipse">
            <a:avLst/>
          </a:prstGeom>
          <a:solidFill>
            <a:srgbClr val="D8E6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000" dirty="0">
                <a:solidFill>
                  <a:srgbClr val="8FA6AD"/>
                </a:solidFill>
              </a:rPr>
              <a:t>崇拜</a:t>
            </a:r>
            <a:endParaRPr lang="zh-CN" altLang="en-US" sz="3000" dirty="0">
              <a:solidFill>
                <a:srgbClr val="8FA6AD"/>
              </a:solidFill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3436620" y="1991995"/>
            <a:ext cx="1409700" cy="7067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8FA6AD"/>
                </a:solidFill>
              </a:rPr>
              <a:t>愉悦</a:t>
            </a:r>
            <a:endParaRPr lang="zh-CN" altLang="en-US" sz="4000" b="1" dirty="0">
              <a:solidFill>
                <a:srgbClr val="8FA6AD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077595" y="934085"/>
            <a:ext cx="3345815" cy="52197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r>
              <a:rPr lang="en-US" altLang="zh-CN" sz="2800" dirty="0">
                <a:solidFill>
                  <a:schemeClr val="bg1">
                    <a:lumMod val="50000"/>
                  </a:schemeClr>
                </a:solidFill>
              </a:rPr>
              <a:t>2.</a:t>
            </a:r>
            <a:r>
              <a:rPr lang="zh-CN" altLang="en-US" sz="2800" dirty="0">
                <a:solidFill>
                  <a:schemeClr val="bg1">
                    <a:lumMod val="50000"/>
                  </a:schemeClr>
                </a:solidFill>
              </a:rPr>
              <a:t>孩子</a:t>
            </a:r>
            <a:r>
              <a:rPr lang="zh-CN" altLang="en-US" sz="2800" dirty="0">
                <a:solidFill>
                  <a:schemeClr val="bg1">
                    <a:lumMod val="50000"/>
                  </a:schemeClr>
                </a:solidFill>
              </a:rPr>
              <a:t>有什么感受？</a:t>
            </a:r>
            <a:endParaRPr lang="zh-CN" altLang="en-US" sz="2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101080" y="1456055"/>
            <a:ext cx="4434205" cy="55308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r>
              <a:rPr lang="en-US" altLang="zh-CN" sz="3000" dirty="0">
                <a:solidFill>
                  <a:schemeClr val="bg1">
                    <a:lumMod val="50000"/>
                  </a:schemeClr>
                </a:solidFill>
              </a:rPr>
              <a:t>3.</a:t>
            </a:r>
            <a:r>
              <a:rPr lang="zh-CN" altLang="en-US" sz="3000" dirty="0">
                <a:solidFill>
                  <a:schemeClr val="bg1">
                    <a:lumMod val="50000"/>
                  </a:schemeClr>
                </a:solidFill>
              </a:rPr>
              <a:t>最后</a:t>
            </a:r>
            <a:r>
              <a:rPr lang="en-US" altLang="zh-CN" sz="3000" dirty="0">
                <a:solidFill>
                  <a:schemeClr val="bg1">
                    <a:lumMod val="50000"/>
                  </a:schemeClr>
                </a:solidFill>
              </a:rPr>
              <a:t>...</a:t>
            </a:r>
            <a:endParaRPr lang="en-US" altLang="zh-CN" sz="30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6" name="椭圆 15"/>
          <p:cNvSpPr/>
          <p:nvPr/>
        </p:nvSpPr>
        <p:spPr>
          <a:xfrm rot="20640000">
            <a:off x="1876425" y="5557520"/>
            <a:ext cx="1410970" cy="1278255"/>
          </a:xfrm>
          <a:prstGeom prst="ellipse">
            <a:avLst/>
          </a:prstGeom>
          <a:solidFill>
            <a:srgbClr val="D8E6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3000" dirty="0">
                <a:solidFill>
                  <a:srgbClr val="8FA6AD"/>
                </a:solidFill>
              </a:rPr>
              <a:t>幸福</a:t>
            </a:r>
            <a:endParaRPr lang="zh-CN" altLang="en-US" sz="3000" dirty="0">
              <a:solidFill>
                <a:srgbClr val="8FA6AD"/>
              </a:solidFill>
            </a:endParaRPr>
          </a:p>
        </p:txBody>
      </p:sp>
      <p:sp>
        <p:nvSpPr>
          <p:cNvPr id="17" name="椭圆 16"/>
          <p:cNvSpPr/>
          <p:nvPr/>
        </p:nvSpPr>
        <p:spPr>
          <a:xfrm rot="20640000">
            <a:off x="4012565" y="5218430"/>
            <a:ext cx="1410970" cy="1278255"/>
          </a:xfrm>
          <a:prstGeom prst="ellipse">
            <a:avLst/>
          </a:prstGeom>
          <a:solidFill>
            <a:srgbClr val="D8E6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000" dirty="0">
                <a:solidFill>
                  <a:srgbClr val="8FA6AD"/>
                </a:solidFill>
              </a:rPr>
              <a:t>幸福</a:t>
            </a:r>
            <a:endParaRPr lang="zh-CN" altLang="en-US" sz="3000" dirty="0">
              <a:solidFill>
                <a:srgbClr val="8FA6AD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419850" y="2145030"/>
            <a:ext cx="5433060" cy="45212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736080" y="2629535"/>
            <a:ext cx="4938395" cy="31692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000" b="1">
                <a:ln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      </a:t>
            </a:r>
            <a:r>
              <a:rPr lang="zh-CN" altLang="en-US" sz="4000" b="1">
                <a:ln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你会成为孩子的伙伴，参与他们的游戏，得到他们的认可并且孩子们会跟你分享他们的喜悦。</a:t>
            </a:r>
            <a:endParaRPr lang="zh-CN" altLang="en-US" sz="4000" b="1">
              <a:ln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8" grpId="0" animBg="1"/>
      <p:bldP spid="19" grpId="0"/>
      <p:bldP spid="15" grpId="1"/>
      <p:bldP spid="18" grpId="1" animBg="1"/>
      <p:bldP spid="19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solidFill>
                  <a:srgbClr val="8FA6AD"/>
                </a:solidFill>
              </a:rPr>
              <a:t>六</a:t>
            </a:r>
            <a:r>
              <a:rPr lang="en-US" altLang="zh-CN" dirty="0">
                <a:solidFill>
                  <a:srgbClr val="8FA6AD"/>
                </a:solidFill>
              </a:rPr>
              <a:t>.</a:t>
            </a:r>
            <a:r>
              <a:rPr lang="zh-CN" altLang="en-US" dirty="0">
                <a:solidFill>
                  <a:srgbClr val="8FA6AD"/>
                </a:solidFill>
              </a:rPr>
              <a:t>与孩子交谈，让他们主导</a:t>
            </a:r>
            <a:endParaRPr lang="zh-CN" altLang="en-US" dirty="0">
              <a:solidFill>
                <a:srgbClr val="8FA6AD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586865" y="5040630"/>
            <a:ext cx="8664575" cy="553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3000" dirty="0">
                <a:solidFill>
                  <a:schemeClr val="bg1">
                    <a:lumMod val="50000"/>
                  </a:schemeClr>
                </a:solidFill>
              </a:rPr>
              <a:t>教师是幼儿学习活动的支持者、合作者、引导者。</a:t>
            </a:r>
            <a:endParaRPr lang="zh-CN" altLang="en-US" sz="30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332865" y="2136775"/>
            <a:ext cx="9438005" cy="1938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000">
                <a:solidFill>
                  <a:srgbClr val="8FA6AD"/>
                </a:solidFill>
              </a:rPr>
              <a:t>      </a:t>
            </a:r>
            <a:r>
              <a:rPr lang="zh-CN" altLang="en-US" sz="3000">
                <a:solidFill>
                  <a:srgbClr val="8FA6AD"/>
                </a:solidFill>
              </a:rPr>
              <a:t>《幼儿园活动新课程》明确指出“以幼儿为主体，教师为主导，促进幼儿学习的主动性”，新教育主张以个人为本位，使每位幼儿成为一个独立的个体，从而发挥主体性，使他们全面、和谐发展。</a:t>
            </a:r>
            <a:endParaRPr lang="zh-CN" altLang="en-US" sz="3000">
              <a:solidFill>
                <a:srgbClr val="8FA6AD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solidFill>
                  <a:srgbClr val="8FA6AD"/>
                </a:solidFill>
              </a:rPr>
              <a:t>七</a:t>
            </a:r>
            <a:r>
              <a:rPr lang="en-US" altLang="zh-CN" dirty="0">
                <a:solidFill>
                  <a:srgbClr val="8FA6AD"/>
                </a:solidFill>
              </a:rPr>
              <a:t>.</a:t>
            </a:r>
            <a:r>
              <a:rPr lang="zh-CN" altLang="en-US" dirty="0">
                <a:solidFill>
                  <a:srgbClr val="8FA6AD"/>
                </a:solidFill>
              </a:rPr>
              <a:t>拒绝为孩子代劳的冲动</a:t>
            </a:r>
            <a:endParaRPr lang="zh-CN" altLang="en-US" dirty="0">
              <a:solidFill>
                <a:srgbClr val="8FA6AD"/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3185795" y="1882140"/>
            <a:ext cx="7946390" cy="1691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altLang="zh-CN" sz="3000" dirty="0">
                <a:solidFill>
                  <a:schemeClr val="bg1">
                    <a:lumMod val="50000"/>
                  </a:schemeClr>
                </a:solidFill>
              </a:rPr>
              <a:t>         </a:t>
            </a:r>
            <a:r>
              <a:rPr lang="zh-CN" altLang="en-US" sz="3000" dirty="0">
                <a:solidFill>
                  <a:schemeClr val="bg1">
                    <a:lumMod val="50000"/>
                  </a:schemeClr>
                </a:solidFill>
              </a:rPr>
              <a:t>有助于锻炼孩子的独立性，自理能力，还可以让孩子们养成良好的品德，懂得通过劳动</a:t>
            </a:r>
            <a:r>
              <a:rPr lang="zh-CN" altLang="en-US" sz="3000" dirty="0">
                <a:solidFill>
                  <a:schemeClr val="bg1">
                    <a:lumMod val="50000"/>
                  </a:schemeClr>
                </a:solidFill>
                <a:sym typeface="+mn-ea"/>
              </a:rPr>
              <a:t>来获得果实。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</a:endParaRPr>
          </a:p>
          <a:p>
            <a:pPr algn="r"/>
            <a:endParaRPr lang="zh-CN" alt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100017" y="1882384"/>
            <a:ext cx="2468880" cy="5530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000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劳动的好处：</a:t>
            </a:r>
            <a:endParaRPr lang="zh-CN" altLang="en-US" sz="3000" dirty="0">
              <a:solidFill>
                <a:schemeClr val="bg1">
                  <a:lumMod val="50000"/>
                </a:schemeClr>
              </a:solidFill>
              <a:latin typeface="+mj-ea"/>
              <a:ea typeface="+mj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1195" y="3843020"/>
            <a:ext cx="3405505" cy="2653665"/>
          </a:xfrm>
          <a:prstGeom prst="rect">
            <a:avLst/>
          </a:prstGeom>
        </p:spPr>
      </p:pic>
      <p:pic>
        <p:nvPicPr>
          <p:cNvPr id="31" name="图片 30" descr="拖地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5510" y="3843020"/>
            <a:ext cx="3550285" cy="2694305"/>
          </a:xfrm>
          <a:prstGeom prst="rect">
            <a:avLst/>
          </a:prstGeom>
        </p:spPr>
      </p:pic>
      <p:pic>
        <p:nvPicPr>
          <p:cNvPr id="32" name="图片 31" descr="种地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71890" y="3843655"/>
            <a:ext cx="3065780" cy="269367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solidFill>
                  <a:srgbClr val="8FA6AD"/>
                </a:solidFill>
              </a:rPr>
              <a:t>八</a:t>
            </a:r>
            <a:r>
              <a:rPr lang="en-US" altLang="zh-CN" dirty="0">
                <a:solidFill>
                  <a:srgbClr val="8FA6AD"/>
                </a:solidFill>
              </a:rPr>
              <a:t>.</a:t>
            </a:r>
            <a:r>
              <a:rPr lang="zh-CN" altLang="en-US" dirty="0">
                <a:solidFill>
                  <a:srgbClr val="8FA6AD"/>
                </a:solidFill>
              </a:rPr>
              <a:t>谨慎的问问题</a:t>
            </a:r>
            <a:endParaRPr lang="zh-CN" altLang="en-US" dirty="0">
              <a:solidFill>
                <a:srgbClr val="8FA6AD"/>
              </a:solidFill>
            </a:endParaRPr>
          </a:p>
        </p:txBody>
      </p:sp>
      <p:sp>
        <p:nvSpPr>
          <p:cNvPr id="6" name="矩形 1"/>
          <p:cNvSpPr>
            <a:spLocks noChangeArrowheads="1"/>
          </p:cNvSpPr>
          <p:nvPr/>
        </p:nvSpPr>
        <p:spPr bwMode="auto">
          <a:xfrm>
            <a:off x="1073013" y="3520281"/>
            <a:ext cx="2455748" cy="553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3000" dirty="0" smtClean="0">
                <a:solidFill>
                  <a:srgbClr val="8FA6AD"/>
                </a:solidFill>
              </a:rPr>
              <a:t>2.</a:t>
            </a:r>
            <a:r>
              <a:rPr lang="zh-CN" altLang="en-US" sz="3000" dirty="0" smtClean="0">
                <a:solidFill>
                  <a:srgbClr val="8FA6AD"/>
                </a:solidFill>
              </a:rPr>
              <a:t>问题的内容</a:t>
            </a:r>
            <a:r>
              <a:rPr lang="zh-CN" altLang="en-US" sz="3000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endParaRPr lang="zh-CN" altLang="en-US" sz="3000" dirty="0" smtClean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4346575" y="1731010"/>
            <a:ext cx="6304915" cy="1245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pPr algn="l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500" dirty="0" smtClean="0">
                <a:solidFill>
                  <a:srgbClr val="A7A7A7"/>
                </a:solidFill>
              </a:rPr>
              <a:t>(1).</a:t>
            </a:r>
            <a:r>
              <a:rPr lang="zh-CN" altLang="en-US" sz="2500" dirty="0" smtClean="0">
                <a:solidFill>
                  <a:srgbClr val="A7A7A7"/>
                </a:solidFill>
              </a:rPr>
              <a:t>可能孩子在玩耍，提问会打断他的思路</a:t>
            </a:r>
            <a:r>
              <a:rPr lang="zh-CN" altLang="en-US" sz="1600" dirty="0" smtClean="0">
                <a:solidFill>
                  <a:srgbClr val="A7A7A7"/>
                </a:solidFill>
              </a:rPr>
              <a:t>。</a:t>
            </a:r>
            <a:endParaRPr lang="zh-CN" altLang="en-US" sz="1600" dirty="0" smtClean="0">
              <a:solidFill>
                <a:srgbClr val="A7A7A7"/>
              </a:solidFill>
            </a:endParaRPr>
          </a:p>
          <a:p>
            <a:pPr algn="l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500" dirty="0" smtClean="0">
                <a:solidFill>
                  <a:srgbClr val="A7A7A7"/>
                </a:solidFill>
              </a:rPr>
              <a:t>(2).</a:t>
            </a:r>
            <a:r>
              <a:rPr lang="zh-CN" altLang="en-US" sz="2500" dirty="0" smtClean="0">
                <a:solidFill>
                  <a:srgbClr val="A7A7A7"/>
                </a:solidFill>
              </a:rPr>
              <a:t>最佳时期。</a:t>
            </a:r>
            <a:endParaRPr lang="zh-CN" altLang="en-US" sz="2500" dirty="0" smtClean="0">
              <a:solidFill>
                <a:srgbClr val="A7A7A7"/>
              </a:solidFill>
            </a:endParaRPr>
          </a:p>
          <a:p>
            <a:pPr algn="l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500" dirty="0" smtClean="0">
                <a:solidFill>
                  <a:srgbClr val="A7A7A7"/>
                </a:solidFill>
              </a:rPr>
              <a:t>...</a:t>
            </a:r>
            <a:endParaRPr lang="en-US" altLang="zh-CN" sz="2500" dirty="0" smtClean="0">
              <a:solidFill>
                <a:srgbClr val="A7A7A7"/>
              </a:solidFill>
            </a:endParaRPr>
          </a:p>
        </p:txBody>
      </p:sp>
      <p:sp>
        <p:nvSpPr>
          <p:cNvPr id="12" name="矩形 1"/>
          <p:cNvSpPr>
            <a:spLocks noChangeArrowheads="1"/>
          </p:cNvSpPr>
          <p:nvPr/>
        </p:nvSpPr>
        <p:spPr bwMode="auto">
          <a:xfrm>
            <a:off x="777240" y="1884680"/>
            <a:ext cx="3368675" cy="553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3000" dirty="0" smtClean="0">
                <a:solidFill>
                  <a:srgbClr val="8FA6AD"/>
                </a:solidFill>
              </a:rPr>
              <a:t>1.</a:t>
            </a:r>
            <a:r>
              <a:rPr lang="zh-CN" altLang="en-US" sz="3000" dirty="0" smtClean="0">
                <a:solidFill>
                  <a:srgbClr val="8FA6AD"/>
                </a:solidFill>
              </a:rPr>
              <a:t>提问题的时间</a:t>
            </a:r>
            <a:r>
              <a:rPr lang="zh-CN" altLang="en-US" sz="1400" dirty="0" smtClean="0">
                <a:solidFill>
                  <a:srgbClr val="8FA6AD"/>
                </a:solidFill>
              </a:rPr>
              <a:t>.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endParaRPr lang="zh-CN" altLang="en-US" sz="1400" dirty="0" smtClean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1101725" y="5064125"/>
            <a:ext cx="2398395" cy="553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3000" dirty="0" smtClean="0">
                <a:solidFill>
                  <a:srgbClr val="8FA6AD"/>
                </a:solidFill>
              </a:rPr>
              <a:t>3.</a:t>
            </a:r>
            <a:r>
              <a:rPr lang="zh-CN" altLang="en-US" sz="3000" dirty="0" smtClean="0">
                <a:solidFill>
                  <a:srgbClr val="8FA6AD"/>
                </a:solidFill>
              </a:rPr>
              <a:t>问题的回答</a:t>
            </a:r>
            <a:endParaRPr lang="zh-CN" altLang="en-US" sz="3000" dirty="0" smtClean="0">
              <a:solidFill>
                <a:srgbClr val="8FA6AD"/>
              </a:solidFill>
            </a:endParaRPr>
          </a:p>
        </p:txBody>
      </p:sp>
      <p:sp>
        <p:nvSpPr>
          <p:cNvPr id="15" name="矩形 1"/>
          <p:cNvSpPr>
            <a:spLocks noChangeArrowheads="1"/>
          </p:cNvSpPr>
          <p:nvPr/>
        </p:nvSpPr>
        <p:spPr bwMode="auto">
          <a:xfrm>
            <a:off x="4346819" y="3420546"/>
            <a:ext cx="2455748" cy="16300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pPr algn="l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500" dirty="0" smtClean="0">
                <a:solidFill>
                  <a:srgbClr val="A7A7A7"/>
                </a:solidFill>
              </a:rPr>
              <a:t>(1).</a:t>
            </a:r>
            <a:r>
              <a:rPr lang="zh-CN" altLang="en-US" sz="2500" dirty="0" smtClean="0">
                <a:solidFill>
                  <a:srgbClr val="A7A7A7"/>
                </a:solidFill>
              </a:rPr>
              <a:t>有无营养价值。</a:t>
            </a:r>
            <a:r>
              <a:rPr lang="zh-CN" altLang="en-US" sz="1400" dirty="0" smtClean="0">
                <a:solidFill>
                  <a:srgbClr val="A7A7A7"/>
                </a:solidFill>
              </a:rPr>
              <a:t> </a:t>
            </a:r>
            <a:endParaRPr lang="zh-CN" altLang="en-US" sz="1400" dirty="0" smtClean="0">
              <a:solidFill>
                <a:srgbClr val="A7A7A7"/>
              </a:solidFill>
            </a:endParaRPr>
          </a:p>
          <a:p>
            <a:pPr algn="l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500" dirty="0" smtClean="0">
                <a:solidFill>
                  <a:srgbClr val="A7A7A7"/>
                </a:solidFill>
              </a:rPr>
              <a:t>(2).</a:t>
            </a:r>
            <a:r>
              <a:rPr lang="zh-CN" altLang="en-US" sz="2500" dirty="0" smtClean="0">
                <a:solidFill>
                  <a:srgbClr val="A7A7A7"/>
                </a:solidFill>
              </a:rPr>
              <a:t>是否合适。</a:t>
            </a:r>
            <a:endParaRPr lang="zh-CN" altLang="en-US" sz="2500" dirty="0" smtClean="0">
              <a:solidFill>
                <a:srgbClr val="A7A7A7"/>
              </a:solidFill>
            </a:endParaRPr>
          </a:p>
          <a:p>
            <a:pPr algn="l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500" dirty="0" smtClean="0">
                <a:solidFill>
                  <a:srgbClr val="A7A7A7"/>
                </a:solidFill>
              </a:rPr>
              <a:t>...</a:t>
            </a:r>
            <a:endParaRPr lang="en-US" altLang="zh-CN" sz="2500" dirty="0" smtClean="0">
              <a:solidFill>
                <a:srgbClr val="A7A7A7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346575" y="4968875"/>
            <a:ext cx="2741930" cy="1245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500">
                <a:solidFill>
                  <a:srgbClr val="A7A7A7"/>
                </a:solidFill>
              </a:rPr>
              <a:t>(1).</a:t>
            </a:r>
            <a:r>
              <a:rPr lang="zh-CN" altLang="en-US" sz="2500">
                <a:solidFill>
                  <a:srgbClr val="A7A7A7"/>
                </a:solidFill>
              </a:rPr>
              <a:t>对错</a:t>
            </a:r>
            <a:endParaRPr lang="zh-CN" altLang="en-US" sz="2500">
              <a:solidFill>
                <a:srgbClr val="A7A7A7"/>
              </a:solidFill>
            </a:endParaRPr>
          </a:p>
          <a:p>
            <a:r>
              <a:rPr lang="en-US" altLang="zh-CN" sz="2500">
                <a:solidFill>
                  <a:srgbClr val="A7A7A7"/>
                </a:solidFill>
              </a:rPr>
              <a:t>(2).</a:t>
            </a:r>
            <a:r>
              <a:rPr lang="zh-CN" altLang="en-US" sz="2500">
                <a:solidFill>
                  <a:srgbClr val="A7A7A7"/>
                </a:solidFill>
              </a:rPr>
              <a:t>提升</a:t>
            </a:r>
            <a:endParaRPr lang="zh-CN" altLang="en-US" sz="2500">
              <a:solidFill>
                <a:srgbClr val="A7A7A7"/>
              </a:solidFill>
            </a:endParaRPr>
          </a:p>
          <a:p>
            <a:r>
              <a:rPr lang="en-US" altLang="zh-CN" sz="2500">
                <a:solidFill>
                  <a:srgbClr val="A7A7A7"/>
                </a:solidFill>
              </a:rPr>
              <a:t>...</a:t>
            </a:r>
            <a:endParaRPr lang="en-US" altLang="zh-CN" sz="2500">
              <a:solidFill>
                <a:srgbClr val="A7A7A7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1" grpId="1"/>
      <p:bldP spid="12" grpId="1"/>
      <p:bldP spid="6" grpId="0"/>
      <p:bldP spid="15" grpId="0"/>
      <p:bldP spid="6" grpId="1"/>
      <p:bldP spid="15" grpId="1"/>
      <p:bldP spid="14" grpId="0"/>
      <p:bldP spid="2" grpId="0"/>
      <p:bldP spid="14" grpId="1"/>
      <p:bldP spid="2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41445" y="2493963"/>
            <a:ext cx="7046913" cy="2852737"/>
          </a:xfrm>
        </p:spPr>
        <p:txBody>
          <a:bodyPr>
            <a:normAutofit fontScale="90000"/>
          </a:bodyPr>
          <a:lstStyle/>
          <a:p>
            <a:r>
              <a:rPr lang="en-US" altLang="zh-CN" dirty="0"/>
              <a:t>       </a:t>
            </a:r>
            <a:r>
              <a:rPr lang="en-US" altLang="zh-CN" sz="3400" dirty="0"/>
              <a:t> </a:t>
            </a:r>
            <a:r>
              <a:rPr lang="zh-CN" altLang="en-US" sz="3400" dirty="0"/>
              <a:t>进行小组活动时尽量保持弹性，容许孩子以自己的方式去探索材料，并跟随孩子对活动方向的提示，同时要确立安全且合理的对行为和动作的限制。</a:t>
            </a:r>
            <a:br>
              <a:rPr lang="zh-CN" altLang="en-US" sz="3400" dirty="0"/>
            </a:br>
            <a:br>
              <a:rPr lang="zh-CN" altLang="en-US" sz="3400" dirty="0"/>
            </a:br>
            <a:r>
              <a:rPr lang="zh-CN" altLang="en-US" sz="3400" dirty="0"/>
              <a:t>         协助孩子在小组时间结束到下个日常作息活动开始之间做衔接。</a:t>
            </a:r>
            <a:br>
              <a:rPr lang="zh-CN" altLang="en-US" sz="3400" dirty="0"/>
            </a:br>
            <a:r>
              <a:rPr lang="zh-CN" altLang="en-US" sz="3400" dirty="0"/>
              <a:t>         想法来自于孩子们的兴趣</a:t>
            </a:r>
            <a:r>
              <a:rPr lang="en-US" altLang="zh-CN" sz="3400" dirty="0"/>
              <a:t>.</a:t>
            </a:r>
            <a:r>
              <a:rPr lang="zh-CN" altLang="en-US" sz="3400" dirty="0"/>
              <a:t>新材料</a:t>
            </a:r>
            <a:r>
              <a:rPr lang="en-US" altLang="zh-CN" sz="3400" dirty="0"/>
              <a:t>.</a:t>
            </a:r>
            <a:r>
              <a:rPr lang="zh-CN" altLang="en-US" sz="3400" dirty="0"/>
              <a:t>高瞻学前核心经验和社会经验。</a:t>
            </a:r>
            <a:endParaRPr lang="zh-CN" altLang="en-US" sz="3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575685" y="2468245"/>
            <a:ext cx="5674995" cy="2387600"/>
          </a:xfrm>
        </p:spPr>
        <p:txBody>
          <a:bodyPr>
            <a:normAutofit/>
          </a:bodyPr>
          <a:lstStyle/>
          <a:p>
            <a:r>
              <a:rPr lang="zh-CN" altLang="en-US" sz="10000" dirty="0"/>
              <a:t>谢谢观看！</a:t>
            </a:r>
            <a:endParaRPr lang="zh-CN" altLang="en-US" sz="10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99865" y="-56832"/>
            <a:ext cx="7046913" cy="2852737"/>
          </a:xfrm>
        </p:spPr>
        <p:txBody>
          <a:bodyPr/>
          <a:lstStyle/>
          <a:p>
            <a:r>
              <a:rPr lang="zh-CN" altLang="en-US" dirty="0"/>
              <a:t>小组时间是什么？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999865" y="3374390"/>
            <a:ext cx="7135495" cy="2812415"/>
          </a:xfrm>
        </p:spPr>
        <p:txBody>
          <a:bodyPr/>
          <a:lstStyle/>
          <a:p>
            <a:r>
              <a:rPr lang="en-US" altLang="zh-CN" sz="2500" dirty="0"/>
              <a:t>         </a:t>
            </a:r>
            <a:r>
              <a:rPr lang="zh-CN" altLang="en-US" sz="2500" dirty="0"/>
              <a:t>简单的来说，小组时间就是例行活动中的一段时间，通常是一个成人带</a:t>
            </a:r>
            <a:r>
              <a:rPr lang="en-US" altLang="zh-CN" sz="2500" dirty="0"/>
              <a:t>5-10</a:t>
            </a:r>
            <a:r>
              <a:rPr lang="zh-CN" altLang="en-US" sz="2500" dirty="0"/>
              <a:t>个孩子，在固定的时间与地点玩成人为孩子选择的材料。 </a:t>
            </a:r>
            <a:endParaRPr lang="zh-CN" altLang="en-US" sz="2500" dirty="0"/>
          </a:p>
          <a:p>
            <a:r>
              <a:rPr lang="zh-CN" altLang="en-US" sz="2500" dirty="0"/>
              <a:t>          在小组的时间里，孩子实验</a:t>
            </a:r>
            <a:r>
              <a:rPr lang="en-US" altLang="zh-CN" sz="2500" dirty="0"/>
              <a:t>.</a:t>
            </a:r>
            <a:r>
              <a:rPr lang="zh-CN" altLang="en-US" sz="2500" dirty="0"/>
              <a:t>探索</a:t>
            </a:r>
            <a:r>
              <a:rPr lang="en-US" altLang="zh-CN" sz="2500" dirty="0"/>
              <a:t>.</a:t>
            </a:r>
            <a:r>
              <a:rPr lang="zh-CN" altLang="en-US" sz="2500" dirty="0"/>
              <a:t>创造解决问题，或者以自己的方式用材料建造东西。当孩子工作的时候，成人延伸孩子的想法，观察他们的游戏或倾听他们的谈话来表示支持。</a:t>
            </a:r>
            <a:endParaRPr lang="zh-CN" altLang="en-US" sz="2500" dirty="0"/>
          </a:p>
          <a:p>
            <a:endParaRPr lang="zh-CN" altLang="en-US" sz="25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3794760" y="454025"/>
            <a:ext cx="3906520" cy="1174115"/>
          </a:xfrm>
        </p:spPr>
        <p:txBody>
          <a:bodyPr>
            <a:normAutofit/>
          </a:bodyPr>
          <a:lstStyle/>
          <a:p>
            <a:r>
              <a:rPr lang="zh-CN" altLang="en-US" sz="4000" dirty="0"/>
              <a:t>八个策略</a:t>
            </a:r>
            <a:endParaRPr lang="zh-CN" altLang="en-US" sz="4000" dirty="0"/>
          </a:p>
        </p:txBody>
      </p:sp>
      <p:sp>
        <p:nvSpPr>
          <p:cNvPr id="17" name="矩形 16"/>
          <p:cNvSpPr/>
          <p:nvPr/>
        </p:nvSpPr>
        <p:spPr>
          <a:xfrm>
            <a:off x="3259455" y="1426845"/>
            <a:ext cx="5760085" cy="432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平行四边形 17"/>
          <p:cNvSpPr>
            <a:spLocks noChangeAspect="1"/>
          </p:cNvSpPr>
          <p:nvPr/>
        </p:nvSpPr>
        <p:spPr>
          <a:xfrm rot="5400000" flipH="1">
            <a:off x="3168430" y="1383334"/>
            <a:ext cx="670320" cy="504000"/>
          </a:xfrm>
          <a:prstGeom prst="parallelogram">
            <a:avLst/>
          </a:prstGeom>
          <a:solidFill>
            <a:srgbClr val="91A6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3244850" y="2058670"/>
            <a:ext cx="5760085" cy="432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平行四边形 19"/>
          <p:cNvSpPr>
            <a:spLocks noChangeAspect="1"/>
          </p:cNvSpPr>
          <p:nvPr/>
        </p:nvSpPr>
        <p:spPr>
          <a:xfrm rot="5400000" flipH="1">
            <a:off x="3168430" y="2014550"/>
            <a:ext cx="670320" cy="504000"/>
          </a:xfrm>
          <a:prstGeom prst="parallelogram">
            <a:avLst/>
          </a:prstGeom>
          <a:solidFill>
            <a:srgbClr val="91A6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3244850" y="2710815"/>
            <a:ext cx="5760085" cy="432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平行四边形 21"/>
          <p:cNvSpPr>
            <a:spLocks noChangeAspect="1"/>
          </p:cNvSpPr>
          <p:nvPr/>
        </p:nvSpPr>
        <p:spPr>
          <a:xfrm rot="5400000" flipH="1">
            <a:off x="3168430" y="2667554"/>
            <a:ext cx="670320" cy="504000"/>
          </a:xfrm>
          <a:prstGeom prst="parallelogram">
            <a:avLst/>
          </a:prstGeom>
          <a:solidFill>
            <a:srgbClr val="91A6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3244850" y="3360420"/>
            <a:ext cx="5760085" cy="432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平行四边形 23"/>
          <p:cNvSpPr>
            <a:spLocks noChangeAspect="1"/>
          </p:cNvSpPr>
          <p:nvPr/>
        </p:nvSpPr>
        <p:spPr>
          <a:xfrm rot="5400000" flipH="1">
            <a:off x="3168430" y="3316483"/>
            <a:ext cx="670320" cy="504000"/>
          </a:xfrm>
          <a:prstGeom prst="parallelogram">
            <a:avLst/>
          </a:prstGeom>
          <a:solidFill>
            <a:srgbClr val="91A6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文本框 28"/>
          <p:cNvSpPr txBox="1"/>
          <p:nvPr/>
        </p:nvSpPr>
        <p:spPr>
          <a:xfrm>
            <a:off x="4340225" y="1480123"/>
            <a:ext cx="291592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000" dirty="0"/>
              <a:t>1.</a:t>
            </a:r>
            <a:r>
              <a:rPr lang="zh-CN" altLang="en-US" sz="2000" dirty="0">
                <a:sym typeface="+mn-ea"/>
              </a:rPr>
              <a:t>与孩子保持相同的位置</a:t>
            </a:r>
            <a:endParaRPr lang="zh-CN" altLang="en-US" sz="2000" dirty="0"/>
          </a:p>
        </p:txBody>
      </p:sp>
      <p:sp>
        <p:nvSpPr>
          <p:cNvPr id="30" name="文本框 29"/>
          <p:cNvSpPr txBox="1"/>
          <p:nvPr/>
        </p:nvSpPr>
        <p:spPr>
          <a:xfrm>
            <a:off x="4340225" y="2098872"/>
            <a:ext cx="2642235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dirty="0"/>
              <a:t>2.</a:t>
            </a:r>
            <a:r>
              <a:rPr lang="zh-CN" altLang="en-US" dirty="0">
                <a:sym typeface="+mn-ea"/>
              </a:rPr>
              <a:t>观察孩子用材料做什么</a:t>
            </a:r>
            <a:endParaRPr lang="zh-CN" altLang="en-US" dirty="0"/>
          </a:p>
        </p:txBody>
      </p:sp>
      <p:sp>
        <p:nvSpPr>
          <p:cNvPr id="31" name="文本框 30"/>
          <p:cNvSpPr txBox="1"/>
          <p:nvPr/>
        </p:nvSpPr>
        <p:spPr>
          <a:xfrm>
            <a:off x="4340225" y="2781086"/>
            <a:ext cx="1956435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dirty="0"/>
              <a:t>3.</a:t>
            </a:r>
            <a:r>
              <a:rPr lang="zh-CN" altLang="en-US" dirty="0">
                <a:sym typeface="+mn-ea"/>
              </a:rPr>
              <a:t>仔细听孩子说话</a:t>
            </a:r>
            <a:endParaRPr lang="zh-CN" altLang="en-US" dirty="0"/>
          </a:p>
        </p:txBody>
      </p:sp>
      <p:sp>
        <p:nvSpPr>
          <p:cNvPr id="32" name="文本框 31"/>
          <p:cNvSpPr txBox="1"/>
          <p:nvPr/>
        </p:nvSpPr>
        <p:spPr>
          <a:xfrm>
            <a:off x="4321175" y="3389777"/>
            <a:ext cx="1956435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dirty="0"/>
              <a:t>4.</a:t>
            </a:r>
            <a:r>
              <a:rPr lang="zh-CN" altLang="en-US">
                <a:sym typeface="+mn-ea"/>
              </a:rPr>
              <a:t>注意每一个孩子</a:t>
            </a:r>
            <a:endParaRPr lang="zh-CN" altLang="en-US"/>
          </a:p>
          <a:p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3228975" y="3996055"/>
            <a:ext cx="5760085" cy="432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平行四边形 2"/>
          <p:cNvSpPr>
            <a:spLocks noChangeAspect="1"/>
          </p:cNvSpPr>
          <p:nvPr/>
        </p:nvSpPr>
        <p:spPr>
          <a:xfrm rot="5400000" flipH="1">
            <a:off x="3168430" y="3987043"/>
            <a:ext cx="670320" cy="504000"/>
          </a:xfrm>
          <a:prstGeom prst="parallelogram">
            <a:avLst/>
          </a:prstGeom>
          <a:solidFill>
            <a:srgbClr val="91A6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4350385" y="4020820"/>
            <a:ext cx="27952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5.</a:t>
            </a:r>
            <a:r>
              <a:rPr lang="zh-CN" altLang="en-US"/>
              <a:t>跟孩子做相同的事情</a:t>
            </a: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215640" y="4692650"/>
            <a:ext cx="5760085" cy="432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平行四边形 9"/>
          <p:cNvSpPr>
            <a:spLocks noChangeAspect="1"/>
          </p:cNvSpPr>
          <p:nvPr/>
        </p:nvSpPr>
        <p:spPr>
          <a:xfrm rot="5400000" flipH="1">
            <a:off x="3145570" y="4653793"/>
            <a:ext cx="670320" cy="504000"/>
          </a:xfrm>
          <a:prstGeom prst="parallelogram">
            <a:avLst/>
          </a:prstGeom>
          <a:solidFill>
            <a:srgbClr val="91A6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4340225" y="4721860"/>
            <a:ext cx="317055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6.</a:t>
            </a:r>
            <a:r>
              <a:rPr lang="zh-CN" altLang="en-US"/>
              <a:t>与孩子交谈，让他们主导</a:t>
            </a:r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209925" y="5349875"/>
            <a:ext cx="5760085" cy="432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平行四边形 13"/>
          <p:cNvSpPr>
            <a:spLocks noChangeAspect="1"/>
          </p:cNvSpPr>
          <p:nvPr/>
        </p:nvSpPr>
        <p:spPr>
          <a:xfrm rot="5400000" flipH="1">
            <a:off x="3149380" y="5330703"/>
            <a:ext cx="670320" cy="504000"/>
          </a:xfrm>
          <a:prstGeom prst="parallelogram">
            <a:avLst/>
          </a:prstGeom>
          <a:solidFill>
            <a:srgbClr val="91A6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4331335" y="5374640"/>
            <a:ext cx="27952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/>
              <a:t>7.</a:t>
            </a:r>
            <a:r>
              <a:rPr lang="zh-CN" altLang="en-US"/>
              <a:t>抗拒为孩子代劳的冲动</a:t>
            </a:r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3196590" y="6002655"/>
            <a:ext cx="5760085" cy="432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平行四边形 24"/>
          <p:cNvSpPr>
            <a:spLocks noChangeAspect="1"/>
          </p:cNvSpPr>
          <p:nvPr/>
        </p:nvSpPr>
        <p:spPr>
          <a:xfrm rot="5400000" flipH="1">
            <a:off x="3149380" y="6010153"/>
            <a:ext cx="670320" cy="504000"/>
          </a:xfrm>
          <a:prstGeom prst="parallelogram">
            <a:avLst/>
          </a:prstGeom>
          <a:solidFill>
            <a:srgbClr val="91A6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6" name="文本框 25"/>
          <p:cNvSpPr txBox="1"/>
          <p:nvPr/>
        </p:nvSpPr>
        <p:spPr>
          <a:xfrm>
            <a:off x="4321175" y="6017260"/>
            <a:ext cx="317055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/>
              <a:t>8.</a:t>
            </a:r>
            <a:r>
              <a:rPr lang="zh-CN" altLang="en-US"/>
              <a:t>谨慎的问问题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solidFill>
                  <a:srgbClr val="8FA6AD"/>
                </a:solidFill>
              </a:rPr>
              <a:t>一</a:t>
            </a:r>
            <a:r>
              <a:rPr lang="en-US" altLang="zh-CN" dirty="0">
                <a:solidFill>
                  <a:srgbClr val="8FA6AD"/>
                </a:solidFill>
              </a:rPr>
              <a:t>.</a:t>
            </a:r>
            <a:r>
              <a:rPr lang="zh-CN" altLang="en-US" dirty="0">
                <a:solidFill>
                  <a:srgbClr val="8FA6AD"/>
                </a:solidFill>
              </a:rPr>
              <a:t>与孩子保持相同的位置</a:t>
            </a:r>
            <a:endParaRPr lang="zh-CN" altLang="en-US" dirty="0">
              <a:solidFill>
                <a:srgbClr val="8FA6AD"/>
              </a:solidFill>
            </a:endParaRPr>
          </a:p>
        </p:txBody>
      </p:sp>
      <p:pic>
        <p:nvPicPr>
          <p:cNvPr id="9" name="图片 8" descr="森林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8200" y="1886585"/>
            <a:ext cx="4775200" cy="3766820"/>
          </a:xfrm>
          <a:prstGeom prst="rect">
            <a:avLst/>
          </a:prstGeom>
        </p:spPr>
      </p:pic>
      <p:pic>
        <p:nvPicPr>
          <p:cNvPr id="11" name="图片 10" descr="9564b2e9b2ce537e3320c445cf5b1e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94780" y="1894840"/>
            <a:ext cx="4671695" cy="37585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838200" y="851535"/>
            <a:ext cx="10515600" cy="957580"/>
          </a:xfrm>
        </p:spPr>
        <p:txBody>
          <a:bodyPr>
            <a:normAutofit fontScale="90000"/>
          </a:bodyPr>
          <a:lstStyle/>
          <a:p>
            <a:r>
              <a:rPr lang="zh-CN" altLang="en-US">
                <a:solidFill>
                  <a:srgbClr val="CBC914"/>
                </a:solidFill>
                <a:sym typeface="+mn-ea"/>
              </a:rPr>
              <a:t>例：</a:t>
            </a:r>
            <a:r>
              <a:rPr lang="en-US" altLang="zh-CN">
                <a:solidFill>
                  <a:srgbClr val="CBC914"/>
                </a:solidFill>
                <a:sym typeface="+mn-ea"/>
              </a:rPr>
              <a:t>“</a:t>
            </a:r>
            <a:r>
              <a:rPr lang="zh-CN" altLang="en-US">
                <a:solidFill>
                  <a:srgbClr val="CBC914"/>
                </a:solidFill>
                <a:sym typeface="+mn-ea"/>
              </a:rPr>
              <a:t>街坊寻宝</a:t>
            </a:r>
            <a:r>
              <a:rPr lang="en-US" altLang="zh-CN">
                <a:solidFill>
                  <a:srgbClr val="CBC914"/>
                </a:solidFill>
                <a:sym typeface="+mn-ea"/>
              </a:rPr>
              <a:t>”</a:t>
            </a:r>
            <a:br>
              <a:rPr lang="en-US" altLang="zh-CN">
                <a:solidFill>
                  <a:srgbClr val="CBC914"/>
                </a:solidFill>
              </a:rPr>
            </a:br>
            <a:endParaRPr lang="zh-CN" altLang="en-US" dirty="0">
              <a:solidFill>
                <a:srgbClr val="8FA6AD"/>
              </a:solidFill>
            </a:endParaRPr>
          </a:p>
        </p:txBody>
      </p:sp>
      <p:pic>
        <p:nvPicPr>
          <p:cNvPr id="6" name="图片 5" descr="看蚂蚁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0845" y="2332355"/>
            <a:ext cx="4902835" cy="3846195"/>
          </a:xfrm>
          <a:prstGeom prst="rect">
            <a:avLst/>
          </a:prstGeom>
        </p:spPr>
      </p:pic>
      <p:pic>
        <p:nvPicPr>
          <p:cNvPr id="11" name="图片 10" descr="一起看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33215" y="1517015"/>
            <a:ext cx="4452620" cy="3371215"/>
          </a:xfrm>
          <a:prstGeom prst="rect">
            <a:avLst/>
          </a:prstGeom>
        </p:spPr>
      </p:pic>
      <p:pic>
        <p:nvPicPr>
          <p:cNvPr id="10" name="图片 9" descr="蚂蚁搬家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0800" y="573405"/>
            <a:ext cx="4287520" cy="362839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6795770" y="5287010"/>
            <a:ext cx="4690745" cy="8915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600"/>
              <a:t>   </a:t>
            </a:r>
            <a:r>
              <a:rPr lang="en-US" altLang="zh-CN" sz="2600">
                <a:solidFill>
                  <a:srgbClr val="CBC914"/>
                </a:solidFill>
              </a:rPr>
              <a:t>      </a:t>
            </a:r>
            <a:r>
              <a:rPr lang="zh-CN" altLang="en-US" sz="2600">
                <a:solidFill>
                  <a:srgbClr val="CBC914"/>
                </a:solidFill>
              </a:rPr>
              <a:t>我已经准备好了，随时可以加入你们刺激的情境。</a:t>
            </a:r>
            <a:endParaRPr lang="zh-CN" altLang="en-US" sz="2600">
              <a:solidFill>
                <a:srgbClr val="CBC914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solidFill>
                  <a:srgbClr val="8FA6AD"/>
                </a:solidFill>
              </a:rPr>
              <a:t>二</a:t>
            </a:r>
            <a:r>
              <a:rPr lang="en-US" altLang="zh-CN" dirty="0">
                <a:solidFill>
                  <a:srgbClr val="8FA6AD"/>
                </a:solidFill>
              </a:rPr>
              <a:t>.</a:t>
            </a:r>
            <a:r>
              <a:rPr lang="zh-CN" altLang="en-US" dirty="0">
                <a:solidFill>
                  <a:srgbClr val="8FA6AD"/>
                </a:solidFill>
              </a:rPr>
              <a:t>观察孩子用材料做什么</a:t>
            </a:r>
            <a:endParaRPr lang="zh-CN" altLang="en-US" dirty="0">
              <a:solidFill>
                <a:srgbClr val="8FA6AD"/>
              </a:solidFill>
            </a:endParaRPr>
          </a:p>
        </p:txBody>
      </p:sp>
      <p:pic>
        <p:nvPicPr>
          <p:cNvPr id="9" name="图片 8" descr="945668f0974d4fdf94729402ba6737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36015" y="1691005"/>
            <a:ext cx="4937760" cy="450088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 rot="900000">
            <a:off x="6498590" y="3127375"/>
            <a:ext cx="148907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>
                <a:solidFill>
                  <a:srgbClr val="CBC914"/>
                </a:solidFill>
              </a:rPr>
              <a:t>傲娇</a:t>
            </a:r>
            <a:endParaRPr lang="zh-CN" altLang="en-US" sz="4000">
              <a:solidFill>
                <a:srgbClr val="CBC914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 rot="19980000">
            <a:off x="9575165" y="2521585"/>
            <a:ext cx="1062355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000" b="1">
                <a:solidFill>
                  <a:srgbClr val="CBC914"/>
                </a:solidFill>
              </a:rPr>
              <a:t>短短</a:t>
            </a:r>
            <a:endParaRPr lang="zh-CN" altLang="en-US" sz="3000" b="1">
              <a:solidFill>
                <a:srgbClr val="CBC914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 rot="20700000">
            <a:off x="6830695" y="3533140"/>
            <a:ext cx="4678045" cy="1091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500" u="sng">
                <a:solidFill>
                  <a:srgbClr val="CBC914"/>
                </a:solidFill>
              </a:rPr>
              <a:t>双层小洋楼</a:t>
            </a:r>
            <a:endParaRPr lang="zh-CN" altLang="en-US" sz="6500" u="sng">
              <a:solidFill>
                <a:srgbClr val="CBC914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222615" y="5565775"/>
            <a:ext cx="3818255" cy="4756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500">
                <a:solidFill>
                  <a:srgbClr val="CBC914"/>
                </a:solidFill>
              </a:rPr>
              <a:t>等等等等。。。。。。。</a:t>
            </a:r>
            <a:endParaRPr lang="zh-CN" altLang="en-US" sz="2500">
              <a:solidFill>
                <a:srgbClr val="CBC914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 rot="1260000">
            <a:off x="8197850" y="2029460"/>
            <a:ext cx="1338580" cy="16300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5000">
                <a:solidFill>
                  <a:srgbClr val="CBC914"/>
                </a:solidFill>
              </a:rPr>
              <a:t>桥梁</a:t>
            </a:r>
            <a:endParaRPr lang="zh-CN" altLang="en-US" sz="5000">
              <a:solidFill>
                <a:srgbClr val="CBC914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 rot="19800000">
            <a:off x="7208520" y="2310765"/>
            <a:ext cx="9880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 i="1" u="sng">
                <a:solidFill>
                  <a:srgbClr val="CBC914"/>
                </a:solidFill>
              </a:rPr>
              <a:t>凹凸</a:t>
            </a:r>
            <a:endParaRPr lang="zh-CN" altLang="en-US" b="1" i="1" u="sng">
              <a:solidFill>
                <a:srgbClr val="CBC914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14" grpId="0"/>
      <p:bldP spid="14" grpId="1"/>
      <p:bldP spid="15" grpId="0"/>
      <p:bldP spid="15" grpId="1"/>
      <p:bldP spid="10" grpId="0"/>
      <p:bldP spid="10" grpId="1"/>
      <p:bldP spid="11" grpId="0"/>
      <p:bldP spid="11" grpId="1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solidFill>
                  <a:srgbClr val="8FA6AD"/>
                </a:solidFill>
              </a:rPr>
              <a:t>Y   </a:t>
            </a:r>
            <a:r>
              <a:rPr lang="zh-CN" altLang="en-US" dirty="0" smtClean="0">
                <a:solidFill>
                  <a:srgbClr val="8FA6AD"/>
                </a:solidFill>
              </a:rPr>
              <a:t>命题</a:t>
            </a:r>
            <a:r>
              <a:rPr lang="zh-CN" altLang="en-US" dirty="0" smtClean="0">
                <a:solidFill>
                  <a:srgbClr val="8FA6AD"/>
                </a:solidFill>
              </a:rPr>
              <a:t>作品</a:t>
            </a:r>
            <a:endParaRPr lang="zh-CN" altLang="en-US" dirty="0" smtClean="0">
              <a:solidFill>
                <a:srgbClr val="8FA6AD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4054475" y="1024890"/>
            <a:ext cx="3054985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A8C114"/>
                </a:solidFill>
              </a:rPr>
              <a:t>拯救池塘里的小鱼</a:t>
            </a:r>
            <a:endParaRPr lang="zh-CN" altLang="en-US" sz="2400" dirty="0">
              <a:solidFill>
                <a:srgbClr val="A8C114"/>
              </a:solidFill>
            </a:endParaRPr>
          </a:p>
        </p:txBody>
      </p:sp>
      <p:sp>
        <p:nvSpPr>
          <p:cNvPr id="8" name="椭圆 7"/>
          <p:cNvSpPr/>
          <p:nvPr/>
        </p:nvSpPr>
        <p:spPr>
          <a:xfrm>
            <a:off x="530516" y="570607"/>
            <a:ext cx="914400" cy="91440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KSO_Shape"/>
          <p:cNvSpPr/>
          <p:nvPr/>
        </p:nvSpPr>
        <p:spPr>
          <a:xfrm>
            <a:off x="767329" y="868760"/>
            <a:ext cx="440775" cy="318093"/>
          </a:xfrm>
          <a:custGeom>
            <a:avLst/>
            <a:gdLst>
              <a:gd name="connsiteX0" fmla="*/ 880442 w 1224136"/>
              <a:gd name="connsiteY0" fmla="*/ 361080 h 883138"/>
              <a:gd name="connsiteX1" fmla="*/ 1006456 w 1224136"/>
              <a:gd name="connsiteY1" fmla="*/ 487094 h 883138"/>
              <a:gd name="connsiteX2" fmla="*/ 880442 w 1224136"/>
              <a:gd name="connsiteY2" fmla="*/ 613108 h 883138"/>
              <a:gd name="connsiteX3" fmla="*/ 754428 w 1224136"/>
              <a:gd name="connsiteY3" fmla="*/ 487094 h 883138"/>
              <a:gd name="connsiteX4" fmla="*/ 880442 w 1224136"/>
              <a:gd name="connsiteY4" fmla="*/ 361080 h 883138"/>
              <a:gd name="connsiteX5" fmla="*/ 880442 w 1224136"/>
              <a:gd name="connsiteY5" fmla="*/ 235066 h 883138"/>
              <a:gd name="connsiteX6" fmla="*/ 628414 w 1224136"/>
              <a:gd name="connsiteY6" fmla="*/ 487094 h 883138"/>
              <a:gd name="connsiteX7" fmla="*/ 880442 w 1224136"/>
              <a:gd name="connsiteY7" fmla="*/ 739122 h 883138"/>
              <a:gd name="connsiteX8" fmla="*/ 1132470 w 1224136"/>
              <a:gd name="connsiteY8" fmla="*/ 487094 h 883138"/>
              <a:gd name="connsiteX9" fmla="*/ 880442 w 1224136"/>
              <a:gd name="connsiteY9" fmla="*/ 235066 h 883138"/>
              <a:gd name="connsiteX10" fmla="*/ 132017 w 1224136"/>
              <a:gd name="connsiteY10" fmla="*/ 91050 h 883138"/>
              <a:gd name="connsiteX11" fmla="*/ 1092119 w 1224136"/>
              <a:gd name="connsiteY11" fmla="*/ 91050 h 883138"/>
              <a:gd name="connsiteX12" fmla="*/ 1224136 w 1224136"/>
              <a:gd name="connsiteY12" fmla="*/ 223067 h 883138"/>
              <a:gd name="connsiteX13" fmla="*/ 1224136 w 1224136"/>
              <a:gd name="connsiteY13" fmla="*/ 751121 h 883138"/>
              <a:gd name="connsiteX14" fmla="*/ 1092119 w 1224136"/>
              <a:gd name="connsiteY14" fmla="*/ 883138 h 883138"/>
              <a:gd name="connsiteX15" fmla="*/ 132017 w 1224136"/>
              <a:gd name="connsiteY15" fmla="*/ 883138 h 883138"/>
              <a:gd name="connsiteX16" fmla="*/ 0 w 1224136"/>
              <a:gd name="connsiteY16" fmla="*/ 751121 h 883138"/>
              <a:gd name="connsiteX17" fmla="*/ 0 w 1224136"/>
              <a:gd name="connsiteY17" fmla="*/ 223067 h 883138"/>
              <a:gd name="connsiteX18" fmla="*/ 132017 w 1224136"/>
              <a:gd name="connsiteY18" fmla="*/ 91050 h 883138"/>
              <a:gd name="connsiteX19" fmla="*/ 156016 w 1224136"/>
              <a:gd name="connsiteY19" fmla="*/ 0 h 883138"/>
              <a:gd name="connsiteX20" fmla="*/ 348040 w 1224136"/>
              <a:gd name="connsiteY20" fmla="*/ 0 h 883138"/>
              <a:gd name="connsiteX21" fmla="*/ 360040 w 1224136"/>
              <a:gd name="connsiteY21" fmla="*/ 12000 h 883138"/>
              <a:gd name="connsiteX22" fmla="*/ 360040 w 1224136"/>
              <a:gd name="connsiteY22" fmla="*/ 60000 h 883138"/>
              <a:gd name="connsiteX23" fmla="*/ 348040 w 1224136"/>
              <a:gd name="connsiteY23" fmla="*/ 72000 h 883138"/>
              <a:gd name="connsiteX24" fmla="*/ 156016 w 1224136"/>
              <a:gd name="connsiteY24" fmla="*/ 72000 h 883138"/>
              <a:gd name="connsiteX25" fmla="*/ 144016 w 1224136"/>
              <a:gd name="connsiteY25" fmla="*/ 60000 h 883138"/>
              <a:gd name="connsiteX26" fmla="*/ 144016 w 1224136"/>
              <a:gd name="connsiteY26" fmla="*/ 12000 h 883138"/>
              <a:gd name="connsiteX27" fmla="*/ 156016 w 1224136"/>
              <a:gd name="connsiteY27" fmla="*/ 0 h 883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1224136" h="883138">
                <a:moveTo>
                  <a:pt x="880442" y="361080"/>
                </a:moveTo>
                <a:cubicBezTo>
                  <a:pt x="950038" y="361080"/>
                  <a:pt x="1006456" y="417498"/>
                  <a:pt x="1006456" y="487094"/>
                </a:cubicBezTo>
                <a:cubicBezTo>
                  <a:pt x="1006456" y="556690"/>
                  <a:pt x="950038" y="613108"/>
                  <a:pt x="880442" y="613108"/>
                </a:cubicBezTo>
                <a:cubicBezTo>
                  <a:pt x="810846" y="613108"/>
                  <a:pt x="754428" y="556690"/>
                  <a:pt x="754428" y="487094"/>
                </a:cubicBezTo>
                <a:cubicBezTo>
                  <a:pt x="754428" y="417498"/>
                  <a:pt x="810846" y="361080"/>
                  <a:pt x="880442" y="361080"/>
                </a:cubicBezTo>
                <a:close/>
                <a:moveTo>
                  <a:pt x="880442" y="235066"/>
                </a:moveTo>
                <a:cubicBezTo>
                  <a:pt x="741251" y="235066"/>
                  <a:pt x="628414" y="347903"/>
                  <a:pt x="628414" y="487094"/>
                </a:cubicBezTo>
                <a:cubicBezTo>
                  <a:pt x="628414" y="626285"/>
                  <a:pt x="741251" y="739122"/>
                  <a:pt x="880442" y="739122"/>
                </a:cubicBezTo>
                <a:cubicBezTo>
                  <a:pt x="1019633" y="739122"/>
                  <a:pt x="1132470" y="626285"/>
                  <a:pt x="1132470" y="487094"/>
                </a:cubicBezTo>
                <a:cubicBezTo>
                  <a:pt x="1132470" y="347903"/>
                  <a:pt x="1019633" y="235066"/>
                  <a:pt x="880442" y="235066"/>
                </a:cubicBezTo>
                <a:close/>
                <a:moveTo>
                  <a:pt x="132017" y="91050"/>
                </a:moveTo>
                <a:lnTo>
                  <a:pt x="1092119" y="91050"/>
                </a:lnTo>
                <a:cubicBezTo>
                  <a:pt x="1165030" y="91050"/>
                  <a:pt x="1224136" y="150156"/>
                  <a:pt x="1224136" y="223067"/>
                </a:cubicBezTo>
                <a:lnTo>
                  <a:pt x="1224136" y="751121"/>
                </a:lnTo>
                <a:cubicBezTo>
                  <a:pt x="1224136" y="824032"/>
                  <a:pt x="1165030" y="883138"/>
                  <a:pt x="1092119" y="883138"/>
                </a:cubicBezTo>
                <a:lnTo>
                  <a:pt x="132017" y="883138"/>
                </a:lnTo>
                <a:cubicBezTo>
                  <a:pt x="59106" y="883138"/>
                  <a:pt x="0" y="824032"/>
                  <a:pt x="0" y="751121"/>
                </a:cubicBezTo>
                <a:lnTo>
                  <a:pt x="0" y="223067"/>
                </a:lnTo>
                <a:cubicBezTo>
                  <a:pt x="0" y="150156"/>
                  <a:pt x="59106" y="91050"/>
                  <a:pt x="132017" y="91050"/>
                </a:cubicBezTo>
                <a:close/>
                <a:moveTo>
                  <a:pt x="156016" y="0"/>
                </a:moveTo>
                <a:lnTo>
                  <a:pt x="348040" y="0"/>
                </a:lnTo>
                <a:cubicBezTo>
                  <a:pt x="354667" y="0"/>
                  <a:pt x="360040" y="5373"/>
                  <a:pt x="360040" y="12000"/>
                </a:cubicBezTo>
                <a:lnTo>
                  <a:pt x="360040" y="60000"/>
                </a:lnTo>
                <a:cubicBezTo>
                  <a:pt x="360040" y="66627"/>
                  <a:pt x="354667" y="72000"/>
                  <a:pt x="348040" y="72000"/>
                </a:cubicBezTo>
                <a:lnTo>
                  <a:pt x="156016" y="72000"/>
                </a:lnTo>
                <a:cubicBezTo>
                  <a:pt x="149389" y="72000"/>
                  <a:pt x="144016" y="66627"/>
                  <a:pt x="144016" y="60000"/>
                </a:cubicBezTo>
                <a:lnTo>
                  <a:pt x="144016" y="12000"/>
                </a:lnTo>
                <a:cubicBezTo>
                  <a:pt x="144016" y="5373"/>
                  <a:pt x="149389" y="0"/>
                  <a:pt x="156016" y="0"/>
                </a:cubicBezTo>
                <a:close/>
              </a:path>
            </a:pathLst>
          </a:custGeom>
          <a:solidFill>
            <a:srgbClr val="A8C1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5" name="图片 4" descr="810935c18d85170dc7d0f62efef997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08775" y="1940560"/>
            <a:ext cx="4351655" cy="3828415"/>
          </a:xfrm>
          <a:prstGeom prst="rect">
            <a:avLst/>
          </a:prstGeom>
        </p:spPr>
      </p:pic>
      <p:pic>
        <p:nvPicPr>
          <p:cNvPr id="11" name="图片 10" descr="964f93908a2b477849d8e8624849e2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7770" y="1940560"/>
            <a:ext cx="4192905" cy="38284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solidFill>
                  <a:srgbClr val="8FA6AD"/>
                </a:solidFill>
              </a:rPr>
              <a:t>红鼻子勋鹿鲁道夫</a:t>
            </a:r>
            <a:endParaRPr lang="zh-CN" altLang="en-US" dirty="0">
              <a:solidFill>
                <a:srgbClr val="8FA6AD"/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6619875" y="1511300"/>
            <a:ext cx="5362575" cy="50774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altLang="zh-CN" sz="2700" dirty="0">
                <a:solidFill>
                  <a:schemeClr val="bg1">
                    <a:lumMod val="50000"/>
                  </a:schemeClr>
                </a:solidFill>
              </a:rPr>
              <a:t>         </a:t>
            </a:r>
            <a:r>
              <a:rPr lang="zh-CN" altLang="en-US" sz="2700" dirty="0">
                <a:solidFill>
                  <a:schemeClr val="bg1">
                    <a:lumMod val="50000"/>
                  </a:schemeClr>
                </a:solidFill>
              </a:rPr>
              <a:t>有一首著名的圣诞歌曲，讲的是驯鹿鲁道夫的故事。从前有一只驯鹿名叫鲁道夫，它是这个世界上唯一长着大红鼻子的驯鹿。人们很自然地叫它红鼻子驯鹿鲁道夫。</a:t>
            </a:r>
            <a:endParaRPr lang="zh-CN" altLang="en-US" sz="2700" dirty="0">
              <a:solidFill>
                <a:schemeClr val="bg1">
                  <a:lumMod val="50000"/>
                </a:schemeClr>
              </a:solidFill>
            </a:endParaRPr>
          </a:p>
          <a:p>
            <a:pPr algn="l"/>
            <a:r>
              <a:rPr lang="zh-CN" altLang="en-US" sz="2700" dirty="0">
                <a:solidFill>
                  <a:schemeClr val="bg1">
                    <a:lumMod val="50000"/>
                  </a:schemeClr>
                </a:solidFill>
              </a:rPr>
              <a:t>          鲁道夫为自己的鼻子感到难堪。后来有一年，鲁道夫靠他的红鼻子救了圣诞节，从那以后，鲁道夫成了最有名的驯鹿，受到所有人的喜爱。他从前恨不得藏起来的羞耻的红鼻子，如今让每一只驯鹿羡慕不已。</a:t>
            </a:r>
            <a:endParaRPr lang="zh-CN" altLang="en-US" sz="2700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8" name="图片 7" descr="30320c2864cec01faf579006d60294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65350" y="1410970"/>
            <a:ext cx="4410710" cy="3212465"/>
          </a:xfrm>
          <a:prstGeom prst="rect">
            <a:avLst/>
          </a:prstGeom>
        </p:spPr>
      </p:pic>
      <p:pic>
        <p:nvPicPr>
          <p:cNvPr id="7" name="图片 6" descr="10ee726695eecf6fb9ff22884da270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4625" y="3462655"/>
            <a:ext cx="3458210" cy="31261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838200" y="777875"/>
            <a:ext cx="10515600" cy="603885"/>
          </a:xfrm>
        </p:spPr>
        <p:txBody>
          <a:bodyPr>
            <a:normAutofit fontScale="90000"/>
          </a:bodyPr>
          <a:lstStyle/>
          <a:p>
            <a:r>
              <a:rPr lang="zh-CN" altLang="en-US" dirty="0">
                <a:solidFill>
                  <a:srgbClr val="8FA6AD"/>
                </a:solidFill>
              </a:rPr>
              <a:t>三</a:t>
            </a:r>
            <a:r>
              <a:rPr lang="en-US" altLang="zh-CN" dirty="0">
                <a:solidFill>
                  <a:srgbClr val="8FA6AD"/>
                </a:solidFill>
              </a:rPr>
              <a:t>.</a:t>
            </a:r>
            <a:r>
              <a:rPr lang="zh-CN" altLang="en-US" dirty="0">
                <a:solidFill>
                  <a:srgbClr val="8FA6AD"/>
                </a:solidFill>
              </a:rPr>
              <a:t>仔细听孩子说话</a:t>
            </a:r>
            <a:endParaRPr lang="zh-CN" altLang="en-US" dirty="0">
              <a:solidFill>
                <a:srgbClr val="8FA6AD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8110423" y="3345469"/>
            <a:ext cx="3234580" cy="454825"/>
          </a:xfrm>
          <a:prstGeom prst="rect">
            <a:avLst/>
          </a:prstGeom>
          <a:solidFill>
            <a:srgbClr val="D8E6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436766" y="3351184"/>
            <a:ext cx="3222054" cy="454825"/>
          </a:xfrm>
          <a:prstGeom prst="rect">
            <a:avLst/>
          </a:prstGeom>
          <a:solidFill>
            <a:srgbClr val="8FA6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8110249" y="2113428"/>
            <a:ext cx="3241443" cy="454825"/>
          </a:xfrm>
          <a:prstGeom prst="rect">
            <a:avLst/>
          </a:prstGeom>
          <a:solidFill>
            <a:srgbClr val="D8E6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628053" y="3345469"/>
            <a:ext cx="20116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Calibri Light" panose="020F0302020204030204"/>
              </a:rPr>
              <a:t>细心耐心询问</a:t>
            </a:r>
            <a:endParaRPr lang="zh-CN" altLang="en-US" sz="2400" dirty="0">
              <a:solidFill>
                <a:schemeClr val="bg1"/>
              </a:solidFill>
              <a:latin typeface="Calibri Light" panose="020F0302020204030204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947131" y="3351184"/>
            <a:ext cx="1614805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Calibri Light" panose="020F0302020204030204"/>
              </a:rPr>
              <a:t>  </a:t>
            </a:r>
            <a:r>
              <a:rPr lang="zh-CN" altLang="en-US" sz="2400" dirty="0">
                <a:solidFill>
                  <a:schemeClr val="bg1"/>
                </a:solidFill>
                <a:latin typeface="Calibri Light" panose="020F0302020204030204"/>
              </a:rPr>
              <a:t>害羞</a:t>
            </a:r>
            <a:r>
              <a:rPr lang="en-US" altLang="zh-CN" sz="2400" dirty="0">
                <a:solidFill>
                  <a:schemeClr val="bg1"/>
                </a:solidFill>
                <a:latin typeface="Calibri Light" panose="020F0302020204030204"/>
              </a:rPr>
              <a:t>.</a:t>
            </a:r>
            <a:r>
              <a:rPr lang="zh-CN" altLang="en-US" sz="2400" dirty="0">
                <a:solidFill>
                  <a:schemeClr val="bg1"/>
                </a:solidFill>
                <a:latin typeface="Calibri Light" panose="020F0302020204030204"/>
              </a:rPr>
              <a:t>内向</a:t>
            </a:r>
            <a:endParaRPr lang="zh-CN" altLang="en-US" sz="2400" dirty="0">
              <a:solidFill>
                <a:schemeClr val="bg1"/>
              </a:solidFill>
              <a:latin typeface="Calibri Light" panose="020F0302020204030204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631310" y="2122459"/>
            <a:ext cx="23164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Calibri Light" panose="020F0302020204030204"/>
              </a:rPr>
              <a:t>弯下腰，蹲下来</a:t>
            </a:r>
            <a:endParaRPr lang="zh-CN" altLang="en-US" sz="2400" dirty="0">
              <a:solidFill>
                <a:schemeClr val="bg1"/>
              </a:solidFill>
              <a:latin typeface="Calibri Light" panose="020F0302020204030204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110423" y="5684174"/>
            <a:ext cx="3234580" cy="454825"/>
          </a:xfrm>
          <a:prstGeom prst="rect">
            <a:avLst/>
          </a:prstGeom>
          <a:solidFill>
            <a:srgbClr val="D8E6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8110249" y="4452133"/>
            <a:ext cx="3241443" cy="454825"/>
          </a:xfrm>
          <a:prstGeom prst="rect">
            <a:avLst/>
          </a:prstGeom>
          <a:solidFill>
            <a:srgbClr val="D8E6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8628053" y="5684174"/>
            <a:ext cx="1678940" cy="460375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en-US" altLang="zh-CN" sz="2400" dirty="0">
                <a:solidFill>
                  <a:schemeClr val="bg1"/>
                </a:solidFill>
                <a:latin typeface="Calibri Light" panose="020F0302020204030204"/>
              </a:rPr>
              <a:t>    </a:t>
            </a:r>
            <a:r>
              <a:rPr lang="zh-CN" altLang="en-US" sz="2400" dirty="0">
                <a:solidFill>
                  <a:schemeClr val="bg1"/>
                </a:solidFill>
                <a:latin typeface="Calibri Light" panose="020F0302020204030204"/>
              </a:rPr>
              <a:t>认真观察</a:t>
            </a:r>
            <a:endParaRPr lang="zh-CN" altLang="en-US" sz="2400" dirty="0">
              <a:solidFill>
                <a:schemeClr val="bg1"/>
              </a:solidFill>
              <a:latin typeface="Calibri Light" panose="020F0302020204030204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8631310" y="4461164"/>
            <a:ext cx="1678940" cy="460375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en-US" altLang="zh-CN" sz="2400" dirty="0">
                <a:solidFill>
                  <a:schemeClr val="bg1"/>
                </a:solidFill>
                <a:latin typeface="Calibri Light" panose="020F0302020204030204"/>
              </a:rPr>
              <a:t>    </a:t>
            </a:r>
            <a:r>
              <a:rPr lang="zh-CN" altLang="en-US" sz="2400" dirty="0">
                <a:solidFill>
                  <a:schemeClr val="bg1"/>
                </a:solidFill>
                <a:latin typeface="Calibri Light" panose="020F0302020204030204"/>
              </a:rPr>
              <a:t>回复结果</a:t>
            </a:r>
            <a:endParaRPr lang="zh-CN" altLang="en-US" sz="2400" dirty="0">
              <a:solidFill>
                <a:schemeClr val="bg1"/>
              </a:solidFill>
              <a:latin typeface="Calibri Light" panose="020F0302020204030204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439941" y="2128174"/>
            <a:ext cx="3222054" cy="454825"/>
          </a:xfrm>
          <a:prstGeom prst="rect">
            <a:avLst/>
          </a:prstGeom>
          <a:solidFill>
            <a:srgbClr val="8FA6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950306" y="2128174"/>
            <a:ext cx="137414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Calibri Light" panose="020F0302020204030204"/>
              </a:rPr>
              <a:t>    </a:t>
            </a:r>
            <a:r>
              <a:rPr lang="zh-CN" altLang="en-US" sz="2400" dirty="0">
                <a:solidFill>
                  <a:schemeClr val="bg1"/>
                </a:solidFill>
                <a:latin typeface="Calibri Light" panose="020F0302020204030204"/>
              </a:rPr>
              <a:t>身高差</a:t>
            </a:r>
            <a:endParaRPr lang="zh-CN" altLang="en-US" sz="2400" dirty="0">
              <a:solidFill>
                <a:schemeClr val="bg1"/>
              </a:solidFill>
              <a:latin typeface="Calibri Light" panose="020F0302020204030204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439941" y="4452274"/>
            <a:ext cx="3222054" cy="454825"/>
          </a:xfrm>
          <a:prstGeom prst="rect">
            <a:avLst/>
          </a:prstGeom>
          <a:solidFill>
            <a:srgbClr val="8FA6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950306" y="4452274"/>
            <a:ext cx="154051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Calibri Light" panose="020F0302020204030204"/>
              </a:rPr>
              <a:t>  </a:t>
            </a:r>
            <a:r>
              <a:rPr lang="zh-CN" altLang="en-US" sz="2400" dirty="0">
                <a:solidFill>
                  <a:schemeClr val="bg1"/>
                </a:solidFill>
                <a:latin typeface="Calibri Light" panose="020F0302020204030204"/>
              </a:rPr>
              <a:t>口齿不清</a:t>
            </a:r>
            <a:endParaRPr lang="zh-CN" altLang="en-US" sz="2400" dirty="0">
              <a:solidFill>
                <a:schemeClr val="bg1"/>
              </a:solidFill>
              <a:latin typeface="Calibri Light" panose="020F0302020204030204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439941" y="5498119"/>
            <a:ext cx="3222054" cy="454825"/>
          </a:xfrm>
          <a:prstGeom prst="rect">
            <a:avLst/>
          </a:prstGeom>
          <a:solidFill>
            <a:srgbClr val="8FA6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950306" y="5498119"/>
            <a:ext cx="2224405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Calibri Light" panose="020F0302020204030204"/>
              </a:rPr>
              <a:t>  </a:t>
            </a:r>
            <a:r>
              <a:rPr lang="zh-CN" altLang="en-US" sz="2400" dirty="0">
                <a:solidFill>
                  <a:schemeClr val="bg1"/>
                </a:solidFill>
                <a:latin typeface="Calibri Light" panose="020F0302020204030204"/>
              </a:rPr>
              <a:t>活动</a:t>
            </a:r>
            <a:r>
              <a:rPr lang="en-US" altLang="zh-CN" sz="2400" dirty="0">
                <a:solidFill>
                  <a:schemeClr val="bg1"/>
                </a:solidFill>
                <a:latin typeface="Calibri Light" panose="020F0302020204030204"/>
              </a:rPr>
              <a:t>.</a:t>
            </a:r>
            <a:r>
              <a:rPr lang="zh-CN" altLang="en-US" sz="2400" dirty="0">
                <a:solidFill>
                  <a:schemeClr val="bg1"/>
                </a:solidFill>
                <a:latin typeface="Calibri Light" panose="020F0302020204030204"/>
              </a:rPr>
              <a:t>记录</a:t>
            </a:r>
            <a:r>
              <a:rPr lang="zh-CN" altLang="en-US" sz="2400" dirty="0">
                <a:solidFill>
                  <a:schemeClr val="bg1"/>
                </a:solidFill>
                <a:latin typeface="Calibri Light" panose="020F0302020204030204"/>
              </a:rPr>
              <a:t>需要</a:t>
            </a:r>
            <a:endParaRPr lang="zh-CN" altLang="en-US" sz="2400" dirty="0">
              <a:solidFill>
                <a:schemeClr val="bg1"/>
              </a:solidFill>
              <a:latin typeface="Calibri Light" panose="020F0302020204030204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6778625" y="2567940"/>
            <a:ext cx="798195" cy="334645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r>
              <a:rPr lang="zh-CN" altLang="en-US" sz="4000">
                <a:solidFill>
                  <a:srgbClr val="CBC914"/>
                </a:solidFill>
              </a:rPr>
              <a:t>可以怎么做？</a:t>
            </a:r>
            <a:endParaRPr lang="zh-CN" altLang="en-US" sz="4000">
              <a:solidFill>
                <a:srgbClr val="CBC914"/>
              </a:solidFill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4994910" y="3514090"/>
            <a:ext cx="798195" cy="126809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r>
              <a:rPr lang="zh-CN" altLang="en-US" sz="4000">
                <a:solidFill>
                  <a:srgbClr val="8FA6AD"/>
                </a:solidFill>
              </a:rPr>
              <a:t>原因</a:t>
            </a:r>
            <a:endParaRPr lang="zh-CN" altLang="en-US" sz="4000">
              <a:solidFill>
                <a:srgbClr val="8FA6AD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0" grpId="0"/>
      <p:bldP spid="12" grpId="0"/>
      <p:bldP spid="4" grpId="0" animBg="1"/>
      <p:bldP spid="5" grpId="0" animBg="1"/>
      <p:bldP spid="6" grpId="0"/>
      <p:bldP spid="18" grpId="0"/>
      <p:bldP spid="27" grpId="0"/>
      <p:bldP spid="7" grpId="1" animBg="1"/>
      <p:bldP spid="9" grpId="1" animBg="1"/>
      <p:bldP spid="10" grpId="1"/>
      <p:bldP spid="12" grpId="1"/>
      <p:bldP spid="4" grpId="1" animBg="1"/>
      <p:bldP spid="5" grpId="1" animBg="1"/>
      <p:bldP spid="6" grpId="1"/>
      <p:bldP spid="18" grpId="1"/>
      <p:bldP spid="27" grpId="1"/>
    </p:bldLst>
  </p:timing>
</p:sld>
</file>

<file path=ppt/tags/tag1.xml><?xml version="1.0" encoding="utf-8"?>
<p:tagLst xmlns:p="http://schemas.openxmlformats.org/presentationml/2006/main">
  <p:tag name="KSO_WM_SLIDE_MODEL_TYPE" val="cover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雅黑细">
      <a:majorFont>
        <a:latin typeface="Calibri Light"/>
        <a:ea typeface="微软雅黑"/>
        <a:cs typeface=""/>
      </a:majorFont>
      <a:minorFont>
        <a:latin typeface="Calibri"/>
        <a:ea typeface="微软雅黑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1356</Words>
  <Application>WPS 演示</Application>
  <PresentationFormat>自定义</PresentationFormat>
  <Paragraphs>157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7" baseType="lpstr">
      <vt:lpstr>Arial</vt:lpstr>
      <vt:lpstr>宋体</vt:lpstr>
      <vt:lpstr>Wingdings</vt:lpstr>
      <vt:lpstr>Calibri Light</vt:lpstr>
      <vt:lpstr>Calibri</vt:lpstr>
      <vt:lpstr>微软雅黑</vt:lpstr>
      <vt:lpstr>Arial Unicode MS</vt:lpstr>
      <vt:lpstr>微软雅黑 Light</vt:lpstr>
      <vt:lpstr>Calibri Light</vt:lpstr>
      <vt:lpstr>Office 主题</vt:lpstr>
      <vt:lpstr>简约小清新PPT模板</vt:lpstr>
      <vt:lpstr>SECTION TITLE</vt:lpstr>
      <vt:lpstr>CONTENTS</vt:lpstr>
      <vt:lpstr>YOUR  TITLE  HERE</vt:lpstr>
      <vt:lpstr>YOUR  TITLE  HERE</vt:lpstr>
      <vt:lpstr>YOUR  TITLE  HERE</vt:lpstr>
      <vt:lpstr>YOUR  TITLE  HERE</vt:lpstr>
      <vt:lpstr>YOUR  TITLE  HERE</vt:lpstr>
      <vt:lpstr>YOUR  TITLE  HERE</vt:lpstr>
      <vt:lpstr>YOUR  TITLE  HERE</vt:lpstr>
      <vt:lpstr>YOUR  TITLE  HERE</vt:lpstr>
      <vt:lpstr>YOUR  TITLE  HERE</vt:lpstr>
      <vt:lpstr>YOUR  TITLE  HERE</vt:lpstr>
      <vt:lpstr>YOUR  TITLE  HERE</vt:lpstr>
      <vt:lpstr>YOUR  TITLE  HERE</vt:lpstr>
      <vt:lpstr>SECTION TITLE</vt:lpstr>
      <vt:lpstr>THANKS FOR WATCHING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HLW</cp:lastModifiedBy>
  <cp:revision>53</cp:revision>
  <dcterms:created xsi:type="dcterms:W3CDTF">2015-12-04T05:36:00Z</dcterms:created>
  <dcterms:modified xsi:type="dcterms:W3CDTF">2019-08-26T15:20:40Z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2052-11.1.0.8612</vt:lpwstr>
  </property>
</Properties>
</file>