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a" ContentType="audio/x-ms-wma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97" r:id="rId3"/>
    <p:sldId id="286" r:id="rId5"/>
    <p:sldId id="292" r:id="rId6"/>
    <p:sldId id="259" r:id="rId7"/>
    <p:sldId id="318" r:id="rId8"/>
    <p:sldId id="262" r:id="rId9"/>
    <p:sldId id="319" r:id="rId10"/>
    <p:sldId id="320" r:id="rId11"/>
    <p:sldId id="271" r:id="rId12"/>
    <p:sldId id="298" r:id="rId13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DFPOP1-W9" panose="02010609010101010101" pitchFamily="1" charset="-128"/>
      <p:regular r:id="rId21"/>
    </p:embeddedFont>
    <p:embeddedFont>
      <p:font typeface="微软雅黑" panose="020B0503020204020204" pitchFamily="34" charset="-122"/>
      <p:regular r:id="rId22"/>
    </p:embeddedFont>
    <p:embeddedFont>
      <p:font typeface="华文细黑" panose="02010600040101010101" pitchFamily="2" charset="-122"/>
      <p:regular r:id="rId23"/>
    </p:embeddedFont>
    <p:embeddedFont>
      <p:font typeface="Lao UI" panose="020B0502040204020203" charset="0"/>
      <p:regular r:id="rId24"/>
      <p:bold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9FDF"/>
    <a:srgbClr val="54B6E7"/>
    <a:srgbClr val="FEFB90"/>
    <a:srgbClr val="F49AC0"/>
    <a:srgbClr val="EF4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font" Target="fonts/font9.fntdata"/><Relationship Id="rId24" Type="http://schemas.openxmlformats.org/officeDocument/2006/relationships/font" Target="fonts/font8.fntdata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32765-D3C3-4D43-80B8-7EBD481DE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E18BD-2FC9-4AE8-AA21-2FC8DDD536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147F-AC46-4FCC-ABC1-68459C41ED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295CC-E057-4A62-B462-0FC7E02321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295CC-E057-4A62-B462-0FC7E02321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147F-AC46-4FCC-ABC1-68459C41ED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9F3F7-4F72-40DB-BDF4-9E72B21F7DE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45B38-36BA-42C8-BBF3-5499736F555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microsoft.com/office/2007/relationships/media" Target="../media/media1.wma"/><Relationship Id="rId2" Type="http://schemas.openxmlformats.org/officeDocument/2006/relationships/audio" Target="../media/media1.wma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microsoft.com/office/2007/relationships/media" Target="../media/media1.wma"/><Relationship Id="rId2" Type="http://schemas.openxmlformats.org/officeDocument/2006/relationships/audio" Target="../media/media1.wma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image" Target="../media/image8.png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040" y="0"/>
            <a:ext cx="13367355" cy="3623733"/>
          </a:xfrm>
          <a:prstGeom prst="rect">
            <a:avLst/>
          </a:prstGeom>
        </p:spPr>
      </p:pic>
      <p:sp>
        <p:nvSpPr>
          <p:cNvPr id="8" name="Content Placeholder 2"/>
          <p:cNvSpPr txBox="1"/>
          <p:nvPr/>
        </p:nvSpPr>
        <p:spPr>
          <a:xfrm>
            <a:off x="3451014" y="3384694"/>
            <a:ext cx="4426372" cy="6596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可爱</a:t>
            </a:r>
            <a:r>
              <a:rPr lang="en-US" altLang="zh-CN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/</a:t>
            </a:r>
            <a:r>
              <a:rPr lang="zh-CN" altLang="en-US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纯真</a:t>
            </a:r>
            <a:r>
              <a:rPr lang="en-US" altLang="zh-CN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/</a:t>
            </a:r>
            <a:r>
              <a:rPr lang="zh-CN" altLang="en-US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童年</a:t>
            </a:r>
            <a:r>
              <a:rPr lang="en-US" altLang="zh-CN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/</a:t>
            </a:r>
            <a:r>
              <a:rPr lang="zh-CN" altLang="en-US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烂漫</a:t>
            </a:r>
            <a:endParaRPr lang="en-US" altLang="zh-CN" sz="3200" b="1" dirty="0">
              <a:ln w="6350">
                <a:solidFill>
                  <a:schemeClr val="bg1"/>
                </a:solidFill>
              </a:ln>
              <a:solidFill>
                <a:srgbClr val="1F9FD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anose="040B0C09000000000000" charset="-122"/>
              <a:ea typeface="华康海报体W12" panose="040B0C09000000000000" charset="-122"/>
              <a:cs typeface="Arial" panose="020B0604020202020204" pitchFamily="34" charset="0"/>
            </a:endParaRPr>
          </a:p>
        </p:txBody>
      </p:sp>
      <p:pic>
        <p:nvPicPr>
          <p:cNvPr id="13" name="轻音乐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96000" y="-1394317"/>
            <a:ext cx="609600" cy="6096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714" y="685800"/>
            <a:ext cx="824665" cy="122830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466" y="4770323"/>
            <a:ext cx="2952822" cy="48960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25" y="3687161"/>
            <a:ext cx="935322" cy="157277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776" y="4266408"/>
            <a:ext cx="1099494" cy="1290831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60289" y="2650940"/>
            <a:ext cx="9848087" cy="1107996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altLang="zh-CN" sz="6600" b="1" dirty="0">
                <a:ln w="190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</a:rPr>
              <a:t> </a:t>
            </a:r>
            <a:r>
              <a:rPr lang="zh-CN" altLang="en-US" sz="6600" b="1" dirty="0">
                <a:ln w="190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</a:rPr>
              <a:t>思想的教学点子</a:t>
            </a:r>
            <a:endParaRPr lang="zh-CN" altLang="en-US" sz="6600" b="1" dirty="0">
              <a:ln w="19050">
                <a:solidFill>
                  <a:schemeClr val="bg1"/>
                </a:solidFill>
              </a:ln>
              <a:solidFill>
                <a:srgbClr val="1F9FD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anose="040B0C09000000000000" charset="-122"/>
              <a:ea typeface="华康海报体W12" panose="040B0C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numSld="99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4040" y="0"/>
            <a:ext cx="13367355" cy="3623733"/>
          </a:xfrm>
          <a:prstGeom prst="rect">
            <a:avLst/>
          </a:prstGeom>
        </p:spPr>
      </p:pic>
      <p:sp>
        <p:nvSpPr>
          <p:cNvPr id="8" name="Content Placeholder 2"/>
          <p:cNvSpPr txBox="1"/>
          <p:nvPr/>
        </p:nvSpPr>
        <p:spPr>
          <a:xfrm>
            <a:off x="3451014" y="3384694"/>
            <a:ext cx="4426372" cy="6596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可爱</a:t>
            </a:r>
            <a:r>
              <a:rPr lang="en-US" altLang="zh-CN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/</a:t>
            </a:r>
            <a:r>
              <a:rPr lang="zh-CN" altLang="en-US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纯真</a:t>
            </a:r>
            <a:r>
              <a:rPr lang="en-US" altLang="zh-CN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/</a:t>
            </a:r>
            <a:r>
              <a:rPr lang="zh-CN" altLang="en-US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童年</a:t>
            </a:r>
            <a:r>
              <a:rPr lang="en-US" altLang="zh-CN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/</a:t>
            </a:r>
            <a:r>
              <a:rPr lang="zh-CN" altLang="en-US" sz="3200" b="1" dirty="0" smtClean="0">
                <a:ln w="63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  <a:cs typeface="Arial" panose="020B0604020202020204" pitchFamily="34" charset="0"/>
              </a:rPr>
              <a:t>烂漫</a:t>
            </a:r>
            <a:endParaRPr lang="en-US" altLang="zh-CN" sz="3200" b="1" dirty="0">
              <a:ln w="6350">
                <a:solidFill>
                  <a:schemeClr val="bg1"/>
                </a:solidFill>
              </a:ln>
              <a:solidFill>
                <a:srgbClr val="1F9FD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anose="040B0C09000000000000" charset="-122"/>
              <a:ea typeface="华康海报体W12" panose="040B0C09000000000000" charset="-122"/>
              <a:cs typeface="Arial" panose="020B0604020202020204" pitchFamily="34" charset="0"/>
            </a:endParaRPr>
          </a:p>
        </p:txBody>
      </p:sp>
      <p:pic>
        <p:nvPicPr>
          <p:cNvPr id="13" name="轻音乐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96000" y="-1394317"/>
            <a:ext cx="609600" cy="6096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714" y="685800"/>
            <a:ext cx="824665" cy="122830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466" y="4770323"/>
            <a:ext cx="2952822" cy="48960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25" y="3687161"/>
            <a:ext cx="935322" cy="157277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776" y="4266408"/>
            <a:ext cx="1099494" cy="1290831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60289" y="2650940"/>
            <a:ext cx="9848087" cy="1107996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7200" b="1" dirty="0" smtClean="0">
                <a:ln w="19050">
                  <a:solidFill>
                    <a:schemeClr val="bg1"/>
                  </a:solidFill>
                </a:ln>
                <a:solidFill>
                  <a:srgbClr val="1F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" panose="040B0C09000000000000" charset="-122"/>
                <a:ea typeface="华康海报体W12" panose="040B0C09000000000000" charset="-122"/>
              </a:rPr>
              <a:t>感谢大家的聆听</a:t>
            </a:r>
            <a:endParaRPr lang="zh-CN" altLang="en-US" sz="7200" b="1" dirty="0">
              <a:ln w="19050">
                <a:solidFill>
                  <a:schemeClr val="bg1"/>
                </a:solidFill>
              </a:ln>
              <a:solidFill>
                <a:srgbClr val="1F9FD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" panose="040B0C09000000000000" charset="-122"/>
              <a:ea typeface="华康海报体W12" panose="040B0C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audio>
              <p:cMediaNode vol="80000" numSld="99">
                <p:cTn id="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48"/>
          <p:cNvSpPr/>
          <p:nvPr>
            <p:custDataLst>
              <p:tags r:id="rId1"/>
            </p:custDataLst>
          </p:nvPr>
        </p:nvSpPr>
        <p:spPr bwMode="auto">
          <a:xfrm>
            <a:off x="5256214" y="1585913"/>
            <a:ext cx="547687" cy="596900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Freeform 52"/>
          <p:cNvSpPr/>
          <p:nvPr>
            <p:custDataLst>
              <p:tags r:id="rId2"/>
            </p:custDataLst>
          </p:nvPr>
        </p:nvSpPr>
        <p:spPr bwMode="auto">
          <a:xfrm>
            <a:off x="5748339" y="2674938"/>
            <a:ext cx="549275" cy="595312"/>
          </a:xfrm>
          <a:custGeom>
            <a:avLst/>
            <a:gdLst>
              <a:gd name="T0" fmla="*/ 2147483646 w 187"/>
              <a:gd name="T1" fmla="*/ 2147483646 h 203"/>
              <a:gd name="T2" fmla="*/ 2147483646 w 187"/>
              <a:gd name="T3" fmla="*/ 2147483646 h 203"/>
              <a:gd name="T4" fmla="*/ 2147483646 w 187"/>
              <a:gd name="T5" fmla="*/ 2147483646 h 203"/>
              <a:gd name="T6" fmla="*/ 2147483646 w 187"/>
              <a:gd name="T7" fmla="*/ 2147483646 h 203"/>
              <a:gd name="T8" fmla="*/ 2147483646 w 187"/>
              <a:gd name="T9" fmla="*/ 2147483646 h 203"/>
              <a:gd name="T10" fmla="*/ 2147483646 w 187"/>
              <a:gd name="T11" fmla="*/ 2147483646 h 203"/>
              <a:gd name="T12" fmla="*/ 2147483646 w 187"/>
              <a:gd name="T13" fmla="*/ 2147483646 h 203"/>
              <a:gd name="T14" fmla="*/ 2147483646 w 187"/>
              <a:gd name="T15" fmla="*/ 2147483646 h 203"/>
              <a:gd name="T16" fmla="*/ 2147483646 w 187"/>
              <a:gd name="T17" fmla="*/ 2147483646 h 203"/>
              <a:gd name="T18" fmla="*/ 2147483646 w 187"/>
              <a:gd name="T19" fmla="*/ 2147483646 h 203"/>
              <a:gd name="T20" fmla="*/ 2147483646 w 187"/>
              <a:gd name="T21" fmla="*/ 2147483646 h 203"/>
              <a:gd name="T22" fmla="*/ 2147483646 w 187"/>
              <a:gd name="T23" fmla="*/ 2147483646 h 203"/>
              <a:gd name="T24" fmla="*/ 2147483646 w 187"/>
              <a:gd name="T25" fmla="*/ 2147483646 h 203"/>
              <a:gd name="T26" fmla="*/ 2147483646 w 187"/>
              <a:gd name="T27" fmla="*/ 2147483646 h 203"/>
              <a:gd name="T28" fmla="*/ 2147483646 w 187"/>
              <a:gd name="T29" fmla="*/ 2147483646 h 203"/>
              <a:gd name="T30" fmla="*/ 2147483646 w 187"/>
              <a:gd name="T31" fmla="*/ 2147483646 h 203"/>
              <a:gd name="T32" fmla="*/ 2147483646 w 187"/>
              <a:gd name="T33" fmla="*/ 2147483646 h 203"/>
              <a:gd name="T34" fmla="*/ 2147483646 w 187"/>
              <a:gd name="T35" fmla="*/ 2147483646 h 203"/>
              <a:gd name="T36" fmla="*/ 2147483646 w 187"/>
              <a:gd name="T37" fmla="*/ 2147483646 h 203"/>
              <a:gd name="T38" fmla="*/ 2147483646 w 187"/>
              <a:gd name="T39" fmla="*/ 2147483646 h 2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3" name="Freeform 60"/>
          <p:cNvSpPr/>
          <p:nvPr>
            <p:custDataLst>
              <p:tags r:id="rId3"/>
            </p:custDataLst>
          </p:nvPr>
        </p:nvSpPr>
        <p:spPr bwMode="auto">
          <a:xfrm>
            <a:off x="5748339" y="4851400"/>
            <a:ext cx="549275" cy="596900"/>
          </a:xfrm>
          <a:custGeom>
            <a:avLst/>
            <a:gdLst>
              <a:gd name="T0" fmla="*/ 74 w 187"/>
              <a:gd name="T1" fmla="*/ 97 h 203"/>
              <a:gd name="T2" fmla="*/ 72 w 187"/>
              <a:gd name="T3" fmla="*/ 128 h 203"/>
              <a:gd name="T4" fmla="*/ 113 w 187"/>
              <a:gd name="T5" fmla="*/ 115 h 203"/>
              <a:gd name="T6" fmla="*/ 48 w 187"/>
              <a:gd name="T7" fmla="*/ 64 h 203"/>
              <a:gd name="T8" fmla="*/ 27 w 187"/>
              <a:gd name="T9" fmla="*/ 145 h 203"/>
              <a:gd name="T10" fmla="*/ 85 w 187"/>
              <a:gd name="T11" fmla="*/ 179 h 203"/>
              <a:gd name="T12" fmla="*/ 153 w 187"/>
              <a:gd name="T13" fmla="*/ 59 h 203"/>
              <a:gd name="T14" fmla="*/ 66 w 187"/>
              <a:gd name="T15" fmla="*/ 20 h 203"/>
              <a:gd name="T16" fmla="*/ 11 w 187"/>
              <a:gd name="T17" fmla="*/ 39 h 203"/>
              <a:gd name="T18" fmla="*/ 103 w 187"/>
              <a:gd name="T19" fmla="*/ 10 h 203"/>
              <a:gd name="T20" fmla="*/ 151 w 187"/>
              <a:gd name="T21" fmla="*/ 33 h 203"/>
              <a:gd name="T22" fmla="*/ 177 w 187"/>
              <a:gd name="T23" fmla="*/ 123 h 203"/>
              <a:gd name="T24" fmla="*/ 127 w 187"/>
              <a:gd name="T25" fmla="*/ 186 h 203"/>
              <a:gd name="T26" fmla="*/ 7 w 187"/>
              <a:gd name="T27" fmla="*/ 135 h 203"/>
              <a:gd name="T28" fmla="*/ 54 w 187"/>
              <a:gd name="T29" fmla="*/ 51 h 203"/>
              <a:gd name="T30" fmla="*/ 127 w 187"/>
              <a:gd name="T31" fmla="*/ 83 h 203"/>
              <a:gd name="T32" fmla="*/ 105 w 187"/>
              <a:gd name="T33" fmla="*/ 140 h 203"/>
              <a:gd name="T34" fmla="*/ 68 w 187"/>
              <a:gd name="T35" fmla="*/ 142 h 203"/>
              <a:gd name="T36" fmla="*/ 53 w 187"/>
              <a:gd name="T37" fmla="*/ 100 h 203"/>
              <a:gd name="T38" fmla="*/ 74 w 187"/>
              <a:gd name="T39" fmla="*/ 97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203">
                <a:moveTo>
                  <a:pt x="74" y="97"/>
                </a:moveTo>
                <a:cubicBezTo>
                  <a:pt x="60" y="105"/>
                  <a:pt x="62" y="122"/>
                  <a:pt x="72" y="128"/>
                </a:cubicBezTo>
                <a:cubicBezTo>
                  <a:pt x="83" y="136"/>
                  <a:pt x="106" y="137"/>
                  <a:pt x="113" y="115"/>
                </a:cubicBezTo>
                <a:cubicBezTo>
                  <a:pt x="128" y="73"/>
                  <a:pt x="81" y="52"/>
                  <a:pt x="48" y="64"/>
                </a:cubicBezTo>
                <a:cubicBezTo>
                  <a:pt x="30" y="71"/>
                  <a:pt x="6" y="105"/>
                  <a:pt x="27" y="145"/>
                </a:cubicBezTo>
                <a:cubicBezTo>
                  <a:pt x="36" y="162"/>
                  <a:pt x="57" y="178"/>
                  <a:pt x="85" y="179"/>
                </a:cubicBezTo>
                <a:cubicBezTo>
                  <a:pt x="144" y="181"/>
                  <a:pt x="183" y="110"/>
                  <a:pt x="153" y="59"/>
                </a:cubicBezTo>
                <a:cubicBezTo>
                  <a:pt x="132" y="23"/>
                  <a:pt x="89" y="18"/>
                  <a:pt x="66" y="20"/>
                </a:cubicBezTo>
                <a:cubicBezTo>
                  <a:pt x="50" y="20"/>
                  <a:pt x="28" y="29"/>
                  <a:pt x="11" y="39"/>
                </a:cubicBezTo>
                <a:cubicBezTo>
                  <a:pt x="33" y="12"/>
                  <a:pt x="65" y="0"/>
                  <a:pt x="103" y="10"/>
                </a:cubicBezTo>
                <a:cubicBezTo>
                  <a:pt x="120" y="14"/>
                  <a:pt x="136" y="22"/>
                  <a:pt x="151" y="33"/>
                </a:cubicBezTo>
                <a:cubicBezTo>
                  <a:pt x="168" y="47"/>
                  <a:pt x="187" y="78"/>
                  <a:pt x="177" y="123"/>
                </a:cubicBezTo>
                <a:cubicBezTo>
                  <a:pt x="171" y="151"/>
                  <a:pt x="154" y="176"/>
                  <a:pt x="127" y="186"/>
                </a:cubicBezTo>
                <a:cubicBezTo>
                  <a:pt x="83" y="203"/>
                  <a:pt x="17" y="186"/>
                  <a:pt x="7" y="135"/>
                </a:cubicBezTo>
                <a:cubicBezTo>
                  <a:pt x="0" y="103"/>
                  <a:pt x="19" y="62"/>
                  <a:pt x="54" y="51"/>
                </a:cubicBezTo>
                <a:cubicBezTo>
                  <a:pt x="83" y="43"/>
                  <a:pt x="118" y="54"/>
                  <a:pt x="127" y="83"/>
                </a:cubicBezTo>
                <a:cubicBezTo>
                  <a:pt x="133" y="103"/>
                  <a:pt x="126" y="127"/>
                  <a:pt x="105" y="140"/>
                </a:cubicBezTo>
                <a:cubicBezTo>
                  <a:pt x="98" y="144"/>
                  <a:pt x="83" y="148"/>
                  <a:pt x="68" y="142"/>
                </a:cubicBezTo>
                <a:cubicBezTo>
                  <a:pt x="40" y="130"/>
                  <a:pt x="44" y="109"/>
                  <a:pt x="53" y="100"/>
                </a:cubicBezTo>
                <a:cubicBezTo>
                  <a:pt x="60" y="93"/>
                  <a:pt x="69" y="95"/>
                  <a:pt x="74" y="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3" name="文本框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892801" y="1516064"/>
            <a:ext cx="37385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7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>
                <a:latin typeface="+mn-ea"/>
                <a:ea typeface="+mn-ea"/>
              </a:rPr>
              <a:t>哪些是我们能看的懂得，我们能做到的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14" name="文本框 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76228" y="2612709"/>
            <a:ext cx="36639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7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800" dirty="0">
                <a:latin typeface="+mn-ea"/>
                <a:ea typeface="+mn-ea"/>
              </a:rPr>
              <a:t>点哪些是我还不懂得，不能解决的</a:t>
            </a:r>
            <a:endParaRPr lang="zh-CN" altLang="en-US" sz="2800" dirty="0">
              <a:latin typeface="+mn-ea"/>
              <a:ea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402" y="-1"/>
            <a:ext cx="3524250" cy="6917267"/>
          </a:xfrm>
          <a:prstGeom prst="rect">
            <a:avLst/>
          </a:prstGeom>
        </p:spPr>
      </p:pic>
      <p:sp>
        <p:nvSpPr>
          <p:cNvPr id="2054" name="文本框 15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-5324" y="921576"/>
            <a:ext cx="1016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600" dirty="0">
                <a:solidFill>
                  <a:srgbClr val="54B6E7"/>
                </a:solidFill>
                <a:latin typeface="+mn-ea"/>
                <a:ea typeface="+mn-ea"/>
              </a:rPr>
              <a:t>目</a:t>
            </a:r>
            <a:endParaRPr lang="zh-CN" altLang="en-US" sz="6600" dirty="0">
              <a:solidFill>
                <a:srgbClr val="54B6E7"/>
              </a:solidFill>
              <a:latin typeface="+mn-ea"/>
              <a:ea typeface="+mn-ea"/>
            </a:endParaRPr>
          </a:p>
        </p:txBody>
      </p:sp>
      <p:sp>
        <p:nvSpPr>
          <p:cNvPr id="2055" name="文本框 15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24342" y="1771268"/>
            <a:ext cx="1016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600" dirty="0">
                <a:solidFill>
                  <a:srgbClr val="54B6E7"/>
                </a:solidFill>
                <a:latin typeface="+mn-ea"/>
                <a:ea typeface="+mn-ea"/>
              </a:rPr>
              <a:t>录</a:t>
            </a:r>
            <a:endParaRPr lang="zh-CN" altLang="en-US" sz="6600" dirty="0">
              <a:solidFill>
                <a:srgbClr val="54B6E7"/>
              </a:solidFill>
              <a:latin typeface="+mn-ea"/>
              <a:ea typeface="+mn-ea"/>
            </a:endParaRPr>
          </a:p>
        </p:txBody>
      </p:sp>
      <p:sp>
        <p:nvSpPr>
          <p:cNvPr id="161" name="文本框 160"/>
          <p:cNvSpPr txBox="1"/>
          <p:nvPr>
            <p:custDataLst>
              <p:tags r:id="rId9"/>
            </p:custDataLst>
          </p:nvPr>
        </p:nvSpPr>
        <p:spPr>
          <a:xfrm rot="5400000">
            <a:off x="-1064979" y="3250440"/>
            <a:ext cx="3097212" cy="719137"/>
          </a:xfrm>
          <a:prstGeom prst="rect">
            <a:avLst/>
          </a:prstGeom>
          <a:noFill/>
        </p:spPr>
        <p:txBody>
          <a:bodyPr lIns="0" tIns="0" rIns="0" bIns="0" anchor="ctr"/>
          <a:lstStyle>
            <a:defPPr>
              <a:defRPr lang="zh-CN"/>
            </a:defPPr>
            <a:lvl1pPr algn="ctr">
              <a:defRPr sz="6000">
                <a:solidFill>
                  <a:srgbClr val="B3D731"/>
                </a:solidFill>
                <a:latin typeface="苏新诗卵石体" panose="02010609000101010101" pitchFamily="49" charset="-122"/>
                <a:ea typeface="苏新诗卵石体" panose="02010609000101010101" pitchFamily="49" charset="-122"/>
              </a:defRPr>
            </a:lvl1pPr>
          </a:lstStyle>
          <a:p>
            <a:pPr algn="l">
              <a:defRPr/>
            </a:pPr>
            <a:r>
              <a:rPr lang="en-US" altLang="zh-CN" sz="3200" dirty="0">
                <a:solidFill>
                  <a:srgbClr val="54B6E7"/>
                </a:solidFill>
                <a:latin typeface="DFPOP1-W9" panose="02010609010101010101" pitchFamily="1" charset="-128"/>
                <a:ea typeface="DFPOP1-W9" panose="02010609010101010101" pitchFamily="1" charset="-128"/>
              </a:rPr>
              <a:t>CONTENTS</a:t>
            </a:r>
            <a:endParaRPr lang="zh-CN" altLang="en-US" sz="3600" dirty="0">
              <a:solidFill>
                <a:srgbClr val="54B6E7"/>
              </a:solidFill>
              <a:latin typeface="DFPOP1-W9" panose="02010609010101010101" pitchFamily="1" charset="-128"/>
              <a:ea typeface="DFPOP1-W9" panose="02010609010101010101" pitchFamily="1" charset="-128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80" y="1583389"/>
            <a:ext cx="8376759" cy="2871653"/>
          </a:xfrm>
          <a:prstGeom prst="rect">
            <a:avLst/>
          </a:prstGeom>
        </p:spPr>
      </p:pic>
      <p:sp>
        <p:nvSpPr>
          <p:cNvPr id="5" name="Rectangle 33"/>
          <p:cNvSpPr/>
          <p:nvPr/>
        </p:nvSpPr>
        <p:spPr>
          <a:xfrm>
            <a:off x="4862431" y="1695018"/>
            <a:ext cx="33832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宋体" panose="02010600030101010101" pitchFamily="2" charset="-122"/>
                <a:cs typeface="Open Sans" pitchFamily="34" charset="0"/>
              </a:rPr>
              <a:t>看懂得，做到的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宋体" panose="02010600030101010101" pitchFamily="2" charset="-122"/>
              <a:cs typeface="Open Sans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/>
          <p:nvPr/>
        </p:nvSpPr>
        <p:spPr>
          <a:xfrm>
            <a:off x="1953260" y="636905"/>
            <a:ext cx="6822440" cy="487299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dirty="0">
                <a:solidFill>
                  <a:srgbClr val="54B6E7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案列：</a:t>
            </a:r>
            <a:endParaRPr lang="zh-CN" altLang="en-US" sz="2800" dirty="0">
              <a:solidFill>
                <a:srgbClr val="54B6E7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800" dirty="0">
                <a:solidFill>
                  <a:srgbClr val="54B6E7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案列中的我说道一开始是以游戏为主的课程，但是慢慢逐渐意识到与孩子的互动及行为和在小组时间的情况不同。</a:t>
            </a:r>
            <a:endParaRPr lang="zh-CN" altLang="en-US" sz="1800" dirty="0">
              <a:solidFill>
                <a:srgbClr val="54B6E7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800" dirty="0">
                <a:solidFill>
                  <a:srgbClr val="54B6E7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与孩子的互动：自由在教室走到，与孩子一起玩，从孩子那儿得到线索在参与他们的活动，偶尔介绍一些新的点子和新的材料以延伸他们的游戏。</a:t>
            </a:r>
            <a:endParaRPr lang="zh-CN" altLang="en-US" sz="1800" dirty="0">
              <a:solidFill>
                <a:srgbClr val="54B6E7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dirty="0">
                <a:solidFill>
                  <a:srgbClr val="54B6E7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小组时间：</a:t>
            </a:r>
            <a:endParaRPr lang="en-US" altLang="zh-CN" sz="2800" dirty="0">
              <a:solidFill>
                <a:srgbClr val="54B6E7"/>
              </a:solidFill>
              <a:latin typeface="微软雅黑" panose="020B0503020204020204" pitchFamily="34" charset="-122"/>
            </a:endParaRPr>
          </a:p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/>
          <p:nvPr/>
        </p:nvSpPr>
        <p:spPr>
          <a:xfrm>
            <a:off x="1953260" y="636905"/>
            <a:ext cx="7919720" cy="487299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800" dirty="0">
                <a:solidFill>
                  <a:srgbClr val="54B6E7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我为小组时间准备了下列材料:带壳花生。搅拌机.苏打饼、纸市和小塑料刀。一开始，我分给每个孩子一 - 些花生。大部分的孩子都没见过在壳内的或从壳内刺出来的花生.所以他们自然地对花生的形状、材质味道，气味感到好奇，而且对剩开它时所产生的声音也颇有兴趣。不过因为原来的计划是提供他们制造化生酱的经验.而且时间只有15分钟，所以我就转换到“指导老师”的模式中去。尽管孩子对花生的探索仍然兴致物勃我却突然抓起花生仁，丢到搅拌机里(我觉得非这样做不可，因为他们不了解你是要用花生仁做花生酱.而不是带壳的花生)</a:t>
            </a:r>
            <a:endParaRPr lang="zh-CN" altLang="en-US" sz="1800" dirty="0">
              <a:solidFill>
                <a:srgbClr val="54B6E7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423" y="0"/>
            <a:ext cx="8871155" cy="5740400"/>
          </a:xfrm>
          <a:prstGeom prst="rect">
            <a:avLst/>
          </a:prstGeom>
        </p:spPr>
      </p:pic>
      <p:sp>
        <p:nvSpPr>
          <p:cNvPr id="3" name="Content Placeholder 2"/>
          <p:cNvSpPr txBox="1"/>
          <p:nvPr/>
        </p:nvSpPr>
        <p:spPr>
          <a:xfrm>
            <a:off x="2000356" y="2425172"/>
            <a:ext cx="8190864" cy="258391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4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135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老师在是有目的的投放材料，让幼儿根据老师的目的去制作花生酱，老师没有真正了解孩子的兴趣点。就像后面我自我反省到现在。你们都知道花生高店从哪里来的了。“有个孩予马上回应我说，“知道，从店里买来的罐子望面。”让已经受伤的我又添加了-些羞愧。</a:t>
            </a:r>
            <a:endParaRPr lang="zh-CN" altLang="en-US" sz="2135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380" y="1583389"/>
            <a:ext cx="8376759" cy="2871653"/>
          </a:xfrm>
          <a:prstGeom prst="rect">
            <a:avLst/>
          </a:prstGeom>
        </p:spPr>
      </p:pic>
      <p:sp>
        <p:nvSpPr>
          <p:cNvPr id="5" name="Rectangle 33"/>
          <p:cNvSpPr/>
          <p:nvPr/>
        </p:nvSpPr>
        <p:spPr>
          <a:xfrm>
            <a:off x="4862431" y="1695018"/>
            <a:ext cx="20116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宋体" panose="02010600030101010101" pitchFamily="2" charset="-122"/>
                <a:cs typeface="Open Sans" pitchFamily="34" charset="0"/>
              </a:rPr>
              <a:t>看不懂得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宋体" panose="02010600030101010101" pitchFamily="2" charset="-122"/>
              <a:cs typeface="Open Sans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18948" y="1063556"/>
            <a:ext cx="7316588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“我的确认同主动式学习以及给每个孩子提供材料，我电认为小组时间是孩子学习分宁聆听老师说话的好时机。”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●“除非我准确地告诉该子该坐在哪里.可以用多少胶带.否则好像不能控制孩子的行动。如果我不这样做，结果总是一团糟他们绝对不会想要收拾干净.而且也非常浪费。”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●“我所不了解的是:每个孩子的兴趣和能力都很不一样，他们怎能使用类似的组合材料,但仍产生多样化的结果。我觉得在我心里对那个活动似乎需要有个特定的结果或成果才行。</a:t>
            </a: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”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37" y="939737"/>
            <a:ext cx="1664507" cy="2256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76453" y="1641406"/>
            <a:ext cx="7316588" cy="1018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真正的主动话就是动式小组时经验(在小“只要次的小组时间里提供大多的输孩子把花生就够了。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小组时间：我认为就像花生酱案例中一样老师有了想法后，在不了解的孩子的兴趣情况下，在投入到小组的材料应该更简单、先观看看字的兴趣，在慢慢延伸到更深入的一步</a:t>
            </a:r>
            <a:endParaRPr lang="zh-CN" altLang="en-US" sz="1335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37" y="939737"/>
            <a:ext cx="1664507" cy="2256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MH" val="20151007221503"/>
  <p:tag name="MH_LIBRARY" val="GRAPHIC"/>
  <p:tag name="MH_ORDER" val="Freeform 48"/>
</p:tagLst>
</file>

<file path=ppt/tags/tag2.xml><?xml version="1.0" encoding="utf-8"?>
<p:tagLst xmlns:p="http://schemas.openxmlformats.org/presentationml/2006/main">
  <p:tag name="MH" val="20151007221503"/>
  <p:tag name="MH_LIBRARY" val="GRAPHIC"/>
  <p:tag name="MH_ORDER" val="Freeform 52"/>
</p:tagLst>
</file>

<file path=ppt/tags/tag3.xml><?xml version="1.0" encoding="utf-8"?>
<p:tagLst xmlns:p="http://schemas.openxmlformats.org/presentationml/2006/main">
  <p:tag name="MH" val="20151007221503"/>
  <p:tag name="MH_LIBRARY" val="GRAPHIC"/>
  <p:tag name="MH_ORDER" val="Freeform 60"/>
</p:tagLst>
</file>

<file path=ppt/tags/tag4.xml><?xml version="1.0" encoding="utf-8"?>
<p:tagLst xmlns:p="http://schemas.openxmlformats.org/presentationml/2006/main">
  <p:tag name="MH" val="20151007221503"/>
  <p:tag name="MH_LIBRARY" val="GRAPHIC"/>
  <p:tag name="MH_ORDER" val="文本框 4"/>
</p:tagLst>
</file>

<file path=ppt/tags/tag5.xml><?xml version="1.0" encoding="utf-8"?>
<p:tagLst xmlns:p="http://schemas.openxmlformats.org/presentationml/2006/main">
  <p:tag name="MH" val="20151007221503"/>
  <p:tag name="MH_LIBRARY" val="GRAPHIC"/>
  <p:tag name="MH_ORDER" val="文本框 8"/>
</p:tagLst>
</file>

<file path=ppt/tags/tag6.xml><?xml version="1.0" encoding="utf-8"?>
<p:tagLst xmlns:p="http://schemas.openxmlformats.org/presentationml/2006/main">
  <p:tag name="MH" val="20151007221503"/>
  <p:tag name="MH_LIBRARY" val="GRAPHIC"/>
  <p:tag name="MH_ORDER" val="文本框 158"/>
</p:tagLst>
</file>

<file path=ppt/tags/tag7.xml><?xml version="1.0" encoding="utf-8"?>
<p:tagLst xmlns:p="http://schemas.openxmlformats.org/presentationml/2006/main">
  <p:tag name="MH" val="20151007221503"/>
  <p:tag name="MH_LIBRARY" val="GRAPHIC"/>
  <p:tag name="MH_ORDER" val="文本框 159"/>
</p:tagLst>
</file>

<file path=ppt/tags/tag8.xml><?xml version="1.0" encoding="utf-8"?>
<p:tagLst xmlns:p="http://schemas.openxmlformats.org/presentationml/2006/main">
  <p:tag name="MH" val="20151007221503"/>
  <p:tag name="MH_LIBRARY" val="GRAPHIC"/>
  <p:tag name="MH_ORDER" val="TextBox 160"/>
</p:tagLst>
</file>

<file path=ppt/tags/tag9.xml><?xml version="1.0" encoding="utf-8"?>
<p:tagLst xmlns:p="http://schemas.openxmlformats.org/presentationml/2006/main">
  <p:tag name="MH" val="20151007221503"/>
  <p:tag name="MH_LIBRARY" val="GRAPHIC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">
      <a:majorFont>
        <a:latin typeface="Lao UI"/>
        <a:ea typeface="方正卡通简体"/>
        <a:cs typeface=""/>
      </a:majorFont>
      <a:minorFont>
        <a:latin typeface="Lao UI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905</Words>
  <Application>WPS 演示</Application>
  <PresentationFormat>宽屏</PresentationFormat>
  <Paragraphs>41</Paragraphs>
  <Slides>10</Slides>
  <Notes>6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华康海报体W12</vt:lpstr>
      <vt:lpstr>Calibri</vt:lpstr>
      <vt:lpstr>苏新诗卵石体</vt:lpstr>
      <vt:lpstr>DFPOP1-W9</vt:lpstr>
      <vt:lpstr>Open Sans</vt:lpstr>
      <vt:lpstr>Segoe Print</vt:lpstr>
      <vt:lpstr>微软雅黑</vt:lpstr>
      <vt:lpstr>华文细黑</vt:lpstr>
      <vt:lpstr>Open Sans Light</vt:lpstr>
      <vt:lpstr>Arial Unicode MS</vt:lpstr>
      <vt:lpstr>方正卡通简体</vt:lpstr>
      <vt:lpstr>Lao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Sky123.Org</dc:creator>
  <cp:lastModifiedBy>啦，啦啦</cp:lastModifiedBy>
  <cp:revision>24</cp:revision>
  <dcterms:created xsi:type="dcterms:W3CDTF">2015-10-07T12:22:00Z</dcterms:created>
  <dcterms:modified xsi:type="dcterms:W3CDTF">2019-08-26T07:51:21Z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2052-11.1.0.8806</vt:lpwstr>
  </property>
</Properties>
</file>