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handoutMasterIdLst>
    <p:handoutMasterId r:id="rId17"/>
  </p:handoutMasterIdLst>
  <p:sldIdLst>
    <p:sldId id="256" r:id="rId4"/>
    <p:sldId id="278" r:id="rId6"/>
    <p:sldId id="276" r:id="rId7"/>
    <p:sldId id="273" r:id="rId8"/>
    <p:sldId id="300" r:id="rId9"/>
    <p:sldId id="259" r:id="rId10"/>
    <p:sldId id="301" r:id="rId11"/>
    <p:sldId id="281" r:id="rId12"/>
    <p:sldId id="302" r:id="rId13"/>
    <p:sldId id="303" r:id="rId14"/>
    <p:sldId id="305" r:id="rId15"/>
    <p:sldId id="304" r:id="rId16"/>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9" d="100"/>
          <a:sy n="99" d="100"/>
        </p:scale>
        <p:origin x="90" y="420"/>
      </p:cViewPr>
      <p:guideLst/>
    </p:cSldViewPr>
  </p:slideViewPr>
  <p:notesTextViewPr>
    <p:cViewPr>
      <p:scale>
        <a:sx n="1" d="1"/>
        <a:sy n="1" d="1"/>
      </p:scale>
      <p:origin x="0" y="0"/>
    </p:cViewPr>
  </p:notesTextViewPr>
  <p:notesViewPr>
    <p:cSldViewPr snapToGrid="0">
      <p:cViewPr varScale="1">
        <p:scale>
          <a:sx n="87" d="100"/>
          <a:sy n="87" d="100"/>
        </p:scale>
        <p:origin x="2988" y="7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1" Type="http://schemas.openxmlformats.org/officeDocument/2006/relationships/tags" Target="tags/tag2.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0F2D9A-2108-41E0-AB07-C64757EC42B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4EFB310-6ECD-48EF-847E-24179E137A7E}"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323254-D824-44DD-802D-C8DB6FE760F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983305-83B6-46E0-8D72-7784EF05BD9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C983305-83B6-46E0-8D72-7784EF05BD9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SmartArt 占位符 6"/>
          <p:cNvSpPr>
            <a:spLocks noGrp="1"/>
          </p:cNvSpPr>
          <p:nvPr>
            <p:ph type="pic" sz="quarter" idx="13"/>
          </p:nvPr>
        </p:nvSpPr>
        <p:spPr>
          <a:xfrm>
            <a:off x="3395663" y="2574925"/>
            <a:ext cx="4516437" cy="2892425"/>
          </a:xfrm>
        </p:spPr>
        <p:txBody>
          <a:bodyPr/>
          <a:lstStyle/>
          <a:p>
            <a:endParaRPr lang="zh-CN" altLang="en-US"/>
          </a:p>
        </p:txBody>
      </p:sp>
      <p:sp>
        <p:nvSpPr>
          <p:cNvPr id="8" name="标题 7"/>
          <p:cNvSpPr>
            <a:spLocks noGrp="1"/>
          </p:cNvSpPr>
          <p:nvPr>
            <p:ph type="title"/>
          </p:nvPr>
        </p:nvSpPr>
        <p:spPr/>
        <p:txBody>
          <a:bodyPr/>
          <a:lstStyle/>
          <a:p>
            <a:r>
              <a:rPr lang="zh-CN" altLang="en-US"/>
              <a:t>单击此处编辑母版标题样式</a:t>
            </a:r>
            <a:endParaRPr lang="zh-CN" altLang="en-US"/>
          </a:p>
        </p:txBody>
      </p:sp>
      <p:sp>
        <p:nvSpPr>
          <p:cNvPr id="9" name="日期占位符 8"/>
          <p:cNvSpPr>
            <a:spLocks noGrp="1"/>
          </p:cNvSpPr>
          <p:nvPr>
            <p:ph type="dt" sz="half" idx="14"/>
          </p:nvPr>
        </p:nvSpPr>
        <p:spPr/>
        <p:txBody>
          <a:bodyPr/>
          <a:lstStyle/>
          <a:p>
            <a:fld id="{130855CA-29E9-438E-8020-AD840AB9B4F6}" type="datetimeFigureOut">
              <a:rPr lang="zh-CN" altLang="en-US" smtClean="0"/>
            </a:fld>
            <a:endParaRPr lang="zh-CN" altLang="en-US"/>
          </a:p>
        </p:txBody>
      </p:sp>
      <p:sp>
        <p:nvSpPr>
          <p:cNvPr id="10" name="页脚占位符 9"/>
          <p:cNvSpPr>
            <a:spLocks noGrp="1"/>
          </p:cNvSpPr>
          <p:nvPr>
            <p:ph type="ftr" sz="quarter" idx="15"/>
          </p:nvPr>
        </p:nvSpPr>
        <p:spPr/>
        <p:txBody>
          <a:bodyPr/>
          <a:lstStyle/>
          <a:p>
            <a:endParaRPr lang="zh-CN" altLang="en-US"/>
          </a:p>
        </p:txBody>
      </p:sp>
      <p:sp>
        <p:nvSpPr>
          <p:cNvPr id="11" name="灯片编号占位符 10"/>
          <p:cNvSpPr>
            <a:spLocks noGrp="1"/>
          </p:cNvSpPr>
          <p:nvPr>
            <p:ph type="sldNum" sz="quarter" idx="16"/>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
        <p:nvSpPr>
          <p:cNvPr id="7" name="标题 6"/>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SmartArt 占位符 6"/>
          <p:cNvSpPr>
            <a:spLocks noGrp="1"/>
          </p:cNvSpPr>
          <p:nvPr>
            <p:ph type="pic" sz="quarter" idx="13"/>
          </p:nvPr>
        </p:nvSpPr>
        <p:spPr>
          <a:xfrm>
            <a:off x="3395663" y="2574925"/>
            <a:ext cx="4516437" cy="2892425"/>
          </a:xfrm>
        </p:spPr>
        <p:txBody>
          <a:bodyPr/>
          <a:lstStyle/>
          <a:p>
            <a:endParaRPr lang="zh-CN" altLang="en-US"/>
          </a:p>
        </p:txBody>
      </p:sp>
      <p:sp>
        <p:nvSpPr>
          <p:cNvPr id="8" name="标题 7"/>
          <p:cNvSpPr>
            <a:spLocks noGrp="1"/>
          </p:cNvSpPr>
          <p:nvPr>
            <p:ph type="title"/>
          </p:nvPr>
        </p:nvSpPr>
        <p:spPr/>
        <p:txBody>
          <a:bodyPr/>
          <a:lstStyle/>
          <a:p>
            <a:r>
              <a:rPr lang="zh-CN" altLang="en-US"/>
              <a:t>单击此处编辑母版标题样式</a:t>
            </a:r>
            <a:endParaRPr lang="zh-CN" altLang="en-US"/>
          </a:p>
        </p:txBody>
      </p:sp>
      <p:sp>
        <p:nvSpPr>
          <p:cNvPr id="9" name="日期占位符 8"/>
          <p:cNvSpPr>
            <a:spLocks noGrp="1"/>
          </p:cNvSpPr>
          <p:nvPr>
            <p:ph type="dt" sz="half" idx="14"/>
          </p:nvPr>
        </p:nvSpPr>
        <p:spPr/>
        <p:txBody>
          <a:bodyPr/>
          <a:lstStyle/>
          <a:p>
            <a:fld id="{130855CA-29E9-438E-8020-AD840AB9B4F6}" type="datetimeFigureOut">
              <a:rPr lang="zh-CN" altLang="en-US" smtClean="0"/>
            </a:fld>
            <a:endParaRPr lang="zh-CN" altLang="en-US"/>
          </a:p>
        </p:txBody>
      </p:sp>
      <p:sp>
        <p:nvSpPr>
          <p:cNvPr id="10" name="页脚占位符 9"/>
          <p:cNvSpPr>
            <a:spLocks noGrp="1"/>
          </p:cNvSpPr>
          <p:nvPr>
            <p:ph type="ftr" sz="quarter" idx="15"/>
          </p:nvPr>
        </p:nvSpPr>
        <p:spPr/>
        <p:txBody>
          <a:bodyPr/>
          <a:lstStyle/>
          <a:p>
            <a:endParaRPr lang="zh-CN" altLang="en-US"/>
          </a:p>
        </p:txBody>
      </p:sp>
      <p:sp>
        <p:nvSpPr>
          <p:cNvPr id="11" name="灯片编号占位符 10"/>
          <p:cNvSpPr>
            <a:spLocks noGrp="1"/>
          </p:cNvSpPr>
          <p:nvPr>
            <p:ph type="sldNum" sz="quarter" idx="16"/>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
        <p:nvSpPr>
          <p:cNvPr id="7" name="标题 6"/>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30855CA-29E9-438E-8020-AD840AB9B4F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ACFFB8-8410-4A6D-9A3B-7F7D5BC3819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5" Type="http://schemas.openxmlformats.org/officeDocument/2006/relationships/theme" Target="../theme/theme2.xml"/><Relationship Id="rId14" Type="http://schemas.openxmlformats.org/officeDocument/2006/relationships/image" Target="../media/image2.jpeg"/><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855CA-29E9-438E-8020-AD840AB9B4F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ACFFB8-8410-4A6D-9A3B-7F7D5BC3819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855CA-29E9-438E-8020-AD840AB9B4F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ACFFB8-8410-4A6D-9A3B-7F7D5BC3819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2836545" y="2752090"/>
            <a:ext cx="7442835"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Font typeface="Arial" panose="020B0604020202020204" pitchFamily="34" charset="0"/>
              <a:buNone/>
            </a:pPr>
            <a:r>
              <a:rPr lang="zh-CN" altLang="zh-CN" sz="4400" cap="all" dirty="0">
                <a:latin typeface="杨任东竹石体-Bold" panose="02000000000000000000" pitchFamily="2" charset="-122"/>
                <a:ea typeface="杨任东竹石体-Bold" panose="02000000000000000000" pitchFamily="2" charset="-122"/>
                <a:cs typeface="+mn-ea"/>
                <a:sym typeface="+mn-lt"/>
              </a:rPr>
              <a:t>分享书目</a:t>
            </a:r>
            <a:r>
              <a:rPr lang="en-US" altLang="zh-CN" sz="4400" cap="all" dirty="0">
                <a:latin typeface="杨任东竹石体-Bold" panose="02000000000000000000" pitchFamily="2" charset="-122"/>
                <a:ea typeface="杨任东竹石体-Bold" panose="02000000000000000000" pitchFamily="2" charset="-122"/>
                <a:cs typeface="+mn-ea"/>
                <a:sym typeface="+mn-lt"/>
              </a:rPr>
              <a:t>-</a:t>
            </a:r>
            <a:r>
              <a:rPr lang="zh-CN" altLang="en-US" sz="4400" cap="all" dirty="0">
                <a:latin typeface="杨任东竹石体-Bold" panose="02000000000000000000" pitchFamily="2" charset="-122"/>
                <a:ea typeface="杨任东竹石体-Bold" panose="02000000000000000000" pitchFamily="2" charset="-122"/>
                <a:cs typeface="+mn-ea"/>
                <a:sym typeface="+mn-lt"/>
              </a:rPr>
              <a:t>理想的教学点子</a:t>
            </a:r>
            <a:r>
              <a:rPr lang="en-US" altLang="zh-CN" sz="4400" cap="all" dirty="0">
                <a:latin typeface="杨任东竹石体-Bold" panose="02000000000000000000" pitchFamily="2" charset="-122"/>
                <a:ea typeface="杨任东竹石体-Bold" panose="02000000000000000000" pitchFamily="2" charset="-122"/>
                <a:cs typeface="+mn-ea"/>
                <a:sym typeface="+mn-lt"/>
              </a:rPr>
              <a:t>3</a:t>
            </a:r>
            <a:endParaRPr lang="en-US" altLang="zh-CN" sz="4400" cap="all" dirty="0">
              <a:latin typeface="杨任东竹石体-Bold" panose="02000000000000000000" pitchFamily="2" charset="-122"/>
              <a:ea typeface="杨任东竹石体-Bold" panose="02000000000000000000" pitchFamily="2" charset="-122"/>
              <a:cs typeface="+mn-ea"/>
              <a:sym typeface="+mn-lt"/>
            </a:endParaRPr>
          </a:p>
        </p:txBody>
      </p:sp>
      <p:sp>
        <p:nvSpPr>
          <p:cNvPr id="5" name="文本框 4"/>
          <p:cNvSpPr txBox="1"/>
          <p:nvPr/>
        </p:nvSpPr>
        <p:spPr>
          <a:xfrm>
            <a:off x="6798783" y="4591356"/>
            <a:ext cx="3003550" cy="534035"/>
          </a:xfrm>
          <a:prstGeom prst="rect">
            <a:avLst/>
          </a:prstGeom>
          <a:noFill/>
        </p:spPr>
        <p:txBody>
          <a:bodyPr wrap="square">
            <a:spAutoFit/>
          </a:bodyPr>
          <a:lstStyle/>
          <a:p>
            <a:pPr fontAlgn="auto">
              <a:lnSpc>
                <a:spcPct val="120000"/>
              </a:lnSpc>
            </a:pPr>
            <a:r>
              <a:rPr lang="zh-CN" sz="2400" spc="100" noProof="1">
                <a:solidFill>
                  <a:srgbClr val="595959"/>
                </a:solidFill>
                <a:latin typeface="庞门正道标题体" panose="02010600030101010101" pitchFamily="2" charset="-122"/>
                <a:ea typeface="庞门正道标题体" panose="02010600030101010101" pitchFamily="2" charset="-122"/>
              </a:rPr>
              <a:t>汇报人 ：陈丽华</a:t>
            </a:r>
            <a:endParaRPr lang="zh-CN" sz="2400" spc="100" noProof="1">
              <a:solidFill>
                <a:srgbClr val="595959"/>
              </a:solidFill>
              <a:latin typeface="庞门正道标题体" panose="02010600030101010101" pitchFamily="2" charset="-122"/>
              <a:ea typeface="庞门正道标题体" panose="0201060003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4000" advClick="0" advTm="2000">
        <p14:vortex dir="r"/>
      </p:transition>
    </mc:Choice>
    <mc:Fallback>
      <p:transition spd="slow" advClick="0" advTm="2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101850" y="1102995"/>
            <a:ext cx="8281035" cy="2553335"/>
          </a:xfrm>
          <a:prstGeom prst="rect">
            <a:avLst/>
          </a:prstGeom>
          <a:noFill/>
        </p:spPr>
        <p:txBody>
          <a:bodyPr wrap="square" rtlCol="0">
            <a:spAutoFit/>
          </a:bodyPr>
          <a:p>
            <a:r>
              <a:rPr lang="en-US" altLang="zh-CN" sz="3200" b="1"/>
              <a:t>   </a:t>
            </a:r>
            <a:r>
              <a:rPr lang="zh-CN" altLang="en-US" sz="3200" b="1"/>
              <a:t>在小组时间计划表和支持孩子在小组时间的探索中，教师的基本专业能力</a:t>
            </a:r>
            <a:r>
              <a:rPr lang="en-US" altLang="zh-CN" sz="3200" b="1"/>
              <a:t>-</a:t>
            </a:r>
            <a:r>
              <a:rPr lang="zh-CN" altLang="en-US" sz="3200" b="1"/>
              <a:t>观察能力比较重要，需要通过观察发现孩子的兴趣点，听见孩子说什么，想想孩子为什么？帮助孩子打开探索之门。</a:t>
            </a:r>
            <a:endParaRPr lang="zh-CN" altLang="en-US" sz="3200" b="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2000">
        <p15:prstTrans prst="crush"/>
      </p:transition>
    </mc:Choice>
    <mc:Fallback>
      <p:transition spd="slow" advClick="0"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78025" y="995680"/>
            <a:ext cx="8605520" cy="3046095"/>
          </a:xfrm>
          <a:prstGeom prst="rect">
            <a:avLst/>
          </a:prstGeom>
          <a:noFill/>
        </p:spPr>
        <p:txBody>
          <a:bodyPr wrap="square" rtlCol="0">
            <a:spAutoFit/>
          </a:bodyPr>
          <a:p>
            <a:r>
              <a:rPr lang="zh-CN" altLang="en-US" sz="3200" b="1"/>
              <a:t>当你只注意一个人的行为，你没有看见他；</a:t>
            </a:r>
            <a:endParaRPr lang="zh-CN" altLang="en-US" sz="3200" b="1"/>
          </a:p>
          <a:p>
            <a:endParaRPr lang="zh-CN" altLang="en-US" sz="3200" b="1"/>
          </a:p>
          <a:p>
            <a:r>
              <a:rPr lang="zh-CN" altLang="en-US" sz="3200" b="1"/>
              <a:t>当你关注行为后面的意图，你开始看他；</a:t>
            </a:r>
            <a:endParaRPr lang="zh-CN" altLang="en-US" sz="3200" b="1"/>
          </a:p>
          <a:p>
            <a:endParaRPr lang="zh-CN" altLang="en-US" sz="3200" b="1"/>
          </a:p>
          <a:p>
            <a:r>
              <a:rPr lang="zh-CN" altLang="en-US" sz="3200" b="1"/>
              <a:t>当你关心他意图背后面的需要和感受，你看见他了！</a:t>
            </a:r>
            <a:endParaRPr lang="zh-CN" altLang="en-US" sz="3200" b="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2000">
        <p15:prstTrans prst="crush"/>
      </p:transition>
    </mc:Choice>
    <mc:Fallback>
      <p:transition spd="slow" advClick="0"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2836471" y="2751892"/>
            <a:ext cx="6670060"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Font typeface="Arial" panose="020B0604020202020204" pitchFamily="34" charset="0"/>
              <a:buNone/>
            </a:pPr>
            <a:r>
              <a:rPr lang="zh-CN" altLang="en-US" sz="4400" cap="all" dirty="0">
                <a:latin typeface="杨任东竹石体-Bold" panose="02000000000000000000" pitchFamily="2" charset="-122"/>
                <a:ea typeface="杨任东竹石体-Bold" panose="02000000000000000000" pitchFamily="2" charset="-122"/>
                <a:cs typeface="+mn-ea"/>
                <a:sym typeface="+mn-lt"/>
              </a:rPr>
              <a:t>谢谢！</a:t>
            </a:r>
            <a:endParaRPr lang="en-US" altLang="zh-CN" sz="4400" cap="all" dirty="0">
              <a:latin typeface="杨任东竹石体-Bold" panose="02000000000000000000" pitchFamily="2" charset="-122"/>
              <a:ea typeface="杨任东竹石体-Bold" panose="02000000000000000000" pitchFamily="2" charset="-122"/>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2000">
        <p15:prstTrans prst="crush"/>
      </p:transition>
    </mc:Choice>
    <mc:Fallback>
      <p:transition spd="slow" advClick="0"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332652" y="1212980"/>
            <a:ext cx="2428240" cy="768350"/>
          </a:xfrm>
          <a:prstGeom prst="rect">
            <a:avLst/>
          </a:prstGeom>
          <a:noFill/>
        </p:spPr>
        <p:txBody>
          <a:bodyPr wrap="none" rtlCol="0">
            <a:spAutoFit/>
          </a:bodyPr>
          <a:lstStyle/>
          <a:p>
            <a:r>
              <a:rPr lang="zh-CN" altLang="en-US" sz="4400" b="1" dirty="0">
                <a:latin typeface="Open Sans Extrabold" panose="020B0906030804020204" pitchFamily="34" charset="0"/>
                <a:cs typeface="Open Sans Extrabold" panose="020B0906030804020204" pitchFamily="34" charset="0"/>
              </a:rPr>
              <a:t>分享要点</a:t>
            </a:r>
            <a:endParaRPr lang="zh-CN" altLang="en-US" sz="4400" b="1" dirty="0">
              <a:latin typeface="Open Sans Extrabold" panose="020B0906030804020204" pitchFamily="34" charset="0"/>
              <a:cs typeface="Open Sans Extrabold" panose="020B0906030804020204" pitchFamily="34" charset="0"/>
            </a:endParaRPr>
          </a:p>
        </p:txBody>
      </p:sp>
      <p:sp>
        <p:nvSpPr>
          <p:cNvPr id="3" name="文本框 2"/>
          <p:cNvSpPr txBox="1"/>
          <p:nvPr/>
        </p:nvSpPr>
        <p:spPr>
          <a:xfrm>
            <a:off x="4581331" y="3019244"/>
            <a:ext cx="604653" cy="523220"/>
          </a:xfrm>
          <a:prstGeom prst="rect">
            <a:avLst/>
          </a:prstGeom>
          <a:noFill/>
        </p:spPr>
        <p:txBody>
          <a:bodyPr wrap="none" rtlCol="0">
            <a:spAutoFit/>
          </a:bodyPr>
          <a:lstStyle/>
          <a:p>
            <a:r>
              <a:rPr lang="en-US" altLang="zh-CN" sz="2800" b="1" dirty="0">
                <a:latin typeface="Open Sans Extrabold" panose="020B0906030804020204" pitchFamily="34" charset="0"/>
                <a:ea typeface="Open Sans Extrabold" panose="020B0906030804020204" pitchFamily="34" charset="0"/>
                <a:cs typeface="Open Sans Extrabold" panose="020B0906030804020204" pitchFamily="34" charset="0"/>
              </a:rPr>
              <a:t>02</a:t>
            </a:r>
            <a:endParaRPr lang="zh-CN" altLang="en-US" sz="2800" b="1" dirty="0">
              <a:latin typeface="Open Sans Extrabold" panose="020B0906030804020204" pitchFamily="34" charset="0"/>
              <a:cs typeface="Open Sans Extrabold" panose="020B0906030804020204" pitchFamily="34" charset="0"/>
            </a:endParaRPr>
          </a:p>
        </p:txBody>
      </p:sp>
      <p:sp>
        <p:nvSpPr>
          <p:cNvPr id="22" name="文本框 21"/>
          <p:cNvSpPr txBox="1"/>
          <p:nvPr/>
        </p:nvSpPr>
        <p:spPr>
          <a:xfrm>
            <a:off x="4581331" y="2345112"/>
            <a:ext cx="604653" cy="523220"/>
          </a:xfrm>
          <a:prstGeom prst="rect">
            <a:avLst/>
          </a:prstGeom>
          <a:noFill/>
        </p:spPr>
        <p:txBody>
          <a:bodyPr wrap="none" rtlCol="0">
            <a:spAutoFit/>
          </a:bodyPr>
          <a:lstStyle/>
          <a:p>
            <a:r>
              <a:rPr lang="en-US" altLang="zh-CN" sz="2800" b="1" dirty="0">
                <a:latin typeface="Open Sans Extrabold" panose="020B0906030804020204" pitchFamily="34" charset="0"/>
                <a:ea typeface="Open Sans Extrabold" panose="020B0906030804020204" pitchFamily="34" charset="0"/>
                <a:cs typeface="Open Sans Extrabold" panose="020B0906030804020204" pitchFamily="34" charset="0"/>
              </a:rPr>
              <a:t>01</a:t>
            </a:r>
            <a:endParaRPr lang="zh-CN" altLang="en-US" sz="2800" b="1" dirty="0">
              <a:latin typeface="Open Sans Extrabold" panose="020B0906030804020204" pitchFamily="34" charset="0"/>
              <a:cs typeface="Open Sans Extrabold" panose="020B0906030804020204" pitchFamily="34" charset="0"/>
            </a:endParaRPr>
          </a:p>
        </p:txBody>
      </p:sp>
      <p:sp>
        <p:nvSpPr>
          <p:cNvPr id="26" name="文本框 25"/>
          <p:cNvSpPr txBox="1"/>
          <p:nvPr/>
        </p:nvSpPr>
        <p:spPr>
          <a:xfrm>
            <a:off x="5573486" y="2345112"/>
            <a:ext cx="2685415" cy="521970"/>
          </a:xfrm>
          <a:prstGeom prst="rect">
            <a:avLst/>
          </a:prstGeom>
          <a:noFill/>
        </p:spPr>
        <p:txBody>
          <a:bodyPr wrap="none" rtlCol="0">
            <a:spAutoFit/>
          </a:bodyPr>
          <a:lstStyle/>
          <a:p>
            <a:r>
              <a:rPr lang="zh-CN" altLang="en-US" sz="2800" b="1" dirty="0">
                <a:latin typeface="Open Sans Extrabold" panose="020B0906030804020204" pitchFamily="34" charset="0"/>
                <a:cs typeface="Open Sans Extrabold" panose="020B0906030804020204" pitchFamily="34" charset="0"/>
              </a:rPr>
              <a:t>对于绪论的理解</a:t>
            </a:r>
            <a:endParaRPr lang="zh-CN" altLang="en-US" sz="2800" b="1" dirty="0">
              <a:latin typeface="Open Sans Extrabold" panose="020B0906030804020204" pitchFamily="34" charset="0"/>
              <a:cs typeface="Open Sans Extrabold" panose="020B0906030804020204" pitchFamily="34" charset="0"/>
            </a:endParaRPr>
          </a:p>
        </p:txBody>
      </p:sp>
      <p:sp>
        <p:nvSpPr>
          <p:cNvPr id="4" name="箭头: 右 3"/>
          <p:cNvSpPr/>
          <p:nvPr/>
        </p:nvSpPr>
        <p:spPr>
          <a:xfrm>
            <a:off x="4012766" y="2491273"/>
            <a:ext cx="317242" cy="289249"/>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I.Ngaan" panose="02000500000000000000" pitchFamily="2" charset="-122"/>
              <a:ea typeface="I.Ngaan" panose="02000500000000000000" pitchFamily="2" charset="-122"/>
            </a:endParaRPr>
          </a:p>
        </p:txBody>
      </p:sp>
      <p:sp>
        <p:nvSpPr>
          <p:cNvPr id="6" name="文本框 5"/>
          <p:cNvSpPr txBox="1"/>
          <p:nvPr/>
        </p:nvSpPr>
        <p:spPr>
          <a:xfrm>
            <a:off x="5668645" y="3019425"/>
            <a:ext cx="2295525" cy="521970"/>
          </a:xfrm>
          <a:prstGeom prst="rect">
            <a:avLst/>
          </a:prstGeom>
          <a:noFill/>
        </p:spPr>
        <p:txBody>
          <a:bodyPr wrap="square" rtlCol="0">
            <a:spAutoFit/>
          </a:bodyPr>
          <a:p>
            <a:r>
              <a:rPr lang="zh-CN" altLang="en-US" sz="2800" b="1" dirty="0">
                <a:latin typeface="Open Sans Extrabold" panose="020B0906030804020204" pitchFamily="34" charset="0"/>
                <a:cs typeface="Open Sans Extrabold" panose="020B0906030804020204" pitchFamily="34" charset="0"/>
              </a:rPr>
              <a:t>心得体会</a:t>
            </a:r>
            <a:endParaRPr lang="zh-CN" altLang="en-US" sz="2800" b="1" dirty="0">
              <a:latin typeface="Open Sans Extrabold" panose="020B0906030804020204" pitchFamily="34" charset="0"/>
              <a:cs typeface="Open Sans Extrabold" panose="020B0906030804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Click="0" advTm="2000">
        <p15:prstTrans prst="curtains"/>
      </p:transition>
    </mc:Choice>
    <mc:Fallback>
      <p:transition spd="slow" advClick="0"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Gleichschenkliges Dreieck 39"/>
          <p:cNvSpPr/>
          <p:nvPr/>
        </p:nvSpPr>
        <p:spPr bwMode="auto">
          <a:xfrm>
            <a:off x="5336414" y="5215812"/>
            <a:ext cx="1275857" cy="1063531"/>
          </a:xfrm>
          <a:prstGeom prst="triangle">
            <a:avLst/>
          </a:prstGeom>
          <a:solidFill>
            <a:schemeClr val="bg2">
              <a:lumMod val="90000"/>
            </a:schemeClr>
          </a:solidFill>
          <a:ln>
            <a:solidFill>
              <a:schemeClr val="bg1"/>
            </a:solidFill>
            <a:headEnd type="none" w="med" len="med"/>
            <a:tailEnd type="none" w="med" len="med"/>
          </a:ln>
          <a:effectLst>
            <a:innerShdw blurRad="63500" dist="50800" dir="13500000">
              <a:prstClr val="black">
                <a:alpha val="50000"/>
              </a:prstClr>
            </a:innerShdw>
          </a:effectLst>
          <a:scene3d>
            <a:camera prst="orthographicFront"/>
            <a:lightRig rig="threePt" dir="t"/>
          </a:scene3d>
          <a:sp3d>
            <a:bevelT w="38100" h="38100" prst="riblet"/>
          </a:sp3d>
        </p:spPr>
        <p:style>
          <a:lnRef idx="1">
            <a:schemeClr val="accent5"/>
          </a:lnRef>
          <a:fillRef idx="2">
            <a:schemeClr val="accent5"/>
          </a:fillRef>
          <a:effectRef idx="1">
            <a:schemeClr val="accent5"/>
          </a:effectRef>
          <a:fontRef idx="minor">
            <a:schemeClr val="dk1"/>
          </a:fontRef>
        </p:style>
        <p:txBody>
          <a:bodyPr anchor="ctr"/>
          <a:lstStyle>
            <a:lvl1pPr eaLnBrk="0" hangingPunct="0">
              <a:defRPr sz="2400">
                <a:solidFill>
                  <a:schemeClr val="tx1"/>
                </a:solidFill>
                <a:latin typeface="Arial" panose="020B0604020202020204" pitchFamily="34" charset="0"/>
                <a:cs typeface="Arial" panose="020B0604020202020204" pitchFamily="34" charset="0"/>
              </a:defRPr>
            </a:lvl1pPr>
            <a:lvl2pPr marL="37931725" indent="-37474525"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rgbClr val="FF5233"/>
              </a:buClr>
              <a:buSzPct val="120000"/>
              <a:buFontTx/>
              <a:buChar char="•"/>
            </a:pPr>
            <a:endParaRPr lang="nb-NO" sz="1600">
              <a:solidFill>
                <a:srgbClr val="0097B5"/>
              </a:solidFill>
            </a:endParaRPr>
          </a:p>
        </p:txBody>
      </p:sp>
      <p:grpSp>
        <p:nvGrpSpPr>
          <p:cNvPr id="7" name="组合 6"/>
          <p:cNvGrpSpPr/>
          <p:nvPr/>
        </p:nvGrpSpPr>
        <p:grpSpPr>
          <a:xfrm>
            <a:off x="3105382" y="3065965"/>
            <a:ext cx="6465586" cy="2842145"/>
            <a:chOff x="3105382" y="3065965"/>
            <a:chExt cx="6465586" cy="2842145"/>
          </a:xfrm>
        </p:grpSpPr>
        <p:sp>
          <p:nvSpPr>
            <p:cNvPr id="3" name="180-Grad-Pfeil 40"/>
            <p:cNvSpPr/>
            <p:nvPr/>
          </p:nvSpPr>
          <p:spPr bwMode="auto">
            <a:xfrm rot="900000" flipV="1">
              <a:off x="4161424" y="4498107"/>
              <a:ext cx="4179221" cy="757110"/>
            </a:xfrm>
            <a:custGeom>
              <a:avLst/>
              <a:gdLst>
                <a:gd name="T0" fmla="*/ 0 w 5429250"/>
                <a:gd name="T1" fmla="*/ 1500187 h 1500187"/>
                <a:gd name="T2" fmla="*/ 0 w 5429250"/>
                <a:gd name="T3" fmla="*/ 656332 h 1500187"/>
                <a:gd name="T4" fmla="*/ 656332 w 5429250"/>
                <a:gd name="T5" fmla="*/ 0 h 1500187"/>
                <a:gd name="T6" fmla="*/ 4585395 w 5429250"/>
                <a:gd name="T7" fmla="*/ 0 h 1500187"/>
                <a:gd name="T8" fmla="*/ 5241727 w 5429250"/>
                <a:gd name="T9" fmla="*/ 656332 h 1500187"/>
                <a:gd name="T10" fmla="*/ 5241727 w 5429250"/>
                <a:gd name="T11" fmla="*/ 750094 h 1500187"/>
                <a:gd name="T12" fmla="*/ 5429250 w 5429250"/>
                <a:gd name="T13" fmla="*/ 750094 h 1500187"/>
                <a:gd name="T14" fmla="*/ 5054203 w 5429250"/>
                <a:gd name="T15" fmla="*/ 1125140 h 1500187"/>
                <a:gd name="T16" fmla="*/ 4679157 w 5429250"/>
                <a:gd name="T17" fmla="*/ 750094 h 1500187"/>
                <a:gd name="T18" fmla="*/ 4866680 w 5429250"/>
                <a:gd name="T19" fmla="*/ 750094 h 1500187"/>
                <a:gd name="T20" fmla="*/ 4866680 w 5429250"/>
                <a:gd name="T21" fmla="*/ 656332 h 1500187"/>
                <a:gd name="T22" fmla="*/ 4585395 w 5429250"/>
                <a:gd name="T23" fmla="*/ 375047 h 1500187"/>
                <a:gd name="T24" fmla="*/ 656332 w 5429250"/>
                <a:gd name="T25" fmla="*/ 375047 h 1500187"/>
                <a:gd name="T26" fmla="*/ 375047 w 5429250"/>
                <a:gd name="T27" fmla="*/ 656332 h 1500187"/>
                <a:gd name="T28" fmla="*/ 375047 w 5429250"/>
                <a:gd name="T29" fmla="*/ 1500187 h 1500187"/>
                <a:gd name="T30" fmla="*/ 0 w 5429250"/>
                <a:gd name="T31" fmla="*/ 1500187 h 15001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429250"/>
                <a:gd name="T49" fmla="*/ 0 h 1500187"/>
                <a:gd name="T50" fmla="*/ 5429250 w 5429250"/>
                <a:gd name="T51" fmla="*/ 1500187 h 15001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429250" h="1500187">
                  <a:moveTo>
                    <a:pt x="0" y="1500187"/>
                  </a:moveTo>
                  <a:lnTo>
                    <a:pt x="0" y="656332"/>
                  </a:lnTo>
                  <a:cubicBezTo>
                    <a:pt x="0" y="293850"/>
                    <a:pt x="293850" y="0"/>
                    <a:pt x="656332" y="0"/>
                  </a:cubicBezTo>
                  <a:lnTo>
                    <a:pt x="4585395" y="0"/>
                  </a:lnTo>
                  <a:cubicBezTo>
                    <a:pt x="4947877" y="0"/>
                    <a:pt x="5241727" y="293850"/>
                    <a:pt x="5241727" y="656332"/>
                  </a:cubicBezTo>
                  <a:lnTo>
                    <a:pt x="5241727" y="750094"/>
                  </a:lnTo>
                  <a:lnTo>
                    <a:pt x="5429250" y="750094"/>
                  </a:lnTo>
                  <a:lnTo>
                    <a:pt x="5054203" y="1125140"/>
                  </a:lnTo>
                  <a:lnTo>
                    <a:pt x="4679157" y="750094"/>
                  </a:lnTo>
                  <a:lnTo>
                    <a:pt x="4866680" y="750094"/>
                  </a:lnTo>
                  <a:lnTo>
                    <a:pt x="4866680" y="656332"/>
                  </a:lnTo>
                  <a:cubicBezTo>
                    <a:pt x="4866680" y="500983"/>
                    <a:pt x="4740744" y="375047"/>
                    <a:pt x="4585395" y="375047"/>
                  </a:cubicBezTo>
                  <a:lnTo>
                    <a:pt x="656332" y="375047"/>
                  </a:lnTo>
                  <a:cubicBezTo>
                    <a:pt x="500983" y="375047"/>
                    <a:pt x="375047" y="500983"/>
                    <a:pt x="375047" y="656332"/>
                  </a:cubicBezTo>
                  <a:lnTo>
                    <a:pt x="375047" y="1500187"/>
                  </a:lnTo>
                  <a:lnTo>
                    <a:pt x="0" y="1500187"/>
                  </a:lnTo>
                  <a:close/>
                </a:path>
              </a:pathLst>
            </a:custGeom>
            <a:solidFill>
              <a:schemeClr val="bg2">
                <a:lumMod val="90000"/>
              </a:schemeClr>
            </a:solidFill>
            <a:ln w="9525">
              <a:solidFill>
                <a:srgbClr val="FFFFFF"/>
              </a:solidFill>
              <a:round/>
            </a:ln>
            <a:effectLst>
              <a:outerShdw blurRad="50800" dist="25000" dir="5400000" rotWithShape="0">
                <a:srgbClr val="4B4B4B">
                  <a:alpha val="37999"/>
                </a:srgbClr>
              </a:outerShdw>
            </a:effectLst>
          </p:spPr>
          <p:txBody>
            <a:bodyPr anchor="ctr"/>
            <a:lstStyle/>
            <a:p>
              <a:endParaRPr lang="nb-NO"/>
            </a:p>
          </p:txBody>
        </p:sp>
        <p:grpSp>
          <p:nvGrpSpPr>
            <p:cNvPr id="4" name="Gruppieren 1"/>
            <p:cNvGrpSpPr/>
            <p:nvPr/>
          </p:nvGrpSpPr>
          <p:grpSpPr>
            <a:xfrm>
              <a:off x="3105382" y="3065965"/>
              <a:ext cx="2423639" cy="1975201"/>
              <a:chOff x="2708280" y="2170112"/>
              <a:chExt cx="3749675" cy="3679824"/>
            </a:xfrm>
            <a:solidFill>
              <a:schemeClr val="bg2">
                <a:lumMod val="90000"/>
              </a:schemeClr>
            </a:solidFill>
            <a:scene3d>
              <a:camera prst="isometricOffAxis1Top"/>
              <a:lightRig rig="flat" dir="t">
                <a:rot lat="0" lon="0" rev="4800000"/>
              </a:lightRig>
            </a:scene3d>
          </p:grpSpPr>
          <p:sp>
            <p:nvSpPr>
              <p:cNvPr id="5" name="Oval 2"/>
              <p:cNvSpPr>
                <a:spLocks noChangeArrowheads="1"/>
              </p:cNvSpPr>
              <p:nvPr/>
            </p:nvSpPr>
            <p:spPr bwMode="auto">
              <a:xfrm>
                <a:off x="2744788" y="2170113"/>
                <a:ext cx="3656012" cy="3656012"/>
              </a:xfrm>
              <a:prstGeom prst="ellipse">
                <a:avLst/>
              </a:prstGeom>
              <a:grpFill/>
              <a:ln w="9525" algn="ctr">
                <a:noFill/>
                <a:round/>
              </a:ln>
              <a:sp3d>
                <a:bevelT w="57150" h="120650" prst="riblet"/>
                <a:bevelB w="31750"/>
              </a:sp3d>
            </p:spPr>
            <p:txBody>
              <a:bodyPr wrap="none" anchor="ctr">
                <a:spAutoFit/>
              </a:bodyPr>
              <a:lstStyle/>
              <a:p>
                <a:pPr fontAlgn="auto">
                  <a:spcBef>
                    <a:spcPts val="0"/>
                  </a:spcBef>
                  <a:spcAft>
                    <a:spcPts val="0"/>
                  </a:spcAft>
                  <a:defRPr/>
                </a:pPr>
                <a:endParaRPr lang="de-DE">
                  <a:solidFill>
                    <a:srgbClr val="000000"/>
                  </a:solidFill>
                  <a:latin typeface="+mn-lt"/>
                  <a:cs typeface="+mn-cs"/>
                </a:endParaRPr>
              </a:p>
            </p:txBody>
          </p:sp>
          <p:grpSp>
            <p:nvGrpSpPr>
              <p:cNvPr id="6" name="Group 4"/>
              <p:cNvGrpSpPr/>
              <p:nvPr/>
            </p:nvGrpSpPr>
            <p:grpSpPr bwMode="auto">
              <a:xfrm>
                <a:off x="2708280" y="2170112"/>
                <a:ext cx="3749675" cy="3679824"/>
                <a:chOff x="1967" y="1569"/>
                <a:chExt cx="1812" cy="1751"/>
              </a:xfrm>
              <a:grpFill/>
            </p:grpSpPr>
            <p:sp>
              <p:nvSpPr>
                <p:cNvPr id="8" name="Freeform 5"/>
                <p:cNvSpPr/>
                <p:nvPr/>
              </p:nvSpPr>
              <p:spPr bwMode="auto">
                <a:xfrm>
                  <a:off x="2872" y="1569"/>
                  <a:ext cx="907" cy="1297"/>
                </a:xfrm>
                <a:custGeom>
                  <a:avLst/>
                  <a:gdLst>
                    <a:gd name="T0" fmla="*/ 324 w 384"/>
                    <a:gd name="T1" fmla="*/ 185 h 549"/>
                    <a:gd name="T2" fmla="*/ 156 w 384"/>
                    <a:gd name="T3" fmla="*/ 33 h 549"/>
                    <a:gd name="T4" fmla="*/ 1 w 384"/>
                    <a:gd name="T5" fmla="*/ 0 h 549"/>
                    <a:gd name="T6" fmla="*/ 1 w 384"/>
                    <a:gd name="T7" fmla="*/ 363 h 549"/>
                    <a:gd name="T8" fmla="*/ 3 w 384"/>
                    <a:gd name="T9" fmla="*/ 367 h 549"/>
                    <a:gd name="T10" fmla="*/ 321 w 384"/>
                    <a:gd name="T11" fmla="*/ 548 h 549"/>
                    <a:gd name="T12" fmla="*/ 323 w 384"/>
                    <a:gd name="T13" fmla="*/ 549 h 549"/>
                    <a:gd name="T14" fmla="*/ 335 w 384"/>
                    <a:gd name="T15" fmla="*/ 527 h 549"/>
                    <a:gd name="T16" fmla="*/ 356 w 384"/>
                    <a:gd name="T17" fmla="*/ 256 h 549"/>
                    <a:gd name="T18" fmla="*/ 324 w 384"/>
                    <a:gd name="T19" fmla="*/ 185 h 5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4"/>
                    <a:gd name="T31" fmla="*/ 0 h 549"/>
                    <a:gd name="T32" fmla="*/ 384 w 384"/>
                    <a:gd name="T33" fmla="*/ 549 h 5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4" h="549">
                      <a:moveTo>
                        <a:pt x="324" y="185"/>
                      </a:moveTo>
                      <a:cubicBezTo>
                        <a:pt x="286" y="118"/>
                        <a:pt x="226" y="65"/>
                        <a:pt x="156" y="33"/>
                      </a:cubicBezTo>
                      <a:cubicBezTo>
                        <a:pt x="107" y="11"/>
                        <a:pt x="54" y="0"/>
                        <a:pt x="1" y="0"/>
                      </a:cubicBezTo>
                      <a:cubicBezTo>
                        <a:pt x="1" y="25"/>
                        <a:pt x="1" y="359"/>
                        <a:pt x="1" y="363"/>
                      </a:cubicBezTo>
                      <a:cubicBezTo>
                        <a:pt x="1" y="366"/>
                        <a:pt x="0" y="366"/>
                        <a:pt x="3" y="367"/>
                      </a:cubicBezTo>
                      <a:cubicBezTo>
                        <a:pt x="10" y="371"/>
                        <a:pt x="318" y="546"/>
                        <a:pt x="321" y="548"/>
                      </a:cubicBezTo>
                      <a:cubicBezTo>
                        <a:pt x="322" y="548"/>
                        <a:pt x="323" y="548"/>
                        <a:pt x="323" y="549"/>
                      </a:cubicBezTo>
                      <a:cubicBezTo>
                        <a:pt x="324" y="549"/>
                        <a:pt x="334" y="529"/>
                        <a:pt x="335" y="527"/>
                      </a:cubicBezTo>
                      <a:cubicBezTo>
                        <a:pt x="377" y="444"/>
                        <a:pt x="384" y="345"/>
                        <a:pt x="356" y="256"/>
                      </a:cubicBezTo>
                      <a:cubicBezTo>
                        <a:pt x="348" y="231"/>
                        <a:pt x="337" y="207"/>
                        <a:pt x="324" y="185"/>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9" name="Freeform 6"/>
                <p:cNvSpPr/>
                <p:nvPr/>
              </p:nvSpPr>
              <p:spPr bwMode="auto">
                <a:xfrm>
                  <a:off x="2113" y="2436"/>
                  <a:ext cx="1522" cy="884"/>
                </a:xfrm>
                <a:custGeom>
                  <a:avLst/>
                  <a:gdLst>
                    <a:gd name="T0" fmla="*/ 323 w 644"/>
                    <a:gd name="T1" fmla="*/ 0 h 374"/>
                    <a:gd name="T2" fmla="*/ 0 w 644"/>
                    <a:gd name="T3" fmla="*/ 184 h 374"/>
                    <a:gd name="T4" fmla="*/ 170 w 644"/>
                    <a:gd name="T5" fmla="*/ 334 h 374"/>
                    <a:gd name="T6" fmla="*/ 407 w 644"/>
                    <a:gd name="T7" fmla="*/ 356 h 374"/>
                    <a:gd name="T8" fmla="*/ 604 w 644"/>
                    <a:gd name="T9" fmla="*/ 238 h 374"/>
                    <a:gd name="T10" fmla="*/ 644 w 644"/>
                    <a:gd name="T11" fmla="*/ 182 h 374"/>
                    <a:gd name="T12" fmla="*/ 323 w 644"/>
                    <a:gd name="T13" fmla="*/ 0 h 374"/>
                    <a:gd name="T14" fmla="*/ 0 60000 65536"/>
                    <a:gd name="T15" fmla="*/ 0 60000 65536"/>
                    <a:gd name="T16" fmla="*/ 0 60000 65536"/>
                    <a:gd name="T17" fmla="*/ 0 60000 65536"/>
                    <a:gd name="T18" fmla="*/ 0 60000 65536"/>
                    <a:gd name="T19" fmla="*/ 0 60000 65536"/>
                    <a:gd name="T20" fmla="*/ 0 60000 65536"/>
                    <a:gd name="T21" fmla="*/ 0 w 644"/>
                    <a:gd name="T22" fmla="*/ 0 h 374"/>
                    <a:gd name="T23" fmla="*/ 644 w 644"/>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4" h="374">
                      <a:moveTo>
                        <a:pt x="323" y="0"/>
                      </a:moveTo>
                      <a:cubicBezTo>
                        <a:pt x="302" y="12"/>
                        <a:pt x="6" y="180"/>
                        <a:pt x="0" y="184"/>
                      </a:cubicBezTo>
                      <a:cubicBezTo>
                        <a:pt x="39" y="250"/>
                        <a:pt x="100" y="303"/>
                        <a:pt x="170" y="334"/>
                      </a:cubicBezTo>
                      <a:cubicBezTo>
                        <a:pt x="244" y="367"/>
                        <a:pt x="328" y="374"/>
                        <a:pt x="407" y="356"/>
                      </a:cubicBezTo>
                      <a:cubicBezTo>
                        <a:pt x="483" y="339"/>
                        <a:pt x="552" y="297"/>
                        <a:pt x="604" y="238"/>
                      </a:cubicBezTo>
                      <a:cubicBezTo>
                        <a:pt x="619" y="221"/>
                        <a:pt x="632" y="202"/>
                        <a:pt x="644" y="182"/>
                      </a:cubicBezTo>
                      <a:cubicBezTo>
                        <a:pt x="622" y="170"/>
                        <a:pt x="329" y="3"/>
                        <a:pt x="323"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10" name="Freeform 7"/>
                <p:cNvSpPr/>
                <p:nvPr/>
              </p:nvSpPr>
              <p:spPr bwMode="auto">
                <a:xfrm>
                  <a:off x="1967" y="1569"/>
                  <a:ext cx="907" cy="1300"/>
                </a:xfrm>
                <a:custGeom>
                  <a:avLst/>
                  <a:gdLst>
                    <a:gd name="T0" fmla="*/ 384 w 384"/>
                    <a:gd name="T1" fmla="*/ 0 h 550"/>
                    <a:gd name="T2" fmla="*/ 161 w 384"/>
                    <a:gd name="T3" fmla="*/ 73 h 550"/>
                    <a:gd name="T4" fmla="*/ 24 w 384"/>
                    <a:gd name="T5" fmla="*/ 271 h 550"/>
                    <a:gd name="T6" fmla="*/ 56 w 384"/>
                    <a:gd name="T7" fmla="*/ 540 h 550"/>
                    <a:gd name="T8" fmla="*/ 62 w 384"/>
                    <a:gd name="T9" fmla="*/ 549 h 550"/>
                    <a:gd name="T10" fmla="*/ 65 w 384"/>
                    <a:gd name="T11" fmla="*/ 548 h 550"/>
                    <a:gd name="T12" fmla="*/ 384 w 384"/>
                    <a:gd name="T13" fmla="*/ 366 h 550"/>
                    <a:gd name="T14" fmla="*/ 384 w 384"/>
                    <a:gd name="T15" fmla="*/ 0 h 550"/>
                    <a:gd name="T16" fmla="*/ 0 60000 65536"/>
                    <a:gd name="T17" fmla="*/ 0 60000 65536"/>
                    <a:gd name="T18" fmla="*/ 0 60000 65536"/>
                    <a:gd name="T19" fmla="*/ 0 60000 65536"/>
                    <a:gd name="T20" fmla="*/ 0 60000 65536"/>
                    <a:gd name="T21" fmla="*/ 0 60000 65536"/>
                    <a:gd name="T22" fmla="*/ 0 60000 65536"/>
                    <a:gd name="T23" fmla="*/ 0 60000 65536"/>
                    <a:gd name="T24" fmla="*/ 0 w 384"/>
                    <a:gd name="T25" fmla="*/ 0 h 550"/>
                    <a:gd name="T26" fmla="*/ 384 w 384"/>
                    <a:gd name="T27" fmla="*/ 550 h 5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4" h="550">
                      <a:moveTo>
                        <a:pt x="384" y="0"/>
                      </a:moveTo>
                      <a:cubicBezTo>
                        <a:pt x="304" y="0"/>
                        <a:pt x="225" y="25"/>
                        <a:pt x="161" y="73"/>
                      </a:cubicBezTo>
                      <a:cubicBezTo>
                        <a:pt x="95" y="121"/>
                        <a:pt x="46" y="191"/>
                        <a:pt x="24" y="271"/>
                      </a:cubicBezTo>
                      <a:cubicBezTo>
                        <a:pt x="0" y="361"/>
                        <a:pt x="11" y="458"/>
                        <a:pt x="56" y="540"/>
                      </a:cubicBezTo>
                      <a:cubicBezTo>
                        <a:pt x="57" y="542"/>
                        <a:pt x="60" y="550"/>
                        <a:pt x="62" y="549"/>
                      </a:cubicBezTo>
                      <a:cubicBezTo>
                        <a:pt x="63" y="549"/>
                        <a:pt x="64" y="548"/>
                        <a:pt x="65" y="548"/>
                      </a:cubicBezTo>
                      <a:cubicBezTo>
                        <a:pt x="69" y="545"/>
                        <a:pt x="377" y="370"/>
                        <a:pt x="384" y="366"/>
                      </a:cubicBezTo>
                      <a:cubicBezTo>
                        <a:pt x="384" y="366"/>
                        <a:pt x="384" y="23"/>
                        <a:pt x="384"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grpSp>
        </p:grpSp>
        <p:grpSp>
          <p:nvGrpSpPr>
            <p:cNvPr id="11" name="Gruppieren 32"/>
            <p:cNvGrpSpPr/>
            <p:nvPr/>
          </p:nvGrpSpPr>
          <p:grpSpPr>
            <a:xfrm>
              <a:off x="7102756" y="4076120"/>
              <a:ext cx="2468212" cy="1831990"/>
              <a:chOff x="2706688" y="2120261"/>
              <a:chExt cx="3751268" cy="3748088"/>
            </a:xfrm>
            <a:solidFill>
              <a:schemeClr val="bg2">
                <a:lumMod val="90000"/>
              </a:schemeClr>
            </a:solidFill>
            <a:scene3d>
              <a:camera prst="isometricOffAxis1Top"/>
              <a:lightRig rig="flat" dir="t">
                <a:rot lat="0" lon="0" rev="4800000"/>
              </a:lightRig>
            </a:scene3d>
          </p:grpSpPr>
          <p:sp>
            <p:nvSpPr>
              <p:cNvPr id="12" name="Oval 2"/>
              <p:cNvSpPr>
                <a:spLocks noChangeArrowheads="1"/>
              </p:cNvSpPr>
              <p:nvPr/>
            </p:nvSpPr>
            <p:spPr bwMode="auto">
              <a:xfrm>
                <a:off x="2744788" y="2170113"/>
                <a:ext cx="3656012" cy="3656012"/>
              </a:xfrm>
              <a:prstGeom prst="ellipse">
                <a:avLst/>
              </a:prstGeom>
              <a:grpFill/>
              <a:ln w="9525" algn="ctr">
                <a:noFill/>
                <a:round/>
              </a:ln>
              <a:sp3d>
                <a:bevelT w="57150" h="120650" prst="riblet"/>
                <a:bevelB w="31750"/>
              </a:sp3d>
            </p:spPr>
            <p:txBody>
              <a:bodyPr wrap="none" anchor="ctr">
                <a:spAutoFit/>
              </a:bodyPr>
              <a:lstStyle/>
              <a:p>
                <a:pPr fontAlgn="auto">
                  <a:spcBef>
                    <a:spcPts val="0"/>
                  </a:spcBef>
                  <a:spcAft>
                    <a:spcPts val="0"/>
                  </a:spcAft>
                  <a:defRPr/>
                </a:pPr>
                <a:endParaRPr lang="de-DE">
                  <a:solidFill>
                    <a:srgbClr val="000000"/>
                  </a:solidFill>
                  <a:latin typeface="+mn-lt"/>
                  <a:cs typeface="+mn-cs"/>
                </a:endParaRPr>
              </a:p>
            </p:txBody>
          </p:sp>
          <p:grpSp>
            <p:nvGrpSpPr>
              <p:cNvPr id="13" name="Group 4"/>
              <p:cNvGrpSpPr/>
              <p:nvPr/>
            </p:nvGrpSpPr>
            <p:grpSpPr bwMode="auto">
              <a:xfrm>
                <a:off x="2708281" y="2170112"/>
                <a:ext cx="3749675" cy="3679824"/>
                <a:chOff x="1967" y="1569"/>
                <a:chExt cx="1812" cy="1751"/>
              </a:xfrm>
              <a:grpFill/>
            </p:grpSpPr>
            <p:sp>
              <p:nvSpPr>
                <p:cNvPr id="15" name="Freeform 5"/>
                <p:cNvSpPr/>
                <p:nvPr/>
              </p:nvSpPr>
              <p:spPr bwMode="auto">
                <a:xfrm>
                  <a:off x="2872" y="1569"/>
                  <a:ext cx="907" cy="1297"/>
                </a:xfrm>
                <a:custGeom>
                  <a:avLst/>
                  <a:gdLst>
                    <a:gd name="T0" fmla="*/ 324 w 384"/>
                    <a:gd name="T1" fmla="*/ 185 h 549"/>
                    <a:gd name="T2" fmla="*/ 156 w 384"/>
                    <a:gd name="T3" fmla="*/ 33 h 549"/>
                    <a:gd name="T4" fmla="*/ 1 w 384"/>
                    <a:gd name="T5" fmla="*/ 0 h 549"/>
                    <a:gd name="T6" fmla="*/ 1 w 384"/>
                    <a:gd name="T7" fmla="*/ 363 h 549"/>
                    <a:gd name="T8" fmla="*/ 3 w 384"/>
                    <a:gd name="T9" fmla="*/ 367 h 549"/>
                    <a:gd name="T10" fmla="*/ 321 w 384"/>
                    <a:gd name="T11" fmla="*/ 548 h 549"/>
                    <a:gd name="T12" fmla="*/ 323 w 384"/>
                    <a:gd name="T13" fmla="*/ 549 h 549"/>
                    <a:gd name="T14" fmla="*/ 335 w 384"/>
                    <a:gd name="T15" fmla="*/ 527 h 549"/>
                    <a:gd name="T16" fmla="*/ 356 w 384"/>
                    <a:gd name="T17" fmla="*/ 256 h 549"/>
                    <a:gd name="T18" fmla="*/ 324 w 384"/>
                    <a:gd name="T19" fmla="*/ 185 h 5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4"/>
                    <a:gd name="T31" fmla="*/ 0 h 549"/>
                    <a:gd name="T32" fmla="*/ 384 w 384"/>
                    <a:gd name="T33" fmla="*/ 549 h 5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4" h="549">
                      <a:moveTo>
                        <a:pt x="324" y="185"/>
                      </a:moveTo>
                      <a:cubicBezTo>
                        <a:pt x="286" y="118"/>
                        <a:pt x="226" y="65"/>
                        <a:pt x="156" y="33"/>
                      </a:cubicBezTo>
                      <a:cubicBezTo>
                        <a:pt x="107" y="11"/>
                        <a:pt x="54" y="0"/>
                        <a:pt x="1" y="0"/>
                      </a:cubicBezTo>
                      <a:cubicBezTo>
                        <a:pt x="1" y="25"/>
                        <a:pt x="1" y="359"/>
                        <a:pt x="1" y="363"/>
                      </a:cubicBezTo>
                      <a:cubicBezTo>
                        <a:pt x="1" y="366"/>
                        <a:pt x="0" y="366"/>
                        <a:pt x="3" y="367"/>
                      </a:cubicBezTo>
                      <a:cubicBezTo>
                        <a:pt x="10" y="371"/>
                        <a:pt x="318" y="546"/>
                        <a:pt x="321" y="548"/>
                      </a:cubicBezTo>
                      <a:cubicBezTo>
                        <a:pt x="322" y="548"/>
                        <a:pt x="323" y="548"/>
                        <a:pt x="323" y="549"/>
                      </a:cubicBezTo>
                      <a:cubicBezTo>
                        <a:pt x="324" y="549"/>
                        <a:pt x="334" y="529"/>
                        <a:pt x="335" y="527"/>
                      </a:cubicBezTo>
                      <a:cubicBezTo>
                        <a:pt x="377" y="444"/>
                        <a:pt x="384" y="345"/>
                        <a:pt x="356" y="256"/>
                      </a:cubicBezTo>
                      <a:cubicBezTo>
                        <a:pt x="348" y="231"/>
                        <a:pt x="337" y="207"/>
                        <a:pt x="324" y="185"/>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16" name="Freeform 6"/>
                <p:cNvSpPr/>
                <p:nvPr/>
              </p:nvSpPr>
              <p:spPr bwMode="auto">
                <a:xfrm>
                  <a:off x="2113" y="2436"/>
                  <a:ext cx="1522" cy="884"/>
                </a:xfrm>
                <a:custGeom>
                  <a:avLst/>
                  <a:gdLst>
                    <a:gd name="T0" fmla="*/ 323 w 644"/>
                    <a:gd name="T1" fmla="*/ 0 h 374"/>
                    <a:gd name="T2" fmla="*/ 0 w 644"/>
                    <a:gd name="T3" fmla="*/ 184 h 374"/>
                    <a:gd name="T4" fmla="*/ 170 w 644"/>
                    <a:gd name="T5" fmla="*/ 334 h 374"/>
                    <a:gd name="T6" fmla="*/ 407 w 644"/>
                    <a:gd name="T7" fmla="*/ 356 h 374"/>
                    <a:gd name="T8" fmla="*/ 604 w 644"/>
                    <a:gd name="T9" fmla="*/ 238 h 374"/>
                    <a:gd name="T10" fmla="*/ 644 w 644"/>
                    <a:gd name="T11" fmla="*/ 182 h 374"/>
                    <a:gd name="T12" fmla="*/ 323 w 644"/>
                    <a:gd name="T13" fmla="*/ 0 h 374"/>
                    <a:gd name="T14" fmla="*/ 0 60000 65536"/>
                    <a:gd name="T15" fmla="*/ 0 60000 65536"/>
                    <a:gd name="T16" fmla="*/ 0 60000 65536"/>
                    <a:gd name="T17" fmla="*/ 0 60000 65536"/>
                    <a:gd name="T18" fmla="*/ 0 60000 65536"/>
                    <a:gd name="T19" fmla="*/ 0 60000 65536"/>
                    <a:gd name="T20" fmla="*/ 0 60000 65536"/>
                    <a:gd name="T21" fmla="*/ 0 w 644"/>
                    <a:gd name="T22" fmla="*/ 0 h 374"/>
                    <a:gd name="T23" fmla="*/ 644 w 644"/>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4" h="374">
                      <a:moveTo>
                        <a:pt x="323" y="0"/>
                      </a:moveTo>
                      <a:cubicBezTo>
                        <a:pt x="302" y="12"/>
                        <a:pt x="6" y="180"/>
                        <a:pt x="0" y="184"/>
                      </a:cubicBezTo>
                      <a:cubicBezTo>
                        <a:pt x="39" y="250"/>
                        <a:pt x="100" y="303"/>
                        <a:pt x="170" y="334"/>
                      </a:cubicBezTo>
                      <a:cubicBezTo>
                        <a:pt x="244" y="367"/>
                        <a:pt x="328" y="374"/>
                        <a:pt x="407" y="356"/>
                      </a:cubicBezTo>
                      <a:cubicBezTo>
                        <a:pt x="483" y="339"/>
                        <a:pt x="552" y="297"/>
                        <a:pt x="604" y="238"/>
                      </a:cubicBezTo>
                      <a:cubicBezTo>
                        <a:pt x="619" y="221"/>
                        <a:pt x="632" y="202"/>
                        <a:pt x="644" y="182"/>
                      </a:cubicBezTo>
                      <a:cubicBezTo>
                        <a:pt x="622" y="170"/>
                        <a:pt x="329" y="3"/>
                        <a:pt x="323"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17" name="Freeform 7"/>
                <p:cNvSpPr/>
                <p:nvPr/>
              </p:nvSpPr>
              <p:spPr bwMode="auto">
                <a:xfrm>
                  <a:off x="1967" y="1569"/>
                  <a:ext cx="907" cy="1300"/>
                </a:xfrm>
                <a:custGeom>
                  <a:avLst/>
                  <a:gdLst>
                    <a:gd name="T0" fmla="*/ 384 w 384"/>
                    <a:gd name="T1" fmla="*/ 0 h 550"/>
                    <a:gd name="T2" fmla="*/ 161 w 384"/>
                    <a:gd name="T3" fmla="*/ 73 h 550"/>
                    <a:gd name="T4" fmla="*/ 24 w 384"/>
                    <a:gd name="T5" fmla="*/ 271 h 550"/>
                    <a:gd name="T6" fmla="*/ 56 w 384"/>
                    <a:gd name="T7" fmla="*/ 540 h 550"/>
                    <a:gd name="T8" fmla="*/ 62 w 384"/>
                    <a:gd name="T9" fmla="*/ 549 h 550"/>
                    <a:gd name="T10" fmla="*/ 65 w 384"/>
                    <a:gd name="T11" fmla="*/ 548 h 550"/>
                    <a:gd name="T12" fmla="*/ 384 w 384"/>
                    <a:gd name="T13" fmla="*/ 366 h 550"/>
                    <a:gd name="T14" fmla="*/ 384 w 384"/>
                    <a:gd name="T15" fmla="*/ 0 h 550"/>
                    <a:gd name="T16" fmla="*/ 0 60000 65536"/>
                    <a:gd name="T17" fmla="*/ 0 60000 65536"/>
                    <a:gd name="T18" fmla="*/ 0 60000 65536"/>
                    <a:gd name="T19" fmla="*/ 0 60000 65536"/>
                    <a:gd name="T20" fmla="*/ 0 60000 65536"/>
                    <a:gd name="T21" fmla="*/ 0 60000 65536"/>
                    <a:gd name="T22" fmla="*/ 0 60000 65536"/>
                    <a:gd name="T23" fmla="*/ 0 60000 65536"/>
                    <a:gd name="T24" fmla="*/ 0 w 384"/>
                    <a:gd name="T25" fmla="*/ 0 h 550"/>
                    <a:gd name="T26" fmla="*/ 384 w 384"/>
                    <a:gd name="T27" fmla="*/ 550 h 5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4" h="550">
                      <a:moveTo>
                        <a:pt x="384" y="0"/>
                      </a:moveTo>
                      <a:cubicBezTo>
                        <a:pt x="304" y="0"/>
                        <a:pt x="225" y="25"/>
                        <a:pt x="161" y="73"/>
                      </a:cubicBezTo>
                      <a:cubicBezTo>
                        <a:pt x="95" y="121"/>
                        <a:pt x="46" y="191"/>
                        <a:pt x="24" y="271"/>
                      </a:cubicBezTo>
                      <a:cubicBezTo>
                        <a:pt x="0" y="361"/>
                        <a:pt x="11" y="458"/>
                        <a:pt x="56" y="540"/>
                      </a:cubicBezTo>
                      <a:cubicBezTo>
                        <a:pt x="57" y="542"/>
                        <a:pt x="60" y="550"/>
                        <a:pt x="62" y="549"/>
                      </a:cubicBezTo>
                      <a:cubicBezTo>
                        <a:pt x="63" y="549"/>
                        <a:pt x="64" y="548"/>
                        <a:pt x="65" y="548"/>
                      </a:cubicBezTo>
                      <a:cubicBezTo>
                        <a:pt x="69" y="545"/>
                        <a:pt x="377" y="370"/>
                        <a:pt x="384" y="366"/>
                      </a:cubicBezTo>
                      <a:cubicBezTo>
                        <a:pt x="384" y="366"/>
                        <a:pt x="384" y="23"/>
                        <a:pt x="384"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grpSp>
          <p:sp>
            <p:nvSpPr>
              <p:cNvPr id="14" name="AutoShape 11"/>
              <p:cNvSpPr>
                <a:spLocks noChangeArrowheads="1"/>
              </p:cNvSpPr>
              <p:nvPr/>
            </p:nvSpPr>
            <p:spPr bwMode="auto">
              <a:xfrm>
                <a:off x="2706688" y="2120261"/>
                <a:ext cx="3748087" cy="3748088"/>
              </a:xfrm>
              <a:custGeom>
                <a:avLst/>
                <a:gdLst>
                  <a:gd name="T0" fmla="*/ 1874044 w 21600"/>
                  <a:gd name="T1" fmla="*/ 0 h 21600"/>
                  <a:gd name="T2" fmla="*/ 548852 w 21600"/>
                  <a:gd name="T3" fmla="*/ 548852 h 21600"/>
                  <a:gd name="T4" fmla="*/ 0 w 21600"/>
                  <a:gd name="T5" fmla="*/ 1874044 h 21600"/>
                  <a:gd name="T6" fmla="*/ 548852 w 21600"/>
                  <a:gd name="T7" fmla="*/ 3199236 h 21600"/>
                  <a:gd name="T8" fmla="*/ 1874044 w 21600"/>
                  <a:gd name="T9" fmla="*/ 3748088 h 21600"/>
                  <a:gd name="T10" fmla="*/ 3199235 w 21600"/>
                  <a:gd name="T11" fmla="*/ 3199236 h 21600"/>
                  <a:gd name="T12" fmla="*/ 3748087 w 21600"/>
                  <a:gd name="T13" fmla="*/ 1874044 h 21600"/>
                  <a:gd name="T14" fmla="*/ 3199235 w 21600"/>
                  <a:gd name="T15" fmla="*/ 548852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 y="10800"/>
                    </a:moveTo>
                    <a:cubicBezTo>
                      <a:pt x="563" y="16454"/>
                      <a:pt x="5146" y="21037"/>
                      <a:pt x="10800" y="21037"/>
                    </a:cubicBezTo>
                    <a:cubicBezTo>
                      <a:pt x="16454" y="21037"/>
                      <a:pt x="21037" y="16454"/>
                      <a:pt x="21037" y="10800"/>
                    </a:cubicBezTo>
                    <a:cubicBezTo>
                      <a:pt x="21037" y="5146"/>
                      <a:pt x="16454" y="563"/>
                      <a:pt x="10800" y="563"/>
                    </a:cubicBezTo>
                    <a:cubicBezTo>
                      <a:pt x="5146" y="563"/>
                      <a:pt x="563" y="5146"/>
                      <a:pt x="563" y="10800"/>
                    </a:cubicBezTo>
                    <a:close/>
                  </a:path>
                </a:pathLst>
              </a:custGeom>
              <a:grpFill/>
              <a:ln w="9525" algn="ctr">
                <a:noFill/>
                <a:round/>
              </a:ln>
              <a:sp3d>
                <a:bevelT w="57150" h="120650" prst="riblet"/>
                <a:bevelB w="31750"/>
              </a:sp3d>
            </p:spPr>
            <p:txBody>
              <a:bodyPr wrap="none" anchor="ctr">
                <a:spAutoFit/>
              </a:bodyPr>
              <a:lstStyle/>
              <a:p>
                <a:pPr fontAlgn="auto">
                  <a:spcBef>
                    <a:spcPts val="0"/>
                  </a:spcBef>
                  <a:spcAft>
                    <a:spcPts val="0"/>
                  </a:spcAft>
                  <a:defRPr/>
                </a:pPr>
                <a:endParaRPr lang="de-DE">
                  <a:solidFill>
                    <a:srgbClr val="000000"/>
                  </a:solidFill>
                  <a:latin typeface="+mn-lt"/>
                  <a:cs typeface="+mn-cs"/>
                </a:endParaRPr>
              </a:p>
            </p:txBody>
          </p:sp>
        </p:grpSp>
      </p:grpSp>
      <p:sp>
        <p:nvSpPr>
          <p:cNvPr id="21" name="Ellipse 4"/>
          <p:cNvSpPr/>
          <p:nvPr/>
        </p:nvSpPr>
        <p:spPr>
          <a:xfrm>
            <a:off x="7529144" y="2207277"/>
            <a:ext cx="1684653" cy="2938471"/>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lIns="20320" tIns="20320" rIns="20320" bIns="20320" anchor="ctr"/>
          <a:lstStyle>
            <a:lvl1pPr defTabSz="1422400" eaLnBrk="0" hangingPunct="0">
              <a:defRPr sz="2400">
                <a:solidFill>
                  <a:schemeClr val="tx1"/>
                </a:solidFill>
                <a:latin typeface="Arial" panose="020B0604020202020204" pitchFamily="34" charset="0"/>
                <a:cs typeface="Arial" panose="020B0604020202020204" pitchFamily="34" charset="0"/>
              </a:defRPr>
            </a:lvl1pPr>
            <a:lvl2pPr marL="37931725" indent="-37474525" defTabSz="1422400"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Aft>
                <a:spcPct val="35000"/>
              </a:spcAft>
            </a:pPr>
            <a:endParaRPr lang="de-DE" altLang="zh-CN" dirty="0">
              <a:solidFill>
                <a:srgbClr val="000000"/>
              </a:solidFill>
              <a:latin typeface="I.Ngaan" panose="02000500000000000000" pitchFamily="2" charset="-122"/>
              <a:ea typeface="I.Ngaan" panose="02000500000000000000" pitchFamily="2" charset="-122"/>
            </a:endParaRPr>
          </a:p>
        </p:txBody>
      </p:sp>
      <p:sp>
        <p:nvSpPr>
          <p:cNvPr id="22" name="Ellipse 21"/>
          <p:cNvSpPr/>
          <p:nvPr/>
        </p:nvSpPr>
        <p:spPr bwMode="auto">
          <a:xfrm>
            <a:off x="5891811" y="5145748"/>
            <a:ext cx="210884" cy="148860"/>
          </a:xfrm>
          <a:prstGeom prst="ellipse">
            <a:avLst/>
          </a:prstGeom>
          <a:solidFill>
            <a:schemeClr val="bg2">
              <a:lumMod val="90000"/>
            </a:schemeClr>
          </a:solidFill>
          <a:ln>
            <a:solidFill>
              <a:schemeClr val="bg1"/>
            </a:solidFill>
            <a:headEnd type="none" w="med" len="med"/>
            <a:tailEnd type="none" w="med" len="med"/>
          </a:ln>
          <a:effectLst>
            <a:outerShdw blurRad="50800" dist="25000" dir="5400000" rotWithShape="0">
              <a:schemeClr val="accent5">
                <a:shade val="30000"/>
                <a:satMod val="150000"/>
                <a:alpha val="38000"/>
              </a:schemeClr>
            </a:outerShdw>
          </a:effectLst>
          <a:scene3d>
            <a:camera prst="orthographicFront"/>
            <a:lightRig rig="threePt" dir="t"/>
          </a:scene3d>
          <a:sp3d>
            <a:bevelT w="82550" h="44450" prst="cross"/>
          </a:sp3d>
        </p:spPr>
        <p:style>
          <a:lnRef idx="1">
            <a:schemeClr val="accent5"/>
          </a:lnRef>
          <a:fillRef idx="2">
            <a:schemeClr val="accent5"/>
          </a:fillRef>
          <a:effectRef idx="1">
            <a:schemeClr val="accent5"/>
          </a:effectRef>
          <a:fontRef idx="minor">
            <a:schemeClr val="dk1"/>
          </a:fontRef>
        </p:style>
        <p:txBody>
          <a:bodyPr anchor="ctr"/>
          <a:lstStyle>
            <a:lvl1pPr eaLnBrk="0" hangingPunct="0">
              <a:defRPr sz="2400">
                <a:solidFill>
                  <a:schemeClr val="tx1"/>
                </a:solidFill>
                <a:latin typeface="Arial" panose="020B0604020202020204" pitchFamily="34" charset="0"/>
                <a:cs typeface="Arial" panose="020B0604020202020204" pitchFamily="34" charset="0"/>
              </a:defRPr>
            </a:lvl1pPr>
            <a:lvl2pPr marL="37931725" indent="-37474525"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5233"/>
              </a:buClr>
              <a:buSzPct val="120000"/>
              <a:buFontTx/>
              <a:buChar char="•"/>
            </a:pPr>
            <a:endParaRPr lang="nb-NO" sz="1600">
              <a:solidFill>
                <a:srgbClr val="0097B5"/>
              </a:solidFill>
            </a:endParaRPr>
          </a:p>
        </p:txBody>
      </p:sp>
      <p:cxnSp>
        <p:nvCxnSpPr>
          <p:cNvPr id="26" name="直接连接符 25"/>
          <p:cNvCxnSpPr/>
          <p:nvPr/>
        </p:nvCxnSpPr>
        <p:spPr>
          <a:xfrm>
            <a:off x="8693403" y="739065"/>
            <a:ext cx="0" cy="400110"/>
          </a:xfrm>
          <a:prstGeom prst="line">
            <a:avLst/>
          </a:prstGeom>
          <a:ln w="1270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直接连接符 26"/>
          <p:cNvCxnSpPr/>
          <p:nvPr/>
        </p:nvCxnSpPr>
        <p:spPr>
          <a:xfrm>
            <a:off x="9872171" y="739065"/>
            <a:ext cx="0" cy="400110"/>
          </a:xfrm>
          <a:prstGeom prst="line">
            <a:avLst/>
          </a:prstGeom>
          <a:ln w="1270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文本框 27"/>
          <p:cNvSpPr txBox="1"/>
          <p:nvPr/>
        </p:nvSpPr>
        <p:spPr>
          <a:xfrm>
            <a:off x="1282606" y="1139175"/>
            <a:ext cx="1005403" cy="584775"/>
          </a:xfrm>
          <a:prstGeom prst="rect">
            <a:avLst/>
          </a:prstGeom>
          <a:noFill/>
        </p:spPr>
        <p:txBody>
          <a:bodyPr wrap="none" rtlCol="0">
            <a:spAutoFit/>
          </a:bodyPr>
          <a:lstStyle/>
          <a:p>
            <a:r>
              <a:rPr lang="zh-CN" altLang="en-US" sz="3200" b="1" dirty="0">
                <a:latin typeface="Open Sans Extrabold" panose="020B0906030804020204" pitchFamily="34" charset="0"/>
                <a:cs typeface="Open Sans Extrabold" panose="020B0906030804020204" pitchFamily="34" charset="0"/>
              </a:rPr>
              <a:t>绪论</a:t>
            </a:r>
            <a:endParaRPr lang="zh-CN" altLang="en-US" sz="3200" b="1" dirty="0">
              <a:latin typeface="Open Sans Extrabold" panose="020B0906030804020204" pitchFamily="34" charset="0"/>
              <a:cs typeface="Open Sans Extrabold" panose="020B0906030804020204" pitchFamily="34" charset="0"/>
            </a:endParaRPr>
          </a:p>
        </p:txBody>
      </p:sp>
      <p:pic>
        <p:nvPicPr>
          <p:cNvPr id="29" name="图片 28"/>
          <p:cNvPicPr>
            <a:picLocks noChangeAspect="1"/>
          </p:cNvPicPr>
          <p:nvPr/>
        </p:nvPicPr>
        <p:blipFill>
          <a:blip r:embed="rId2"/>
          <a:stretch>
            <a:fillRect/>
          </a:stretch>
        </p:blipFill>
        <p:spPr>
          <a:xfrm>
            <a:off x="5867400" y="3200400"/>
            <a:ext cx="457200" cy="457200"/>
          </a:xfrm>
          <a:prstGeom prst="rect">
            <a:avLst/>
          </a:prstGeom>
        </p:spPr>
      </p:pic>
      <p:sp>
        <p:nvSpPr>
          <p:cNvPr id="30" name="文本框 29"/>
          <p:cNvSpPr txBox="1"/>
          <p:nvPr/>
        </p:nvSpPr>
        <p:spPr>
          <a:xfrm>
            <a:off x="1814195" y="1724025"/>
            <a:ext cx="7719060" cy="2245360"/>
          </a:xfrm>
          <a:prstGeom prst="rect">
            <a:avLst/>
          </a:prstGeom>
          <a:noFill/>
        </p:spPr>
        <p:txBody>
          <a:bodyPr wrap="square" rtlCol="0">
            <a:spAutoFit/>
          </a:bodyPr>
          <a:p>
            <a:r>
              <a:rPr lang="en-US" altLang="zh-CN" sz="2800" b="1"/>
              <a:t> </a:t>
            </a:r>
            <a:r>
              <a:rPr lang="zh-CN" altLang="en-US" sz="2800" b="1"/>
              <a:t>关键词：高瞻性教学</a:t>
            </a:r>
            <a:endParaRPr lang="zh-CN" altLang="en-US" sz="2800" b="1"/>
          </a:p>
          <a:p>
            <a:r>
              <a:rPr lang="zh-CN" altLang="en-US" sz="2800" b="1"/>
              <a:t>         计划成功的小组时间</a:t>
            </a:r>
            <a:endParaRPr lang="zh-CN" altLang="en-US" sz="2800" b="1"/>
          </a:p>
          <a:p>
            <a:r>
              <a:rPr lang="zh-CN" altLang="en-US" sz="2800" b="1"/>
              <a:t>         小组时间想法的来源</a:t>
            </a:r>
            <a:endParaRPr lang="zh-CN" altLang="en-US" sz="2800" b="1"/>
          </a:p>
          <a:p>
            <a:r>
              <a:rPr lang="zh-CN" altLang="en-US" sz="2800" b="1"/>
              <a:t>         小组时间计划表</a:t>
            </a:r>
            <a:endParaRPr lang="zh-CN" altLang="en-US" sz="2800" b="1"/>
          </a:p>
          <a:p>
            <a:r>
              <a:rPr lang="zh-CN" altLang="en-US" sz="2800" b="1"/>
              <a:t>         支持孩子在小组</a:t>
            </a:r>
            <a:r>
              <a:rPr lang="zh-CN" altLang="en-US" sz="2800"/>
              <a:t>时</a:t>
            </a:r>
            <a:r>
              <a:rPr lang="zh-CN" altLang="en-US" sz="2800" b="1"/>
              <a:t>间的探索</a:t>
            </a:r>
            <a:endParaRPr lang="zh-CN" altLang="en-US" sz="2800" b="1"/>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1993265" y="1536700"/>
            <a:ext cx="7647305" cy="3599815"/>
          </a:xfrm>
          <a:prstGeom prst="rect">
            <a:avLst/>
          </a:prstGeom>
          <a:noFill/>
        </p:spPr>
        <p:txBody>
          <a:bodyPr wrap="square" rtlCol="0">
            <a:spAutoFit/>
          </a:bodyPr>
          <a:p>
            <a:r>
              <a:rPr lang="zh-CN" altLang="en-US" sz="3200" b="1"/>
              <a:t>高瞻课程的核心理念是什么？</a:t>
            </a:r>
            <a:r>
              <a:rPr lang="zh-CN" altLang="en-US"/>
              <a:t>  </a:t>
            </a:r>
            <a:endParaRPr lang="zh-CN" altLang="en-US"/>
          </a:p>
          <a:p>
            <a:r>
              <a:rPr lang="zh-CN" altLang="en-US"/>
              <a:t>     </a:t>
            </a:r>
            <a:r>
              <a:rPr lang="zh-CN" altLang="en-US" sz="2800"/>
              <a:t>高瞻课程教育哲学的核心在于主动参与式学      习。在这种学习过程中，教师与幼儿是合作伙伴。成人与儿童之间的积极互动被认为是形成温暖且具有支持作用的教育环境的核心，这种环境能够激发儿童对学习的兴趣。成人有组织的在教室里创设充满各种开放性材料的不同兴趣区，从而创造出一种激励性的学习环境。</a:t>
            </a:r>
            <a:endParaRPr lang="zh-CN" altLang="en-US" sz="280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2000">
        <p15:prstTrans prst="pageCurlDouble"/>
      </p:transition>
    </mc:Choice>
    <mc:Fallback>
      <p:transition spd="slow" advClick="0"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leichschenkliges Dreieck 39"/>
          <p:cNvSpPr/>
          <p:nvPr/>
        </p:nvSpPr>
        <p:spPr bwMode="auto">
          <a:xfrm>
            <a:off x="5336414" y="5215812"/>
            <a:ext cx="1275857" cy="1063531"/>
          </a:xfrm>
          <a:prstGeom prst="triangle">
            <a:avLst/>
          </a:prstGeom>
          <a:solidFill>
            <a:schemeClr val="bg2">
              <a:lumMod val="90000"/>
            </a:schemeClr>
          </a:solidFill>
          <a:ln>
            <a:solidFill>
              <a:schemeClr val="bg1"/>
            </a:solidFill>
            <a:headEnd type="none" w="med" len="med"/>
            <a:tailEnd type="none" w="med" len="med"/>
          </a:ln>
          <a:effectLst>
            <a:innerShdw blurRad="63500" dist="50800" dir="13500000">
              <a:prstClr val="black">
                <a:alpha val="50000"/>
              </a:prstClr>
            </a:innerShdw>
          </a:effectLst>
          <a:scene3d>
            <a:camera prst="orthographicFront"/>
            <a:lightRig rig="threePt" dir="t"/>
          </a:scene3d>
          <a:sp3d>
            <a:bevelT w="38100" h="38100" prst="riblet"/>
          </a:sp3d>
        </p:spPr>
        <p:style>
          <a:lnRef idx="1">
            <a:schemeClr val="accent5"/>
          </a:lnRef>
          <a:fillRef idx="2">
            <a:schemeClr val="accent5"/>
          </a:fillRef>
          <a:effectRef idx="1">
            <a:schemeClr val="accent5"/>
          </a:effectRef>
          <a:fontRef idx="minor">
            <a:schemeClr val="dk1"/>
          </a:fontRef>
        </p:style>
        <p:txBody>
          <a:bodyPr anchor="ctr"/>
          <a:lstStyle>
            <a:lvl1pPr eaLnBrk="0" hangingPunct="0">
              <a:defRPr sz="2400">
                <a:solidFill>
                  <a:schemeClr val="tx1"/>
                </a:solidFill>
                <a:latin typeface="Arial" panose="020B0604020202020204" pitchFamily="34" charset="0"/>
                <a:cs typeface="Arial" panose="020B0604020202020204" pitchFamily="34" charset="0"/>
              </a:defRPr>
            </a:lvl1pPr>
            <a:lvl2pPr marL="37931725" indent="-37474525"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rgbClr val="FF5233"/>
              </a:buClr>
              <a:buSzPct val="120000"/>
              <a:buFontTx/>
              <a:buChar char="•"/>
            </a:pPr>
            <a:endParaRPr lang="nb-NO" sz="1600">
              <a:solidFill>
                <a:srgbClr val="0097B5"/>
              </a:solidFill>
            </a:endParaRPr>
          </a:p>
        </p:txBody>
      </p:sp>
      <p:grpSp>
        <p:nvGrpSpPr>
          <p:cNvPr id="7" name="组合 6"/>
          <p:cNvGrpSpPr/>
          <p:nvPr/>
        </p:nvGrpSpPr>
        <p:grpSpPr>
          <a:xfrm>
            <a:off x="3105382" y="3065965"/>
            <a:ext cx="6465586" cy="2842145"/>
            <a:chOff x="3105382" y="3065965"/>
            <a:chExt cx="6465586" cy="2842145"/>
          </a:xfrm>
        </p:grpSpPr>
        <p:sp>
          <p:nvSpPr>
            <p:cNvPr id="3" name="180-Grad-Pfeil 40"/>
            <p:cNvSpPr/>
            <p:nvPr/>
          </p:nvSpPr>
          <p:spPr bwMode="auto">
            <a:xfrm rot="900000" flipV="1">
              <a:off x="4161424" y="4498107"/>
              <a:ext cx="4179221" cy="757110"/>
            </a:xfrm>
            <a:custGeom>
              <a:avLst/>
              <a:gdLst>
                <a:gd name="T0" fmla="*/ 0 w 5429250"/>
                <a:gd name="T1" fmla="*/ 1500187 h 1500187"/>
                <a:gd name="T2" fmla="*/ 0 w 5429250"/>
                <a:gd name="T3" fmla="*/ 656332 h 1500187"/>
                <a:gd name="T4" fmla="*/ 656332 w 5429250"/>
                <a:gd name="T5" fmla="*/ 0 h 1500187"/>
                <a:gd name="T6" fmla="*/ 4585395 w 5429250"/>
                <a:gd name="T7" fmla="*/ 0 h 1500187"/>
                <a:gd name="T8" fmla="*/ 5241727 w 5429250"/>
                <a:gd name="T9" fmla="*/ 656332 h 1500187"/>
                <a:gd name="T10" fmla="*/ 5241727 w 5429250"/>
                <a:gd name="T11" fmla="*/ 750094 h 1500187"/>
                <a:gd name="T12" fmla="*/ 5429250 w 5429250"/>
                <a:gd name="T13" fmla="*/ 750094 h 1500187"/>
                <a:gd name="T14" fmla="*/ 5054203 w 5429250"/>
                <a:gd name="T15" fmla="*/ 1125140 h 1500187"/>
                <a:gd name="T16" fmla="*/ 4679157 w 5429250"/>
                <a:gd name="T17" fmla="*/ 750094 h 1500187"/>
                <a:gd name="T18" fmla="*/ 4866680 w 5429250"/>
                <a:gd name="T19" fmla="*/ 750094 h 1500187"/>
                <a:gd name="T20" fmla="*/ 4866680 w 5429250"/>
                <a:gd name="T21" fmla="*/ 656332 h 1500187"/>
                <a:gd name="T22" fmla="*/ 4585395 w 5429250"/>
                <a:gd name="T23" fmla="*/ 375047 h 1500187"/>
                <a:gd name="T24" fmla="*/ 656332 w 5429250"/>
                <a:gd name="T25" fmla="*/ 375047 h 1500187"/>
                <a:gd name="T26" fmla="*/ 375047 w 5429250"/>
                <a:gd name="T27" fmla="*/ 656332 h 1500187"/>
                <a:gd name="T28" fmla="*/ 375047 w 5429250"/>
                <a:gd name="T29" fmla="*/ 1500187 h 1500187"/>
                <a:gd name="T30" fmla="*/ 0 w 5429250"/>
                <a:gd name="T31" fmla="*/ 1500187 h 15001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429250"/>
                <a:gd name="T49" fmla="*/ 0 h 1500187"/>
                <a:gd name="T50" fmla="*/ 5429250 w 5429250"/>
                <a:gd name="T51" fmla="*/ 1500187 h 15001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429250" h="1500187">
                  <a:moveTo>
                    <a:pt x="0" y="1500187"/>
                  </a:moveTo>
                  <a:lnTo>
                    <a:pt x="0" y="656332"/>
                  </a:lnTo>
                  <a:cubicBezTo>
                    <a:pt x="0" y="293850"/>
                    <a:pt x="293850" y="0"/>
                    <a:pt x="656332" y="0"/>
                  </a:cubicBezTo>
                  <a:lnTo>
                    <a:pt x="4585395" y="0"/>
                  </a:lnTo>
                  <a:cubicBezTo>
                    <a:pt x="4947877" y="0"/>
                    <a:pt x="5241727" y="293850"/>
                    <a:pt x="5241727" y="656332"/>
                  </a:cubicBezTo>
                  <a:lnTo>
                    <a:pt x="5241727" y="750094"/>
                  </a:lnTo>
                  <a:lnTo>
                    <a:pt x="5429250" y="750094"/>
                  </a:lnTo>
                  <a:lnTo>
                    <a:pt x="5054203" y="1125140"/>
                  </a:lnTo>
                  <a:lnTo>
                    <a:pt x="4679157" y="750094"/>
                  </a:lnTo>
                  <a:lnTo>
                    <a:pt x="4866680" y="750094"/>
                  </a:lnTo>
                  <a:lnTo>
                    <a:pt x="4866680" y="656332"/>
                  </a:lnTo>
                  <a:cubicBezTo>
                    <a:pt x="4866680" y="500983"/>
                    <a:pt x="4740744" y="375047"/>
                    <a:pt x="4585395" y="375047"/>
                  </a:cubicBezTo>
                  <a:lnTo>
                    <a:pt x="656332" y="375047"/>
                  </a:lnTo>
                  <a:cubicBezTo>
                    <a:pt x="500983" y="375047"/>
                    <a:pt x="375047" y="500983"/>
                    <a:pt x="375047" y="656332"/>
                  </a:cubicBezTo>
                  <a:lnTo>
                    <a:pt x="375047" y="1500187"/>
                  </a:lnTo>
                  <a:lnTo>
                    <a:pt x="0" y="1500187"/>
                  </a:lnTo>
                  <a:close/>
                </a:path>
              </a:pathLst>
            </a:custGeom>
            <a:solidFill>
              <a:schemeClr val="bg2">
                <a:lumMod val="90000"/>
              </a:schemeClr>
            </a:solidFill>
            <a:ln w="9525">
              <a:solidFill>
                <a:srgbClr val="FFFFFF"/>
              </a:solidFill>
              <a:round/>
            </a:ln>
            <a:effectLst>
              <a:outerShdw blurRad="50800" dist="25000" dir="5400000" rotWithShape="0">
                <a:srgbClr val="4B4B4B">
                  <a:alpha val="37999"/>
                </a:srgbClr>
              </a:outerShdw>
            </a:effectLst>
          </p:spPr>
          <p:txBody>
            <a:bodyPr anchor="ctr"/>
            <a:lstStyle/>
            <a:p>
              <a:endParaRPr lang="nb-NO"/>
            </a:p>
          </p:txBody>
        </p:sp>
        <p:grpSp>
          <p:nvGrpSpPr>
            <p:cNvPr id="4" name="Gruppieren 1"/>
            <p:cNvGrpSpPr/>
            <p:nvPr/>
          </p:nvGrpSpPr>
          <p:grpSpPr>
            <a:xfrm>
              <a:off x="3105382" y="3065965"/>
              <a:ext cx="2423639" cy="1975201"/>
              <a:chOff x="2708280" y="2170112"/>
              <a:chExt cx="3749675" cy="3679824"/>
            </a:xfrm>
            <a:solidFill>
              <a:schemeClr val="bg2">
                <a:lumMod val="90000"/>
              </a:schemeClr>
            </a:solidFill>
            <a:scene3d>
              <a:camera prst="isometricOffAxis1Top"/>
              <a:lightRig rig="flat" dir="t">
                <a:rot lat="0" lon="0" rev="4800000"/>
              </a:lightRig>
            </a:scene3d>
          </p:grpSpPr>
          <p:sp>
            <p:nvSpPr>
              <p:cNvPr id="5" name="Oval 2"/>
              <p:cNvSpPr>
                <a:spLocks noChangeArrowheads="1"/>
              </p:cNvSpPr>
              <p:nvPr/>
            </p:nvSpPr>
            <p:spPr bwMode="auto">
              <a:xfrm>
                <a:off x="2744788" y="2170113"/>
                <a:ext cx="3656012" cy="3656012"/>
              </a:xfrm>
              <a:prstGeom prst="ellipse">
                <a:avLst/>
              </a:prstGeom>
              <a:grpFill/>
              <a:ln w="9525" algn="ctr">
                <a:noFill/>
                <a:round/>
              </a:ln>
              <a:sp3d>
                <a:bevelT w="57150" h="120650" prst="riblet"/>
                <a:bevelB w="31750"/>
              </a:sp3d>
            </p:spPr>
            <p:txBody>
              <a:bodyPr wrap="none" anchor="ctr">
                <a:spAutoFit/>
              </a:bodyPr>
              <a:lstStyle/>
              <a:p>
                <a:pPr fontAlgn="auto">
                  <a:spcBef>
                    <a:spcPts val="0"/>
                  </a:spcBef>
                  <a:spcAft>
                    <a:spcPts val="0"/>
                  </a:spcAft>
                  <a:defRPr/>
                </a:pPr>
                <a:endParaRPr lang="de-DE">
                  <a:solidFill>
                    <a:srgbClr val="000000"/>
                  </a:solidFill>
                  <a:latin typeface="+mn-lt"/>
                  <a:cs typeface="+mn-cs"/>
                </a:endParaRPr>
              </a:p>
            </p:txBody>
          </p:sp>
          <p:grpSp>
            <p:nvGrpSpPr>
              <p:cNvPr id="6" name="Group 4"/>
              <p:cNvGrpSpPr/>
              <p:nvPr/>
            </p:nvGrpSpPr>
            <p:grpSpPr bwMode="auto">
              <a:xfrm>
                <a:off x="2708280" y="2170112"/>
                <a:ext cx="3749675" cy="3679824"/>
                <a:chOff x="1967" y="1569"/>
                <a:chExt cx="1812" cy="1751"/>
              </a:xfrm>
              <a:grpFill/>
            </p:grpSpPr>
            <p:sp>
              <p:nvSpPr>
                <p:cNvPr id="8" name="Freeform 5"/>
                <p:cNvSpPr/>
                <p:nvPr/>
              </p:nvSpPr>
              <p:spPr bwMode="auto">
                <a:xfrm>
                  <a:off x="2872" y="1569"/>
                  <a:ext cx="907" cy="1297"/>
                </a:xfrm>
                <a:custGeom>
                  <a:avLst/>
                  <a:gdLst>
                    <a:gd name="T0" fmla="*/ 324 w 384"/>
                    <a:gd name="T1" fmla="*/ 185 h 549"/>
                    <a:gd name="T2" fmla="*/ 156 w 384"/>
                    <a:gd name="T3" fmla="*/ 33 h 549"/>
                    <a:gd name="T4" fmla="*/ 1 w 384"/>
                    <a:gd name="T5" fmla="*/ 0 h 549"/>
                    <a:gd name="T6" fmla="*/ 1 w 384"/>
                    <a:gd name="T7" fmla="*/ 363 h 549"/>
                    <a:gd name="T8" fmla="*/ 3 w 384"/>
                    <a:gd name="T9" fmla="*/ 367 h 549"/>
                    <a:gd name="T10" fmla="*/ 321 w 384"/>
                    <a:gd name="T11" fmla="*/ 548 h 549"/>
                    <a:gd name="T12" fmla="*/ 323 w 384"/>
                    <a:gd name="T13" fmla="*/ 549 h 549"/>
                    <a:gd name="T14" fmla="*/ 335 w 384"/>
                    <a:gd name="T15" fmla="*/ 527 h 549"/>
                    <a:gd name="T16" fmla="*/ 356 w 384"/>
                    <a:gd name="T17" fmla="*/ 256 h 549"/>
                    <a:gd name="T18" fmla="*/ 324 w 384"/>
                    <a:gd name="T19" fmla="*/ 185 h 5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4"/>
                    <a:gd name="T31" fmla="*/ 0 h 549"/>
                    <a:gd name="T32" fmla="*/ 384 w 384"/>
                    <a:gd name="T33" fmla="*/ 549 h 5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4" h="549">
                      <a:moveTo>
                        <a:pt x="324" y="185"/>
                      </a:moveTo>
                      <a:cubicBezTo>
                        <a:pt x="286" y="118"/>
                        <a:pt x="226" y="65"/>
                        <a:pt x="156" y="33"/>
                      </a:cubicBezTo>
                      <a:cubicBezTo>
                        <a:pt x="107" y="11"/>
                        <a:pt x="54" y="0"/>
                        <a:pt x="1" y="0"/>
                      </a:cubicBezTo>
                      <a:cubicBezTo>
                        <a:pt x="1" y="25"/>
                        <a:pt x="1" y="359"/>
                        <a:pt x="1" y="363"/>
                      </a:cubicBezTo>
                      <a:cubicBezTo>
                        <a:pt x="1" y="366"/>
                        <a:pt x="0" y="366"/>
                        <a:pt x="3" y="367"/>
                      </a:cubicBezTo>
                      <a:cubicBezTo>
                        <a:pt x="10" y="371"/>
                        <a:pt x="318" y="546"/>
                        <a:pt x="321" y="548"/>
                      </a:cubicBezTo>
                      <a:cubicBezTo>
                        <a:pt x="322" y="548"/>
                        <a:pt x="323" y="548"/>
                        <a:pt x="323" y="549"/>
                      </a:cubicBezTo>
                      <a:cubicBezTo>
                        <a:pt x="324" y="549"/>
                        <a:pt x="334" y="529"/>
                        <a:pt x="335" y="527"/>
                      </a:cubicBezTo>
                      <a:cubicBezTo>
                        <a:pt x="377" y="444"/>
                        <a:pt x="384" y="345"/>
                        <a:pt x="356" y="256"/>
                      </a:cubicBezTo>
                      <a:cubicBezTo>
                        <a:pt x="348" y="231"/>
                        <a:pt x="337" y="207"/>
                        <a:pt x="324" y="185"/>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9" name="Freeform 6"/>
                <p:cNvSpPr/>
                <p:nvPr/>
              </p:nvSpPr>
              <p:spPr bwMode="auto">
                <a:xfrm>
                  <a:off x="2113" y="2436"/>
                  <a:ext cx="1522" cy="884"/>
                </a:xfrm>
                <a:custGeom>
                  <a:avLst/>
                  <a:gdLst>
                    <a:gd name="T0" fmla="*/ 323 w 644"/>
                    <a:gd name="T1" fmla="*/ 0 h 374"/>
                    <a:gd name="T2" fmla="*/ 0 w 644"/>
                    <a:gd name="T3" fmla="*/ 184 h 374"/>
                    <a:gd name="T4" fmla="*/ 170 w 644"/>
                    <a:gd name="T5" fmla="*/ 334 h 374"/>
                    <a:gd name="T6" fmla="*/ 407 w 644"/>
                    <a:gd name="T7" fmla="*/ 356 h 374"/>
                    <a:gd name="T8" fmla="*/ 604 w 644"/>
                    <a:gd name="T9" fmla="*/ 238 h 374"/>
                    <a:gd name="T10" fmla="*/ 644 w 644"/>
                    <a:gd name="T11" fmla="*/ 182 h 374"/>
                    <a:gd name="T12" fmla="*/ 323 w 644"/>
                    <a:gd name="T13" fmla="*/ 0 h 374"/>
                    <a:gd name="T14" fmla="*/ 0 60000 65536"/>
                    <a:gd name="T15" fmla="*/ 0 60000 65536"/>
                    <a:gd name="T16" fmla="*/ 0 60000 65536"/>
                    <a:gd name="T17" fmla="*/ 0 60000 65536"/>
                    <a:gd name="T18" fmla="*/ 0 60000 65536"/>
                    <a:gd name="T19" fmla="*/ 0 60000 65536"/>
                    <a:gd name="T20" fmla="*/ 0 60000 65536"/>
                    <a:gd name="T21" fmla="*/ 0 w 644"/>
                    <a:gd name="T22" fmla="*/ 0 h 374"/>
                    <a:gd name="T23" fmla="*/ 644 w 644"/>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4" h="374">
                      <a:moveTo>
                        <a:pt x="323" y="0"/>
                      </a:moveTo>
                      <a:cubicBezTo>
                        <a:pt x="302" y="12"/>
                        <a:pt x="6" y="180"/>
                        <a:pt x="0" y="184"/>
                      </a:cubicBezTo>
                      <a:cubicBezTo>
                        <a:pt x="39" y="250"/>
                        <a:pt x="100" y="303"/>
                        <a:pt x="170" y="334"/>
                      </a:cubicBezTo>
                      <a:cubicBezTo>
                        <a:pt x="244" y="367"/>
                        <a:pt x="328" y="374"/>
                        <a:pt x="407" y="356"/>
                      </a:cubicBezTo>
                      <a:cubicBezTo>
                        <a:pt x="483" y="339"/>
                        <a:pt x="552" y="297"/>
                        <a:pt x="604" y="238"/>
                      </a:cubicBezTo>
                      <a:cubicBezTo>
                        <a:pt x="619" y="221"/>
                        <a:pt x="632" y="202"/>
                        <a:pt x="644" y="182"/>
                      </a:cubicBezTo>
                      <a:cubicBezTo>
                        <a:pt x="622" y="170"/>
                        <a:pt x="329" y="3"/>
                        <a:pt x="323"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10" name="Freeform 7"/>
                <p:cNvSpPr/>
                <p:nvPr/>
              </p:nvSpPr>
              <p:spPr bwMode="auto">
                <a:xfrm>
                  <a:off x="1967" y="1569"/>
                  <a:ext cx="907" cy="1300"/>
                </a:xfrm>
                <a:custGeom>
                  <a:avLst/>
                  <a:gdLst>
                    <a:gd name="T0" fmla="*/ 384 w 384"/>
                    <a:gd name="T1" fmla="*/ 0 h 550"/>
                    <a:gd name="T2" fmla="*/ 161 w 384"/>
                    <a:gd name="T3" fmla="*/ 73 h 550"/>
                    <a:gd name="T4" fmla="*/ 24 w 384"/>
                    <a:gd name="T5" fmla="*/ 271 h 550"/>
                    <a:gd name="T6" fmla="*/ 56 w 384"/>
                    <a:gd name="T7" fmla="*/ 540 h 550"/>
                    <a:gd name="T8" fmla="*/ 62 w 384"/>
                    <a:gd name="T9" fmla="*/ 549 h 550"/>
                    <a:gd name="T10" fmla="*/ 65 w 384"/>
                    <a:gd name="T11" fmla="*/ 548 h 550"/>
                    <a:gd name="T12" fmla="*/ 384 w 384"/>
                    <a:gd name="T13" fmla="*/ 366 h 550"/>
                    <a:gd name="T14" fmla="*/ 384 w 384"/>
                    <a:gd name="T15" fmla="*/ 0 h 550"/>
                    <a:gd name="T16" fmla="*/ 0 60000 65536"/>
                    <a:gd name="T17" fmla="*/ 0 60000 65536"/>
                    <a:gd name="T18" fmla="*/ 0 60000 65536"/>
                    <a:gd name="T19" fmla="*/ 0 60000 65536"/>
                    <a:gd name="T20" fmla="*/ 0 60000 65536"/>
                    <a:gd name="T21" fmla="*/ 0 60000 65536"/>
                    <a:gd name="T22" fmla="*/ 0 60000 65536"/>
                    <a:gd name="T23" fmla="*/ 0 60000 65536"/>
                    <a:gd name="T24" fmla="*/ 0 w 384"/>
                    <a:gd name="T25" fmla="*/ 0 h 550"/>
                    <a:gd name="T26" fmla="*/ 384 w 384"/>
                    <a:gd name="T27" fmla="*/ 550 h 5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4" h="550">
                      <a:moveTo>
                        <a:pt x="384" y="0"/>
                      </a:moveTo>
                      <a:cubicBezTo>
                        <a:pt x="304" y="0"/>
                        <a:pt x="225" y="25"/>
                        <a:pt x="161" y="73"/>
                      </a:cubicBezTo>
                      <a:cubicBezTo>
                        <a:pt x="95" y="121"/>
                        <a:pt x="46" y="191"/>
                        <a:pt x="24" y="271"/>
                      </a:cubicBezTo>
                      <a:cubicBezTo>
                        <a:pt x="0" y="361"/>
                        <a:pt x="11" y="458"/>
                        <a:pt x="56" y="540"/>
                      </a:cubicBezTo>
                      <a:cubicBezTo>
                        <a:pt x="57" y="542"/>
                        <a:pt x="60" y="550"/>
                        <a:pt x="62" y="549"/>
                      </a:cubicBezTo>
                      <a:cubicBezTo>
                        <a:pt x="63" y="549"/>
                        <a:pt x="64" y="548"/>
                        <a:pt x="65" y="548"/>
                      </a:cubicBezTo>
                      <a:cubicBezTo>
                        <a:pt x="69" y="545"/>
                        <a:pt x="377" y="370"/>
                        <a:pt x="384" y="366"/>
                      </a:cubicBezTo>
                      <a:cubicBezTo>
                        <a:pt x="384" y="366"/>
                        <a:pt x="384" y="23"/>
                        <a:pt x="384"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grpSp>
        </p:grpSp>
        <p:grpSp>
          <p:nvGrpSpPr>
            <p:cNvPr id="11" name="Gruppieren 32"/>
            <p:cNvGrpSpPr/>
            <p:nvPr/>
          </p:nvGrpSpPr>
          <p:grpSpPr>
            <a:xfrm>
              <a:off x="7102756" y="4076120"/>
              <a:ext cx="2468212" cy="1831990"/>
              <a:chOff x="2706688" y="2120261"/>
              <a:chExt cx="3751268" cy="3748088"/>
            </a:xfrm>
            <a:solidFill>
              <a:schemeClr val="bg2">
                <a:lumMod val="90000"/>
              </a:schemeClr>
            </a:solidFill>
            <a:scene3d>
              <a:camera prst="isometricOffAxis1Top"/>
              <a:lightRig rig="flat" dir="t">
                <a:rot lat="0" lon="0" rev="4800000"/>
              </a:lightRig>
            </a:scene3d>
          </p:grpSpPr>
          <p:sp>
            <p:nvSpPr>
              <p:cNvPr id="12" name="Oval 2"/>
              <p:cNvSpPr>
                <a:spLocks noChangeArrowheads="1"/>
              </p:cNvSpPr>
              <p:nvPr/>
            </p:nvSpPr>
            <p:spPr bwMode="auto">
              <a:xfrm>
                <a:off x="2744788" y="2170113"/>
                <a:ext cx="3656012" cy="3656012"/>
              </a:xfrm>
              <a:prstGeom prst="ellipse">
                <a:avLst/>
              </a:prstGeom>
              <a:grpFill/>
              <a:ln w="9525" algn="ctr">
                <a:noFill/>
                <a:round/>
              </a:ln>
              <a:sp3d>
                <a:bevelT w="57150" h="120650" prst="riblet"/>
                <a:bevelB w="31750"/>
              </a:sp3d>
            </p:spPr>
            <p:txBody>
              <a:bodyPr wrap="none" anchor="ctr">
                <a:spAutoFit/>
              </a:bodyPr>
              <a:lstStyle/>
              <a:p>
                <a:pPr fontAlgn="auto">
                  <a:spcBef>
                    <a:spcPts val="0"/>
                  </a:spcBef>
                  <a:spcAft>
                    <a:spcPts val="0"/>
                  </a:spcAft>
                  <a:defRPr/>
                </a:pPr>
                <a:endParaRPr lang="de-DE">
                  <a:solidFill>
                    <a:srgbClr val="000000"/>
                  </a:solidFill>
                  <a:latin typeface="+mn-lt"/>
                  <a:cs typeface="+mn-cs"/>
                </a:endParaRPr>
              </a:p>
            </p:txBody>
          </p:sp>
          <p:grpSp>
            <p:nvGrpSpPr>
              <p:cNvPr id="13" name="Group 4"/>
              <p:cNvGrpSpPr/>
              <p:nvPr/>
            </p:nvGrpSpPr>
            <p:grpSpPr bwMode="auto">
              <a:xfrm>
                <a:off x="2708281" y="2170112"/>
                <a:ext cx="3749675" cy="3679824"/>
                <a:chOff x="1967" y="1569"/>
                <a:chExt cx="1812" cy="1751"/>
              </a:xfrm>
              <a:grpFill/>
            </p:grpSpPr>
            <p:sp>
              <p:nvSpPr>
                <p:cNvPr id="15" name="Freeform 5"/>
                <p:cNvSpPr/>
                <p:nvPr/>
              </p:nvSpPr>
              <p:spPr bwMode="auto">
                <a:xfrm>
                  <a:off x="2872" y="1569"/>
                  <a:ext cx="907" cy="1297"/>
                </a:xfrm>
                <a:custGeom>
                  <a:avLst/>
                  <a:gdLst>
                    <a:gd name="T0" fmla="*/ 324 w 384"/>
                    <a:gd name="T1" fmla="*/ 185 h 549"/>
                    <a:gd name="T2" fmla="*/ 156 w 384"/>
                    <a:gd name="T3" fmla="*/ 33 h 549"/>
                    <a:gd name="T4" fmla="*/ 1 w 384"/>
                    <a:gd name="T5" fmla="*/ 0 h 549"/>
                    <a:gd name="T6" fmla="*/ 1 w 384"/>
                    <a:gd name="T7" fmla="*/ 363 h 549"/>
                    <a:gd name="T8" fmla="*/ 3 w 384"/>
                    <a:gd name="T9" fmla="*/ 367 h 549"/>
                    <a:gd name="T10" fmla="*/ 321 w 384"/>
                    <a:gd name="T11" fmla="*/ 548 h 549"/>
                    <a:gd name="T12" fmla="*/ 323 w 384"/>
                    <a:gd name="T13" fmla="*/ 549 h 549"/>
                    <a:gd name="T14" fmla="*/ 335 w 384"/>
                    <a:gd name="T15" fmla="*/ 527 h 549"/>
                    <a:gd name="T16" fmla="*/ 356 w 384"/>
                    <a:gd name="T17" fmla="*/ 256 h 549"/>
                    <a:gd name="T18" fmla="*/ 324 w 384"/>
                    <a:gd name="T19" fmla="*/ 185 h 5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4"/>
                    <a:gd name="T31" fmla="*/ 0 h 549"/>
                    <a:gd name="T32" fmla="*/ 384 w 384"/>
                    <a:gd name="T33" fmla="*/ 549 h 5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4" h="549">
                      <a:moveTo>
                        <a:pt x="324" y="185"/>
                      </a:moveTo>
                      <a:cubicBezTo>
                        <a:pt x="286" y="118"/>
                        <a:pt x="226" y="65"/>
                        <a:pt x="156" y="33"/>
                      </a:cubicBezTo>
                      <a:cubicBezTo>
                        <a:pt x="107" y="11"/>
                        <a:pt x="54" y="0"/>
                        <a:pt x="1" y="0"/>
                      </a:cubicBezTo>
                      <a:cubicBezTo>
                        <a:pt x="1" y="25"/>
                        <a:pt x="1" y="359"/>
                        <a:pt x="1" y="363"/>
                      </a:cubicBezTo>
                      <a:cubicBezTo>
                        <a:pt x="1" y="366"/>
                        <a:pt x="0" y="366"/>
                        <a:pt x="3" y="367"/>
                      </a:cubicBezTo>
                      <a:cubicBezTo>
                        <a:pt x="10" y="371"/>
                        <a:pt x="318" y="546"/>
                        <a:pt x="321" y="548"/>
                      </a:cubicBezTo>
                      <a:cubicBezTo>
                        <a:pt x="322" y="548"/>
                        <a:pt x="323" y="548"/>
                        <a:pt x="323" y="549"/>
                      </a:cubicBezTo>
                      <a:cubicBezTo>
                        <a:pt x="324" y="549"/>
                        <a:pt x="334" y="529"/>
                        <a:pt x="335" y="527"/>
                      </a:cubicBezTo>
                      <a:cubicBezTo>
                        <a:pt x="377" y="444"/>
                        <a:pt x="384" y="345"/>
                        <a:pt x="356" y="256"/>
                      </a:cubicBezTo>
                      <a:cubicBezTo>
                        <a:pt x="348" y="231"/>
                        <a:pt x="337" y="207"/>
                        <a:pt x="324" y="185"/>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16" name="Freeform 6"/>
                <p:cNvSpPr/>
                <p:nvPr/>
              </p:nvSpPr>
              <p:spPr bwMode="auto">
                <a:xfrm>
                  <a:off x="2113" y="2436"/>
                  <a:ext cx="1522" cy="884"/>
                </a:xfrm>
                <a:custGeom>
                  <a:avLst/>
                  <a:gdLst>
                    <a:gd name="T0" fmla="*/ 323 w 644"/>
                    <a:gd name="T1" fmla="*/ 0 h 374"/>
                    <a:gd name="T2" fmla="*/ 0 w 644"/>
                    <a:gd name="T3" fmla="*/ 184 h 374"/>
                    <a:gd name="T4" fmla="*/ 170 w 644"/>
                    <a:gd name="T5" fmla="*/ 334 h 374"/>
                    <a:gd name="T6" fmla="*/ 407 w 644"/>
                    <a:gd name="T7" fmla="*/ 356 h 374"/>
                    <a:gd name="T8" fmla="*/ 604 w 644"/>
                    <a:gd name="T9" fmla="*/ 238 h 374"/>
                    <a:gd name="T10" fmla="*/ 644 w 644"/>
                    <a:gd name="T11" fmla="*/ 182 h 374"/>
                    <a:gd name="T12" fmla="*/ 323 w 644"/>
                    <a:gd name="T13" fmla="*/ 0 h 374"/>
                    <a:gd name="T14" fmla="*/ 0 60000 65536"/>
                    <a:gd name="T15" fmla="*/ 0 60000 65536"/>
                    <a:gd name="T16" fmla="*/ 0 60000 65536"/>
                    <a:gd name="T17" fmla="*/ 0 60000 65536"/>
                    <a:gd name="T18" fmla="*/ 0 60000 65536"/>
                    <a:gd name="T19" fmla="*/ 0 60000 65536"/>
                    <a:gd name="T20" fmla="*/ 0 60000 65536"/>
                    <a:gd name="T21" fmla="*/ 0 w 644"/>
                    <a:gd name="T22" fmla="*/ 0 h 374"/>
                    <a:gd name="T23" fmla="*/ 644 w 644"/>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4" h="374">
                      <a:moveTo>
                        <a:pt x="323" y="0"/>
                      </a:moveTo>
                      <a:cubicBezTo>
                        <a:pt x="302" y="12"/>
                        <a:pt x="6" y="180"/>
                        <a:pt x="0" y="184"/>
                      </a:cubicBezTo>
                      <a:cubicBezTo>
                        <a:pt x="39" y="250"/>
                        <a:pt x="100" y="303"/>
                        <a:pt x="170" y="334"/>
                      </a:cubicBezTo>
                      <a:cubicBezTo>
                        <a:pt x="244" y="367"/>
                        <a:pt x="328" y="374"/>
                        <a:pt x="407" y="356"/>
                      </a:cubicBezTo>
                      <a:cubicBezTo>
                        <a:pt x="483" y="339"/>
                        <a:pt x="552" y="297"/>
                        <a:pt x="604" y="238"/>
                      </a:cubicBezTo>
                      <a:cubicBezTo>
                        <a:pt x="619" y="221"/>
                        <a:pt x="632" y="202"/>
                        <a:pt x="644" y="182"/>
                      </a:cubicBezTo>
                      <a:cubicBezTo>
                        <a:pt x="622" y="170"/>
                        <a:pt x="329" y="3"/>
                        <a:pt x="323"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sp>
              <p:nvSpPr>
                <p:cNvPr id="17" name="Freeform 7"/>
                <p:cNvSpPr/>
                <p:nvPr/>
              </p:nvSpPr>
              <p:spPr bwMode="auto">
                <a:xfrm>
                  <a:off x="1967" y="1569"/>
                  <a:ext cx="907" cy="1300"/>
                </a:xfrm>
                <a:custGeom>
                  <a:avLst/>
                  <a:gdLst>
                    <a:gd name="T0" fmla="*/ 384 w 384"/>
                    <a:gd name="T1" fmla="*/ 0 h 550"/>
                    <a:gd name="T2" fmla="*/ 161 w 384"/>
                    <a:gd name="T3" fmla="*/ 73 h 550"/>
                    <a:gd name="T4" fmla="*/ 24 w 384"/>
                    <a:gd name="T5" fmla="*/ 271 h 550"/>
                    <a:gd name="T6" fmla="*/ 56 w 384"/>
                    <a:gd name="T7" fmla="*/ 540 h 550"/>
                    <a:gd name="T8" fmla="*/ 62 w 384"/>
                    <a:gd name="T9" fmla="*/ 549 h 550"/>
                    <a:gd name="T10" fmla="*/ 65 w 384"/>
                    <a:gd name="T11" fmla="*/ 548 h 550"/>
                    <a:gd name="T12" fmla="*/ 384 w 384"/>
                    <a:gd name="T13" fmla="*/ 366 h 550"/>
                    <a:gd name="T14" fmla="*/ 384 w 384"/>
                    <a:gd name="T15" fmla="*/ 0 h 550"/>
                    <a:gd name="T16" fmla="*/ 0 60000 65536"/>
                    <a:gd name="T17" fmla="*/ 0 60000 65536"/>
                    <a:gd name="T18" fmla="*/ 0 60000 65536"/>
                    <a:gd name="T19" fmla="*/ 0 60000 65536"/>
                    <a:gd name="T20" fmla="*/ 0 60000 65536"/>
                    <a:gd name="T21" fmla="*/ 0 60000 65536"/>
                    <a:gd name="T22" fmla="*/ 0 60000 65536"/>
                    <a:gd name="T23" fmla="*/ 0 60000 65536"/>
                    <a:gd name="T24" fmla="*/ 0 w 384"/>
                    <a:gd name="T25" fmla="*/ 0 h 550"/>
                    <a:gd name="T26" fmla="*/ 384 w 384"/>
                    <a:gd name="T27" fmla="*/ 550 h 5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4" h="550">
                      <a:moveTo>
                        <a:pt x="384" y="0"/>
                      </a:moveTo>
                      <a:cubicBezTo>
                        <a:pt x="304" y="0"/>
                        <a:pt x="225" y="25"/>
                        <a:pt x="161" y="73"/>
                      </a:cubicBezTo>
                      <a:cubicBezTo>
                        <a:pt x="95" y="121"/>
                        <a:pt x="46" y="191"/>
                        <a:pt x="24" y="271"/>
                      </a:cubicBezTo>
                      <a:cubicBezTo>
                        <a:pt x="0" y="361"/>
                        <a:pt x="11" y="458"/>
                        <a:pt x="56" y="540"/>
                      </a:cubicBezTo>
                      <a:cubicBezTo>
                        <a:pt x="57" y="542"/>
                        <a:pt x="60" y="550"/>
                        <a:pt x="62" y="549"/>
                      </a:cubicBezTo>
                      <a:cubicBezTo>
                        <a:pt x="63" y="549"/>
                        <a:pt x="64" y="548"/>
                        <a:pt x="65" y="548"/>
                      </a:cubicBezTo>
                      <a:cubicBezTo>
                        <a:pt x="69" y="545"/>
                        <a:pt x="377" y="370"/>
                        <a:pt x="384" y="366"/>
                      </a:cubicBezTo>
                      <a:cubicBezTo>
                        <a:pt x="384" y="366"/>
                        <a:pt x="384" y="23"/>
                        <a:pt x="384" y="0"/>
                      </a:cubicBezTo>
                    </a:path>
                  </a:pathLst>
                </a:custGeom>
                <a:grpFill/>
                <a:ln w="12700" cap="rnd" cmpd="sng">
                  <a:solidFill>
                    <a:schemeClr val="bg1"/>
                  </a:solidFill>
                  <a:prstDash val="solid"/>
                  <a:round/>
                </a:ln>
                <a:sp3d>
                  <a:bevelT w="57150" h="120650" prst="riblet"/>
                  <a:bevelB w="31750"/>
                </a:sp3d>
              </p:spPr>
              <p:txBody>
                <a:bodyPr/>
                <a:lstStyle/>
                <a:p>
                  <a:pPr fontAlgn="auto">
                    <a:spcBef>
                      <a:spcPts val="0"/>
                    </a:spcBef>
                    <a:spcAft>
                      <a:spcPts val="0"/>
                    </a:spcAft>
                    <a:defRPr/>
                  </a:pPr>
                  <a:endParaRPr lang="de-DE">
                    <a:solidFill>
                      <a:srgbClr val="000000"/>
                    </a:solidFill>
                    <a:latin typeface="+mn-lt"/>
                    <a:cs typeface="+mn-cs"/>
                  </a:endParaRPr>
                </a:p>
              </p:txBody>
            </p:sp>
          </p:grpSp>
          <p:sp>
            <p:nvSpPr>
              <p:cNvPr id="14" name="AutoShape 11"/>
              <p:cNvSpPr>
                <a:spLocks noChangeArrowheads="1"/>
              </p:cNvSpPr>
              <p:nvPr/>
            </p:nvSpPr>
            <p:spPr bwMode="auto">
              <a:xfrm>
                <a:off x="2706688" y="2120261"/>
                <a:ext cx="3748087" cy="3748088"/>
              </a:xfrm>
              <a:custGeom>
                <a:avLst/>
                <a:gdLst>
                  <a:gd name="T0" fmla="*/ 1874044 w 21600"/>
                  <a:gd name="T1" fmla="*/ 0 h 21600"/>
                  <a:gd name="T2" fmla="*/ 548852 w 21600"/>
                  <a:gd name="T3" fmla="*/ 548852 h 21600"/>
                  <a:gd name="T4" fmla="*/ 0 w 21600"/>
                  <a:gd name="T5" fmla="*/ 1874044 h 21600"/>
                  <a:gd name="T6" fmla="*/ 548852 w 21600"/>
                  <a:gd name="T7" fmla="*/ 3199236 h 21600"/>
                  <a:gd name="T8" fmla="*/ 1874044 w 21600"/>
                  <a:gd name="T9" fmla="*/ 3748088 h 21600"/>
                  <a:gd name="T10" fmla="*/ 3199235 w 21600"/>
                  <a:gd name="T11" fmla="*/ 3199236 h 21600"/>
                  <a:gd name="T12" fmla="*/ 3748087 w 21600"/>
                  <a:gd name="T13" fmla="*/ 1874044 h 21600"/>
                  <a:gd name="T14" fmla="*/ 3199235 w 21600"/>
                  <a:gd name="T15" fmla="*/ 548852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 y="10800"/>
                    </a:moveTo>
                    <a:cubicBezTo>
                      <a:pt x="563" y="16454"/>
                      <a:pt x="5146" y="21037"/>
                      <a:pt x="10800" y="21037"/>
                    </a:cubicBezTo>
                    <a:cubicBezTo>
                      <a:pt x="16454" y="21037"/>
                      <a:pt x="21037" y="16454"/>
                      <a:pt x="21037" y="10800"/>
                    </a:cubicBezTo>
                    <a:cubicBezTo>
                      <a:pt x="21037" y="5146"/>
                      <a:pt x="16454" y="563"/>
                      <a:pt x="10800" y="563"/>
                    </a:cubicBezTo>
                    <a:cubicBezTo>
                      <a:pt x="5146" y="563"/>
                      <a:pt x="563" y="5146"/>
                      <a:pt x="563" y="10800"/>
                    </a:cubicBezTo>
                    <a:close/>
                  </a:path>
                </a:pathLst>
              </a:custGeom>
              <a:grpFill/>
              <a:ln w="9525" algn="ctr">
                <a:noFill/>
                <a:round/>
              </a:ln>
              <a:sp3d>
                <a:bevelT w="57150" h="120650" prst="riblet"/>
                <a:bevelB w="31750"/>
              </a:sp3d>
            </p:spPr>
            <p:txBody>
              <a:bodyPr wrap="none" anchor="ctr">
                <a:spAutoFit/>
              </a:bodyPr>
              <a:lstStyle/>
              <a:p>
                <a:pPr fontAlgn="auto">
                  <a:spcBef>
                    <a:spcPts val="0"/>
                  </a:spcBef>
                  <a:spcAft>
                    <a:spcPts val="0"/>
                  </a:spcAft>
                  <a:defRPr/>
                </a:pPr>
                <a:endParaRPr lang="de-DE">
                  <a:solidFill>
                    <a:srgbClr val="000000"/>
                  </a:solidFill>
                  <a:latin typeface="+mn-lt"/>
                  <a:cs typeface="+mn-cs"/>
                </a:endParaRPr>
              </a:p>
            </p:txBody>
          </p:sp>
        </p:grpSp>
      </p:grpSp>
      <p:sp>
        <p:nvSpPr>
          <p:cNvPr id="21" name="Ellipse 4"/>
          <p:cNvSpPr/>
          <p:nvPr/>
        </p:nvSpPr>
        <p:spPr>
          <a:xfrm>
            <a:off x="7529144" y="2207277"/>
            <a:ext cx="1684653" cy="2938471"/>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lIns="20320" tIns="20320" rIns="20320" bIns="20320" anchor="ctr"/>
          <a:lstStyle>
            <a:lvl1pPr defTabSz="1422400" eaLnBrk="0" hangingPunct="0">
              <a:defRPr sz="2400">
                <a:solidFill>
                  <a:schemeClr val="tx1"/>
                </a:solidFill>
                <a:latin typeface="Arial" panose="020B0604020202020204" pitchFamily="34" charset="0"/>
                <a:cs typeface="Arial" panose="020B0604020202020204" pitchFamily="34" charset="0"/>
              </a:defRPr>
            </a:lvl1pPr>
            <a:lvl2pPr marL="37931725" indent="-37474525" defTabSz="1422400"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lnSpc>
                <a:spcPct val="90000"/>
              </a:lnSpc>
              <a:spcAft>
                <a:spcPct val="35000"/>
              </a:spcAft>
            </a:pPr>
            <a:endParaRPr lang="de-DE" altLang="zh-CN" dirty="0">
              <a:solidFill>
                <a:srgbClr val="000000"/>
              </a:solidFill>
              <a:latin typeface="I.Ngaan" panose="02000500000000000000" pitchFamily="2" charset="-122"/>
              <a:ea typeface="I.Ngaan" panose="02000500000000000000" pitchFamily="2" charset="-122"/>
            </a:endParaRPr>
          </a:p>
        </p:txBody>
      </p:sp>
      <p:sp>
        <p:nvSpPr>
          <p:cNvPr id="22" name="Ellipse 21"/>
          <p:cNvSpPr/>
          <p:nvPr/>
        </p:nvSpPr>
        <p:spPr bwMode="auto">
          <a:xfrm>
            <a:off x="5891811" y="5145748"/>
            <a:ext cx="210884" cy="148860"/>
          </a:xfrm>
          <a:prstGeom prst="ellipse">
            <a:avLst/>
          </a:prstGeom>
          <a:solidFill>
            <a:schemeClr val="bg2">
              <a:lumMod val="90000"/>
            </a:schemeClr>
          </a:solidFill>
          <a:ln>
            <a:solidFill>
              <a:schemeClr val="bg1"/>
            </a:solidFill>
            <a:headEnd type="none" w="med" len="med"/>
            <a:tailEnd type="none" w="med" len="med"/>
          </a:ln>
          <a:effectLst>
            <a:outerShdw blurRad="50800" dist="25000" dir="5400000" rotWithShape="0">
              <a:schemeClr val="accent5">
                <a:shade val="30000"/>
                <a:satMod val="150000"/>
                <a:alpha val="38000"/>
              </a:schemeClr>
            </a:outerShdw>
          </a:effectLst>
          <a:scene3d>
            <a:camera prst="orthographicFront"/>
            <a:lightRig rig="threePt" dir="t"/>
          </a:scene3d>
          <a:sp3d>
            <a:bevelT w="82550" h="44450" prst="cross"/>
          </a:sp3d>
        </p:spPr>
        <p:style>
          <a:lnRef idx="1">
            <a:schemeClr val="accent5"/>
          </a:lnRef>
          <a:fillRef idx="2">
            <a:schemeClr val="accent5"/>
          </a:fillRef>
          <a:effectRef idx="1">
            <a:schemeClr val="accent5"/>
          </a:effectRef>
          <a:fontRef idx="minor">
            <a:schemeClr val="dk1"/>
          </a:fontRef>
        </p:style>
        <p:txBody>
          <a:bodyPr anchor="ctr"/>
          <a:lstStyle>
            <a:lvl1pPr eaLnBrk="0" hangingPunct="0">
              <a:defRPr sz="2400">
                <a:solidFill>
                  <a:schemeClr val="tx1"/>
                </a:solidFill>
                <a:latin typeface="Arial" panose="020B0604020202020204" pitchFamily="34" charset="0"/>
                <a:cs typeface="Arial" panose="020B0604020202020204" pitchFamily="34" charset="0"/>
              </a:defRPr>
            </a:lvl1pPr>
            <a:lvl2pPr marL="37931725" indent="-37474525" eaLnBrk="0" hangingPunct="0">
              <a:defRPr sz="2400">
                <a:solidFill>
                  <a:schemeClr val="tx1"/>
                </a:solidFill>
                <a:latin typeface="Arial" panose="020B0604020202020204" pitchFamily="34" charset="0"/>
                <a:cs typeface="Arial" panose="020B0604020202020204" pitchFamily="34" charset="0"/>
              </a:defRPr>
            </a:lvl2pPr>
            <a:lvl3pPr eaLnBrk="0" hangingPunct="0">
              <a:defRPr sz="2400">
                <a:solidFill>
                  <a:schemeClr val="tx1"/>
                </a:solidFill>
                <a:latin typeface="Arial" panose="020B0604020202020204" pitchFamily="34" charset="0"/>
                <a:cs typeface="Arial" panose="020B0604020202020204" pitchFamily="34" charset="0"/>
              </a:defRPr>
            </a:lvl3pPr>
            <a:lvl4pPr eaLnBrk="0" hangingPunct="0">
              <a:defRPr sz="2400">
                <a:solidFill>
                  <a:schemeClr val="tx1"/>
                </a:solidFill>
                <a:latin typeface="Arial" panose="020B0604020202020204" pitchFamily="34" charset="0"/>
                <a:cs typeface="Arial" panose="020B0604020202020204" pitchFamily="34" charset="0"/>
              </a:defRPr>
            </a:lvl4pPr>
            <a:lvl5pPr eaLnBrk="0" hangingPunct="0">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5233"/>
              </a:buClr>
              <a:buSzPct val="120000"/>
              <a:buFontTx/>
              <a:buChar char="•"/>
            </a:pPr>
            <a:endParaRPr lang="nb-NO" sz="1600">
              <a:solidFill>
                <a:srgbClr val="0097B5"/>
              </a:solidFill>
            </a:endParaRPr>
          </a:p>
        </p:txBody>
      </p:sp>
      <p:cxnSp>
        <p:nvCxnSpPr>
          <p:cNvPr id="26" name="直接连接符 25"/>
          <p:cNvCxnSpPr/>
          <p:nvPr/>
        </p:nvCxnSpPr>
        <p:spPr>
          <a:xfrm>
            <a:off x="8693403" y="739065"/>
            <a:ext cx="0" cy="400110"/>
          </a:xfrm>
          <a:prstGeom prst="line">
            <a:avLst/>
          </a:prstGeom>
          <a:ln w="1270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直接连接符 26"/>
          <p:cNvCxnSpPr/>
          <p:nvPr/>
        </p:nvCxnSpPr>
        <p:spPr>
          <a:xfrm>
            <a:off x="9872171" y="739065"/>
            <a:ext cx="0" cy="400110"/>
          </a:xfrm>
          <a:prstGeom prst="line">
            <a:avLst/>
          </a:prstGeom>
          <a:ln w="1270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0" name="文本框 29"/>
          <p:cNvSpPr txBox="1"/>
          <p:nvPr/>
        </p:nvSpPr>
        <p:spPr>
          <a:xfrm>
            <a:off x="1814195" y="1724025"/>
            <a:ext cx="7719060" cy="3169285"/>
          </a:xfrm>
          <a:prstGeom prst="rect">
            <a:avLst/>
          </a:prstGeom>
          <a:noFill/>
        </p:spPr>
        <p:txBody>
          <a:bodyPr wrap="square" rtlCol="0">
            <a:spAutoFit/>
          </a:bodyPr>
          <a:p>
            <a:endParaRPr lang="zh-CN" altLang="en-US" sz="2800" b="1"/>
          </a:p>
          <a:p>
            <a:r>
              <a:rPr lang="zh-CN" altLang="en-US" sz="2800" b="1"/>
              <a:t>计划成功的小组时间的指导原则：</a:t>
            </a:r>
            <a:endParaRPr lang="zh-CN" altLang="en-US" sz="2800" b="1"/>
          </a:p>
          <a:p>
            <a:r>
              <a:rPr lang="en-US" altLang="zh-CN" sz="2400"/>
              <a:t>1.</a:t>
            </a:r>
            <a:r>
              <a:rPr lang="zh-CN" altLang="en-US" sz="2400"/>
              <a:t>选择学习材料时，要考虑孩子的兴趣及发展能力</a:t>
            </a:r>
            <a:endParaRPr lang="zh-CN" altLang="en-US" sz="2400"/>
          </a:p>
          <a:p>
            <a:r>
              <a:rPr lang="en-US" altLang="zh-CN" sz="2400"/>
              <a:t>2.</a:t>
            </a:r>
            <a:r>
              <a:rPr lang="zh-CN" altLang="en-US" sz="2400"/>
              <a:t>准备好补充材料</a:t>
            </a:r>
            <a:endParaRPr lang="zh-CN" altLang="en-US" sz="2400"/>
          </a:p>
          <a:p>
            <a:r>
              <a:rPr lang="en-US" altLang="zh-CN" sz="2400"/>
              <a:t>3.</a:t>
            </a:r>
            <a:r>
              <a:rPr lang="zh-CN" altLang="en-US" sz="2400"/>
              <a:t>利用小组时间的安排作为介绍新材料，或让孩子重新接触他们原已失去兴趣的旧材料的机会。</a:t>
            </a:r>
            <a:endParaRPr lang="zh-CN" altLang="en-US" sz="2400"/>
          </a:p>
          <a:p>
            <a:r>
              <a:rPr lang="en-US" altLang="zh-CN" sz="2400"/>
              <a:t>4.</a:t>
            </a:r>
            <a:r>
              <a:rPr lang="zh-CN" altLang="en-US" sz="2400"/>
              <a:t>考虑整年的时段性</a:t>
            </a:r>
            <a:endParaRPr lang="zh-CN" altLang="en-US" sz="2400"/>
          </a:p>
          <a:p>
            <a:r>
              <a:rPr lang="zh-CN" altLang="en-US" sz="2400"/>
              <a:t>         </a:t>
            </a:r>
            <a:endParaRPr lang="zh-CN" altLang="en-US" sz="2400"/>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29"/>
          <p:cNvSpPr txBox="1"/>
          <p:nvPr/>
        </p:nvSpPr>
        <p:spPr>
          <a:xfrm>
            <a:off x="6736301" y="5226198"/>
            <a:ext cx="2438400" cy="768350"/>
          </a:xfrm>
          <a:prstGeom prst="rect">
            <a:avLst/>
          </a:prstGeom>
          <a:noFill/>
        </p:spPr>
        <p:txBody>
          <a:bodyPr wrap="none" rtlCol="0">
            <a:spAutoFit/>
          </a:bodyPr>
          <a:lstStyle/>
          <a:p>
            <a:r>
              <a:rPr lang="en-US" altLang="zh-CN" sz="4400" b="1" dirty="0">
                <a:latin typeface="I.Ngaan" panose="02000500000000000000" pitchFamily="2" charset="-122"/>
                <a:ea typeface="I.Ngaan" panose="02000500000000000000" pitchFamily="2" charset="-122"/>
              </a:rPr>
              <a:t>CONTENTS</a:t>
            </a:r>
            <a:endParaRPr lang="zh-CN" altLang="en-US" sz="4400" b="1" dirty="0">
              <a:latin typeface="I.Ngaan" panose="02000500000000000000" pitchFamily="2" charset="-122"/>
              <a:ea typeface="I.Ngaan" panose="02000500000000000000" pitchFamily="2" charset="-122"/>
            </a:endParaRPr>
          </a:p>
        </p:txBody>
      </p:sp>
      <p:sp>
        <p:nvSpPr>
          <p:cNvPr id="4" name="文本框 3"/>
          <p:cNvSpPr txBox="1"/>
          <p:nvPr/>
        </p:nvSpPr>
        <p:spPr>
          <a:xfrm>
            <a:off x="2240280" y="1195705"/>
            <a:ext cx="7693660" cy="2584450"/>
          </a:xfrm>
          <a:prstGeom prst="rect">
            <a:avLst/>
          </a:prstGeom>
          <a:noFill/>
        </p:spPr>
        <p:txBody>
          <a:bodyPr wrap="square" rtlCol="0">
            <a:spAutoFit/>
          </a:bodyPr>
          <a:p>
            <a:r>
              <a:rPr lang="zh-CN" altLang="zh-CN" sz="3200" b="1"/>
              <a:t>计划的点子来源要如何产生？</a:t>
            </a:r>
            <a:endParaRPr lang="zh-CN" altLang="zh-CN" sz="3200" b="1"/>
          </a:p>
          <a:p>
            <a:endParaRPr lang="zh-CN" altLang="zh-CN"/>
          </a:p>
          <a:p>
            <a:r>
              <a:rPr lang="zh-CN" altLang="zh-CN"/>
              <a:t>        </a:t>
            </a:r>
            <a:r>
              <a:rPr lang="zh-CN" altLang="zh-CN" sz="2800"/>
              <a:t>以孩子的兴趣为中心（适宜）</a:t>
            </a:r>
            <a:endParaRPr lang="zh-CN" altLang="zh-CN" sz="2800"/>
          </a:p>
          <a:p>
            <a:r>
              <a:rPr lang="zh-CN" altLang="zh-CN" sz="2800"/>
              <a:t>     以新材料为中心做计划  </a:t>
            </a:r>
            <a:endParaRPr lang="zh-CN" altLang="zh-CN" sz="2800"/>
          </a:p>
          <a:p>
            <a:r>
              <a:rPr lang="zh-CN" altLang="zh-CN" sz="2800"/>
              <a:t>     以高瞻核心经验为中心做计划</a:t>
            </a:r>
            <a:endParaRPr lang="zh-CN" altLang="zh-CN" sz="2800"/>
          </a:p>
          <a:p>
            <a:r>
              <a:rPr lang="zh-CN" altLang="zh-CN" sz="2800"/>
              <a:t>     以社区经验为中心做计划</a:t>
            </a:r>
            <a:endParaRPr lang="zh-CN" altLang="zh-CN" sz="280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2000">
        <p15:prstTrans prst="peelOff"/>
      </p:transition>
    </mc:Choice>
    <mc:Fallback>
      <p:transition spd="slow" advClick="0"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2836471" y="2751892"/>
            <a:ext cx="6670060" cy="676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Font typeface="Arial" panose="020B0604020202020204" pitchFamily="34" charset="0"/>
              <a:buNone/>
            </a:pPr>
            <a:endParaRPr lang="en-US" altLang="zh-CN" sz="4400" cap="all" dirty="0">
              <a:latin typeface="杨任东竹石体-Bold" panose="02000000000000000000" pitchFamily="2" charset="-122"/>
              <a:ea typeface="杨任东竹石体-Bold" panose="02000000000000000000" pitchFamily="2" charset="-122"/>
              <a:cs typeface="+mn-ea"/>
              <a:sym typeface="+mn-lt"/>
            </a:endParaRPr>
          </a:p>
        </p:txBody>
      </p:sp>
      <p:sp>
        <p:nvSpPr>
          <p:cNvPr id="2" name="文本框 1"/>
          <p:cNvSpPr txBox="1"/>
          <p:nvPr/>
        </p:nvSpPr>
        <p:spPr>
          <a:xfrm>
            <a:off x="2672715" y="1427480"/>
            <a:ext cx="6335395" cy="4369435"/>
          </a:xfrm>
          <a:prstGeom prst="rect">
            <a:avLst/>
          </a:prstGeom>
          <a:noFill/>
        </p:spPr>
        <p:txBody>
          <a:bodyPr wrap="square" rtlCol="0">
            <a:spAutoFit/>
          </a:bodyPr>
          <a:p>
            <a:r>
              <a:rPr lang="zh-CN" altLang="en-US" sz="3200" b="1"/>
              <a:t>小组时间计划表内容：</a:t>
            </a:r>
            <a:endParaRPr lang="zh-CN" altLang="en-US" sz="3200" b="1"/>
          </a:p>
          <a:p>
            <a:endParaRPr lang="zh-CN" altLang="en-US" sz="3200" b="1"/>
          </a:p>
          <a:p>
            <a:r>
              <a:rPr lang="zh-CN" altLang="en-US"/>
              <a:t>      </a:t>
            </a:r>
            <a:r>
              <a:rPr lang="zh-CN" altLang="en-US" sz="2800"/>
              <a:t>点子的起源</a:t>
            </a:r>
            <a:endParaRPr lang="zh-CN" altLang="en-US" sz="2800"/>
          </a:p>
          <a:p>
            <a:r>
              <a:rPr lang="zh-CN" altLang="en-US" sz="2800"/>
              <a:t>    可能的核心经验</a:t>
            </a:r>
            <a:endParaRPr lang="zh-CN" altLang="en-US" sz="2800"/>
          </a:p>
          <a:p>
            <a:r>
              <a:rPr lang="zh-CN" altLang="en-US" sz="2800"/>
              <a:t>    材料</a:t>
            </a:r>
            <a:endParaRPr lang="zh-CN" altLang="en-US" sz="2800"/>
          </a:p>
          <a:p>
            <a:r>
              <a:rPr lang="zh-CN" altLang="en-US" sz="2800"/>
              <a:t>    开始</a:t>
            </a:r>
            <a:endParaRPr lang="zh-CN" altLang="en-US" sz="2800"/>
          </a:p>
          <a:p>
            <a:r>
              <a:rPr lang="zh-CN" altLang="en-US" sz="2800"/>
              <a:t>    中间</a:t>
            </a:r>
            <a:endParaRPr lang="zh-CN" altLang="en-US" sz="2800"/>
          </a:p>
          <a:p>
            <a:r>
              <a:rPr lang="zh-CN" altLang="en-US" sz="2800"/>
              <a:t>    结束</a:t>
            </a:r>
            <a:endParaRPr lang="zh-CN" altLang="en-US" sz="2800"/>
          </a:p>
          <a:p>
            <a:r>
              <a:rPr lang="zh-CN" altLang="en-US" sz="2800"/>
              <a:t>    延伸活动</a:t>
            </a:r>
            <a:endParaRPr lang="zh-CN" altLang="en-US" sz="2800"/>
          </a:p>
          <a:p>
            <a:r>
              <a:rPr lang="zh-CN" altLang="en-US"/>
              <a:t>    </a:t>
            </a: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2000">
        <p15:prstTrans prst="crush"/>
      </p:transition>
    </mc:Choice>
    <mc:Fallback>
      <p:transition spd="slow" advClick="0"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48890" y="1381125"/>
            <a:ext cx="6690995" cy="4307840"/>
          </a:xfrm>
          <a:prstGeom prst="rect">
            <a:avLst/>
          </a:prstGeom>
          <a:noFill/>
        </p:spPr>
        <p:txBody>
          <a:bodyPr wrap="square" rtlCol="0">
            <a:spAutoFit/>
          </a:bodyPr>
          <a:p>
            <a:r>
              <a:rPr lang="zh-CN" altLang="en-US" sz="3200" b="1"/>
              <a:t>支持孩子在小组时间的探索</a:t>
            </a:r>
            <a:endParaRPr lang="zh-CN" altLang="en-US" sz="3200" b="1"/>
          </a:p>
          <a:p>
            <a:endParaRPr lang="zh-CN" altLang="en-US"/>
          </a:p>
          <a:p>
            <a:r>
              <a:rPr lang="zh-CN" altLang="en-US"/>
              <a:t>       </a:t>
            </a:r>
            <a:r>
              <a:rPr lang="zh-CN" altLang="en-US" sz="2800"/>
              <a:t>与孩子保持相同的位置</a:t>
            </a:r>
            <a:endParaRPr lang="zh-CN" altLang="en-US" sz="2800"/>
          </a:p>
          <a:p>
            <a:r>
              <a:rPr lang="zh-CN" altLang="en-US" sz="2800"/>
              <a:t>     观察孩子用材料做什么</a:t>
            </a:r>
            <a:endParaRPr lang="zh-CN" altLang="en-US" sz="2800"/>
          </a:p>
          <a:p>
            <a:r>
              <a:rPr lang="zh-CN" altLang="en-US" sz="2800"/>
              <a:t>     仔细听孩子说话</a:t>
            </a:r>
            <a:endParaRPr lang="zh-CN" altLang="en-US" sz="2800"/>
          </a:p>
          <a:p>
            <a:r>
              <a:rPr lang="zh-CN" altLang="en-US" sz="2800"/>
              <a:t>     注意每一个孩子</a:t>
            </a:r>
            <a:endParaRPr lang="zh-CN" altLang="en-US" sz="2800"/>
          </a:p>
          <a:p>
            <a:r>
              <a:rPr lang="zh-CN" altLang="en-US" sz="2800"/>
              <a:t>     跟孩子做相同的事情</a:t>
            </a:r>
            <a:endParaRPr lang="zh-CN" altLang="en-US" sz="2800"/>
          </a:p>
          <a:p>
            <a:r>
              <a:rPr lang="zh-CN" altLang="en-US" sz="2800"/>
              <a:t>     与孩子交谈，让他们主导</a:t>
            </a:r>
            <a:endParaRPr lang="zh-CN" altLang="en-US" sz="2800"/>
          </a:p>
          <a:p>
            <a:r>
              <a:rPr lang="zh-CN" altLang="en-US" sz="2800"/>
              <a:t>     抗拒为孩子代劳的冲动</a:t>
            </a:r>
            <a:endParaRPr lang="zh-CN" altLang="en-US" sz="2800"/>
          </a:p>
          <a:p>
            <a:r>
              <a:rPr lang="zh-CN" altLang="en-US" sz="2800"/>
              <a:t>     谨慎地问问题</a:t>
            </a:r>
            <a:endParaRPr lang="zh-CN" altLang="en-US" sz="280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2000">
        <p15:prstTrans prst="crush"/>
      </p:transition>
    </mc:Choice>
    <mc:Fallback>
      <p:transition spd="slow" advClick="0"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254885" y="747395"/>
            <a:ext cx="7927340" cy="6708775"/>
          </a:xfrm>
          <a:prstGeom prst="rect">
            <a:avLst/>
          </a:prstGeom>
          <a:noFill/>
        </p:spPr>
        <p:txBody>
          <a:bodyPr wrap="square" rtlCol="0">
            <a:spAutoFit/>
          </a:bodyPr>
          <a:p>
            <a:r>
              <a:rPr lang="en-US" altLang="zh-CN" sz="2400" b="1"/>
              <a:t>“</a:t>
            </a:r>
            <a:r>
              <a:rPr lang="zh-CN" altLang="en-US" sz="2400" b="1"/>
              <a:t>必定成功</a:t>
            </a:r>
            <a:r>
              <a:rPr lang="en-US" altLang="zh-CN" sz="2400" b="1"/>
              <a:t>”</a:t>
            </a:r>
            <a:r>
              <a:rPr lang="zh-CN" altLang="en-US" sz="2400" b="1"/>
              <a:t>计划案例：</a:t>
            </a:r>
            <a:endParaRPr lang="zh-CN" altLang="en-US"/>
          </a:p>
          <a:p>
            <a:r>
              <a:rPr lang="zh-CN" altLang="en-US"/>
              <a:t>     </a:t>
            </a:r>
            <a:r>
              <a:rPr lang="zh-CN" altLang="en-US" sz="2000"/>
              <a:t> 准备了材料，制作花生酱，计划是提供他们制造花生酱的经验，最后转换到了</a:t>
            </a:r>
            <a:r>
              <a:rPr lang="en-US" altLang="zh-CN" sz="2000"/>
              <a:t>“</a:t>
            </a:r>
            <a:r>
              <a:rPr lang="zh-CN" altLang="en-US" sz="2000"/>
              <a:t>指导老师</a:t>
            </a:r>
            <a:r>
              <a:rPr lang="en-US" altLang="zh-CN" sz="2000"/>
              <a:t>”</a:t>
            </a:r>
            <a:r>
              <a:rPr lang="zh-CN" altLang="en-US" sz="2000"/>
              <a:t>的模式中去，从兴致勃勃到被吓哭，虽然最后达到了计划的结果，但是孩子却还是不知道花生酱的来源。</a:t>
            </a:r>
            <a:endParaRPr lang="zh-CN" altLang="en-US" sz="2000"/>
          </a:p>
          <a:p>
            <a:r>
              <a:rPr lang="en-US" altLang="zh-CN" sz="2000"/>
              <a:t>     </a:t>
            </a:r>
            <a:r>
              <a:rPr lang="zh-CN" altLang="en-US" sz="2000"/>
              <a:t>可能老师日常也是这样活动很有计划性，认为幼儿会按照我们预设的发展，可幼儿最后玩的很累？为什么呢？孩子并未按照自己的意愿，自己的想法去游戏，发展，也就失去了兴趣点。真正的游戏可以满足幼儿的需要，带来快乐，如果有些东西是老师自己设定的，那幼儿得到的并不是他们自己在游戏中真正获得的东西。</a:t>
            </a:r>
            <a:endParaRPr lang="zh-CN" altLang="en-US" sz="2000"/>
          </a:p>
          <a:p>
            <a:r>
              <a:rPr lang="zh-CN" altLang="en-US" sz="2000"/>
              <a:t>     游戏应是幼儿自己的活动，在游戏中通过自己的能力来解决问题，培养同伴间的合作精神和友谊。我们都知道要自主游戏，那是不是真的让孩子去自主游戏了，还是值得思考的，放开手，也许孩子会带来不一般的惊喜表现。绪论通过小组计划表为架构，提供促进孩子自发性学习的方法。</a:t>
            </a:r>
            <a:endParaRPr lang="zh-CN" altLang="en-US" sz="2000"/>
          </a:p>
          <a:p>
            <a:endParaRPr lang="zh-CN" altLang="en-US" sz="2000"/>
          </a:p>
          <a:p>
            <a:endParaRPr lang="zh-CN" altLang="en-US"/>
          </a:p>
          <a:p>
            <a:endParaRPr lang="zh-CN" altLang="en-US"/>
          </a:p>
          <a:p>
            <a:endParaRPr lang="zh-CN" altLang="en-US"/>
          </a:p>
          <a:p>
            <a:endParaRPr lang="zh-CN" altLang="en-US"/>
          </a:p>
          <a:p>
            <a:endParaRPr lang="zh-CN" altLang="en-US"/>
          </a:p>
          <a:p>
            <a:endParaRPr lang="zh-CN" altLang="en-US"/>
          </a:p>
          <a:p>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Click="0" advTm="2000">
        <p15:prstTrans prst="crush"/>
      </p:transition>
    </mc:Choice>
    <mc:Fallback>
      <p:transition spd="slow" advClick="0" advTm="2000">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ISPRING_PRESENTATION_TITLE" val="清新工作汇报总结PPt模板预览视频"/>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1214</Words>
  <Application>WPS 演示</Application>
  <PresentationFormat>宽屏</PresentationFormat>
  <Paragraphs>86</Paragraphs>
  <Slides>12</Slides>
  <Notes>23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12</vt:i4>
      </vt:variant>
    </vt:vector>
  </HeadingPairs>
  <TitlesOfParts>
    <vt:vector size="27" baseType="lpstr">
      <vt:lpstr>Arial</vt:lpstr>
      <vt:lpstr>宋体</vt:lpstr>
      <vt:lpstr>Wingdings</vt:lpstr>
      <vt:lpstr>微软雅黑</vt:lpstr>
      <vt:lpstr>Calibri</vt:lpstr>
      <vt:lpstr>杨任东竹石体-Bold</vt:lpstr>
      <vt:lpstr>庞门正道标题体</vt:lpstr>
      <vt:lpstr>Open Sans Extrabold</vt:lpstr>
      <vt:lpstr>Segoe Print</vt:lpstr>
      <vt:lpstr>I.Ngaan</vt:lpstr>
      <vt:lpstr>Arial Unicode MS</vt:lpstr>
      <vt:lpstr>等线 Light</vt:lpstr>
      <vt:lpstr>等线</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清新工作汇报总结PPt模板预览视频</dc:title>
  <dc:creator>asus</dc:creator>
  <cp:lastModifiedBy>Administrator</cp:lastModifiedBy>
  <cp:revision>83</cp:revision>
  <dcterms:created xsi:type="dcterms:W3CDTF">2019-05-05T13:31:00Z</dcterms:created>
  <dcterms:modified xsi:type="dcterms:W3CDTF">2019-08-26T13:56:11Z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