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82" r:id="rId2"/>
    <p:sldId id="283" r:id="rId3"/>
    <p:sldId id="284" r:id="rId4"/>
  </p:sldIdLst>
  <p:sldSz cx="9144000" cy="52197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73A24"/>
    <a:srgbClr val="4D4F28"/>
    <a:srgbClr val="5C454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-906" y="-84"/>
      </p:cViewPr>
      <p:guideLst>
        <p:guide orient="horz" pos="1644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301A0F-AAFF-4AE0-BDAC-4BC085EF0685}" type="datetimeFigureOut">
              <a:rPr lang="zh-CN" altLang="en-US" smtClean="0"/>
              <a:pPr/>
              <a:t>2019/8/28 Wednesday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725488" y="1143000"/>
            <a:ext cx="54070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385FFA-1844-4103-A254-2BF75896BC6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8975" rtl="0" eaLnBrk="1" latinLnBrk="0" hangingPunct="1">
      <a:defRPr sz="905" kern="1200">
        <a:solidFill>
          <a:schemeClr val="tx1"/>
        </a:solidFill>
        <a:latin typeface="+mn-lt"/>
        <a:ea typeface="+mn-ea"/>
        <a:cs typeface="+mn-cs"/>
      </a:defRPr>
    </a:lvl1pPr>
    <a:lvl2pPr marL="344805" algn="l" defTabSz="688975" rtl="0" eaLnBrk="1" latinLnBrk="0" hangingPunct="1">
      <a:defRPr sz="905" kern="1200">
        <a:solidFill>
          <a:schemeClr val="tx1"/>
        </a:solidFill>
        <a:latin typeface="+mn-lt"/>
        <a:ea typeface="+mn-ea"/>
        <a:cs typeface="+mn-cs"/>
      </a:defRPr>
    </a:lvl2pPr>
    <a:lvl3pPr marL="689610" algn="l" defTabSz="688975" rtl="0" eaLnBrk="1" latinLnBrk="0" hangingPunct="1">
      <a:defRPr sz="905" kern="1200">
        <a:solidFill>
          <a:schemeClr val="tx1"/>
        </a:solidFill>
        <a:latin typeface="+mn-lt"/>
        <a:ea typeface="+mn-ea"/>
        <a:cs typeface="+mn-cs"/>
      </a:defRPr>
    </a:lvl3pPr>
    <a:lvl4pPr marL="1034415" algn="l" defTabSz="688975" rtl="0" eaLnBrk="1" latinLnBrk="0" hangingPunct="1">
      <a:defRPr sz="905" kern="1200">
        <a:solidFill>
          <a:schemeClr val="tx1"/>
        </a:solidFill>
        <a:latin typeface="+mn-lt"/>
        <a:ea typeface="+mn-ea"/>
        <a:cs typeface="+mn-cs"/>
      </a:defRPr>
    </a:lvl4pPr>
    <a:lvl5pPr marL="1379220" algn="l" defTabSz="688975" rtl="0" eaLnBrk="1" latinLnBrk="0" hangingPunct="1">
      <a:defRPr sz="905" kern="1200">
        <a:solidFill>
          <a:schemeClr val="tx1"/>
        </a:solidFill>
        <a:latin typeface="+mn-lt"/>
        <a:ea typeface="+mn-ea"/>
        <a:cs typeface="+mn-cs"/>
      </a:defRPr>
    </a:lvl5pPr>
    <a:lvl6pPr marL="1723390" algn="l" defTabSz="688975" rtl="0" eaLnBrk="1" latinLnBrk="0" hangingPunct="1">
      <a:defRPr sz="905" kern="1200">
        <a:solidFill>
          <a:schemeClr val="tx1"/>
        </a:solidFill>
        <a:latin typeface="+mn-lt"/>
        <a:ea typeface="+mn-ea"/>
        <a:cs typeface="+mn-cs"/>
      </a:defRPr>
    </a:lvl6pPr>
    <a:lvl7pPr marL="2068195" algn="l" defTabSz="688975" rtl="0" eaLnBrk="1" latinLnBrk="0" hangingPunct="1">
      <a:defRPr sz="905" kern="1200">
        <a:solidFill>
          <a:schemeClr val="tx1"/>
        </a:solidFill>
        <a:latin typeface="+mn-lt"/>
        <a:ea typeface="+mn-ea"/>
        <a:cs typeface="+mn-cs"/>
      </a:defRPr>
    </a:lvl7pPr>
    <a:lvl8pPr marL="2413000" algn="l" defTabSz="688975" rtl="0" eaLnBrk="1" latinLnBrk="0" hangingPunct="1">
      <a:defRPr sz="905" kern="1200">
        <a:solidFill>
          <a:schemeClr val="tx1"/>
        </a:solidFill>
        <a:latin typeface="+mn-lt"/>
        <a:ea typeface="+mn-ea"/>
        <a:cs typeface="+mn-cs"/>
      </a:defRPr>
    </a:lvl8pPr>
    <a:lvl9pPr marL="2757805" algn="l" defTabSz="688975" rtl="0" eaLnBrk="1" latinLnBrk="0" hangingPunct="1">
      <a:defRPr sz="90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85FFA-1844-4103-A254-2BF75896BC61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85FFA-1844-4103-A254-2BF75896BC61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85FFA-1844-4103-A254-2BF75896BC61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54243"/>
            <a:ext cx="6858000" cy="1817229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41551"/>
            <a:ext cx="6858000" cy="1260219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EE0CA-63EA-4A5C-BE79-1C7A06733644}" type="datetimeFigureOut">
              <a:rPr lang="zh-CN" altLang="en-US" smtClean="0"/>
              <a:pPr/>
              <a:t>2019/8/28 Wednesday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E4E42-360D-463F-8BFC-E60634B6EEF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000"/>
    </mc:Choice>
    <mc:Fallback>
      <p:transition spd="slow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EE0CA-63EA-4A5C-BE79-1C7A06733644}" type="datetimeFigureOut">
              <a:rPr lang="zh-CN" altLang="en-US" smtClean="0"/>
              <a:pPr/>
              <a:t>2019/8/28 Wednesday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E4E42-360D-463F-8BFC-E60634B6EEF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000"/>
    </mc:Choice>
    <mc:Fallback>
      <p:transition spd="slow"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7901"/>
            <a:ext cx="1971675" cy="442345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7901"/>
            <a:ext cx="5800725" cy="4423454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EE0CA-63EA-4A5C-BE79-1C7A06733644}" type="datetimeFigureOut">
              <a:rPr lang="zh-CN" altLang="en-US" smtClean="0"/>
              <a:pPr/>
              <a:t>2019/8/28 Wednesday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E4E42-360D-463F-8BFC-E60634B6EEF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000"/>
    </mc:Choice>
    <mc:Fallback>
      <p:transition spd="slow" advTm="3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EE0CA-63EA-4A5C-BE79-1C7A06733644}" type="datetimeFigureOut">
              <a:rPr lang="zh-CN" altLang="en-US" smtClean="0"/>
              <a:pPr/>
              <a:t>2019/8/28 Wednesday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E4E42-360D-463F-8BFC-E60634B6EEF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000"/>
    </mc:Choice>
    <mc:Fallback>
      <p:transition spd="slow" advTm="3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301301"/>
            <a:ext cx="7886700" cy="217125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3888" y="3493092"/>
            <a:ext cx="7886700" cy="114180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EE0CA-63EA-4A5C-BE79-1C7A06733644}" type="datetimeFigureOut">
              <a:rPr lang="zh-CN" altLang="en-US" smtClean="0"/>
              <a:pPr/>
              <a:t>2019/8/28 Wednesday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E4E42-360D-463F-8BFC-E60634B6EEF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000"/>
    </mc:Choice>
    <mc:Fallback>
      <p:transition spd="slow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28650" y="1389503"/>
            <a:ext cx="3886200" cy="331185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29150" y="1389503"/>
            <a:ext cx="3886200" cy="331185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EE0CA-63EA-4A5C-BE79-1C7A06733644}" type="datetimeFigureOut">
              <a:rPr lang="zh-CN" altLang="en-US" smtClean="0"/>
              <a:pPr/>
              <a:t>2019/8/28 Wednesday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E4E42-360D-463F-8BFC-E60634B6EEF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000"/>
    </mc:Choice>
    <mc:Fallback>
      <p:transition spd="slow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7901"/>
            <a:ext cx="7886700" cy="100890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9842" y="1279552"/>
            <a:ext cx="3868340" cy="6270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9842" y="1906640"/>
            <a:ext cx="3868340" cy="280438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79552"/>
            <a:ext cx="3887391" cy="6270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29150" y="1906640"/>
            <a:ext cx="3887391" cy="280438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EE0CA-63EA-4A5C-BE79-1C7A06733644}" type="datetimeFigureOut">
              <a:rPr lang="zh-CN" altLang="en-US" smtClean="0"/>
              <a:pPr/>
              <a:t>2019/8/28 Wednesday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E4E42-360D-463F-8BFC-E60634B6EEF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000"/>
    </mc:Choice>
    <mc:Fallback>
      <p:transition spd="slow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EE0CA-63EA-4A5C-BE79-1C7A06733644}" type="datetimeFigureOut">
              <a:rPr lang="zh-CN" altLang="en-US" smtClean="0"/>
              <a:pPr/>
              <a:t>2019/8/28 Wednesday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E4E42-360D-463F-8BFC-E60634B6EEF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000"/>
    </mc:Choice>
    <mc:Fallback>
      <p:transition spd="slow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EE0CA-63EA-4A5C-BE79-1C7A06733644}" type="datetimeFigureOut">
              <a:rPr lang="zh-CN" altLang="en-US" smtClean="0"/>
              <a:pPr/>
              <a:t>2019/8/28 Wednesday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E4E42-360D-463F-8BFC-E60634B6EEF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000"/>
    </mc:Choice>
    <mc:Fallback>
      <p:transition spd="slow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7980"/>
            <a:ext cx="2949178" cy="121793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7391" y="751541"/>
            <a:ext cx="4629150" cy="370937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65910"/>
            <a:ext cx="2949178" cy="2901042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EE0CA-63EA-4A5C-BE79-1C7A06733644}" type="datetimeFigureOut">
              <a:rPr lang="zh-CN" altLang="en-US" smtClean="0"/>
              <a:pPr/>
              <a:t>2019/8/28 Wednesday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E4E42-360D-463F-8BFC-E60634B6EEF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000"/>
    </mc:Choice>
    <mc:Fallback>
      <p:transition spd="slow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7980"/>
            <a:ext cx="2949178" cy="121793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51541"/>
            <a:ext cx="4629150" cy="3709370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65910"/>
            <a:ext cx="2949178" cy="2901042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EE0CA-63EA-4A5C-BE79-1C7A06733644}" type="datetimeFigureOut">
              <a:rPr lang="zh-CN" altLang="en-US" smtClean="0"/>
              <a:pPr/>
              <a:t>2019/8/28 Wednesday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E4E42-360D-463F-8BFC-E60634B6EEF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000"/>
    </mc:Choice>
    <mc:Fallback>
      <p:transition spd="slow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7901"/>
            <a:ext cx="7886700" cy="1008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89503"/>
            <a:ext cx="7886700" cy="33118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837889"/>
            <a:ext cx="2057400" cy="2779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4EE0CA-63EA-4A5C-BE79-1C7A06733644}" type="datetimeFigureOut">
              <a:rPr lang="zh-CN" altLang="en-US" smtClean="0"/>
              <a:pPr/>
              <a:t>2019/8/28 Wednesday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837889"/>
            <a:ext cx="3086100" cy="2779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837889"/>
            <a:ext cx="2057400" cy="2779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E4E42-360D-463F-8BFC-E60634B6EEF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 advTm="3000"/>
    </mc:Choice>
    <mc:Fallback>
      <p:transition spd="slow" advTm="3000"/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941" t="7387" r="9707"/>
          <a:stretch>
            <a:fillRect/>
          </a:stretch>
        </p:blipFill>
        <p:spPr>
          <a:xfrm>
            <a:off x="-27296" y="4371"/>
            <a:ext cx="9171296" cy="521532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28801" y="2148289"/>
            <a:ext cx="536521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 smtClean="0">
                <a:latin typeface="楷体" pitchFamily="49" charset="-122"/>
                <a:ea typeface="楷体" pitchFamily="49" charset="-122"/>
              </a:rPr>
              <a:t>读 书 分 享</a:t>
            </a:r>
            <a:endParaRPr lang="en-US" altLang="zh-CN" sz="4400" b="1" dirty="0" smtClean="0">
              <a:latin typeface="楷体" pitchFamily="49" charset="-122"/>
              <a:ea typeface="楷体" pitchFamily="49" charset="-122"/>
            </a:endParaRPr>
          </a:p>
          <a:p>
            <a:pPr algn="r"/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    ——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理想的教学点子</a:t>
            </a:r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3</a:t>
            </a:r>
            <a:endParaRPr lang="zh-CN" altLang="en-US" sz="2000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941" t="7387" r="9707"/>
          <a:stretch>
            <a:fillRect/>
          </a:stretch>
        </p:blipFill>
        <p:spPr>
          <a:xfrm>
            <a:off x="0" y="4371"/>
            <a:ext cx="9171296" cy="521532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02537" y="506776"/>
            <a:ext cx="65219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计划成功的小组时间的指导原则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5586" y="2093204"/>
            <a:ext cx="65770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小组时间的定义：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小组时间是例行活动中的一 段时间</a:t>
            </a: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通常是一个成人带</a:t>
            </a:r>
            <a:r>
              <a:rPr lang="en-US" altLang="zh-CN" u="sng" dirty="0" smtClean="0">
                <a:latin typeface="楷体" pitchFamily="49" charset="-122"/>
                <a:ea typeface="楷体" pitchFamily="49" charset="-122"/>
              </a:rPr>
              <a:t>5~ 10</a:t>
            </a:r>
            <a:r>
              <a:rPr lang="zh-CN" altLang="en-US" u="sng" dirty="0" smtClean="0">
                <a:latin typeface="楷体" pitchFamily="49" charset="-122"/>
                <a:ea typeface="楷体" pitchFamily="49" charset="-122"/>
              </a:rPr>
              <a:t>个孩子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u="sng" dirty="0" smtClean="0">
                <a:latin typeface="楷体" pitchFamily="49" charset="-122"/>
                <a:ea typeface="楷体" pitchFamily="49" charset="-122"/>
              </a:rPr>
              <a:t>在固定的时间与地点玩成人为孩子选择的材料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。在小组时间里，孩子试验、探索、创造，解决问题，或以自己的方式用材料建造东西。孩子工作时，成人以延伸孩子的想法、观察他们的游戏或倾听他们的谈话来表示支持。</a:t>
            </a:r>
            <a:endParaRPr lang="zh-CN" altLang="en-US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1" name="椭圆形标注 10"/>
          <p:cNvSpPr/>
          <p:nvPr/>
        </p:nvSpPr>
        <p:spPr>
          <a:xfrm rot="21257108">
            <a:off x="1817782" y="936435"/>
            <a:ext cx="3272009" cy="1112704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未能做到，平均一个班都有</a:t>
            </a:r>
            <a:r>
              <a:rPr lang="en-US" altLang="zh-CN" sz="1600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30</a:t>
            </a:r>
            <a:r>
              <a:rPr lang="zh-CN" altLang="en-US" sz="1600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以上，两名老师，通常一个成人带</a:t>
            </a:r>
            <a:r>
              <a:rPr lang="en-US" altLang="zh-CN" sz="1600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15</a:t>
            </a:r>
            <a:r>
              <a:rPr lang="zh-CN" altLang="en-US" sz="1600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人以上。</a:t>
            </a:r>
            <a:endParaRPr lang="zh-CN" altLang="en-US" sz="1600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" name="椭圆形标注 11"/>
          <p:cNvSpPr/>
          <p:nvPr/>
        </p:nvSpPr>
        <p:spPr>
          <a:xfrm rot="1897820">
            <a:off x="6995712" y="1233892"/>
            <a:ext cx="2203373" cy="1465243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平时都是孩子们自主选择想玩的材料和地点。</a:t>
            </a:r>
            <a:endParaRPr lang="zh-CN" altLang="en-US" sz="1600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941" t="7387" r="9707"/>
          <a:stretch>
            <a:fillRect/>
          </a:stretch>
        </p:blipFill>
        <p:spPr>
          <a:xfrm>
            <a:off x="-27296" y="4371"/>
            <a:ext cx="9171296" cy="52153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33889" y="1377108"/>
            <a:ext cx="638978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、为小组时间选择学习材料时</a:t>
            </a: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要考虑孩子的兴趣及发展能力。</a:t>
            </a:r>
            <a:endParaRPr lang="en-US" altLang="zh-CN" dirty="0" smtClean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、可以被多样化使用的材料，以适合小组孩子的需要及兴趣。</a:t>
            </a:r>
            <a:endParaRPr lang="en-US" altLang="zh-CN" dirty="0" smtClean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、？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准备好补充材料。</a:t>
            </a:r>
            <a:r>
              <a:rPr lang="zh-CN" altLang="en-US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（未能及时做到）</a:t>
            </a:r>
            <a:endParaRPr lang="en-US" altLang="zh-CN" dirty="0" smtClean="0">
              <a:solidFill>
                <a:srgbClr val="C00000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、利用小组时间的安排作为介绍新材料</a:t>
            </a: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或让孩子重新接触他们原已失去兴趣的旧材料的机会。从观察孩子探索时的动作</a:t>
            </a: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可以得知材料的价值以及日后可能使用的方式。</a:t>
            </a:r>
            <a:endParaRPr lang="en-US" altLang="zh-CN" dirty="0" smtClean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、计划特殊的小组时间时</a:t>
            </a: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考虑整年的时段性、孩子待在同个小组的时间长度以及他们对你提供的材料有多少经验。</a:t>
            </a:r>
            <a:endParaRPr lang="zh-CN" altLang="en-US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9317" y="837282"/>
            <a:ext cx="65219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指导原则：</a:t>
            </a:r>
            <a:endParaRPr lang="zh-CN" altLang="en-US" sz="20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自定义 6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71616"/>
      </a:accent1>
      <a:accent2>
        <a:srgbClr val="3F3F3F"/>
      </a:accent2>
      <a:accent3>
        <a:srgbClr val="A5A5A5"/>
      </a:accent3>
      <a:accent4>
        <a:srgbClr val="3F3F3F"/>
      </a:accent4>
      <a:accent5>
        <a:srgbClr val="222A35"/>
      </a:accent5>
      <a:accent6>
        <a:srgbClr val="7F7F7F"/>
      </a:accent6>
      <a:hlink>
        <a:srgbClr val="262626"/>
      </a:hlink>
      <a:folHlink>
        <a:srgbClr val="26262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173</TotalTime>
  <Words>283</Words>
  <Application>WPS 演示</Application>
  <PresentationFormat>自定义</PresentationFormat>
  <Paragraphs>15</Paragraphs>
  <Slides>3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主题​​</vt:lpstr>
      <vt:lpstr>幻灯片 1</vt:lpstr>
      <vt:lpstr>幻灯片 2</vt:lpstr>
      <vt:lpstr>幻灯片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小清新水彩项目展示企业宣传PPT模板</dc:title>
  <dc:creator>千库网</dc:creator>
  <cp:lastModifiedBy>Microsoft</cp:lastModifiedBy>
  <cp:revision>23</cp:revision>
  <dcterms:created xsi:type="dcterms:W3CDTF">2017-11-10T03:55:00Z</dcterms:created>
  <dcterms:modified xsi:type="dcterms:W3CDTF">2019-08-28T01:03:37Z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