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7" r:id="rId4"/>
    <p:sldId id="256" r:id="rId5"/>
    <p:sldId id="263" r:id="rId6"/>
    <p:sldId id="268" r:id="rId7"/>
    <p:sldId id="262" r:id="rId8"/>
    <p:sldId id="266" r:id="rId9"/>
    <p:sldId id="264" r:id="rId10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43"/>
        <p:guide pos="288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3" name="标题 1"/>
          <p:cNvSpPr>
            <a:spLocks noGrp="1"/>
          </p:cNvSpPr>
          <p:nvPr>
            <p:ph type="title"/>
          </p:nvPr>
        </p:nvSpPr>
        <p:spPr/>
        <p:txBody>
          <a:bodyPr anchor="ctr"/>
          <a:p>
            <a:endParaRPr lang="zh-CN" altLang="en-US"/>
          </a:p>
        </p:txBody>
      </p:sp>
      <p:pic>
        <p:nvPicPr>
          <p:cNvPr id="3074" name="内容占位符 5" descr="读书6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1587" y="19050"/>
            <a:ext cx="9134475" cy="681831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标题 3073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p>
            <a:pPr defTabSz="914400">
              <a:buClrTx/>
              <a:buSzTx/>
              <a:buFontTx/>
            </a:pPr>
            <a:endParaRPr lang="zh-CN" sz="4400" kern="1200" baseline="0">
              <a:latin typeface="+mj-lt"/>
              <a:ea typeface="+mj-ea"/>
              <a:cs typeface="+mj-cs"/>
            </a:endParaRPr>
          </a:p>
        </p:txBody>
      </p:sp>
      <p:sp>
        <p:nvSpPr>
          <p:cNvPr id="4098" name="副标题 307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t"/>
          <a:p>
            <a:pPr defTabSz="914400">
              <a:buClrTx/>
              <a:buSzTx/>
              <a:buFontTx/>
            </a:pPr>
            <a:endParaRPr lang="zh-CN" sz="3200" kern="1200" baseline="0">
              <a:latin typeface="+mn-lt"/>
              <a:ea typeface="+mn-ea"/>
              <a:cs typeface="+mn-cs"/>
            </a:endParaRPr>
          </a:p>
        </p:txBody>
      </p:sp>
      <p:pic>
        <p:nvPicPr>
          <p:cNvPr id="4099" name="图片 7" descr="读书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525" y="23813"/>
            <a:ext cx="9110663" cy="68627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8"/>
          <p:cNvSpPr txBox="1"/>
          <p:nvPr/>
        </p:nvSpPr>
        <p:spPr>
          <a:xfrm>
            <a:off x="3315970" y="3499485"/>
            <a:ext cx="476758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6000" b="1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悦 读 越 好</a:t>
            </a:r>
            <a:endParaRPr lang="zh-CN" sz="6000" b="1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101" name="文本框 9"/>
          <p:cNvSpPr txBox="1"/>
          <p:nvPr/>
        </p:nvSpPr>
        <p:spPr>
          <a:xfrm>
            <a:off x="5816600" y="4808538"/>
            <a:ext cx="1631950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2400">
                <a:latin typeface="Arial" panose="020B0604020202020204" pitchFamily="34" charset="0"/>
                <a:ea typeface="宋体" panose="02010600030101010101" pitchFamily="2" charset="-122"/>
              </a:rPr>
              <a:t>毛燕平   </a:t>
            </a:r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2019.8</a:t>
            </a:r>
            <a:endParaRPr lang="en-US" altLang="zh-CN" sz="2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标题 3073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p>
            <a:pPr defTabSz="914400">
              <a:buClrTx/>
              <a:buSzPct val="100000"/>
              <a:buFontTx/>
            </a:pPr>
            <a:endParaRPr lang="zh-CN" sz="4400" kern="1200" baseline="0">
              <a:latin typeface="+mj-lt"/>
              <a:ea typeface="+mj-ea"/>
              <a:cs typeface="+mj-cs"/>
            </a:endParaRPr>
          </a:p>
        </p:txBody>
      </p:sp>
      <p:sp>
        <p:nvSpPr>
          <p:cNvPr id="7170" name="副标题 307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t"/>
          <a:p>
            <a:pPr defTabSz="914400">
              <a:buClrTx/>
              <a:buSzPct val="100000"/>
              <a:buFontTx/>
            </a:pPr>
            <a:endParaRPr lang="zh-CN" sz="3200" kern="1200" baseline="0">
              <a:latin typeface="+mn-lt"/>
              <a:ea typeface="+mn-ea"/>
              <a:cs typeface="+mn-cs"/>
            </a:endParaRPr>
          </a:p>
        </p:txBody>
      </p:sp>
      <p:pic>
        <p:nvPicPr>
          <p:cNvPr id="7171" name="图片 7" descr="读书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8575" y="-73025"/>
            <a:ext cx="9229090" cy="68935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866775" y="1177925"/>
            <a:ext cx="743902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 noProof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与孩子交谈，让他们主导</a:t>
            </a:r>
            <a:endParaRPr lang="zh-CN" altLang="en-US" sz="4000" noProof="1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73" name="文本框 2"/>
          <p:cNvSpPr txBox="1"/>
          <p:nvPr/>
        </p:nvSpPr>
        <p:spPr>
          <a:xfrm>
            <a:off x="3407410" y="3022600"/>
            <a:ext cx="3927475" cy="26111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210000"/>
              </a:lnSpc>
            </a:pPr>
            <a:r>
              <a:rPr lang="zh-CN" altLang="en-US" sz="1300">
                <a:latin typeface="Arial" panose="020B0604020202020204" pitchFamily="34" charset="0"/>
                <a:ea typeface="宋体" panose="02010600030101010101" pitchFamily="2" charset="-122"/>
              </a:rPr>
              <a:t>教师的介入指导会提高幼儿的游戏水平。幼儿的认知发展、动作发展和社会性发展主要是通过游戏的技能反映出来的，所以游戏水平反应了幼儿的身心发展水平。同一年龄的幼儿园的游戏水平之所以高低不一，先天的因素是原因之一，但更重要的原因则是游戏技能的指导。</a:t>
            </a:r>
            <a:endParaRPr lang="zh-CN" altLang="en-US" sz="13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 sz="18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586230"/>
            <a:ext cx="8229600" cy="4525963"/>
          </a:xfrm>
        </p:spPr>
        <p:txBody>
          <a:bodyPr/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96900" y="152400"/>
            <a:ext cx="8089900" cy="65239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       </a:t>
            </a:r>
            <a:r>
              <a:rPr lang="zh-CN" altLang="en-US" sz="1600"/>
              <a:t>其实，我们教师的介入指导会提高幼儿的游戏水平。幼儿的认知发展、动作发展和社会性发展主要是通过游戏的技能反映出来的，所以游戏水平反应了幼儿的身心发展水平。同一年龄的幼儿园的游戏水平之所以高低不一，先天的因素是原因之一，但更重要的原因则是游戏技能的指导。</a:t>
            </a:r>
            <a:endParaRPr lang="zh-CN" altLang="en-US" sz="1600"/>
          </a:p>
          <a:p>
            <a:r>
              <a:rPr lang="zh-CN" altLang="en-US" sz="1600"/>
              <a:t> 合适的介入方式才能保证自主游戏的顺利进行。为此，幼儿教师要找准角色，并合理预设游戏目标，通过语言、肢体等方式进行介入，确保自主游戏的流畅性。</a:t>
            </a:r>
            <a:endParaRPr lang="zh-CN" altLang="en-US" sz="1600"/>
          </a:p>
          <a:p>
            <a:r>
              <a:rPr lang="zh-CN" altLang="en-US" sz="1600"/>
              <a:t>       其中存在的问题主要包括以下几个方面：一是介入积极性差。在幼儿教学、管理中，教师比较看重稳定，不愿意积极介入其中，只希望按部就班地开展游戏活动。二是介入时机不当。很多幼儿教师在自主游戏的过程中，不知道什么时候该介入。基本上比较习惯随意性介入。三是介入方式不合适。不当的介入方式会影响到幼儿的游戏兴趣。据有关调查显示，很多教师的介入方式不恰当，无法保证自主游戏的 流畅性和趣味性。四是不关注幼儿游戏过程。大部分幼儿教 师并不能够真正解读幼儿游戏，比如缺乏幼儿游戏状况的观 察、不确定自主游戏对幼儿的影响。五是介入效果较差。不合适的游戏介入只会产生消极影响。实际上，幼儿教师介入 效果也非常不理想。若要有效地介入幼儿园自主游戏，教师 就要解决以上问题。只有这样才能提高自主游戏的效果。</a:t>
            </a:r>
            <a:endParaRPr lang="zh-CN" altLang="en-US" sz="1600"/>
          </a:p>
          <a:p>
            <a:r>
              <a:rPr lang="zh-CN" altLang="en-US" sz="1600"/>
              <a:t>       比如当幼儿失去学习兴趣时，教师可以采用平行介入的方式。当幼儿失去学习兴趣之时，幼儿就会变得心不在焉，无所事事。这时教师可以主动接近幼儿，并以游戏的趣味性和在游戏过程中产生的满足感，来吸引幼儿，促使幼儿积极投入到游戏中。当游戏无法继续时，教师可以选择合适地介入方式。毕竟在自主游戏时，幼儿难免会遇到各种问题，无法继续进行游戏。此时，教师还要充分分析幼儿的言行，并把握好时机进行介入，适当给予幼儿鼓励和支持，最终调动幼儿的游戏积极性。当自主游戏变得无序时，教师可以通过角色扮演的形式介入到自主游戏中。毕竟幼儿自律性不足，在自主游戏时难免会过于发挥自主性，使得游戏失去有序性。在这种情况下，教师就可以根据游戏实际，选择合适的角色，与幼儿共同参与到自主游戏中，从而保证自主游戏的顺畅性。总之，在幼儿园自主游戏活动中，教师会遇到各种各样的问题。对此，教师要重视灵活选择介入方式，保证游戏质量。</a:t>
            </a:r>
            <a:endParaRPr lang="zh-CN" altLang="en-US" sz="16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标题 3073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p>
            <a:pPr defTabSz="914400">
              <a:buClrTx/>
              <a:buSzPct val="100000"/>
              <a:buFontTx/>
            </a:pPr>
            <a:endParaRPr lang="zh-CN" sz="4400" kern="1200" baseline="0">
              <a:latin typeface="+mj-lt"/>
              <a:ea typeface="+mj-ea"/>
              <a:cs typeface="+mj-cs"/>
            </a:endParaRPr>
          </a:p>
        </p:txBody>
      </p:sp>
      <p:sp>
        <p:nvSpPr>
          <p:cNvPr id="6146" name="副标题 307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t"/>
          <a:p>
            <a:pPr defTabSz="914400">
              <a:buClrTx/>
              <a:buSzPct val="100000"/>
              <a:buFontTx/>
            </a:pPr>
            <a:endParaRPr lang="zh-CN" sz="3200" kern="1200" baseline="0">
              <a:latin typeface="+mn-lt"/>
              <a:ea typeface="+mn-ea"/>
              <a:cs typeface="+mn-cs"/>
            </a:endParaRPr>
          </a:p>
        </p:txBody>
      </p:sp>
      <p:pic>
        <p:nvPicPr>
          <p:cNvPr id="6147" name="图片 7" descr="读书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3995" y="24765"/>
            <a:ext cx="8966200" cy="67678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019175" y="1428750"/>
            <a:ext cx="743902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800" noProof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注意每一个孩子</a:t>
            </a:r>
            <a:endParaRPr lang="zh-CN" altLang="en-US" sz="4800" noProof="1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49" name="文本框 2"/>
          <p:cNvSpPr txBox="1"/>
          <p:nvPr/>
        </p:nvSpPr>
        <p:spPr>
          <a:xfrm>
            <a:off x="3863340" y="3239135"/>
            <a:ext cx="3148330" cy="25114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210000"/>
              </a:lnSpc>
            </a:pPr>
            <a:r>
              <a:rPr lang="zh-CN" altLang="en-US" sz="1500">
                <a:latin typeface="Arial" panose="020B0604020202020204" pitchFamily="34" charset="0"/>
                <a:ea typeface="宋体" panose="02010600030101010101" pitchFamily="2" charset="-122"/>
              </a:rPr>
              <a:t>身为老师，我们都知道孩子有时候会在5分钟内引起我们10次的注意，而同样的这批孩子有些时候却专注于正在做的事情，一点儿也没注意到我们就在他们身边。</a:t>
            </a:r>
            <a:endParaRPr lang="zh-CN" altLang="en-US" sz="15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14960" y="274955"/>
            <a:ext cx="8371205" cy="66313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500"/>
              <a:t>       </a:t>
            </a:r>
            <a:r>
              <a:rPr lang="zh-CN" altLang="en-US" sz="2500"/>
              <a:t>书中，我看到的观察是开展活动的根本前提，但是在这个过程中，我们关注每个孩子是为了：我们如何选择适当的、能够支持幼儿继续他们的兴趣的材料呢？我觉得这是很值得思考、实践的一个问题。</a:t>
            </a:r>
            <a:endParaRPr lang="zh-CN" altLang="en-US" sz="2500"/>
          </a:p>
          <a:p>
            <a:r>
              <a:rPr lang="zh-CN" altLang="en-US" sz="2500"/>
              <a:t>       于是，我想到了我们的游戏：看谁开得快？在幼儿利用玩具汽车和薯片罐、旺仔罐头等瓶子进行了比较，掌握了游戏的规则后，我们再加入记录单，在汽车栏里或贴或画相应的玩具汽车图片，然后再通过比较得出较快的是哪辆，并把结果用标记记录在相应的栏里，这样做后，又再次激发了幼儿游戏的兴趣，使幼儿在原有的基础上得到提高，因此是比较适合的。</a:t>
            </a:r>
            <a:endParaRPr lang="zh-CN" altLang="en-US" sz="2500"/>
          </a:p>
          <a:p>
            <a:r>
              <a:rPr lang="zh-CN" altLang="en-US" sz="2500"/>
              <a:t>       然而，在孩子平时的活动中，更多的是老师预先设定好的活动，对于幼儿自主的、或半自主选择的活动，只有在散步时、休闲时、区角游戏时才能让幼儿自由的来做主。所以，在以后，我们将尽可能的多观察、多倾听孩子的心声，把他们的选择融入到我们的集体教学活动中来，多生成一些可供幼儿着手尝试的活动</a:t>
            </a:r>
            <a:endParaRPr lang="zh-CN" altLang="en-US" sz="25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标题 1"/>
          <p:cNvSpPr>
            <a:spLocks noGrp="1"/>
          </p:cNvSpPr>
          <p:nvPr>
            <p:ph type="title"/>
          </p:nvPr>
        </p:nvSpPr>
        <p:spPr/>
        <p:txBody>
          <a:bodyPr anchor="ctr"/>
          <a:p>
            <a:endParaRPr lang="zh-CN" altLang="en-US"/>
          </a:p>
        </p:txBody>
      </p:sp>
      <p:pic>
        <p:nvPicPr>
          <p:cNvPr id="8194" name="内容占位符 3" descr="读书2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115887" y="-323850"/>
            <a:ext cx="9377362" cy="7505700"/>
          </a:xfrm>
        </p:spPr>
      </p:pic>
      <p:sp>
        <p:nvSpPr>
          <p:cNvPr id="5" name="文本框 4"/>
          <p:cNvSpPr txBox="1"/>
          <p:nvPr/>
        </p:nvSpPr>
        <p:spPr>
          <a:xfrm>
            <a:off x="2999105" y="3560444"/>
            <a:ext cx="4204335" cy="1106806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66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谢谢大家</a:t>
            </a:r>
            <a:endParaRPr lang="zh-CN" altLang="en-US" sz="660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1586</Words>
  <Application>WPS 演示</Application>
  <PresentationFormat/>
  <Paragraphs>23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Arial</vt:lpstr>
      <vt:lpstr>宋体</vt:lpstr>
      <vt:lpstr>Wingdings</vt:lpstr>
      <vt:lpstr>微软雅黑</vt:lpstr>
      <vt:lpstr>Arial Unicode MS</vt:lpstr>
      <vt:lpstr>Calibri</vt:lpstr>
      <vt:lpstr>默认设计模板</vt:lpstr>
      <vt:lpstr>1_默认设计模板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bpc</dc:creator>
  <cp:lastModifiedBy>bpc</cp:lastModifiedBy>
  <cp:revision>33</cp:revision>
  <dcterms:created xsi:type="dcterms:W3CDTF">2018-10-11T14:06:00Z</dcterms:created>
  <dcterms:modified xsi:type="dcterms:W3CDTF">2019-08-27T01:49:40Z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2052-11.1.0.8894</vt:lpwstr>
  </property>
</Properties>
</file>