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300" r:id="rId4"/>
    <p:sldId id="289" r:id="rId5"/>
    <p:sldId id="288" r:id="rId6"/>
    <p:sldId id="271" r:id="rId7"/>
    <p:sldId id="290" r:id="rId8"/>
    <p:sldId id="283" r:id="rId9"/>
    <p:sldId id="292" r:id="rId10"/>
    <p:sldId id="299" r:id="rId11"/>
    <p:sldId id="286" r:id="rId12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7877F"/>
    <a:srgbClr val="595959"/>
    <a:srgbClr val="6B6E51"/>
    <a:srgbClr val="EEF0F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2172" autoAdjust="0"/>
    <p:restoredTop sz="94660" autoAdjust="0"/>
  </p:normalViewPr>
  <p:slideViewPr>
    <p:cSldViewPr snapToGrid="0" showGuides="1">
      <p:cViewPr varScale="1">
        <p:scale>
          <a:sx n="70" d="100"/>
          <a:sy n="70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-942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 smtClean="0">
                <a:latin typeface="+mn-lt"/>
                <a:ea typeface="+mn-ea"/>
              </a:defRPr>
            </a:lvl1pPr>
          </a:lstStyle>
          <a:p>
            <a:fld id="{0F9B84EA-7D68-4D60-9CB1-D50884785D1C}" type="datetimeFigureOut">
              <a:rPr lang="zh-CN" altLang="en-US"/>
              <a:pPr/>
              <a:t>2019/8/24</a:t>
            </a:fld>
            <a:endParaRPr lang="zh-CN" altLang="en-US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defRPr sz="1200" noProof="1" smtClean="0">
                <a:latin typeface="+mn-lt"/>
                <a:ea typeface="+mn-ea"/>
              </a:defRPr>
            </a:lvl1pPr>
          </a:lstStyle>
          <a:p>
            <a:fld id="{AB45178D-592E-40A1-9EEC-A5310F41F2AF}" type="slidenum">
              <a:rPr lang="zh-CN" altLang="en-US"/>
              <a:pPr/>
              <a:t>‹#›</a:t>
            </a:fld>
            <a:endParaRPr lang="zh-CN" altLang="en-US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61706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 smtClean="0">
                <a:latin typeface="+mn-lt"/>
                <a:ea typeface="+mn-ea"/>
              </a:defRPr>
            </a:lvl1pPr>
          </a:lstStyle>
          <a:p>
            <a:fld id="{D2A48B96-639E-45A3-A0BA-2464DFDB1FAA}" type="datetimeFigureOut">
              <a:rPr lang="zh-CN" altLang="en-US"/>
              <a:pPr/>
              <a:t>2019/8/24</a:t>
            </a:fld>
            <a:endParaRPr lang="zh-CN" altLang="en-US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6148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defRPr sz="1200" noProof="1" smtClean="0">
                <a:latin typeface="+mn-lt"/>
                <a:ea typeface="+mn-ea"/>
              </a:defRPr>
            </a:lvl1pPr>
          </a:lstStyle>
          <a:p>
            <a:fld id="{169C784E-5E38-44C6-A71A-64E3A58B86A1}" type="slidenum">
              <a:rPr lang="zh-CN" altLang="en-US"/>
              <a:pPr/>
              <a:t>‹#›</a:t>
            </a:fld>
            <a:endParaRPr lang="zh-CN" altLang="en-US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51662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15F08A-8947-4551-AAD5-ADDD5C52051A}" type="datetimeFigureOut">
              <a:rPr lang="zh-CN" altLang="en-US"/>
              <a:pPr/>
              <a:t>2019/8/24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600FA4-FD1E-4949-8D8B-347E77C1B3D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21678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15F08A-8947-4551-AAD5-ADDD5C52051A}" type="datetimeFigureOut">
              <a:rPr lang="zh-CN" altLang="en-US"/>
              <a:pPr/>
              <a:t>2019/8/24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B5E67D-27D5-4B29-B0D2-9ACF7A076A6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872223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15F08A-8947-4551-AAD5-ADDD5C52051A}" type="datetimeFigureOut">
              <a:rPr lang="zh-CN" altLang="en-US"/>
              <a:pPr/>
              <a:t>2019/8/24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04DEFC-05D1-4A2E-97DB-2992543D1C5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11332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15F08A-8947-4551-AAD5-ADDD5C52051A}" type="datetimeFigureOut">
              <a:rPr lang="zh-CN" altLang="en-US"/>
              <a:pPr/>
              <a:t>2019/8/24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CBE66B-85F0-48CE-9E6D-4BE2203E60B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66781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15F08A-8947-4551-AAD5-ADDD5C52051A}" type="datetimeFigureOut">
              <a:rPr lang="zh-CN" altLang="en-US"/>
              <a:pPr/>
              <a:t>2019/8/24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ACC66F-07D5-4FE9-888A-B0652D560AD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50523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15F08A-8947-4551-AAD5-ADDD5C52051A}" type="datetimeFigureOut">
              <a:rPr lang="zh-CN" altLang="en-US"/>
              <a:pPr/>
              <a:t>2019/8/24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783E84-C8A3-4EAB-AC68-5E9C88C1C48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50271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15F08A-8947-4551-AAD5-ADDD5C52051A}" type="datetimeFigureOut">
              <a:rPr lang="zh-CN" altLang="en-US"/>
              <a:pPr/>
              <a:t>2019/8/24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F87877-8439-46B1-B587-E687A5BEA4D5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9100364" y="640325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12809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15F08A-8947-4551-AAD5-ADDD5C52051A}" type="datetimeFigureOut">
              <a:rPr lang="zh-CN" altLang="en-US"/>
              <a:pPr/>
              <a:t>2019/8/24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6FBD81-5F9C-4E98-B8F1-5656261D685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150592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15F08A-8947-4551-AAD5-ADDD5C52051A}" type="datetimeFigureOut">
              <a:rPr lang="zh-CN" altLang="en-US"/>
              <a:pPr/>
              <a:t>2019/8/24</a:t>
            </a:fld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A2C169-45F0-4448-8EEC-D4ADB13B243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1899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15F08A-8947-4551-AAD5-ADDD5C52051A}" type="datetimeFigureOut">
              <a:rPr lang="zh-CN" altLang="en-US"/>
              <a:pPr/>
              <a:t>2019/8/24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6B0B11-822C-499A-94F4-E4826A8E239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982052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15F08A-8947-4551-AAD5-ADDD5C52051A}" type="datetimeFigureOut">
              <a:rPr lang="zh-CN" altLang="en-US"/>
              <a:pPr/>
              <a:t>2019/8/24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C9ABA2-DB0D-426F-BE3F-EFD5B663FBE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01119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FB15F08A-8947-4551-AAD5-ADDD5C52051A}" type="datetimeFigureOut">
              <a:rPr lang="zh-CN" altLang="en-US"/>
              <a:pPr/>
              <a:t>2019/8/24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C1EB6332-E693-4F3E-B20B-A03F9A7A5356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6" r:id="rId2"/>
    <p:sldLayoutId id="2147483685" r:id="rId3"/>
    <p:sldLayoutId id="2147483684" r:id="rId4"/>
    <p:sldLayoutId id="2147483683" r:id="rId5"/>
    <p:sldLayoutId id="2147483682" r:id="rId6"/>
    <p:sldLayoutId id="2147483689" r:id="rId7"/>
    <p:sldLayoutId id="2147483681" r:id="rId8"/>
    <p:sldLayoutId id="2147483680" r:id="rId9"/>
    <p:sldLayoutId id="2147483679" r:id="rId10"/>
    <p:sldLayoutId id="2147483678" r:id="rId11"/>
  </p:sldLayoutIdLst>
  <p:transition spd="slow" advClick="0" advTm="0">
    <p:random/>
  </p:transition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稻壳儿搜索【幻雨工作室】_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椭圆 41"/>
          <p:cNvSpPr/>
          <p:nvPr/>
        </p:nvSpPr>
        <p:spPr>
          <a:xfrm>
            <a:off x="5162550" y="3094038"/>
            <a:ext cx="1397000" cy="1422400"/>
          </a:xfrm>
          <a:prstGeom prst="ellipse">
            <a:avLst/>
          </a:prstGeom>
          <a:solidFill>
            <a:schemeClr val="accent1">
              <a:alpha val="24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5672138" y="-355600"/>
            <a:ext cx="379412" cy="4410075"/>
            <a:chOff x="6534364" y="0"/>
            <a:chExt cx="222606" cy="2363056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6534364" y="0"/>
              <a:ext cx="0" cy="2363056"/>
            </a:xfrm>
            <a:prstGeom prst="line">
              <a:avLst/>
            </a:prstGeom>
            <a:ln>
              <a:solidFill>
                <a:srgbClr val="B1C5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6646133" y="0"/>
              <a:ext cx="0" cy="1533690"/>
            </a:xfrm>
            <a:prstGeom prst="line">
              <a:avLst/>
            </a:prstGeom>
            <a:ln>
              <a:solidFill>
                <a:srgbClr val="B1C5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6756970" y="0"/>
              <a:ext cx="0" cy="1181528"/>
            </a:xfrm>
            <a:prstGeom prst="line">
              <a:avLst/>
            </a:prstGeom>
            <a:ln>
              <a:solidFill>
                <a:srgbClr val="B1C5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8" name="组合 27"/>
          <p:cNvPicPr>
            <a:picLocks noGrp="1"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280275" y="4516438"/>
            <a:ext cx="198438" cy="3319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7173913" y="-50800"/>
            <a:ext cx="111125" cy="1385888"/>
            <a:chOff x="8157681" y="0"/>
            <a:chExt cx="111381" cy="1385529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8216553" y="0"/>
              <a:ext cx="0" cy="1264910"/>
            </a:xfrm>
            <a:prstGeom prst="line">
              <a:avLst/>
            </a:prstGeom>
            <a:ln>
              <a:solidFill>
                <a:srgbClr val="B1C5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椭圆 33"/>
            <p:cNvSpPr/>
            <p:nvPr/>
          </p:nvSpPr>
          <p:spPr>
            <a:xfrm>
              <a:off x="8157681" y="1274433"/>
              <a:ext cx="111381" cy="111096"/>
            </a:xfrm>
            <a:prstGeom prst="ellipse">
              <a:avLst/>
            </a:prstGeom>
            <a:noFill/>
            <a:ln>
              <a:solidFill>
                <a:srgbClr val="B1C5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latin typeface="方正仿宋简体" panose="02010601030101010101" charset="-122"/>
                <a:ea typeface="方正仿宋简体" panose="02010601030101010101" charset="-122"/>
              </a:endParaRPr>
            </a:p>
          </p:txBody>
        </p:sp>
      </p:grpSp>
      <p:sp>
        <p:nvSpPr>
          <p:cNvPr id="35" name="椭圆 34"/>
          <p:cNvSpPr/>
          <p:nvPr/>
        </p:nvSpPr>
        <p:spPr>
          <a:xfrm>
            <a:off x="7604125" y="804863"/>
            <a:ext cx="298450" cy="300037"/>
          </a:xfrm>
          <a:prstGeom prst="ellipse">
            <a:avLst/>
          </a:prstGeom>
          <a:solidFill>
            <a:schemeClr val="accent1">
              <a:lumMod val="60000"/>
              <a:lumOff val="40000"/>
              <a:alpha val="58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latin typeface="方正仿宋简体" panose="02010601030101010101" charset="-122"/>
              <a:ea typeface="方正仿宋简体" panose="02010601030101010101" charset="-122"/>
            </a:endParaRPr>
          </a:p>
        </p:txBody>
      </p:sp>
      <p:sp>
        <p:nvSpPr>
          <p:cNvPr id="37" name="文本框 36"/>
          <p:cNvSpPr txBox="1">
            <a:spLocks noChangeArrowheads="1"/>
          </p:cNvSpPr>
          <p:nvPr/>
        </p:nvSpPr>
        <p:spPr bwMode="auto">
          <a:xfrm>
            <a:off x="6291523" y="588086"/>
            <a:ext cx="247034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9600" dirty="0" smtClean="0">
                <a:solidFill>
                  <a:srgbClr val="ABAE91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rPr>
              <a:t>读</a:t>
            </a:r>
            <a:r>
              <a:rPr lang="en-US" altLang="zh-CN" sz="9600" dirty="0" smtClean="0">
                <a:solidFill>
                  <a:srgbClr val="ABAE91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rPr>
              <a:t> </a:t>
            </a:r>
            <a:endParaRPr lang="zh-CN" altLang="en-US" sz="9600" dirty="0">
              <a:solidFill>
                <a:srgbClr val="ABAE91"/>
              </a:solidFill>
              <a:latin typeface="方正仿宋简体" panose="03000509000000000000" pitchFamily="65" charset="-122"/>
              <a:ea typeface="方正仿宋简体" panose="03000509000000000000" pitchFamily="65" charset="-122"/>
            </a:endParaRPr>
          </a:p>
        </p:txBody>
      </p:sp>
      <p:sp>
        <p:nvSpPr>
          <p:cNvPr id="38" name="文本框 37"/>
          <p:cNvSpPr txBox="1">
            <a:spLocks noChangeArrowheads="1"/>
          </p:cNvSpPr>
          <p:nvPr/>
        </p:nvSpPr>
        <p:spPr bwMode="auto">
          <a:xfrm>
            <a:off x="5227093" y="2154238"/>
            <a:ext cx="648268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solidFill>
                  <a:srgbClr val="595959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rPr>
              <a:t>《</a:t>
            </a:r>
            <a:r>
              <a:rPr lang="zh-CN" altLang="en-US" sz="3200" dirty="0" smtClean="0">
                <a:solidFill>
                  <a:srgbClr val="595959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rPr>
              <a:t>理想的教学点子</a:t>
            </a:r>
            <a:r>
              <a:rPr lang="en-US" altLang="zh-CN" sz="3200" dirty="0" smtClean="0">
                <a:solidFill>
                  <a:srgbClr val="595959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rPr>
              <a:t>》</a:t>
            </a:r>
            <a:endParaRPr lang="zh-CN" altLang="en-US" sz="3200" dirty="0">
              <a:solidFill>
                <a:srgbClr val="595959"/>
              </a:solidFill>
              <a:latin typeface="方正仿宋简体" panose="03000509000000000000" pitchFamily="65" charset="-122"/>
              <a:ea typeface="方正仿宋简体" panose="03000509000000000000" pitchFamily="65" charset="-122"/>
            </a:endParaRPr>
          </a:p>
        </p:txBody>
      </p:sp>
      <p:sp>
        <p:nvSpPr>
          <p:cNvPr id="39" name="文本框 38"/>
          <p:cNvSpPr txBox="1">
            <a:spLocks noChangeArrowheads="1"/>
          </p:cNvSpPr>
          <p:nvPr/>
        </p:nvSpPr>
        <p:spPr bwMode="auto">
          <a:xfrm>
            <a:off x="5882185" y="2943225"/>
            <a:ext cx="2244228" cy="36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11500" dirty="0" smtClean="0">
                <a:solidFill>
                  <a:srgbClr val="ABAE91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rPr>
              <a:t>有</a:t>
            </a:r>
            <a:endParaRPr lang="en-US" altLang="zh-CN" sz="11500" dirty="0" smtClean="0">
              <a:solidFill>
                <a:srgbClr val="ABAE91"/>
              </a:solidFill>
              <a:latin typeface="方正仿宋简体" panose="03000509000000000000" pitchFamily="65" charset="-122"/>
              <a:ea typeface="方正仿宋简体" panose="03000509000000000000" pitchFamily="65" charset="-122"/>
            </a:endParaRPr>
          </a:p>
          <a:p>
            <a:r>
              <a:rPr lang="zh-CN" altLang="en-US" sz="11500" dirty="0" smtClean="0">
                <a:solidFill>
                  <a:srgbClr val="ABAE91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rPr>
              <a:t>感</a:t>
            </a:r>
            <a:endParaRPr lang="zh-CN" altLang="en-US" sz="11500" dirty="0">
              <a:solidFill>
                <a:srgbClr val="ABAE91"/>
              </a:solidFill>
              <a:latin typeface="方正仿宋简体" panose="03000509000000000000" pitchFamily="65" charset="-122"/>
              <a:ea typeface="方正仿宋简体" panose="03000509000000000000" pitchFamily="65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6432550" y="2943225"/>
            <a:ext cx="195263" cy="215900"/>
          </a:xfrm>
          <a:prstGeom prst="ellipse">
            <a:avLst/>
          </a:prstGeom>
          <a:noFill/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latin typeface="方正仿宋简体" panose="02010601030101010101" charset="-122"/>
              <a:ea typeface="方正仿宋简体" panose="02010601030101010101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8329613" y="4503738"/>
            <a:ext cx="300037" cy="298450"/>
          </a:xfrm>
          <a:prstGeom prst="ellipse">
            <a:avLst/>
          </a:prstGeom>
          <a:noFill/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latin typeface="方正仿宋简体" panose="02010601030101010101" charset="-122"/>
              <a:ea typeface="方正仿宋简体" panose="02010601030101010101" charset="-122"/>
            </a:endParaRPr>
          </a:p>
        </p:txBody>
      </p:sp>
      <p:pic>
        <p:nvPicPr>
          <p:cNvPr id="6" name="组合 5"/>
          <p:cNvPicPr>
            <a:picLocks noGrp="1"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324850" y="-495300"/>
            <a:ext cx="198438" cy="332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椭圆 14"/>
          <p:cNvSpPr/>
          <p:nvPr/>
        </p:nvSpPr>
        <p:spPr>
          <a:xfrm>
            <a:off x="10183813" y="-906463"/>
            <a:ext cx="3057525" cy="2974976"/>
          </a:xfrm>
          <a:prstGeom prst="ellipse">
            <a:avLst/>
          </a:prstGeom>
          <a:solidFill>
            <a:schemeClr val="accent1">
              <a:alpha val="6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16" name="椭圆 15"/>
          <p:cNvSpPr/>
          <p:nvPr/>
        </p:nvSpPr>
        <p:spPr>
          <a:xfrm>
            <a:off x="10607675" y="1962150"/>
            <a:ext cx="484188" cy="541338"/>
          </a:xfrm>
          <a:prstGeom prst="ellipse">
            <a:avLst/>
          </a:prstGeom>
          <a:noFill/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bldLvl="0" animBg="1"/>
      <p:bldP spid="35" grpId="0" bldLvl="0" animBg="1"/>
      <p:bldP spid="37" grpId="0"/>
      <p:bldP spid="38" grpId="0"/>
      <p:bldP spid="39" grpId="0"/>
      <p:bldP spid="2" grpId="0" animBg="1"/>
      <p:bldP spid="4" grpId="0" bldLvl="0" animBg="1"/>
      <p:bldP spid="15" grpId="0" bldLvl="0" animBg="1"/>
      <p:bldP spid="16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EF0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组合 1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30288" y="920750"/>
            <a:ext cx="8391525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4579" name="文本框 7"/>
          <p:cNvSpPr txBox="1">
            <a:spLocks noChangeArrowheads="1"/>
          </p:cNvSpPr>
          <p:nvPr/>
        </p:nvSpPr>
        <p:spPr bwMode="auto">
          <a:xfrm>
            <a:off x="943615" y="438150"/>
            <a:ext cx="32877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3200" b="1" dirty="0" smtClean="0">
                <a:solidFill>
                  <a:srgbClr val="595959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  <a:sym typeface="等线" panose="02010600030101010101" pitchFamily="2" charset="-122"/>
              </a:rPr>
              <a:t>疑惑？</a:t>
            </a:r>
            <a:endParaRPr lang="zh-CN" altLang="en-US" sz="3200" b="1" dirty="0">
              <a:solidFill>
                <a:srgbClr val="595959"/>
              </a:solidFill>
              <a:latin typeface="方正仿宋简体" panose="03000509000000000000" pitchFamily="65" charset="-122"/>
              <a:ea typeface="方正仿宋简体" panose="03000509000000000000" pitchFamily="65" charset="-122"/>
              <a:sym typeface="等线" panose="02010600030101010101" pitchFamily="2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242888" y="342900"/>
            <a:ext cx="788987" cy="773113"/>
          </a:xfrm>
          <a:prstGeom prst="ellipse">
            <a:avLst/>
          </a:prstGeom>
          <a:solidFill>
            <a:schemeClr val="accent1">
              <a:alpha val="1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pic>
        <p:nvPicPr>
          <p:cNvPr id="4" name="Picture 2" descr="http://img.hb.aicdn.com/4218b943a7aca891839b9018a77b4c84e300f38089b6-MQJhK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51200" y="1116013"/>
            <a:ext cx="61722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4394200" y="4097338"/>
            <a:ext cx="35131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808080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  <a:sym typeface="等线" panose="02010600030101010101" pitchFamily="2" charset="-122"/>
              </a:rPr>
              <a:t>高瞻核心</a:t>
            </a:r>
            <a:r>
              <a:rPr lang="zh-CN" altLang="en-US" sz="2800" b="1" dirty="0" smtClean="0">
                <a:solidFill>
                  <a:srgbClr val="808080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  <a:sym typeface="等线" panose="02010600030101010101" pitchFamily="2" charset="-122"/>
              </a:rPr>
              <a:t>经验</a:t>
            </a:r>
            <a:endParaRPr lang="zh-CN" altLang="en-US" sz="2800" b="1" dirty="0" smtClean="0">
              <a:solidFill>
                <a:srgbClr val="808080"/>
              </a:solidFill>
              <a:latin typeface="方正仿宋简体" panose="03000509000000000000" pitchFamily="65" charset="-122"/>
              <a:ea typeface="方正仿宋简体" panose="03000509000000000000" pitchFamily="65" charset="-122"/>
              <a:sym typeface="等线" panose="02010600030101010101" pitchFamily="2" charset="-122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2076450" y="4854575"/>
            <a:ext cx="8291513" cy="345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7F7F7F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rPr>
              <a:t>含义及实施</a:t>
            </a:r>
            <a:endParaRPr lang="zh-CN" altLang="en-US" sz="1400" dirty="0">
              <a:solidFill>
                <a:srgbClr val="7F7F7F"/>
              </a:solidFill>
              <a:latin typeface="方正仿宋简体" panose="03000509000000000000" pitchFamily="65" charset="-122"/>
              <a:ea typeface="方正仿宋简体" panose="03000509000000000000" pitchFamily="65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稻壳儿搜索【幻雨工作室】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50800"/>
            <a:ext cx="12192000" cy="695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椭圆 41"/>
          <p:cNvSpPr/>
          <p:nvPr/>
        </p:nvSpPr>
        <p:spPr>
          <a:xfrm>
            <a:off x="5037138" y="3941763"/>
            <a:ext cx="1395412" cy="1422400"/>
          </a:xfrm>
          <a:prstGeom prst="ellipse">
            <a:avLst/>
          </a:prstGeom>
          <a:solidFill>
            <a:schemeClr val="accent1">
              <a:alpha val="24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5734050" y="-242888"/>
            <a:ext cx="379413" cy="4408488"/>
            <a:chOff x="6534364" y="0"/>
            <a:chExt cx="222606" cy="2363056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6534364" y="0"/>
              <a:ext cx="0" cy="2363056"/>
            </a:xfrm>
            <a:prstGeom prst="line">
              <a:avLst/>
            </a:prstGeom>
            <a:ln>
              <a:solidFill>
                <a:srgbClr val="B1C5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6646133" y="0"/>
              <a:ext cx="0" cy="1533391"/>
            </a:xfrm>
            <a:prstGeom prst="line">
              <a:avLst/>
            </a:prstGeom>
            <a:ln>
              <a:solidFill>
                <a:srgbClr val="B1C5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6756970" y="0"/>
              <a:ext cx="0" cy="1181954"/>
            </a:xfrm>
            <a:prstGeom prst="line">
              <a:avLst/>
            </a:prstGeom>
            <a:ln>
              <a:solidFill>
                <a:srgbClr val="B1C5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8" name="组合 27"/>
          <p:cNvPicPr>
            <a:picLocks noGrp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280275" y="4516438"/>
            <a:ext cx="198438" cy="3319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7173913" y="-50800"/>
            <a:ext cx="111125" cy="1385888"/>
            <a:chOff x="8157681" y="0"/>
            <a:chExt cx="111381" cy="1385529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8216553" y="0"/>
              <a:ext cx="0" cy="1264910"/>
            </a:xfrm>
            <a:prstGeom prst="line">
              <a:avLst/>
            </a:prstGeom>
            <a:ln>
              <a:solidFill>
                <a:srgbClr val="B1C5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椭圆 33"/>
            <p:cNvSpPr/>
            <p:nvPr/>
          </p:nvSpPr>
          <p:spPr>
            <a:xfrm>
              <a:off x="8157681" y="1274433"/>
              <a:ext cx="111381" cy="111096"/>
            </a:xfrm>
            <a:prstGeom prst="ellipse">
              <a:avLst/>
            </a:prstGeom>
            <a:noFill/>
            <a:ln>
              <a:solidFill>
                <a:srgbClr val="B1C5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latin typeface="方正仿宋简体" panose="02010601030101010101" charset="-122"/>
                <a:ea typeface="方正仿宋简体" panose="02010601030101010101" charset="-122"/>
              </a:endParaRPr>
            </a:p>
          </p:txBody>
        </p:sp>
      </p:grpSp>
      <p:sp>
        <p:nvSpPr>
          <p:cNvPr id="35" name="椭圆 34"/>
          <p:cNvSpPr/>
          <p:nvPr/>
        </p:nvSpPr>
        <p:spPr>
          <a:xfrm>
            <a:off x="7604125" y="804863"/>
            <a:ext cx="298450" cy="300037"/>
          </a:xfrm>
          <a:prstGeom prst="ellipse">
            <a:avLst/>
          </a:prstGeom>
          <a:noFill/>
          <a:ln w="19050">
            <a:solidFill>
              <a:srgbClr val="91BC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latin typeface="方正仿宋简体" panose="02010601030101010101" charset="-122"/>
              <a:ea typeface="方正仿宋简体" panose="02010601030101010101" charset="-122"/>
            </a:endParaRPr>
          </a:p>
        </p:txBody>
      </p:sp>
      <p:sp>
        <p:nvSpPr>
          <p:cNvPr id="37" name="文本框 36"/>
          <p:cNvSpPr txBox="1">
            <a:spLocks noChangeArrowheads="1"/>
          </p:cNvSpPr>
          <p:nvPr/>
        </p:nvSpPr>
        <p:spPr bwMode="auto">
          <a:xfrm>
            <a:off x="6127750" y="806450"/>
            <a:ext cx="304800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9600">
                <a:solidFill>
                  <a:srgbClr val="ABAE91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rPr>
              <a:t>感</a:t>
            </a:r>
          </a:p>
        </p:txBody>
      </p:sp>
      <p:sp>
        <p:nvSpPr>
          <p:cNvPr id="38" name="文本框 37"/>
          <p:cNvSpPr txBox="1">
            <a:spLocks noChangeArrowheads="1"/>
          </p:cNvSpPr>
          <p:nvPr/>
        </p:nvSpPr>
        <p:spPr bwMode="auto">
          <a:xfrm>
            <a:off x="6927850" y="2154238"/>
            <a:ext cx="304800" cy="119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7200">
                <a:solidFill>
                  <a:srgbClr val="595959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rPr>
              <a:t>谢</a:t>
            </a:r>
          </a:p>
        </p:txBody>
      </p:sp>
      <p:sp>
        <p:nvSpPr>
          <p:cNvPr id="39" name="文本框 38"/>
          <p:cNvSpPr txBox="1">
            <a:spLocks noChangeArrowheads="1"/>
          </p:cNvSpPr>
          <p:nvPr/>
        </p:nvSpPr>
        <p:spPr bwMode="auto">
          <a:xfrm>
            <a:off x="7127875" y="2943225"/>
            <a:ext cx="998538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1500">
                <a:solidFill>
                  <a:srgbClr val="ABAE91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rPr>
              <a:t>聆</a:t>
            </a:r>
          </a:p>
        </p:txBody>
      </p:sp>
      <p:sp>
        <p:nvSpPr>
          <p:cNvPr id="40" name="文本框 39"/>
          <p:cNvSpPr txBox="1">
            <a:spLocks noChangeArrowheads="1"/>
          </p:cNvSpPr>
          <p:nvPr/>
        </p:nvSpPr>
        <p:spPr bwMode="auto">
          <a:xfrm>
            <a:off x="6432550" y="4052888"/>
            <a:ext cx="6953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7200">
                <a:solidFill>
                  <a:srgbClr val="595959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rPr>
              <a:t>听</a:t>
            </a:r>
          </a:p>
        </p:txBody>
      </p:sp>
      <p:sp>
        <p:nvSpPr>
          <p:cNvPr id="2" name="椭圆 1"/>
          <p:cNvSpPr/>
          <p:nvPr/>
        </p:nvSpPr>
        <p:spPr>
          <a:xfrm>
            <a:off x="6432550" y="2943225"/>
            <a:ext cx="195263" cy="215900"/>
          </a:xfrm>
          <a:prstGeom prst="ellipse">
            <a:avLst/>
          </a:prstGeom>
          <a:noFill/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latin typeface="方正仿宋简体" panose="02010601030101010101" charset="-122"/>
              <a:ea typeface="方正仿宋简体" panose="02010601030101010101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851525" y="3733800"/>
            <a:ext cx="776288" cy="782638"/>
          </a:xfrm>
          <a:prstGeom prst="ellipse">
            <a:avLst/>
          </a:prstGeom>
          <a:noFill/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4" name="椭圆 3"/>
          <p:cNvSpPr/>
          <p:nvPr/>
        </p:nvSpPr>
        <p:spPr>
          <a:xfrm>
            <a:off x="8329613" y="4503738"/>
            <a:ext cx="300037" cy="298450"/>
          </a:xfrm>
          <a:prstGeom prst="ellipse">
            <a:avLst/>
          </a:prstGeom>
          <a:noFill/>
          <a:ln w="19050">
            <a:solidFill>
              <a:srgbClr val="91BC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latin typeface="方正仿宋简体" panose="02010601030101010101" charset="-122"/>
              <a:ea typeface="方正仿宋简体" panose="02010601030101010101" charset="-122"/>
            </a:endParaRPr>
          </a:p>
        </p:txBody>
      </p:sp>
      <p:pic>
        <p:nvPicPr>
          <p:cNvPr id="6" name="组合 5"/>
          <p:cNvPicPr>
            <a:picLocks noGrp="1"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324850" y="-495300"/>
            <a:ext cx="198438" cy="332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椭圆 14"/>
          <p:cNvSpPr/>
          <p:nvPr/>
        </p:nvSpPr>
        <p:spPr>
          <a:xfrm>
            <a:off x="10183813" y="-906463"/>
            <a:ext cx="3057525" cy="2974976"/>
          </a:xfrm>
          <a:prstGeom prst="ellipse">
            <a:avLst/>
          </a:prstGeom>
          <a:solidFill>
            <a:schemeClr val="accent1">
              <a:alpha val="6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16" name="椭圆 15"/>
          <p:cNvSpPr/>
          <p:nvPr/>
        </p:nvSpPr>
        <p:spPr>
          <a:xfrm>
            <a:off x="10607675" y="1962150"/>
            <a:ext cx="484188" cy="541338"/>
          </a:xfrm>
          <a:prstGeom prst="ellipse">
            <a:avLst/>
          </a:prstGeom>
          <a:noFill/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24" name="矩形 23"/>
          <p:cNvSpPr/>
          <p:nvPr/>
        </p:nvSpPr>
        <p:spPr>
          <a:xfrm>
            <a:off x="9003656" y="5100025"/>
            <a:ext cx="2018501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zh-CN" altLang="en-US" spc="100" noProof="1" smtClean="0">
                <a:solidFill>
                  <a:srgbClr val="595959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rPr>
              <a:t>汇报人 ：毛悦燕</a:t>
            </a:r>
            <a:endParaRPr lang="zh-CN" altLang="en-US" spc="100" noProof="1">
              <a:solidFill>
                <a:srgbClr val="595959"/>
              </a:solidFill>
              <a:latin typeface="汉仪中圆简" panose="02010609000101010101" pitchFamily="49" charset="-122"/>
              <a:ea typeface="汉仪中圆简" panose="0201060900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bldLvl="0" animBg="1"/>
      <p:bldP spid="35" grpId="0" bldLvl="0" animBg="1"/>
      <p:bldP spid="37" grpId="0"/>
      <p:bldP spid="38" grpId="0"/>
      <p:bldP spid="39" grpId="0"/>
      <p:bldP spid="40" grpId="0"/>
      <p:bldP spid="2" grpId="0" bldLvl="0" animBg="1"/>
      <p:bldP spid="3" grpId="0" bldLvl="0" animBg="1"/>
      <p:bldP spid="4" grpId="0" bldLvl="0" animBg="1"/>
      <p:bldP spid="15" grpId="0" bldLvl="0" animBg="1"/>
      <p:bldP spid="16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稻壳儿搜索【幻雨工作室】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2566988" y="1103313"/>
            <a:ext cx="561975" cy="3571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latin typeface="方正仿宋简体" panose="02010601030101010101" charset="-122"/>
              <a:ea typeface="方正仿宋简体" panose="02010601030101010101" charset="-122"/>
            </a:endParaRPr>
          </a:p>
        </p:txBody>
      </p:sp>
      <p:grpSp>
        <p:nvGrpSpPr>
          <p:cNvPr id="8195" name="组合 3"/>
          <p:cNvGrpSpPr>
            <a:grpSpLocks/>
          </p:cNvGrpSpPr>
          <p:nvPr/>
        </p:nvGrpSpPr>
        <p:grpSpPr bwMode="auto">
          <a:xfrm>
            <a:off x="1419225" y="536575"/>
            <a:ext cx="1570038" cy="1062038"/>
            <a:chOff x="5311170" y="1018036"/>
            <a:chExt cx="1569660" cy="1061829"/>
          </a:xfrm>
        </p:grpSpPr>
        <p:sp>
          <p:nvSpPr>
            <p:cNvPr id="8196" name="文本框 1"/>
            <p:cNvSpPr txBox="1">
              <a:spLocks noChangeArrowheads="1"/>
            </p:cNvSpPr>
            <p:nvPr/>
          </p:nvSpPr>
          <p:spPr bwMode="auto">
            <a:xfrm>
              <a:off x="5311170" y="1018036"/>
              <a:ext cx="1569660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5400">
                  <a:latin typeface="方正仿宋简体" panose="03000509000000000000" pitchFamily="65" charset="-122"/>
                  <a:ea typeface="方正仿宋简体" panose="03000509000000000000" pitchFamily="65" charset="-122"/>
                </a:rPr>
                <a:t>目录</a:t>
              </a:r>
            </a:p>
          </p:txBody>
        </p:sp>
        <p:sp>
          <p:nvSpPr>
            <p:cNvPr id="8197" name="文本框 2"/>
            <p:cNvSpPr txBox="1">
              <a:spLocks noChangeArrowheads="1"/>
            </p:cNvSpPr>
            <p:nvPr/>
          </p:nvSpPr>
          <p:spPr bwMode="auto">
            <a:xfrm>
              <a:off x="5593389" y="1802866"/>
              <a:ext cx="100522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dist"/>
              <a:r>
                <a:rPr lang="en-US" altLang="zh-CN" sz="1200">
                  <a:solidFill>
                    <a:srgbClr val="595959"/>
                  </a:solidFill>
                  <a:latin typeface="方正仿宋简体" panose="03000509000000000000" pitchFamily="65" charset="-122"/>
                  <a:ea typeface="方正仿宋简体" panose="03000509000000000000" pitchFamily="65" charset="-122"/>
                </a:rPr>
                <a:t>CONTENTS</a:t>
              </a:r>
            </a:p>
          </p:txBody>
        </p:sp>
      </p:grpSp>
      <p:sp>
        <p:nvSpPr>
          <p:cNvPr id="8198" name="文本框 7"/>
          <p:cNvSpPr txBox="1">
            <a:spLocks noChangeArrowheads="1"/>
          </p:cNvSpPr>
          <p:nvPr/>
        </p:nvSpPr>
        <p:spPr bwMode="auto">
          <a:xfrm>
            <a:off x="1495425" y="2298700"/>
            <a:ext cx="49768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en-US" altLang="zh-CN" sz="3200" dirty="0" smtClean="0">
                <a:solidFill>
                  <a:srgbClr val="595959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rPr>
              <a:t>0 1      </a:t>
            </a:r>
            <a:r>
              <a:rPr lang="zh-CN" altLang="en-US" sz="3200" dirty="0" smtClean="0">
                <a:solidFill>
                  <a:srgbClr val="595959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rPr>
              <a:t>计划</a:t>
            </a:r>
            <a:r>
              <a:rPr lang="zh-CN" altLang="en-US" sz="3200" dirty="0" smtClean="0">
                <a:solidFill>
                  <a:srgbClr val="595959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rPr>
              <a:t>成功小组时间</a:t>
            </a:r>
            <a:endParaRPr lang="zh-CN" altLang="en-US" sz="3200" b="1" dirty="0">
              <a:solidFill>
                <a:srgbClr val="595959"/>
              </a:solidFill>
              <a:latin typeface="方正仿宋简体" panose="03000509000000000000" pitchFamily="65" charset="-122"/>
              <a:ea typeface="方正仿宋简体" panose="03000509000000000000" pitchFamily="65" charset="-122"/>
              <a:sym typeface="等线" panose="02010600030101010101" pitchFamily="2" charset="-122"/>
            </a:endParaRPr>
          </a:p>
        </p:txBody>
      </p:sp>
      <p:sp>
        <p:nvSpPr>
          <p:cNvPr id="8199" name="文本框 8"/>
          <p:cNvSpPr txBox="1">
            <a:spLocks noChangeArrowheads="1"/>
          </p:cNvSpPr>
          <p:nvPr/>
        </p:nvSpPr>
        <p:spPr bwMode="auto">
          <a:xfrm>
            <a:off x="1533525" y="3219450"/>
            <a:ext cx="48688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en-US" altLang="zh-CN" sz="3200" dirty="0" smtClean="0">
                <a:solidFill>
                  <a:srgbClr val="595959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rPr>
              <a:t>02     </a:t>
            </a:r>
            <a:r>
              <a:rPr lang="zh-CN" altLang="en-US" sz="3200" dirty="0" smtClean="0">
                <a:solidFill>
                  <a:srgbClr val="595959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rPr>
              <a:t>支持孩子小组探索</a:t>
            </a:r>
            <a:endParaRPr lang="zh-CN" altLang="en-US" sz="3200" b="1" dirty="0">
              <a:solidFill>
                <a:srgbClr val="595959"/>
              </a:solidFill>
              <a:latin typeface="方正仿宋简体" panose="03000509000000000000" pitchFamily="65" charset="-122"/>
              <a:ea typeface="方正仿宋简体" panose="03000509000000000000" pitchFamily="65" charset="-122"/>
              <a:sym typeface="等线" panose="02010600030101010101" pitchFamily="2" charset="-122"/>
            </a:endParaRPr>
          </a:p>
        </p:txBody>
      </p:sp>
      <p:pic>
        <p:nvPicPr>
          <p:cNvPr id="12" name="组合 11"/>
          <p:cNvPicPr>
            <a:picLocks noGrp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114300" y="1593850"/>
            <a:ext cx="8391525" cy="198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random/>
      </p:transition>
    </mc:Choice>
    <mc:Fallback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稻壳儿搜索【幻雨工作室】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50800"/>
            <a:ext cx="12192000" cy="695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椭圆 41"/>
          <p:cNvSpPr/>
          <p:nvPr/>
        </p:nvSpPr>
        <p:spPr>
          <a:xfrm>
            <a:off x="4973638" y="1998663"/>
            <a:ext cx="3005137" cy="3060700"/>
          </a:xfrm>
          <a:prstGeom prst="ellipse">
            <a:avLst/>
          </a:prstGeom>
          <a:solidFill>
            <a:schemeClr val="accent1">
              <a:alpha val="1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grpSp>
        <p:nvGrpSpPr>
          <p:cNvPr id="2" name="组合 26"/>
          <p:cNvGrpSpPr>
            <a:grpSpLocks/>
          </p:cNvGrpSpPr>
          <p:nvPr/>
        </p:nvGrpSpPr>
        <p:grpSpPr bwMode="auto">
          <a:xfrm>
            <a:off x="4516438" y="-206375"/>
            <a:ext cx="379412" cy="4410075"/>
            <a:chOff x="6534364" y="0"/>
            <a:chExt cx="222606" cy="2363056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6534364" y="0"/>
              <a:ext cx="0" cy="2363056"/>
            </a:xfrm>
            <a:prstGeom prst="line">
              <a:avLst/>
            </a:prstGeom>
            <a:ln>
              <a:solidFill>
                <a:srgbClr val="B1C5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6646133" y="0"/>
              <a:ext cx="0" cy="1533690"/>
            </a:xfrm>
            <a:prstGeom prst="line">
              <a:avLst/>
            </a:prstGeom>
            <a:ln>
              <a:solidFill>
                <a:srgbClr val="B1C5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6756970" y="0"/>
              <a:ext cx="0" cy="1181528"/>
            </a:xfrm>
            <a:prstGeom prst="line">
              <a:avLst/>
            </a:prstGeom>
            <a:ln>
              <a:solidFill>
                <a:srgbClr val="B1C5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1"/>
          <p:cNvGrpSpPr>
            <a:grpSpLocks/>
          </p:cNvGrpSpPr>
          <p:nvPr/>
        </p:nvGrpSpPr>
        <p:grpSpPr bwMode="auto">
          <a:xfrm flipV="1">
            <a:off x="8434388" y="2655888"/>
            <a:ext cx="379412" cy="4408487"/>
            <a:chOff x="6534364" y="0"/>
            <a:chExt cx="222606" cy="2363056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6534364" y="0"/>
              <a:ext cx="0" cy="2363056"/>
            </a:xfrm>
            <a:prstGeom prst="line">
              <a:avLst/>
            </a:prstGeom>
            <a:ln>
              <a:solidFill>
                <a:srgbClr val="B1C5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6646133" y="0"/>
              <a:ext cx="0" cy="1533391"/>
            </a:xfrm>
            <a:prstGeom prst="line">
              <a:avLst/>
            </a:prstGeom>
            <a:ln>
              <a:solidFill>
                <a:srgbClr val="B1C5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6756970" y="0"/>
              <a:ext cx="0" cy="1181103"/>
            </a:xfrm>
            <a:prstGeom prst="line">
              <a:avLst/>
            </a:prstGeom>
            <a:ln>
              <a:solidFill>
                <a:srgbClr val="B1C5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429125" y="2990850"/>
            <a:ext cx="4094163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595959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rPr>
              <a:t>01  </a:t>
            </a:r>
            <a:endParaRPr lang="en-US" altLang="zh-CN" sz="3200" dirty="0">
              <a:solidFill>
                <a:srgbClr val="595959"/>
              </a:solidFill>
              <a:latin typeface="方正仿宋简体" panose="03000509000000000000" pitchFamily="65" charset="-122"/>
              <a:ea typeface="方正仿宋简体" panose="03000509000000000000" pitchFamily="65" charset="-122"/>
            </a:endParaRPr>
          </a:p>
          <a:p>
            <a:pPr algn="dist"/>
            <a:r>
              <a:rPr lang="zh-CN" altLang="en-US" sz="3200" b="1" dirty="0" smtClean="0">
                <a:solidFill>
                  <a:srgbClr val="595959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  <a:sym typeface="等线" panose="02010600030101010101" pitchFamily="2" charset="-122"/>
              </a:rPr>
              <a:t>计划孩子小组机制</a:t>
            </a:r>
            <a:endParaRPr lang="zh-CN" altLang="en-US" sz="3200" b="1" dirty="0">
              <a:solidFill>
                <a:srgbClr val="595959"/>
              </a:solidFill>
              <a:latin typeface="方正仿宋简体" panose="03000509000000000000" pitchFamily="65" charset="-122"/>
              <a:ea typeface="方正仿宋简体" panose="03000509000000000000" pitchFamily="65" charset="-122"/>
              <a:sym typeface="等线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bldLvl="0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EF0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组合 1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30288" y="920750"/>
            <a:ext cx="8391525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椭圆 41"/>
          <p:cNvSpPr/>
          <p:nvPr/>
        </p:nvSpPr>
        <p:spPr>
          <a:xfrm>
            <a:off x="242888" y="342900"/>
            <a:ext cx="788987" cy="773113"/>
          </a:xfrm>
          <a:prstGeom prst="ellipse">
            <a:avLst/>
          </a:prstGeom>
          <a:solidFill>
            <a:schemeClr val="accent1">
              <a:alpha val="1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pic>
        <p:nvPicPr>
          <p:cNvPr id="10246" name="图片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1096640" y="1738909"/>
            <a:ext cx="3805884" cy="3791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矩形 18"/>
          <p:cNvSpPr/>
          <p:nvPr/>
        </p:nvSpPr>
        <p:spPr bwMode="auto">
          <a:xfrm>
            <a:off x="984250" y="1622425"/>
            <a:ext cx="4030663" cy="4024313"/>
          </a:xfrm>
          <a:prstGeom prst="rect">
            <a:avLst/>
          </a:prstGeom>
          <a:noFill/>
          <a:ln w="12700">
            <a:solidFill>
              <a:srgbClr val="6B6E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5167905" y="950463"/>
            <a:ext cx="38671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 altLang="zh-CN" sz="3600" b="1" dirty="0">
              <a:solidFill>
                <a:srgbClr val="262626"/>
              </a:solidFill>
              <a:latin typeface="方正仿宋简体" panose="03000509000000000000" pitchFamily="65" charset="-122"/>
              <a:ea typeface="方正仿宋简体" panose="03000509000000000000" pitchFamily="65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5205413" y="1622946"/>
            <a:ext cx="6551612" cy="3637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dist">
              <a:lnSpc>
                <a:spcPct val="180000"/>
              </a:lnSpc>
              <a:buFont typeface="Wingdings" panose="05000000000000000000" pitchFamily="2" charset="2"/>
              <a:buChar char="l"/>
            </a:pPr>
            <a:r>
              <a:rPr lang="zh-CN" altLang="en-US" sz="1600" dirty="0" smtClean="0">
                <a:solidFill>
                  <a:srgbClr val="262626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rPr>
              <a:t>绪</a:t>
            </a:r>
            <a:r>
              <a:rPr lang="zh-CN" altLang="en-US" sz="1600" dirty="0" smtClean="0">
                <a:solidFill>
                  <a:srgbClr val="262626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rPr>
              <a:t>论：计划成功小组时间</a:t>
            </a:r>
            <a:r>
              <a:rPr lang="zh-CN" altLang="en-US" sz="1600" dirty="0" smtClean="0">
                <a:solidFill>
                  <a:srgbClr val="262626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rPr>
              <a:t>，</a:t>
            </a:r>
            <a:endParaRPr lang="en-US" altLang="zh-CN" sz="1600" dirty="0" smtClean="0">
              <a:solidFill>
                <a:srgbClr val="262626"/>
              </a:solidFill>
              <a:latin typeface="方正仿宋简体" panose="03000509000000000000" pitchFamily="65" charset="-122"/>
              <a:ea typeface="方正仿宋简体" panose="03000509000000000000" pitchFamily="65" charset="-122"/>
            </a:endParaRPr>
          </a:p>
          <a:p>
            <a:pPr algn="dist">
              <a:lnSpc>
                <a:spcPct val="180000"/>
              </a:lnSpc>
              <a:buFont typeface="Wingdings" panose="05000000000000000000" pitchFamily="2" charset="2"/>
              <a:buChar char="l"/>
            </a:pPr>
            <a:r>
              <a:rPr lang="en-US" altLang="zh-CN" sz="1600" dirty="0" smtClean="0">
                <a:solidFill>
                  <a:srgbClr val="262626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rPr>
              <a:t>1.</a:t>
            </a:r>
            <a:r>
              <a:rPr lang="zh-CN" altLang="en-US" sz="1600" b="1" dirty="0" smtClean="0">
                <a:solidFill>
                  <a:srgbClr val="262626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rPr>
              <a:t>要考虚孩子兴趣与发展（万圣节）</a:t>
            </a:r>
            <a:r>
              <a:rPr lang="zh-CN" altLang="en-US" sz="1600" dirty="0" smtClean="0">
                <a:solidFill>
                  <a:srgbClr val="262626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rPr>
              <a:t>，无论哪种方式，这个活动都能供成人学习，了解孩子的机会。</a:t>
            </a:r>
            <a:endParaRPr lang="en-US" altLang="zh-CN" sz="1600" dirty="0" smtClean="0">
              <a:solidFill>
                <a:srgbClr val="262626"/>
              </a:solidFill>
              <a:latin typeface="方正仿宋简体" panose="03000509000000000000" pitchFamily="65" charset="-122"/>
              <a:ea typeface="方正仿宋简体" panose="03000509000000000000" pitchFamily="65" charset="-122"/>
            </a:endParaRPr>
          </a:p>
          <a:p>
            <a:pPr algn="dist">
              <a:lnSpc>
                <a:spcPct val="180000"/>
              </a:lnSpc>
              <a:buFont typeface="Wingdings" panose="05000000000000000000" pitchFamily="2" charset="2"/>
              <a:buChar char="l"/>
            </a:pPr>
            <a:r>
              <a:rPr lang="en-US" altLang="zh-CN" sz="1600" b="1" dirty="0" smtClean="0">
                <a:solidFill>
                  <a:srgbClr val="262626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rPr>
              <a:t>2</a:t>
            </a:r>
            <a:r>
              <a:rPr lang="en-US" altLang="zh-CN" sz="1600" b="1" dirty="0" smtClean="0">
                <a:solidFill>
                  <a:srgbClr val="262626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rPr>
              <a:t>.</a:t>
            </a:r>
            <a:r>
              <a:rPr lang="zh-CN" altLang="en-US" sz="1600" b="1" dirty="0" smtClean="0">
                <a:solidFill>
                  <a:srgbClr val="262626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rPr>
              <a:t>选择多样化材料，开放式材料。</a:t>
            </a:r>
            <a:endParaRPr lang="en-US" altLang="zh-CN" sz="1600" b="1" dirty="0" smtClean="0">
              <a:solidFill>
                <a:srgbClr val="262626"/>
              </a:solidFill>
              <a:latin typeface="方正仿宋简体" panose="03000509000000000000" pitchFamily="65" charset="-122"/>
              <a:ea typeface="方正仿宋简体" panose="03000509000000000000" pitchFamily="65" charset="-122"/>
            </a:endParaRPr>
          </a:p>
          <a:p>
            <a:pPr algn="dist">
              <a:lnSpc>
                <a:spcPct val="180000"/>
              </a:lnSpc>
              <a:buFont typeface="Wingdings" panose="05000000000000000000" pitchFamily="2" charset="2"/>
              <a:buChar char="l"/>
            </a:pPr>
            <a:r>
              <a:rPr lang="en-US" altLang="zh-CN" sz="1600" b="1" dirty="0" smtClean="0">
                <a:solidFill>
                  <a:srgbClr val="262626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rPr>
              <a:t>3.</a:t>
            </a:r>
            <a:r>
              <a:rPr lang="zh-CN" altLang="en-US" sz="1600" b="1" dirty="0" smtClean="0">
                <a:solidFill>
                  <a:srgbClr val="262626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rPr>
              <a:t>准备好补充材料</a:t>
            </a:r>
            <a:r>
              <a:rPr lang="zh-CN" altLang="en-US" sz="1600" dirty="0" smtClean="0">
                <a:solidFill>
                  <a:srgbClr val="262626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rPr>
              <a:t>，孩子的兴趣不同，一物多种玩法。</a:t>
            </a:r>
            <a:endParaRPr lang="en-US" altLang="zh-CN" sz="1600" dirty="0" smtClean="0">
              <a:solidFill>
                <a:srgbClr val="262626"/>
              </a:solidFill>
              <a:latin typeface="方正仿宋简体" panose="03000509000000000000" pitchFamily="65" charset="-122"/>
              <a:ea typeface="方正仿宋简体" panose="03000509000000000000" pitchFamily="65" charset="-122"/>
            </a:endParaRPr>
          </a:p>
          <a:p>
            <a:pPr algn="dist">
              <a:lnSpc>
                <a:spcPct val="180000"/>
              </a:lnSpc>
              <a:buFont typeface="Wingdings" panose="05000000000000000000" pitchFamily="2" charset="2"/>
              <a:buChar char="l"/>
            </a:pPr>
            <a:r>
              <a:rPr lang="en-US" altLang="zh-CN" sz="1600" b="1" dirty="0" smtClean="0">
                <a:solidFill>
                  <a:srgbClr val="262626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rPr>
              <a:t>4.</a:t>
            </a:r>
            <a:r>
              <a:rPr lang="zh-CN" altLang="en-US" sz="1600" b="1" dirty="0" smtClean="0">
                <a:solidFill>
                  <a:srgbClr val="262626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rPr>
              <a:t>小组时间介绍新材料</a:t>
            </a:r>
            <a:r>
              <a:rPr lang="zh-CN" altLang="en-US" sz="1600" dirty="0" smtClean="0">
                <a:solidFill>
                  <a:srgbClr val="262626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rPr>
              <a:t>，可以是新的玩法（如介绍牙刷，用牙刷在地板</a:t>
            </a:r>
            <a:r>
              <a:rPr lang="zh-CN" altLang="en-US" sz="1600" dirty="0" smtClean="0">
                <a:solidFill>
                  <a:srgbClr val="262626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rPr>
              <a:t>画壁画</a:t>
            </a:r>
            <a:r>
              <a:rPr lang="zh-CN" altLang="en-US" sz="1600" dirty="0" smtClean="0">
                <a:solidFill>
                  <a:srgbClr val="262626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rPr>
              <a:t>），也可以是</a:t>
            </a:r>
            <a:r>
              <a:rPr lang="zh-CN" altLang="en-US" sz="1600" dirty="0" smtClean="0">
                <a:solidFill>
                  <a:srgbClr val="262626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rPr>
              <a:t>新发现的有兴趣的</a:t>
            </a:r>
            <a:r>
              <a:rPr lang="zh-CN" altLang="en-US" sz="1600" b="1" dirty="0" smtClean="0">
                <a:solidFill>
                  <a:srgbClr val="262626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rPr>
              <a:t>。</a:t>
            </a:r>
            <a:endParaRPr lang="en-US" altLang="zh-CN" sz="1600" b="1" dirty="0" smtClean="0">
              <a:solidFill>
                <a:srgbClr val="262626"/>
              </a:solidFill>
              <a:latin typeface="方正仿宋简体" panose="03000509000000000000" pitchFamily="65" charset="-122"/>
              <a:ea typeface="方正仿宋简体" panose="03000509000000000000" pitchFamily="65" charset="-122"/>
            </a:endParaRPr>
          </a:p>
          <a:p>
            <a:pPr algn="dist">
              <a:lnSpc>
                <a:spcPct val="180000"/>
              </a:lnSpc>
              <a:buFont typeface="Wingdings" panose="05000000000000000000" pitchFamily="2" charset="2"/>
              <a:buChar char="l"/>
            </a:pPr>
            <a:r>
              <a:rPr lang="en-US" altLang="zh-CN" sz="1600" b="1" dirty="0" smtClean="0">
                <a:solidFill>
                  <a:srgbClr val="262626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rPr>
              <a:t> 5.</a:t>
            </a:r>
            <a:r>
              <a:rPr lang="zh-CN" altLang="en-US" sz="1600" b="1" dirty="0" smtClean="0">
                <a:solidFill>
                  <a:srgbClr val="262626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rPr>
              <a:t>计划特殊小组时间及经验不同，选择不同材料。            </a:t>
            </a:r>
            <a:endParaRPr lang="zh-CN" altLang="en-US" sz="1600" b="1" dirty="0">
              <a:solidFill>
                <a:srgbClr val="262626"/>
              </a:solidFill>
              <a:latin typeface="方正仿宋简体" panose="03000509000000000000" pitchFamily="65" charset="-122"/>
              <a:ea typeface="方正仿宋简体" panose="03000509000000000000" pitchFamily="65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108838" y="569372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rgbClr val="595959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  <a:sym typeface="等线" panose="02010600030101010101" pitchFamily="2" charset="-122"/>
              </a:rPr>
              <a:t>计划成功小组时间</a:t>
            </a:r>
            <a:endParaRPr lang="en-US" altLang="zh-CN" sz="3200" b="1" dirty="0">
              <a:solidFill>
                <a:srgbClr val="262626"/>
              </a:solidFill>
              <a:latin typeface="方正仿宋简体" panose="03000509000000000000" pitchFamily="65" charset="-122"/>
              <a:ea typeface="方正仿宋简体" panose="03000509000000000000" pitchFamily="65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EF0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组合 1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30288" y="920750"/>
            <a:ext cx="8391525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267" name="文本框 7"/>
          <p:cNvSpPr txBox="1">
            <a:spLocks noChangeArrowheads="1"/>
          </p:cNvSpPr>
          <p:nvPr/>
        </p:nvSpPr>
        <p:spPr bwMode="auto">
          <a:xfrm>
            <a:off x="957263" y="438150"/>
            <a:ext cx="32877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3200" b="1" dirty="0" smtClean="0">
                <a:solidFill>
                  <a:srgbClr val="595959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  <a:sym typeface="等线" panose="02010600030101010101" pitchFamily="2" charset="-122"/>
              </a:rPr>
              <a:t>小组时间来源</a:t>
            </a:r>
            <a:endParaRPr lang="zh-CN" altLang="en-US" sz="3200" b="1" dirty="0">
              <a:solidFill>
                <a:srgbClr val="595959"/>
              </a:solidFill>
              <a:latin typeface="方正仿宋简体" panose="03000509000000000000" pitchFamily="65" charset="-122"/>
              <a:ea typeface="方正仿宋简体" panose="03000509000000000000" pitchFamily="65" charset="-122"/>
              <a:sym typeface="等线" panose="02010600030101010101" pitchFamily="2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242888" y="342900"/>
            <a:ext cx="788987" cy="773113"/>
          </a:xfrm>
          <a:prstGeom prst="ellipse">
            <a:avLst/>
          </a:prstGeom>
          <a:solidFill>
            <a:schemeClr val="accent1">
              <a:alpha val="1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14" name="稻壳儿搜索【幻雨工作室】_6"/>
          <p:cNvSpPr/>
          <p:nvPr/>
        </p:nvSpPr>
        <p:spPr>
          <a:xfrm>
            <a:off x="2627313" y="1936750"/>
            <a:ext cx="1612900" cy="1611313"/>
          </a:xfrm>
          <a:prstGeom prst="arc">
            <a:avLst/>
          </a:prstGeom>
          <a:ln w="12700">
            <a:solidFill>
              <a:schemeClr val="accent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/>
            <a:endParaRPr lang="en-US" sz="3200" noProof="1">
              <a:latin typeface="苏新诗柳楷简" panose="02010600000101010101" pitchFamily="2" charset="-122"/>
              <a:ea typeface="苏新诗柳楷简" panose="02010600000101010101" pitchFamily="2" charset="-122"/>
            </a:endParaRPr>
          </a:p>
        </p:txBody>
      </p:sp>
      <p:sp>
        <p:nvSpPr>
          <p:cNvPr id="17" name="稻壳儿搜索【幻雨工作室】_7"/>
          <p:cNvSpPr/>
          <p:nvPr/>
        </p:nvSpPr>
        <p:spPr>
          <a:xfrm flipH="1">
            <a:off x="7961313" y="1936750"/>
            <a:ext cx="1612900" cy="1611313"/>
          </a:xfrm>
          <a:prstGeom prst="arc">
            <a:avLst/>
          </a:prstGeom>
          <a:ln w="12700">
            <a:solidFill>
              <a:schemeClr val="accent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/>
            <a:endParaRPr lang="en-US" sz="3200" noProof="1">
              <a:latin typeface="苏新诗柳楷简" panose="02010600000101010101" pitchFamily="2" charset="-122"/>
              <a:ea typeface="苏新诗柳楷简" panose="02010600000101010101" pitchFamily="2" charset="-122"/>
            </a:endParaRPr>
          </a:p>
        </p:txBody>
      </p:sp>
      <p:sp>
        <p:nvSpPr>
          <p:cNvPr id="18" name="稻壳儿搜索【幻雨工作室】_8"/>
          <p:cNvSpPr/>
          <p:nvPr/>
        </p:nvSpPr>
        <p:spPr>
          <a:xfrm flipV="1">
            <a:off x="3865563" y="3556000"/>
            <a:ext cx="1612900" cy="1611313"/>
          </a:xfrm>
          <a:prstGeom prst="arc">
            <a:avLst/>
          </a:prstGeom>
          <a:ln w="12700">
            <a:solidFill>
              <a:schemeClr val="accent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/>
            <a:endParaRPr lang="en-US" sz="3200" noProof="1">
              <a:latin typeface="苏新诗柳楷简" panose="02010600000101010101" pitchFamily="2" charset="-122"/>
              <a:ea typeface="苏新诗柳楷简" panose="02010600000101010101" pitchFamily="2" charset="-122"/>
            </a:endParaRPr>
          </a:p>
        </p:txBody>
      </p:sp>
      <p:sp>
        <p:nvSpPr>
          <p:cNvPr id="19" name="稻壳儿搜索【幻雨工作室】_9"/>
          <p:cNvSpPr/>
          <p:nvPr/>
        </p:nvSpPr>
        <p:spPr>
          <a:xfrm flipH="1" flipV="1">
            <a:off x="6723063" y="3556000"/>
            <a:ext cx="1612900" cy="1611313"/>
          </a:xfrm>
          <a:prstGeom prst="arc">
            <a:avLst/>
          </a:prstGeom>
          <a:ln w="12700">
            <a:solidFill>
              <a:schemeClr val="accent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/>
            <a:endParaRPr lang="en-US" sz="3200" noProof="1">
              <a:latin typeface="苏新诗柳楷简" panose="02010600000101010101" pitchFamily="2" charset="-122"/>
              <a:ea typeface="苏新诗柳楷简" panose="02010600000101010101" pitchFamily="2" charset="-122"/>
            </a:endParaRPr>
          </a:p>
        </p:txBody>
      </p:sp>
      <p:sp>
        <p:nvSpPr>
          <p:cNvPr id="20" name="稻壳儿搜索【幻雨工作室】_10"/>
          <p:cNvSpPr/>
          <p:nvPr/>
        </p:nvSpPr>
        <p:spPr>
          <a:xfrm>
            <a:off x="3492500" y="2797175"/>
            <a:ext cx="1516063" cy="1516063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en-US" sz="3200" noProof="1">
              <a:latin typeface="苏新诗柳楷简" panose="02010600000101010101" pitchFamily="2" charset="-122"/>
              <a:ea typeface="苏新诗柳楷简" panose="02010600000101010101" pitchFamily="2" charset="-122"/>
            </a:endParaRPr>
          </a:p>
        </p:txBody>
      </p:sp>
      <p:sp>
        <p:nvSpPr>
          <p:cNvPr id="11274" name="稻壳儿搜索【幻雨工作室】_11"/>
          <p:cNvSpPr>
            <a:spLocks noEditPoints="1" noChangeArrowheads="1"/>
          </p:cNvSpPr>
          <p:nvPr/>
        </p:nvSpPr>
        <p:spPr bwMode="auto">
          <a:xfrm>
            <a:off x="4010025" y="3316288"/>
            <a:ext cx="479425" cy="479425"/>
          </a:xfrm>
          <a:custGeom>
            <a:avLst/>
            <a:gdLst>
              <a:gd name="T0" fmla="*/ 274 w 740"/>
              <a:gd name="T1" fmla="*/ 555 h 740"/>
              <a:gd name="T2" fmla="*/ 283 w 740"/>
              <a:gd name="T3" fmla="*/ 562 h 740"/>
              <a:gd name="T4" fmla="*/ 286 w 740"/>
              <a:gd name="T5" fmla="*/ 571 h 740"/>
              <a:gd name="T6" fmla="*/ 283 w 740"/>
              <a:gd name="T7" fmla="*/ 580 h 740"/>
              <a:gd name="T8" fmla="*/ 231 w 740"/>
              <a:gd name="T9" fmla="*/ 634 h 740"/>
              <a:gd name="T10" fmla="*/ 223 w 740"/>
              <a:gd name="T11" fmla="*/ 638 h 740"/>
              <a:gd name="T12" fmla="*/ 214 w 740"/>
              <a:gd name="T13" fmla="*/ 638 h 740"/>
              <a:gd name="T14" fmla="*/ 205 w 740"/>
              <a:gd name="T15" fmla="*/ 631 h 740"/>
              <a:gd name="T16" fmla="*/ 202 w 740"/>
              <a:gd name="T17" fmla="*/ 622 h 740"/>
              <a:gd name="T18" fmla="*/ 205 w 740"/>
              <a:gd name="T19" fmla="*/ 613 h 740"/>
              <a:gd name="T20" fmla="*/ 257 w 740"/>
              <a:gd name="T21" fmla="*/ 559 h 740"/>
              <a:gd name="T22" fmla="*/ 265 w 740"/>
              <a:gd name="T23" fmla="*/ 555 h 740"/>
              <a:gd name="T24" fmla="*/ 252 w 740"/>
              <a:gd name="T25" fmla="*/ 470 h 740"/>
              <a:gd name="T26" fmla="*/ 262 w 740"/>
              <a:gd name="T27" fmla="*/ 474 h 740"/>
              <a:gd name="T28" fmla="*/ 269 w 740"/>
              <a:gd name="T29" fmla="*/ 482 h 740"/>
              <a:gd name="T30" fmla="*/ 269 w 740"/>
              <a:gd name="T31" fmla="*/ 491 h 740"/>
              <a:gd name="T32" fmla="*/ 263 w 740"/>
              <a:gd name="T33" fmla="*/ 499 h 740"/>
              <a:gd name="T34" fmla="*/ 93 w 740"/>
              <a:gd name="T35" fmla="*/ 669 h 740"/>
              <a:gd name="T36" fmla="*/ 84 w 740"/>
              <a:gd name="T37" fmla="*/ 672 h 740"/>
              <a:gd name="T38" fmla="*/ 74 w 740"/>
              <a:gd name="T39" fmla="*/ 669 h 740"/>
              <a:gd name="T40" fmla="*/ 68 w 740"/>
              <a:gd name="T41" fmla="*/ 660 h 740"/>
              <a:gd name="T42" fmla="*/ 68 w 740"/>
              <a:gd name="T43" fmla="*/ 651 h 740"/>
              <a:gd name="T44" fmla="*/ 72 w 740"/>
              <a:gd name="T45" fmla="*/ 643 h 740"/>
              <a:gd name="T46" fmla="*/ 244 w 740"/>
              <a:gd name="T47" fmla="*/ 473 h 740"/>
              <a:gd name="T48" fmla="*/ 252 w 740"/>
              <a:gd name="T49" fmla="*/ 470 h 740"/>
              <a:gd name="T50" fmla="*/ 173 w 740"/>
              <a:gd name="T51" fmla="*/ 455 h 740"/>
              <a:gd name="T52" fmla="*/ 182 w 740"/>
              <a:gd name="T53" fmla="*/ 461 h 740"/>
              <a:gd name="T54" fmla="*/ 185 w 740"/>
              <a:gd name="T55" fmla="*/ 470 h 740"/>
              <a:gd name="T56" fmla="*/ 182 w 740"/>
              <a:gd name="T57" fmla="*/ 479 h 740"/>
              <a:gd name="T58" fmla="*/ 163 w 740"/>
              <a:gd name="T59" fmla="*/ 499 h 740"/>
              <a:gd name="T60" fmla="*/ 156 w 740"/>
              <a:gd name="T61" fmla="*/ 503 h 740"/>
              <a:gd name="T62" fmla="*/ 146 w 740"/>
              <a:gd name="T63" fmla="*/ 503 h 740"/>
              <a:gd name="T64" fmla="*/ 138 w 740"/>
              <a:gd name="T65" fmla="*/ 498 h 740"/>
              <a:gd name="T66" fmla="*/ 135 w 740"/>
              <a:gd name="T67" fmla="*/ 487 h 740"/>
              <a:gd name="T68" fmla="*/ 137 w 740"/>
              <a:gd name="T69" fmla="*/ 479 h 740"/>
              <a:gd name="T70" fmla="*/ 156 w 740"/>
              <a:gd name="T71" fmla="*/ 458 h 740"/>
              <a:gd name="T72" fmla="*/ 164 w 740"/>
              <a:gd name="T73" fmla="*/ 455 h 740"/>
              <a:gd name="T74" fmla="*/ 673 w 740"/>
              <a:gd name="T75" fmla="*/ 91 h 740"/>
              <a:gd name="T76" fmla="*/ 421 w 740"/>
              <a:gd name="T77" fmla="*/ 680 h 740"/>
              <a:gd name="T78" fmla="*/ 650 w 740"/>
              <a:gd name="T79" fmla="*/ 67 h 740"/>
              <a:gd name="T80" fmla="*/ 299 w 740"/>
              <a:gd name="T81" fmla="*/ 418 h 740"/>
              <a:gd name="T82" fmla="*/ 723 w 740"/>
              <a:gd name="T83" fmla="*/ 0 h 740"/>
              <a:gd name="T84" fmla="*/ 732 w 740"/>
              <a:gd name="T85" fmla="*/ 3 h 740"/>
              <a:gd name="T86" fmla="*/ 739 w 740"/>
              <a:gd name="T87" fmla="*/ 12 h 740"/>
              <a:gd name="T88" fmla="*/ 739 w 740"/>
              <a:gd name="T89" fmla="*/ 21 h 740"/>
              <a:gd name="T90" fmla="*/ 737 w 740"/>
              <a:gd name="T91" fmla="*/ 24 h 740"/>
              <a:gd name="T92" fmla="*/ 435 w 740"/>
              <a:gd name="T93" fmla="*/ 729 h 740"/>
              <a:gd name="T94" fmla="*/ 435 w 740"/>
              <a:gd name="T95" fmla="*/ 729 h 740"/>
              <a:gd name="T96" fmla="*/ 430 w 740"/>
              <a:gd name="T97" fmla="*/ 737 h 740"/>
              <a:gd name="T98" fmla="*/ 421 w 740"/>
              <a:gd name="T99" fmla="*/ 740 h 740"/>
              <a:gd name="T100" fmla="*/ 410 w 740"/>
              <a:gd name="T101" fmla="*/ 736 h 740"/>
              <a:gd name="T102" fmla="*/ 405 w 740"/>
              <a:gd name="T103" fmla="*/ 727 h 740"/>
              <a:gd name="T104" fmla="*/ 290 w 740"/>
              <a:gd name="T105" fmla="*/ 449 h 740"/>
              <a:gd name="T106" fmla="*/ 12 w 740"/>
              <a:gd name="T107" fmla="*/ 335 h 740"/>
              <a:gd name="T108" fmla="*/ 4 w 740"/>
              <a:gd name="T109" fmla="*/ 329 h 740"/>
              <a:gd name="T110" fmla="*/ 0 w 740"/>
              <a:gd name="T111" fmla="*/ 320 h 740"/>
              <a:gd name="T112" fmla="*/ 3 w 740"/>
              <a:gd name="T113" fmla="*/ 311 h 740"/>
              <a:gd name="T114" fmla="*/ 10 w 740"/>
              <a:gd name="T115" fmla="*/ 304 h 740"/>
              <a:gd name="T116" fmla="*/ 11 w 740"/>
              <a:gd name="T117" fmla="*/ 304 h 740"/>
              <a:gd name="T118" fmla="*/ 715 w 740"/>
              <a:gd name="T119" fmla="*/ 2 h 740"/>
              <a:gd name="T120" fmla="*/ 719 w 740"/>
              <a:gd name="T121" fmla="*/ 0 h 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40" h="740">
                <a:moveTo>
                  <a:pt x="269" y="554"/>
                </a:moveTo>
                <a:lnTo>
                  <a:pt x="274" y="555"/>
                </a:lnTo>
                <a:lnTo>
                  <a:pt x="279" y="558"/>
                </a:lnTo>
                <a:lnTo>
                  <a:pt x="283" y="562"/>
                </a:lnTo>
                <a:lnTo>
                  <a:pt x="284" y="566"/>
                </a:lnTo>
                <a:lnTo>
                  <a:pt x="286" y="571"/>
                </a:lnTo>
                <a:lnTo>
                  <a:pt x="286" y="576"/>
                </a:lnTo>
                <a:lnTo>
                  <a:pt x="283" y="580"/>
                </a:lnTo>
                <a:lnTo>
                  <a:pt x="281" y="583"/>
                </a:lnTo>
                <a:lnTo>
                  <a:pt x="231" y="634"/>
                </a:lnTo>
                <a:lnTo>
                  <a:pt x="227" y="637"/>
                </a:lnTo>
                <a:lnTo>
                  <a:pt x="223" y="638"/>
                </a:lnTo>
                <a:lnTo>
                  <a:pt x="219" y="639"/>
                </a:lnTo>
                <a:lnTo>
                  <a:pt x="214" y="638"/>
                </a:lnTo>
                <a:lnTo>
                  <a:pt x="209" y="635"/>
                </a:lnTo>
                <a:lnTo>
                  <a:pt x="205" y="631"/>
                </a:lnTo>
                <a:lnTo>
                  <a:pt x="203" y="627"/>
                </a:lnTo>
                <a:lnTo>
                  <a:pt x="202" y="622"/>
                </a:lnTo>
                <a:lnTo>
                  <a:pt x="202" y="617"/>
                </a:lnTo>
                <a:lnTo>
                  <a:pt x="205" y="613"/>
                </a:lnTo>
                <a:lnTo>
                  <a:pt x="207" y="610"/>
                </a:lnTo>
                <a:lnTo>
                  <a:pt x="257" y="559"/>
                </a:lnTo>
                <a:lnTo>
                  <a:pt x="261" y="557"/>
                </a:lnTo>
                <a:lnTo>
                  <a:pt x="265" y="555"/>
                </a:lnTo>
                <a:lnTo>
                  <a:pt x="269" y="554"/>
                </a:lnTo>
                <a:close/>
                <a:moveTo>
                  <a:pt x="252" y="470"/>
                </a:moveTo>
                <a:lnTo>
                  <a:pt x="257" y="472"/>
                </a:lnTo>
                <a:lnTo>
                  <a:pt x="262" y="474"/>
                </a:lnTo>
                <a:lnTo>
                  <a:pt x="266" y="477"/>
                </a:lnTo>
                <a:lnTo>
                  <a:pt x="269" y="482"/>
                </a:lnTo>
                <a:lnTo>
                  <a:pt x="269" y="487"/>
                </a:lnTo>
                <a:lnTo>
                  <a:pt x="269" y="491"/>
                </a:lnTo>
                <a:lnTo>
                  <a:pt x="266" y="496"/>
                </a:lnTo>
                <a:lnTo>
                  <a:pt x="263" y="499"/>
                </a:lnTo>
                <a:lnTo>
                  <a:pt x="96" y="667"/>
                </a:lnTo>
                <a:lnTo>
                  <a:pt x="93" y="669"/>
                </a:lnTo>
                <a:lnTo>
                  <a:pt x="88" y="672"/>
                </a:lnTo>
                <a:lnTo>
                  <a:pt x="84" y="672"/>
                </a:lnTo>
                <a:lnTo>
                  <a:pt x="79" y="672"/>
                </a:lnTo>
                <a:lnTo>
                  <a:pt x="74" y="669"/>
                </a:lnTo>
                <a:lnTo>
                  <a:pt x="71" y="665"/>
                </a:lnTo>
                <a:lnTo>
                  <a:pt x="68" y="660"/>
                </a:lnTo>
                <a:lnTo>
                  <a:pt x="67" y="655"/>
                </a:lnTo>
                <a:lnTo>
                  <a:pt x="68" y="651"/>
                </a:lnTo>
                <a:lnTo>
                  <a:pt x="70" y="647"/>
                </a:lnTo>
                <a:lnTo>
                  <a:pt x="72" y="643"/>
                </a:lnTo>
                <a:lnTo>
                  <a:pt x="240" y="476"/>
                </a:lnTo>
                <a:lnTo>
                  <a:pt x="244" y="473"/>
                </a:lnTo>
                <a:lnTo>
                  <a:pt x="248" y="472"/>
                </a:lnTo>
                <a:lnTo>
                  <a:pt x="252" y="470"/>
                </a:lnTo>
                <a:close/>
                <a:moveTo>
                  <a:pt x="168" y="453"/>
                </a:moveTo>
                <a:lnTo>
                  <a:pt x="173" y="455"/>
                </a:lnTo>
                <a:lnTo>
                  <a:pt x="178" y="457"/>
                </a:lnTo>
                <a:lnTo>
                  <a:pt x="182" y="461"/>
                </a:lnTo>
                <a:lnTo>
                  <a:pt x="184" y="465"/>
                </a:lnTo>
                <a:lnTo>
                  <a:pt x="185" y="470"/>
                </a:lnTo>
                <a:lnTo>
                  <a:pt x="185" y="476"/>
                </a:lnTo>
                <a:lnTo>
                  <a:pt x="182" y="479"/>
                </a:lnTo>
                <a:lnTo>
                  <a:pt x="180" y="482"/>
                </a:lnTo>
                <a:lnTo>
                  <a:pt x="163" y="499"/>
                </a:lnTo>
                <a:lnTo>
                  <a:pt x="160" y="502"/>
                </a:lnTo>
                <a:lnTo>
                  <a:pt x="156" y="503"/>
                </a:lnTo>
                <a:lnTo>
                  <a:pt x="151" y="504"/>
                </a:lnTo>
                <a:lnTo>
                  <a:pt x="146" y="503"/>
                </a:lnTo>
                <a:lnTo>
                  <a:pt x="142" y="500"/>
                </a:lnTo>
                <a:lnTo>
                  <a:pt x="138" y="498"/>
                </a:lnTo>
                <a:lnTo>
                  <a:pt x="135" y="493"/>
                </a:lnTo>
                <a:lnTo>
                  <a:pt x="135" y="487"/>
                </a:lnTo>
                <a:lnTo>
                  <a:pt x="135" y="483"/>
                </a:lnTo>
                <a:lnTo>
                  <a:pt x="137" y="479"/>
                </a:lnTo>
                <a:lnTo>
                  <a:pt x="139" y="476"/>
                </a:lnTo>
                <a:lnTo>
                  <a:pt x="156" y="458"/>
                </a:lnTo>
                <a:lnTo>
                  <a:pt x="160" y="456"/>
                </a:lnTo>
                <a:lnTo>
                  <a:pt x="164" y="455"/>
                </a:lnTo>
                <a:lnTo>
                  <a:pt x="168" y="453"/>
                </a:lnTo>
                <a:close/>
                <a:moveTo>
                  <a:pt x="673" y="91"/>
                </a:moveTo>
                <a:lnTo>
                  <a:pt x="322" y="441"/>
                </a:lnTo>
                <a:lnTo>
                  <a:pt x="421" y="680"/>
                </a:lnTo>
                <a:lnTo>
                  <a:pt x="673" y="91"/>
                </a:lnTo>
                <a:close/>
                <a:moveTo>
                  <a:pt x="650" y="67"/>
                </a:moveTo>
                <a:lnTo>
                  <a:pt x="61" y="320"/>
                </a:lnTo>
                <a:lnTo>
                  <a:pt x="299" y="418"/>
                </a:lnTo>
                <a:lnTo>
                  <a:pt x="650" y="67"/>
                </a:lnTo>
                <a:close/>
                <a:moveTo>
                  <a:pt x="723" y="0"/>
                </a:moveTo>
                <a:lnTo>
                  <a:pt x="728" y="2"/>
                </a:lnTo>
                <a:lnTo>
                  <a:pt x="732" y="3"/>
                </a:lnTo>
                <a:lnTo>
                  <a:pt x="736" y="7"/>
                </a:lnTo>
                <a:lnTo>
                  <a:pt x="739" y="12"/>
                </a:lnTo>
                <a:lnTo>
                  <a:pt x="740" y="17"/>
                </a:lnTo>
                <a:lnTo>
                  <a:pt x="739" y="21"/>
                </a:lnTo>
                <a:lnTo>
                  <a:pt x="737" y="24"/>
                </a:lnTo>
                <a:lnTo>
                  <a:pt x="436" y="729"/>
                </a:lnTo>
                <a:lnTo>
                  <a:pt x="435" y="729"/>
                </a:lnTo>
                <a:lnTo>
                  <a:pt x="432" y="733"/>
                </a:lnTo>
                <a:lnTo>
                  <a:pt x="430" y="737"/>
                </a:lnTo>
                <a:lnTo>
                  <a:pt x="425" y="739"/>
                </a:lnTo>
                <a:lnTo>
                  <a:pt x="421" y="740"/>
                </a:lnTo>
                <a:lnTo>
                  <a:pt x="415" y="739"/>
                </a:lnTo>
                <a:lnTo>
                  <a:pt x="410" y="736"/>
                </a:lnTo>
                <a:lnTo>
                  <a:pt x="406" y="732"/>
                </a:lnTo>
                <a:lnTo>
                  <a:pt x="405" y="727"/>
                </a:lnTo>
                <a:lnTo>
                  <a:pt x="404" y="727"/>
                </a:lnTo>
                <a:lnTo>
                  <a:pt x="290" y="449"/>
                </a:lnTo>
                <a:lnTo>
                  <a:pt x="12" y="335"/>
                </a:lnTo>
                <a:lnTo>
                  <a:pt x="7" y="333"/>
                </a:lnTo>
                <a:lnTo>
                  <a:pt x="4" y="329"/>
                </a:lnTo>
                <a:lnTo>
                  <a:pt x="2" y="325"/>
                </a:lnTo>
                <a:lnTo>
                  <a:pt x="0" y="320"/>
                </a:lnTo>
                <a:lnTo>
                  <a:pt x="0" y="314"/>
                </a:lnTo>
                <a:lnTo>
                  <a:pt x="3" y="311"/>
                </a:lnTo>
                <a:lnTo>
                  <a:pt x="6" y="307"/>
                </a:lnTo>
                <a:lnTo>
                  <a:pt x="10" y="304"/>
                </a:lnTo>
                <a:lnTo>
                  <a:pt x="11" y="304"/>
                </a:lnTo>
                <a:lnTo>
                  <a:pt x="715" y="2"/>
                </a:lnTo>
                <a:lnTo>
                  <a:pt x="719" y="0"/>
                </a:lnTo>
                <a:lnTo>
                  <a:pt x="72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苏新诗柳楷简" pitchFamily="2" charset="-122"/>
              <a:ea typeface="苏新诗柳楷简" pitchFamily="2" charset="-122"/>
            </a:endParaRPr>
          </a:p>
        </p:txBody>
      </p:sp>
      <p:sp>
        <p:nvSpPr>
          <p:cNvPr id="22" name="稻壳儿搜索【幻雨工作室】_12"/>
          <p:cNvSpPr/>
          <p:nvPr/>
        </p:nvSpPr>
        <p:spPr>
          <a:xfrm>
            <a:off x="7207250" y="2797175"/>
            <a:ext cx="1516063" cy="1516063"/>
          </a:xfrm>
          <a:prstGeom prst="diamond">
            <a:avLst/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en-US" sz="3200" noProof="1">
              <a:latin typeface="苏新诗柳楷简" panose="02010600000101010101" pitchFamily="2" charset="-122"/>
              <a:ea typeface="苏新诗柳楷简" panose="02010600000101010101" pitchFamily="2" charset="-122"/>
            </a:endParaRPr>
          </a:p>
        </p:txBody>
      </p:sp>
      <p:sp>
        <p:nvSpPr>
          <p:cNvPr id="11276" name="稻壳儿搜索【幻雨工作室】_13"/>
          <p:cNvSpPr>
            <a:spLocks noEditPoints="1" noChangeArrowheads="1"/>
          </p:cNvSpPr>
          <p:nvPr/>
        </p:nvSpPr>
        <p:spPr bwMode="auto">
          <a:xfrm>
            <a:off x="7726363" y="3316288"/>
            <a:ext cx="477837" cy="479425"/>
          </a:xfrm>
          <a:custGeom>
            <a:avLst/>
            <a:gdLst>
              <a:gd name="T0" fmla="*/ 264 w 738"/>
              <a:gd name="T1" fmla="*/ 285 h 739"/>
              <a:gd name="T2" fmla="*/ 249 w 738"/>
              <a:gd name="T3" fmla="*/ 429 h 739"/>
              <a:gd name="T4" fmla="*/ 369 w 738"/>
              <a:gd name="T5" fmla="*/ 504 h 739"/>
              <a:gd name="T6" fmla="*/ 490 w 738"/>
              <a:gd name="T7" fmla="*/ 429 h 739"/>
              <a:gd name="T8" fmla="*/ 474 w 738"/>
              <a:gd name="T9" fmla="*/ 285 h 739"/>
              <a:gd name="T10" fmla="*/ 369 w 738"/>
              <a:gd name="T11" fmla="*/ 201 h 739"/>
              <a:gd name="T12" fmla="*/ 508 w 738"/>
              <a:gd name="T13" fmla="*/ 276 h 739"/>
              <a:gd name="T14" fmla="*/ 524 w 738"/>
              <a:gd name="T15" fmla="*/ 436 h 739"/>
              <a:gd name="T16" fmla="*/ 403 w 738"/>
              <a:gd name="T17" fmla="*/ 534 h 739"/>
              <a:gd name="T18" fmla="*/ 250 w 738"/>
              <a:gd name="T19" fmla="*/ 488 h 739"/>
              <a:gd name="T20" fmla="*/ 204 w 738"/>
              <a:gd name="T21" fmla="*/ 336 h 739"/>
              <a:gd name="T22" fmla="*/ 304 w 738"/>
              <a:gd name="T23" fmla="*/ 214 h 739"/>
              <a:gd name="T24" fmla="*/ 314 w 738"/>
              <a:gd name="T25" fmla="*/ 79 h 739"/>
              <a:gd name="T26" fmla="*/ 220 w 738"/>
              <a:gd name="T27" fmla="*/ 124 h 739"/>
              <a:gd name="T28" fmla="*/ 192 w 738"/>
              <a:gd name="T29" fmla="*/ 121 h 739"/>
              <a:gd name="T30" fmla="*/ 124 w 738"/>
              <a:gd name="T31" fmla="*/ 204 h 739"/>
              <a:gd name="T32" fmla="*/ 86 w 738"/>
              <a:gd name="T33" fmla="*/ 306 h 739"/>
              <a:gd name="T34" fmla="*/ 34 w 738"/>
              <a:gd name="T35" fmla="*/ 411 h 739"/>
              <a:gd name="T36" fmla="*/ 105 w 738"/>
              <a:gd name="T37" fmla="*/ 479 h 739"/>
              <a:gd name="T38" fmla="*/ 102 w 738"/>
              <a:gd name="T39" fmla="*/ 578 h 739"/>
              <a:gd name="T40" fmla="*/ 203 w 738"/>
              <a:gd name="T41" fmla="*/ 614 h 739"/>
              <a:gd name="T42" fmla="*/ 259 w 738"/>
              <a:gd name="T43" fmla="*/ 634 h 739"/>
              <a:gd name="T44" fmla="*/ 327 w 738"/>
              <a:gd name="T45" fmla="*/ 705 h 739"/>
              <a:gd name="T46" fmla="*/ 432 w 738"/>
              <a:gd name="T47" fmla="*/ 652 h 739"/>
              <a:gd name="T48" fmla="*/ 524 w 738"/>
              <a:gd name="T49" fmla="*/ 614 h 739"/>
              <a:gd name="T50" fmla="*/ 577 w 738"/>
              <a:gd name="T51" fmla="*/ 636 h 739"/>
              <a:gd name="T52" fmla="*/ 613 w 738"/>
              <a:gd name="T53" fmla="*/ 525 h 739"/>
              <a:gd name="T54" fmla="*/ 660 w 738"/>
              <a:gd name="T55" fmla="*/ 425 h 739"/>
              <a:gd name="T56" fmla="*/ 670 w 738"/>
              <a:gd name="T57" fmla="*/ 319 h 739"/>
              <a:gd name="T58" fmla="*/ 618 w 738"/>
              <a:gd name="T59" fmla="*/ 226 h 739"/>
              <a:gd name="T60" fmla="*/ 636 w 738"/>
              <a:gd name="T61" fmla="*/ 162 h 739"/>
              <a:gd name="T62" fmla="*/ 529 w 738"/>
              <a:gd name="T63" fmla="*/ 127 h 739"/>
              <a:gd name="T64" fmla="*/ 444 w 738"/>
              <a:gd name="T65" fmla="*/ 93 h 739"/>
              <a:gd name="T66" fmla="*/ 411 w 738"/>
              <a:gd name="T67" fmla="*/ 34 h 739"/>
              <a:gd name="T68" fmla="*/ 435 w 738"/>
              <a:gd name="T69" fmla="*/ 7 h 739"/>
              <a:gd name="T70" fmla="*/ 529 w 738"/>
              <a:gd name="T71" fmla="*/ 93 h 739"/>
              <a:gd name="T72" fmla="*/ 585 w 738"/>
              <a:gd name="T73" fmla="*/ 68 h 739"/>
              <a:gd name="T74" fmla="*/ 672 w 738"/>
              <a:gd name="T75" fmla="*/ 159 h 739"/>
              <a:gd name="T76" fmla="*/ 678 w 738"/>
              <a:gd name="T77" fmla="*/ 286 h 739"/>
              <a:gd name="T78" fmla="*/ 738 w 738"/>
              <a:gd name="T79" fmla="*/ 320 h 739"/>
              <a:gd name="T80" fmla="*/ 713 w 738"/>
              <a:gd name="T81" fmla="*/ 443 h 739"/>
              <a:gd name="T82" fmla="*/ 669 w 738"/>
              <a:gd name="T83" fmla="*/ 570 h 739"/>
              <a:gd name="T84" fmla="*/ 590 w 738"/>
              <a:gd name="T85" fmla="*/ 669 h 739"/>
              <a:gd name="T86" fmla="*/ 560 w 738"/>
              <a:gd name="T87" fmla="*/ 666 h 739"/>
              <a:gd name="T88" fmla="*/ 440 w 738"/>
              <a:gd name="T89" fmla="*/ 724 h 739"/>
              <a:gd name="T90" fmla="*/ 310 w 738"/>
              <a:gd name="T91" fmla="*/ 737 h 739"/>
              <a:gd name="T92" fmla="*/ 246 w 738"/>
              <a:gd name="T93" fmla="*/ 665 h 739"/>
              <a:gd name="T94" fmla="*/ 157 w 738"/>
              <a:gd name="T95" fmla="*/ 671 h 739"/>
              <a:gd name="T96" fmla="*/ 68 w 738"/>
              <a:gd name="T97" fmla="*/ 587 h 739"/>
              <a:gd name="T98" fmla="*/ 73 w 738"/>
              <a:gd name="T99" fmla="*/ 492 h 739"/>
              <a:gd name="T100" fmla="*/ 1 w 738"/>
              <a:gd name="T101" fmla="*/ 428 h 739"/>
              <a:gd name="T102" fmla="*/ 16 w 738"/>
              <a:gd name="T103" fmla="*/ 299 h 739"/>
              <a:gd name="T104" fmla="*/ 73 w 738"/>
              <a:gd name="T105" fmla="*/ 178 h 739"/>
              <a:gd name="T106" fmla="*/ 143 w 738"/>
              <a:gd name="T107" fmla="*/ 73 h 739"/>
              <a:gd name="T108" fmla="*/ 171 w 738"/>
              <a:gd name="T109" fmla="*/ 70 h 739"/>
              <a:gd name="T110" fmla="*/ 295 w 738"/>
              <a:gd name="T111" fmla="*/ 24 h 7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38" h="739">
                <a:moveTo>
                  <a:pt x="369" y="235"/>
                </a:moveTo>
                <a:lnTo>
                  <a:pt x="338" y="239"/>
                </a:lnTo>
                <a:lnTo>
                  <a:pt x="310" y="248"/>
                </a:lnTo>
                <a:lnTo>
                  <a:pt x="285" y="264"/>
                </a:lnTo>
                <a:lnTo>
                  <a:pt x="264" y="285"/>
                </a:lnTo>
                <a:lnTo>
                  <a:pt x="249" y="310"/>
                </a:lnTo>
                <a:lnTo>
                  <a:pt x="238" y="339"/>
                </a:lnTo>
                <a:lnTo>
                  <a:pt x="234" y="370"/>
                </a:lnTo>
                <a:lnTo>
                  <a:pt x="238" y="400"/>
                </a:lnTo>
                <a:lnTo>
                  <a:pt x="249" y="429"/>
                </a:lnTo>
                <a:lnTo>
                  <a:pt x="264" y="454"/>
                </a:lnTo>
                <a:lnTo>
                  <a:pt x="285" y="475"/>
                </a:lnTo>
                <a:lnTo>
                  <a:pt x="310" y="490"/>
                </a:lnTo>
                <a:lnTo>
                  <a:pt x="338" y="501"/>
                </a:lnTo>
                <a:lnTo>
                  <a:pt x="369" y="504"/>
                </a:lnTo>
                <a:lnTo>
                  <a:pt x="399" y="501"/>
                </a:lnTo>
                <a:lnTo>
                  <a:pt x="428" y="490"/>
                </a:lnTo>
                <a:lnTo>
                  <a:pt x="453" y="475"/>
                </a:lnTo>
                <a:lnTo>
                  <a:pt x="474" y="454"/>
                </a:lnTo>
                <a:lnTo>
                  <a:pt x="490" y="429"/>
                </a:lnTo>
                <a:lnTo>
                  <a:pt x="500" y="400"/>
                </a:lnTo>
                <a:lnTo>
                  <a:pt x="504" y="370"/>
                </a:lnTo>
                <a:lnTo>
                  <a:pt x="500" y="339"/>
                </a:lnTo>
                <a:lnTo>
                  <a:pt x="490" y="310"/>
                </a:lnTo>
                <a:lnTo>
                  <a:pt x="474" y="285"/>
                </a:lnTo>
                <a:lnTo>
                  <a:pt x="453" y="264"/>
                </a:lnTo>
                <a:lnTo>
                  <a:pt x="428" y="248"/>
                </a:lnTo>
                <a:lnTo>
                  <a:pt x="399" y="239"/>
                </a:lnTo>
                <a:lnTo>
                  <a:pt x="369" y="235"/>
                </a:lnTo>
                <a:close/>
                <a:moveTo>
                  <a:pt x="369" y="201"/>
                </a:moveTo>
                <a:lnTo>
                  <a:pt x="403" y="205"/>
                </a:lnTo>
                <a:lnTo>
                  <a:pt x="435" y="214"/>
                </a:lnTo>
                <a:lnTo>
                  <a:pt x="463" y="230"/>
                </a:lnTo>
                <a:lnTo>
                  <a:pt x="488" y="251"/>
                </a:lnTo>
                <a:lnTo>
                  <a:pt x="508" y="276"/>
                </a:lnTo>
                <a:lnTo>
                  <a:pt x="524" y="305"/>
                </a:lnTo>
                <a:lnTo>
                  <a:pt x="534" y="336"/>
                </a:lnTo>
                <a:lnTo>
                  <a:pt x="537" y="370"/>
                </a:lnTo>
                <a:lnTo>
                  <a:pt x="534" y="403"/>
                </a:lnTo>
                <a:lnTo>
                  <a:pt x="524" y="436"/>
                </a:lnTo>
                <a:lnTo>
                  <a:pt x="508" y="463"/>
                </a:lnTo>
                <a:lnTo>
                  <a:pt x="488" y="488"/>
                </a:lnTo>
                <a:lnTo>
                  <a:pt x="463" y="509"/>
                </a:lnTo>
                <a:lnTo>
                  <a:pt x="435" y="525"/>
                </a:lnTo>
                <a:lnTo>
                  <a:pt x="403" y="534"/>
                </a:lnTo>
                <a:lnTo>
                  <a:pt x="369" y="538"/>
                </a:lnTo>
                <a:lnTo>
                  <a:pt x="335" y="534"/>
                </a:lnTo>
                <a:lnTo>
                  <a:pt x="304" y="525"/>
                </a:lnTo>
                <a:lnTo>
                  <a:pt x="275" y="509"/>
                </a:lnTo>
                <a:lnTo>
                  <a:pt x="250" y="488"/>
                </a:lnTo>
                <a:lnTo>
                  <a:pt x="229" y="463"/>
                </a:lnTo>
                <a:lnTo>
                  <a:pt x="215" y="436"/>
                </a:lnTo>
                <a:lnTo>
                  <a:pt x="204" y="403"/>
                </a:lnTo>
                <a:lnTo>
                  <a:pt x="202" y="370"/>
                </a:lnTo>
                <a:lnTo>
                  <a:pt x="204" y="336"/>
                </a:lnTo>
                <a:lnTo>
                  <a:pt x="215" y="305"/>
                </a:lnTo>
                <a:lnTo>
                  <a:pt x="229" y="276"/>
                </a:lnTo>
                <a:lnTo>
                  <a:pt x="250" y="251"/>
                </a:lnTo>
                <a:lnTo>
                  <a:pt x="275" y="230"/>
                </a:lnTo>
                <a:lnTo>
                  <a:pt x="304" y="214"/>
                </a:lnTo>
                <a:lnTo>
                  <a:pt x="335" y="205"/>
                </a:lnTo>
                <a:lnTo>
                  <a:pt x="369" y="201"/>
                </a:lnTo>
                <a:close/>
                <a:moveTo>
                  <a:pt x="327" y="34"/>
                </a:moveTo>
                <a:lnTo>
                  <a:pt x="319" y="69"/>
                </a:lnTo>
                <a:lnTo>
                  <a:pt x="314" y="79"/>
                </a:lnTo>
                <a:lnTo>
                  <a:pt x="305" y="87"/>
                </a:lnTo>
                <a:lnTo>
                  <a:pt x="295" y="93"/>
                </a:lnTo>
                <a:lnTo>
                  <a:pt x="259" y="104"/>
                </a:lnTo>
                <a:lnTo>
                  <a:pt x="226" y="121"/>
                </a:lnTo>
                <a:lnTo>
                  <a:pt x="220" y="124"/>
                </a:lnTo>
                <a:lnTo>
                  <a:pt x="215" y="125"/>
                </a:lnTo>
                <a:lnTo>
                  <a:pt x="209" y="127"/>
                </a:lnTo>
                <a:lnTo>
                  <a:pt x="203" y="125"/>
                </a:lnTo>
                <a:lnTo>
                  <a:pt x="198" y="124"/>
                </a:lnTo>
                <a:lnTo>
                  <a:pt x="192" y="121"/>
                </a:lnTo>
                <a:lnTo>
                  <a:pt x="161" y="103"/>
                </a:lnTo>
                <a:lnTo>
                  <a:pt x="102" y="162"/>
                </a:lnTo>
                <a:lnTo>
                  <a:pt x="120" y="192"/>
                </a:lnTo>
                <a:lnTo>
                  <a:pt x="124" y="204"/>
                </a:lnTo>
                <a:lnTo>
                  <a:pt x="124" y="216"/>
                </a:lnTo>
                <a:lnTo>
                  <a:pt x="120" y="226"/>
                </a:lnTo>
                <a:lnTo>
                  <a:pt x="105" y="260"/>
                </a:lnTo>
                <a:lnTo>
                  <a:pt x="92" y="295"/>
                </a:lnTo>
                <a:lnTo>
                  <a:pt x="86" y="306"/>
                </a:lnTo>
                <a:lnTo>
                  <a:pt x="79" y="315"/>
                </a:lnTo>
                <a:lnTo>
                  <a:pt x="68" y="319"/>
                </a:lnTo>
                <a:lnTo>
                  <a:pt x="33" y="328"/>
                </a:lnTo>
                <a:lnTo>
                  <a:pt x="33" y="411"/>
                </a:lnTo>
                <a:lnTo>
                  <a:pt x="34" y="411"/>
                </a:lnTo>
                <a:lnTo>
                  <a:pt x="68" y="420"/>
                </a:lnTo>
                <a:lnTo>
                  <a:pt x="79" y="425"/>
                </a:lnTo>
                <a:lnTo>
                  <a:pt x="86" y="433"/>
                </a:lnTo>
                <a:lnTo>
                  <a:pt x="92" y="443"/>
                </a:lnTo>
                <a:lnTo>
                  <a:pt x="105" y="479"/>
                </a:lnTo>
                <a:lnTo>
                  <a:pt x="120" y="513"/>
                </a:lnTo>
                <a:lnTo>
                  <a:pt x="124" y="525"/>
                </a:lnTo>
                <a:lnTo>
                  <a:pt x="124" y="536"/>
                </a:lnTo>
                <a:lnTo>
                  <a:pt x="120" y="547"/>
                </a:lnTo>
                <a:lnTo>
                  <a:pt x="102" y="578"/>
                </a:lnTo>
                <a:lnTo>
                  <a:pt x="161" y="636"/>
                </a:lnTo>
                <a:lnTo>
                  <a:pt x="192" y="617"/>
                </a:lnTo>
                <a:lnTo>
                  <a:pt x="198" y="615"/>
                </a:lnTo>
                <a:lnTo>
                  <a:pt x="203" y="614"/>
                </a:lnTo>
                <a:lnTo>
                  <a:pt x="209" y="614"/>
                </a:lnTo>
                <a:lnTo>
                  <a:pt x="215" y="614"/>
                </a:lnTo>
                <a:lnTo>
                  <a:pt x="220" y="615"/>
                </a:lnTo>
                <a:lnTo>
                  <a:pt x="226" y="617"/>
                </a:lnTo>
                <a:lnTo>
                  <a:pt x="259" y="634"/>
                </a:lnTo>
                <a:lnTo>
                  <a:pt x="295" y="646"/>
                </a:lnTo>
                <a:lnTo>
                  <a:pt x="305" y="652"/>
                </a:lnTo>
                <a:lnTo>
                  <a:pt x="314" y="659"/>
                </a:lnTo>
                <a:lnTo>
                  <a:pt x="319" y="670"/>
                </a:lnTo>
                <a:lnTo>
                  <a:pt x="327" y="705"/>
                </a:lnTo>
                <a:lnTo>
                  <a:pt x="411" y="705"/>
                </a:lnTo>
                <a:lnTo>
                  <a:pt x="419" y="670"/>
                </a:lnTo>
                <a:lnTo>
                  <a:pt x="424" y="659"/>
                </a:lnTo>
                <a:lnTo>
                  <a:pt x="432" y="652"/>
                </a:lnTo>
                <a:lnTo>
                  <a:pt x="444" y="646"/>
                </a:lnTo>
                <a:lnTo>
                  <a:pt x="479" y="634"/>
                </a:lnTo>
                <a:lnTo>
                  <a:pt x="512" y="617"/>
                </a:lnTo>
                <a:lnTo>
                  <a:pt x="517" y="615"/>
                </a:lnTo>
                <a:lnTo>
                  <a:pt x="524" y="614"/>
                </a:lnTo>
                <a:lnTo>
                  <a:pt x="529" y="614"/>
                </a:lnTo>
                <a:lnTo>
                  <a:pt x="535" y="614"/>
                </a:lnTo>
                <a:lnTo>
                  <a:pt x="541" y="615"/>
                </a:lnTo>
                <a:lnTo>
                  <a:pt x="546" y="617"/>
                </a:lnTo>
                <a:lnTo>
                  <a:pt x="577" y="636"/>
                </a:lnTo>
                <a:lnTo>
                  <a:pt x="636" y="578"/>
                </a:lnTo>
                <a:lnTo>
                  <a:pt x="618" y="547"/>
                </a:lnTo>
                <a:lnTo>
                  <a:pt x="613" y="536"/>
                </a:lnTo>
                <a:lnTo>
                  <a:pt x="613" y="525"/>
                </a:lnTo>
                <a:lnTo>
                  <a:pt x="618" y="513"/>
                </a:lnTo>
                <a:lnTo>
                  <a:pt x="634" y="479"/>
                </a:lnTo>
                <a:lnTo>
                  <a:pt x="645" y="443"/>
                </a:lnTo>
                <a:lnTo>
                  <a:pt x="651" y="433"/>
                </a:lnTo>
                <a:lnTo>
                  <a:pt x="660" y="425"/>
                </a:lnTo>
                <a:lnTo>
                  <a:pt x="670" y="420"/>
                </a:lnTo>
                <a:lnTo>
                  <a:pt x="704" y="411"/>
                </a:lnTo>
                <a:lnTo>
                  <a:pt x="706" y="411"/>
                </a:lnTo>
                <a:lnTo>
                  <a:pt x="706" y="328"/>
                </a:lnTo>
                <a:lnTo>
                  <a:pt x="670" y="319"/>
                </a:lnTo>
                <a:lnTo>
                  <a:pt x="660" y="315"/>
                </a:lnTo>
                <a:lnTo>
                  <a:pt x="651" y="306"/>
                </a:lnTo>
                <a:lnTo>
                  <a:pt x="645" y="295"/>
                </a:lnTo>
                <a:lnTo>
                  <a:pt x="634" y="260"/>
                </a:lnTo>
                <a:lnTo>
                  <a:pt x="618" y="226"/>
                </a:lnTo>
                <a:lnTo>
                  <a:pt x="613" y="216"/>
                </a:lnTo>
                <a:lnTo>
                  <a:pt x="613" y="204"/>
                </a:lnTo>
                <a:lnTo>
                  <a:pt x="618" y="192"/>
                </a:lnTo>
                <a:lnTo>
                  <a:pt x="636" y="162"/>
                </a:lnTo>
                <a:lnTo>
                  <a:pt x="577" y="103"/>
                </a:lnTo>
                <a:lnTo>
                  <a:pt x="546" y="121"/>
                </a:lnTo>
                <a:lnTo>
                  <a:pt x="541" y="124"/>
                </a:lnTo>
                <a:lnTo>
                  <a:pt x="535" y="125"/>
                </a:lnTo>
                <a:lnTo>
                  <a:pt x="529" y="127"/>
                </a:lnTo>
                <a:lnTo>
                  <a:pt x="524" y="125"/>
                </a:lnTo>
                <a:lnTo>
                  <a:pt x="517" y="124"/>
                </a:lnTo>
                <a:lnTo>
                  <a:pt x="512" y="121"/>
                </a:lnTo>
                <a:lnTo>
                  <a:pt x="479" y="104"/>
                </a:lnTo>
                <a:lnTo>
                  <a:pt x="444" y="93"/>
                </a:lnTo>
                <a:lnTo>
                  <a:pt x="432" y="87"/>
                </a:lnTo>
                <a:lnTo>
                  <a:pt x="424" y="79"/>
                </a:lnTo>
                <a:lnTo>
                  <a:pt x="419" y="69"/>
                </a:lnTo>
                <a:lnTo>
                  <a:pt x="411" y="34"/>
                </a:lnTo>
                <a:lnTo>
                  <a:pt x="327" y="34"/>
                </a:lnTo>
                <a:close/>
                <a:moveTo>
                  <a:pt x="319" y="0"/>
                </a:moveTo>
                <a:lnTo>
                  <a:pt x="419" y="0"/>
                </a:lnTo>
                <a:lnTo>
                  <a:pt x="427" y="2"/>
                </a:lnTo>
                <a:lnTo>
                  <a:pt x="435" y="7"/>
                </a:lnTo>
                <a:lnTo>
                  <a:pt x="440" y="15"/>
                </a:lnTo>
                <a:lnTo>
                  <a:pt x="442" y="24"/>
                </a:lnTo>
                <a:lnTo>
                  <a:pt x="452" y="60"/>
                </a:lnTo>
                <a:lnTo>
                  <a:pt x="492" y="74"/>
                </a:lnTo>
                <a:lnTo>
                  <a:pt x="529" y="93"/>
                </a:lnTo>
                <a:lnTo>
                  <a:pt x="560" y="73"/>
                </a:lnTo>
                <a:lnTo>
                  <a:pt x="567" y="70"/>
                </a:lnTo>
                <a:lnTo>
                  <a:pt x="573" y="68"/>
                </a:lnTo>
                <a:lnTo>
                  <a:pt x="580" y="68"/>
                </a:lnTo>
                <a:lnTo>
                  <a:pt x="585" y="68"/>
                </a:lnTo>
                <a:lnTo>
                  <a:pt x="590" y="70"/>
                </a:lnTo>
                <a:lnTo>
                  <a:pt x="596" y="73"/>
                </a:lnTo>
                <a:lnTo>
                  <a:pt x="665" y="144"/>
                </a:lnTo>
                <a:lnTo>
                  <a:pt x="670" y="151"/>
                </a:lnTo>
                <a:lnTo>
                  <a:pt x="672" y="159"/>
                </a:lnTo>
                <a:lnTo>
                  <a:pt x="669" y="168"/>
                </a:lnTo>
                <a:lnTo>
                  <a:pt x="665" y="178"/>
                </a:lnTo>
                <a:lnTo>
                  <a:pt x="647" y="209"/>
                </a:lnTo>
                <a:lnTo>
                  <a:pt x="665" y="247"/>
                </a:lnTo>
                <a:lnTo>
                  <a:pt x="678" y="286"/>
                </a:lnTo>
                <a:lnTo>
                  <a:pt x="713" y="295"/>
                </a:lnTo>
                <a:lnTo>
                  <a:pt x="723" y="299"/>
                </a:lnTo>
                <a:lnTo>
                  <a:pt x="730" y="305"/>
                </a:lnTo>
                <a:lnTo>
                  <a:pt x="737" y="311"/>
                </a:lnTo>
                <a:lnTo>
                  <a:pt x="738" y="320"/>
                </a:lnTo>
                <a:lnTo>
                  <a:pt x="738" y="418"/>
                </a:lnTo>
                <a:lnTo>
                  <a:pt x="737" y="428"/>
                </a:lnTo>
                <a:lnTo>
                  <a:pt x="730" y="434"/>
                </a:lnTo>
                <a:lnTo>
                  <a:pt x="723" y="439"/>
                </a:lnTo>
                <a:lnTo>
                  <a:pt x="713" y="443"/>
                </a:lnTo>
                <a:lnTo>
                  <a:pt x="678" y="453"/>
                </a:lnTo>
                <a:lnTo>
                  <a:pt x="665" y="492"/>
                </a:lnTo>
                <a:lnTo>
                  <a:pt x="647" y="530"/>
                </a:lnTo>
                <a:lnTo>
                  <a:pt x="665" y="561"/>
                </a:lnTo>
                <a:lnTo>
                  <a:pt x="669" y="570"/>
                </a:lnTo>
                <a:lnTo>
                  <a:pt x="672" y="580"/>
                </a:lnTo>
                <a:lnTo>
                  <a:pt x="670" y="587"/>
                </a:lnTo>
                <a:lnTo>
                  <a:pt x="665" y="597"/>
                </a:lnTo>
                <a:lnTo>
                  <a:pt x="596" y="666"/>
                </a:lnTo>
                <a:lnTo>
                  <a:pt x="590" y="669"/>
                </a:lnTo>
                <a:lnTo>
                  <a:pt x="586" y="671"/>
                </a:lnTo>
                <a:lnTo>
                  <a:pt x="581" y="671"/>
                </a:lnTo>
                <a:lnTo>
                  <a:pt x="575" y="671"/>
                </a:lnTo>
                <a:lnTo>
                  <a:pt x="567" y="669"/>
                </a:lnTo>
                <a:lnTo>
                  <a:pt x="560" y="666"/>
                </a:lnTo>
                <a:lnTo>
                  <a:pt x="529" y="646"/>
                </a:lnTo>
                <a:lnTo>
                  <a:pt x="492" y="665"/>
                </a:lnTo>
                <a:lnTo>
                  <a:pt x="452" y="679"/>
                </a:lnTo>
                <a:lnTo>
                  <a:pt x="442" y="714"/>
                </a:lnTo>
                <a:lnTo>
                  <a:pt x="440" y="724"/>
                </a:lnTo>
                <a:lnTo>
                  <a:pt x="435" y="731"/>
                </a:lnTo>
                <a:lnTo>
                  <a:pt x="427" y="737"/>
                </a:lnTo>
                <a:lnTo>
                  <a:pt x="419" y="739"/>
                </a:lnTo>
                <a:lnTo>
                  <a:pt x="319" y="739"/>
                </a:lnTo>
                <a:lnTo>
                  <a:pt x="310" y="737"/>
                </a:lnTo>
                <a:lnTo>
                  <a:pt x="304" y="731"/>
                </a:lnTo>
                <a:lnTo>
                  <a:pt x="298" y="724"/>
                </a:lnTo>
                <a:lnTo>
                  <a:pt x="295" y="714"/>
                </a:lnTo>
                <a:lnTo>
                  <a:pt x="287" y="679"/>
                </a:lnTo>
                <a:lnTo>
                  <a:pt x="246" y="665"/>
                </a:lnTo>
                <a:lnTo>
                  <a:pt x="209" y="646"/>
                </a:lnTo>
                <a:lnTo>
                  <a:pt x="178" y="666"/>
                </a:lnTo>
                <a:lnTo>
                  <a:pt x="171" y="669"/>
                </a:lnTo>
                <a:lnTo>
                  <a:pt x="164" y="671"/>
                </a:lnTo>
                <a:lnTo>
                  <a:pt x="157" y="671"/>
                </a:lnTo>
                <a:lnTo>
                  <a:pt x="152" y="671"/>
                </a:lnTo>
                <a:lnTo>
                  <a:pt x="147" y="669"/>
                </a:lnTo>
                <a:lnTo>
                  <a:pt x="143" y="666"/>
                </a:lnTo>
                <a:lnTo>
                  <a:pt x="73" y="597"/>
                </a:lnTo>
                <a:lnTo>
                  <a:pt x="68" y="587"/>
                </a:lnTo>
                <a:lnTo>
                  <a:pt x="67" y="580"/>
                </a:lnTo>
                <a:lnTo>
                  <a:pt x="69" y="570"/>
                </a:lnTo>
                <a:lnTo>
                  <a:pt x="73" y="561"/>
                </a:lnTo>
                <a:lnTo>
                  <a:pt x="92" y="530"/>
                </a:lnTo>
                <a:lnTo>
                  <a:pt x="73" y="492"/>
                </a:lnTo>
                <a:lnTo>
                  <a:pt x="60" y="453"/>
                </a:lnTo>
                <a:lnTo>
                  <a:pt x="24" y="443"/>
                </a:lnTo>
                <a:lnTo>
                  <a:pt x="16" y="439"/>
                </a:lnTo>
                <a:lnTo>
                  <a:pt x="8" y="434"/>
                </a:lnTo>
                <a:lnTo>
                  <a:pt x="1" y="428"/>
                </a:lnTo>
                <a:lnTo>
                  <a:pt x="0" y="418"/>
                </a:lnTo>
                <a:lnTo>
                  <a:pt x="0" y="320"/>
                </a:lnTo>
                <a:lnTo>
                  <a:pt x="1" y="311"/>
                </a:lnTo>
                <a:lnTo>
                  <a:pt x="8" y="305"/>
                </a:lnTo>
                <a:lnTo>
                  <a:pt x="16" y="299"/>
                </a:lnTo>
                <a:lnTo>
                  <a:pt x="24" y="295"/>
                </a:lnTo>
                <a:lnTo>
                  <a:pt x="60" y="286"/>
                </a:lnTo>
                <a:lnTo>
                  <a:pt x="73" y="247"/>
                </a:lnTo>
                <a:lnTo>
                  <a:pt x="92" y="209"/>
                </a:lnTo>
                <a:lnTo>
                  <a:pt x="73" y="178"/>
                </a:lnTo>
                <a:lnTo>
                  <a:pt x="69" y="168"/>
                </a:lnTo>
                <a:lnTo>
                  <a:pt x="67" y="159"/>
                </a:lnTo>
                <a:lnTo>
                  <a:pt x="68" y="151"/>
                </a:lnTo>
                <a:lnTo>
                  <a:pt x="73" y="144"/>
                </a:lnTo>
                <a:lnTo>
                  <a:pt x="143" y="73"/>
                </a:lnTo>
                <a:lnTo>
                  <a:pt x="147" y="70"/>
                </a:lnTo>
                <a:lnTo>
                  <a:pt x="152" y="68"/>
                </a:lnTo>
                <a:lnTo>
                  <a:pt x="157" y="68"/>
                </a:lnTo>
                <a:lnTo>
                  <a:pt x="165" y="68"/>
                </a:lnTo>
                <a:lnTo>
                  <a:pt x="171" y="70"/>
                </a:lnTo>
                <a:lnTo>
                  <a:pt x="178" y="73"/>
                </a:lnTo>
                <a:lnTo>
                  <a:pt x="209" y="93"/>
                </a:lnTo>
                <a:lnTo>
                  <a:pt x="246" y="74"/>
                </a:lnTo>
                <a:lnTo>
                  <a:pt x="287" y="60"/>
                </a:lnTo>
                <a:lnTo>
                  <a:pt x="295" y="24"/>
                </a:lnTo>
                <a:lnTo>
                  <a:pt x="298" y="15"/>
                </a:lnTo>
                <a:lnTo>
                  <a:pt x="304" y="7"/>
                </a:lnTo>
                <a:lnTo>
                  <a:pt x="310" y="2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苏新诗柳楷简" pitchFamily="2" charset="-122"/>
              <a:ea typeface="苏新诗柳楷简" pitchFamily="2" charset="-122"/>
            </a:endParaRPr>
          </a:p>
        </p:txBody>
      </p:sp>
      <p:sp>
        <p:nvSpPr>
          <p:cNvPr id="24" name="稻壳儿搜索【幻雨工作室】_14"/>
          <p:cNvSpPr/>
          <p:nvPr/>
        </p:nvSpPr>
        <p:spPr>
          <a:xfrm>
            <a:off x="4730750" y="2797175"/>
            <a:ext cx="1516063" cy="1516063"/>
          </a:xfrm>
          <a:prstGeom prst="diamond">
            <a:avLst/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en-US" sz="3200" noProof="1">
              <a:latin typeface="苏新诗柳楷简" panose="02010600000101010101" pitchFamily="2" charset="-122"/>
              <a:ea typeface="苏新诗柳楷简" panose="02010600000101010101" pitchFamily="2" charset="-122"/>
            </a:endParaRPr>
          </a:p>
        </p:txBody>
      </p:sp>
      <p:sp>
        <p:nvSpPr>
          <p:cNvPr id="11278" name="稻壳儿搜索【幻雨工作室】_15"/>
          <p:cNvSpPr>
            <a:spLocks noEditPoints="1" noChangeArrowheads="1"/>
          </p:cNvSpPr>
          <p:nvPr/>
        </p:nvSpPr>
        <p:spPr bwMode="auto">
          <a:xfrm>
            <a:off x="5249863" y="3359150"/>
            <a:ext cx="477837" cy="392113"/>
          </a:xfrm>
          <a:custGeom>
            <a:avLst/>
            <a:gdLst>
              <a:gd name="T0" fmla="*/ 707 w 819"/>
              <a:gd name="T1" fmla="*/ 107 h 670"/>
              <a:gd name="T2" fmla="*/ 733 w 819"/>
              <a:gd name="T3" fmla="*/ 246 h 670"/>
              <a:gd name="T4" fmla="*/ 721 w 819"/>
              <a:gd name="T5" fmla="*/ 326 h 670"/>
              <a:gd name="T6" fmla="*/ 700 w 819"/>
              <a:gd name="T7" fmla="*/ 420 h 670"/>
              <a:gd name="T8" fmla="*/ 741 w 819"/>
              <a:gd name="T9" fmla="*/ 465 h 670"/>
              <a:gd name="T10" fmla="*/ 817 w 819"/>
              <a:gd name="T11" fmla="*/ 551 h 670"/>
              <a:gd name="T12" fmla="*/ 816 w 819"/>
              <a:gd name="T13" fmla="*/ 589 h 670"/>
              <a:gd name="T14" fmla="*/ 700 w 819"/>
              <a:gd name="T15" fmla="*/ 558 h 670"/>
              <a:gd name="T16" fmla="*/ 717 w 819"/>
              <a:gd name="T17" fmla="*/ 496 h 670"/>
              <a:gd name="T18" fmla="*/ 662 w 819"/>
              <a:gd name="T19" fmla="*/ 376 h 670"/>
              <a:gd name="T20" fmla="*/ 691 w 819"/>
              <a:gd name="T21" fmla="*/ 304 h 670"/>
              <a:gd name="T22" fmla="*/ 698 w 819"/>
              <a:gd name="T23" fmla="*/ 233 h 670"/>
              <a:gd name="T24" fmla="*/ 685 w 819"/>
              <a:gd name="T25" fmla="*/ 137 h 670"/>
              <a:gd name="T26" fmla="*/ 630 w 819"/>
              <a:gd name="T27" fmla="*/ 113 h 670"/>
              <a:gd name="T28" fmla="*/ 615 w 819"/>
              <a:gd name="T29" fmla="*/ 75 h 670"/>
              <a:gd name="T30" fmla="*/ 228 w 819"/>
              <a:gd name="T31" fmla="*/ 116 h 670"/>
              <a:gd name="T32" fmla="*/ 157 w 819"/>
              <a:gd name="T33" fmla="*/ 124 h 670"/>
              <a:gd name="T34" fmla="*/ 113 w 819"/>
              <a:gd name="T35" fmla="*/ 190 h 670"/>
              <a:gd name="T36" fmla="*/ 127 w 819"/>
              <a:gd name="T37" fmla="*/ 284 h 670"/>
              <a:gd name="T38" fmla="*/ 142 w 819"/>
              <a:gd name="T39" fmla="*/ 323 h 670"/>
              <a:gd name="T40" fmla="*/ 139 w 819"/>
              <a:gd name="T41" fmla="*/ 466 h 670"/>
              <a:gd name="T42" fmla="*/ 53 w 819"/>
              <a:gd name="T43" fmla="*/ 525 h 670"/>
              <a:gd name="T44" fmla="*/ 13 w 819"/>
              <a:gd name="T45" fmla="*/ 594 h 670"/>
              <a:gd name="T46" fmla="*/ 0 w 819"/>
              <a:gd name="T47" fmla="*/ 579 h 670"/>
              <a:gd name="T48" fmla="*/ 40 w 819"/>
              <a:gd name="T49" fmla="*/ 486 h 670"/>
              <a:gd name="T50" fmla="*/ 100 w 819"/>
              <a:gd name="T51" fmla="*/ 454 h 670"/>
              <a:gd name="T52" fmla="*/ 113 w 819"/>
              <a:gd name="T53" fmla="*/ 349 h 670"/>
              <a:gd name="T54" fmla="*/ 89 w 819"/>
              <a:gd name="T55" fmla="*/ 300 h 670"/>
              <a:gd name="T56" fmla="*/ 81 w 819"/>
              <a:gd name="T57" fmla="*/ 161 h 670"/>
              <a:gd name="T58" fmla="*/ 168 w 819"/>
              <a:gd name="T59" fmla="*/ 80 h 670"/>
              <a:gd name="T60" fmla="*/ 375 w 819"/>
              <a:gd name="T61" fmla="*/ 51 h 670"/>
              <a:gd name="T62" fmla="*/ 299 w 819"/>
              <a:gd name="T63" fmla="*/ 145 h 670"/>
              <a:gd name="T64" fmla="*/ 322 w 819"/>
              <a:gd name="T65" fmla="*/ 238 h 670"/>
              <a:gd name="T66" fmla="*/ 320 w 819"/>
              <a:gd name="T67" fmla="*/ 300 h 670"/>
              <a:gd name="T68" fmla="*/ 351 w 819"/>
              <a:gd name="T69" fmla="*/ 346 h 670"/>
              <a:gd name="T70" fmla="*/ 331 w 819"/>
              <a:gd name="T71" fmla="*/ 507 h 670"/>
              <a:gd name="T72" fmla="*/ 232 w 819"/>
              <a:gd name="T73" fmla="*/ 559 h 670"/>
              <a:gd name="T74" fmla="*/ 644 w 819"/>
              <a:gd name="T75" fmla="*/ 613 h 670"/>
              <a:gd name="T76" fmla="*/ 547 w 819"/>
              <a:gd name="T77" fmla="*/ 542 h 670"/>
              <a:gd name="T78" fmla="*/ 457 w 819"/>
              <a:gd name="T79" fmla="*/ 448 h 670"/>
              <a:gd name="T80" fmla="*/ 495 w 819"/>
              <a:gd name="T81" fmla="*/ 306 h 670"/>
              <a:gd name="T82" fmla="*/ 504 w 819"/>
              <a:gd name="T83" fmla="*/ 289 h 670"/>
              <a:gd name="T84" fmla="*/ 516 w 819"/>
              <a:gd name="T85" fmla="*/ 203 h 670"/>
              <a:gd name="T86" fmla="*/ 488 w 819"/>
              <a:gd name="T87" fmla="*/ 67 h 670"/>
              <a:gd name="T88" fmla="*/ 450 w 819"/>
              <a:gd name="T89" fmla="*/ 1 h 670"/>
              <a:gd name="T90" fmla="*/ 551 w 819"/>
              <a:gd name="T91" fmla="*/ 119 h 670"/>
              <a:gd name="T92" fmla="*/ 542 w 819"/>
              <a:gd name="T93" fmla="*/ 285 h 670"/>
              <a:gd name="T94" fmla="*/ 517 w 819"/>
              <a:gd name="T95" fmla="*/ 338 h 670"/>
              <a:gd name="T96" fmla="*/ 500 w 819"/>
              <a:gd name="T97" fmla="*/ 459 h 670"/>
              <a:gd name="T98" fmla="*/ 558 w 819"/>
              <a:gd name="T99" fmla="*/ 507 h 670"/>
              <a:gd name="T100" fmla="*/ 669 w 819"/>
              <a:gd name="T101" fmla="*/ 579 h 670"/>
              <a:gd name="T102" fmla="*/ 687 w 819"/>
              <a:gd name="T103" fmla="*/ 658 h 670"/>
              <a:gd name="T104" fmla="*/ 149 w 819"/>
              <a:gd name="T105" fmla="*/ 670 h 670"/>
              <a:gd name="T106" fmla="*/ 131 w 819"/>
              <a:gd name="T107" fmla="*/ 656 h 670"/>
              <a:gd name="T108" fmla="*/ 164 w 819"/>
              <a:gd name="T109" fmla="*/ 562 h 670"/>
              <a:gd name="T110" fmla="*/ 263 w 819"/>
              <a:gd name="T111" fmla="*/ 505 h 670"/>
              <a:gd name="T112" fmla="*/ 326 w 819"/>
              <a:gd name="T113" fmla="*/ 442 h 670"/>
              <a:gd name="T114" fmla="*/ 296 w 819"/>
              <a:gd name="T115" fmla="*/ 330 h 670"/>
              <a:gd name="T116" fmla="*/ 280 w 819"/>
              <a:gd name="T117" fmla="*/ 264 h 670"/>
              <a:gd name="T118" fmla="*/ 269 w 819"/>
              <a:gd name="T119" fmla="*/ 110 h 670"/>
              <a:gd name="T120" fmla="*/ 367 w 819"/>
              <a:gd name="T121" fmla="*/ 13 h 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19" h="670">
                <a:moveTo>
                  <a:pt x="615" y="75"/>
                </a:moveTo>
                <a:lnTo>
                  <a:pt x="635" y="76"/>
                </a:lnTo>
                <a:lnTo>
                  <a:pt x="652" y="80"/>
                </a:lnTo>
                <a:lnTo>
                  <a:pt x="668" y="85"/>
                </a:lnTo>
                <a:lnTo>
                  <a:pt x="678" y="90"/>
                </a:lnTo>
                <a:lnTo>
                  <a:pt x="694" y="98"/>
                </a:lnTo>
                <a:lnTo>
                  <a:pt x="707" y="107"/>
                </a:lnTo>
                <a:lnTo>
                  <a:pt x="717" y="119"/>
                </a:lnTo>
                <a:lnTo>
                  <a:pt x="728" y="137"/>
                </a:lnTo>
                <a:lnTo>
                  <a:pt x="738" y="161"/>
                </a:lnTo>
                <a:lnTo>
                  <a:pt x="745" y="183"/>
                </a:lnTo>
                <a:lnTo>
                  <a:pt x="744" y="207"/>
                </a:lnTo>
                <a:lnTo>
                  <a:pt x="740" y="228"/>
                </a:lnTo>
                <a:lnTo>
                  <a:pt x="733" y="246"/>
                </a:lnTo>
                <a:lnTo>
                  <a:pt x="727" y="262"/>
                </a:lnTo>
                <a:lnTo>
                  <a:pt x="729" y="283"/>
                </a:lnTo>
                <a:lnTo>
                  <a:pt x="730" y="300"/>
                </a:lnTo>
                <a:lnTo>
                  <a:pt x="728" y="311"/>
                </a:lnTo>
                <a:lnTo>
                  <a:pt x="725" y="319"/>
                </a:lnTo>
                <a:lnTo>
                  <a:pt x="723" y="325"/>
                </a:lnTo>
                <a:lnTo>
                  <a:pt x="721" y="326"/>
                </a:lnTo>
                <a:lnTo>
                  <a:pt x="717" y="332"/>
                </a:lnTo>
                <a:lnTo>
                  <a:pt x="712" y="340"/>
                </a:lnTo>
                <a:lnTo>
                  <a:pt x="707" y="349"/>
                </a:lnTo>
                <a:lnTo>
                  <a:pt x="703" y="364"/>
                </a:lnTo>
                <a:lnTo>
                  <a:pt x="700" y="380"/>
                </a:lnTo>
                <a:lnTo>
                  <a:pt x="699" y="402"/>
                </a:lnTo>
                <a:lnTo>
                  <a:pt x="700" y="420"/>
                </a:lnTo>
                <a:lnTo>
                  <a:pt x="706" y="435"/>
                </a:lnTo>
                <a:lnTo>
                  <a:pt x="712" y="445"/>
                </a:lnTo>
                <a:lnTo>
                  <a:pt x="720" y="454"/>
                </a:lnTo>
                <a:lnTo>
                  <a:pt x="727" y="459"/>
                </a:lnTo>
                <a:lnTo>
                  <a:pt x="734" y="463"/>
                </a:lnTo>
                <a:lnTo>
                  <a:pt x="738" y="465"/>
                </a:lnTo>
                <a:lnTo>
                  <a:pt x="741" y="465"/>
                </a:lnTo>
                <a:lnTo>
                  <a:pt x="754" y="470"/>
                </a:lnTo>
                <a:lnTo>
                  <a:pt x="767" y="478"/>
                </a:lnTo>
                <a:lnTo>
                  <a:pt x="780" y="486"/>
                </a:lnTo>
                <a:lnTo>
                  <a:pt x="792" y="497"/>
                </a:lnTo>
                <a:lnTo>
                  <a:pt x="804" y="512"/>
                </a:lnTo>
                <a:lnTo>
                  <a:pt x="812" y="530"/>
                </a:lnTo>
                <a:lnTo>
                  <a:pt x="817" y="551"/>
                </a:lnTo>
                <a:lnTo>
                  <a:pt x="819" y="577"/>
                </a:lnTo>
                <a:lnTo>
                  <a:pt x="819" y="579"/>
                </a:lnTo>
                <a:lnTo>
                  <a:pt x="819" y="581"/>
                </a:lnTo>
                <a:lnTo>
                  <a:pt x="818" y="584"/>
                </a:lnTo>
                <a:lnTo>
                  <a:pt x="817" y="586"/>
                </a:lnTo>
                <a:lnTo>
                  <a:pt x="816" y="589"/>
                </a:lnTo>
                <a:lnTo>
                  <a:pt x="813" y="592"/>
                </a:lnTo>
                <a:lnTo>
                  <a:pt x="810" y="593"/>
                </a:lnTo>
                <a:lnTo>
                  <a:pt x="806" y="594"/>
                </a:lnTo>
                <a:lnTo>
                  <a:pt x="801" y="596"/>
                </a:lnTo>
                <a:lnTo>
                  <a:pt x="717" y="596"/>
                </a:lnTo>
                <a:lnTo>
                  <a:pt x="710" y="576"/>
                </a:lnTo>
                <a:lnTo>
                  <a:pt x="700" y="558"/>
                </a:lnTo>
                <a:lnTo>
                  <a:pt x="780" y="558"/>
                </a:lnTo>
                <a:lnTo>
                  <a:pt x="776" y="539"/>
                </a:lnTo>
                <a:lnTo>
                  <a:pt x="767" y="525"/>
                </a:lnTo>
                <a:lnTo>
                  <a:pt x="757" y="514"/>
                </a:lnTo>
                <a:lnTo>
                  <a:pt x="744" y="507"/>
                </a:lnTo>
                <a:lnTo>
                  <a:pt x="729" y="501"/>
                </a:lnTo>
                <a:lnTo>
                  <a:pt x="717" y="496"/>
                </a:lnTo>
                <a:lnTo>
                  <a:pt x="706" y="490"/>
                </a:lnTo>
                <a:lnTo>
                  <a:pt x="693" y="479"/>
                </a:lnTo>
                <a:lnTo>
                  <a:pt x="681" y="466"/>
                </a:lnTo>
                <a:lnTo>
                  <a:pt x="670" y="448"/>
                </a:lnTo>
                <a:lnTo>
                  <a:pt x="664" y="427"/>
                </a:lnTo>
                <a:lnTo>
                  <a:pt x="661" y="402"/>
                </a:lnTo>
                <a:lnTo>
                  <a:pt x="662" y="376"/>
                </a:lnTo>
                <a:lnTo>
                  <a:pt x="666" y="355"/>
                </a:lnTo>
                <a:lnTo>
                  <a:pt x="672" y="336"/>
                </a:lnTo>
                <a:lnTo>
                  <a:pt x="678" y="323"/>
                </a:lnTo>
                <a:lnTo>
                  <a:pt x="685" y="313"/>
                </a:lnTo>
                <a:lnTo>
                  <a:pt x="690" y="305"/>
                </a:lnTo>
                <a:lnTo>
                  <a:pt x="691" y="304"/>
                </a:lnTo>
                <a:lnTo>
                  <a:pt x="693" y="300"/>
                </a:lnTo>
                <a:lnTo>
                  <a:pt x="693" y="293"/>
                </a:lnTo>
                <a:lnTo>
                  <a:pt x="693" y="284"/>
                </a:lnTo>
                <a:lnTo>
                  <a:pt x="690" y="270"/>
                </a:lnTo>
                <a:lnTo>
                  <a:pt x="689" y="258"/>
                </a:lnTo>
                <a:lnTo>
                  <a:pt x="693" y="245"/>
                </a:lnTo>
                <a:lnTo>
                  <a:pt x="698" y="233"/>
                </a:lnTo>
                <a:lnTo>
                  <a:pt x="703" y="220"/>
                </a:lnTo>
                <a:lnTo>
                  <a:pt x="707" y="204"/>
                </a:lnTo>
                <a:lnTo>
                  <a:pt x="707" y="190"/>
                </a:lnTo>
                <a:lnTo>
                  <a:pt x="704" y="174"/>
                </a:lnTo>
                <a:lnTo>
                  <a:pt x="696" y="157"/>
                </a:lnTo>
                <a:lnTo>
                  <a:pt x="690" y="145"/>
                </a:lnTo>
                <a:lnTo>
                  <a:pt x="685" y="137"/>
                </a:lnTo>
                <a:lnTo>
                  <a:pt x="678" y="132"/>
                </a:lnTo>
                <a:lnTo>
                  <a:pt x="672" y="128"/>
                </a:lnTo>
                <a:lnTo>
                  <a:pt x="662" y="124"/>
                </a:lnTo>
                <a:lnTo>
                  <a:pt x="657" y="122"/>
                </a:lnTo>
                <a:lnTo>
                  <a:pt x="652" y="118"/>
                </a:lnTo>
                <a:lnTo>
                  <a:pt x="641" y="115"/>
                </a:lnTo>
                <a:lnTo>
                  <a:pt x="630" y="113"/>
                </a:lnTo>
                <a:lnTo>
                  <a:pt x="615" y="111"/>
                </a:lnTo>
                <a:lnTo>
                  <a:pt x="601" y="113"/>
                </a:lnTo>
                <a:lnTo>
                  <a:pt x="590" y="116"/>
                </a:lnTo>
                <a:lnTo>
                  <a:pt x="589" y="118"/>
                </a:lnTo>
                <a:lnTo>
                  <a:pt x="577" y="81"/>
                </a:lnTo>
                <a:lnTo>
                  <a:pt x="596" y="76"/>
                </a:lnTo>
                <a:lnTo>
                  <a:pt x="615" y="75"/>
                </a:lnTo>
                <a:close/>
                <a:moveTo>
                  <a:pt x="204" y="75"/>
                </a:moveTo>
                <a:lnTo>
                  <a:pt x="223" y="76"/>
                </a:lnTo>
                <a:lnTo>
                  <a:pt x="241" y="81"/>
                </a:lnTo>
                <a:lnTo>
                  <a:pt x="237" y="89"/>
                </a:lnTo>
                <a:lnTo>
                  <a:pt x="235" y="97"/>
                </a:lnTo>
                <a:lnTo>
                  <a:pt x="231" y="106"/>
                </a:lnTo>
                <a:lnTo>
                  <a:pt x="228" y="116"/>
                </a:lnTo>
                <a:lnTo>
                  <a:pt x="218" y="113"/>
                </a:lnTo>
                <a:lnTo>
                  <a:pt x="204" y="111"/>
                </a:lnTo>
                <a:lnTo>
                  <a:pt x="190" y="113"/>
                </a:lnTo>
                <a:lnTo>
                  <a:pt x="178" y="115"/>
                </a:lnTo>
                <a:lnTo>
                  <a:pt x="168" y="118"/>
                </a:lnTo>
                <a:lnTo>
                  <a:pt x="163" y="122"/>
                </a:lnTo>
                <a:lnTo>
                  <a:pt x="157" y="124"/>
                </a:lnTo>
                <a:lnTo>
                  <a:pt x="148" y="128"/>
                </a:lnTo>
                <a:lnTo>
                  <a:pt x="142" y="132"/>
                </a:lnTo>
                <a:lnTo>
                  <a:pt x="135" y="137"/>
                </a:lnTo>
                <a:lnTo>
                  <a:pt x="130" y="145"/>
                </a:lnTo>
                <a:lnTo>
                  <a:pt x="123" y="157"/>
                </a:lnTo>
                <a:lnTo>
                  <a:pt x="115" y="174"/>
                </a:lnTo>
                <a:lnTo>
                  <a:pt x="113" y="190"/>
                </a:lnTo>
                <a:lnTo>
                  <a:pt x="113" y="204"/>
                </a:lnTo>
                <a:lnTo>
                  <a:pt x="117" y="220"/>
                </a:lnTo>
                <a:lnTo>
                  <a:pt x="122" y="233"/>
                </a:lnTo>
                <a:lnTo>
                  <a:pt x="127" y="245"/>
                </a:lnTo>
                <a:lnTo>
                  <a:pt x="131" y="258"/>
                </a:lnTo>
                <a:lnTo>
                  <a:pt x="130" y="270"/>
                </a:lnTo>
                <a:lnTo>
                  <a:pt x="127" y="284"/>
                </a:lnTo>
                <a:lnTo>
                  <a:pt x="127" y="293"/>
                </a:lnTo>
                <a:lnTo>
                  <a:pt x="127" y="300"/>
                </a:lnTo>
                <a:lnTo>
                  <a:pt x="129" y="304"/>
                </a:lnTo>
                <a:lnTo>
                  <a:pt x="130" y="305"/>
                </a:lnTo>
                <a:lnTo>
                  <a:pt x="135" y="313"/>
                </a:lnTo>
                <a:lnTo>
                  <a:pt x="142" y="323"/>
                </a:lnTo>
                <a:lnTo>
                  <a:pt x="148" y="336"/>
                </a:lnTo>
                <a:lnTo>
                  <a:pt x="153" y="355"/>
                </a:lnTo>
                <a:lnTo>
                  <a:pt x="157" y="376"/>
                </a:lnTo>
                <a:lnTo>
                  <a:pt x="159" y="402"/>
                </a:lnTo>
                <a:lnTo>
                  <a:pt x="156" y="427"/>
                </a:lnTo>
                <a:lnTo>
                  <a:pt x="149" y="448"/>
                </a:lnTo>
                <a:lnTo>
                  <a:pt x="139" y="466"/>
                </a:lnTo>
                <a:lnTo>
                  <a:pt x="127" y="479"/>
                </a:lnTo>
                <a:lnTo>
                  <a:pt x="114" y="490"/>
                </a:lnTo>
                <a:lnTo>
                  <a:pt x="102" y="496"/>
                </a:lnTo>
                <a:lnTo>
                  <a:pt x="91" y="501"/>
                </a:lnTo>
                <a:lnTo>
                  <a:pt x="76" y="507"/>
                </a:lnTo>
                <a:lnTo>
                  <a:pt x="63" y="514"/>
                </a:lnTo>
                <a:lnTo>
                  <a:pt x="53" y="525"/>
                </a:lnTo>
                <a:lnTo>
                  <a:pt x="43" y="539"/>
                </a:lnTo>
                <a:lnTo>
                  <a:pt x="40" y="558"/>
                </a:lnTo>
                <a:lnTo>
                  <a:pt x="119" y="558"/>
                </a:lnTo>
                <a:lnTo>
                  <a:pt x="110" y="576"/>
                </a:lnTo>
                <a:lnTo>
                  <a:pt x="102" y="596"/>
                </a:lnTo>
                <a:lnTo>
                  <a:pt x="19" y="596"/>
                </a:lnTo>
                <a:lnTo>
                  <a:pt x="13" y="594"/>
                </a:lnTo>
                <a:lnTo>
                  <a:pt x="9" y="593"/>
                </a:lnTo>
                <a:lnTo>
                  <a:pt x="7" y="592"/>
                </a:lnTo>
                <a:lnTo>
                  <a:pt x="4" y="589"/>
                </a:lnTo>
                <a:lnTo>
                  <a:pt x="3" y="586"/>
                </a:lnTo>
                <a:lnTo>
                  <a:pt x="2" y="584"/>
                </a:lnTo>
                <a:lnTo>
                  <a:pt x="0" y="581"/>
                </a:lnTo>
                <a:lnTo>
                  <a:pt x="0" y="579"/>
                </a:lnTo>
                <a:lnTo>
                  <a:pt x="0" y="577"/>
                </a:lnTo>
                <a:lnTo>
                  <a:pt x="3" y="551"/>
                </a:lnTo>
                <a:lnTo>
                  <a:pt x="8" y="530"/>
                </a:lnTo>
                <a:lnTo>
                  <a:pt x="16" y="512"/>
                </a:lnTo>
                <a:lnTo>
                  <a:pt x="28" y="497"/>
                </a:lnTo>
                <a:lnTo>
                  <a:pt x="40" y="486"/>
                </a:lnTo>
                <a:lnTo>
                  <a:pt x="53" y="478"/>
                </a:lnTo>
                <a:lnTo>
                  <a:pt x="66" y="470"/>
                </a:lnTo>
                <a:lnTo>
                  <a:pt x="79" y="465"/>
                </a:lnTo>
                <a:lnTo>
                  <a:pt x="81" y="465"/>
                </a:lnTo>
                <a:lnTo>
                  <a:pt x="85" y="463"/>
                </a:lnTo>
                <a:lnTo>
                  <a:pt x="93" y="459"/>
                </a:lnTo>
                <a:lnTo>
                  <a:pt x="100" y="454"/>
                </a:lnTo>
                <a:lnTo>
                  <a:pt x="108" y="445"/>
                </a:lnTo>
                <a:lnTo>
                  <a:pt x="114" y="435"/>
                </a:lnTo>
                <a:lnTo>
                  <a:pt x="119" y="420"/>
                </a:lnTo>
                <a:lnTo>
                  <a:pt x="121" y="402"/>
                </a:lnTo>
                <a:lnTo>
                  <a:pt x="119" y="380"/>
                </a:lnTo>
                <a:lnTo>
                  <a:pt x="117" y="364"/>
                </a:lnTo>
                <a:lnTo>
                  <a:pt x="113" y="349"/>
                </a:lnTo>
                <a:lnTo>
                  <a:pt x="108" y="340"/>
                </a:lnTo>
                <a:lnTo>
                  <a:pt x="102" y="332"/>
                </a:lnTo>
                <a:lnTo>
                  <a:pt x="98" y="326"/>
                </a:lnTo>
                <a:lnTo>
                  <a:pt x="97" y="325"/>
                </a:lnTo>
                <a:lnTo>
                  <a:pt x="95" y="319"/>
                </a:lnTo>
                <a:lnTo>
                  <a:pt x="92" y="311"/>
                </a:lnTo>
                <a:lnTo>
                  <a:pt x="89" y="300"/>
                </a:lnTo>
                <a:lnTo>
                  <a:pt x="91" y="283"/>
                </a:lnTo>
                <a:lnTo>
                  <a:pt x="93" y="262"/>
                </a:lnTo>
                <a:lnTo>
                  <a:pt x="87" y="246"/>
                </a:lnTo>
                <a:lnTo>
                  <a:pt x="80" y="228"/>
                </a:lnTo>
                <a:lnTo>
                  <a:pt x="76" y="207"/>
                </a:lnTo>
                <a:lnTo>
                  <a:pt x="75" y="183"/>
                </a:lnTo>
                <a:lnTo>
                  <a:pt x="81" y="161"/>
                </a:lnTo>
                <a:lnTo>
                  <a:pt x="92" y="137"/>
                </a:lnTo>
                <a:lnTo>
                  <a:pt x="102" y="119"/>
                </a:lnTo>
                <a:lnTo>
                  <a:pt x="113" y="107"/>
                </a:lnTo>
                <a:lnTo>
                  <a:pt x="126" y="98"/>
                </a:lnTo>
                <a:lnTo>
                  <a:pt x="142" y="90"/>
                </a:lnTo>
                <a:lnTo>
                  <a:pt x="152" y="85"/>
                </a:lnTo>
                <a:lnTo>
                  <a:pt x="168" y="80"/>
                </a:lnTo>
                <a:lnTo>
                  <a:pt x="185" y="76"/>
                </a:lnTo>
                <a:lnTo>
                  <a:pt x="204" y="75"/>
                </a:lnTo>
                <a:close/>
                <a:moveTo>
                  <a:pt x="432" y="37"/>
                </a:moveTo>
                <a:lnTo>
                  <a:pt x="413" y="38"/>
                </a:lnTo>
                <a:lnTo>
                  <a:pt x="395" y="42"/>
                </a:lnTo>
                <a:lnTo>
                  <a:pt x="382" y="47"/>
                </a:lnTo>
                <a:lnTo>
                  <a:pt x="375" y="51"/>
                </a:lnTo>
                <a:lnTo>
                  <a:pt x="369" y="54"/>
                </a:lnTo>
                <a:lnTo>
                  <a:pt x="352" y="61"/>
                </a:lnTo>
                <a:lnTo>
                  <a:pt x="339" y="71"/>
                </a:lnTo>
                <a:lnTo>
                  <a:pt x="326" y="82"/>
                </a:lnTo>
                <a:lnTo>
                  <a:pt x="314" y="101"/>
                </a:lnTo>
                <a:lnTo>
                  <a:pt x="304" y="124"/>
                </a:lnTo>
                <a:lnTo>
                  <a:pt x="299" y="145"/>
                </a:lnTo>
                <a:lnTo>
                  <a:pt x="300" y="167"/>
                </a:lnTo>
                <a:lnTo>
                  <a:pt x="304" y="190"/>
                </a:lnTo>
                <a:lnTo>
                  <a:pt x="312" y="208"/>
                </a:lnTo>
                <a:lnTo>
                  <a:pt x="318" y="224"/>
                </a:lnTo>
                <a:lnTo>
                  <a:pt x="320" y="226"/>
                </a:lnTo>
                <a:lnTo>
                  <a:pt x="321" y="230"/>
                </a:lnTo>
                <a:lnTo>
                  <a:pt x="322" y="238"/>
                </a:lnTo>
                <a:lnTo>
                  <a:pt x="321" y="249"/>
                </a:lnTo>
                <a:lnTo>
                  <a:pt x="317" y="267"/>
                </a:lnTo>
                <a:lnTo>
                  <a:pt x="317" y="281"/>
                </a:lnTo>
                <a:lnTo>
                  <a:pt x="317" y="291"/>
                </a:lnTo>
                <a:lnTo>
                  <a:pt x="318" y="297"/>
                </a:lnTo>
                <a:lnTo>
                  <a:pt x="320" y="300"/>
                </a:lnTo>
                <a:lnTo>
                  <a:pt x="320" y="301"/>
                </a:lnTo>
                <a:lnTo>
                  <a:pt x="321" y="302"/>
                </a:lnTo>
                <a:lnTo>
                  <a:pt x="324" y="305"/>
                </a:lnTo>
                <a:lnTo>
                  <a:pt x="325" y="306"/>
                </a:lnTo>
                <a:lnTo>
                  <a:pt x="333" y="317"/>
                </a:lnTo>
                <a:lnTo>
                  <a:pt x="342" y="330"/>
                </a:lnTo>
                <a:lnTo>
                  <a:pt x="351" y="346"/>
                </a:lnTo>
                <a:lnTo>
                  <a:pt x="358" y="366"/>
                </a:lnTo>
                <a:lnTo>
                  <a:pt x="363" y="391"/>
                </a:lnTo>
                <a:lnTo>
                  <a:pt x="365" y="420"/>
                </a:lnTo>
                <a:lnTo>
                  <a:pt x="363" y="448"/>
                </a:lnTo>
                <a:lnTo>
                  <a:pt x="355" y="471"/>
                </a:lnTo>
                <a:lnTo>
                  <a:pt x="344" y="491"/>
                </a:lnTo>
                <a:lnTo>
                  <a:pt x="331" y="507"/>
                </a:lnTo>
                <a:lnTo>
                  <a:pt x="317" y="520"/>
                </a:lnTo>
                <a:lnTo>
                  <a:pt x="301" y="530"/>
                </a:lnTo>
                <a:lnTo>
                  <a:pt x="286" y="538"/>
                </a:lnTo>
                <a:lnTo>
                  <a:pt x="272" y="542"/>
                </a:lnTo>
                <a:lnTo>
                  <a:pt x="271" y="542"/>
                </a:lnTo>
                <a:lnTo>
                  <a:pt x="252" y="550"/>
                </a:lnTo>
                <a:lnTo>
                  <a:pt x="232" y="559"/>
                </a:lnTo>
                <a:lnTo>
                  <a:pt x="214" y="568"/>
                </a:lnTo>
                <a:lnTo>
                  <a:pt x="198" y="580"/>
                </a:lnTo>
                <a:lnTo>
                  <a:pt x="185" y="594"/>
                </a:lnTo>
                <a:lnTo>
                  <a:pt x="176" y="613"/>
                </a:lnTo>
                <a:lnTo>
                  <a:pt x="169" y="632"/>
                </a:lnTo>
                <a:lnTo>
                  <a:pt x="651" y="632"/>
                </a:lnTo>
                <a:lnTo>
                  <a:pt x="644" y="613"/>
                </a:lnTo>
                <a:lnTo>
                  <a:pt x="635" y="594"/>
                </a:lnTo>
                <a:lnTo>
                  <a:pt x="622" y="580"/>
                </a:lnTo>
                <a:lnTo>
                  <a:pt x="606" y="568"/>
                </a:lnTo>
                <a:lnTo>
                  <a:pt x="588" y="559"/>
                </a:lnTo>
                <a:lnTo>
                  <a:pt x="568" y="550"/>
                </a:lnTo>
                <a:lnTo>
                  <a:pt x="549" y="542"/>
                </a:lnTo>
                <a:lnTo>
                  <a:pt x="547" y="542"/>
                </a:lnTo>
                <a:lnTo>
                  <a:pt x="534" y="538"/>
                </a:lnTo>
                <a:lnTo>
                  <a:pt x="518" y="530"/>
                </a:lnTo>
                <a:lnTo>
                  <a:pt x="503" y="520"/>
                </a:lnTo>
                <a:lnTo>
                  <a:pt x="488" y="507"/>
                </a:lnTo>
                <a:lnTo>
                  <a:pt x="475" y="491"/>
                </a:lnTo>
                <a:lnTo>
                  <a:pt x="465" y="471"/>
                </a:lnTo>
                <a:lnTo>
                  <a:pt x="457" y="448"/>
                </a:lnTo>
                <a:lnTo>
                  <a:pt x="454" y="420"/>
                </a:lnTo>
                <a:lnTo>
                  <a:pt x="457" y="391"/>
                </a:lnTo>
                <a:lnTo>
                  <a:pt x="462" y="366"/>
                </a:lnTo>
                <a:lnTo>
                  <a:pt x="469" y="346"/>
                </a:lnTo>
                <a:lnTo>
                  <a:pt x="478" y="330"/>
                </a:lnTo>
                <a:lnTo>
                  <a:pt x="487" y="317"/>
                </a:lnTo>
                <a:lnTo>
                  <a:pt x="495" y="306"/>
                </a:lnTo>
                <a:lnTo>
                  <a:pt x="496" y="305"/>
                </a:lnTo>
                <a:lnTo>
                  <a:pt x="499" y="302"/>
                </a:lnTo>
                <a:lnTo>
                  <a:pt x="500" y="301"/>
                </a:lnTo>
                <a:lnTo>
                  <a:pt x="501" y="298"/>
                </a:lnTo>
                <a:lnTo>
                  <a:pt x="503" y="294"/>
                </a:lnTo>
                <a:lnTo>
                  <a:pt x="504" y="289"/>
                </a:lnTo>
                <a:lnTo>
                  <a:pt x="504" y="280"/>
                </a:lnTo>
                <a:lnTo>
                  <a:pt x="504" y="267"/>
                </a:lnTo>
                <a:lnTo>
                  <a:pt x="500" y="251"/>
                </a:lnTo>
                <a:lnTo>
                  <a:pt x="500" y="236"/>
                </a:lnTo>
                <a:lnTo>
                  <a:pt x="507" y="221"/>
                </a:lnTo>
                <a:lnTo>
                  <a:pt x="511" y="213"/>
                </a:lnTo>
                <a:lnTo>
                  <a:pt x="516" y="203"/>
                </a:lnTo>
                <a:lnTo>
                  <a:pt x="520" y="190"/>
                </a:lnTo>
                <a:lnTo>
                  <a:pt x="521" y="173"/>
                </a:lnTo>
                <a:lnTo>
                  <a:pt x="520" y="152"/>
                </a:lnTo>
                <a:lnTo>
                  <a:pt x="515" y="128"/>
                </a:lnTo>
                <a:lnTo>
                  <a:pt x="505" y="101"/>
                </a:lnTo>
                <a:lnTo>
                  <a:pt x="496" y="81"/>
                </a:lnTo>
                <a:lnTo>
                  <a:pt x="488" y="67"/>
                </a:lnTo>
                <a:lnTo>
                  <a:pt x="481" y="56"/>
                </a:lnTo>
                <a:lnTo>
                  <a:pt x="474" y="50"/>
                </a:lnTo>
                <a:lnTo>
                  <a:pt x="467" y="44"/>
                </a:lnTo>
                <a:lnTo>
                  <a:pt x="452" y="39"/>
                </a:lnTo>
                <a:lnTo>
                  <a:pt x="432" y="37"/>
                </a:lnTo>
                <a:close/>
                <a:moveTo>
                  <a:pt x="432" y="0"/>
                </a:moveTo>
                <a:lnTo>
                  <a:pt x="450" y="1"/>
                </a:lnTo>
                <a:lnTo>
                  <a:pt x="469" y="5"/>
                </a:lnTo>
                <a:lnTo>
                  <a:pt x="486" y="12"/>
                </a:lnTo>
                <a:lnTo>
                  <a:pt x="501" y="23"/>
                </a:lnTo>
                <a:lnTo>
                  <a:pt x="515" y="39"/>
                </a:lnTo>
                <a:lnTo>
                  <a:pt x="528" y="60"/>
                </a:lnTo>
                <a:lnTo>
                  <a:pt x="539" y="86"/>
                </a:lnTo>
                <a:lnTo>
                  <a:pt x="551" y="119"/>
                </a:lnTo>
                <a:lnTo>
                  <a:pt x="558" y="149"/>
                </a:lnTo>
                <a:lnTo>
                  <a:pt x="558" y="177"/>
                </a:lnTo>
                <a:lnTo>
                  <a:pt x="555" y="202"/>
                </a:lnTo>
                <a:lnTo>
                  <a:pt x="547" y="224"/>
                </a:lnTo>
                <a:lnTo>
                  <a:pt x="537" y="242"/>
                </a:lnTo>
                <a:lnTo>
                  <a:pt x="541" y="266"/>
                </a:lnTo>
                <a:lnTo>
                  <a:pt x="542" y="285"/>
                </a:lnTo>
                <a:lnTo>
                  <a:pt x="539" y="300"/>
                </a:lnTo>
                <a:lnTo>
                  <a:pt x="537" y="310"/>
                </a:lnTo>
                <a:lnTo>
                  <a:pt x="534" y="318"/>
                </a:lnTo>
                <a:lnTo>
                  <a:pt x="530" y="322"/>
                </a:lnTo>
                <a:lnTo>
                  <a:pt x="529" y="323"/>
                </a:lnTo>
                <a:lnTo>
                  <a:pt x="524" y="330"/>
                </a:lnTo>
                <a:lnTo>
                  <a:pt x="517" y="338"/>
                </a:lnTo>
                <a:lnTo>
                  <a:pt x="511" y="348"/>
                </a:lnTo>
                <a:lnTo>
                  <a:pt x="503" y="361"/>
                </a:lnTo>
                <a:lnTo>
                  <a:pt x="498" y="377"/>
                </a:lnTo>
                <a:lnTo>
                  <a:pt x="494" y="397"/>
                </a:lnTo>
                <a:lnTo>
                  <a:pt x="491" y="420"/>
                </a:lnTo>
                <a:lnTo>
                  <a:pt x="494" y="442"/>
                </a:lnTo>
                <a:lnTo>
                  <a:pt x="500" y="459"/>
                </a:lnTo>
                <a:lnTo>
                  <a:pt x="509" y="474"/>
                </a:lnTo>
                <a:lnTo>
                  <a:pt x="520" y="486"/>
                </a:lnTo>
                <a:lnTo>
                  <a:pt x="530" y="493"/>
                </a:lnTo>
                <a:lnTo>
                  <a:pt x="541" y="500"/>
                </a:lnTo>
                <a:lnTo>
                  <a:pt x="550" y="504"/>
                </a:lnTo>
                <a:lnTo>
                  <a:pt x="556" y="505"/>
                </a:lnTo>
                <a:lnTo>
                  <a:pt x="558" y="507"/>
                </a:lnTo>
                <a:lnTo>
                  <a:pt x="572" y="512"/>
                </a:lnTo>
                <a:lnTo>
                  <a:pt x="588" y="517"/>
                </a:lnTo>
                <a:lnTo>
                  <a:pt x="605" y="525"/>
                </a:lnTo>
                <a:lnTo>
                  <a:pt x="623" y="535"/>
                </a:lnTo>
                <a:lnTo>
                  <a:pt x="640" y="547"/>
                </a:lnTo>
                <a:lnTo>
                  <a:pt x="656" y="562"/>
                </a:lnTo>
                <a:lnTo>
                  <a:pt x="669" y="579"/>
                </a:lnTo>
                <a:lnTo>
                  <a:pt x="679" y="599"/>
                </a:lnTo>
                <a:lnTo>
                  <a:pt x="686" y="623"/>
                </a:lnTo>
                <a:lnTo>
                  <a:pt x="689" y="652"/>
                </a:lnTo>
                <a:lnTo>
                  <a:pt x="689" y="653"/>
                </a:lnTo>
                <a:lnTo>
                  <a:pt x="689" y="656"/>
                </a:lnTo>
                <a:lnTo>
                  <a:pt x="687" y="658"/>
                </a:lnTo>
                <a:lnTo>
                  <a:pt x="687" y="661"/>
                </a:lnTo>
                <a:lnTo>
                  <a:pt x="685" y="664"/>
                </a:lnTo>
                <a:lnTo>
                  <a:pt x="683" y="666"/>
                </a:lnTo>
                <a:lnTo>
                  <a:pt x="679" y="668"/>
                </a:lnTo>
                <a:lnTo>
                  <a:pt x="676" y="669"/>
                </a:lnTo>
                <a:lnTo>
                  <a:pt x="670" y="670"/>
                </a:lnTo>
                <a:lnTo>
                  <a:pt x="149" y="670"/>
                </a:lnTo>
                <a:lnTo>
                  <a:pt x="144" y="669"/>
                </a:lnTo>
                <a:lnTo>
                  <a:pt x="140" y="668"/>
                </a:lnTo>
                <a:lnTo>
                  <a:pt x="136" y="666"/>
                </a:lnTo>
                <a:lnTo>
                  <a:pt x="135" y="664"/>
                </a:lnTo>
                <a:lnTo>
                  <a:pt x="132" y="661"/>
                </a:lnTo>
                <a:lnTo>
                  <a:pt x="132" y="658"/>
                </a:lnTo>
                <a:lnTo>
                  <a:pt x="131" y="656"/>
                </a:lnTo>
                <a:lnTo>
                  <a:pt x="131" y="653"/>
                </a:lnTo>
                <a:lnTo>
                  <a:pt x="131" y="652"/>
                </a:lnTo>
                <a:lnTo>
                  <a:pt x="134" y="623"/>
                </a:lnTo>
                <a:lnTo>
                  <a:pt x="140" y="599"/>
                </a:lnTo>
                <a:lnTo>
                  <a:pt x="151" y="579"/>
                </a:lnTo>
                <a:lnTo>
                  <a:pt x="164" y="562"/>
                </a:lnTo>
                <a:lnTo>
                  <a:pt x="180" y="547"/>
                </a:lnTo>
                <a:lnTo>
                  <a:pt x="197" y="535"/>
                </a:lnTo>
                <a:lnTo>
                  <a:pt x="215" y="525"/>
                </a:lnTo>
                <a:lnTo>
                  <a:pt x="232" y="517"/>
                </a:lnTo>
                <a:lnTo>
                  <a:pt x="248" y="512"/>
                </a:lnTo>
                <a:lnTo>
                  <a:pt x="262" y="507"/>
                </a:lnTo>
                <a:lnTo>
                  <a:pt x="263" y="505"/>
                </a:lnTo>
                <a:lnTo>
                  <a:pt x="270" y="504"/>
                </a:lnTo>
                <a:lnTo>
                  <a:pt x="279" y="500"/>
                </a:lnTo>
                <a:lnTo>
                  <a:pt x="289" y="493"/>
                </a:lnTo>
                <a:lnTo>
                  <a:pt x="300" y="486"/>
                </a:lnTo>
                <a:lnTo>
                  <a:pt x="310" y="474"/>
                </a:lnTo>
                <a:lnTo>
                  <a:pt x="320" y="459"/>
                </a:lnTo>
                <a:lnTo>
                  <a:pt x="326" y="442"/>
                </a:lnTo>
                <a:lnTo>
                  <a:pt x="329" y="420"/>
                </a:lnTo>
                <a:lnTo>
                  <a:pt x="326" y="397"/>
                </a:lnTo>
                <a:lnTo>
                  <a:pt x="322" y="377"/>
                </a:lnTo>
                <a:lnTo>
                  <a:pt x="317" y="361"/>
                </a:lnTo>
                <a:lnTo>
                  <a:pt x="309" y="348"/>
                </a:lnTo>
                <a:lnTo>
                  <a:pt x="303" y="338"/>
                </a:lnTo>
                <a:lnTo>
                  <a:pt x="296" y="330"/>
                </a:lnTo>
                <a:lnTo>
                  <a:pt x="291" y="323"/>
                </a:lnTo>
                <a:lnTo>
                  <a:pt x="289" y="322"/>
                </a:lnTo>
                <a:lnTo>
                  <a:pt x="287" y="317"/>
                </a:lnTo>
                <a:lnTo>
                  <a:pt x="283" y="310"/>
                </a:lnTo>
                <a:lnTo>
                  <a:pt x="280" y="298"/>
                </a:lnTo>
                <a:lnTo>
                  <a:pt x="279" y="284"/>
                </a:lnTo>
                <a:lnTo>
                  <a:pt x="280" y="264"/>
                </a:lnTo>
                <a:lnTo>
                  <a:pt x="284" y="241"/>
                </a:lnTo>
                <a:lnTo>
                  <a:pt x="278" y="225"/>
                </a:lnTo>
                <a:lnTo>
                  <a:pt x="271" y="205"/>
                </a:lnTo>
                <a:lnTo>
                  <a:pt x="265" y="183"/>
                </a:lnTo>
                <a:lnTo>
                  <a:pt x="261" y="160"/>
                </a:lnTo>
                <a:lnTo>
                  <a:pt x="262" y="135"/>
                </a:lnTo>
                <a:lnTo>
                  <a:pt x="269" y="110"/>
                </a:lnTo>
                <a:lnTo>
                  <a:pt x="280" y="85"/>
                </a:lnTo>
                <a:lnTo>
                  <a:pt x="293" y="64"/>
                </a:lnTo>
                <a:lnTo>
                  <a:pt x="307" y="50"/>
                </a:lnTo>
                <a:lnTo>
                  <a:pt x="321" y="38"/>
                </a:lnTo>
                <a:lnTo>
                  <a:pt x="337" y="29"/>
                </a:lnTo>
                <a:lnTo>
                  <a:pt x="355" y="20"/>
                </a:lnTo>
                <a:lnTo>
                  <a:pt x="367" y="13"/>
                </a:lnTo>
                <a:lnTo>
                  <a:pt x="386" y="6"/>
                </a:lnTo>
                <a:lnTo>
                  <a:pt x="409" y="1"/>
                </a:lnTo>
                <a:lnTo>
                  <a:pt x="43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苏新诗柳楷简" pitchFamily="2" charset="-122"/>
              <a:ea typeface="苏新诗柳楷简" pitchFamily="2" charset="-122"/>
            </a:endParaRPr>
          </a:p>
        </p:txBody>
      </p:sp>
      <p:sp>
        <p:nvSpPr>
          <p:cNvPr id="26" name="稻壳儿搜索【幻雨工作室】_16"/>
          <p:cNvSpPr/>
          <p:nvPr/>
        </p:nvSpPr>
        <p:spPr>
          <a:xfrm>
            <a:off x="5969000" y="2797175"/>
            <a:ext cx="1516063" cy="1516063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en-US" sz="3200" noProof="1">
              <a:latin typeface="苏新诗柳楷简" panose="02010600000101010101" pitchFamily="2" charset="-122"/>
              <a:ea typeface="苏新诗柳楷简" panose="02010600000101010101" pitchFamily="2" charset="-122"/>
            </a:endParaRPr>
          </a:p>
        </p:txBody>
      </p:sp>
      <p:sp>
        <p:nvSpPr>
          <p:cNvPr id="11280" name="稻壳儿搜索【幻雨工作室】_17"/>
          <p:cNvSpPr>
            <a:spLocks noEditPoints="1" noChangeArrowheads="1"/>
          </p:cNvSpPr>
          <p:nvPr/>
        </p:nvSpPr>
        <p:spPr bwMode="auto">
          <a:xfrm>
            <a:off x="6488113" y="3316288"/>
            <a:ext cx="477837" cy="479425"/>
          </a:xfrm>
          <a:custGeom>
            <a:avLst/>
            <a:gdLst>
              <a:gd name="T0" fmla="*/ 123 w 819"/>
              <a:gd name="T1" fmla="*/ 693 h 820"/>
              <a:gd name="T2" fmla="*/ 131 w 819"/>
              <a:gd name="T3" fmla="*/ 707 h 820"/>
              <a:gd name="T4" fmla="*/ 123 w 819"/>
              <a:gd name="T5" fmla="*/ 723 h 820"/>
              <a:gd name="T6" fmla="*/ 106 w 819"/>
              <a:gd name="T7" fmla="*/ 726 h 820"/>
              <a:gd name="T8" fmla="*/ 94 w 819"/>
              <a:gd name="T9" fmla="*/ 714 h 820"/>
              <a:gd name="T10" fmla="*/ 96 w 819"/>
              <a:gd name="T11" fmla="*/ 698 h 820"/>
              <a:gd name="T12" fmla="*/ 107 w 819"/>
              <a:gd name="T13" fmla="*/ 690 h 820"/>
              <a:gd name="T14" fmla="*/ 548 w 819"/>
              <a:gd name="T15" fmla="*/ 0 h 820"/>
              <a:gd name="T16" fmla="*/ 657 w 819"/>
              <a:gd name="T17" fmla="*/ 29 h 820"/>
              <a:gd name="T18" fmla="*/ 548 w 819"/>
              <a:gd name="T19" fmla="*/ 139 h 820"/>
              <a:gd name="T20" fmla="*/ 569 w 819"/>
              <a:gd name="T21" fmla="*/ 38 h 820"/>
              <a:gd name="T22" fmla="*/ 534 w 819"/>
              <a:gd name="T23" fmla="*/ 38 h 820"/>
              <a:gd name="T24" fmla="*/ 483 w 819"/>
              <a:gd name="T25" fmla="*/ 55 h 820"/>
              <a:gd name="T26" fmla="*/ 351 w 819"/>
              <a:gd name="T27" fmla="*/ 191 h 820"/>
              <a:gd name="T28" fmla="*/ 336 w 819"/>
              <a:gd name="T29" fmla="*/ 262 h 820"/>
              <a:gd name="T30" fmla="*/ 377 w 819"/>
              <a:gd name="T31" fmla="*/ 346 h 820"/>
              <a:gd name="T32" fmla="*/ 379 w 819"/>
              <a:gd name="T33" fmla="*/ 352 h 820"/>
              <a:gd name="T34" fmla="*/ 378 w 819"/>
              <a:gd name="T35" fmla="*/ 364 h 820"/>
              <a:gd name="T36" fmla="*/ 373 w 819"/>
              <a:gd name="T37" fmla="*/ 372 h 820"/>
              <a:gd name="T38" fmla="*/ 39 w 819"/>
              <a:gd name="T39" fmla="*/ 688 h 820"/>
              <a:gd name="T40" fmla="*/ 51 w 819"/>
              <a:gd name="T41" fmla="*/ 752 h 820"/>
              <a:gd name="T42" fmla="*/ 111 w 819"/>
              <a:gd name="T43" fmla="*/ 782 h 820"/>
              <a:gd name="T44" fmla="*/ 165 w 819"/>
              <a:gd name="T45" fmla="*/ 761 h 820"/>
              <a:gd name="T46" fmla="*/ 451 w 819"/>
              <a:gd name="T47" fmla="*/ 443 h 820"/>
              <a:gd name="T48" fmla="*/ 465 w 819"/>
              <a:gd name="T49" fmla="*/ 438 h 820"/>
              <a:gd name="T50" fmla="*/ 474 w 819"/>
              <a:gd name="T51" fmla="*/ 441 h 820"/>
              <a:gd name="T52" fmla="*/ 526 w 819"/>
              <a:gd name="T53" fmla="*/ 466 h 820"/>
              <a:gd name="T54" fmla="*/ 586 w 819"/>
              <a:gd name="T55" fmla="*/ 482 h 820"/>
              <a:gd name="T56" fmla="*/ 620 w 819"/>
              <a:gd name="T57" fmla="*/ 482 h 820"/>
              <a:gd name="T58" fmla="*/ 752 w 819"/>
              <a:gd name="T59" fmla="*/ 360 h 820"/>
              <a:gd name="T60" fmla="*/ 783 w 819"/>
              <a:gd name="T61" fmla="*/ 288 h 820"/>
              <a:gd name="T62" fmla="*/ 707 w 819"/>
              <a:gd name="T63" fmla="*/ 297 h 820"/>
              <a:gd name="T64" fmla="*/ 665 w 819"/>
              <a:gd name="T65" fmla="*/ 325 h 820"/>
              <a:gd name="T66" fmla="*/ 585 w 819"/>
              <a:gd name="T67" fmla="*/ 332 h 820"/>
              <a:gd name="T68" fmla="*/ 513 w 819"/>
              <a:gd name="T69" fmla="*/ 287 h 820"/>
              <a:gd name="T70" fmla="*/ 484 w 819"/>
              <a:gd name="T71" fmla="*/ 205 h 820"/>
              <a:gd name="T72" fmla="*/ 506 w 819"/>
              <a:gd name="T73" fmla="*/ 133 h 820"/>
              <a:gd name="T74" fmla="*/ 534 w 819"/>
              <a:gd name="T75" fmla="*/ 157 h 820"/>
              <a:gd name="T76" fmla="*/ 525 w 819"/>
              <a:gd name="T77" fmla="*/ 229 h 820"/>
              <a:gd name="T78" fmla="*/ 568 w 819"/>
              <a:gd name="T79" fmla="*/ 286 h 820"/>
              <a:gd name="T80" fmla="*/ 639 w 819"/>
              <a:gd name="T81" fmla="*/ 295 h 820"/>
              <a:gd name="T82" fmla="*/ 680 w 819"/>
              <a:gd name="T83" fmla="*/ 271 h 820"/>
              <a:gd name="T84" fmla="*/ 789 w 819"/>
              <a:gd name="T85" fmla="*/ 163 h 820"/>
              <a:gd name="T86" fmla="*/ 818 w 819"/>
              <a:gd name="T87" fmla="*/ 256 h 820"/>
              <a:gd name="T88" fmla="*/ 807 w 819"/>
              <a:gd name="T89" fmla="*/ 341 h 820"/>
              <a:gd name="T90" fmla="*/ 678 w 819"/>
              <a:gd name="T91" fmla="*/ 489 h 820"/>
              <a:gd name="T92" fmla="*/ 622 w 819"/>
              <a:gd name="T93" fmla="*/ 520 h 820"/>
              <a:gd name="T94" fmla="*/ 576 w 819"/>
              <a:gd name="T95" fmla="*/ 519 h 820"/>
              <a:gd name="T96" fmla="*/ 499 w 819"/>
              <a:gd name="T97" fmla="*/ 495 h 820"/>
              <a:gd name="T98" fmla="*/ 167 w 819"/>
              <a:gd name="T99" fmla="*/ 804 h 820"/>
              <a:gd name="T100" fmla="*/ 82 w 819"/>
              <a:gd name="T101" fmla="*/ 816 h 820"/>
              <a:gd name="T102" fmla="*/ 16 w 819"/>
              <a:gd name="T103" fmla="*/ 764 h 820"/>
              <a:gd name="T104" fmla="*/ 4 w 819"/>
              <a:gd name="T105" fmla="*/ 678 h 820"/>
              <a:gd name="T106" fmla="*/ 338 w 819"/>
              <a:gd name="T107" fmla="*/ 354 h 820"/>
              <a:gd name="T108" fmla="*/ 300 w 819"/>
              <a:gd name="T109" fmla="*/ 266 h 820"/>
              <a:gd name="T110" fmla="*/ 318 w 819"/>
              <a:gd name="T111" fmla="*/ 174 h 820"/>
              <a:gd name="T112" fmla="*/ 463 w 819"/>
              <a:gd name="T113" fmla="*/ 24 h 820"/>
              <a:gd name="T114" fmla="*/ 548 w 819"/>
              <a:gd name="T115" fmla="*/ 0 h 8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19" h="820">
                <a:moveTo>
                  <a:pt x="111" y="689"/>
                </a:moveTo>
                <a:lnTo>
                  <a:pt x="118" y="690"/>
                </a:lnTo>
                <a:lnTo>
                  <a:pt x="123" y="693"/>
                </a:lnTo>
                <a:lnTo>
                  <a:pt x="127" y="697"/>
                </a:lnTo>
                <a:lnTo>
                  <a:pt x="130" y="702"/>
                </a:lnTo>
                <a:lnTo>
                  <a:pt x="131" y="707"/>
                </a:lnTo>
                <a:lnTo>
                  <a:pt x="130" y="714"/>
                </a:lnTo>
                <a:lnTo>
                  <a:pt x="127" y="719"/>
                </a:lnTo>
                <a:lnTo>
                  <a:pt x="123" y="723"/>
                </a:lnTo>
                <a:lnTo>
                  <a:pt x="118" y="726"/>
                </a:lnTo>
                <a:lnTo>
                  <a:pt x="111" y="727"/>
                </a:lnTo>
                <a:lnTo>
                  <a:pt x="106" y="726"/>
                </a:lnTo>
                <a:lnTo>
                  <a:pt x="101" y="723"/>
                </a:lnTo>
                <a:lnTo>
                  <a:pt x="97" y="719"/>
                </a:lnTo>
                <a:lnTo>
                  <a:pt x="94" y="714"/>
                </a:lnTo>
                <a:lnTo>
                  <a:pt x="93" y="707"/>
                </a:lnTo>
                <a:lnTo>
                  <a:pt x="94" y="703"/>
                </a:lnTo>
                <a:lnTo>
                  <a:pt x="96" y="698"/>
                </a:lnTo>
                <a:lnTo>
                  <a:pt x="98" y="694"/>
                </a:lnTo>
                <a:lnTo>
                  <a:pt x="102" y="692"/>
                </a:lnTo>
                <a:lnTo>
                  <a:pt x="107" y="690"/>
                </a:lnTo>
                <a:lnTo>
                  <a:pt x="111" y="689"/>
                </a:lnTo>
                <a:close/>
                <a:moveTo>
                  <a:pt x="548" y="0"/>
                </a:moveTo>
                <a:lnTo>
                  <a:pt x="548" y="0"/>
                </a:lnTo>
                <a:lnTo>
                  <a:pt x="584" y="3"/>
                </a:lnTo>
                <a:lnTo>
                  <a:pt x="620" y="13"/>
                </a:lnTo>
                <a:lnTo>
                  <a:pt x="657" y="29"/>
                </a:lnTo>
                <a:lnTo>
                  <a:pt x="641" y="46"/>
                </a:lnTo>
                <a:lnTo>
                  <a:pt x="548" y="139"/>
                </a:lnTo>
                <a:lnTo>
                  <a:pt x="522" y="113"/>
                </a:lnTo>
                <a:lnTo>
                  <a:pt x="591" y="44"/>
                </a:lnTo>
                <a:lnTo>
                  <a:pt x="569" y="38"/>
                </a:lnTo>
                <a:lnTo>
                  <a:pt x="548" y="37"/>
                </a:lnTo>
                <a:lnTo>
                  <a:pt x="534" y="38"/>
                </a:lnTo>
                <a:lnTo>
                  <a:pt x="517" y="41"/>
                </a:lnTo>
                <a:lnTo>
                  <a:pt x="500" y="46"/>
                </a:lnTo>
                <a:lnTo>
                  <a:pt x="483" y="55"/>
                </a:lnTo>
                <a:lnTo>
                  <a:pt x="467" y="68"/>
                </a:lnTo>
                <a:lnTo>
                  <a:pt x="368" y="170"/>
                </a:lnTo>
                <a:lnTo>
                  <a:pt x="351" y="191"/>
                </a:lnTo>
                <a:lnTo>
                  <a:pt x="339" y="215"/>
                </a:lnTo>
                <a:lnTo>
                  <a:pt x="335" y="237"/>
                </a:lnTo>
                <a:lnTo>
                  <a:pt x="336" y="262"/>
                </a:lnTo>
                <a:lnTo>
                  <a:pt x="343" y="288"/>
                </a:lnTo>
                <a:lnTo>
                  <a:pt x="357" y="316"/>
                </a:lnTo>
                <a:lnTo>
                  <a:pt x="377" y="346"/>
                </a:lnTo>
                <a:lnTo>
                  <a:pt x="378" y="349"/>
                </a:lnTo>
                <a:lnTo>
                  <a:pt x="379" y="352"/>
                </a:lnTo>
                <a:lnTo>
                  <a:pt x="381" y="356"/>
                </a:lnTo>
                <a:lnTo>
                  <a:pt x="379" y="360"/>
                </a:lnTo>
                <a:lnTo>
                  <a:pt x="378" y="364"/>
                </a:lnTo>
                <a:lnTo>
                  <a:pt x="376" y="368"/>
                </a:lnTo>
                <a:lnTo>
                  <a:pt x="372" y="371"/>
                </a:lnTo>
                <a:lnTo>
                  <a:pt x="373" y="372"/>
                </a:lnTo>
                <a:lnTo>
                  <a:pt x="59" y="655"/>
                </a:lnTo>
                <a:lnTo>
                  <a:pt x="47" y="671"/>
                </a:lnTo>
                <a:lnTo>
                  <a:pt x="39" y="688"/>
                </a:lnTo>
                <a:lnTo>
                  <a:pt x="37" y="707"/>
                </a:lnTo>
                <a:lnTo>
                  <a:pt x="41" y="731"/>
                </a:lnTo>
                <a:lnTo>
                  <a:pt x="51" y="752"/>
                </a:lnTo>
                <a:lnTo>
                  <a:pt x="68" y="767"/>
                </a:lnTo>
                <a:lnTo>
                  <a:pt x="88" y="778"/>
                </a:lnTo>
                <a:lnTo>
                  <a:pt x="111" y="782"/>
                </a:lnTo>
                <a:lnTo>
                  <a:pt x="131" y="779"/>
                </a:lnTo>
                <a:lnTo>
                  <a:pt x="149" y="773"/>
                </a:lnTo>
                <a:lnTo>
                  <a:pt x="165" y="761"/>
                </a:lnTo>
                <a:lnTo>
                  <a:pt x="449" y="445"/>
                </a:lnTo>
                <a:lnTo>
                  <a:pt x="451" y="443"/>
                </a:lnTo>
                <a:lnTo>
                  <a:pt x="455" y="440"/>
                </a:lnTo>
                <a:lnTo>
                  <a:pt x="459" y="439"/>
                </a:lnTo>
                <a:lnTo>
                  <a:pt x="465" y="438"/>
                </a:lnTo>
                <a:lnTo>
                  <a:pt x="467" y="438"/>
                </a:lnTo>
                <a:lnTo>
                  <a:pt x="471" y="439"/>
                </a:lnTo>
                <a:lnTo>
                  <a:pt x="474" y="441"/>
                </a:lnTo>
                <a:lnTo>
                  <a:pt x="474" y="440"/>
                </a:lnTo>
                <a:lnTo>
                  <a:pt x="501" y="456"/>
                </a:lnTo>
                <a:lnTo>
                  <a:pt x="526" y="466"/>
                </a:lnTo>
                <a:lnTo>
                  <a:pt x="550" y="474"/>
                </a:lnTo>
                <a:lnTo>
                  <a:pt x="571" y="479"/>
                </a:lnTo>
                <a:lnTo>
                  <a:pt x="586" y="482"/>
                </a:lnTo>
                <a:lnTo>
                  <a:pt x="597" y="483"/>
                </a:lnTo>
                <a:lnTo>
                  <a:pt x="601" y="485"/>
                </a:lnTo>
                <a:lnTo>
                  <a:pt x="620" y="482"/>
                </a:lnTo>
                <a:lnTo>
                  <a:pt x="637" y="474"/>
                </a:lnTo>
                <a:lnTo>
                  <a:pt x="652" y="462"/>
                </a:lnTo>
                <a:lnTo>
                  <a:pt x="752" y="360"/>
                </a:lnTo>
                <a:lnTo>
                  <a:pt x="768" y="339"/>
                </a:lnTo>
                <a:lnTo>
                  <a:pt x="777" y="314"/>
                </a:lnTo>
                <a:lnTo>
                  <a:pt x="783" y="288"/>
                </a:lnTo>
                <a:lnTo>
                  <a:pt x="781" y="258"/>
                </a:lnTo>
                <a:lnTo>
                  <a:pt x="776" y="228"/>
                </a:lnTo>
                <a:lnTo>
                  <a:pt x="707" y="297"/>
                </a:lnTo>
                <a:lnTo>
                  <a:pt x="687" y="313"/>
                </a:lnTo>
                <a:lnTo>
                  <a:pt x="665" y="325"/>
                </a:lnTo>
                <a:lnTo>
                  <a:pt x="640" y="333"/>
                </a:lnTo>
                <a:lnTo>
                  <a:pt x="614" y="335"/>
                </a:lnTo>
                <a:lnTo>
                  <a:pt x="585" y="332"/>
                </a:lnTo>
                <a:lnTo>
                  <a:pt x="557" y="322"/>
                </a:lnTo>
                <a:lnTo>
                  <a:pt x="533" y="307"/>
                </a:lnTo>
                <a:lnTo>
                  <a:pt x="513" y="287"/>
                </a:lnTo>
                <a:lnTo>
                  <a:pt x="497" y="262"/>
                </a:lnTo>
                <a:lnTo>
                  <a:pt x="487" y="235"/>
                </a:lnTo>
                <a:lnTo>
                  <a:pt x="484" y="205"/>
                </a:lnTo>
                <a:lnTo>
                  <a:pt x="487" y="178"/>
                </a:lnTo>
                <a:lnTo>
                  <a:pt x="495" y="155"/>
                </a:lnTo>
                <a:lnTo>
                  <a:pt x="506" y="133"/>
                </a:lnTo>
                <a:lnTo>
                  <a:pt x="522" y="113"/>
                </a:lnTo>
                <a:lnTo>
                  <a:pt x="548" y="139"/>
                </a:lnTo>
                <a:lnTo>
                  <a:pt x="534" y="157"/>
                </a:lnTo>
                <a:lnTo>
                  <a:pt x="525" y="180"/>
                </a:lnTo>
                <a:lnTo>
                  <a:pt x="521" y="205"/>
                </a:lnTo>
                <a:lnTo>
                  <a:pt x="525" y="229"/>
                </a:lnTo>
                <a:lnTo>
                  <a:pt x="534" y="252"/>
                </a:lnTo>
                <a:lnTo>
                  <a:pt x="548" y="271"/>
                </a:lnTo>
                <a:lnTo>
                  <a:pt x="568" y="286"/>
                </a:lnTo>
                <a:lnTo>
                  <a:pt x="589" y="295"/>
                </a:lnTo>
                <a:lnTo>
                  <a:pt x="614" y="297"/>
                </a:lnTo>
                <a:lnTo>
                  <a:pt x="639" y="295"/>
                </a:lnTo>
                <a:lnTo>
                  <a:pt x="661" y="286"/>
                </a:lnTo>
                <a:lnTo>
                  <a:pt x="680" y="271"/>
                </a:lnTo>
                <a:lnTo>
                  <a:pt x="773" y="178"/>
                </a:lnTo>
                <a:lnTo>
                  <a:pt x="789" y="163"/>
                </a:lnTo>
                <a:lnTo>
                  <a:pt x="803" y="193"/>
                </a:lnTo>
                <a:lnTo>
                  <a:pt x="813" y="224"/>
                </a:lnTo>
                <a:lnTo>
                  <a:pt x="818" y="256"/>
                </a:lnTo>
                <a:lnTo>
                  <a:pt x="819" y="286"/>
                </a:lnTo>
                <a:lnTo>
                  <a:pt x="815" y="314"/>
                </a:lnTo>
                <a:lnTo>
                  <a:pt x="807" y="341"/>
                </a:lnTo>
                <a:lnTo>
                  <a:pt x="796" y="366"/>
                </a:lnTo>
                <a:lnTo>
                  <a:pt x="777" y="386"/>
                </a:lnTo>
                <a:lnTo>
                  <a:pt x="678" y="489"/>
                </a:lnTo>
                <a:lnTo>
                  <a:pt x="661" y="503"/>
                </a:lnTo>
                <a:lnTo>
                  <a:pt x="641" y="513"/>
                </a:lnTo>
                <a:lnTo>
                  <a:pt x="622" y="520"/>
                </a:lnTo>
                <a:lnTo>
                  <a:pt x="601" y="521"/>
                </a:lnTo>
                <a:lnTo>
                  <a:pt x="591" y="521"/>
                </a:lnTo>
                <a:lnTo>
                  <a:pt x="576" y="519"/>
                </a:lnTo>
                <a:lnTo>
                  <a:pt x="555" y="513"/>
                </a:lnTo>
                <a:lnTo>
                  <a:pt x="529" y="507"/>
                </a:lnTo>
                <a:lnTo>
                  <a:pt x="499" y="495"/>
                </a:lnTo>
                <a:lnTo>
                  <a:pt x="468" y="479"/>
                </a:lnTo>
                <a:lnTo>
                  <a:pt x="191" y="787"/>
                </a:lnTo>
                <a:lnTo>
                  <a:pt x="167" y="804"/>
                </a:lnTo>
                <a:lnTo>
                  <a:pt x="141" y="816"/>
                </a:lnTo>
                <a:lnTo>
                  <a:pt x="111" y="820"/>
                </a:lnTo>
                <a:lnTo>
                  <a:pt x="82" y="816"/>
                </a:lnTo>
                <a:lnTo>
                  <a:pt x="55" y="804"/>
                </a:lnTo>
                <a:lnTo>
                  <a:pt x="33" y="787"/>
                </a:lnTo>
                <a:lnTo>
                  <a:pt x="16" y="764"/>
                </a:lnTo>
                <a:lnTo>
                  <a:pt x="4" y="737"/>
                </a:lnTo>
                <a:lnTo>
                  <a:pt x="0" y="707"/>
                </a:lnTo>
                <a:lnTo>
                  <a:pt x="4" y="678"/>
                </a:lnTo>
                <a:lnTo>
                  <a:pt x="16" y="651"/>
                </a:lnTo>
                <a:lnTo>
                  <a:pt x="33" y="629"/>
                </a:lnTo>
                <a:lnTo>
                  <a:pt x="338" y="354"/>
                </a:lnTo>
                <a:lnTo>
                  <a:pt x="321" y="325"/>
                </a:lnTo>
                <a:lnTo>
                  <a:pt x="308" y="296"/>
                </a:lnTo>
                <a:lnTo>
                  <a:pt x="300" y="266"/>
                </a:lnTo>
                <a:lnTo>
                  <a:pt x="298" y="236"/>
                </a:lnTo>
                <a:lnTo>
                  <a:pt x="304" y="206"/>
                </a:lnTo>
                <a:lnTo>
                  <a:pt x="318" y="174"/>
                </a:lnTo>
                <a:lnTo>
                  <a:pt x="342" y="144"/>
                </a:lnTo>
                <a:lnTo>
                  <a:pt x="441" y="42"/>
                </a:lnTo>
                <a:lnTo>
                  <a:pt x="463" y="24"/>
                </a:lnTo>
                <a:lnTo>
                  <a:pt x="489" y="11"/>
                </a:lnTo>
                <a:lnTo>
                  <a:pt x="518" y="3"/>
                </a:lnTo>
                <a:lnTo>
                  <a:pt x="54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苏新诗柳楷简" pitchFamily="2" charset="-122"/>
              <a:ea typeface="苏新诗柳楷简" pitchFamily="2" charset="-122"/>
            </a:endParaRPr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1893888" y="1971675"/>
            <a:ext cx="1981200" cy="711200"/>
            <a:chOff x="2408" y="3190"/>
            <a:chExt cx="3120" cy="1121"/>
          </a:xfrm>
        </p:grpSpPr>
        <p:sp>
          <p:nvSpPr>
            <p:cNvPr id="11282" name="TextBox 45"/>
            <p:cNvSpPr txBox="1">
              <a:spLocks noChangeArrowheads="1"/>
            </p:cNvSpPr>
            <p:nvPr/>
          </p:nvSpPr>
          <p:spPr bwMode="auto">
            <a:xfrm>
              <a:off x="2408" y="3190"/>
              <a:ext cx="3120" cy="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b" anchorCtr="1"/>
            <a:lstStyle/>
            <a:p>
              <a:pPr algn="ctr"/>
              <a:r>
                <a:rPr lang="zh-CN" altLang="en-US" sz="2000" b="1" dirty="0" smtClean="0">
                  <a:solidFill>
                    <a:srgbClr val="808080"/>
                  </a:solidFill>
                  <a:latin typeface="方正仿宋简体" panose="03000509000000000000" pitchFamily="65" charset="-122"/>
                  <a:ea typeface="方正仿宋简体" panose="03000509000000000000" pitchFamily="65" charset="-122"/>
                  <a:sym typeface="等线" panose="02010600030101010101" pitchFamily="2" charset="-122"/>
                </a:rPr>
                <a:t>孩子的兴趣</a:t>
              </a:r>
              <a:endParaRPr lang="zh-CN" altLang="en-US" sz="2000" b="1" dirty="0">
                <a:solidFill>
                  <a:srgbClr val="808080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  <a:sym typeface="等线" panose="02010600030101010101" pitchFamily="2" charset="-122"/>
              </a:endParaRPr>
            </a:p>
          </p:txBody>
        </p:sp>
        <p:sp>
          <p:nvSpPr>
            <p:cNvPr id="6" name="TextBox 46"/>
            <p:cNvSpPr txBox="1"/>
            <p:nvPr/>
          </p:nvSpPr>
          <p:spPr>
            <a:xfrm>
              <a:off x="2408" y="3853"/>
              <a:ext cx="2977" cy="458"/>
            </a:xfrm>
            <a:prstGeom prst="rect">
              <a:avLst/>
            </a:prstGeom>
          </p:spPr>
          <p:txBody>
            <a:bodyPr lIns="0" tIns="0" rIns="0" bIns="0" anchorCtr="1"/>
            <a:lstStyle/>
            <a:p>
              <a:pPr algn="ctr" fontAlgn="auto"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dk1">
                      <a:lumMod val="100000"/>
                    </a:schemeClr>
                  </a:solidFill>
                  <a:latin typeface="方正仿宋简体" panose="02010601030101010101" charset="-122"/>
                  <a:ea typeface="方正仿宋简体" panose="02010601030101010101" charset="-122"/>
                  <a:cs typeface="+mn-ea"/>
                  <a:sym typeface="+mn-lt"/>
                </a:rPr>
                <a:t>建造材料</a:t>
              </a:r>
              <a:r>
                <a:rPr lang="zh-CN" altLang="en-US" sz="1200" dirty="0">
                  <a:solidFill>
                    <a:schemeClr val="dk1">
                      <a:lumMod val="100000"/>
                    </a:schemeClr>
                  </a:solidFill>
                  <a:latin typeface="方正仿宋简体" panose="02010601030101010101" charset="-122"/>
                  <a:ea typeface="方正仿宋简体" panose="02010601030101010101" charset="-122"/>
                  <a:cs typeface="+mn-ea"/>
                  <a:sym typeface="+mn-lt"/>
                </a:rPr>
                <a:t/>
              </a:r>
              <a:br>
                <a:rPr lang="zh-CN" altLang="en-US" sz="1200" dirty="0">
                  <a:solidFill>
                    <a:schemeClr val="dk1">
                      <a:lumMod val="100000"/>
                    </a:schemeClr>
                  </a:solidFill>
                  <a:latin typeface="方正仿宋简体" panose="02010601030101010101" charset="-122"/>
                  <a:ea typeface="方正仿宋简体" panose="02010601030101010101" charset="-122"/>
                  <a:cs typeface="+mn-ea"/>
                  <a:sym typeface="+mn-lt"/>
                </a:rPr>
              </a:br>
              <a:r>
                <a:rPr lang="zh-CN" altLang="en-US" sz="1200" noProof="1" smtClean="0">
                  <a:solidFill>
                    <a:schemeClr val="dk1">
                      <a:lumMod val="100000"/>
                    </a:schemeClr>
                  </a:solidFill>
                  <a:latin typeface="方正仿宋简体" panose="02010601030101010101" charset="-122"/>
                  <a:ea typeface="方正仿宋简体" panose="02010601030101010101" charset="-122"/>
                  <a:cs typeface="+mn-ea"/>
                  <a:sym typeface="+mn-lt"/>
                </a:rPr>
                <a:t>（模仿工人行为刷油漆）</a:t>
              </a:r>
              <a:endParaRPr lang="zh-CN" altLang="en-US" sz="1200" noProof="1">
                <a:solidFill>
                  <a:schemeClr val="dk1">
                    <a:lumMod val="100000"/>
                  </a:schemeClr>
                </a:solidFill>
                <a:latin typeface="方正仿宋简体" panose="02010601030101010101" charset="-122"/>
                <a:ea typeface="方正仿宋简体" panose="02010601030101010101" charset="-122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1893888" y="4146550"/>
            <a:ext cx="1981200" cy="712788"/>
            <a:chOff x="2408" y="3190"/>
            <a:chExt cx="3120" cy="1121"/>
          </a:xfrm>
        </p:grpSpPr>
        <p:sp>
          <p:nvSpPr>
            <p:cNvPr id="11285" name="TextBox 45"/>
            <p:cNvSpPr txBox="1">
              <a:spLocks noChangeArrowheads="1"/>
            </p:cNvSpPr>
            <p:nvPr/>
          </p:nvSpPr>
          <p:spPr bwMode="auto">
            <a:xfrm>
              <a:off x="2408" y="3190"/>
              <a:ext cx="3120" cy="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b" anchorCtr="1"/>
            <a:lstStyle/>
            <a:p>
              <a:pPr algn="ctr"/>
              <a:r>
                <a:rPr lang="zh-CN" altLang="en-US" sz="2000" b="1" dirty="0" smtClean="0">
                  <a:solidFill>
                    <a:srgbClr val="808080"/>
                  </a:solidFill>
                  <a:latin typeface="方正仿宋简体" panose="03000509000000000000" pitchFamily="65" charset="-122"/>
                  <a:ea typeface="方正仿宋简体" panose="03000509000000000000" pitchFamily="65" charset="-122"/>
                  <a:sym typeface="等线" panose="02010600030101010101" pitchFamily="2" charset="-122"/>
                </a:rPr>
                <a:t>高瞻核心经验</a:t>
              </a:r>
              <a:endParaRPr lang="zh-CN" altLang="en-US" sz="2000" b="1" dirty="0">
                <a:solidFill>
                  <a:srgbClr val="808080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  <a:sym typeface="等线" panose="02010600030101010101" pitchFamily="2" charset="-122"/>
              </a:endParaRPr>
            </a:p>
          </p:txBody>
        </p:sp>
        <p:sp>
          <p:nvSpPr>
            <p:cNvPr id="29" name="TextBox 46"/>
            <p:cNvSpPr txBox="1"/>
            <p:nvPr/>
          </p:nvSpPr>
          <p:spPr>
            <a:xfrm>
              <a:off x="2408" y="3854"/>
              <a:ext cx="2977" cy="457"/>
            </a:xfrm>
            <a:prstGeom prst="rect">
              <a:avLst/>
            </a:prstGeom>
          </p:spPr>
          <p:txBody>
            <a:bodyPr lIns="0" tIns="0" rIns="0" bIns="0" anchorCtr="1"/>
            <a:lstStyle/>
            <a:p>
              <a:pPr algn="ctr" fontAlgn="auto"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dk1">
                      <a:lumMod val="100000"/>
                    </a:schemeClr>
                  </a:solidFill>
                  <a:latin typeface="方正仿宋简体" panose="02010601030101010101" charset="-122"/>
                  <a:ea typeface="方正仿宋简体" panose="02010601030101010101" charset="-122"/>
                  <a:cs typeface="+mn-ea"/>
                  <a:sym typeface="+mn-lt"/>
                </a:rPr>
                <a:t>超级泡泡，拍打肥皂水，比较泡泡特性</a:t>
              </a:r>
              <a:r>
                <a:rPr lang="zh-CN" altLang="en-US" sz="1200" dirty="0">
                  <a:solidFill>
                    <a:schemeClr val="dk1">
                      <a:lumMod val="100000"/>
                    </a:schemeClr>
                  </a:solidFill>
                  <a:latin typeface="方正仿宋简体" panose="02010601030101010101" charset="-122"/>
                  <a:ea typeface="方正仿宋简体" panose="02010601030101010101" charset="-122"/>
                  <a:cs typeface="+mn-ea"/>
                  <a:sym typeface="+mn-lt"/>
                </a:rPr>
                <a:t/>
              </a:r>
              <a:br>
                <a:rPr lang="zh-CN" altLang="en-US" sz="1200" dirty="0">
                  <a:solidFill>
                    <a:schemeClr val="dk1">
                      <a:lumMod val="100000"/>
                    </a:schemeClr>
                  </a:solidFill>
                  <a:latin typeface="方正仿宋简体" panose="02010601030101010101" charset="-122"/>
                  <a:ea typeface="方正仿宋简体" panose="02010601030101010101" charset="-122"/>
                  <a:cs typeface="+mn-ea"/>
                  <a:sym typeface="+mn-lt"/>
                </a:rPr>
              </a:br>
              <a:r>
                <a:rPr lang="zh-CN" altLang="en-US" sz="1200" noProof="1" smtClean="0">
                  <a:solidFill>
                    <a:schemeClr val="dk1">
                      <a:lumMod val="100000"/>
                    </a:schemeClr>
                  </a:solidFill>
                  <a:latin typeface="方正仿宋简体" panose="02010601030101010101" charset="-122"/>
                  <a:ea typeface="方正仿宋简体" panose="02010601030101010101" charset="-122"/>
                  <a:cs typeface="+mn-ea"/>
                  <a:sym typeface="+mn-lt"/>
                </a:rPr>
                <a:t>（了解孩子行为背后）</a:t>
              </a:r>
              <a:endParaRPr lang="zh-CN" altLang="en-US" sz="1200" noProof="1">
                <a:solidFill>
                  <a:schemeClr val="dk1">
                    <a:lumMod val="100000"/>
                  </a:schemeClr>
                </a:solidFill>
                <a:latin typeface="方正仿宋简体" panose="02010601030101010101" charset="-122"/>
                <a:ea typeface="方正仿宋简体" panose="02010601030101010101" charset="-122"/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8842375" y="2043113"/>
            <a:ext cx="1981200" cy="711200"/>
            <a:chOff x="2408" y="3190"/>
            <a:chExt cx="3120" cy="1121"/>
          </a:xfrm>
        </p:grpSpPr>
        <p:sp>
          <p:nvSpPr>
            <p:cNvPr id="11288" name="TextBox 45"/>
            <p:cNvSpPr txBox="1">
              <a:spLocks noChangeArrowheads="1"/>
            </p:cNvSpPr>
            <p:nvPr/>
          </p:nvSpPr>
          <p:spPr bwMode="auto">
            <a:xfrm>
              <a:off x="2408" y="3190"/>
              <a:ext cx="3120" cy="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b" anchorCtr="1"/>
            <a:lstStyle/>
            <a:p>
              <a:pPr algn="ctr"/>
              <a:r>
                <a:rPr lang="zh-CN" altLang="en-US" sz="2000" b="1" dirty="0" smtClean="0">
                  <a:solidFill>
                    <a:srgbClr val="808080"/>
                  </a:solidFill>
                  <a:latin typeface="方正仿宋简体" panose="03000509000000000000" pitchFamily="65" charset="-122"/>
                  <a:ea typeface="方正仿宋简体" panose="03000509000000000000" pitchFamily="65" charset="-122"/>
                  <a:sym typeface="等线" panose="02010600030101010101" pitchFamily="2" charset="-122"/>
                </a:rPr>
                <a:t>新材料</a:t>
              </a:r>
              <a:endParaRPr lang="zh-CN" altLang="en-US" sz="2000" b="1" dirty="0">
                <a:solidFill>
                  <a:srgbClr val="808080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  <a:sym typeface="等线" panose="02010600030101010101" pitchFamily="2" charset="-122"/>
              </a:endParaRPr>
            </a:p>
          </p:txBody>
        </p:sp>
        <p:sp>
          <p:nvSpPr>
            <p:cNvPr id="12" name="TextBox 46"/>
            <p:cNvSpPr txBox="1"/>
            <p:nvPr/>
          </p:nvSpPr>
          <p:spPr>
            <a:xfrm>
              <a:off x="2408" y="3853"/>
              <a:ext cx="2978" cy="458"/>
            </a:xfrm>
            <a:prstGeom prst="rect">
              <a:avLst/>
            </a:prstGeom>
          </p:spPr>
          <p:txBody>
            <a:bodyPr lIns="0" tIns="0" rIns="0" bIns="0" anchorCtr="1"/>
            <a:lstStyle/>
            <a:p>
              <a:pPr algn="ctr" fontAlgn="auto">
                <a:lnSpc>
                  <a:spcPct val="120000"/>
                </a:lnSpc>
              </a:pPr>
              <a:r>
                <a:rPr lang="zh-CN" altLang="en-US" sz="1200" noProof="1" smtClean="0">
                  <a:solidFill>
                    <a:schemeClr val="dk1">
                      <a:lumMod val="100000"/>
                    </a:schemeClr>
                  </a:solidFill>
                  <a:latin typeface="方正仿宋简体" panose="02010601030101010101" charset="-122"/>
                  <a:ea typeface="方正仿宋简体" panose="02010601030101010101" charset="-122"/>
                  <a:cs typeface="+mn-ea"/>
                  <a:sym typeface="+mn-lt"/>
                </a:rPr>
                <a:t>挑战、刺激、自然现象</a:t>
              </a:r>
              <a:r>
                <a:rPr lang="zh-CN" altLang="en-US" sz="1200" dirty="0">
                  <a:solidFill>
                    <a:schemeClr val="dk1">
                      <a:lumMod val="100000"/>
                    </a:schemeClr>
                  </a:solidFill>
                  <a:latin typeface="方正仿宋简体" panose="02010601030101010101" charset="-122"/>
                  <a:ea typeface="方正仿宋简体" panose="02010601030101010101" charset="-122"/>
                  <a:cs typeface="+mn-ea"/>
                  <a:sym typeface="+mn-lt"/>
                </a:rPr>
                <a:t/>
              </a:r>
              <a:br>
                <a:rPr lang="zh-CN" altLang="en-US" sz="1200" dirty="0">
                  <a:solidFill>
                    <a:schemeClr val="dk1">
                      <a:lumMod val="100000"/>
                    </a:schemeClr>
                  </a:solidFill>
                  <a:latin typeface="方正仿宋简体" panose="02010601030101010101" charset="-122"/>
                  <a:ea typeface="方正仿宋简体" panose="02010601030101010101" charset="-122"/>
                  <a:cs typeface="+mn-ea"/>
                  <a:sym typeface="+mn-lt"/>
                </a:rPr>
              </a:br>
              <a:r>
                <a:rPr lang="zh-CN" altLang="en-US" sz="1200" noProof="1" smtClean="0">
                  <a:solidFill>
                    <a:schemeClr val="dk1">
                      <a:lumMod val="100000"/>
                    </a:schemeClr>
                  </a:solidFill>
                  <a:latin typeface="方正仿宋简体" panose="02010601030101010101" charset="-122"/>
                  <a:ea typeface="方正仿宋简体" panose="02010601030101010101" charset="-122"/>
                  <a:cs typeface="+mn-ea"/>
                  <a:sym typeface="+mn-lt"/>
                </a:rPr>
                <a:t>（花生的沉浮、石榴苹果区别，还有自己的身体和乐曲）</a:t>
              </a:r>
              <a:endParaRPr lang="zh-CN" altLang="en-US" sz="1200" noProof="1">
                <a:solidFill>
                  <a:schemeClr val="dk1">
                    <a:lumMod val="100000"/>
                  </a:schemeClr>
                </a:solidFill>
                <a:latin typeface="方正仿宋简体" panose="02010601030101010101" charset="-122"/>
                <a:ea typeface="方正仿宋简体" panose="02010601030101010101" charset="-122"/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8842375" y="4219575"/>
            <a:ext cx="1981200" cy="711200"/>
            <a:chOff x="2408" y="3190"/>
            <a:chExt cx="3120" cy="1121"/>
          </a:xfrm>
        </p:grpSpPr>
        <p:sp>
          <p:nvSpPr>
            <p:cNvPr id="11291" name="TextBox 45"/>
            <p:cNvSpPr txBox="1">
              <a:spLocks noChangeArrowheads="1"/>
            </p:cNvSpPr>
            <p:nvPr/>
          </p:nvSpPr>
          <p:spPr bwMode="auto">
            <a:xfrm>
              <a:off x="2408" y="3190"/>
              <a:ext cx="3120" cy="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b" anchorCtr="1"/>
            <a:lstStyle/>
            <a:p>
              <a:pPr algn="ctr"/>
              <a:r>
                <a:rPr lang="zh-CN" altLang="en-US" sz="2000" b="1" dirty="0" smtClean="0">
                  <a:solidFill>
                    <a:srgbClr val="808080"/>
                  </a:solidFill>
                  <a:latin typeface="方正仿宋简体" panose="03000509000000000000" pitchFamily="65" charset="-122"/>
                  <a:ea typeface="方正仿宋简体" panose="03000509000000000000" pitchFamily="65" charset="-122"/>
                  <a:sym typeface="等线" panose="02010600030101010101" pitchFamily="2" charset="-122"/>
                </a:rPr>
                <a:t>社区经验</a:t>
              </a:r>
              <a:endParaRPr lang="zh-CN" altLang="en-US" sz="2000" b="1" dirty="0">
                <a:solidFill>
                  <a:srgbClr val="808080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  <a:sym typeface="等线" panose="02010600030101010101" pitchFamily="2" charset="-122"/>
              </a:endParaRPr>
            </a:p>
          </p:txBody>
        </p:sp>
        <p:sp>
          <p:nvSpPr>
            <p:cNvPr id="15" name="TextBox 46"/>
            <p:cNvSpPr txBox="1"/>
            <p:nvPr/>
          </p:nvSpPr>
          <p:spPr>
            <a:xfrm>
              <a:off x="2408" y="3853"/>
              <a:ext cx="2978" cy="458"/>
            </a:xfrm>
            <a:prstGeom prst="rect">
              <a:avLst/>
            </a:prstGeom>
          </p:spPr>
          <p:txBody>
            <a:bodyPr lIns="0" tIns="0" rIns="0" bIns="0" anchorCtr="1"/>
            <a:lstStyle/>
            <a:p>
              <a:pPr algn="ctr" fontAlgn="auto"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dk1">
                      <a:lumMod val="100000"/>
                    </a:schemeClr>
                  </a:solidFill>
                  <a:latin typeface="方正仿宋简体" panose="02010601030101010101" charset="-122"/>
                  <a:ea typeface="方正仿宋简体" panose="02010601030101010101" charset="-122"/>
                  <a:cs typeface="+mn-ea"/>
                  <a:sym typeface="+mn-lt"/>
                </a:rPr>
                <a:t>点子与四季变化、节庆、社区节日</a:t>
              </a:r>
              <a:br>
                <a:rPr lang="zh-CN" altLang="en-US" sz="1200" dirty="0" smtClean="0">
                  <a:solidFill>
                    <a:schemeClr val="dk1">
                      <a:lumMod val="100000"/>
                    </a:schemeClr>
                  </a:solidFill>
                  <a:latin typeface="方正仿宋简体" panose="02010601030101010101" charset="-122"/>
                  <a:ea typeface="方正仿宋简体" panose="02010601030101010101" charset="-122"/>
                  <a:cs typeface="+mn-ea"/>
                  <a:sym typeface="+mn-lt"/>
                </a:rPr>
              </a:br>
              <a:r>
                <a:rPr lang="zh-CN" altLang="en-US" sz="1200" noProof="1" smtClean="0">
                  <a:solidFill>
                    <a:schemeClr val="dk1">
                      <a:lumMod val="100000"/>
                    </a:schemeClr>
                  </a:solidFill>
                  <a:latin typeface="方正仿宋简体" panose="02010601030101010101" charset="-122"/>
                  <a:ea typeface="方正仿宋简体" panose="02010601030101010101" charset="-122"/>
                  <a:cs typeface="+mn-ea"/>
                  <a:sym typeface="+mn-lt"/>
                </a:rPr>
                <a:t>（募捐等）</a:t>
              </a:r>
              <a:endParaRPr lang="zh-CN" altLang="en-US" sz="1200" noProof="1">
                <a:solidFill>
                  <a:schemeClr val="dk1">
                    <a:lumMod val="100000"/>
                  </a:schemeClr>
                </a:solidFill>
                <a:latin typeface="方正仿宋简体" panose="02010601030101010101" charset="-122"/>
                <a:ea typeface="方正仿宋简体" panose="02010601030101010101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EF0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组合 1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30288" y="920750"/>
            <a:ext cx="8391525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291" name="文本框 7"/>
          <p:cNvSpPr txBox="1">
            <a:spLocks noChangeArrowheads="1"/>
          </p:cNvSpPr>
          <p:nvPr/>
        </p:nvSpPr>
        <p:spPr bwMode="auto">
          <a:xfrm>
            <a:off x="957263" y="438150"/>
            <a:ext cx="32877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3200" b="1" dirty="0" smtClean="0">
                <a:solidFill>
                  <a:srgbClr val="595959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  <a:sym typeface="等线" panose="02010600030101010101" pitchFamily="2" charset="-122"/>
              </a:rPr>
              <a:t>小组</a:t>
            </a:r>
            <a:r>
              <a:rPr lang="zh-CN" altLang="en-US" sz="3200" b="1" dirty="0" smtClean="0">
                <a:solidFill>
                  <a:srgbClr val="595959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  <a:sym typeface="等线" panose="02010600030101010101" pitchFamily="2" charset="-122"/>
              </a:rPr>
              <a:t>时间</a:t>
            </a:r>
            <a:r>
              <a:rPr lang="zh-CN" altLang="en-US" sz="3200" b="1" dirty="0" smtClean="0">
                <a:solidFill>
                  <a:srgbClr val="595959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  <a:sym typeface="等线" panose="02010600030101010101" pitchFamily="2" charset="-122"/>
              </a:rPr>
              <a:t>机制</a:t>
            </a:r>
            <a:endParaRPr lang="zh-CN" altLang="en-US" sz="3200" b="1" dirty="0">
              <a:solidFill>
                <a:srgbClr val="595959"/>
              </a:solidFill>
              <a:latin typeface="方正仿宋简体" panose="03000509000000000000" pitchFamily="65" charset="-122"/>
              <a:ea typeface="方正仿宋简体" panose="03000509000000000000" pitchFamily="65" charset="-122"/>
              <a:sym typeface="等线" panose="02010600030101010101" pitchFamily="2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242888" y="342900"/>
            <a:ext cx="788987" cy="773113"/>
          </a:xfrm>
          <a:prstGeom prst="ellipse">
            <a:avLst/>
          </a:prstGeom>
          <a:solidFill>
            <a:schemeClr val="accent1">
              <a:alpha val="1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1325563" y="4448175"/>
            <a:ext cx="4368800" cy="1216025"/>
            <a:chOff x="6377203" y="4747732"/>
            <a:chExt cx="4369506" cy="1215450"/>
          </a:xfrm>
        </p:grpSpPr>
        <p:sp>
          <p:nvSpPr>
            <p:cNvPr id="12294" name="Oval 43"/>
            <p:cNvSpPr>
              <a:spLocks noChangeArrowheads="1"/>
            </p:cNvSpPr>
            <p:nvPr/>
          </p:nvSpPr>
          <p:spPr bwMode="auto">
            <a:xfrm flipH="1">
              <a:off x="9535197" y="4747733"/>
              <a:ext cx="1211512" cy="1215448"/>
            </a:xfrm>
            <a:prstGeom prst="ellipse">
              <a:avLst/>
            </a:prstGeom>
            <a:solidFill>
              <a:srgbClr val="6B6E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000000"/>
                </a:solidFill>
              </a:endParaRPr>
            </a:p>
          </p:txBody>
        </p:sp>
        <p:sp>
          <p:nvSpPr>
            <p:cNvPr id="12295" name="Oval 44"/>
            <p:cNvSpPr>
              <a:spLocks noChangeArrowheads="1"/>
            </p:cNvSpPr>
            <p:nvPr/>
          </p:nvSpPr>
          <p:spPr bwMode="auto">
            <a:xfrm flipH="1">
              <a:off x="7956201" y="4747733"/>
              <a:ext cx="1211512" cy="1215448"/>
            </a:xfrm>
            <a:prstGeom prst="ellipse">
              <a:avLst/>
            </a:prstGeom>
            <a:solidFill>
              <a:srgbClr val="ABAE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000000"/>
                </a:solidFill>
              </a:endParaRPr>
            </a:p>
          </p:txBody>
        </p:sp>
        <p:sp>
          <p:nvSpPr>
            <p:cNvPr id="12296" name="Oval 45"/>
            <p:cNvSpPr>
              <a:spLocks noChangeArrowheads="1"/>
            </p:cNvSpPr>
            <p:nvPr/>
          </p:nvSpPr>
          <p:spPr bwMode="auto">
            <a:xfrm flipH="1">
              <a:off x="6377203" y="4747732"/>
              <a:ext cx="1211512" cy="1215450"/>
            </a:xfrm>
            <a:prstGeom prst="ellipse">
              <a:avLst/>
            </a:prstGeom>
            <a:solidFill>
              <a:srgbClr val="6B6E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000000"/>
                </a:solidFill>
              </a:endParaRPr>
            </a:p>
          </p:txBody>
        </p:sp>
        <p:grpSp>
          <p:nvGrpSpPr>
            <p:cNvPr id="12297" name="Group 58"/>
            <p:cNvGrpSpPr>
              <a:grpSpLocks/>
            </p:cNvGrpSpPr>
            <p:nvPr/>
          </p:nvGrpSpPr>
          <p:grpSpPr bwMode="auto">
            <a:xfrm flipH="1">
              <a:off x="6809833" y="5173931"/>
              <a:ext cx="346253" cy="363052"/>
              <a:chOff x="2352" y="1832"/>
              <a:chExt cx="166" cy="174"/>
            </a:xfrm>
          </p:grpSpPr>
          <p:sp>
            <p:nvSpPr>
              <p:cNvPr id="12298" name="Freeform 48"/>
              <p:cNvSpPr>
                <a:spLocks noChangeArrowheads="1"/>
              </p:cNvSpPr>
              <p:nvPr/>
            </p:nvSpPr>
            <p:spPr bwMode="auto">
              <a:xfrm>
                <a:off x="2352" y="1832"/>
                <a:ext cx="166" cy="14"/>
              </a:xfrm>
              <a:custGeom>
                <a:avLst/>
                <a:gdLst>
                  <a:gd name="T0" fmla="*/ 79 w 82"/>
                  <a:gd name="T1" fmla="*/ 0 h 7"/>
                  <a:gd name="T2" fmla="*/ 3 w 82"/>
                  <a:gd name="T3" fmla="*/ 0 h 7"/>
                  <a:gd name="T4" fmla="*/ 0 w 82"/>
                  <a:gd name="T5" fmla="*/ 4 h 7"/>
                  <a:gd name="T6" fmla="*/ 3 w 82"/>
                  <a:gd name="T7" fmla="*/ 7 h 7"/>
                  <a:gd name="T8" fmla="*/ 79 w 82"/>
                  <a:gd name="T9" fmla="*/ 7 h 7"/>
                  <a:gd name="T10" fmla="*/ 82 w 82"/>
                  <a:gd name="T11" fmla="*/ 4 h 7"/>
                  <a:gd name="T12" fmla="*/ 79 w 82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7">
                    <a:moveTo>
                      <a:pt x="7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7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81" y="7"/>
                      <a:pt x="82" y="6"/>
                      <a:pt x="82" y="4"/>
                    </a:cubicBezTo>
                    <a:cubicBezTo>
                      <a:pt x="82" y="2"/>
                      <a:pt x="81" y="0"/>
                      <a:pt x="79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200">
                  <a:solidFill>
                    <a:srgbClr val="000000"/>
                  </a:solidFill>
                </a:endParaRPr>
              </a:p>
            </p:txBody>
          </p:sp>
          <p:sp>
            <p:nvSpPr>
              <p:cNvPr id="12299" name="Freeform 49"/>
              <p:cNvSpPr>
                <a:spLocks noChangeArrowheads="1"/>
              </p:cNvSpPr>
              <p:nvPr/>
            </p:nvSpPr>
            <p:spPr bwMode="auto">
              <a:xfrm>
                <a:off x="2368" y="1866"/>
                <a:ext cx="134" cy="87"/>
              </a:xfrm>
              <a:custGeom>
                <a:avLst/>
                <a:gdLst>
                  <a:gd name="T0" fmla="*/ 63 w 66"/>
                  <a:gd name="T1" fmla="*/ 0 h 43"/>
                  <a:gd name="T2" fmla="*/ 59 w 66"/>
                  <a:gd name="T3" fmla="*/ 3 h 43"/>
                  <a:gd name="T4" fmla="*/ 59 w 66"/>
                  <a:gd name="T5" fmla="*/ 32 h 43"/>
                  <a:gd name="T6" fmla="*/ 55 w 66"/>
                  <a:gd name="T7" fmla="*/ 36 h 43"/>
                  <a:gd name="T8" fmla="*/ 11 w 66"/>
                  <a:gd name="T9" fmla="*/ 36 h 43"/>
                  <a:gd name="T10" fmla="*/ 7 w 66"/>
                  <a:gd name="T11" fmla="*/ 32 h 43"/>
                  <a:gd name="T12" fmla="*/ 7 w 66"/>
                  <a:gd name="T13" fmla="*/ 3 h 43"/>
                  <a:gd name="T14" fmla="*/ 3 w 66"/>
                  <a:gd name="T15" fmla="*/ 0 h 43"/>
                  <a:gd name="T16" fmla="*/ 0 w 66"/>
                  <a:gd name="T17" fmla="*/ 3 h 43"/>
                  <a:gd name="T18" fmla="*/ 0 w 66"/>
                  <a:gd name="T19" fmla="*/ 32 h 43"/>
                  <a:gd name="T20" fmla="*/ 11 w 66"/>
                  <a:gd name="T21" fmla="*/ 43 h 43"/>
                  <a:gd name="T22" fmla="*/ 55 w 66"/>
                  <a:gd name="T23" fmla="*/ 43 h 43"/>
                  <a:gd name="T24" fmla="*/ 66 w 66"/>
                  <a:gd name="T25" fmla="*/ 32 h 43"/>
                  <a:gd name="T26" fmla="*/ 66 w 66"/>
                  <a:gd name="T27" fmla="*/ 3 h 43"/>
                  <a:gd name="T28" fmla="*/ 63 w 66"/>
                  <a:gd name="T2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6" h="43">
                    <a:moveTo>
                      <a:pt x="63" y="0"/>
                    </a:moveTo>
                    <a:cubicBezTo>
                      <a:pt x="61" y="0"/>
                      <a:pt x="59" y="1"/>
                      <a:pt x="59" y="3"/>
                    </a:cubicBezTo>
                    <a:cubicBezTo>
                      <a:pt x="59" y="32"/>
                      <a:pt x="59" y="32"/>
                      <a:pt x="59" y="32"/>
                    </a:cubicBezTo>
                    <a:cubicBezTo>
                      <a:pt x="59" y="34"/>
                      <a:pt x="57" y="36"/>
                      <a:pt x="55" y="36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9" y="36"/>
                      <a:pt x="7" y="34"/>
                      <a:pt x="7" y="32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1"/>
                      <a:pt x="5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8"/>
                      <a:pt x="5" y="43"/>
                      <a:pt x="11" y="43"/>
                    </a:cubicBezTo>
                    <a:cubicBezTo>
                      <a:pt x="55" y="43"/>
                      <a:pt x="55" y="43"/>
                      <a:pt x="55" y="43"/>
                    </a:cubicBezTo>
                    <a:cubicBezTo>
                      <a:pt x="61" y="43"/>
                      <a:pt x="66" y="38"/>
                      <a:pt x="66" y="32"/>
                    </a:cubicBezTo>
                    <a:cubicBezTo>
                      <a:pt x="66" y="3"/>
                      <a:pt x="66" y="3"/>
                      <a:pt x="66" y="3"/>
                    </a:cubicBezTo>
                    <a:cubicBezTo>
                      <a:pt x="66" y="1"/>
                      <a:pt x="65" y="0"/>
                      <a:pt x="63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200">
                  <a:solidFill>
                    <a:srgbClr val="000000"/>
                  </a:solidFill>
                </a:endParaRPr>
              </a:p>
            </p:txBody>
          </p:sp>
          <p:sp>
            <p:nvSpPr>
              <p:cNvPr id="12300" name="Freeform 50"/>
              <p:cNvSpPr>
                <a:spLocks noChangeArrowheads="1"/>
              </p:cNvSpPr>
              <p:nvPr/>
            </p:nvSpPr>
            <p:spPr bwMode="auto">
              <a:xfrm>
                <a:off x="2402" y="1895"/>
                <a:ext cx="15" cy="28"/>
              </a:xfrm>
              <a:custGeom>
                <a:avLst/>
                <a:gdLst>
                  <a:gd name="T0" fmla="*/ 7 w 7"/>
                  <a:gd name="T1" fmla="*/ 10 h 14"/>
                  <a:gd name="T2" fmla="*/ 7 w 7"/>
                  <a:gd name="T3" fmla="*/ 4 h 14"/>
                  <a:gd name="T4" fmla="*/ 3 w 7"/>
                  <a:gd name="T5" fmla="*/ 0 h 14"/>
                  <a:gd name="T6" fmla="*/ 0 w 7"/>
                  <a:gd name="T7" fmla="*/ 4 h 14"/>
                  <a:gd name="T8" fmla="*/ 0 w 7"/>
                  <a:gd name="T9" fmla="*/ 10 h 14"/>
                  <a:gd name="T10" fmla="*/ 3 w 7"/>
                  <a:gd name="T11" fmla="*/ 14 h 14"/>
                  <a:gd name="T12" fmla="*/ 7 w 7"/>
                  <a:gd name="T13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4">
                    <a:moveTo>
                      <a:pt x="7" y="10"/>
                    </a:move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5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2"/>
                      <a:pt x="1" y="14"/>
                      <a:pt x="3" y="14"/>
                    </a:cubicBezTo>
                    <a:cubicBezTo>
                      <a:pt x="5" y="14"/>
                      <a:pt x="7" y="12"/>
                      <a:pt x="7" y="1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200">
                  <a:solidFill>
                    <a:srgbClr val="000000"/>
                  </a:solidFill>
                </a:endParaRPr>
              </a:p>
            </p:txBody>
          </p:sp>
          <p:sp>
            <p:nvSpPr>
              <p:cNvPr id="12301" name="Freeform 51"/>
              <p:cNvSpPr>
                <a:spLocks noChangeArrowheads="1"/>
              </p:cNvSpPr>
              <p:nvPr/>
            </p:nvSpPr>
            <p:spPr bwMode="auto">
              <a:xfrm>
                <a:off x="2427" y="1868"/>
                <a:ext cx="16" cy="55"/>
              </a:xfrm>
              <a:custGeom>
                <a:avLst/>
                <a:gdLst>
                  <a:gd name="T0" fmla="*/ 8 w 8"/>
                  <a:gd name="T1" fmla="*/ 23 h 27"/>
                  <a:gd name="T2" fmla="*/ 8 w 8"/>
                  <a:gd name="T3" fmla="*/ 3 h 27"/>
                  <a:gd name="T4" fmla="*/ 4 w 8"/>
                  <a:gd name="T5" fmla="*/ 0 h 27"/>
                  <a:gd name="T6" fmla="*/ 0 w 8"/>
                  <a:gd name="T7" fmla="*/ 3 h 27"/>
                  <a:gd name="T8" fmla="*/ 0 w 8"/>
                  <a:gd name="T9" fmla="*/ 23 h 27"/>
                  <a:gd name="T10" fmla="*/ 4 w 8"/>
                  <a:gd name="T11" fmla="*/ 27 h 27"/>
                  <a:gd name="T12" fmla="*/ 8 w 8"/>
                  <a:gd name="T13" fmla="*/ 2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27">
                    <a:moveTo>
                      <a:pt x="8" y="23"/>
                    </a:moveTo>
                    <a:cubicBezTo>
                      <a:pt x="8" y="3"/>
                      <a:pt x="8" y="3"/>
                      <a:pt x="8" y="3"/>
                    </a:cubicBezTo>
                    <a:cubicBezTo>
                      <a:pt x="8" y="1"/>
                      <a:pt x="6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5"/>
                      <a:pt x="2" y="27"/>
                      <a:pt x="4" y="27"/>
                    </a:cubicBezTo>
                    <a:cubicBezTo>
                      <a:pt x="6" y="27"/>
                      <a:pt x="8" y="25"/>
                      <a:pt x="8" y="23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200">
                  <a:solidFill>
                    <a:srgbClr val="000000"/>
                  </a:solidFill>
                </a:endParaRPr>
              </a:p>
            </p:txBody>
          </p:sp>
          <p:sp>
            <p:nvSpPr>
              <p:cNvPr id="12302" name="Freeform 52"/>
              <p:cNvSpPr>
                <a:spLocks noChangeArrowheads="1"/>
              </p:cNvSpPr>
              <p:nvPr/>
            </p:nvSpPr>
            <p:spPr bwMode="auto">
              <a:xfrm>
                <a:off x="2453" y="1881"/>
                <a:ext cx="14" cy="42"/>
              </a:xfrm>
              <a:custGeom>
                <a:avLst/>
                <a:gdLst>
                  <a:gd name="T0" fmla="*/ 7 w 7"/>
                  <a:gd name="T1" fmla="*/ 17 h 21"/>
                  <a:gd name="T2" fmla="*/ 7 w 7"/>
                  <a:gd name="T3" fmla="*/ 4 h 21"/>
                  <a:gd name="T4" fmla="*/ 4 w 7"/>
                  <a:gd name="T5" fmla="*/ 0 h 21"/>
                  <a:gd name="T6" fmla="*/ 0 w 7"/>
                  <a:gd name="T7" fmla="*/ 4 h 21"/>
                  <a:gd name="T8" fmla="*/ 0 w 7"/>
                  <a:gd name="T9" fmla="*/ 17 h 21"/>
                  <a:gd name="T10" fmla="*/ 4 w 7"/>
                  <a:gd name="T11" fmla="*/ 21 h 21"/>
                  <a:gd name="T12" fmla="*/ 7 w 7"/>
                  <a:gd name="T13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21">
                    <a:moveTo>
                      <a:pt x="7" y="17"/>
                    </a:move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6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9"/>
                      <a:pt x="2" y="21"/>
                      <a:pt x="4" y="21"/>
                    </a:cubicBezTo>
                    <a:cubicBezTo>
                      <a:pt x="6" y="21"/>
                      <a:pt x="7" y="19"/>
                      <a:pt x="7" y="17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200">
                  <a:solidFill>
                    <a:srgbClr val="000000"/>
                  </a:solidFill>
                </a:endParaRPr>
              </a:p>
            </p:txBody>
          </p:sp>
          <p:sp>
            <p:nvSpPr>
              <p:cNvPr id="12303" name="Freeform 53"/>
              <p:cNvSpPr>
                <a:spLocks noChangeArrowheads="1"/>
              </p:cNvSpPr>
              <p:nvPr/>
            </p:nvSpPr>
            <p:spPr bwMode="auto">
              <a:xfrm>
                <a:off x="2396" y="1965"/>
                <a:ext cx="77" cy="41"/>
              </a:xfrm>
              <a:custGeom>
                <a:avLst/>
                <a:gdLst>
                  <a:gd name="T0" fmla="*/ 30 w 38"/>
                  <a:gd name="T1" fmla="*/ 2 h 20"/>
                  <a:gd name="T2" fmla="*/ 26 w 38"/>
                  <a:gd name="T3" fmla="*/ 0 h 20"/>
                  <a:gd name="T4" fmla="*/ 12 w 38"/>
                  <a:gd name="T5" fmla="*/ 0 h 20"/>
                  <a:gd name="T6" fmla="*/ 8 w 38"/>
                  <a:gd name="T7" fmla="*/ 2 h 20"/>
                  <a:gd name="T8" fmla="*/ 1 w 38"/>
                  <a:gd name="T9" fmla="*/ 14 h 20"/>
                  <a:gd name="T10" fmla="*/ 2 w 38"/>
                  <a:gd name="T11" fmla="*/ 19 h 20"/>
                  <a:gd name="T12" fmla="*/ 7 w 38"/>
                  <a:gd name="T13" fmla="*/ 18 h 20"/>
                  <a:gd name="T14" fmla="*/ 14 w 38"/>
                  <a:gd name="T15" fmla="*/ 7 h 20"/>
                  <a:gd name="T16" fmla="*/ 24 w 38"/>
                  <a:gd name="T17" fmla="*/ 7 h 20"/>
                  <a:gd name="T18" fmla="*/ 31 w 38"/>
                  <a:gd name="T19" fmla="*/ 18 h 20"/>
                  <a:gd name="T20" fmla="*/ 34 w 38"/>
                  <a:gd name="T21" fmla="*/ 19 h 20"/>
                  <a:gd name="T22" fmla="*/ 36 w 38"/>
                  <a:gd name="T23" fmla="*/ 19 h 20"/>
                  <a:gd name="T24" fmla="*/ 37 w 38"/>
                  <a:gd name="T25" fmla="*/ 14 h 20"/>
                  <a:gd name="T26" fmla="*/ 30 w 38"/>
                  <a:gd name="T27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8" h="20">
                    <a:moveTo>
                      <a:pt x="30" y="2"/>
                    </a:moveTo>
                    <a:cubicBezTo>
                      <a:pt x="29" y="1"/>
                      <a:pt x="28" y="0"/>
                      <a:pt x="2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0" y="0"/>
                      <a:pt x="9" y="1"/>
                      <a:pt x="8" y="2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6"/>
                      <a:pt x="1" y="18"/>
                      <a:pt x="2" y="19"/>
                    </a:cubicBezTo>
                    <a:cubicBezTo>
                      <a:pt x="4" y="20"/>
                      <a:pt x="6" y="19"/>
                      <a:pt x="7" y="18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1" y="19"/>
                      <a:pt x="32" y="19"/>
                      <a:pt x="34" y="19"/>
                    </a:cubicBezTo>
                    <a:cubicBezTo>
                      <a:pt x="34" y="19"/>
                      <a:pt x="35" y="19"/>
                      <a:pt x="36" y="19"/>
                    </a:cubicBezTo>
                    <a:cubicBezTo>
                      <a:pt x="37" y="18"/>
                      <a:pt x="38" y="16"/>
                      <a:pt x="37" y="14"/>
                    </a:cubicBezTo>
                    <a:lnTo>
                      <a:pt x="30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2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2304" name="Group 57"/>
            <p:cNvGrpSpPr>
              <a:grpSpLocks/>
            </p:cNvGrpSpPr>
            <p:nvPr/>
          </p:nvGrpSpPr>
          <p:grpSpPr bwMode="auto">
            <a:xfrm flipH="1">
              <a:off x="9959483" y="5176018"/>
              <a:ext cx="362940" cy="358879"/>
              <a:chOff x="834" y="1832"/>
              <a:chExt cx="174" cy="172"/>
            </a:xfrm>
          </p:grpSpPr>
          <p:sp>
            <p:nvSpPr>
              <p:cNvPr id="12305" name="Freeform 54"/>
              <p:cNvSpPr>
                <a:spLocks noEditPoints="1" noChangeArrowheads="1"/>
              </p:cNvSpPr>
              <p:nvPr/>
            </p:nvSpPr>
            <p:spPr bwMode="auto">
              <a:xfrm>
                <a:off x="834" y="1832"/>
                <a:ext cx="174" cy="172"/>
              </a:xfrm>
              <a:custGeom>
                <a:avLst/>
                <a:gdLst>
                  <a:gd name="T0" fmla="*/ 83 w 86"/>
                  <a:gd name="T1" fmla="*/ 33 h 85"/>
                  <a:gd name="T2" fmla="*/ 75 w 86"/>
                  <a:gd name="T3" fmla="*/ 28 h 85"/>
                  <a:gd name="T4" fmla="*/ 77 w 86"/>
                  <a:gd name="T5" fmla="*/ 17 h 85"/>
                  <a:gd name="T6" fmla="*/ 65 w 86"/>
                  <a:gd name="T7" fmla="*/ 8 h 85"/>
                  <a:gd name="T8" fmla="*/ 55 w 86"/>
                  <a:gd name="T9" fmla="*/ 10 h 85"/>
                  <a:gd name="T10" fmla="*/ 49 w 86"/>
                  <a:gd name="T11" fmla="*/ 0 h 85"/>
                  <a:gd name="T12" fmla="*/ 34 w 86"/>
                  <a:gd name="T13" fmla="*/ 3 h 85"/>
                  <a:gd name="T14" fmla="*/ 28 w 86"/>
                  <a:gd name="T15" fmla="*/ 11 h 85"/>
                  <a:gd name="T16" fmla="*/ 18 w 86"/>
                  <a:gd name="T17" fmla="*/ 8 h 85"/>
                  <a:gd name="T18" fmla="*/ 8 w 86"/>
                  <a:gd name="T19" fmla="*/ 21 h 85"/>
                  <a:gd name="T20" fmla="*/ 10 w 86"/>
                  <a:gd name="T21" fmla="*/ 31 h 85"/>
                  <a:gd name="T22" fmla="*/ 1 w 86"/>
                  <a:gd name="T23" fmla="*/ 36 h 85"/>
                  <a:gd name="T24" fmla="*/ 1 w 86"/>
                  <a:gd name="T25" fmla="*/ 49 h 85"/>
                  <a:gd name="T26" fmla="*/ 10 w 86"/>
                  <a:gd name="T27" fmla="*/ 54 h 85"/>
                  <a:gd name="T28" fmla="*/ 8 w 86"/>
                  <a:gd name="T29" fmla="*/ 64 h 85"/>
                  <a:gd name="T30" fmla="*/ 18 w 86"/>
                  <a:gd name="T31" fmla="*/ 77 h 85"/>
                  <a:gd name="T32" fmla="*/ 28 w 86"/>
                  <a:gd name="T33" fmla="*/ 74 h 85"/>
                  <a:gd name="T34" fmla="*/ 34 w 86"/>
                  <a:gd name="T35" fmla="*/ 82 h 85"/>
                  <a:gd name="T36" fmla="*/ 43 w 86"/>
                  <a:gd name="T37" fmla="*/ 85 h 85"/>
                  <a:gd name="T38" fmla="*/ 52 w 86"/>
                  <a:gd name="T39" fmla="*/ 82 h 85"/>
                  <a:gd name="T40" fmla="*/ 58 w 86"/>
                  <a:gd name="T41" fmla="*/ 74 h 85"/>
                  <a:gd name="T42" fmla="*/ 68 w 86"/>
                  <a:gd name="T43" fmla="*/ 77 h 85"/>
                  <a:gd name="T44" fmla="*/ 78 w 86"/>
                  <a:gd name="T45" fmla="*/ 64 h 85"/>
                  <a:gd name="T46" fmla="*/ 76 w 86"/>
                  <a:gd name="T47" fmla="*/ 54 h 85"/>
                  <a:gd name="T48" fmla="*/ 85 w 86"/>
                  <a:gd name="T49" fmla="*/ 49 h 85"/>
                  <a:gd name="T50" fmla="*/ 85 w 86"/>
                  <a:gd name="T51" fmla="*/ 36 h 85"/>
                  <a:gd name="T52" fmla="*/ 72 w 86"/>
                  <a:gd name="T53" fmla="*/ 48 h 85"/>
                  <a:gd name="T54" fmla="*/ 67 w 86"/>
                  <a:gd name="T55" fmla="*/ 56 h 85"/>
                  <a:gd name="T56" fmla="*/ 70 w 86"/>
                  <a:gd name="T57" fmla="*/ 65 h 85"/>
                  <a:gd name="T58" fmla="*/ 60 w 86"/>
                  <a:gd name="T59" fmla="*/ 67 h 85"/>
                  <a:gd name="T60" fmla="*/ 51 w 86"/>
                  <a:gd name="T61" fmla="*/ 69 h 85"/>
                  <a:gd name="T62" fmla="*/ 46 w 86"/>
                  <a:gd name="T63" fmla="*/ 78 h 85"/>
                  <a:gd name="T64" fmla="*/ 38 w 86"/>
                  <a:gd name="T65" fmla="*/ 72 h 85"/>
                  <a:gd name="T66" fmla="*/ 30 w 86"/>
                  <a:gd name="T67" fmla="*/ 67 h 85"/>
                  <a:gd name="T68" fmla="*/ 20 w 86"/>
                  <a:gd name="T69" fmla="*/ 70 h 85"/>
                  <a:gd name="T70" fmla="*/ 19 w 86"/>
                  <a:gd name="T71" fmla="*/ 59 h 85"/>
                  <a:gd name="T72" fmla="*/ 16 w 86"/>
                  <a:gd name="T73" fmla="*/ 51 h 85"/>
                  <a:gd name="T74" fmla="*/ 8 w 86"/>
                  <a:gd name="T75" fmla="*/ 46 h 85"/>
                  <a:gd name="T76" fmla="*/ 8 w 86"/>
                  <a:gd name="T77" fmla="*/ 39 h 85"/>
                  <a:gd name="T78" fmla="*/ 16 w 86"/>
                  <a:gd name="T79" fmla="*/ 35 h 85"/>
                  <a:gd name="T80" fmla="*/ 19 w 86"/>
                  <a:gd name="T81" fmla="*/ 26 h 85"/>
                  <a:gd name="T82" fmla="*/ 20 w 86"/>
                  <a:gd name="T83" fmla="*/ 15 h 85"/>
                  <a:gd name="T84" fmla="*/ 30 w 86"/>
                  <a:gd name="T85" fmla="*/ 18 h 85"/>
                  <a:gd name="T86" fmla="*/ 38 w 86"/>
                  <a:gd name="T87" fmla="*/ 14 h 85"/>
                  <a:gd name="T88" fmla="*/ 46 w 86"/>
                  <a:gd name="T89" fmla="*/ 7 h 85"/>
                  <a:gd name="T90" fmla="*/ 51 w 86"/>
                  <a:gd name="T91" fmla="*/ 16 h 85"/>
                  <a:gd name="T92" fmla="*/ 60 w 86"/>
                  <a:gd name="T93" fmla="*/ 18 h 85"/>
                  <a:gd name="T94" fmla="*/ 70 w 86"/>
                  <a:gd name="T95" fmla="*/ 20 h 85"/>
                  <a:gd name="T96" fmla="*/ 67 w 86"/>
                  <a:gd name="T97" fmla="*/ 29 h 85"/>
                  <a:gd name="T98" fmla="*/ 72 w 86"/>
                  <a:gd name="T99" fmla="*/ 37 h 85"/>
                  <a:gd name="T100" fmla="*/ 78 w 86"/>
                  <a:gd name="T101" fmla="*/ 43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6" h="85">
                    <a:moveTo>
                      <a:pt x="85" y="36"/>
                    </a:moveTo>
                    <a:cubicBezTo>
                      <a:pt x="85" y="35"/>
                      <a:pt x="84" y="34"/>
                      <a:pt x="83" y="33"/>
                    </a:cubicBezTo>
                    <a:cubicBezTo>
                      <a:pt x="76" y="31"/>
                      <a:pt x="76" y="31"/>
                      <a:pt x="76" y="31"/>
                    </a:cubicBezTo>
                    <a:cubicBezTo>
                      <a:pt x="76" y="30"/>
                      <a:pt x="75" y="29"/>
                      <a:pt x="75" y="28"/>
                    </a:cubicBezTo>
                    <a:cubicBezTo>
                      <a:pt x="78" y="21"/>
                      <a:pt x="78" y="21"/>
                      <a:pt x="78" y="21"/>
                    </a:cubicBezTo>
                    <a:cubicBezTo>
                      <a:pt x="78" y="20"/>
                      <a:pt x="78" y="18"/>
                      <a:pt x="77" y="17"/>
                    </a:cubicBezTo>
                    <a:cubicBezTo>
                      <a:pt x="75" y="14"/>
                      <a:pt x="72" y="11"/>
                      <a:pt x="68" y="8"/>
                    </a:cubicBezTo>
                    <a:cubicBezTo>
                      <a:pt x="67" y="7"/>
                      <a:pt x="66" y="7"/>
                      <a:pt x="65" y="8"/>
                    </a:cubicBezTo>
                    <a:cubicBezTo>
                      <a:pt x="58" y="11"/>
                      <a:pt x="58" y="11"/>
                      <a:pt x="58" y="11"/>
                    </a:cubicBezTo>
                    <a:cubicBezTo>
                      <a:pt x="57" y="10"/>
                      <a:pt x="56" y="10"/>
                      <a:pt x="55" y="10"/>
                    </a:cubicBezTo>
                    <a:cubicBezTo>
                      <a:pt x="52" y="3"/>
                      <a:pt x="52" y="3"/>
                      <a:pt x="52" y="3"/>
                    </a:cubicBezTo>
                    <a:cubicBezTo>
                      <a:pt x="52" y="2"/>
                      <a:pt x="51" y="1"/>
                      <a:pt x="49" y="0"/>
                    </a:cubicBezTo>
                    <a:cubicBezTo>
                      <a:pt x="45" y="0"/>
                      <a:pt x="41" y="0"/>
                      <a:pt x="37" y="0"/>
                    </a:cubicBezTo>
                    <a:cubicBezTo>
                      <a:pt x="35" y="1"/>
                      <a:pt x="34" y="2"/>
                      <a:pt x="34" y="3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0" y="10"/>
                      <a:pt x="29" y="10"/>
                      <a:pt x="28" y="11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0" y="7"/>
                      <a:pt x="19" y="7"/>
                      <a:pt x="18" y="8"/>
                    </a:cubicBezTo>
                    <a:cubicBezTo>
                      <a:pt x="14" y="11"/>
                      <a:pt x="11" y="14"/>
                      <a:pt x="9" y="17"/>
                    </a:cubicBezTo>
                    <a:cubicBezTo>
                      <a:pt x="8" y="18"/>
                      <a:pt x="8" y="20"/>
                      <a:pt x="8" y="21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11" y="29"/>
                      <a:pt x="10" y="30"/>
                      <a:pt x="10" y="31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2" y="34"/>
                      <a:pt x="1" y="35"/>
                      <a:pt x="1" y="36"/>
                    </a:cubicBezTo>
                    <a:cubicBezTo>
                      <a:pt x="0" y="39"/>
                      <a:pt x="0" y="41"/>
                      <a:pt x="0" y="43"/>
                    </a:cubicBezTo>
                    <a:cubicBezTo>
                      <a:pt x="0" y="45"/>
                      <a:pt x="0" y="47"/>
                      <a:pt x="1" y="49"/>
                    </a:cubicBezTo>
                    <a:cubicBezTo>
                      <a:pt x="1" y="50"/>
                      <a:pt x="2" y="52"/>
                      <a:pt x="3" y="52"/>
                    </a:cubicBezTo>
                    <a:cubicBezTo>
                      <a:pt x="10" y="54"/>
                      <a:pt x="10" y="54"/>
                      <a:pt x="10" y="54"/>
                    </a:cubicBezTo>
                    <a:cubicBezTo>
                      <a:pt x="10" y="56"/>
                      <a:pt x="11" y="57"/>
                      <a:pt x="11" y="58"/>
                    </a:cubicBezTo>
                    <a:cubicBezTo>
                      <a:pt x="8" y="64"/>
                      <a:pt x="8" y="64"/>
                      <a:pt x="8" y="64"/>
                    </a:cubicBezTo>
                    <a:cubicBezTo>
                      <a:pt x="8" y="65"/>
                      <a:pt x="8" y="67"/>
                      <a:pt x="9" y="68"/>
                    </a:cubicBezTo>
                    <a:cubicBezTo>
                      <a:pt x="11" y="71"/>
                      <a:pt x="14" y="74"/>
                      <a:pt x="18" y="77"/>
                    </a:cubicBezTo>
                    <a:cubicBezTo>
                      <a:pt x="19" y="78"/>
                      <a:pt x="20" y="78"/>
                      <a:pt x="22" y="77"/>
                    </a:cubicBezTo>
                    <a:cubicBezTo>
                      <a:pt x="28" y="74"/>
                      <a:pt x="28" y="74"/>
                      <a:pt x="28" y="74"/>
                    </a:cubicBezTo>
                    <a:cubicBezTo>
                      <a:pt x="29" y="75"/>
                      <a:pt x="30" y="75"/>
                      <a:pt x="31" y="76"/>
                    </a:cubicBezTo>
                    <a:cubicBezTo>
                      <a:pt x="34" y="82"/>
                      <a:pt x="34" y="82"/>
                      <a:pt x="34" y="82"/>
                    </a:cubicBezTo>
                    <a:cubicBezTo>
                      <a:pt x="34" y="84"/>
                      <a:pt x="35" y="85"/>
                      <a:pt x="37" y="85"/>
                    </a:cubicBezTo>
                    <a:cubicBezTo>
                      <a:pt x="39" y="85"/>
                      <a:pt x="41" y="85"/>
                      <a:pt x="43" y="85"/>
                    </a:cubicBezTo>
                    <a:cubicBezTo>
                      <a:pt x="45" y="85"/>
                      <a:pt x="47" y="85"/>
                      <a:pt x="49" y="85"/>
                    </a:cubicBezTo>
                    <a:cubicBezTo>
                      <a:pt x="51" y="85"/>
                      <a:pt x="52" y="84"/>
                      <a:pt x="52" y="82"/>
                    </a:cubicBezTo>
                    <a:cubicBezTo>
                      <a:pt x="55" y="76"/>
                      <a:pt x="55" y="76"/>
                      <a:pt x="55" y="76"/>
                    </a:cubicBezTo>
                    <a:cubicBezTo>
                      <a:pt x="56" y="75"/>
                      <a:pt x="57" y="75"/>
                      <a:pt x="58" y="74"/>
                    </a:cubicBezTo>
                    <a:cubicBezTo>
                      <a:pt x="65" y="77"/>
                      <a:pt x="65" y="77"/>
                      <a:pt x="65" y="77"/>
                    </a:cubicBezTo>
                    <a:cubicBezTo>
                      <a:pt x="66" y="78"/>
                      <a:pt x="67" y="78"/>
                      <a:pt x="68" y="77"/>
                    </a:cubicBezTo>
                    <a:cubicBezTo>
                      <a:pt x="72" y="74"/>
                      <a:pt x="75" y="71"/>
                      <a:pt x="77" y="68"/>
                    </a:cubicBezTo>
                    <a:cubicBezTo>
                      <a:pt x="78" y="67"/>
                      <a:pt x="78" y="65"/>
                      <a:pt x="78" y="64"/>
                    </a:cubicBezTo>
                    <a:cubicBezTo>
                      <a:pt x="75" y="58"/>
                      <a:pt x="75" y="58"/>
                      <a:pt x="75" y="58"/>
                    </a:cubicBezTo>
                    <a:cubicBezTo>
                      <a:pt x="75" y="57"/>
                      <a:pt x="76" y="56"/>
                      <a:pt x="76" y="54"/>
                    </a:cubicBezTo>
                    <a:cubicBezTo>
                      <a:pt x="83" y="52"/>
                      <a:pt x="83" y="52"/>
                      <a:pt x="83" y="52"/>
                    </a:cubicBezTo>
                    <a:cubicBezTo>
                      <a:pt x="84" y="52"/>
                      <a:pt x="85" y="50"/>
                      <a:pt x="85" y="49"/>
                    </a:cubicBezTo>
                    <a:cubicBezTo>
                      <a:pt x="86" y="47"/>
                      <a:pt x="86" y="45"/>
                      <a:pt x="86" y="43"/>
                    </a:cubicBezTo>
                    <a:cubicBezTo>
                      <a:pt x="86" y="41"/>
                      <a:pt x="86" y="39"/>
                      <a:pt x="85" y="36"/>
                    </a:cubicBezTo>
                    <a:moveTo>
                      <a:pt x="78" y="46"/>
                    </a:moveTo>
                    <a:cubicBezTo>
                      <a:pt x="72" y="48"/>
                      <a:pt x="72" y="48"/>
                      <a:pt x="72" y="48"/>
                    </a:cubicBezTo>
                    <a:cubicBezTo>
                      <a:pt x="71" y="48"/>
                      <a:pt x="70" y="49"/>
                      <a:pt x="70" y="51"/>
                    </a:cubicBezTo>
                    <a:cubicBezTo>
                      <a:pt x="69" y="52"/>
                      <a:pt x="68" y="54"/>
                      <a:pt x="67" y="56"/>
                    </a:cubicBezTo>
                    <a:cubicBezTo>
                      <a:pt x="67" y="57"/>
                      <a:pt x="67" y="58"/>
                      <a:pt x="67" y="59"/>
                    </a:cubicBezTo>
                    <a:cubicBezTo>
                      <a:pt x="70" y="65"/>
                      <a:pt x="70" y="65"/>
                      <a:pt x="70" y="65"/>
                    </a:cubicBezTo>
                    <a:cubicBezTo>
                      <a:pt x="69" y="67"/>
                      <a:pt x="67" y="68"/>
                      <a:pt x="66" y="70"/>
                    </a:cubicBezTo>
                    <a:cubicBezTo>
                      <a:pt x="60" y="67"/>
                      <a:pt x="60" y="67"/>
                      <a:pt x="60" y="67"/>
                    </a:cubicBezTo>
                    <a:cubicBezTo>
                      <a:pt x="59" y="66"/>
                      <a:pt x="57" y="66"/>
                      <a:pt x="56" y="67"/>
                    </a:cubicBezTo>
                    <a:cubicBezTo>
                      <a:pt x="55" y="68"/>
                      <a:pt x="53" y="69"/>
                      <a:pt x="51" y="69"/>
                    </a:cubicBezTo>
                    <a:cubicBezTo>
                      <a:pt x="50" y="70"/>
                      <a:pt x="49" y="70"/>
                      <a:pt x="48" y="72"/>
                    </a:cubicBezTo>
                    <a:cubicBezTo>
                      <a:pt x="46" y="78"/>
                      <a:pt x="46" y="78"/>
                      <a:pt x="46" y="78"/>
                    </a:cubicBezTo>
                    <a:cubicBezTo>
                      <a:pt x="44" y="78"/>
                      <a:pt x="42" y="78"/>
                      <a:pt x="40" y="78"/>
                    </a:cubicBezTo>
                    <a:cubicBezTo>
                      <a:pt x="38" y="72"/>
                      <a:pt x="38" y="72"/>
                      <a:pt x="38" y="72"/>
                    </a:cubicBezTo>
                    <a:cubicBezTo>
                      <a:pt x="37" y="70"/>
                      <a:pt x="36" y="70"/>
                      <a:pt x="35" y="69"/>
                    </a:cubicBezTo>
                    <a:cubicBezTo>
                      <a:pt x="33" y="69"/>
                      <a:pt x="31" y="68"/>
                      <a:pt x="30" y="67"/>
                    </a:cubicBezTo>
                    <a:cubicBezTo>
                      <a:pt x="29" y="66"/>
                      <a:pt x="27" y="66"/>
                      <a:pt x="26" y="67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19" y="68"/>
                      <a:pt x="17" y="67"/>
                      <a:pt x="16" y="65"/>
                    </a:cubicBezTo>
                    <a:cubicBezTo>
                      <a:pt x="19" y="59"/>
                      <a:pt x="19" y="59"/>
                      <a:pt x="19" y="59"/>
                    </a:cubicBezTo>
                    <a:cubicBezTo>
                      <a:pt x="19" y="58"/>
                      <a:pt x="19" y="57"/>
                      <a:pt x="19" y="56"/>
                    </a:cubicBezTo>
                    <a:cubicBezTo>
                      <a:pt x="18" y="54"/>
                      <a:pt x="17" y="52"/>
                      <a:pt x="16" y="51"/>
                    </a:cubicBezTo>
                    <a:cubicBezTo>
                      <a:pt x="16" y="49"/>
                      <a:pt x="15" y="48"/>
                      <a:pt x="14" y="48"/>
                    </a:cubicBezTo>
                    <a:cubicBezTo>
                      <a:pt x="8" y="46"/>
                      <a:pt x="8" y="46"/>
                      <a:pt x="8" y="46"/>
                    </a:cubicBezTo>
                    <a:cubicBezTo>
                      <a:pt x="8" y="45"/>
                      <a:pt x="8" y="44"/>
                      <a:pt x="8" y="43"/>
                    </a:cubicBezTo>
                    <a:cubicBezTo>
                      <a:pt x="8" y="42"/>
                      <a:pt x="8" y="41"/>
                      <a:pt x="8" y="39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6" y="36"/>
                      <a:pt x="16" y="35"/>
                    </a:cubicBezTo>
                    <a:cubicBezTo>
                      <a:pt x="17" y="33"/>
                      <a:pt x="18" y="31"/>
                      <a:pt x="19" y="29"/>
                    </a:cubicBezTo>
                    <a:cubicBezTo>
                      <a:pt x="19" y="28"/>
                      <a:pt x="19" y="27"/>
                      <a:pt x="19" y="26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7" y="18"/>
                      <a:pt x="19" y="17"/>
                      <a:pt x="20" y="15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7" y="19"/>
                      <a:pt x="29" y="19"/>
                      <a:pt x="30" y="18"/>
                    </a:cubicBezTo>
                    <a:cubicBezTo>
                      <a:pt x="31" y="17"/>
                      <a:pt x="33" y="17"/>
                      <a:pt x="35" y="16"/>
                    </a:cubicBezTo>
                    <a:cubicBezTo>
                      <a:pt x="36" y="16"/>
                      <a:pt x="37" y="15"/>
                      <a:pt x="38" y="14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42" y="7"/>
                      <a:pt x="44" y="7"/>
                      <a:pt x="46" y="7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49" y="15"/>
                      <a:pt x="50" y="16"/>
                      <a:pt x="51" y="16"/>
                    </a:cubicBezTo>
                    <a:cubicBezTo>
                      <a:pt x="53" y="17"/>
                      <a:pt x="55" y="17"/>
                      <a:pt x="56" y="18"/>
                    </a:cubicBezTo>
                    <a:cubicBezTo>
                      <a:pt x="57" y="19"/>
                      <a:pt x="59" y="19"/>
                      <a:pt x="60" y="18"/>
                    </a:cubicBezTo>
                    <a:cubicBezTo>
                      <a:pt x="66" y="15"/>
                      <a:pt x="66" y="15"/>
                      <a:pt x="66" y="15"/>
                    </a:cubicBezTo>
                    <a:cubicBezTo>
                      <a:pt x="67" y="17"/>
                      <a:pt x="69" y="18"/>
                      <a:pt x="70" y="20"/>
                    </a:cubicBezTo>
                    <a:cubicBezTo>
                      <a:pt x="67" y="26"/>
                      <a:pt x="67" y="26"/>
                      <a:pt x="67" y="26"/>
                    </a:cubicBezTo>
                    <a:cubicBezTo>
                      <a:pt x="67" y="27"/>
                      <a:pt x="67" y="28"/>
                      <a:pt x="67" y="29"/>
                    </a:cubicBezTo>
                    <a:cubicBezTo>
                      <a:pt x="68" y="31"/>
                      <a:pt x="69" y="33"/>
                      <a:pt x="70" y="35"/>
                    </a:cubicBezTo>
                    <a:cubicBezTo>
                      <a:pt x="70" y="36"/>
                      <a:pt x="71" y="37"/>
                      <a:pt x="72" y="37"/>
                    </a:cubicBezTo>
                    <a:cubicBezTo>
                      <a:pt x="78" y="39"/>
                      <a:pt x="78" y="39"/>
                      <a:pt x="78" y="39"/>
                    </a:cubicBezTo>
                    <a:cubicBezTo>
                      <a:pt x="78" y="41"/>
                      <a:pt x="78" y="42"/>
                      <a:pt x="78" y="43"/>
                    </a:cubicBezTo>
                    <a:cubicBezTo>
                      <a:pt x="78" y="44"/>
                      <a:pt x="78" y="45"/>
                      <a:pt x="78" y="4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200">
                  <a:solidFill>
                    <a:srgbClr val="000000"/>
                  </a:solidFill>
                </a:endParaRPr>
              </a:p>
            </p:txBody>
          </p:sp>
          <p:sp>
            <p:nvSpPr>
              <p:cNvPr id="12306" name="Freeform 55"/>
              <p:cNvSpPr>
                <a:spLocks noEditPoints="1" noChangeArrowheads="1"/>
              </p:cNvSpPr>
              <p:nvPr/>
            </p:nvSpPr>
            <p:spPr bwMode="auto">
              <a:xfrm>
                <a:off x="887" y="1883"/>
                <a:ext cx="69" cy="68"/>
              </a:xfrm>
              <a:custGeom>
                <a:avLst/>
                <a:gdLst>
                  <a:gd name="T0" fmla="*/ 17 w 34"/>
                  <a:gd name="T1" fmla="*/ 0 h 34"/>
                  <a:gd name="T2" fmla="*/ 0 w 34"/>
                  <a:gd name="T3" fmla="*/ 17 h 34"/>
                  <a:gd name="T4" fmla="*/ 17 w 34"/>
                  <a:gd name="T5" fmla="*/ 34 h 34"/>
                  <a:gd name="T6" fmla="*/ 34 w 34"/>
                  <a:gd name="T7" fmla="*/ 17 h 34"/>
                  <a:gd name="T8" fmla="*/ 17 w 34"/>
                  <a:gd name="T9" fmla="*/ 0 h 34"/>
                  <a:gd name="T10" fmla="*/ 17 w 34"/>
                  <a:gd name="T11" fmla="*/ 26 h 34"/>
                  <a:gd name="T12" fmla="*/ 7 w 34"/>
                  <a:gd name="T13" fmla="*/ 17 h 34"/>
                  <a:gd name="T14" fmla="*/ 17 w 34"/>
                  <a:gd name="T15" fmla="*/ 7 h 34"/>
                  <a:gd name="T16" fmla="*/ 27 w 34"/>
                  <a:gd name="T17" fmla="*/ 17 h 34"/>
                  <a:gd name="T18" fmla="*/ 17 w 34"/>
                  <a:gd name="T19" fmla="*/ 2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" h="34">
                    <a:moveTo>
                      <a:pt x="17" y="0"/>
                    </a:moveTo>
                    <a:cubicBezTo>
                      <a:pt x="8" y="0"/>
                      <a:pt x="0" y="7"/>
                      <a:pt x="0" y="17"/>
                    </a:cubicBezTo>
                    <a:cubicBezTo>
                      <a:pt x="0" y="26"/>
                      <a:pt x="8" y="34"/>
                      <a:pt x="17" y="34"/>
                    </a:cubicBezTo>
                    <a:cubicBezTo>
                      <a:pt x="26" y="34"/>
                      <a:pt x="34" y="26"/>
                      <a:pt x="34" y="17"/>
                    </a:cubicBezTo>
                    <a:cubicBezTo>
                      <a:pt x="34" y="7"/>
                      <a:pt x="26" y="0"/>
                      <a:pt x="17" y="0"/>
                    </a:cubicBezTo>
                    <a:moveTo>
                      <a:pt x="17" y="26"/>
                    </a:moveTo>
                    <a:cubicBezTo>
                      <a:pt x="12" y="26"/>
                      <a:pt x="7" y="22"/>
                      <a:pt x="7" y="17"/>
                    </a:cubicBezTo>
                    <a:cubicBezTo>
                      <a:pt x="7" y="11"/>
                      <a:pt x="12" y="7"/>
                      <a:pt x="17" y="7"/>
                    </a:cubicBezTo>
                    <a:cubicBezTo>
                      <a:pt x="22" y="7"/>
                      <a:pt x="27" y="11"/>
                      <a:pt x="27" y="17"/>
                    </a:cubicBezTo>
                    <a:cubicBezTo>
                      <a:pt x="27" y="22"/>
                      <a:pt x="22" y="26"/>
                      <a:pt x="17" y="2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2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2307" name="Freeform 56"/>
            <p:cNvSpPr>
              <a:spLocks noEditPoints="1" noChangeArrowheads="1"/>
            </p:cNvSpPr>
            <p:nvPr/>
          </p:nvSpPr>
          <p:spPr bwMode="auto">
            <a:xfrm flipH="1">
              <a:off x="8380487" y="5230267"/>
              <a:ext cx="362940" cy="250381"/>
            </a:xfrm>
            <a:custGeom>
              <a:avLst/>
              <a:gdLst>
                <a:gd name="T0" fmla="*/ 82 w 86"/>
                <a:gd name="T1" fmla="*/ 7 h 59"/>
                <a:gd name="T2" fmla="*/ 74 w 86"/>
                <a:gd name="T3" fmla="*/ 4 h 59"/>
                <a:gd name="T4" fmla="*/ 66 w 86"/>
                <a:gd name="T5" fmla="*/ 7 h 59"/>
                <a:gd name="T6" fmla="*/ 63 w 86"/>
                <a:gd name="T7" fmla="*/ 15 h 59"/>
                <a:gd name="T8" fmla="*/ 64 w 86"/>
                <a:gd name="T9" fmla="*/ 20 h 59"/>
                <a:gd name="T10" fmla="*/ 50 w 86"/>
                <a:gd name="T11" fmla="*/ 32 h 59"/>
                <a:gd name="T12" fmla="*/ 42 w 86"/>
                <a:gd name="T13" fmla="*/ 30 h 59"/>
                <a:gd name="T14" fmla="*/ 35 w 86"/>
                <a:gd name="T15" fmla="*/ 32 h 59"/>
                <a:gd name="T16" fmla="*/ 25 w 86"/>
                <a:gd name="T17" fmla="*/ 20 h 59"/>
                <a:gd name="T18" fmla="*/ 23 w 86"/>
                <a:gd name="T19" fmla="*/ 4 h 59"/>
                <a:gd name="T20" fmla="*/ 14 w 86"/>
                <a:gd name="T21" fmla="*/ 0 h 59"/>
                <a:gd name="T22" fmla="*/ 4 w 86"/>
                <a:gd name="T23" fmla="*/ 4 h 59"/>
                <a:gd name="T24" fmla="*/ 0 w 86"/>
                <a:gd name="T25" fmla="*/ 14 h 59"/>
                <a:gd name="T26" fmla="*/ 4 w 86"/>
                <a:gd name="T27" fmla="*/ 23 h 59"/>
                <a:gd name="T28" fmla="*/ 14 w 86"/>
                <a:gd name="T29" fmla="*/ 27 h 59"/>
                <a:gd name="T30" fmla="*/ 20 w 86"/>
                <a:gd name="T31" fmla="*/ 25 h 59"/>
                <a:gd name="T32" fmla="*/ 30 w 86"/>
                <a:gd name="T33" fmla="*/ 37 h 59"/>
                <a:gd name="T34" fmla="*/ 32 w 86"/>
                <a:gd name="T35" fmla="*/ 55 h 59"/>
                <a:gd name="T36" fmla="*/ 42 w 86"/>
                <a:gd name="T37" fmla="*/ 59 h 59"/>
                <a:gd name="T38" fmla="*/ 52 w 86"/>
                <a:gd name="T39" fmla="*/ 55 h 59"/>
                <a:gd name="T40" fmla="*/ 55 w 86"/>
                <a:gd name="T41" fmla="*/ 38 h 59"/>
                <a:gd name="T42" fmla="*/ 69 w 86"/>
                <a:gd name="T43" fmla="*/ 25 h 59"/>
                <a:gd name="T44" fmla="*/ 74 w 86"/>
                <a:gd name="T45" fmla="*/ 27 h 59"/>
                <a:gd name="T46" fmla="*/ 82 w 86"/>
                <a:gd name="T47" fmla="*/ 23 h 59"/>
                <a:gd name="T48" fmla="*/ 86 w 86"/>
                <a:gd name="T49" fmla="*/ 15 h 59"/>
                <a:gd name="T50" fmla="*/ 82 w 86"/>
                <a:gd name="T51" fmla="*/ 7 h 59"/>
                <a:gd name="T52" fmla="*/ 9 w 86"/>
                <a:gd name="T53" fmla="*/ 18 h 59"/>
                <a:gd name="T54" fmla="*/ 8 w 86"/>
                <a:gd name="T55" fmla="*/ 14 h 59"/>
                <a:gd name="T56" fmla="*/ 9 w 86"/>
                <a:gd name="T57" fmla="*/ 9 h 59"/>
                <a:gd name="T58" fmla="*/ 14 w 86"/>
                <a:gd name="T59" fmla="*/ 8 h 59"/>
                <a:gd name="T60" fmla="*/ 18 w 86"/>
                <a:gd name="T61" fmla="*/ 9 h 59"/>
                <a:gd name="T62" fmla="*/ 18 w 86"/>
                <a:gd name="T63" fmla="*/ 18 h 59"/>
                <a:gd name="T64" fmla="*/ 9 w 86"/>
                <a:gd name="T65" fmla="*/ 18 h 59"/>
                <a:gd name="T66" fmla="*/ 77 w 86"/>
                <a:gd name="T67" fmla="*/ 18 h 59"/>
                <a:gd name="T68" fmla="*/ 71 w 86"/>
                <a:gd name="T69" fmla="*/ 18 h 59"/>
                <a:gd name="T70" fmla="*/ 70 w 86"/>
                <a:gd name="T71" fmla="*/ 15 h 59"/>
                <a:gd name="T72" fmla="*/ 71 w 86"/>
                <a:gd name="T73" fmla="*/ 12 h 59"/>
                <a:gd name="T74" fmla="*/ 74 w 86"/>
                <a:gd name="T75" fmla="*/ 11 h 59"/>
                <a:gd name="T76" fmla="*/ 77 w 86"/>
                <a:gd name="T77" fmla="*/ 12 h 59"/>
                <a:gd name="T78" fmla="*/ 78 w 86"/>
                <a:gd name="T79" fmla="*/ 15 h 59"/>
                <a:gd name="T80" fmla="*/ 77 w 86"/>
                <a:gd name="T81" fmla="*/ 1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6" h="59">
                  <a:moveTo>
                    <a:pt x="82" y="7"/>
                  </a:moveTo>
                  <a:cubicBezTo>
                    <a:pt x="80" y="5"/>
                    <a:pt x="77" y="4"/>
                    <a:pt x="74" y="4"/>
                  </a:cubicBezTo>
                  <a:cubicBezTo>
                    <a:pt x="71" y="4"/>
                    <a:pt x="68" y="5"/>
                    <a:pt x="66" y="7"/>
                  </a:cubicBezTo>
                  <a:cubicBezTo>
                    <a:pt x="64" y="9"/>
                    <a:pt x="63" y="12"/>
                    <a:pt x="63" y="15"/>
                  </a:cubicBezTo>
                  <a:cubicBezTo>
                    <a:pt x="63" y="17"/>
                    <a:pt x="63" y="18"/>
                    <a:pt x="64" y="20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47" y="31"/>
                    <a:pt x="45" y="30"/>
                    <a:pt x="42" y="30"/>
                  </a:cubicBezTo>
                  <a:cubicBezTo>
                    <a:pt x="40" y="30"/>
                    <a:pt x="37" y="31"/>
                    <a:pt x="35" y="32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8" y="15"/>
                    <a:pt x="27" y="8"/>
                    <a:pt x="23" y="4"/>
                  </a:cubicBezTo>
                  <a:cubicBezTo>
                    <a:pt x="21" y="2"/>
                    <a:pt x="17" y="0"/>
                    <a:pt x="14" y="0"/>
                  </a:cubicBezTo>
                  <a:cubicBezTo>
                    <a:pt x="10" y="0"/>
                    <a:pt x="7" y="2"/>
                    <a:pt x="4" y="4"/>
                  </a:cubicBezTo>
                  <a:cubicBezTo>
                    <a:pt x="2" y="7"/>
                    <a:pt x="0" y="10"/>
                    <a:pt x="0" y="14"/>
                  </a:cubicBezTo>
                  <a:cubicBezTo>
                    <a:pt x="0" y="17"/>
                    <a:pt x="2" y="20"/>
                    <a:pt x="4" y="23"/>
                  </a:cubicBezTo>
                  <a:cubicBezTo>
                    <a:pt x="7" y="25"/>
                    <a:pt x="10" y="27"/>
                    <a:pt x="14" y="27"/>
                  </a:cubicBezTo>
                  <a:cubicBezTo>
                    <a:pt x="16" y="27"/>
                    <a:pt x="18" y="26"/>
                    <a:pt x="20" y="25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7" y="43"/>
                    <a:pt x="27" y="50"/>
                    <a:pt x="32" y="55"/>
                  </a:cubicBezTo>
                  <a:cubicBezTo>
                    <a:pt x="35" y="58"/>
                    <a:pt x="38" y="59"/>
                    <a:pt x="42" y="59"/>
                  </a:cubicBezTo>
                  <a:cubicBezTo>
                    <a:pt x="46" y="59"/>
                    <a:pt x="50" y="58"/>
                    <a:pt x="52" y="55"/>
                  </a:cubicBezTo>
                  <a:cubicBezTo>
                    <a:pt x="57" y="50"/>
                    <a:pt x="58" y="43"/>
                    <a:pt x="55" y="38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71" y="26"/>
                    <a:pt x="72" y="27"/>
                    <a:pt x="74" y="27"/>
                  </a:cubicBezTo>
                  <a:cubicBezTo>
                    <a:pt x="77" y="27"/>
                    <a:pt x="80" y="25"/>
                    <a:pt x="82" y="23"/>
                  </a:cubicBezTo>
                  <a:cubicBezTo>
                    <a:pt x="85" y="21"/>
                    <a:pt x="86" y="18"/>
                    <a:pt x="86" y="15"/>
                  </a:cubicBezTo>
                  <a:cubicBezTo>
                    <a:pt x="86" y="12"/>
                    <a:pt x="85" y="9"/>
                    <a:pt x="82" y="7"/>
                  </a:cubicBezTo>
                  <a:moveTo>
                    <a:pt x="9" y="18"/>
                  </a:moveTo>
                  <a:cubicBezTo>
                    <a:pt x="8" y="17"/>
                    <a:pt x="8" y="15"/>
                    <a:pt x="8" y="14"/>
                  </a:cubicBezTo>
                  <a:cubicBezTo>
                    <a:pt x="8" y="12"/>
                    <a:pt x="8" y="10"/>
                    <a:pt x="9" y="9"/>
                  </a:cubicBezTo>
                  <a:cubicBezTo>
                    <a:pt x="11" y="8"/>
                    <a:pt x="12" y="8"/>
                    <a:pt x="14" y="8"/>
                  </a:cubicBezTo>
                  <a:cubicBezTo>
                    <a:pt x="15" y="8"/>
                    <a:pt x="17" y="8"/>
                    <a:pt x="18" y="9"/>
                  </a:cubicBezTo>
                  <a:cubicBezTo>
                    <a:pt x="20" y="12"/>
                    <a:pt x="20" y="15"/>
                    <a:pt x="18" y="18"/>
                  </a:cubicBezTo>
                  <a:cubicBezTo>
                    <a:pt x="16" y="20"/>
                    <a:pt x="12" y="20"/>
                    <a:pt x="9" y="18"/>
                  </a:cubicBezTo>
                  <a:moveTo>
                    <a:pt x="77" y="18"/>
                  </a:moveTo>
                  <a:cubicBezTo>
                    <a:pt x="76" y="20"/>
                    <a:pt x="73" y="20"/>
                    <a:pt x="71" y="18"/>
                  </a:cubicBezTo>
                  <a:cubicBezTo>
                    <a:pt x="71" y="17"/>
                    <a:pt x="70" y="16"/>
                    <a:pt x="70" y="15"/>
                  </a:cubicBezTo>
                  <a:cubicBezTo>
                    <a:pt x="70" y="14"/>
                    <a:pt x="71" y="13"/>
                    <a:pt x="71" y="12"/>
                  </a:cubicBezTo>
                  <a:cubicBezTo>
                    <a:pt x="72" y="11"/>
                    <a:pt x="73" y="11"/>
                    <a:pt x="74" y="11"/>
                  </a:cubicBezTo>
                  <a:cubicBezTo>
                    <a:pt x="75" y="11"/>
                    <a:pt x="76" y="11"/>
                    <a:pt x="77" y="12"/>
                  </a:cubicBezTo>
                  <a:cubicBezTo>
                    <a:pt x="78" y="13"/>
                    <a:pt x="78" y="14"/>
                    <a:pt x="78" y="15"/>
                  </a:cubicBezTo>
                  <a:cubicBezTo>
                    <a:pt x="78" y="16"/>
                    <a:pt x="78" y="17"/>
                    <a:pt x="77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>
                <a:solidFill>
                  <a:srgbClr val="000000"/>
                </a:solidFill>
              </a:endParaRPr>
            </a:p>
          </p:txBody>
        </p:sp>
      </p:grpSp>
      <p:grpSp>
        <p:nvGrpSpPr>
          <p:cNvPr id="38" name="组合 37"/>
          <p:cNvGrpSpPr>
            <a:grpSpLocks/>
          </p:cNvGrpSpPr>
          <p:nvPr/>
        </p:nvGrpSpPr>
        <p:grpSpPr bwMode="auto">
          <a:xfrm>
            <a:off x="1446213" y="2015770"/>
            <a:ext cx="4545012" cy="1673496"/>
            <a:chOff x="1565783" y="1457088"/>
            <a:chExt cx="6823329" cy="1763992"/>
          </a:xfrm>
        </p:grpSpPr>
        <p:sp>
          <p:nvSpPr>
            <p:cNvPr id="12309" name="TextBox 46"/>
            <p:cNvSpPr txBox="1">
              <a:spLocks noChangeArrowheads="1"/>
            </p:cNvSpPr>
            <p:nvPr/>
          </p:nvSpPr>
          <p:spPr bwMode="auto">
            <a:xfrm>
              <a:off x="1565783" y="2793183"/>
              <a:ext cx="6823329" cy="4278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11557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defTabSz="11557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defTabSz="11557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defTabSz="11557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defTabSz="11557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defTabSz="11557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defTabSz="11557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defTabSz="11557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defTabSz="11557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200000"/>
                </a:lnSpc>
                <a:spcBef>
                  <a:spcPts val="950"/>
                </a:spcBef>
              </a:pPr>
              <a:endParaRPr lang="zh-CN" altLang="en-US" sz="1200" dirty="0">
                <a:latin typeface="方正仿宋简体" panose="03000509000000000000" pitchFamily="65" charset="-122"/>
                <a:ea typeface="方正仿宋简体" panose="03000509000000000000" pitchFamily="65" charset="-122"/>
              </a:endParaRPr>
            </a:p>
          </p:txBody>
        </p:sp>
        <p:sp>
          <p:nvSpPr>
            <p:cNvPr id="12310" name="TextBox 47"/>
            <p:cNvSpPr txBox="1">
              <a:spLocks noChangeArrowheads="1"/>
            </p:cNvSpPr>
            <p:nvPr/>
          </p:nvSpPr>
          <p:spPr bwMode="auto">
            <a:xfrm flipH="1">
              <a:off x="1668227" y="1457088"/>
              <a:ext cx="6516206" cy="551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33" tIns="45716" rIns="91433" bIns="45716">
              <a:spAutoFit/>
            </a:bodyPr>
            <a:lstStyle/>
            <a:p>
              <a:pPr algn="dist"/>
              <a:r>
                <a:rPr lang="zh-CN" altLang="en-US" sz="2800" dirty="0" smtClean="0">
                  <a:solidFill>
                    <a:srgbClr val="6B6E51"/>
                  </a:solidFill>
                  <a:latin typeface="方正仿宋简体" panose="03000509000000000000" pitchFamily="65" charset="-122"/>
                  <a:ea typeface="方正仿宋简体" panose="03000509000000000000" pitchFamily="65" charset="-122"/>
                </a:rPr>
                <a:t>准备好材料，并简短介绍。</a:t>
              </a:r>
              <a:endParaRPr lang="en-US" altLang="zh-CN" sz="2800" dirty="0">
                <a:solidFill>
                  <a:srgbClr val="6B6E51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endParaRPr>
            </a:p>
          </p:txBody>
        </p:sp>
      </p:grpSp>
      <p:grpSp>
        <p:nvGrpSpPr>
          <p:cNvPr id="91" name="组合 90"/>
          <p:cNvGrpSpPr>
            <a:grpSpLocks/>
          </p:cNvGrpSpPr>
          <p:nvPr/>
        </p:nvGrpSpPr>
        <p:grpSpPr bwMode="auto">
          <a:xfrm>
            <a:off x="1446213" y="1373188"/>
            <a:ext cx="4545012" cy="867712"/>
            <a:chOff x="1565783" y="2305848"/>
            <a:chExt cx="6823329" cy="915757"/>
          </a:xfrm>
        </p:grpSpPr>
        <p:sp>
          <p:nvSpPr>
            <p:cNvPr id="12312" name="TextBox 46"/>
            <p:cNvSpPr txBox="1">
              <a:spLocks noChangeArrowheads="1"/>
            </p:cNvSpPr>
            <p:nvPr/>
          </p:nvSpPr>
          <p:spPr bwMode="auto">
            <a:xfrm>
              <a:off x="1565783" y="2793183"/>
              <a:ext cx="6823329" cy="428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11557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defTabSz="11557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defTabSz="11557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defTabSz="11557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defTabSz="11557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defTabSz="11557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defTabSz="11557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defTabSz="11557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defTabSz="11557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200000"/>
                </a:lnSpc>
                <a:spcBef>
                  <a:spcPts val="950"/>
                </a:spcBef>
              </a:pPr>
              <a:endParaRPr lang="zh-CN" altLang="en-US" sz="1200" dirty="0">
                <a:latin typeface="方正仿宋简体" panose="03000509000000000000" pitchFamily="65" charset="-122"/>
                <a:ea typeface="方正仿宋简体" panose="03000509000000000000" pitchFamily="65" charset="-122"/>
              </a:endParaRPr>
            </a:p>
          </p:txBody>
        </p:sp>
        <p:sp>
          <p:nvSpPr>
            <p:cNvPr id="12313" name="TextBox 47"/>
            <p:cNvSpPr txBox="1">
              <a:spLocks noChangeArrowheads="1"/>
            </p:cNvSpPr>
            <p:nvPr/>
          </p:nvSpPr>
          <p:spPr bwMode="auto">
            <a:xfrm flipH="1">
              <a:off x="1791160" y="2305848"/>
              <a:ext cx="3668223" cy="551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33" tIns="45716" rIns="91433" bIns="45716">
              <a:spAutoFit/>
            </a:bodyPr>
            <a:lstStyle/>
            <a:p>
              <a:pPr algn="dist"/>
              <a:r>
                <a:rPr lang="zh-CN" altLang="en-US" sz="2800" dirty="0" smtClean="0">
                  <a:solidFill>
                    <a:srgbClr val="50533D"/>
                  </a:solidFill>
                  <a:latin typeface="方正仿宋简体" panose="03000509000000000000" pitchFamily="65" charset="-122"/>
                  <a:ea typeface="方正仿宋简体" panose="03000509000000000000" pitchFamily="65" charset="-122"/>
                </a:rPr>
                <a:t>固定时间集合</a:t>
              </a:r>
              <a:endParaRPr lang="en-US" altLang="zh-CN" sz="2800" dirty="0">
                <a:solidFill>
                  <a:srgbClr val="50533D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endParaRPr>
            </a:p>
          </p:txBody>
        </p:sp>
      </p:grpSp>
      <p:pic>
        <p:nvPicPr>
          <p:cNvPr id="39" name="图片 3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6687344" y="1749425"/>
            <a:ext cx="3898900" cy="389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Box 47"/>
          <p:cNvSpPr txBox="1">
            <a:spLocks noChangeArrowheads="1"/>
          </p:cNvSpPr>
          <p:nvPr/>
        </p:nvSpPr>
        <p:spPr bwMode="auto">
          <a:xfrm flipH="1">
            <a:off x="1571315" y="3492003"/>
            <a:ext cx="6508160" cy="52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3" tIns="45716" rIns="91433" bIns="45716">
            <a:spAutoFit/>
          </a:bodyPr>
          <a:lstStyle/>
          <a:p>
            <a:pPr algn="dist"/>
            <a:r>
              <a:rPr lang="zh-CN" altLang="en-US" sz="2800" dirty="0" smtClean="0">
                <a:solidFill>
                  <a:srgbClr val="6B6E51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rPr>
              <a:t>不想参加的孩子，提供安静看书着色。</a:t>
            </a:r>
            <a:endParaRPr lang="en-US" altLang="zh-CN" sz="2800" dirty="0">
              <a:solidFill>
                <a:srgbClr val="6B6E51"/>
              </a:solidFill>
              <a:latin typeface="方正仿宋简体" panose="03000509000000000000" pitchFamily="65" charset="-122"/>
              <a:ea typeface="方正仿宋简体" panose="03000509000000000000" pitchFamily="65" charset="-122"/>
            </a:endParaRPr>
          </a:p>
        </p:txBody>
      </p:sp>
      <p:sp>
        <p:nvSpPr>
          <p:cNvPr id="28" name="TextBox 47"/>
          <p:cNvSpPr txBox="1">
            <a:spLocks noChangeArrowheads="1"/>
          </p:cNvSpPr>
          <p:nvPr/>
        </p:nvSpPr>
        <p:spPr bwMode="auto">
          <a:xfrm flipH="1">
            <a:off x="1596787" y="2729553"/>
            <a:ext cx="5991367" cy="52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3" tIns="45716" rIns="91433" bIns="45716">
            <a:spAutoFit/>
          </a:bodyPr>
          <a:lstStyle/>
          <a:p>
            <a:pPr algn="dist"/>
            <a:r>
              <a:rPr lang="zh-CN" altLang="en-US" sz="2800" dirty="0" smtClean="0">
                <a:solidFill>
                  <a:srgbClr val="6B6E51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rPr>
              <a:t>事先考虑每个孩子对材料可能反应。</a:t>
            </a:r>
            <a:endParaRPr lang="en-US" altLang="zh-CN" sz="2800" dirty="0">
              <a:solidFill>
                <a:srgbClr val="6B6E51"/>
              </a:solidFill>
              <a:latin typeface="方正仿宋简体" panose="03000509000000000000" pitchFamily="65" charset="-122"/>
              <a:ea typeface="方正仿宋简体" panose="03000509000000000000" pitchFamily="65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EF0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组合 1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30288" y="920750"/>
            <a:ext cx="8391525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315" name="文本框 7"/>
          <p:cNvSpPr txBox="1">
            <a:spLocks noChangeArrowheads="1"/>
          </p:cNvSpPr>
          <p:nvPr/>
        </p:nvSpPr>
        <p:spPr bwMode="auto">
          <a:xfrm>
            <a:off x="957263" y="438150"/>
            <a:ext cx="392863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dist"/>
            <a:r>
              <a:rPr lang="zh-CN" altLang="en-US" sz="3200" b="1" dirty="0" smtClean="0">
                <a:solidFill>
                  <a:srgbClr val="595959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  <a:sym typeface="等线" panose="02010600030101010101" pitchFamily="2" charset="-122"/>
              </a:rPr>
              <a:t>小组时间计划表内容</a:t>
            </a:r>
            <a:endParaRPr lang="zh-CN" altLang="en-US" sz="3200" b="1" dirty="0">
              <a:solidFill>
                <a:srgbClr val="595959"/>
              </a:solidFill>
              <a:latin typeface="方正仿宋简体" panose="03000509000000000000" pitchFamily="65" charset="-122"/>
              <a:ea typeface="方正仿宋简体" panose="03000509000000000000" pitchFamily="65" charset="-122"/>
              <a:sym typeface="等线" panose="02010600030101010101" pitchFamily="2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242888" y="342900"/>
            <a:ext cx="788987" cy="773113"/>
          </a:xfrm>
          <a:prstGeom prst="ellipse">
            <a:avLst/>
          </a:prstGeom>
          <a:solidFill>
            <a:schemeClr val="accent1">
              <a:alpha val="1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1263556" y="1130396"/>
            <a:ext cx="1981200" cy="712788"/>
            <a:chOff x="2408" y="3190"/>
            <a:chExt cx="3120" cy="1121"/>
          </a:xfrm>
        </p:grpSpPr>
        <p:sp>
          <p:nvSpPr>
            <p:cNvPr id="13325" name="TextBox 45"/>
            <p:cNvSpPr txBox="1">
              <a:spLocks noChangeArrowheads="1"/>
            </p:cNvSpPr>
            <p:nvPr/>
          </p:nvSpPr>
          <p:spPr bwMode="auto">
            <a:xfrm>
              <a:off x="2408" y="3190"/>
              <a:ext cx="3120" cy="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b" anchorCtr="1"/>
            <a:lstStyle/>
            <a:p>
              <a:pPr algn="ctr"/>
              <a:r>
                <a:rPr lang="zh-CN" altLang="en-US" sz="2000" b="1" dirty="0" smtClean="0">
                  <a:solidFill>
                    <a:srgbClr val="808080"/>
                  </a:solidFill>
                  <a:latin typeface="方正仿宋简体" panose="03000509000000000000" pitchFamily="65" charset="-122"/>
                  <a:ea typeface="方正仿宋简体" panose="03000509000000000000" pitchFamily="65" charset="-122"/>
                  <a:sym typeface="等线" panose="02010600030101010101" pitchFamily="2" charset="-122"/>
                </a:rPr>
                <a:t>点子的起源</a:t>
              </a:r>
              <a:endParaRPr lang="zh-CN" altLang="en-US" sz="2000" b="1" dirty="0">
                <a:solidFill>
                  <a:srgbClr val="808080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  <a:sym typeface="等线" panose="02010600030101010101" pitchFamily="2" charset="-122"/>
              </a:endParaRPr>
            </a:p>
          </p:txBody>
        </p:sp>
        <p:sp>
          <p:nvSpPr>
            <p:cNvPr id="29" name="TextBox 46"/>
            <p:cNvSpPr txBox="1"/>
            <p:nvPr/>
          </p:nvSpPr>
          <p:spPr>
            <a:xfrm>
              <a:off x="2408" y="3854"/>
              <a:ext cx="2978" cy="457"/>
            </a:xfrm>
            <a:prstGeom prst="rect">
              <a:avLst/>
            </a:prstGeom>
          </p:spPr>
          <p:txBody>
            <a:bodyPr lIns="0" tIns="0" rIns="0" bIns="0" anchorCtr="1"/>
            <a:lstStyle/>
            <a:p>
              <a:pPr algn="ctr" fontAlgn="auto">
                <a:lnSpc>
                  <a:spcPct val="120000"/>
                </a:lnSpc>
              </a:pPr>
              <a:endParaRPr lang="zh-CN" altLang="en-US" sz="1200" noProof="1">
                <a:solidFill>
                  <a:schemeClr val="dk1">
                    <a:lumMod val="100000"/>
                  </a:schemeClr>
                </a:solidFill>
                <a:latin typeface="方正仿宋简体" panose="02010601030101010101" charset="-122"/>
                <a:ea typeface="方正仿宋简体" panose="02010601030101010101" charset="-122"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1413895" y="3602227"/>
            <a:ext cx="1981200" cy="711200"/>
            <a:chOff x="2408" y="3190"/>
            <a:chExt cx="3120" cy="1121"/>
          </a:xfrm>
        </p:grpSpPr>
        <p:sp>
          <p:nvSpPr>
            <p:cNvPr id="13328" name="TextBox 45"/>
            <p:cNvSpPr txBox="1">
              <a:spLocks noChangeArrowheads="1"/>
            </p:cNvSpPr>
            <p:nvPr/>
          </p:nvSpPr>
          <p:spPr bwMode="auto">
            <a:xfrm>
              <a:off x="2408" y="3190"/>
              <a:ext cx="3120" cy="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b" anchorCtr="1"/>
            <a:lstStyle/>
            <a:p>
              <a:pPr algn="ctr"/>
              <a:endParaRPr lang="zh-CN" altLang="en-US" sz="2000" b="1" dirty="0">
                <a:solidFill>
                  <a:srgbClr val="808080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  <a:sym typeface="等线" panose="02010600030101010101" pitchFamily="2" charset="-122"/>
              </a:endParaRPr>
            </a:p>
          </p:txBody>
        </p:sp>
        <p:sp>
          <p:nvSpPr>
            <p:cNvPr id="10" name="TextBox 46"/>
            <p:cNvSpPr txBox="1"/>
            <p:nvPr/>
          </p:nvSpPr>
          <p:spPr>
            <a:xfrm>
              <a:off x="2408" y="3853"/>
              <a:ext cx="2977" cy="458"/>
            </a:xfrm>
            <a:prstGeom prst="rect">
              <a:avLst/>
            </a:prstGeom>
          </p:spPr>
          <p:txBody>
            <a:bodyPr lIns="0" tIns="0" rIns="0" bIns="0" anchorCtr="1"/>
            <a:lstStyle/>
            <a:p>
              <a:pPr algn="ctr" fontAlgn="auto">
                <a:lnSpc>
                  <a:spcPct val="120000"/>
                </a:lnSpc>
              </a:pPr>
              <a:endParaRPr lang="zh-CN" altLang="en-US" sz="1200" noProof="1">
                <a:solidFill>
                  <a:schemeClr val="dk1">
                    <a:lumMod val="100000"/>
                  </a:schemeClr>
                </a:solidFill>
                <a:latin typeface="方正仿宋简体" panose="02010601030101010101" charset="-122"/>
                <a:ea typeface="方正仿宋简体" panose="02010601030101010101" charset="-122"/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1712595" y="3655039"/>
            <a:ext cx="8687435" cy="1204301"/>
            <a:chOff x="-8295" y="2417"/>
            <a:chExt cx="13681" cy="1894"/>
          </a:xfrm>
        </p:grpSpPr>
        <p:sp>
          <p:nvSpPr>
            <p:cNvPr id="13331" name="TextBox 45"/>
            <p:cNvSpPr txBox="1">
              <a:spLocks noChangeArrowheads="1"/>
            </p:cNvSpPr>
            <p:nvPr/>
          </p:nvSpPr>
          <p:spPr bwMode="auto">
            <a:xfrm>
              <a:off x="-8295" y="2417"/>
              <a:ext cx="3120" cy="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b" anchorCtr="1"/>
            <a:lstStyle/>
            <a:p>
              <a:pPr algn="ctr"/>
              <a:r>
                <a:rPr lang="zh-CN" altLang="en-US" sz="2000" b="1" dirty="0" smtClean="0">
                  <a:solidFill>
                    <a:srgbClr val="808080"/>
                  </a:solidFill>
                  <a:latin typeface="方正仿宋简体" panose="03000509000000000000" pitchFamily="65" charset="-122"/>
                  <a:ea typeface="方正仿宋简体" panose="03000509000000000000" pitchFamily="65" charset="-122"/>
                  <a:sym typeface="等线" panose="02010600030101010101" pitchFamily="2" charset="-122"/>
                </a:rPr>
                <a:t>中间</a:t>
              </a:r>
              <a:endParaRPr lang="zh-CN" altLang="en-US" sz="2000" b="1" dirty="0">
                <a:solidFill>
                  <a:srgbClr val="808080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  <a:sym typeface="等线" panose="02010600030101010101" pitchFamily="2" charset="-122"/>
              </a:endParaRPr>
            </a:p>
          </p:txBody>
        </p:sp>
        <p:sp>
          <p:nvSpPr>
            <p:cNvPr id="20" name="TextBox 46"/>
            <p:cNvSpPr txBox="1"/>
            <p:nvPr/>
          </p:nvSpPr>
          <p:spPr>
            <a:xfrm>
              <a:off x="2408" y="3854"/>
              <a:ext cx="2978" cy="457"/>
            </a:xfrm>
            <a:prstGeom prst="rect">
              <a:avLst/>
            </a:prstGeom>
          </p:spPr>
          <p:txBody>
            <a:bodyPr lIns="0" tIns="0" rIns="0" bIns="0" anchorCtr="1"/>
            <a:lstStyle/>
            <a:p>
              <a:pPr algn="ctr" fontAlgn="auto">
                <a:lnSpc>
                  <a:spcPct val="120000"/>
                </a:lnSpc>
              </a:pPr>
              <a:endParaRPr lang="zh-CN" altLang="en-US" sz="1200" noProof="1">
                <a:solidFill>
                  <a:schemeClr val="dk1">
                    <a:lumMod val="100000"/>
                  </a:schemeClr>
                </a:solidFill>
                <a:latin typeface="方正仿宋简体" panose="02010601030101010101" charset="-122"/>
                <a:ea typeface="方正仿宋简体" panose="02010601030101010101" charset="-122"/>
                <a:cs typeface="+mn-ea"/>
                <a:sym typeface="+mn-lt"/>
              </a:endParaRPr>
            </a:p>
          </p:txBody>
        </p:sp>
      </p:grpSp>
      <p:sp>
        <p:nvSpPr>
          <p:cNvPr id="22" name="TextBox 45"/>
          <p:cNvSpPr txBox="1">
            <a:spLocks noChangeArrowheads="1"/>
          </p:cNvSpPr>
          <p:nvPr/>
        </p:nvSpPr>
        <p:spPr bwMode="auto">
          <a:xfrm>
            <a:off x="1334069" y="3043357"/>
            <a:ext cx="1981200" cy="421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 anchorCtr="1"/>
          <a:lstStyle/>
          <a:p>
            <a:pPr algn="ctr"/>
            <a:r>
              <a:rPr lang="zh-CN" altLang="en-US" sz="2000" b="1" dirty="0" smtClean="0">
                <a:solidFill>
                  <a:srgbClr val="808080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  <a:sym typeface="等线" panose="02010600030101010101" pitchFamily="2" charset="-122"/>
              </a:rPr>
              <a:t>开始</a:t>
            </a:r>
            <a:endParaRPr lang="zh-CN" altLang="en-US" sz="2000" b="1" dirty="0">
              <a:solidFill>
                <a:srgbClr val="808080"/>
              </a:solidFill>
              <a:latin typeface="方正仿宋简体" panose="03000509000000000000" pitchFamily="65" charset="-122"/>
              <a:ea typeface="方正仿宋简体" panose="03000509000000000000" pitchFamily="65" charset="-122"/>
              <a:sym typeface="等线" panose="02010600030101010101" pitchFamily="2" charset="-122"/>
            </a:endParaRPr>
          </a:p>
        </p:txBody>
      </p:sp>
      <p:sp>
        <p:nvSpPr>
          <p:cNvPr id="23" name="TextBox 45"/>
          <p:cNvSpPr txBox="1">
            <a:spLocks noChangeArrowheads="1"/>
          </p:cNvSpPr>
          <p:nvPr/>
        </p:nvSpPr>
        <p:spPr bwMode="auto">
          <a:xfrm>
            <a:off x="1240809" y="2322300"/>
            <a:ext cx="1981200" cy="421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 anchorCtr="1"/>
          <a:lstStyle/>
          <a:p>
            <a:pPr algn="ctr"/>
            <a:r>
              <a:rPr lang="zh-CN" altLang="en-US" sz="2000" b="1" dirty="0" smtClean="0">
                <a:solidFill>
                  <a:srgbClr val="808080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  <a:sym typeface="等线" panose="02010600030101010101" pitchFamily="2" charset="-122"/>
              </a:rPr>
              <a:t>材料</a:t>
            </a:r>
            <a:endParaRPr lang="zh-CN" altLang="en-US" sz="2000" b="1" dirty="0">
              <a:solidFill>
                <a:srgbClr val="808080"/>
              </a:solidFill>
              <a:latin typeface="方正仿宋简体" panose="03000509000000000000" pitchFamily="65" charset="-122"/>
              <a:ea typeface="方正仿宋简体" panose="03000509000000000000" pitchFamily="65" charset="-122"/>
              <a:sym typeface="等线" panose="02010600030101010101" pitchFamily="2" charset="-122"/>
            </a:endParaRPr>
          </a:p>
        </p:txBody>
      </p:sp>
      <p:sp>
        <p:nvSpPr>
          <p:cNvPr id="24" name="TextBox 45"/>
          <p:cNvSpPr txBox="1">
            <a:spLocks noChangeArrowheads="1"/>
          </p:cNvSpPr>
          <p:nvPr/>
        </p:nvSpPr>
        <p:spPr bwMode="auto">
          <a:xfrm>
            <a:off x="1625221" y="1710425"/>
            <a:ext cx="1981200" cy="421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 anchorCtr="1"/>
          <a:lstStyle/>
          <a:p>
            <a:pPr algn="ctr"/>
            <a:r>
              <a:rPr lang="zh-CN" altLang="en-US" sz="2000" b="1" dirty="0" smtClean="0">
                <a:solidFill>
                  <a:srgbClr val="808080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  <a:sym typeface="等线" panose="02010600030101010101" pitchFamily="2" charset="-122"/>
              </a:rPr>
              <a:t>可能的核心经验</a:t>
            </a:r>
            <a:endParaRPr lang="zh-CN" altLang="en-US" sz="2000" b="1" dirty="0">
              <a:solidFill>
                <a:srgbClr val="808080"/>
              </a:solidFill>
              <a:latin typeface="方正仿宋简体" panose="03000509000000000000" pitchFamily="65" charset="-122"/>
              <a:ea typeface="方正仿宋简体" panose="03000509000000000000" pitchFamily="65" charset="-122"/>
              <a:sym typeface="等线" panose="02010600030101010101" pitchFamily="2" charset="-122"/>
            </a:endParaRPr>
          </a:p>
        </p:txBody>
      </p:sp>
      <p:sp>
        <p:nvSpPr>
          <p:cNvPr id="25" name="TextBox 45"/>
          <p:cNvSpPr txBox="1">
            <a:spLocks noChangeArrowheads="1"/>
          </p:cNvSpPr>
          <p:nvPr/>
        </p:nvSpPr>
        <p:spPr bwMode="auto">
          <a:xfrm>
            <a:off x="2500953" y="4264830"/>
            <a:ext cx="1981200" cy="421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 anchorCtr="1"/>
          <a:lstStyle/>
          <a:p>
            <a:pPr algn="ctr"/>
            <a:r>
              <a:rPr lang="zh-CN" altLang="en-US" sz="2000" b="1" dirty="0" smtClean="0">
                <a:solidFill>
                  <a:srgbClr val="808080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  <a:sym typeface="等线" panose="02010600030101010101" pitchFamily="2" charset="-122"/>
              </a:rPr>
              <a:t>结束</a:t>
            </a:r>
            <a:endParaRPr lang="zh-CN" altLang="en-US" sz="2000" b="1" dirty="0">
              <a:solidFill>
                <a:srgbClr val="808080"/>
              </a:solidFill>
              <a:latin typeface="方正仿宋简体" panose="03000509000000000000" pitchFamily="65" charset="-122"/>
              <a:ea typeface="方正仿宋简体" panose="03000509000000000000" pitchFamily="65" charset="-122"/>
              <a:sym typeface="等线" panose="02010600030101010101" pitchFamily="2" charset="-122"/>
            </a:endParaRPr>
          </a:p>
        </p:txBody>
      </p:sp>
      <p:sp>
        <p:nvSpPr>
          <p:cNvPr id="26" name="TextBox 45"/>
          <p:cNvSpPr txBox="1">
            <a:spLocks noChangeArrowheads="1"/>
          </p:cNvSpPr>
          <p:nvPr/>
        </p:nvSpPr>
        <p:spPr bwMode="auto">
          <a:xfrm>
            <a:off x="3717878" y="5167857"/>
            <a:ext cx="1981200" cy="421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 anchorCtr="1"/>
          <a:lstStyle/>
          <a:p>
            <a:pPr algn="ctr"/>
            <a:r>
              <a:rPr lang="zh-CN" altLang="en-US" sz="2000" b="1" dirty="0" smtClean="0">
                <a:solidFill>
                  <a:srgbClr val="808080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  <a:sym typeface="等线" panose="02010600030101010101" pitchFamily="2" charset="-122"/>
              </a:rPr>
              <a:t>延伸活动</a:t>
            </a:r>
            <a:endParaRPr lang="zh-CN" altLang="en-US" sz="2000" b="1" dirty="0">
              <a:solidFill>
                <a:srgbClr val="808080"/>
              </a:solidFill>
              <a:latin typeface="方正仿宋简体" panose="03000509000000000000" pitchFamily="65" charset="-122"/>
              <a:ea typeface="方正仿宋简体" panose="03000509000000000000" pitchFamily="65" charset="-122"/>
              <a:sym typeface="等线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稻壳儿搜索【幻雨工作室】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50800"/>
            <a:ext cx="12192000" cy="695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椭圆 41"/>
          <p:cNvSpPr/>
          <p:nvPr/>
        </p:nvSpPr>
        <p:spPr>
          <a:xfrm>
            <a:off x="4973638" y="1998663"/>
            <a:ext cx="3005137" cy="3060700"/>
          </a:xfrm>
          <a:prstGeom prst="ellipse">
            <a:avLst/>
          </a:prstGeom>
          <a:solidFill>
            <a:schemeClr val="accent1">
              <a:alpha val="1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4516438" y="-206375"/>
            <a:ext cx="379412" cy="4410075"/>
            <a:chOff x="6534364" y="0"/>
            <a:chExt cx="222606" cy="2363056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6534364" y="0"/>
              <a:ext cx="0" cy="2363056"/>
            </a:xfrm>
            <a:prstGeom prst="line">
              <a:avLst/>
            </a:prstGeom>
            <a:ln>
              <a:solidFill>
                <a:srgbClr val="B1C5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6646133" y="0"/>
              <a:ext cx="0" cy="1533690"/>
            </a:xfrm>
            <a:prstGeom prst="line">
              <a:avLst/>
            </a:prstGeom>
            <a:ln>
              <a:solidFill>
                <a:srgbClr val="B1C5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6756970" y="0"/>
              <a:ext cx="0" cy="1181528"/>
            </a:xfrm>
            <a:prstGeom prst="line">
              <a:avLst/>
            </a:prstGeom>
            <a:ln>
              <a:solidFill>
                <a:srgbClr val="B1C5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>
            <a:grpSpLocks/>
          </p:cNvGrpSpPr>
          <p:nvPr/>
        </p:nvGrpSpPr>
        <p:grpSpPr bwMode="auto">
          <a:xfrm flipV="1">
            <a:off x="8434388" y="2655888"/>
            <a:ext cx="379412" cy="4408487"/>
            <a:chOff x="6534364" y="0"/>
            <a:chExt cx="222606" cy="2363056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6534364" y="0"/>
              <a:ext cx="0" cy="2363056"/>
            </a:xfrm>
            <a:prstGeom prst="line">
              <a:avLst/>
            </a:prstGeom>
            <a:ln>
              <a:solidFill>
                <a:srgbClr val="B1C5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6646133" y="0"/>
              <a:ext cx="0" cy="1533391"/>
            </a:xfrm>
            <a:prstGeom prst="line">
              <a:avLst/>
            </a:prstGeom>
            <a:ln>
              <a:solidFill>
                <a:srgbClr val="B1C5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6756970" y="0"/>
              <a:ext cx="0" cy="1181103"/>
            </a:xfrm>
            <a:prstGeom prst="line">
              <a:avLst/>
            </a:prstGeom>
            <a:ln>
              <a:solidFill>
                <a:srgbClr val="B1C5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429125" y="2990850"/>
            <a:ext cx="4094163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3200" dirty="0">
                <a:solidFill>
                  <a:srgbClr val="595959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</a:rPr>
              <a:t>02  </a:t>
            </a:r>
          </a:p>
          <a:p>
            <a:pPr algn="dist"/>
            <a:r>
              <a:rPr lang="zh-CN" altLang="en-US" sz="3200" b="1" dirty="0" smtClean="0">
                <a:solidFill>
                  <a:srgbClr val="595959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  <a:sym typeface="等线" panose="02010600030101010101" pitchFamily="2" charset="-122"/>
              </a:rPr>
              <a:t>支持孩子小组探索</a:t>
            </a:r>
            <a:endParaRPr lang="zh-CN" altLang="en-US" sz="3200" b="1" dirty="0">
              <a:solidFill>
                <a:srgbClr val="595959"/>
              </a:solidFill>
              <a:latin typeface="方正仿宋简体" panose="03000509000000000000" pitchFamily="65" charset="-122"/>
              <a:ea typeface="方正仿宋简体" panose="03000509000000000000" pitchFamily="65" charset="-122"/>
              <a:sym typeface="等线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bldLvl="0" animBg="1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EF0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组合 1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30288" y="920750"/>
            <a:ext cx="8391525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387" name="文本框 7"/>
          <p:cNvSpPr txBox="1">
            <a:spLocks noChangeArrowheads="1"/>
          </p:cNvSpPr>
          <p:nvPr/>
        </p:nvSpPr>
        <p:spPr bwMode="auto">
          <a:xfrm>
            <a:off x="957263" y="438150"/>
            <a:ext cx="425618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dist"/>
            <a:r>
              <a:rPr lang="zh-CN" altLang="en-US" sz="3200" b="1" dirty="0" smtClean="0">
                <a:solidFill>
                  <a:srgbClr val="595959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  <a:sym typeface="等线" panose="02010600030101010101" pitchFamily="2" charset="-122"/>
              </a:rPr>
              <a:t>支持孩子小组探索</a:t>
            </a:r>
            <a:endParaRPr lang="zh-CN" altLang="en-US" sz="3200" b="1" dirty="0">
              <a:solidFill>
                <a:srgbClr val="595959"/>
              </a:solidFill>
              <a:latin typeface="方正仿宋简体" panose="03000509000000000000" pitchFamily="65" charset="-122"/>
              <a:ea typeface="方正仿宋简体" panose="03000509000000000000" pitchFamily="65" charset="-122"/>
              <a:sym typeface="等线" panose="02010600030101010101" pitchFamily="2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242888" y="342900"/>
            <a:ext cx="788987" cy="773113"/>
          </a:xfrm>
          <a:prstGeom prst="ellipse">
            <a:avLst/>
          </a:prstGeom>
          <a:solidFill>
            <a:schemeClr val="accent1">
              <a:alpha val="1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cxnSp>
        <p:nvCxnSpPr>
          <p:cNvPr id="14" name="直接连接符 13"/>
          <p:cNvCxnSpPr/>
          <p:nvPr/>
        </p:nvCxnSpPr>
        <p:spPr>
          <a:xfrm>
            <a:off x="3984625" y="1976438"/>
            <a:ext cx="0" cy="3090862"/>
          </a:xfrm>
          <a:prstGeom prst="line">
            <a:avLst/>
          </a:prstGeom>
          <a:ln>
            <a:solidFill>
              <a:srgbClr val="6B6E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8045450" y="1976438"/>
            <a:ext cx="0" cy="3090862"/>
          </a:xfrm>
          <a:prstGeom prst="line">
            <a:avLst/>
          </a:prstGeom>
          <a:ln>
            <a:solidFill>
              <a:srgbClr val="6B6E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3644900" y="2489200"/>
            <a:ext cx="657225" cy="658813"/>
          </a:xfrm>
          <a:prstGeom prst="ellipse">
            <a:avLst/>
          </a:prstGeom>
          <a:solidFill>
            <a:srgbClr val="6B6E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/>
            <a:r>
              <a:rPr lang="en-US" altLang="zh-CN" noProof="1">
                <a:solidFill>
                  <a:schemeClr val="bg1"/>
                </a:solidFill>
                <a:latin typeface="方正仿宋简体" panose="02010601030101010101" charset="-122"/>
                <a:ea typeface="方正仿宋简体" panose="02010601030101010101" charset="-122"/>
              </a:rPr>
              <a:t>01</a:t>
            </a:r>
          </a:p>
        </p:txBody>
      </p:sp>
      <p:sp>
        <p:nvSpPr>
          <p:cNvPr id="17" name="椭圆 16"/>
          <p:cNvSpPr/>
          <p:nvPr/>
        </p:nvSpPr>
        <p:spPr>
          <a:xfrm>
            <a:off x="3644900" y="4040188"/>
            <a:ext cx="657225" cy="657225"/>
          </a:xfrm>
          <a:prstGeom prst="ellipse">
            <a:avLst/>
          </a:prstGeom>
          <a:solidFill>
            <a:srgbClr val="878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/>
            <a:r>
              <a:rPr lang="en-US" altLang="zh-CN" noProof="1">
                <a:solidFill>
                  <a:schemeClr val="bg1"/>
                </a:solidFill>
                <a:latin typeface="方正仿宋简体" panose="02010601030101010101" charset="-122"/>
                <a:ea typeface="方正仿宋简体" panose="02010601030101010101" charset="-122"/>
              </a:rPr>
              <a:t>02</a:t>
            </a:r>
          </a:p>
        </p:txBody>
      </p:sp>
      <p:sp>
        <p:nvSpPr>
          <p:cNvPr id="18" name="椭圆 17"/>
          <p:cNvSpPr/>
          <p:nvPr/>
        </p:nvSpPr>
        <p:spPr>
          <a:xfrm>
            <a:off x="7737475" y="2489200"/>
            <a:ext cx="658813" cy="658813"/>
          </a:xfrm>
          <a:prstGeom prst="ellipse">
            <a:avLst/>
          </a:prstGeom>
          <a:solidFill>
            <a:srgbClr val="878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/>
            <a:r>
              <a:rPr lang="en-US" altLang="zh-CN" noProof="1">
                <a:solidFill>
                  <a:schemeClr val="bg1"/>
                </a:solidFill>
                <a:latin typeface="方正仿宋简体" panose="02010601030101010101" charset="-122"/>
                <a:ea typeface="方正仿宋简体" panose="02010601030101010101" charset="-122"/>
              </a:rPr>
              <a:t>03</a:t>
            </a:r>
          </a:p>
        </p:txBody>
      </p:sp>
      <p:sp>
        <p:nvSpPr>
          <p:cNvPr id="20" name="椭圆 19"/>
          <p:cNvSpPr/>
          <p:nvPr/>
        </p:nvSpPr>
        <p:spPr>
          <a:xfrm>
            <a:off x="7737475" y="4040188"/>
            <a:ext cx="658813" cy="657225"/>
          </a:xfrm>
          <a:prstGeom prst="ellipse">
            <a:avLst/>
          </a:prstGeom>
          <a:solidFill>
            <a:srgbClr val="6B6E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/>
            <a:r>
              <a:rPr lang="en-US" altLang="zh-CN" noProof="1">
                <a:solidFill>
                  <a:schemeClr val="bg1"/>
                </a:solidFill>
                <a:latin typeface="方正仿宋简体" panose="02010601030101010101" charset="-122"/>
                <a:ea typeface="方正仿宋简体" panose="02010601030101010101" charset="-122"/>
              </a:rPr>
              <a:t>04</a:t>
            </a:r>
          </a:p>
        </p:txBody>
      </p:sp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4860378" y="2012950"/>
            <a:ext cx="2307731" cy="314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1495425" y="2068513"/>
            <a:ext cx="1981200" cy="711200"/>
            <a:chOff x="2408" y="3190"/>
            <a:chExt cx="3120" cy="1121"/>
          </a:xfrm>
        </p:grpSpPr>
        <p:sp>
          <p:nvSpPr>
            <p:cNvPr id="16397" name="TextBox 45"/>
            <p:cNvSpPr txBox="1">
              <a:spLocks noChangeArrowheads="1"/>
            </p:cNvSpPr>
            <p:nvPr/>
          </p:nvSpPr>
          <p:spPr bwMode="auto">
            <a:xfrm>
              <a:off x="2408" y="3190"/>
              <a:ext cx="3120" cy="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b" anchorCtr="1"/>
            <a:lstStyle/>
            <a:p>
              <a:pPr algn="ctr"/>
              <a:r>
                <a:rPr lang="zh-CN" altLang="en-US" sz="2000" b="1" dirty="0" smtClean="0">
                  <a:solidFill>
                    <a:srgbClr val="808080"/>
                  </a:solidFill>
                  <a:latin typeface="方正仿宋简体" panose="03000509000000000000" pitchFamily="65" charset="-122"/>
                  <a:ea typeface="方正仿宋简体" panose="03000509000000000000" pitchFamily="65" charset="-122"/>
                  <a:sym typeface="等线" panose="02010600030101010101" pitchFamily="2" charset="-122"/>
                </a:rPr>
                <a:t>与孩子保持相同的位置</a:t>
              </a:r>
              <a:endParaRPr lang="zh-CN" altLang="en-US" sz="2000" b="1" dirty="0">
                <a:solidFill>
                  <a:srgbClr val="808080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  <a:sym typeface="等线" panose="02010600030101010101" pitchFamily="2" charset="-122"/>
              </a:endParaRPr>
            </a:p>
          </p:txBody>
        </p:sp>
        <p:sp>
          <p:nvSpPr>
            <p:cNvPr id="7" name="TextBox 46"/>
            <p:cNvSpPr txBox="1"/>
            <p:nvPr/>
          </p:nvSpPr>
          <p:spPr>
            <a:xfrm>
              <a:off x="2408" y="3853"/>
              <a:ext cx="2978" cy="458"/>
            </a:xfrm>
            <a:prstGeom prst="rect">
              <a:avLst/>
            </a:prstGeom>
          </p:spPr>
          <p:txBody>
            <a:bodyPr lIns="0" tIns="0" rIns="0" bIns="0" anchorCtr="1"/>
            <a:lstStyle/>
            <a:p>
              <a:pPr algn="ctr" fontAlgn="auto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dk1">
                      <a:lumMod val="100000"/>
                    </a:schemeClr>
                  </a:solidFill>
                  <a:latin typeface="方正仿宋简体" panose="02010601030101010101" charset="-122"/>
                  <a:ea typeface="方正仿宋简体" panose="02010601030101010101" charset="-122"/>
                  <a:cs typeface="+mn-ea"/>
                  <a:sym typeface="+mn-lt"/>
                </a:rPr>
                <a:t/>
              </a:r>
              <a:br>
                <a:rPr lang="zh-CN" altLang="en-US" sz="1200" dirty="0">
                  <a:solidFill>
                    <a:schemeClr val="dk1">
                      <a:lumMod val="100000"/>
                    </a:schemeClr>
                  </a:solidFill>
                  <a:latin typeface="方正仿宋简体" panose="02010601030101010101" charset="-122"/>
                  <a:ea typeface="方正仿宋简体" panose="02010601030101010101" charset="-122"/>
                  <a:cs typeface="+mn-ea"/>
                  <a:sym typeface="+mn-lt"/>
                </a:rPr>
              </a:br>
              <a:endParaRPr lang="zh-CN" altLang="en-US" sz="1200" noProof="1">
                <a:solidFill>
                  <a:schemeClr val="dk1">
                    <a:lumMod val="100000"/>
                  </a:schemeClr>
                </a:solidFill>
                <a:latin typeface="方正仿宋简体" panose="02010601030101010101" charset="-122"/>
                <a:ea typeface="方正仿宋简体" panose="02010601030101010101" charset="-122"/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1495425" y="4244975"/>
            <a:ext cx="1981200" cy="711200"/>
            <a:chOff x="2408" y="3190"/>
            <a:chExt cx="3120" cy="1121"/>
          </a:xfrm>
        </p:grpSpPr>
        <p:sp>
          <p:nvSpPr>
            <p:cNvPr id="16400" name="TextBox 45"/>
            <p:cNvSpPr txBox="1">
              <a:spLocks noChangeArrowheads="1"/>
            </p:cNvSpPr>
            <p:nvPr/>
          </p:nvSpPr>
          <p:spPr bwMode="auto">
            <a:xfrm>
              <a:off x="2408" y="3190"/>
              <a:ext cx="3120" cy="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b" anchorCtr="1"/>
            <a:lstStyle/>
            <a:p>
              <a:pPr algn="ctr"/>
              <a:r>
                <a:rPr lang="zh-CN" altLang="en-US" sz="2000" b="1" dirty="0" smtClean="0">
                  <a:solidFill>
                    <a:srgbClr val="808080"/>
                  </a:solidFill>
                  <a:latin typeface="方正仿宋简体" panose="03000509000000000000" pitchFamily="65" charset="-122"/>
                  <a:ea typeface="方正仿宋简体" panose="03000509000000000000" pitchFamily="65" charset="-122"/>
                  <a:sym typeface="等线" panose="02010600030101010101" pitchFamily="2" charset="-122"/>
                </a:rPr>
                <a:t>观察孩子用什么材料</a:t>
              </a:r>
              <a:endParaRPr lang="zh-CN" altLang="en-US" sz="2000" b="1" dirty="0">
                <a:solidFill>
                  <a:srgbClr val="808080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  <a:sym typeface="等线" panose="02010600030101010101" pitchFamily="2" charset="-122"/>
              </a:endParaRPr>
            </a:p>
          </p:txBody>
        </p:sp>
        <p:sp>
          <p:nvSpPr>
            <p:cNvPr id="29" name="TextBox 46"/>
            <p:cNvSpPr txBox="1"/>
            <p:nvPr/>
          </p:nvSpPr>
          <p:spPr>
            <a:xfrm>
              <a:off x="2408" y="3853"/>
              <a:ext cx="2978" cy="458"/>
            </a:xfrm>
            <a:prstGeom prst="rect">
              <a:avLst/>
            </a:prstGeom>
          </p:spPr>
          <p:txBody>
            <a:bodyPr lIns="0" tIns="0" rIns="0" bIns="0" anchorCtr="1"/>
            <a:lstStyle/>
            <a:p>
              <a:pPr algn="ctr" fontAlgn="auto">
                <a:lnSpc>
                  <a:spcPct val="120000"/>
                </a:lnSpc>
              </a:pPr>
              <a:endParaRPr lang="zh-CN" altLang="en-US" sz="1200" noProof="1">
                <a:solidFill>
                  <a:schemeClr val="dk1">
                    <a:lumMod val="100000"/>
                  </a:schemeClr>
                </a:solidFill>
                <a:latin typeface="方正仿宋简体" panose="02010601030101010101" charset="-122"/>
                <a:ea typeface="方正仿宋简体" panose="02010601030101010101" charset="-122"/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8842375" y="2068513"/>
            <a:ext cx="1981200" cy="711200"/>
            <a:chOff x="2408" y="3190"/>
            <a:chExt cx="3120" cy="1121"/>
          </a:xfrm>
        </p:grpSpPr>
        <p:sp>
          <p:nvSpPr>
            <p:cNvPr id="16403" name="TextBox 45"/>
            <p:cNvSpPr txBox="1">
              <a:spLocks noChangeArrowheads="1"/>
            </p:cNvSpPr>
            <p:nvPr/>
          </p:nvSpPr>
          <p:spPr bwMode="auto">
            <a:xfrm>
              <a:off x="2408" y="3190"/>
              <a:ext cx="3120" cy="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b" anchorCtr="1"/>
            <a:lstStyle/>
            <a:p>
              <a:pPr algn="ctr"/>
              <a:r>
                <a:rPr lang="zh-CN" altLang="en-US" sz="2000" b="1" dirty="0" smtClean="0">
                  <a:solidFill>
                    <a:srgbClr val="808080"/>
                  </a:solidFill>
                  <a:latin typeface="方正仿宋简体" panose="03000509000000000000" pitchFamily="65" charset="-122"/>
                  <a:ea typeface="方正仿宋简体" panose="03000509000000000000" pitchFamily="65" charset="-122"/>
                  <a:sym typeface="等线" panose="02010600030101010101" pitchFamily="2" charset="-122"/>
                </a:rPr>
                <a:t>仔细听孩子说话</a:t>
              </a:r>
              <a:endParaRPr lang="zh-CN" altLang="en-US" sz="2000" b="1" dirty="0">
                <a:solidFill>
                  <a:srgbClr val="808080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  <a:sym typeface="等线" panose="02010600030101010101" pitchFamily="2" charset="-122"/>
              </a:endParaRPr>
            </a:p>
          </p:txBody>
        </p:sp>
        <p:sp>
          <p:nvSpPr>
            <p:cNvPr id="12" name="TextBox 46"/>
            <p:cNvSpPr txBox="1"/>
            <p:nvPr/>
          </p:nvSpPr>
          <p:spPr>
            <a:xfrm>
              <a:off x="2408" y="3853"/>
              <a:ext cx="2978" cy="458"/>
            </a:xfrm>
            <a:prstGeom prst="rect">
              <a:avLst/>
            </a:prstGeom>
          </p:spPr>
          <p:txBody>
            <a:bodyPr lIns="0" tIns="0" rIns="0" bIns="0" anchorCtr="1"/>
            <a:lstStyle/>
            <a:p>
              <a:pPr algn="ctr" fontAlgn="auto">
                <a:lnSpc>
                  <a:spcPct val="120000"/>
                </a:lnSpc>
              </a:pPr>
              <a:endParaRPr lang="zh-CN" altLang="en-US" sz="1200" noProof="1">
                <a:solidFill>
                  <a:schemeClr val="dk1">
                    <a:lumMod val="100000"/>
                  </a:schemeClr>
                </a:solidFill>
                <a:latin typeface="方正仿宋简体" panose="02010601030101010101" charset="-122"/>
                <a:ea typeface="方正仿宋简体" panose="02010601030101010101" charset="-122"/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8842375" y="4219575"/>
            <a:ext cx="1981200" cy="711200"/>
            <a:chOff x="2408" y="3190"/>
            <a:chExt cx="3120" cy="1121"/>
          </a:xfrm>
        </p:grpSpPr>
        <p:sp>
          <p:nvSpPr>
            <p:cNvPr id="16406" name="TextBox 45"/>
            <p:cNvSpPr txBox="1">
              <a:spLocks noChangeArrowheads="1"/>
            </p:cNvSpPr>
            <p:nvPr/>
          </p:nvSpPr>
          <p:spPr bwMode="auto">
            <a:xfrm>
              <a:off x="2408" y="3190"/>
              <a:ext cx="3120" cy="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b" anchorCtr="1"/>
            <a:lstStyle/>
            <a:p>
              <a:pPr algn="ctr"/>
              <a:r>
                <a:rPr lang="zh-CN" altLang="en-US" sz="2000" b="1" dirty="0" smtClean="0">
                  <a:solidFill>
                    <a:srgbClr val="808080"/>
                  </a:solidFill>
                  <a:latin typeface="方正仿宋简体" panose="03000509000000000000" pitchFamily="65" charset="-122"/>
                  <a:ea typeface="方正仿宋简体" panose="03000509000000000000" pitchFamily="65" charset="-122"/>
                  <a:sym typeface="等线" panose="02010600030101010101" pitchFamily="2" charset="-122"/>
                </a:rPr>
                <a:t>拒绝为孩子代劳的冲动</a:t>
              </a:r>
              <a:endParaRPr lang="zh-CN" altLang="en-US" sz="2000" b="1" dirty="0">
                <a:solidFill>
                  <a:srgbClr val="808080"/>
                </a:solidFill>
                <a:latin typeface="方正仿宋简体" panose="03000509000000000000" pitchFamily="65" charset="-122"/>
                <a:ea typeface="方正仿宋简体" panose="03000509000000000000" pitchFamily="65" charset="-122"/>
                <a:sym typeface="等线" panose="02010600030101010101" pitchFamily="2" charset="-122"/>
              </a:endParaRPr>
            </a:p>
          </p:txBody>
        </p:sp>
        <p:sp>
          <p:nvSpPr>
            <p:cNvPr id="21" name="TextBox 46"/>
            <p:cNvSpPr txBox="1"/>
            <p:nvPr/>
          </p:nvSpPr>
          <p:spPr>
            <a:xfrm>
              <a:off x="2408" y="3853"/>
              <a:ext cx="2978" cy="458"/>
            </a:xfrm>
            <a:prstGeom prst="rect">
              <a:avLst/>
            </a:prstGeom>
          </p:spPr>
          <p:txBody>
            <a:bodyPr lIns="0" tIns="0" rIns="0" bIns="0" anchorCtr="1"/>
            <a:lstStyle/>
            <a:p>
              <a:pPr algn="ctr" fontAlgn="auto">
                <a:lnSpc>
                  <a:spcPct val="120000"/>
                </a:lnSpc>
              </a:pPr>
              <a:endParaRPr lang="zh-CN" altLang="en-US" sz="1200" noProof="1">
                <a:solidFill>
                  <a:schemeClr val="dk1">
                    <a:lumMod val="100000"/>
                  </a:schemeClr>
                </a:solidFill>
                <a:latin typeface="方正仿宋简体" panose="02010601030101010101" charset="-122"/>
                <a:ea typeface="方正仿宋简体" panose="02010601030101010101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2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heme/theme1.xml><?xml version="1.0" encoding="utf-8"?>
<a:theme xmlns:a="http://schemas.openxmlformats.org/drawingml/2006/main" name="第一PPT，www.1ppt.com">
  <a:themeElements>
    <a:clrScheme name="自定义 1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6B6E51"/>
      </a:accent1>
      <a:accent2>
        <a:srgbClr val="6B6E51"/>
      </a:accent2>
      <a:accent3>
        <a:srgbClr val="6B6E51"/>
      </a:accent3>
      <a:accent4>
        <a:srgbClr val="6B6E51"/>
      </a:accent4>
      <a:accent5>
        <a:srgbClr val="6B6E51"/>
      </a:accent5>
      <a:accent6>
        <a:srgbClr val="6B6E51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280</Words>
  <Application>Microsoft Office PowerPoint</Application>
  <PresentationFormat>自定义</PresentationFormat>
  <Paragraphs>59</Paragraphs>
  <Slides>11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第一PPT，www.1ppt.com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</vt:vector>
  </TitlesOfParts>
  <Company>第一PPT，www.1ppt.com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清新植物</dc:title>
  <dc:creator>第一PPT</dc:creator>
  <cp:keywords>www.1ppt.com</cp:keywords>
  <dc:description>www.1ppt.com</dc:description>
  <cp:lastModifiedBy>lenovo</cp:lastModifiedBy>
  <cp:revision>47</cp:revision>
  <dcterms:created xsi:type="dcterms:W3CDTF">2018-07-19T09:38:00Z</dcterms:created>
  <dcterms:modified xsi:type="dcterms:W3CDTF">2019-08-24T07:00:49Z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2052-10.1.0.7468</vt:lpwstr>
  </property>
  <property fmtid="{D5CDD505-2E9C-101B-9397-08002B2CF9AE}" pid="3" name="KSORubyTemplateID">
    <vt:lpwstr>2</vt:lpwstr>
  </property>
</Properties>
</file>