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277" r:id="rId6"/>
    <p:sldId id="263" r:id="rId7"/>
    <p:sldId id="257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5361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662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8D739-9102-4BDB-8A3E-9BCEC52AE1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D75B25-69AD-41DF-92BA-D0E2A2C577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75B25-69AD-41DF-92BA-D0E2A2C577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75B25-69AD-41DF-92BA-D0E2A2C577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75B25-69AD-41DF-92BA-D0E2A2C577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75B25-69AD-41DF-92BA-D0E2A2C577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75B25-69AD-41DF-92BA-D0E2A2C577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86128-1F95-4BA3-8DA4-6DAADA8D2F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D2E3C-07F4-47E9-A837-CCD64CD09DD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6" name="图片 5" descr="图片包含 书写用具, 室内, 定居者, 铅笔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4286" y="730045"/>
            <a:ext cx="11103428" cy="539791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75071" y="890855"/>
            <a:ext cx="10441858" cy="5076290"/>
          </a:xfrm>
          <a:prstGeom prst="rect">
            <a:avLst/>
          </a:prstGeom>
          <a:noFill/>
          <a:ln w="76200" cmpd="thinThick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0">
            <a:off x="1348105" y="2481580"/>
            <a:ext cx="9048115" cy="2209165"/>
            <a:chOff x="1620078" y="2864453"/>
            <a:chExt cx="9047922" cy="2208991"/>
          </a:xfrm>
        </p:grpSpPr>
        <p:sp>
          <p:nvSpPr>
            <p:cNvPr id="12" name="矩形 11"/>
            <p:cNvSpPr/>
            <p:nvPr/>
          </p:nvSpPr>
          <p:spPr>
            <a:xfrm>
              <a:off x="1620078" y="2864453"/>
              <a:ext cx="9047922" cy="16300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solidFill>
                    <a:schemeClr val="accent6">
                      <a:lumMod val="50000"/>
                    </a:schemeClr>
                  </a:solidFill>
                </a:rPr>
                <a:t>读书分享</a:t>
              </a:r>
              <a:endParaRPr lang="zh-CN" altLang="en-US" sz="54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5146813" y="4694634"/>
              <a:ext cx="1994452" cy="378810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汇报人：陶莹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17" name="7AND5 - Driftwood (feat. Stella 13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fade in="5000.000000" out="50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582327"/>
            <a:ext cx="487363" cy="487363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7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6110" y="613410"/>
            <a:ext cx="3057525" cy="441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rgbClr val="92D050"/>
                </a:solidFill>
                <a:latin typeface="+mj-ea"/>
                <a:sym typeface="+mn-ea"/>
              </a:rPr>
              <a:t>能看懂、看明白的</a:t>
            </a:r>
            <a:endParaRPr lang="zh-CN" altLang="en-US" sz="2400" dirty="0">
              <a:solidFill>
                <a:srgbClr val="92D050"/>
              </a:solidFill>
              <a:latin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6167" y="1199536"/>
            <a:ext cx="7465781" cy="0"/>
          </a:xfrm>
          <a:prstGeom prst="line">
            <a:avLst/>
          </a:prstGeom>
          <a:ln w="76200" cmpd="thinThick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36007" y="1741604"/>
            <a:ext cx="4748980" cy="4224996"/>
            <a:chOff x="626167" y="1328734"/>
            <a:chExt cx="3644131" cy="5151024"/>
          </a:xfrm>
        </p:grpSpPr>
        <p:sp>
          <p:nvSpPr>
            <p:cNvPr id="7" name="矩形 6"/>
            <p:cNvSpPr/>
            <p:nvPr/>
          </p:nvSpPr>
          <p:spPr>
            <a:xfrm>
              <a:off x="626167" y="1328734"/>
              <a:ext cx="3644131" cy="1717008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626167" y="3045742"/>
              <a:ext cx="3644131" cy="1717008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26167" y="4762750"/>
              <a:ext cx="3644131" cy="1717008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b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5510" y="1877062"/>
            <a:ext cx="5473700" cy="4523105"/>
            <a:chOff x="864041" y="2164303"/>
            <a:chExt cx="4933122" cy="4523110"/>
          </a:xfrm>
        </p:grpSpPr>
        <p:sp>
          <p:nvSpPr>
            <p:cNvPr id="22" name="椭圆 21"/>
            <p:cNvSpPr/>
            <p:nvPr/>
          </p:nvSpPr>
          <p:spPr>
            <a:xfrm>
              <a:off x="864041" y="2352896"/>
              <a:ext cx="198710" cy="198710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864613" y="4513028"/>
              <a:ext cx="198710" cy="19871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64613" y="2164303"/>
              <a:ext cx="4932550" cy="4523110"/>
              <a:chOff x="1252936" y="2164303"/>
              <a:chExt cx="4932550" cy="4523110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252936" y="5617682"/>
                <a:ext cx="198710" cy="19871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582661" y="2164303"/>
                <a:ext cx="4602825" cy="4523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我们在教学的过程中要扮演支持性的角色，让孩子站在主体位上，要</a:t>
                </a:r>
                <a:r>
                  <a:rPr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抗拒为孩子代劳的冲动，鼓励孩子自己做，或指点他请别的孩子帮忙。善意的大人常因问太多的问题而干扰了孩子的活动。成人的目的也许是想获得孩子对某些事物了解程度的信息，但孩子感受到的却可能是问题问得不是时候，以及不受欢迎的干扰。</a:t>
                </a:r>
                <a:endParaRPr sz="16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当我们选择学习材料时，要考虑孩子的兴趣及发展能力，而材料要选择可以被多样化使用的，以适合孩子的需要及兴趣。</a:t>
                </a:r>
                <a:endParaRPr 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sz="1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我们应该与孩子处于同样的位置，这样可以帮助我们观察孩子，了解孩子的独特观点。</a:t>
                </a:r>
                <a:endParaRPr 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:pPr>
                  <a:lnSpc>
                    <a:spcPct val="150000"/>
                  </a:lnSpc>
                </a:pPr>
                <a:endParaRPr 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书写用具, 定居者, 铅笔, 室内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 rot="0">
            <a:off x="753109" y="2888615"/>
            <a:ext cx="6331585" cy="2970389"/>
            <a:chOff x="2857712" y="3030998"/>
            <a:chExt cx="6331498" cy="2970302"/>
          </a:xfrm>
          <a:noFill/>
        </p:grpSpPr>
        <p:sp>
          <p:nvSpPr>
            <p:cNvPr id="2" name="矩形 1"/>
            <p:cNvSpPr/>
            <p:nvPr/>
          </p:nvSpPr>
          <p:spPr>
            <a:xfrm>
              <a:off x="2857712" y="3030998"/>
              <a:ext cx="3694458" cy="6634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r>
                <a:rPr lang="zh-CN" altLang="en-US" sz="3600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能够做到的</a:t>
              </a:r>
              <a:endParaRPr lang="zh-CN" altLang="en-US" sz="3600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43614" y="3694413"/>
              <a:ext cx="5345596" cy="2306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选择学习材料时，能考虑到孩子的兴趣及发展能力。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能够在活动开始前准备好材料，想一下他们对材料可能存在的反应，简短的介绍材料后，开展接下来的活动。</a:t>
              </a:r>
              <a:endParaRPr 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能够与孩子保持相同的位置，</a:t>
              </a:r>
              <a:r>
                <a:rPr 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观察孩子在进行活动时的反应与状态，仔细倾听孩子说的话。</a:t>
              </a:r>
              <a:endParaRPr 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endParaRPr lang="zh-CN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6110" y="613410"/>
            <a:ext cx="3207385" cy="4419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>
                <a:solidFill>
                  <a:srgbClr val="92D050"/>
                </a:solidFill>
                <a:latin typeface="+mj-ea"/>
              </a:rPr>
              <a:t>存在疑惑、看不懂的</a:t>
            </a:r>
            <a:endParaRPr lang="zh-CN" altLang="en-US" sz="2400" dirty="0">
              <a:solidFill>
                <a:srgbClr val="92D050"/>
              </a:solidFill>
              <a:latin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6167" y="1199536"/>
            <a:ext cx="7465781" cy="0"/>
          </a:xfrm>
          <a:prstGeom prst="line">
            <a:avLst/>
          </a:prstGeom>
          <a:ln w="76200" cmpd="thinThick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185539" y="2271252"/>
            <a:ext cx="3684514" cy="3745818"/>
            <a:chOff x="1289202" y="1552575"/>
            <a:chExt cx="4303546" cy="4375151"/>
          </a:xfrm>
        </p:grpSpPr>
        <p:sp>
          <p:nvSpPr>
            <p:cNvPr id="8" name="Freeform 22"/>
            <p:cNvSpPr/>
            <p:nvPr/>
          </p:nvSpPr>
          <p:spPr bwMode="auto">
            <a:xfrm>
              <a:off x="3412332" y="1552575"/>
              <a:ext cx="939834" cy="735756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9" name="Freeform 23"/>
            <p:cNvSpPr/>
            <p:nvPr/>
          </p:nvSpPr>
          <p:spPr bwMode="auto">
            <a:xfrm>
              <a:off x="2288112" y="1751283"/>
              <a:ext cx="798412" cy="588963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0" name="Freeform 24"/>
            <p:cNvSpPr/>
            <p:nvPr/>
          </p:nvSpPr>
          <p:spPr bwMode="auto">
            <a:xfrm>
              <a:off x="2007056" y="2094993"/>
              <a:ext cx="2839195" cy="3832733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bg-BG"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2617501" y="2311603"/>
              <a:ext cx="255993" cy="420688"/>
            </a:xfrm>
            <a:custGeom>
              <a:avLst/>
              <a:gdLst>
                <a:gd name="T0" fmla="*/ 55 w 141"/>
                <a:gd name="T1" fmla="*/ 228 h 232"/>
                <a:gd name="T2" fmla="*/ 17 w 141"/>
                <a:gd name="T3" fmla="*/ 142 h 232"/>
                <a:gd name="T4" fmla="*/ 26 w 141"/>
                <a:gd name="T5" fmla="*/ 0 h 232"/>
                <a:gd name="T6" fmla="*/ 137 w 141"/>
                <a:gd name="T7" fmla="*/ 158 h 232"/>
                <a:gd name="T8" fmla="*/ 69 w 141"/>
                <a:gd name="T9" fmla="*/ 228 h 232"/>
                <a:gd name="T10" fmla="*/ 51 w 141"/>
                <a:gd name="T11" fmla="*/ 43 h 232"/>
                <a:gd name="T12" fmla="*/ 55 w 141"/>
                <a:gd name="T13" fmla="*/ 2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232">
                  <a:moveTo>
                    <a:pt x="55" y="228"/>
                  </a:moveTo>
                  <a:cubicBezTo>
                    <a:pt x="16" y="208"/>
                    <a:pt x="0" y="173"/>
                    <a:pt x="17" y="142"/>
                  </a:cubicBezTo>
                  <a:cubicBezTo>
                    <a:pt x="37" y="97"/>
                    <a:pt x="38" y="48"/>
                    <a:pt x="26" y="0"/>
                  </a:cubicBezTo>
                  <a:cubicBezTo>
                    <a:pt x="76" y="39"/>
                    <a:pt x="131" y="85"/>
                    <a:pt x="137" y="158"/>
                  </a:cubicBezTo>
                  <a:cubicBezTo>
                    <a:pt x="141" y="206"/>
                    <a:pt x="122" y="232"/>
                    <a:pt x="69" y="228"/>
                  </a:cubicBezTo>
                  <a:cubicBezTo>
                    <a:pt x="75" y="175"/>
                    <a:pt x="74" y="108"/>
                    <a:pt x="51" y="43"/>
                  </a:cubicBezTo>
                  <a:cubicBezTo>
                    <a:pt x="74" y="116"/>
                    <a:pt x="70" y="172"/>
                    <a:pt x="55" y="228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2" name="Freeform 26"/>
            <p:cNvSpPr/>
            <p:nvPr/>
          </p:nvSpPr>
          <p:spPr bwMode="auto">
            <a:xfrm>
              <a:off x="1289202" y="2888034"/>
              <a:ext cx="859277" cy="545999"/>
            </a:xfrm>
            <a:custGeom>
              <a:avLst/>
              <a:gdLst>
                <a:gd name="T0" fmla="*/ 474 w 474"/>
                <a:gd name="T1" fmla="*/ 114 h 302"/>
                <a:gd name="T2" fmla="*/ 270 w 474"/>
                <a:gd name="T3" fmla="*/ 278 h 302"/>
                <a:gd name="T4" fmla="*/ 0 w 474"/>
                <a:gd name="T5" fmla="*/ 277 h 302"/>
                <a:gd name="T6" fmla="*/ 278 w 474"/>
                <a:gd name="T7" fmla="*/ 38 h 302"/>
                <a:gd name="T8" fmla="*/ 466 w 474"/>
                <a:gd name="T9" fmla="*/ 93 h 302"/>
                <a:gd name="T10" fmla="*/ 97 w 474"/>
                <a:gd name="T11" fmla="*/ 205 h 302"/>
                <a:gd name="T12" fmla="*/ 474 w 474"/>
                <a:gd name="T13" fmla="*/ 11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4" h="302">
                  <a:moveTo>
                    <a:pt x="474" y="114"/>
                  </a:moveTo>
                  <a:cubicBezTo>
                    <a:pt x="466" y="226"/>
                    <a:pt x="392" y="302"/>
                    <a:pt x="270" y="278"/>
                  </a:cubicBezTo>
                  <a:cubicBezTo>
                    <a:pt x="179" y="260"/>
                    <a:pt x="94" y="245"/>
                    <a:pt x="0" y="277"/>
                  </a:cubicBezTo>
                  <a:cubicBezTo>
                    <a:pt x="64" y="156"/>
                    <a:pt x="154" y="67"/>
                    <a:pt x="278" y="38"/>
                  </a:cubicBezTo>
                  <a:cubicBezTo>
                    <a:pt x="278" y="38"/>
                    <a:pt x="399" y="0"/>
                    <a:pt x="466" y="93"/>
                  </a:cubicBezTo>
                  <a:cubicBezTo>
                    <a:pt x="335" y="95"/>
                    <a:pt x="208" y="140"/>
                    <a:pt x="97" y="205"/>
                  </a:cubicBezTo>
                  <a:cubicBezTo>
                    <a:pt x="235" y="136"/>
                    <a:pt x="353" y="111"/>
                    <a:pt x="474" y="114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3" name="Freeform 27"/>
            <p:cNvSpPr/>
            <p:nvPr/>
          </p:nvSpPr>
          <p:spPr bwMode="auto">
            <a:xfrm>
              <a:off x="2010637" y="3296191"/>
              <a:ext cx="241672" cy="379514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4" name="Freeform 28"/>
            <p:cNvSpPr/>
            <p:nvPr/>
          </p:nvSpPr>
          <p:spPr bwMode="auto">
            <a:xfrm>
              <a:off x="1491490" y="4080281"/>
              <a:ext cx="683841" cy="914772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5" name="Freeform 29"/>
            <p:cNvSpPr/>
            <p:nvPr/>
          </p:nvSpPr>
          <p:spPr bwMode="auto">
            <a:xfrm>
              <a:off x="3251218" y="2902356"/>
              <a:ext cx="268524" cy="205868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6" name="Freeform 30"/>
            <p:cNvSpPr/>
            <p:nvPr/>
          </p:nvSpPr>
          <p:spPr bwMode="auto">
            <a:xfrm>
              <a:off x="3424864" y="2426173"/>
              <a:ext cx="486924" cy="340130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7" name="Freeform 31"/>
            <p:cNvSpPr/>
            <p:nvPr/>
          </p:nvSpPr>
          <p:spPr bwMode="auto">
            <a:xfrm>
              <a:off x="4230436" y="2324134"/>
              <a:ext cx="676681" cy="463651"/>
            </a:xfrm>
            <a:custGeom>
              <a:avLst/>
              <a:gdLst>
                <a:gd name="T0" fmla="*/ 8 w 374"/>
                <a:gd name="T1" fmla="*/ 178 h 256"/>
                <a:gd name="T2" fmla="*/ 209 w 374"/>
                <a:gd name="T3" fmla="*/ 185 h 256"/>
                <a:gd name="T4" fmla="*/ 374 w 374"/>
                <a:gd name="T5" fmla="*/ 58 h 256"/>
                <a:gd name="T6" fmla="*/ 91 w 374"/>
                <a:gd name="T7" fmla="*/ 41 h 256"/>
                <a:gd name="T8" fmla="*/ 1 w 374"/>
                <a:gd name="T9" fmla="*/ 162 h 256"/>
                <a:gd name="T10" fmla="*/ 284 w 374"/>
                <a:gd name="T11" fmla="*/ 59 h 256"/>
                <a:gd name="T12" fmla="*/ 8 w 374"/>
                <a:gd name="T13" fmla="*/ 17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4" h="256">
                  <a:moveTo>
                    <a:pt x="8" y="178"/>
                  </a:moveTo>
                  <a:cubicBezTo>
                    <a:pt x="66" y="246"/>
                    <a:pt x="148" y="256"/>
                    <a:pt x="209" y="185"/>
                  </a:cubicBezTo>
                  <a:cubicBezTo>
                    <a:pt x="255" y="130"/>
                    <a:pt x="302" y="80"/>
                    <a:pt x="374" y="58"/>
                  </a:cubicBezTo>
                  <a:cubicBezTo>
                    <a:pt x="279" y="13"/>
                    <a:pt x="183" y="0"/>
                    <a:pt x="91" y="41"/>
                  </a:cubicBezTo>
                  <a:cubicBezTo>
                    <a:pt x="91" y="41"/>
                    <a:pt x="0" y="74"/>
                    <a:pt x="1" y="162"/>
                  </a:cubicBezTo>
                  <a:cubicBezTo>
                    <a:pt x="85" y="102"/>
                    <a:pt x="182" y="70"/>
                    <a:pt x="284" y="59"/>
                  </a:cubicBezTo>
                  <a:cubicBezTo>
                    <a:pt x="163" y="80"/>
                    <a:pt x="79" y="121"/>
                    <a:pt x="8" y="178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4647543" y="2846861"/>
              <a:ext cx="945205" cy="563900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4663655" y="3435823"/>
              <a:ext cx="164695" cy="243462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4549084" y="4277198"/>
              <a:ext cx="581802" cy="89866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bg-BG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967980" y="2621310"/>
            <a:ext cx="2854325" cy="2752060"/>
            <a:chOff x="864041" y="1728650"/>
            <a:chExt cx="2854097" cy="2752336"/>
          </a:xfrm>
        </p:grpSpPr>
        <p:sp>
          <p:nvSpPr>
            <p:cNvPr id="51" name="椭圆 50"/>
            <p:cNvSpPr/>
            <p:nvPr/>
          </p:nvSpPr>
          <p:spPr>
            <a:xfrm>
              <a:off x="864041" y="1728650"/>
              <a:ext cx="198710" cy="19871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864041" y="3000439"/>
              <a:ext cx="2854097" cy="1281261"/>
              <a:chOff x="1252364" y="3000439"/>
              <a:chExt cx="2854097" cy="128126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1252364" y="3000439"/>
                <a:ext cx="198710" cy="19871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1582661" y="3814561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lnSpc>
                    <a:spcPct val="150000"/>
                  </a:lnSpc>
                </a:pPr>
                <a:endParaRPr lang="zh-CN" altLang="en-US" sz="1600" dirty="0">
                  <a:solidFill>
                    <a:schemeClr val="accent6">
                      <a:lumMod val="50000"/>
                    </a:schemeClr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accent6">
                        <a:lumMod val="50000"/>
                      </a:schemeClr>
                    </a:solidFill>
                  </a:rPr>
                  <a:t>什么是高瞻核心经验？</a:t>
                </a:r>
                <a:endParaRPr lang="zh-CN" altLang="en-US" sz="160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43" name="椭圆 42"/>
            <p:cNvSpPr/>
            <p:nvPr/>
          </p:nvSpPr>
          <p:spPr>
            <a:xfrm>
              <a:off x="864041" y="4282276"/>
              <a:ext cx="198710" cy="19871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241514" y="2594523"/>
            <a:ext cx="2806152" cy="2778964"/>
            <a:chOff x="2288433" y="1692496"/>
            <a:chExt cx="2806152" cy="2778964"/>
          </a:xfrm>
        </p:grpSpPr>
        <p:grpSp>
          <p:nvGrpSpPr>
            <p:cNvPr id="56" name="组合 55"/>
            <p:cNvGrpSpPr/>
            <p:nvPr/>
          </p:nvGrpSpPr>
          <p:grpSpPr>
            <a:xfrm>
              <a:off x="2288433" y="1692496"/>
              <a:ext cx="2790912" cy="1071173"/>
              <a:chOff x="2676756" y="1692496"/>
              <a:chExt cx="2790912" cy="1071173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5268958" y="1692496"/>
                <a:ext cx="198710" cy="19871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2676756" y="1719094"/>
                <a:ext cx="2523490" cy="104457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accent6">
                        <a:lumMod val="50000"/>
                      </a:schemeClr>
                    </a:solidFill>
                  </a:rPr>
                  <a:t>在探索消耗性材料时，孩子常常会用得过多，怎样才能设计出节约但不会打击到他们探索兴趣的方式？</a:t>
                </a:r>
                <a:endParaRPr lang="zh-CN" altLang="en-US" sz="160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4895875" y="2990931"/>
              <a:ext cx="198710" cy="198710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2288433" y="3853840"/>
              <a:ext cx="2806152" cy="617620"/>
              <a:chOff x="2676756" y="3853840"/>
              <a:chExt cx="2806152" cy="61762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5284198" y="4272750"/>
                <a:ext cx="198710" cy="19871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676756" y="3853840"/>
                <a:ext cx="2523800" cy="4671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accent6">
                        <a:lumMod val="50000"/>
                      </a:schemeClr>
                    </a:solidFill>
                  </a:rPr>
                  <a:t>如何把控在一次活动中所提供的材料与传授的知识的量不会过多？</a:t>
                </a:r>
                <a:endParaRPr lang="zh-CN" altLang="en-US" sz="160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5" name="矩形 4"/>
          <p:cNvSpPr/>
          <p:nvPr/>
        </p:nvSpPr>
        <p:spPr>
          <a:xfrm>
            <a:off x="8298303" y="2621037"/>
            <a:ext cx="2524002" cy="467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</a:rPr>
              <a:t>怎样能使我们关注到每个孩子进行活动时的状态？</a:t>
            </a:r>
            <a:endParaRPr lang="zh-CN" altLang="en-US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98303" y="3692917"/>
            <a:ext cx="2524002" cy="467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</a:rPr>
              <a:t>如何保持固定小组成员数个月而孩子不会感到无趣？</a:t>
            </a:r>
            <a:endParaRPr lang="zh-CN" altLang="en-US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pic>
        <p:nvPicPr>
          <p:cNvPr id="6" name="图片 5" descr="图片包含 书写用具, 室内, 定居者, 铅笔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4286" y="730045"/>
            <a:ext cx="11103428" cy="5397910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75071" y="890855"/>
            <a:ext cx="10441858" cy="5076290"/>
          </a:xfrm>
          <a:prstGeom prst="rect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 rot="0">
            <a:off x="1348105" y="1716405"/>
            <a:ext cx="9048115" cy="2974340"/>
            <a:chOff x="1620078" y="2099141"/>
            <a:chExt cx="9047922" cy="2974303"/>
          </a:xfrm>
        </p:grpSpPr>
        <p:sp>
          <p:nvSpPr>
            <p:cNvPr id="12" name="矩形 11"/>
            <p:cNvSpPr/>
            <p:nvPr/>
          </p:nvSpPr>
          <p:spPr>
            <a:xfrm>
              <a:off x="1620078" y="2864453"/>
              <a:ext cx="9047922" cy="163001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dirty="0">
                  <a:solidFill>
                    <a:schemeClr val="accent6">
                      <a:lumMod val="50000"/>
                    </a:schemeClr>
                  </a:solidFill>
                </a:rPr>
                <a:t>感谢聆听</a:t>
              </a:r>
              <a:endParaRPr lang="zh-CN" altLang="en-US" sz="5400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494144" y="2099141"/>
              <a:ext cx="3299791" cy="1143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600" dirty="0">
                  <a:solidFill>
                    <a:schemeClr val="accent6">
                      <a:lumMod val="50000"/>
                    </a:schemeClr>
                  </a:solidFill>
                  <a:latin typeface="+mn-ea"/>
                </a:rPr>
                <a:t>2019</a:t>
              </a:r>
              <a:endParaRPr lang="zh-CN" altLang="en-US" sz="6600" dirty="0">
                <a:solidFill>
                  <a:schemeClr val="accent6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5146813" y="4694634"/>
              <a:ext cx="1994452" cy="378810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</a:rPr>
                <a:t>汇报人：陶莹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eelOff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ISPRING_PRESENTATION_TITLE" val="PowerPoint 演示文稿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519</Words>
  <Application>WPS 演示</Application>
  <PresentationFormat>宽屏</PresentationFormat>
  <Paragraphs>36</Paragraphs>
  <Slides>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Bebas</vt:lpstr>
      <vt:lpstr>等线</vt:lpstr>
      <vt:lpstr>Arial Unicode MS</vt:lpstr>
      <vt:lpstr>等线 Light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演示文稿2</dc:title>
  <dc:creator>张培颖</dc:creator>
  <cp:lastModifiedBy>asus</cp:lastModifiedBy>
  <cp:revision>38</cp:revision>
  <dcterms:created xsi:type="dcterms:W3CDTF">2017-08-23T11:21:00Z</dcterms:created>
  <dcterms:modified xsi:type="dcterms:W3CDTF">2019-08-27T00:02:48Z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2052-11.1.0.8806</vt:lpwstr>
  </property>
</Properties>
</file>