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57" r:id="rId4"/>
    <p:sldId id="258" r:id="rId5"/>
    <p:sldId id="263" r:id="rId6"/>
    <p:sldId id="259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CD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2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3480C-5251-412E-AD2A-BD72C09B3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1E412-5357-4654-8144-CC061D19E69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tags" Target="../tags/tag1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20015" y="0"/>
            <a:ext cx="12192000" cy="6858000"/>
          </a:xfrm>
          <a:prstGeom prst="rect">
            <a:avLst/>
          </a:prstGeom>
          <a:blipFill dpi="0" rotWithShape="1">
            <a:blip r:embed="rId1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35"/>
          <a:stretch>
            <a:fillRect/>
          </a:stretch>
        </p:blipFill>
        <p:spPr>
          <a:xfrm rot="10800000">
            <a:off x="6241300" y="-1"/>
            <a:ext cx="5950700" cy="406520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961" y="3677811"/>
            <a:ext cx="424232" cy="42423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70680" y="691515"/>
            <a:ext cx="1029335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/>
              <a:t>读书分享交流</a:t>
            </a:r>
            <a:endParaRPr lang="zh-CN" altLang="en-US" sz="60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9050"/>
            <a:ext cx="12192000" cy="6948170"/>
          </a:xfrm>
          <a:prstGeom prst="rect">
            <a:avLst/>
          </a:prstGeom>
          <a:blipFill dpi="0" rotWithShape="1">
            <a:blip r:embed="rId1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06"/>
          <a:stretch>
            <a:fillRect/>
          </a:stretch>
        </p:blipFill>
        <p:spPr>
          <a:xfrm>
            <a:off x="8362315" y="5792470"/>
            <a:ext cx="3415030" cy="1136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文本框 44"/>
          <p:cNvSpPr txBox="1"/>
          <p:nvPr>
            <p:custDataLst>
              <p:tags r:id="rId3"/>
            </p:custDataLst>
          </p:nvPr>
        </p:nvSpPr>
        <p:spPr>
          <a:xfrm>
            <a:off x="1849755" y="920115"/>
            <a:ext cx="8621395" cy="564515"/>
          </a:xfrm>
          <a:prstGeom prst="rect">
            <a:avLst/>
          </a:prstGeom>
          <a:noFill/>
          <a:effectLst/>
        </p:spPr>
        <p:txBody>
          <a:bodyPr wrap="square" lIns="72000" tIns="36195" rIns="72000" bIns="36195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spc="43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小组时间</a:t>
            </a:r>
            <a:r>
              <a:rPr lang="en-US" altLang="zh-CN" sz="3200" spc="43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</a:t>
            </a:r>
            <a:r>
              <a:rPr lang="zh-CN" altLang="en-US" sz="3200" spc="431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区域游戏小组活动的相同之处</a:t>
            </a:r>
            <a:endParaRPr lang="zh-CN" altLang="en-US" sz="3200" spc="431" dirty="0" err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333570" y="2286721"/>
            <a:ext cx="577009" cy="473527"/>
            <a:chOff x="7135739" y="2846291"/>
            <a:chExt cx="327025" cy="331787"/>
          </a:xfrm>
        </p:grpSpPr>
        <p:pic>
          <p:nvPicPr>
            <p:cNvPr id="8" name="图片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7136976" y="2859894"/>
              <a:ext cx="312746" cy="304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一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134400" y="2286723"/>
            <a:ext cx="577009" cy="473527"/>
            <a:chOff x="7135739" y="2846291"/>
            <a:chExt cx="327025" cy="331787"/>
          </a:xfrm>
        </p:grpSpPr>
        <p:pic>
          <p:nvPicPr>
            <p:cNvPr id="11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7136975" y="2859894"/>
              <a:ext cx="312746" cy="304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二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58227" y="2286723"/>
            <a:ext cx="577009" cy="473527"/>
            <a:chOff x="7135739" y="2846291"/>
            <a:chExt cx="327025" cy="331787"/>
          </a:xfrm>
        </p:grpSpPr>
        <p:pic>
          <p:nvPicPr>
            <p:cNvPr id="14" name="图片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7136975" y="2859894"/>
              <a:ext cx="312746" cy="304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三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60377" y="2269669"/>
            <a:ext cx="577009" cy="473527"/>
            <a:chOff x="7135739" y="2846291"/>
            <a:chExt cx="327025" cy="331787"/>
          </a:xfrm>
        </p:grpSpPr>
        <p:pic>
          <p:nvPicPr>
            <p:cNvPr id="17" name="图片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5739" y="2846291"/>
              <a:ext cx="327025" cy="331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7"/>
            <p:cNvSpPr txBox="1">
              <a:spLocks noChangeArrowheads="1"/>
            </p:cNvSpPr>
            <p:nvPr/>
          </p:nvSpPr>
          <p:spPr bwMode="auto">
            <a:xfrm>
              <a:off x="7136975" y="2859894"/>
              <a:ext cx="312746" cy="304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四</a:t>
              </a:r>
              <a:endParaRPr lang="zh-CN" altLang="en-US" sz="2400" dirty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299123" y="2856065"/>
            <a:ext cx="613410" cy="29362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zh-CN" sz="2800" dirty="0">
                <a:latin typeface="隶书" panose="02010509060101010101" pitchFamily="49" charset="-122"/>
                <a:ea typeface="隶书" panose="02010509060101010101" pitchFamily="49" charset="-122"/>
              </a:rPr>
              <a:t>首先考虑孩子兴趣</a:t>
            </a:r>
            <a:endParaRPr lang="zh-CN" altLang="zh-CN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36541" y="2856065"/>
            <a:ext cx="613410" cy="29362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选择多样化的材料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666182" y="2856065"/>
            <a:ext cx="613410" cy="11582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做计划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23976" y="2856065"/>
            <a:ext cx="613410" cy="25806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教师要支持孩子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02895" y="156845"/>
            <a:ext cx="69322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rgbClr val="C00000"/>
                </a:solidFill>
              </a:rPr>
              <a:t>我能看懂的，也能做到的</a:t>
            </a:r>
            <a:endParaRPr lang="zh-CN" altLang="en-US" sz="4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1550" y="169088"/>
            <a:ext cx="2011680" cy="8299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itchFamily="2" charset="-122"/>
                <a:ea typeface="钟齐段宁行书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疑惑？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35"/>
          <a:stretch>
            <a:fillRect/>
          </a:stretch>
        </p:blipFill>
        <p:spPr>
          <a:xfrm rot="10800000">
            <a:off x="6241300" y="-1"/>
            <a:ext cx="5950700" cy="406520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30045" y="1200150"/>
            <a:ext cx="3260725" cy="50145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spc="6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</a:t>
            </a:r>
            <a:endParaRPr lang="en-US" altLang="zh-CN" sz="2000" spc="600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3200" b="1">
                <a:sym typeface="+mn-ea"/>
              </a:rPr>
              <a:t>中的五大领域的目标？</a:t>
            </a:r>
            <a:endParaRPr lang="zh-CN" altLang="en-US" sz="3200" b="1" spc="6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2000" spc="6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，</a:t>
            </a:r>
            <a:endParaRPr lang="en-US" altLang="zh-CN" sz="2000" spc="600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3200" b="1">
                <a:sym typeface="+mn-ea"/>
              </a:rPr>
              <a:t>是不是《指南》和《纲要》</a:t>
            </a:r>
            <a:endParaRPr lang="en-US" altLang="zh-CN" sz="3200" spc="600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endParaRPr lang="zh-CN" altLang="en-US" sz="3200" b="1">
              <a:solidFill>
                <a:schemeClr val="tx1"/>
              </a:solidFill>
              <a:sym typeface="+mn-ea"/>
            </a:endParaRPr>
          </a:p>
          <a:p>
            <a:r>
              <a:rPr lang="zh-CN" altLang="en-US" sz="3200" b="1">
                <a:sym typeface="+mn-ea"/>
              </a:rPr>
              <a:t>一、什么是高瞻核心经验？</a:t>
            </a:r>
            <a:endParaRPr lang="en-US" altLang="zh-CN" sz="4000" b="1" spc="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200" b="1" spc="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1455" y="0"/>
            <a:ext cx="12192000" cy="6858000"/>
          </a:xfrm>
          <a:prstGeom prst="rect">
            <a:avLst/>
          </a:prstGeom>
          <a:blipFill dpi="0" rotWithShape="1">
            <a:blip r:embed="rId1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1550" y="169088"/>
            <a:ext cx="2011680" cy="8299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itchFamily="2" charset="-122"/>
                <a:ea typeface="钟齐段宁行书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疑惑？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35"/>
          <a:stretch>
            <a:fillRect/>
          </a:stretch>
        </p:blipFill>
        <p:spPr>
          <a:xfrm rot="10800000">
            <a:off x="6241300" y="-1"/>
            <a:ext cx="5950700" cy="406520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51225" y="1169035"/>
            <a:ext cx="2644775" cy="54470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spc="6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、</a:t>
            </a:r>
            <a:endParaRPr lang="zh-CN" altLang="en-US" sz="2000" spc="600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endParaRPr lang="zh-CN" altLang="en-US" sz="2000" b="1" spc="600" dirty="0">
              <a:solidFill>
                <a:prstClr val="black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+mn-ea"/>
            </a:endParaRPr>
          </a:p>
          <a:p>
            <a:r>
              <a:rPr lang="zh-CN" altLang="en-US" sz="4000" b="1" spc="6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成员至少数个月</a:t>
            </a:r>
            <a:endParaRPr lang="en-US" altLang="zh-CN" sz="4000" spc="6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4000" b="1" spc="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4000" b="1" spc="6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二、保持固定的小组</a:t>
            </a:r>
            <a:endParaRPr lang="zh-CN" altLang="en-US" sz="4000" b="1" spc="6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14" b="5476"/>
          <a:stretch>
            <a:fillRect/>
          </a:stretch>
        </p:blipFill>
        <p:spPr>
          <a:xfrm>
            <a:off x="8991348" y="4368385"/>
            <a:ext cx="3057389" cy="27921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文本框 8"/>
          <p:cNvSpPr txBox="1"/>
          <p:nvPr/>
        </p:nvSpPr>
        <p:spPr>
          <a:xfrm>
            <a:off x="607695" y="202565"/>
            <a:ext cx="29425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看不懂的</a:t>
            </a:r>
            <a:endParaRPr lang="zh-CN" altLang="en-US" sz="48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89270" y="1412875"/>
            <a:ext cx="736600" cy="44430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/>
              <a:t>什么是高瞻教学法？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alphaModFix amt="4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227784" y="1159070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44546A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谢</a:t>
            </a:r>
            <a:endParaRPr lang="zh-CN" altLang="en-US" sz="11500" dirty="0">
              <a:solidFill>
                <a:srgbClr val="44546A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32261" y="2457788"/>
            <a:ext cx="2002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itchFamily="2" charset="-122"/>
                <a:ea typeface="钟齐段宁行书" pitchFamily="2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</a:rPr>
              <a:t>谢观赏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3592039" y="1951685"/>
            <a:ext cx="0" cy="3960000"/>
          </a:xfrm>
          <a:prstGeom prst="line">
            <a:avLst/>
          </a:prstGeom>
          <a:noFill/>
          <a:ln w="12700" cap="flat" cmpd="sng" algn="ctr">
            <a:solidFill>
              <a:srgbClr val="F0CC9A"/>
            </a:solidFill>
            <a:prstDash val="solid"/>
            <a:miter lim="800000"/>
          </a:ln>
          <a:effectLst>
            <a:outerShdw blurRad="12700" dist="12700" dir="2700000" algn="tl" rotWithShape="0">
              <a:sysClr val="window" lastClr="FFFFFF">
                <a:lumMod val="50000"/>
                <a:alpha val="40000"/>
              </a:sysClr>
            </a:outerShdw>
          </a:effectLst>
        </p:spPr>
      </p:cxnSp>
      <p:sp>
        <p:nvSpPr>
          <p:cNvPr id="7" name="文本框 6"/>
          <p:cNvSpPr txBox="1"/>
          <p:nvPr/>
        </p:nvSpPr>
        <p:spPr>
          <a:xfrm>
            <a:off x="1760394" y="3417931"/>
            <a:ext cx="3663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>
                <a:solidFill>
                  <a:srgbClr val="222A35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中国风古物语模板</a:t>
            </a:r>
            <a:endParaRPr lang="zh-CN" altLang="en-US" sz="2800" spc="600" dirty="0">
              <a:solidFill>
                <a:srgbClr val="222A35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22378" y="4131854"/>
            <a:ext cx="3139321" cy="19124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spc="600" dirty="0">
                <a:solidFill>
                  <a:prstClr val="white">
                    <a:lumMod val="50000"/>
                  </a:prst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故人西辞黄鹤楼</a:t>
            </a:r>
            <a:endParaRPr lang="zh-CN" altLang="en-US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en-US" altLang="zh-CN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1600" spc="600" dirty="0">
                <a:solidFill>
                  <a:prstClr val="white">
                    <a:lumMod val="50000"/>
                  </a:prst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烟花三月下扬州</a:t>
            </a:r>
            <a:endParaRPr lang="zh-CN" altLang="en-US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en-US" altLang="zh-CN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1600" spc="600" dirty="0">
                <a:solidFill>
                  <a:prstClr val="white">
                    <a:lumMod val="50000"/>
                  </a:prst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孤帆远影碧空尽</a:t>
            </a:r>
            <a:endParaRPr lang="zh-CN" altLang="en-US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en-US" altLang="zh-CN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1600" spc="600" dirty="0">
                <a:solidFill>
                  <a:prstClr val="white">
                    <a:lumMod val="50000"/>
                  </a:prst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惟见长江空际流</a:t>
            </a:r>
            <a:endParaRPr lang="zh-CN" altLang="en-US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1600" spc="600" dirty="0">
              <a:solidFill>
                <a:prstClr val="white">
                  <a:lumMod val="50000"/>
                </a:prst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EXTBOXSTYLE_SHAPETYPE" val="0"/>
  <p:tag name="KSO_WM_UNIT_TEXTBOXSTYLE_TEMPLATETYPE" val="2"/>
  <p:tag name="KSO_WM_UNIT_ISCONTENTSTITLE" val="0"/>
  <p:tag name="KSO_WM_UNIT_PRESET_TEXT" val="WPS极墨渐隐大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0_1*a*1"/>
  <p:tag name="KSO_WM_TEMPLATE_CATEGORY" val="mixed"/>
  <p:tag name="KSO_WM_TEMPLATE_INDEX" val="20201880"/>
  <p:tag name="KSO_WM_UNIT_LAYERLEVEL" val="1"/>
  <p:tag name="KSO_WM_TAG_VERSION" val="1.0"/>
  <p:tag name="KSO_WM_BEAUTIFY_FLAG" val="#wm#"/>
  <p:tag name="KSO_WM_UNIT_TEXTBOXSTYLE_GUID" val="{b3be6726-6d95-4b03-9596-d8a973e7d5d5}"/>
  <p:tag name="KSO_WM_UNIT_TEXTBOXSTYLE_TEMPLATEID" val="3133420"/>
  <p:tag name="KSO_WM_UNIT_TEXTBOXSTYLE_TYPE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WPS 演示</Application>
  <PresentationFormat>宽屏</PresentationFormat>
  <Paragraphs>59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华文行楷</vt:lpstr>
      <vt:lpstr>隶书</vt:lpstr>
      <vt:lpstr>钟齐段宁行书</vt:lpstr>
      <vt:lpstr>等线</vt:lpstr>
      <vt:lpstr>Arial Unicode MS</vt:lpstr>
      <vt:lpstr>等线 Light</vt:lpstr>
      <vt:lpstr>华文仿宋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安猪啦</dc:creator>
  <cp:lastModifiedBy>彭春红</cp:lastModifiedBy>
  <cp:revision>15</cp:revision>
  <dcterms:created xsi:type="dcterms:W3CDTF">2018-12-28T09:51:00Z</dcterms:created>
  <dcterms:modified xsi:type="dcterms:W3CDTF">2019-08-26T13:10:43Z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