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3139" r:id="rId4"/>
    <p:sldId id="3160" r:id="rId5"/>
    <p:sldId id="3159" r:id="rId6"/>
    <p:sldId id="3140" r:id="rId7"/>
    <p:sldId id="260" r:id="rId8"/>
    <p:sldId id="277" r:id="rId9"/>
    <p:sldId id="453" r:id="rId11"/>
    <p:sldId id="3125" r:id="rId12"/>
    <p:sldId id="261" r:id="rId13"/>
    <p:sldId id="263" r:id="rId14"/>
    <p:sldId id="267" r:id="rId15"/>
    <p:sldId id="3195" r:id="rId16"/>
    <p:sldId id="3161" r:id="rId17"/>
    <p:sldId id="3126" r:id="rId18"/>
    <p:sldId id="3162" r:id="rId19"/>
    <p:sldId id="3127" r:id="rId20"/>
    <p:sldId id="3163" r:id="rId21"/>
    <p:sldId id="3183" r:id="rId22"/>
    <p:sldId id="3128" r:id="rId23"/>
    <p:sldId id="3193" r:id="rId24"/>
    <p:sldId id="3192" r:id="rId25"/>
    <p:sldId id="3191" r:id="rId26"/>
    <p:sldId id="264" r:id="rId27"/>
    <p:sldId id="455" r:id="rId28"/>
    <p:sldId id="3194" r:id="rId29"/>
    <p:sldId id="26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7F89"/>
    <a:srgbClr val="A2633C"/>
    <a:srgbClr val="F9F9F9"/>
    <a:srgbClr val="6CA1AC"/>
    <a:srgbClr val="E4DBCC"/>
    <a:srgbClr val="BC774B"/>
    <a:srgbClr val="BBD4D9"/>
    <a:srgbClr val="CBA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435" y="398"/>
      </p:cViewPr>
      <p:guideLst>
        <p:guide orient="horz" pos="2775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6E6B51-7070-47ED-99DC-F88B10BF974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D12E71-EC29-4B3B-A017-CF39A5A528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663434C-3952-4AF9-B8A5-FAF59321A86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FBD784-468D-43CE-8EE0-A34D50BA37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FBD784-468D-43CE-8EE0-A34D50BA37B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9300F1A-4DC6-473D-8551-DD59A1B2D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體 Medium" panose="020B0600000000000000" pitchFamily="34" charset="-128"/>
                <a:ea typeface="思源黑體 Medium" panose="020B0600000000000000" pitchFamily="34" charset="-128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體 Medium" panose="020B0600000000000000" pitchFamily="34" charset="-128"/>
              <a:ea typeface="思源黑體 Medium" panose="020B0600000000000000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302FD-8E63-4B9C-8F21-E8F43610B8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D3352-A746-491B-B47C-21118BE016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sv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microsoft.com/office/2007/relationships/hdphoto" Target="../media/image33.wdp"/><Relationship Id="rId4" Type="http://schemas.openxmlformats.org/officeDocument/2006/relationships/image" Target="../media/image32.png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8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jpeg"/><Relationship Id="rId8" Type="http://schemas.openxmlformats.org/officeDocument/2006/relationships/image" Target="../media/image13.jpeg"/><Relationship Id="rId7" Type="http://schemas.openxmlformats.org/officeDocument/2006/relationships/image" Target="../media/image12.jpeg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2.xml"/><Relationship Id="rId7" Type="http://schemas.microsoft.com/office/2007/relationships/media" Target="../media/audio1.wav"/><Relationship Id="rId6" Type="http://schemas.openxmlformats.org/officeDocument/2006/relationships/audio" Target="../media/audio1.wav"/><Relationship Id="rId5" Type="http://schemas.openxmlformats.org/officeDocument/2006/relationships/image" Target="../media/image15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7.png"/><Relationship Id="rId12" Type="http://schemas.openxmlformats.org/officeDocument/2006/relationships/tags" Target="../tags/tag3.xml"/><Relationship Id="rId11" Type="http://schemas.microsoft.com/office/2007/relationships/media" Target="../media/audio2.wav"/><Relationship Id="rId10" Type="http://schemas.openxmlformats.org/officeDocument/2006/relationships/audio" Target="../media/audio2.wav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2311791" y="1594658"/>
            <a:ext cx="756841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我是家庭小帮手</a:t>
            </a:r>
            <a:endParaRPr lang="zh-CN" altLang="en-US" sz="80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稻壳儿_答辩小姐姐作品_3"/>
          <p:cNvSpPr txBox="1"/>
          <p:nvPr/>
        </p:nvSpPr>
        <p:spPr>
          <a:xfrm>
            <a:off x="1906229" y="3225272"/>
            <a:ext cx="837954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——期初课程故事《我是大班哥哥姐姐》系列</a:t>
            </a:r>
            <a:endParaRPr lang="en-US" alt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" name="稻壳儿_答辩小姐姐作品_4"/>
          <p:cNvSpPr txBox="1"/>
          <p:nvPr/>
        </p:nvSpPr>
        <p:spPr>
          <a:xfrm>
            <a:off x="5065363" y="4912963"/>
            <a:ext cx="2061275" cy="368300"/>
          </a:xfrm>
          <a:prstGeom prst="rect">
            <a:avLst/>
          </a:prstGeom>
          <a:gradFill>
            <a:gsLst>
              <a:gs pos="0">
                <a:srgbClr val="4D7F89"/>
              </a:gs>
              <a:gs pos="100000">
                <a:srgbClr val="A2633C"/>
              </a:gs>
            </a:gsLst>
            <a:lin ang="3600000" scaled="0"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汇报人：冯越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771918" y="2706398"/>
            <a:ext cx="689708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准备：我的家庭小帮手计划表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稻壳儿_答辩小姐姐作品_4"/>
          <p:cNvSpPr txBox="1"/>
          <p:nvPr/>
        </p:nvSpPr>
        <p:spPr>
          <a:xfrm>
            <a:off x="-205740" y="207010"/>
            <a:ext cx="4584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【课程的展开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稻壳儿_答辩小姐姐作品_1"/>
          <p:cNvSpPr/>
          <p:nvPr/>
        </p:nvSpPr>
        <p:spPr>
          <a:xfrm>
            <a:off x="313055" y="304800"/>
            <a:ext cx="11565255" cy="64109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稻壳儿_答辩小姐姐作品_2"/>
          <p:cNvSpPr/>
          <p:nvPr/>
        </p:nvSpPr>
        <p:spPr>
          <a:xfrm>
            <a:off x="1025780" y="2024247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稻壳儿_答辩小姐姐作品_3"/>
          <p:cNvSpPr/>
          <p:nvPr/>
        </p:nvSpPr>
        <p:spPr>
          <a:xfrm>
            <a:off x="1025780" y="4026844"/>
            <a:ext cx="689872" cy="689872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稻壳儿_答辩小姐姐作品_4"/>
          <p:cNvSpPr/>
          <p:nvPr/>
        </p:nvSpPr>
        <p:spPr>
          <a:xfrm>
            <a:off x="6774722" y="4026844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稻壳儿_答辩小姐姐作品_5"/>
          <p:cNvSpPr/>
          <p:nvPr/>
        </p:nvSpPr>
        <p:spPr>
          <a:xfrm>
            <a:off x="6774722" y="2045080"/>
            <a:ext cx="689872" cy="689872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稻壳儿_答辩小姐姐作品_6"/>
          <p:cNvSpPr/>
          <p:nvPr/>
        </p:nvSpPr>
        <p:spPr>
          <a:xfrm>
            <a:off x="2103164" y="2456265"/>
            <a:ext cx="3525836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扫地、拖地、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擦窗、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擦桌子、擦冰箱、倒垃圾……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稻壳儿_答辩小姐姐作品_7"/>
          <p:cNvSpPr/>
          <p:nvPr/>
        </p:nvSpPr>
        <p:spPr>
          <a:xfrm>
            <a:off x="2102485" y="1953260"/>
            <a:ext cx="19558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打扫系列：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稻壳儿_答辩小姐姐作品_8"/>
          <p:cNvSpPr/>
          <p:nvPr/>
        </p:nvSpPr>
        <p:spPr>
          <a:xfrm>
            <a:off x="2103164" y="4467800"/>
            <a:ext cx="3525836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洗碗、洗筷子、洗袜子、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洗衣服、洗锅，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擦鞋……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稻壳儿_答辩小姐姐作品_9"/>
          <p:cNvSpPr/>
          <p:nvPr/>
        </p:nvSpPr>
        <p:spPr>
          <a:xfrm>
            <a:off x="2103120" y="3964305"/>
            <a:ext cx="19551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清洗系列：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稻壳儿_答辩小姐姐作品_10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2201" y="4147926"/>
            <a:ext cx="477030" cy="477030"/>
          </a:xfrm>
          <a:prstGeom prst="rect">
            <a:avLst/>
          </a:prstGeom>
        </p:spPr>
      </p:pic>
      <p:sp>
        <p:nvSpPr>
          <p:cNvPr id="21" name="稻壳儿_答辩小姐姐作品_11"/>
          <p:cNvSpPr/>
          <p:nvPr/>
        </p:nvSpPr>
        <p:spPr>
          <a:xfrm>
            <a:off x="7940363" y="2456265"/>
            <a:ext cx="3525836" cy="506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洗菜、切菜、做菜、做饭……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稻壳儿_答辩小姐姐作品_12"/>
          <p:cNvSpPr/>
          <p:nvPr/>
        </p:nvSpPr>
        <p:spPr>
          <a:xfrm>
            <a:off x="7940675" y="1953260"/>
            <a:ext cx="20567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做饭系列：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稻壳儿_答辩小姐姐作品_13"/>
          <p:cNvSpPr/>
          <p:nvPr/>
        </p:nvSpPr>
        <p:spPr>
          <a:xfrm>
            <a:off x="7940363" y="4467800"/>
            <a:ext cx="3525836" cy="1337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收拾饭桌，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收纳物品、整理房间、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晾衣服、叠衣服、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叠被子、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晒鞋……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稻壳儿_答辩小姐姐作品_14"/>
          <p:cNvSpPr/>
          <p:nvPr/>
        </p:nvSpPr>
        <p:spPr>
          <a:xfrm>
            <a:off x="7940675" y="3964305"/>
            <a:ext cx="20567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整理系列：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稻壳儿_答辩小姐姐作品_15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32201" y="2117770"/>
            <a:ext cx="477030" cy="477030"/>
          </a:xfrm>
          <a:prstGeom prst="rect">
            <a:avLst/>
          </a:prstGeom>
        </p:spPr>
      </p:pic>
      <p:pic>
        <p:nvPicPr>
          <p:cNvPr id="27" name="稻壳儿_答辩小姐姐作品_16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81143" y="2130668"/>
            <a:ext cx="477030" cy="477030"/>
          </a:xfrm>
          <a:prstGeom prst="rect">
            <a:avLst/>
          </a:prstGeom>
        </p:spPr>
      </p:pic>
      <p:pic>
        <p:nvPicPr>
          <p:cNvPr id="28" name="稻壳儿_答辩小姐姐作品_17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884494" y="4147926"/>
            <a:ext cx="477030" cy="477030"/>
          </a:xfrm>
          <a:prstGeom prst="rect">
            <a:avLst/>
          </a:prstGeom>
        </p:spPr>
      </p:pic>
      <p:grpSp>
        <p:nvGrpSpPr>
          <p:cNvPr id="9" name="稻壳儿_答辩小姐姐作品_1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宋体" panose="02010600030101010101" pitchFamily="2" charset="-122"/>
                  <a:cs typeface="+mn-ea"/>
                  <a:sym typeface="+mn-lt"/>
                </a:rPr>
                <a:t>深入了解</a:t>
              </a:r>
              <a:endParaRPr lang="zh-CN" altLang="en-US" sz="2400" spc="300" dirty="0">
                <a:latin typeface="+mn-lt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稻壳儿_答辩小姐姐作品_11"/>
          <p:cNvSpPr/>
          <p:nvPr/>
        </p:nvSpPr>
        <p:spPr>
          <a:xfrm flipH="1">
            <a:off x="4748530" y="1355725"/>
            <a:ext cx="2875280" cy="50673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b="1" dirty="0">
                <a:solidFill>
                  <a:srgbClr val="FF0000"/>
                </a:solidFill>
                <a:cs typeface="+mn-ea"/>
                <a:sym typeface="+mn-lt"/>
              </a:rPr>
              <a:t>平常家长做的家务有哪些？</a:t>
            </a:r>
            <a:endParaRPr lang="zh-CN" altLang="en-US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4" name="稻壳儿_答辩小姐姐作品_2"/>
          <p:cNvSpPr/>
          <p:nvPr/>
        </p:nvSpPr>
        <p:spPr>
          <a:xfrm>
            <a:off x="4059175" y="5498332"/>
            <a:ext cx="689872" cy="689872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6" name="稻壳儿_答辩小姐姐作品_15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64961" y="5605190"/>
            <a:ext cx="477030" cy="477030"/>
          </a:xfrm>
          <a:prstGeom prst="rect">
            <a:avLst/>
          </a:prstGeom>
        </p:spPr>
      </p:pic>
      <p:sp>
        <p:nvSpPr>
          <p:cNvPr id="25" name="稻壳儿_答辩小姐姐作品_7"/>
          <p:cNvSpPr/>
          <p:nvPr/>
        </p:nvSpPr>
        <p:spPr>
          <a:xfrm>
            <a:off x="5065395" y="5351780"/>
            <a:ext cx="19558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dist" defTabSz="4572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）服务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系列：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稻壳儿_答辩小姐姐作品_6"/>
          <p:cNvSpPr/>
          <p:nvPr/>
        </p:nvSpPr>
        <p:spPr>
          <a:xfrm>
            <a:off x="4982254" y="5870025"/>
            <a:ext cx="3525836" cy="73723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端菜、盛饭、陪老人散步、带弟弟或妹妹、陪大人买日用品……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稻壳儿_答辩小姐姐作品_1"/>
          <p:cNvSpPr/>
          <p:nvPr/>
        </p:nvSpPr>
        <p:spPr>
          <a:xfrm>
            <a:off x="313267" y="275303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6" name="稻壳儿_答辩小姐姐作品_2"/>
          <p:cNvCxnSpPr/>
          <p:nvPr/>
        </p:nvCxnSpPr>
        <p:spPr>
          <a:xfrm>
            <a:off x="1726347" y="3533175"/>
            <a:ext cx="81534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稻壳儿_答辩小姐姐作品_3"/>
          <p:cNvSpPr/>
          <p:nvPr/>
        </p:nvSpPr>
        <p:spPr>
          <a:xfrm>
            <a:off x="1122877" y="2931680"/>
            <a:ext cx="1206939" cy="1206939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稻壳儿_答辩小姐姐作品_4"/>
          <p:cNvSpPr/>
          <p:nvPr/>
        </p:nvSpPr>
        <p:spPr>
          <a:xfrm>
            <a:off x="3781842" y="3371140"/>
            <a:ext cx="324070" cy="324070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稻壳儿_答辩小姐姐作品_5"/>
          <p:cNvSpPr/>
          <p:nvPr/>
        </p:nvSpPr>
        <p:spPr>
          <a:xfrm>
            <a:off x="6101709" y="3371140"/>
            <a:ext cx="324070" cy="324070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稻壳儿_答辩小姐姐作品_6"/>
          <p:cNvSpPr/>
          <p:nvPr/>
        </p:nvSpPr>
        <p:spPr>
          <a:xfrm>
            <a:off x="8097506" y="3371140"/>
            <a:ext cx="324070" cy="324070"/>
          </a:xfrm>
          <a:prstGeom prst="ellipse">
            <a:avLst/>
          </a:pr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稻壳儿_答辩小姐姐作品_7"/>
          <p:cNvSpPr/>
          <p:nvPr/>
        </p:nvSpPr>
        <p:spPr>
          <a:xfrm>
            <a:off x="3180286" y="2196804"/>
            <a:ext cx="1321442" cy="10147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可以做的家务有哪些？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稻壳儿_答辩小姐姐作品_8"/>
          <p:cNvSpPr/>
          <p:nvPr/>
        </p:nvSpPr>
        <p:spPr>
          <a:xfrm flipH="1">
            <a:off x="3032748" y="3970818"/>
            <a:ext cx="1817383" cy="73723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最终确定：黑色字体的是可以做的。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稻壳儿_答辩小姐姐作品_9"/>
          <p:cNvSpPr/>
          <p:nvPr/>
        </p:nvSpPr>
        <p:spPr>
          <a:xfrm>
            <a:off x="7592277" y="2697267"/>
            <a:ext cx="1321442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计划表的诞生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稻壳儿_答辩小姐姐作品_10"/>
          <p:cNvSpPr/>
          <p:nvPr/>
        </p:nvSpPr>
        <p:spPr>
          <a:xfrm flipH="1">
            <a:off x="7341869" y="3967726"/>
            <a:ext cx="1817383" cy="106045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计划表的时间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计划表的内容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计划表的用处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3" name="稻壳儿_答辩小姐姐作品_11"/>
          <p:cNvSpPr/>
          <p:nvPr/>
        </p:nvSpPr>
        <p:spPr>
          <a:xfrm flipH="1">
            <a:off x="5355155" y="2497549"/>
            <a:ext cx="1817383" cy="41402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宋体" panose="02010600030101010101" pitchFamily="2" charset="-122"/>
                <a:cs typeface="+mn-ea"/>
                <a:sym typeface="+mn-lt"/>
              </a:rPr>
              <a:t>筛选之后问题重重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4" name="稻壳儿_答辩小姐姐作品_12"/>
          <p:cNvSpPr/>
          <p:nvPr/>
        </p:nvSpPr>
        <p:spPr>
          <a:xfrm>
            <a:off x="5603023" y="4220249"/>
            <a:ext cx="1321442" cy="7067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什么时候做家务？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7" name="稻壳儿_答辩小姐姐作品_13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323170" y="3129999"/>
            <a:ext cx="806352" cy="806352"/>
          </a:xfrm>
          <a:prstGeom prst="rect">
            <a:avLst/>
          </a:prstGeom>
        </p:spPr>
      </p:pic>
      <p:sp>
        <p:nvSpPr>
          <p:cNvPr id="28" name="稻壳儿_答辩小姐姐作品_14"/>
          <p:cNvSpPr/>
          <p:nvPr/>
        </p:nvSpPr>
        <p:spPr>
          <a:xfrm>
            <a:off x="9862184" y="2929705"/>
            <a:ext cx="1206939" cy="1206939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9" name="稻壳儿_答辩小姐姐作品_15" descr="调色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62477" y="3128024"/>
            <a:ext cx="806352" cy="806352"/>
          </a:xfrm>
          <a:prstGeom prst="rect">
            <a:avLst/>
          </a:prstGeom>
        </p:spPr>
      </p:pic>
      <p:grpSp>
        <p:nvGrpSpPr>
          <p:cNvPr id="30" name="稻壳儿_答辩小姐姐作品_16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做筛选，列计划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396240" y="555625"/>
            <a:ext cx="8061325" cy="2811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/>
                </a14:imgProps>
              </a:ext>
            </a:extLst>
          </a:blip>
          <a:srcRect/>
          <a:stretch>
            <a:fillRect/>
          </a:stretch>
        </p:blipFill>
        <p:spPr>
          <a:xfrm>
            <a:off x="3415665" y="3367405"/>
            <a:ext cx="7684770" cy="325755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520853"/>
            <a:ext cx="6897084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启动：家庭小帮手工作正式开始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稻壳儿_答辩小姐姐作品_14"/>
          <p:cNvSpPr/>
          <p:nvPr/>
        </p:nvSpPr>
        <p:spPr>
          <a:xfrm>
            <a:off x="731520" y="4866005"/>
            <a:ext cx="3443605" cy="11709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教师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是最关键的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转接者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，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家长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则是家庭中最关键的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cs typeface="+mn-ea"/>
                <a:sym typeface="+mn-lt"/>
              </a:rPr>
              <a:t>支持者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。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稻壳儿_答辩小姐姐作品_1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宋体" panose="02010600030101010101" pitchFamily="2" charset="-122"/>
                  <a:cs typeface="+mn-ea"/>
                  <a:sym typeface="+mn-lt"/>
                </a:rPr>
                <a:t>家庭</a:t>
              </a:r>
              <a:r>
                <a:rPr lang="en-US" altLang="zh-CN" sz="2400" spc="300" dirty="0">
                  <a:latin typeface="+mn-lt"/>
                  <a:ea typeface="+mn-ea"/>
                  <a:cs typeface="+mn-ea"/>
                  <a:sym typeface="+mn-lt"/>
                </a:rPr>
                <a:t>“</a:t>
              </a:r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倡议书</a:t>
              </a:r>
              <a:r>
                <a:rPr lang="en-US" altLang="zh-CN" sz="2400" spc="300" dirty="0">
                  <a:latin typeface="+mn-lt"/>
                  <a:ea typeface="+mn-ea"/>
                  <a:cs typeface="+mn-ea"/>
                  <a:sym typeface="+mn-lt"/>
                </a:rPr>
                <a:t>”</a:t>
              </a:r>
              <a:endParaRPr lang="en-US" altLang="zh-CN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" name="图片 2" descr="R)WCJ``R)F`YOA$SZFH{JQ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8415" y="1289050"/>
            <a:ext cx="3463925" cy="4747895"/>
          </a:xfrm>
          <a:prstGeom prst="rect">
            <a:avLst/>
          </a:prstGeom>
        </p:spPr>
      </p:pic>
      <p:pic>
        <p:nvPicPr>
          <p:cNvPr id="4" name="图片 3" descr="U880HQSN}}Q(0R)70}V}VC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414780"/>
            <a:ext cx="5428615" cy="2899410"/>
          </a:xfrm>
          <a:prstGeom prst="rect">
            <a:avLst/>
          </a:prstGeom>
        </p:spPr>
      </p:pic>
      <p:pic>
        <p:nvPicPr>
          <p:cNvPr id="2" name="图片 1" descr="6KP~WVK_P}PVV4A{FP)561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8920" y="3291205"/>
            <a:ext cx="3850640" cy="2863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47960" y="400050"/>
            <a:ext cx="12515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坚持放手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适当支持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正向回馈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315" y="1520825"/>
            <a:ext cx="74879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进展：家庭小帮手工作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打卡、交流、调整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743978" y="804573"/>
            <a:ext cx="68970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一轮打卡</a:t>
            </a:r>
            <a:endParaRPr lang="zh-CN" altLang="en-US" sz="60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2174875"/>
            <a:ext cx="11744325" cy="410527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743978" y="804573"/>
            <a:ext cx="68970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一场交流</a:t>
            </a:r>
            <a:endParaRPr lang="zh-CN" altLang="en-US" sz="60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060" y="1906905"/>
            <a:ext cx="4505325" cy="4448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0" y="368300"/>
            <a:ext cx="7800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319520" y="2160905"/>
            <a:ext cx="373951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关于收玩具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观念的改变——做家务虽然很累，但能够方便家人，让家更整洁</a:t>
            </a:r>
            <a:endParaRPr lang="en-US" altLang="zh-CN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关于洗碗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技术的习得——洗碗需要用合适的用具，一定的顺序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368328"/>
            <a:ext cx="68970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0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一轮调整</a:t>
            </a:r>
            <a:endParaRPr lang="zh-CN" altLang="en-US" sz="60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368300"/>
            <a:ext cx="78009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2" name="图片 32" descr="00B_0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" y="229870"/>
            <a:ext cx="3293110" cy="21926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7170" y="1556385"/>
            <a:ext cx="4697095" cy="49974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5420" y="2610485"/>
            <a:ext cx="4448175" cy="3943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612505" y="794385"/>
            <a:ext cx="23704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将小帮手工作渗透到幼儿园生活中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857913"/>
            <a:ext cx="68970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一组数据</a:t>
            </a:r>
            <a:endParaRPr lang="zh-CN" altLang="en-US" sz="72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419" y="1531185"/>
            <a:ext cx="7273163" cy="501586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参与对象：全班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35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名幼儿，人人参与</a:t>
            </a:r>
            <a:endParaRPr lang="en-US" altLang="zh-CN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参与时间：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21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天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周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）</a:t>
            </a:r>
            <a:endParaRPr lang="en-US" altLang="zh-CN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参与打卡：共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345</a:t>
            </a:r>
            <a:r>
              <a:rPr lang="en-US" altLang="zh-CN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次</a:t>
            </a:r>
            <a:endParaRPr lang="en-US" altLang="zh-CN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algn="ctr">
              <a:lnSpc>
                <a:spcPct val="250000"/>
              </a:lnSpc>
            </a:pP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内容涵盖：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27</a:t>
            </a:r>
            <a:r>
              <a:rPr lang="zh-CN" altLang="en-US" sz="32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项</a:t>
            </a:r>
            <a:endParaRPr lang="zh-CN" altLang="en-US" sz="3200" b="1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925" y="499745"/>
            <a:ext cx="4586605" cy="60471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920" y="499745"/>
            <a:ext cx="7208520" cy="60020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9355" y="499745"/>
            <a:ext cx="7991475" cy="6016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90" y="0"/>
            <a:ext cx="11225530" cy="639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237490"/>
            <a:ext cx="8667750" cy="409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0640" y="3490595"/>
            <a:ext cx="3142615" cy="30632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421130" y="4757420"/>
            <a:ext cx="51917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掀起了一股体验洗碗的热潮</a:t>
            </a:r>
            <a:endParaRPr lang="zh-CN" altLang="en-US" sz="32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812925" y="2649220"/>
            <a:ext cx="8336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回顾：我的小帮手工作评价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稻壳儿_答辩小姐姐作品_2"/>
          <p:cNvCxnSpPr/>
          <p:nvPr/>
        </p:nvCxnSpPr>
        <p:spPr>
          <a:xfrm flipH="1">
            <a:off x="3762706" y="5296324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稻壳儿_答辩小姐姐作品_3"/>
          <p:cNvCxnSpPr/>
          <p:nvPr/>
        </p:nvCxnSpPr>
        <p:spPr>
          <a:xfrm>
            <a:off x="6104103" y="5296324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稻壳儿_答辩小姐姐作品_4"/>
          <p:cNvCxnSpPr/>
          <p:nvPr/>
        </p:nvCxnSpPr>
        <p:spPr>
          <a:xfrm rot="16200000" flipV="1">
            <a:off x="4933410" y="4125627"/>
            <a:ext cx="234139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稻壳儿_答辩小姐姐作品_5"/>
          <p:cNvCxnSpPr/>
          <p:nvPr/>
        </p:nvCxnSpPr>
        <p:spPr>
          <a:xfrm rot="18900000">
            <a:off x="5784365" y="4468515"/>
            <a:ext cx="2341397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稻壳儿_答辩小姐姐作品_6"/>
          <p:cNvCxnSpPr/>
          <p:nvPr/>
        </p:nvCxnSpPr>
        <p:spPr>
          <a:xfrm flipH="1" flipV="1">
            <a:off x="4444186" y="3640706"/>
            <a:ext cx="1604307" cy="160430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稻壳儿_答辩小姐姐作品_7"/>
          <p:cNvSpPr/>
          <p:nvPr/>
        </p:nvSpPr>
        <p:spPr>
          <a:xfrm>
            <a:off x="2159563" y="4566279"/>
            <a:ext cx="1423275" cy="1445704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53" tIns="74825" rIns="149653" bIns="74825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稻壳儿_答辩小姐姐作品_8"/>
          <p:cNvSpPr txBox="1"/>
          <p:nvPr/>
        </p:nvSpPr>
        <p:spPr>
          <a:xfrm>
            <a:off x="2178087" y="4895561"/>
            <a:ext cx="1375986" cy="455930"/>
          </a:xfrm>
          <a:prstGeom prst="rect">
            <a:avLst/>
          </a:prstGeom>
          <a:noFill/>
        </p:spPr>
        <p:txBody>
          <a:bodyPr wrap="square" lIns="149653" tIns="74825" rIns="149653" bIns="74825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按照计划？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稻壳儿_答辩小姐姐作品_9"/>
          <p:cNvSpPr/>
          <p:nvPr/>
        </p:nvSpPr>
        <p:spPr>
          <a:xfrm>
            <a:off x="3040544" y="2276873"/>
            <a:ext cx="1423275" cy="1445704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53" tIns="74825" rIns="149653" bIns="74825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稻壳儿_答辩小姐姐作品_10"/>
          <p:cNvSpPr/>
          <p:nvPr/>
        </p:nvSpPr>
        <p:spPr>
          <a:xfrm>
            <a:off x="5405312" y="1407235"/>
            <a:ext cx="1423275" cy="1445704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53" tIns="74825" rIns="149653" bIns="74825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稻壳儿_答辩小姐姐作品_11"/>
          <p:cNvSpPr/>
          <p:nvPr/>
        </p:nvSpPr>
        <p:spPr>
          <a:xfrm>
            <a:off x="7536161" y="2276873"/>
            <a:ext cx="1423275" cy="1445704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53" tIns="74825" rIns="149653" bIns="74825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稻壳儿_答辩小姐姐作品_12"/>
          <p:cNvSpPr/>
          <p:nvPr/>
        </p:nvSpPr>
        <p:spPr>
          <a:xfrm>
            <a:off x="8609164" y="4566279"/>
            <a:ext cx="1423275" cy="1445704"/>
          </a:xfrm>
          <a:prstGeom prst="ellipse">
            <a:avLst/>
          </a:prstGeom>
          <a:solidFill>
            <a:srgbClr val="4D7F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9653" tIns="74825" rIns="149653" bIns="74825"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稻壳儿_答辩小姐姐作品_13"/>
          <p:cNvSpPr txBox="1"/>
          <p:nvPr/>
        </p:nvSpPr>
        <p:spPr>
          <a:xfrm>
            <a:off x="3104880" y="2619095"/>
            <a:ext cx="1375986" cy="455930"/>
          </a:xfrm>
          <a:prstGeom prst="rect">
            <a:avLst/>
          </a:prstGeom>
          <a:noFill/>
        </p:spPr>
        <p:txBody>
          <a:bodyPr wrap="square" lIns="149653" tIns="74825" rIns="149653" bIns="74825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是否坚持？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稻壳儿_答辩小姐姐作品_14"/>
          <p:cNvSpPr txBox="1"/>
          <p:nvPr/>
        </p:nvSpPr>
        <p:spPr>
          <a:xfrm>
            <a:off x="5435140" y="1755599"/>
            <a:ext cx="1375986" cy="763905"/>
          </a:xfrm>
          <a:prstGeom prst="rect">
            <a:avLst/>
          </a:prstGeom>
          <a:noFill/>
        </p:spPr>
        <p:txBody>
          <a:bodyPr wrap="square" lIns="149653" tIns="74825" rIns="149653" bIns="74825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做得怎么样？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稻壳儿_答辩小姐姐作品_15"/>
          <p:cNvSpPr txBox="1"/>
          <p:nvPr/>
        </p:nvSpPr>
        <p:spPr>
          <a:xfrm>
            <a:off x="7557169" y="2643069"/>
            <a:ext cx="1375986" cy="455930"/>
          </a:xfrm>
          <a:prstGeom prst="rect">
            <a:avLst/>
          </a:prstGeom>
          <a:noFill/>
        </p:spPr>
        <p:txBody>
          <a:bodyPr wrap="square" lIns="149653" tIns="74825" rIns="149653" bIns="74825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问题是？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稻壳儿_答辩小姐姐作品_16"/>
          <p:cNvSpPr txBox="1"/>
          <p:nvPr/>
        </p:nvSpPr>
        <p:spPr>
          <a:xfrm>
            <a:off x="8656613" y="4896661"/>
            <a:ext cx="1375986" cy="455930"/>
          </a:xfrm>
          <a:prstGeom prst="rect">
            <a:avLst/>
          </a:prstGeom>
          <a:noFill/>
        </p:spPr>
        <p:txBody>
          <a:bodyPr wrap="square" lIns="149653" tIns="74825" rIns="149653" bIns="74825" rtlCol="0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方法是？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稻壳儿_答辩小姐姐作品_17"/>
          <p:cNvSpPr/>
          <p:nvPr/>
        </p:nvSpPr>
        <p:spPr>
          <a:xfrm>
            <a:off x="5367991" y="4790625"/>
            <a:ext cx="1449301" cy="1449301"/>
          </a:xfrm>
          <a:prstGeom prst="ellipse">
            <a:avLst/>
          </a:prstGeom>
          <a:solidFill>
            <a:srgbClr val="A2633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稻壳儿_答辩小姐姐作品_18"/>
          <p:cNvSpPr/>
          <p:nvPr/>
        </p:nvSpPr>
        <p:spPr>
          <a:xfrm>
            <a:off x="5229880" y="4648517"/>
            <a:ext cx="1732243" cy="1732243"/>
          </a:xfrm>
          <a:custGeom>
            <a:avLst/>
            <a:gdLst/>
            <a:ahLst/>
            <a:cxnLst/>
            <a:rect l="l" t="t" r="r" b="b"/>
            <a:pathLst>
              <a:path w="2473262" h="2473262">
                <a:moveTo>
                  <a:pt x="1236631" y="235688"/>
                </a:moveTo>
                <a:cubicBezTo>
                  <a:pt x="683825" y="235688"/>
                  <a:pt x="235688" y="683825"/>
                  <a:pt x="235688" y="1236631"/>
                </a:cubicBezTo>
                <a:cubicBezTo>
                  <a:pt x="235688" y="1789437"/>
                  <a:pt x="683825" y="2237574"/>
                  <a:pt x="1236631" y="2237574"/>
                </a:cubicBezTo>
                <a:cubicBezTo>
                  <a:pt x="1789437" y="2237574"/>
                  <a:pt x="2237574" y="1789437"/>
                  <a:pt x="2237574" y="1236631"/>
                </a:cubicBezTo>
                <a:cubicBezTo>
                  <a:pt x="2237574" y="683825"/>
                  <a:pt x="1789437" y="235688"/>
                  <a:pt x="1236631" y="235688"/>
                </a:cubicBezTo>
                <a:close/>
                <a:moveTo>
                  <a:pt x="1236631" y="0"/>
                </a:moveTo>
                <a:cubicBezTo>
                  <a:pt x="1919603" y="0"/>
                  <a:pt x="2473262" y="553659"/>
                  <a:pt x="2473262" y="1236631"/>
                </a:cubicBezTo>
                <a:cubicBezTo>
                  <a:pt x="2473262" y="1919603"/>
                  <a:pt x="1919603" y="2473262"/>
                  <a:pt x="1236631" y="2473262"/>
                </a:cubicBezTo>
                <a:cubicBezTo>
                  <a:pt x="553659" y="2473262"/>
                  <a:pt x="0" y="1919603"/>
                  <a:pt x="0" y="1236631"/>
                </a:cubicBezTo>
                <a:cubicBezTo>
                  <a:pt x="0" y="553659"/>
                  <a:pt x="553659" y="0"/>
                  <a:pt x="1236631" y="0"/>
                </a:cubicBezTo>
                <a:close/>
              </a:path>
            </a:pathLst>
          </a:custGeom>
          <a:solidFill>
            <a:srgbClr val="A2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稻壳儿_答辩小姐姐作品_19"/>
          <p:cNvSpPr>
            <a:spLocks noChangeArrowheads="1"/>
          </p:cNvSpPr>
          <p:nvPr/>
        </p:nvSpPr>
        <p:spPr bwMode="gray">
          <a:xfrm>
            <a:off x="5526297" y="5015160"/>
            <a:ext cx="1133076" cy="982345"/>
          </a:xfrm>
          <a:prstGeom prst="rect">
            <a:avLst/>
          </a:prstGeom>
          <a:noFill/>
          <a:ln>
            <a:noFill/>
          </a:ln>
        </p:spPr>
        <p:txBody>
          <a:bodyPr wrap="square" lIns="121884" tIns="60941" rIns="121884" bIns="60941">
            <a:spAutoFit/>
          </a:bodyPr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工作评价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稻壳儿_答辩小姐姐作品_20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回顾计划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 descr="QQ图片201910061216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61805" y="2619375"/>
            <a:ext cx="2286000" cy="1524000"/>
          </a:xfrm>
          <a:prstGeom prst="rect">
            <a:avLst/>
          </a:prstGeom>
        </p:spPr>
      </p:pic>
      <p:pic>
        <p:nvPicPr>
          <p:cNvPr id="3" name="图片 2" descr="QQ图片201910061216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45" y="2519680"/>
            <a:ext cx="2286000" cy="1524000"/>
          </a:xfrm>
          <a:prstGeom prst="rect">
            <a:avLst/>
          </a:prstGeom>
        </p:spPr>
      </p:pic>
      <p:pic>
        <p:nvPicPr>
          <p:cNvPr id="4" name="图片 3" descr="QQ图片201910061216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0665" y="843915"/>
            <a:ext cx="2286000" cy="1524000"/>
          </a:xfrm>
          <a:prstGeom prst="rect">
            <a:avLst/>
          </a:prstGeom>
        </p:spPr>
      </p:pic>
      <p:pic>
        <p:nvPicPr>
          <p:cNvPr id="5" name="图片 4" descr="QQ图片201910061216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150" y="843915"/>
            <a:ext cx="2286000" cy="1524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315" y="1520825"/>
            <a:ext cx="748792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新一轮行动：我的</a:t>
            </a:r>
            <a:r>
              <a:rPr lang="en-US" altLang="zh-CN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21</a:t>
            </a:r>
            <a:r>
              <a:rPr lang="zh-CN" altLang="en-US" sz="4400" b="1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天小帮手计划</a:t>
            </a:r>
            <a:endParaRPr lang="zh-CN" altLang="en-US" sz="4400" b="1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6" name="稻壳儿_答辩小姐姐作品_20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28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坚持打卡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 descr="~$AAC4[]5%CH[HOPAR{2$MK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730" y="425450"/>
            <a:ext cx="2204085" cy="1869440"/>
          </a:xfrm>
          <a:prstGeom prst="rect">
            <a:avLst/>
          </a:prstGeom>
        </p:spPr>
      </p:pic>
      <p:pic>
        <p:nvPicPr>
          <p:cNvPr id="3" name="图片 2" descr="3Q2F$%{W9%K12YNU9{AU6[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2537460"/>
            <a:ext cx="8209280" cy="3712845"/>
          </a:xfrm>
          <a:prstGeom prst="rect">
            <a:avLst/>
          </a:prstGeom>
        </p:spPr>
      </p:pic>
      <p:pic>
        <p:nvPicPr>
          <p:cNvPr id="9" name="图片 8" descr="CB{~KD{}XMH~%1RN_1DIGBY"/>
          <p:cNvPicPr>
            <a:picLocks noChangeAspect="1"/>
          </p:cNvPicPr>
          <p:nvPr/>
        </p:nvPicPr>
        <p:blipFill>
          <a:blip r:embed="rId3"/>
          <a:srcRect b="15583"/>
          <a:stretch>
            <a:fillRect/>
          </a:stretch>
        </p:blipFill>
        <p:spPr>
          <a:xfrm>
            <a:off x="3238500" y="1303020"/>
            <a:ext cx="8299450" cy="1104265"/>
          </a:xfrm>
          <a:prstGeom prst="rect">
            <a:avLst/>
          </a:prstGeom>
        </p:spPr>
      </p:pic>
      <p:pic>
        <p:nvPicPr>
          <p:cNvPr id="12" name="图片 11" descr="Z`Y2IAIY`M34A$0%XN$@40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730" y="2407285"/>
            <a:ext cx="2475865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稻壳儿_答辩小姐姐作品_19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幼儿的发展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稻壳儿_答辩小姐姐作品_4"/>
          <p:cNvSpPr txBox="1"/>
          <p:nvPr/>
        </p:nvSpPr>
        <p:spPr>
          <a:xfrm>
            <a:off x="483870" y="536575"/>
            <a:ext cx="4584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【课程的回顾</a:t>
            </a: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9635" y="1844675"/>
            <a:ext cx="605790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en-US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达成了一种意识</a:t>
            </a:r>
            <a:endParaRPr lang="zh-CN" altLang="en-US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2.学习了一些方法</a:t>
            </a:r>
            <a:endParaRPr lang="zh-CN" altLang="en-US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lang="zh-CN" altLang="en-US" sz="40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收获了一种习惯</a:t>
            </a:r>
            <a:endParaRPr lang="zh-CN" altLang="en-US" sz="40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稻壳儿_答辩小姐姐作品_19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教师的收获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901190" y="1504950"/>
            <a:ext cx="83902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.支持孩子的兴趣、需要，对接指南标准很重要，这样才能保证每一天生活的质量；</a:t>
            </a:r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.适宜的方式支持，寻求资源，用好资源很重要，这样才能促进更好的每一天；</a:t>
            </a:r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8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.深挖对孩子发展的价值点，进一步深入很重要，这样才让每一天过得更有价值；</a:t>
            </a:r>
            <a:endParaRPr sz="280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10256" r="8955" b="7487"/>
          <a:stretch>
            <a:fillRect/>
          </a:stretch>
        </p:blipFill>
        <p:spPr>
          <a:xfrm rot="5400000" flipV="1">
            <a:off x="2667003" y="-2667001"/>
            <a:ext cx="6858000" cy="12192001"/>
          </a:xfrm>
          <a:prstGeom prst="rect">
            <a:avLst/>
          </a:prstGeom>
        </p:spPr>
      </p:pic>
      <p:sp>
        <p:nvSpPr>
          <p:cNvPr id="6" name="稻壳儿_答辩小姐姐作品_2"/>
          <p:cNvSpPr txBox="1"/>
          <p:nvPr/>
        </p:nvSpPr>
        <p:spPr>
          <a:xfrm>
            <a:off x="2193032" y="2829098"/>
            <a:ext cx="780466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谢谢大家</a:t>
            </a:r>
            <a:r>
              <a:rPr lang="zh-CN" altLang="en-US" sz="72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cs typeface="+mn-ea"/>
                <a:sym typeface="+mn-lt"/>
              </a:rPr>
              <a:t>！</a:t>
            </a:r>
            <a:endParaRPr lang="zh-CN" altLang="en-US" sz="72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 descr="叠被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835" y="84455"/>
            <a:ext cx="2505710" cy="3383915"/>
          </a:xfrm>
          <a:prstGeom prst="rect">
            <a:avLst/>
          </a:prstGeom>
        </p:spPr>
      </p:pic>
      <p:pic>
        <p:nvPicPr>
          <p:cNvPr id="10" name="图片 9" descr="叠衣服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835" y="3585210"/>
            <a:ext cx="2538095" cy="3383915"/>
          </a:xfrm>
          <a:prstGeom prst="rect">
            <a:avLst/>
          </a:prstGeom>
        </p:spPr>
      </p:pic>
      <p:pic>
        <p:nvPicPr>
          <p:cNvPr id="11" name="图片 10" descr="端菜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0480" y="3585210"/>
            <a:ext cx="2537460" cy="3383915"/>
          </a:xfrm>
          <a:prstGeom prst="rect">
            <a:avLst/>
          </a:prstGeom>
        </p:spPr>
      </p:pic>
      <p:pic>
        <p:nvPicPr>
          <p:cNvPr id="12" name="图片 11" descr="给妈妈捶背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0480" y="84455"/>
            <a:ext cx="2537460" cy="3383915"/>
          </a:xfrm>
          <a:prstGeom prst="rect">
            <a:avLst/>
          </a:prstGeom>
        </p:spPr>
      </p:pic>
      <p:pic>
        <p:nvPicPr>
          <p:cNvPr id="13" name="图片 12" descr="晾衣服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18840" y="3585210"/>
            <a:ext cx="2538095" cy="3169920"/>
          </a:xfrm>
          <a:prstGeom prst="rect">
            <a:avLst/>
          </a:prstGeom>
        </p:spPr>
      </p:pic>
      <p:pic>
        <p:nvPicPr>
          <p:cNvPr id="14" name="图片 13" descr="晒鞋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9475" y="84455"/>
            <a:ext cx="2537460" cy="3383915"/>
          </a:xfrm>
          <a:prstGeom prst="rect">
            <a:avLst/>
          </a:prstGeom>
        </p:spPr>
      </p:pic>
      <p:pic>
        <p:nvPicPr>
          <p:cNvPr id="16" name="图片 15" descr="拖地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4015" y="3585210"/>
            <a:ext cx="2537460" cy="3277235"/>
          </a:xfrm>
          <a:prstGeom prst="rect">
            <a:avLst/>
          </a:prstGeom>
        </p:spPr>
      </p:pic>
      <p:pic>
        <p:nvPicPr>
          <p:cNvPr id="17" name="图片 16" descr="洗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4015" y="84455"/>
            <a:ext cx="2538095" cy="338391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83235" y="294640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洗衣物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99860" y="638683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端菜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454515" y="638683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叠衣服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33230" y="307340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叠被子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499860" y="2959100"/>
            <a:ext cx="148717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帮妈妈捶背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52035" y="6226175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晾衣服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419475" y="307340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晒鞋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3235" y="6386830"/>
            <a:ext cx="895350" cy="36830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拖地</a:t>
            </a:r>
            <a:endParaRPr lang="zh-CN" altLang="en-US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2647458" y="1520853"/>
            <a:ext cx="6897084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一组视频</a:t>
            </a:r>
            <a:endParaRPr lang="zh-CN" altLang="en-US" sz="66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419" y="2960570"/>
            <a:ext cx="7273163" cy="11684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家庭小帮手活动，孩子们的收获？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认真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1795" y="2178050"/>
            <a:ext cx="3051175" cy="4263390"/>
          </a:xfrm>
          <a:prstGeom prst="rect">
            <a:avLst/>
          </a:prstGeom>
        </p:spPr>
      </p:pic>
      <p:pic>
        <p:nvPicPr>
          <p:cNvPr id="8" name="我获得了坚持的品质">
            <a:hlinkClick r:id="" action="ppaction://media"/>
          </p:cNvPr>
          <p:cNvPicPr/>
          <p:nvPr>
            <a:vide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4301490" y="654050"/>
            <a:ext cx="3265170" cy="3641090"/>
          </a:xfrm>
          <a:prstGeom prst="rect">
            <a:avLst/>
          </a:prstGeom>
        </p:spPr>
      </p:pic>
      <p:pic>
        <p:nvPicPr>
          <p:cNvPr id="9" name="洗碗">
            <a:hlinkClick r:id="" action="ppaction://media"/>
          </p:cNvPr>
          <p:cNvPicPr/>
          <p:nvPr>
            <a:vide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8243570" y="2411730"/>
            <a:ext cx="3704590" cy="4234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1375" y="1390650"/>
            <a:ext cx="1900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我很认真</a:t>
            </a:r>
            <a:endParaRPr lang="zh-CN" altLang="en-US" sz="28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8065" y="4575175"/>
            <a:ext cx="1900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我能坚持</a:t>
            </a:r>
            <a:endParaRPr lang="zh-CN" altLang="en-US" sz="28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5270" y="1656080"/>
            <a:ext cx="19005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我很享受</a:t>
            </a:r>
            <a:endParaRPr lang="zh-CN" altLang="en-US" sz="280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 fullScrn="0">
              <p:cMediaNode>
                <p:cTn id="8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0"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稻壳儿_答辩小姐姐作品_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72" t="46244" r="8955" b="7486"/>
          <a:stretch>
            <a:fillRect/>
          </a:stretch>
        </p:blipFill>
        <p:spPr>
          <a:xfrm rot="10800000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稻壳儿_答辩小姐姐作品_2"/>
          <p:cNvSpPr/>
          <p:nvPr/>
        </p:nvSpPr>
        <p:spPr>
          <a:xfrm>
            <a:off x="1572895" y="1630680"/>
            <a:ext cx="90455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spc="800" dirty="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一份数据开启</a:t>
            </a:r>
            <a:endParaRPr lang="zh-CN" altLang="en-US" sz="5400" spc="800" dirty="0">
              <a:gradFill>
                <a:gsLst>
                  <a:gs pos="0">
                    <a:srgbClr val="4D7F89"/>
                  </a:gs>
                  <a:gs pos="100000">
                    <a:srgbClr val="A2633C"/>
                  </a:gs>
                </a:gsLst>
                <a:lin ang="0" scaled="0"/>
              </a:gra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稻壳儿_答辩小姐姐作品_3"/>
          <p:cNvSpPr/>
          <p:nvPr/>
        </p:nvSpPr>
        <p:spPr>
          <a:xfrm flipH="1">
            <a:off x="2459419" y="2960570"/>
            <a:ext cx="7273163" cy="1168400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/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14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（主动发起）</a:t>
            </a:r>
            <a:r>
              <a:rPr lang="en-US" altLang="zh-CN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+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12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（兴趣跟随）</a:t>
            </a:r>
            <a:endParaRPr lang="zh-CN" altLang="en-US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5" name="稻壳儿_答辩小姐姐作品_4"/>
          <p:cNvSpPr txBox="1"/>
          <p:nvPr/>
        </p:nvSpPr>
        <p:spPr>
          <a:xfrm>
            <a:off x="1153795" y="320675"/>
            <a:ext cx="45840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7200" spc="800">
                <a:gradFill>
                  <a:gsLst>
                    <a:gs pos="0">
                      <a:srgbClr val="4D7F89"/>
                    </a:gs>
                    <a:gs pos="100000">
                      <a:srgbClr val="A2633C"/>
                    </a:gs>
                  </a:gsLst>
                  <a:lin ang="0" scaled="0"/>
                </a:gradFill>
                <a:latin typeface="杨任东竹石体-Regular" panose="02000000000000000000" pitchFamily="2" charset="-122"/>
                <a:ea typeface="杨任东竹石体-Regular" panose="02000000000000000000" pitchFamily="2" charset="-122"/>
                <a:cs typeface="阿里巴巴普惠体 R" panose="00020600040101010101" pitchFamily="18" charset="-122"/>
              </a:defRPr>
            </a:lvl1pPr>
          </a:lstStyle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【课程的来源】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稻壳儿_答辩小姐姐作品_6"/>
          <p:cNvSpPr/>
          <p:nvPr/>
        </p:nvSpPr>
        <p:spPr>
          <a:xfrm>
            <a:off x="2190115" y="4211320"/>
            <a:ext cx="3695700" cy="2343150"/>
          </a:xfrm>
          <a:prstGeom prst="roundRect">
            <a:avLst/>
          </a:prstGeom>
          <a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稻壳儿_答辩小姐姐作品_7"/>
          <p:cNvSpPr/>
          <p:nvPr/>
        </p:nvSpPr>
        <p:spPr>
          <a:xfrm>
            <a:off x="6311900" y="4128770"/>
            <a:ext cx="3695700" cy="2343150"/>
          </a:xfrm>
          <a:prstGeom prst="roundRect">
            <a:avLst/>
          </a:prstGeom>
          <a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稻壳儿_答辩小姐姐作品_1"/>
          <p:cNvSpPr/>
          <p:nvPr/>
        </p:nvSpPr>
        <p:spPr>
          <a:xfrm>
            <a:off x="203412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稻壳儿_答辩小姐姐作品_2"/>
          <p:cNvSpPr txBox="1"/>
          <p:nvPr/>
        </p:nvSpPr>
        <p:spPr>
          <a:xfrm>
            <a:off x="5927090" y="956945"/>
            <a:ext cx="5469890" cy="4914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话题：当了大班的哥哥姐姐，你最想做什么呢？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1" name="稻壳儿_答辩小姐姐作品_3"/>
          <p:cNvSpPr/>
          <p:nvPr/>
        </p:nvSpPr>
        <p:spPr>
          <a:xfrm>
            <a:off x="494665" y="516255"/>
            <a:ext cx="620014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第一组：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幼儿1：我们要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帮助爸爸妈妈洗碗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幼儿2：这个是帮助小弟弟小妹妹拿高的地方的玩具；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幼儿3：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帮爸爸妈妈扫地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；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幼儿4：小弟弟小妹妹摔倒了，帮他扶起来，带去保健室。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第二组：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幼儿1：这个是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帮助爸爸妈妈叠衣服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幼儿2：如果她没有雨衣的话可以借给他；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幼儿3：没有水的话给他们水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幼儿4：小嘟说了三件事情，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帮公公按摩、帮家里人洗衣服、帮家里人晾衣服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；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幼儿5：就是我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在家里帮家里人把脏的衣服放进洗衣机洗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，豆豆只画了一个盆，应该还有一个洗衣机的。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第三组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幼儿1：小朋友没有带水杯的话，可以把自己的水杯借给她用一用。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幼儿2：在家里，我可以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帮助爸爸妈妈洗碗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幼儿3：只有一个玩具的时候，我可以把玩具让给弟弟妹妹。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幼儿4：雨天，我可以棒弟弟妹妹穿雨衣。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第四组：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幼儿1：我可以带着弟弟妹妹下楼梯。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幼儿2：我可以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帮爸爸妈妈洗碗。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幼儿3：我可以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帮助奶奶捶背。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幼儿4：我可以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帮妈妈铺被子。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幼儿5：我可以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帮爸爸妈妈洗碗。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第五组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幼儿1：所有的玩具都自己收。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幼儿2：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帮爸爸妈妈擦桌子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幼儿3：</a:t>
            </a:r>
            <a:r>
              <a:rPr lang="zh-CN" altLang="en-US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帮爸爸妈妈晒鞋。</a:t>
            </a:r>
            <a:endParaRPr lang="zh-CN" alt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pPr defTabSz="866775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defRPr/>
            </a:pPr>
            <a:r>
              <a:rPr lang="en-US" altLang="zh-CN" sz="1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790690" y="2012950"/>
            <a:ext cx="4606290" cy="3453765"/>
            <a:chOff x="10542" y="2108"/>
            <a:chExt cx="7254" cy="5439"/>
          </a:xfrm>
        </p:grpSpPr>
        <p:pic>
          <p:nvPicPr>
            <p:cNvPr id="3" name="图片 2" descr="图片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542" y="2109"/>
              <a:ext cx="3626" cy="2716"/>
            </a:xfrm>
            <a:prstGeom prst="rect">
              <a:avLst/>
            </a:prstGeom>
          </p:spPr>
        </p:pic>
        <p:pic>
          <p:nvPicPr>
            <p:cNvPr id="4" name="图片 3" descr="图片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43" y="4825"/>
              <a:ext cx="3626" cy="2722"/>
            </a:xfrm>
            <a:prstGeom prst="rect">
              <a:avLst/>
            </a:prstGeom>
          </p:spPr>
        </p:pic>
        <p:pic>
          <p:nvPicPr>
            <p:cNvPr id="5" name="图片 4" descr="图片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69" y="2108"/>
              <a:ext cx="3627" cy="2717"/>
            </a:xfrm>
            <a:prstGeom prst="rect">
              <a:avLst/>
            </a:prstGeom>
          </p:spPr>
        </p:pic>
        <p:pic>
          <p:nvPicPr>
            <p:cNvPr id="6" name="图片 5" descr="图片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168" y="4825"/>
              <a:ext cx="3628" cy="272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稻壳儿_答辩小姐姐作品_2"/>
          <p:cNvSpPr/>
          <p:nvPr/>
        </p:nvSpPr>
        <p:spPr>
          <a:xfrm>
            <a:off x="975995" y="786765"/>
            <a:ext cx="2312035" cy="1989455"/>
          </a:xfrm>
          <a:prstGeom prst="roundRect">
            <a:avLst/>
          </a:prstGeom>
          <a:blipFill rotWithShape="1">
            <a:blip r:embed="rId1"/>
            <a:stretch>
              <a:fillRect/>
            </a:stretch>
          </a:blipFill>
          <a:ln w="25400">
            <a:solidFill>
              <a:srgbClr val="A2633C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稻壳儿_答辩小姐姐作品_3"/>
          <p:cNvSpPr/>
          <p:nvPr/>
        </p:nvSpPr>
        <p:spPr>
          <a:xfrm>
            <a:off x="975995" y="2849880"/>
            <a:ext cx="2421255" cy="1666875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稻壳儿_答辩小姐姐作品_4"/>
          <p:cNvSpPr/>
          <p:nvPr/>
        </p:nvSpPr>
        <p:spPr>
          <a:xfrm>
            <a:off x="975995" y="4612005"/>
            <a:ext cx="2421255" cy="1614170"/>
          </a:xfrm>
          <a:prstGeom prst="roundRect">
            <a:avLst/>
          </a:prstGeom>
          <a:blipFill rotWithShape="1">
            <a:blip r:embed="rId3"/>
            <a:stretch>
              <a:fillRect/>
            </a:stretch>
          </a:blipFill>
          <a:ln w="25400">
            <a:solidFill>
              <a:srgbClr val="A2633C">
                <a:alpha val="7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文本框 27"/>
          <p:cNvSpPr txBox="1"/>
          <p:nvPr/>
        </p:nvSpPr>
        <p:spPr>
          <a:xfrm>
            <a:off x="3677285" y="1936750"/>
            <a:ext cx="6216650" cy="29845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意愿：长大了想做小帮手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能力：计划并执行、有一定的动手能力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基础：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名幼儿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已经在家做小帮手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     大部分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家长建议后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           小部分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家长不提，自己也不关注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           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27" name="稻壳儿_答辩小姐姐作品_8"/>
          <p:cNvCxnSpPr/>
          <p:nvPr/>
        </p:nvCxnSpPr>
        <p:spPr>
          <a:xfrm>
            <a:off x="738505" y="6321353"/>
            <a:ext cx="10715625" cy="0"/>
          </a:xfrm>
          <a:prstGeom prst="line">
            <a:avLst/>
          </a:prstGeom>
          <a:ln>
            <a:solidFill>
              <a:srgbClr val="A2633C">
                <a:alpha val="70000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稻壳儿_答辩小姐姐作品_9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39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数据分析</a:t>
              </a:r>
              <a:endParaRPr lang="zh-CN" altLang="en-US" sz="2400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稻壳儿_答辩小姐姐作品_1"/>
          <p:cNvSpPr/>
          <p:nvPr/>
        </p:nvSpPr>
        <p:spPr>
          <a:xfrm>
            <a:off x="313267" y="304800"/>
            <a:ext cx="11565466" cy="624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稻壳儿_答辩小姐姐作品_2"/>
          <p:cNvSpPr txBox="1"/>
          <p:nvPr/>
        </p:nvSpPr>
        <p:spPr>
          <a:xfrm>
            <a:off x="689610" y="4578985"/>
            <a:ext cx="4573270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100000">
                      <a:srgbClr val="CD34FB"/>
                    </a:gs>
                    <a:gs pos="50000">
                      <a:srgbClr val="1D50F4"/>
                    </a:gs>
                    <a:gs pos="0">
                      <a:srgbClr val="28E5FD"/>
                    </a:gs>
                  </a:gsLst>
                  <a:lin ang="0" scaled="1"/>
                  <a:tileRect/>
                </a:gradFill>
                <a:latin typeface="Aaargh" panose="000004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指标与身份转变下的发展契机：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主动、责任、担当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稻壳儿_答辩小姐姐作品_3"/>
          <p:cNvSpPr txBox="1"/>
          <p:nvPr/>
        </p:nvSpPr>
        <p:spPr>
          <a:xfrm>
            <a:off x="4058920" y="5519420"/>
            <a:ext cx="48520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核心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目标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定位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</a:t>
            </a:r>
            <a:r>
              <a:rPr kumimoji="0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愿意为他人做事的自豪感</a:t>
            </a:r>
            <a:r>
              <a:rPr kumimoji="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。</a:t>
            </a:r>
            <a:endParaRPr kumimoji="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稻壳儿_答辩小姐姐作品_4"/>
          <p:cNvSpPr txBox="1"/>
          <p:nvPr/>
        </p:nvSpPr>
        <p:spPr>
          <a:xfrm>
            <a:off x="6362700" y="4578985"/>
            <a:ext cx="494665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100000">
                      <a:srgbClr val="CD34FB"/>
                    </a:gs>
                    <a:gs pos="50000">
                      <a:srgbClr val="1D50F4"/>
                    </a:gs>
                    <a:gs pos="0">
                      <a:srgbClr val="28E5FD"/>
                    </a:gs>
                  </a:gsLst>
                  <a:lin ang="0" scaled="1"/>
                  <a:tileRect/>
                </a:gradFill>
                <a:latin typeface="Aaargh" panose="00000400000000000000" pitchFamily="2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预设实现核心价值取向的基本途径与方式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grpSp>
        <p:nvGrpSpPr>
          <p:cNvPr id="20" name="稻壳儿_答辩小姐姐作品_8"/>
          <p:cNvGrpSpPr/>
          <p:nvPr/>
        </p:nvGrpSpPr>
        <p:grpSpPr>
          <a:xfrm>
            <a:off x="4058860" y="713275"/>
            <a:ext cx="4074281" cy="460375"/>
            <a:chOff x="3866082" y="713275"/>
            <a:chExt cx="4074281" cy="46037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3866082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7292181" y="944107"/>
              <a:ext cx="648182" cy="0"/>
            </a:xfrm>
            <a:prstGeom prst="line">
              <a:avLst/>
            </a:prstGeom>
            <a:ln w="12700">
              <a:solidFill>
                <a:srgbClr val="4D7F89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554706" y="713275"/>
              <a:ext cx="2697032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7200" spc="800">
                  <a:gradFill>
                    <a:gsLst>
                      <a:gs pos="0">
                        <a:srgbClr val="4D7F89"/>
                      </a:gs>
                      <a:gs pos="100000">
                        <a:srgbClr val="A2633C"/>
                      </a:gs>
                    </a:gsLst>
                    <a:lin ang="0" scaled="0"/>
                  </a:gradFill>
                  <a:latin typeface="杨任东竹石体-Regular" panose="02000000000000000000" pitchFamily="2" charset="-122"/>
                  <a:ea typeface="杨任东竹石体-Regular" panose="02000000000000000000" pitchFamily="2" charset="-122"/>
                  <a:cs typeface="阿里巴巴普惠体 R" panose="00020600040101010101" pitchFamily="18" charset="-122"/>
                </a:defRPr>
              </a:lvl1pPr>
            </a:lstStyle>
            <a:p>
              <a:r>
                <a:rPr lang="zh-CN" altLang="en-US" sz="2400" spc="300" dirty="0">
                  <a:latin typeface="+mn-lt"/>
                  <a:ea typeface="+mn-ea"/>
                  <a:cs typeface="+mn-ea"/>
                  <a:sym typeface="+mn-lt"/>
                </a:rPr>
                <a:t>目标定位</a:t>
              </a:r>
              <a:endParaRPr lang="zh-CN" altLang="en-US" sz="2400" spc="3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 descr="QQ图片201910061108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6405" y="1342390"/>
            <a:ext cx="5059680" cy="3067685"/>
          </a:xfrm>
          <a:prstGeom prst="rect">
            <a:avLst/>
          </a:prstGeom>
        </p:spPr>
      </p:pic>
      <p:pic>
        <p:nvPicPr>
          <p:cNvPr id="5" name="图片 4" descr="QQ图片201910061108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0290" y="1331595"/>
            <a:ext cx="5411470" cy="3079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random/>
      </p:transition>
    </mc:Choice>
    <mc:Fallback>
      <p:transition spd="slow" advClick="0" advTm="5000">
        <p:random/>
      </p:transition>
    </mc:Fallback>
  </mc:AlternateContent>
</p:sld>
</file>

<file path=ppt/tags/tag1.xml><?xml version="1.0" encoding="utf-8"?>
<p:tagLst xmlns:p="http://schemas.openxmlformats.org/presentationml/2006/main">
  <p:tag name="KSO_WM_MEDIACOVER_FLAG" val="1"/>
</p:tagLst>
</file>

<file path=ppt/tags/tag2.xml><?xml version="1.0" encoding="utf-8"?>
<p:tagLst xmlns:p="http://schemas.openxmlformats.org/presentationml/2006/main">
  <p:tag name="KSO_WM_MEDIACOVER_FLAG" val="1"/>
</p:tagLst>
</file>

<file path=ppt/tags/tag3.xml><?xml version="1.0" encoding="utf-8"?>
<p:tagLst xmlns:p="http://schemas.openxmlformats.org/presentationml/2006/main">
  <p:tag name="KSO_WM_MEDIACOVER_FLAG" val="1"/>
</p:tagLst>
</file>

<file path=ppt/tags/tag4.xml><?xml version="1.0" encoding="utf-8"?>
<p:tagLst xmlns:p="http://schemas.openxmlformats.org/presentationml/2006/main">
  <p:tag name="ISLIDE.DIAGRAM" val="0aa5ab87-1abb-4ca0-a07e-53f9e32ed86c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0qhesjf">
      <a:majorFont>
        <a:latin typeface="等线"/>
        <a:ea typeface="杨任东竹石体-Semibold"/>
        <a:cs typeface=""/>
      </a:majorFont>
      <a:minorFont>
        <a:latin typeface="等线"/>
        <a:ea typeface="杨任东竹石体-Semi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1464</Words>
  <Application>WPS 演示</Application>
  <PresentationFormat>宽屏</PresentationFormat>
  <Paragraphs>210</Paragraphs>
  <Slides>27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杨任东竹石体-Regular</vt:lpstr>
      <vt:lpstr>阿里巴巴普惠体 R</vt:lpstr>
      <vt:lpstr>思源黑體 Medium</vt:lpstr>
      <vt:lpstr>Aaargh</vt:lpstr>
      <vt:lpstr>杨任东竹石体-Semibold</vt:lpstr>
      <vt:lpstr>Segoe Print</vt:lpstr>
      <vt:lpstr>等线</vt:lpstr>
      <vt:lpstr>Arial Unicode MS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答辩小姐姐</dc:creator>
  <cp:lastModifiedBy>@画画@</cp:lastModifiedBy>
  <cp:revision>35</cp:revision>
  <dcterms:created xsi:type="dcterms:W3CDTF">2019-09-03T15:35:00Z</dcterms:created>
  <dcterms:modified xsi:type="dcterms:W3CDTF">2019-10-16T16:55:34Z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