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3"/>
    <p:sldId id="3166" r:id="rId4"/>
    <p:sldId id="3194" r:id="rId5"/>
    <p:sldId id="260" r:id="rId6"/>
    <p:sldId id="567" r:id="rId7"/>
    <p:sldId id="277" r:id="rId8"/>
    <p:sldId id="3191" r:id="rId10"/>
    <p:sldId id="3192" r:id="rId11"/>
    <p:sldId id="3140" r:id="rId12"/>
    <p:sldId id="3193" r:id="rId13"/>
    <p:sldId id="453" r:id="rId14"/>
    <p:sldId id="3125" r:id="rId15"/>
    <p:sldId id="3141" r:id="rId16"/>
    <p:sldId id="3142" r:id="rId17"/>
    <p:sldId id="3195" r:id="rId18"/>
    <p:sldId id="3167" r:id="rId19"/>
    <p:sldId id="3146" r:id="rId20"/>
    <p:sldId id="261" r:id="rId21"/>
    <p:sldId id="3216" r:id="rId22"/>
    <p:sldId id="3165" r:id="rId23"/>
    <p:sldId id="3170" r:id="rId24"/>
    <p:sldId id="3172" r:id="rId25"/>
    <p:sldId id="3223" r:id="rId26"/>
    <p:sldId id="3128" r:id="rId27"/>
    <p:sldId id="262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7F89"/>
    <a:srgbClr val="A2633C"/>
    <a:srgbClr val="F9F9F9"/>
    <a:srgbClr val="6CA1AC"/>
    <a:srgbClr val="E4DBCC"/>
    <a:srgbClr val="BC774B"/>
    <a:srgbClr val="BBD4D9"/>
    <a:srgbClr val="CBA4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696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1435" y="398"/>
      </p:cViewPr>
      <p:guideLst>
        <p:guide orient="horz" pos="273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6E6B51-7070-47ED-99DC-F88B10BF974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D12E71-EC29-4B3B-A017-CF39A5A528A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9300F1A-4DC6-473D-8551-DD59A1B2DB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體 Medium" panose="020B0600000000000000" pitchFamily="34" charset="-128"/>
                <a:ea typeface="思源黑體 Medium" panose="020B0600000000000000" pitchFamily="34" charset="-128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體 Medium" panose="020B0600000000000000" pitchFamily="34" charset="-128"/>
              <a:ea typeface="思源黑體 Medium" panose="020B0600000000000000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9300F1A-4DC6-473D-8551-DD59A1B2DB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體 Medium" panose="020B0600000000000000" pitchFamily="34" charset="-128"/>
                <a:ea typeface="思源黑體 Medium" panose="020B0600000000000000" pitchFamily="34" charset="-128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體 Medium" panose="020B0600000000000000" pitchFamily="34" charset="-128"/>
              <a:ea typeface="思源黑體 Medium" panose="020B0600000000000000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6FBD784-468D-43CE-8EE0-A34D50BA37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體 Medium" panose="020B0600000000000000" pitchFamily="34" charset="-128"/>
                <a:ea typeface="思源黑體 Medium" panose="020B0600000000000000" pitchFamily="34" charset="-128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體 Medium" panose="020B0600000000000000" pitchFamily="34" charset="-128"/>
              <a:ea typeface="思源黑體 Medium" panose="020B0600000000000000" pitchFamily="34" charset="-128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302FD-8E63-4B9C-8F21-E8F43610B8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3352-A746-491B-B47C-21118BE016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302FD-8E63-4B9C-8F21-E8F43610B8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3352-A746-491B-B47C-21118BE016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302FD-8E63-4B9C-8F21-E8F43610B8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3352-A746-491B-B47C-21118BE016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302FD-8E63-4B9C-8F21-E8F43610B8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3352-A746-491B-B47C-21118BE016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302FD-8E63-4B9C-8F21-E8F43610B8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3352-A746-491B-B47C-21118BE016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302FD-8E63-4B9C-8F21-E8F43610B8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3352-A746-491B-B47C-21118BE016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302FD-8E63-4B9C-8F21-E8F43610B8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3352-A746-491B-B47C-21118BE016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302FD-8E63-4B9C-8F21-E8F43610B8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3352-A746-491B-B47C-21118BE016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302FD-8E63-4B9C-8F21-E8F43610B8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3352-A746-491B-B47C-21118BE016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302FD-8E63-4B9C-8F21-E8F43610B8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3352-A746-491B-B47C-21118BE016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302FD-8E63-4B9C-8F21-E8F43610B8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3352-A746-491B-B47C-21118BE016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D302FD-8E63-4B9C-8F21-E8F43610B8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9D3352-A746-491B-B47C-21118BE016E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1.jpe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1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.xml"/><Relationship Id="rId1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0.jpeg"/><Relationship Id="rId8" Type="http://schemas.openxmlformats.org/officeDocument/2006/relationships/image" Target="../media/image29.jpeg"/><Relationship Id="rId7" Type="http://schemas.openxmlformats.org/officeDocument/2006/relationships/image" Target="../media/image28.jpeg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2" Type="http://schemas.openxmlformats.org/officeDocument/2006/relationships/notesSlide" Target="../notesSlides/notesSlide3.xml"/><Relationship Id="rId21" Type="http://schemas.openxmlformats.org/officeDocument/2006/relationships/slideLayout" Target="../slideLayouts/slideLayout2.xml"/><Relationship Id="rId20" Type="http://schemas.openxmlformats.org/officeDocument/2006/relationships/image" Target="../media/image41.jpeg"/><Relationship Id="rId2" Type="http://schemas.openxmlformats.org/officeDocument/2006/relationships/image" Target="../media/image1.svg"/><Relationship Id="rId19" Type="http://schemas.openxmlformats.org/officeDocument/2006/relationships/image" Target="../media/image40.jpeg"/><Relationship Id="rId18" Type="http://schemas.openxmlformats.org/officeDocument/2006/relationships/image" Target="../media/image39.jpeg"/><Relationship Id="rId17" Type="http://schemas.openxmlformats.org/officeDocument/2006/relationships/image" Target="../media/image38.jpeg"/><Relationship Id="rId16" Type="http://schemas.openxmlformats.org/officeDocument/2006/relationships/image" Target="../media/image37.jpeg"/><Relationship Id="rId15" Type="http://schemas.openxmlformats.org/officeDocument/2006/relationships/image" Target="../media/image36.jpeg"/><Relationship Id="rId14" Type="http://schemas.openxmlformats.org/officeDocument/2006/relationships/image" Target="../media/image35.jpeg"/><Relationship Id="rId13" Type="http://schemas.openxmlformats.org/officeDocument/2006/relationships/image" Target="../media/image34.jpeg"/><Relationship Id="rId12" Type="http://schemas.openxmlformats.org/officeDocument/2006/relationships/image" Target="../media/image33.jpeg"/><Relationship Id="rId11" Type="http://schemas.openxmlformats.org/officeDocument/2006/relationships/image" Target="../media/image32.jpeg"/><Relationship Id="rId10" Type="http://schemas.openxmlformats.org/officeDocument/2006/relationships/image" Target="../media/image31.jpeg"/><Relationship Id="rId1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稻壳儿_答辩小姐姐作品_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2" t="10256" r="8955" b="7487"/>
          <a:stretch>
            <a:fillRect/>
          </a:stretch>
        </p:blipFill>
        <p:spPr>
          <a:xfrm rot="5400000" flipV="1">
            <a:off x="2667003" y="-2667001"/>
            <a:ext cx="6858000" cy="12192001"/>
          </a:xfrm>
          <a:prstGeom prst="rect">
            <a:avLst/>
          </a:prstGeom>
        </p:spPr>
      </p:pic>
      <p:sp>
        <p:nvSpPr>
          <p:cNvPr id="6" name="稻壳儿_答辩小姐姐作品_2"/>
          <p:cNvSpPr txBox="1"/>
          <p:nvPr/>
        </p:nvSpPr>
        <p:spPr>
          <a:xfrm>
            <a:off x="1678940" y="1594485"/>
            <a:ext cx="884999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gradFill>
                  <a:gsLst>
                    <a:gs pos="0">
                      <a:srgbClr val="4D7F89"/>
                    </a:gs>
                    <a:gs pos="100000">
                      <a:srgbClr val="A2633C"/>
                    </a:gs>
                  </a:gsLst>
                  <a:lin ang="0" scaled="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倾听幼儿生命的生长感</a:t>
            </a:r>
            <a:endParaRPr lang="zh-CN" altLang="en-US" sz="5400" b="1" dirty="0">
              <a:gradFill>
                <a:gsLst>
                  <a:gs pos="0">
                    <a:srgbClr val="4D7F89"/>
                  </a:gs>
                  <a:gs pos="100000">
                    <a:srgbClr val="A2633C"/>
                  </a:gs>
                </a:gsLst>
                <a:lin ang="0" scaled="0"/>
              </a:gra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7" name="稻壳儿_答辩小姐姐作品_3"/>
          <p:cNvSpPr txBox="1"/>
          <p:nvPr/>
        </p:nvSpPr>
        <p:spPr>
          <a:xfrm>
            <a:off x="1906229" y="3225272"/>
            <a:ext cx="8379542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>
                <a:cs typeface="+mn-ea"/>
                <a:sym typeface="+mn-lt"/>
              </a:rPr>
              <a:t>                                 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 ——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大班期初课程汇报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8" name="稻壳儿_答辩小姐姐作品_4"/>
          <p:cNvSpPr txBox="1"/>
          <p:nvPr/>
        </p:nvSpPr>
        <p:spPr>
          <a:xfrm>
            <a:off x="5065363" y="4912963"/>
            <a:ext cx="2061275" cy="368300"/>
          </a:xfrm>
          <a:prstGeom prst="rect">
            <a:avLst/>
          </a:prstGeom>
          <a:gradFill>
            <a:gsLst>
              <a:gs pos="0">
                <a:srgbClr val="4D7F89"/>
              </a:gs>
              <a:gs pos="100000">
                <a:srgbClr val="A2633C"/>
              </a:gs>
            </a:gsLst>
            <a:lin ang="3600000" scaled="0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汇报人：冯越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稻壳儿_答辩小姐姐作品_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2" t="46244" r="8955" b="7486"/>
          <a:stretch>
            <a:fillRect/>
          </a:stretch>
        </p:blipFill>
        <p:spPr>
          <a:xfrm rot="10800000"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稻壳儿_答辩小姐姐作品_2"/>
          <p:cNvSpPr/>
          <p:nvPr/>
        </p:nvSpPr>
        <p:spPr>
          <a:xfrm>
            <a:off x="2647458" y="1520853"/>
            <a:ext cx="6897084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5400" spc="800" dirty="0">
                <a:gradFill>
                  <a:gsLst>
                    <a:gs pos="0">
                      <a:srgbClr val="4D7F89"/>
                    </a:gs>
                    <a:gs pos="100000">
                      <a:srgbClr val="A2633C"/>
                    </a:gs>
                  </a:gsLst>
                  <a:lin ang="0" scaled="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我们的支持</a:t>
            </a:r>
            <a:endParaRPr lang="zh-CN" altLang="en-US" sz="5400" spc="800" dirty="0">
              <a:gradFill>
                <a:gsLst>
                  <a:gs pos="0">
                    <a:srgbClr val="4D7F89"/>
                  </a:gs>
                  <a:gs pos="100000">
                    <a:srgbClr val="A2633C"/>
                  </a:gs>
                </a:gsLst>
                <a:lin ang="0" scaled="0"/>
              </a:gra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" name="稻壳儿_答辩小姐姐作品_3"/>
          <p:cNvSpPr/>
          <p:nvPr/>
        </p:nvSpPr>
        <p:spPr>
          <a:xfrm flipH="1">
            <a:off x="2459355" y="2960370"/>
            <a:ext cx="7828915" cy="1168400"/>
          </a:xfrm>
          <a:prstGeom prst="rect">
            <a:avLst/>
          </a:prstGeom>
          <a:effectLst>
            <a:outerShdw blurRad="50800" dist="50800" dir="5400000" sx="1000" sy="1000" algn="ctr" rotWithShape="0">
              <a:srgbClr val="000000"/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50000"/>
              </a:lnSpc>
            </a:pPr>
            <a:r>
              <a:rPr lang="en-US" altLang="zh-CN" sz="2800" dirty="0">
                <a:gradFill>
                  <a:gsLst>
                    <a:gs pos="20000">
                      <a:srgbClr val="971A22"/>
                    </a:gs>
                    <a:gs pos="100000">
                      <a:srgbClr val="714C46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2.</a:t>
            </a:r>
            <a:r>
              <a:rPr lang="zh-CN" altLang="en-US" sz="2800" dirty="0">
                <a:gradFill>
                  <a:gsLst>
                    <a:gs pos="20000">
                      <a:srgbClr val="971A22"/>
                    </a:gs>
                    <a:gs pos="100000">
                      <a:srgbClr val="714C46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用充满仪式感的开学迎接孩子们的新身份</a:t>
            </a:r>
            <a:endParaRPr lang="zh-CN" altLang="en-US" sz="2800" dirty="0">
              <a:gradFill>
                <a:gsLst>
                  <a:gs pos="20000">
                    <a:srgbClr val="971A22"/>
                  </a:gs>
                  <a:gs pos="100000">
                    <a:srgbClr val="714C46"/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稻壳儿_答辩小姐姐作品_8"/>
          <p:cNvCxnSpPr/>
          <p:nvPr/>
        </p:nvCxnSpPr>
        <p:spPr>
          <a:xfrm>
            <a:off x="738505" y="6321353"/>
            <a:ext cx="10715625" cy="0"/>
          </a:xfrm>
          <a:prstGeom prst="line">
            <a:avLst/>
          </a:prstGeom>
          <a:ln>
            <a:solidFill>
              <a:srgbClr val="A2633C">
                <a:alpha val="70000"/>
              </a:srgb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715" y="1192530"/>
            <a:ext cx="11418570" cy="51288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520" y="532130"/>
            <a:ext cx="9275445" cy="5374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505" y="590550"/>
            <a:ext cx="9611995" cy="5937885"/>
          </a:xfrm>
          <a:prstGeom prst="rect">
            <a:avLst/>
          </a:prstGeom>
        </p:spPr>
      </p:pic>
      <p:grpSp>
        <p:nvGrpSpPr>
          <p:cNvPr id="20" name="稻壳儿_答辩小姐姐作品_8"/>
          <p:cNvGrpSpPr/>
          <p:nvPr/>
        </p:nvGrpSpPr>
        <p:grpSpPr>
          <a:xfrm>
            <a:off x="3397250" y="71755"/>
            <a:ext cx="5794375" cy="460375"/>
            <a:chOff x="3866082" y="713275"/>
            <a:chExt cx="4074281" cy="460375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3866082" y="944107"/>
              <a:ext cx="648182" cy="0"/>
            </a:xfrm>
            <a:prstGeom prst="line">
              <a:avLst/>
            </a:prstGeom>
            <a:ln w="12700">
              <a:solidFill>
                <a:srgbClr val="4D7F89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7292181" y="944107"/>
              <a:ext cx="648182" cy="0"/>
            </a:xfrm>
            <a:prstGeom prst="line">
              <a:avLst/>
            </a:prstGeom>
            <a:ln w="12700">
              <a:solidFill>
                <a:srgbClr val="4D7F89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"/>
            <p:cNvSpPr txBox="1"/>
            <p:nvPr/>
          </p:nvSpPr>
          <p:spPr>
            <a:xfrm>
              <a:off x="4554422" y="713275"/>
              <a:ext cx="295783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7200" spc="800">
                  <a:gradFill>
                    <a:gsLst>
                      <a:gs pos="0">
                        <a:srgbClr val="4D7F89"/>
                      </a:gs>
                      <a:gs pos="100000">
                        <a:srgbClr val="A2633C"/>
                      </a:gs>
                    </a:gsLst>
                    <a:lin ang="0" scaled="0"/>
                  </a:gradFill>
                  <a:latin typeface="杨任东竹石体-Regular" panose="02000000000000000000" pitchFamily="2" charset="-122"/>
                  <a:ea typeface="杨任东竹石体-Regular" panose="02000000000000000000" pitchFamily="2" charset="-122"/>
                  <a:cs typeface="阿里巴巴普惠体 R" panose="00020600040101010101" pitchFamily="18" charset="-122"/>
                </a:defRPr>
              </a:lvl1pPr>
            </a:lstStyle>
            <a:p>
              <a:r>
                <a:rPr lang="zh-CN" altLang="en-US" sz="2400" spc="300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仪式一：我的物品我做主</a:t>
              </a:r>
              <a:endParaRPr lang="zh-CN" altLang="en-US" sz="2400" spc="3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010" y="533400"/>
            <a:ext cx="9816465" cy="59131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9465" y="533400"/>
            <a:ext cx="10155555" cy="57981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_答辩小姐姐作品_2"/>
          <p:cNvSpPr txBox="1"/>
          <p:nvPr/>
        </p:nvSpPr>
        <p:spPr>
          <a:xfrm>
            <a:off x="1861185" y="2168525"/>
            <a:ext cx="8992235" cy="1691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gradFill flip="none" rotWithShape="1">
                  <a:gsLst>
                    <a:gs pos="100000">
                      <a:srgbClr val="CD34FB"/>
                    </a:gs>
                    <a:gs pos="50000">
                      <a:srgbClr val="1D50F4"/>
                    </a:gs>
                    <a:gs pos="0">
                      <a:srgbClr val="28E5FD"/>
                    </a:gs>
                  </a:gsLst>
                  <a:lin ang="0" scaled="1"/>
                  <a:tileRect/>
                </a:gradFill>
                <a:latin typeface="Aaargh" panose="00000400000000000000" pitchFamily="2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0000">
                      <a:srgbClr val="971A22"/>
                    </a:gs>
                    <a:gs pos="100000">
                      <a:srgbClr val="714C46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大班的生活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gradFill>
                <a:gsLst>
                  <a:gs pos="20000">
                    <a:srgbClr val="971A22"/>
                  </a:gs>
                  <a:gs pos="100000">
                    <a:srgbClr val="714C46"/>
                  </a:gs>
                </a:gsLst>
                <a:path path="circle">
                  <a:fillToRect r="100000" b="100000"/>
                </a:path>
                <a:tileRect l="-100000" t="-100000"/>
              </a:gra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0000">
                      <a:srgbClr val="971A22"/>
                    </a:gs>
                    <a:gs pos="100000">
                      <a:srgbClr val="714C46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我们会更加放手，你们会更加自主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gradFill>
                <a:gsLst>
                  <a:gs pos="20000">
                    <a:srgbClr val="971A22"/>
                  </a:gs>
                  <a:gs pos="100000">
                    <a:srgbClr val="714C46"/>
                  </a:gs>
                </a:gsLst>
                <a:path path="circle">
                  <a:fillToRect r="100000" b="100000"/>
                </a:path>
                <a:tileRect l="-100000" t="-100000"/>
              </a:gra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20" name="稻壳儿_答辩小姐姐作品_8"/>
          <p:cNvGrpSpPr/>
          <p:nvPr/>
        </p:nvGrpSpPr>
        <p:grpSpPr>
          <a:xfrm>
            <a:off x="4058860" y="713275"/>
            <a:ext cx="4074281" cy="460375"/>
            <a:chOff x="3866082" y="713275"/>
            <a:chExt cx="4074281" cy="460375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3866082" y="944107"/>
              <a:ext cx="648182" cy="0"/>
            </a:xfrm>
            <a:prstGeom prst="line">
              <a:avLst/>
            </a:prstGeom>
            <a:ln w="12700">
              <a:solidFill>
                <a:srgbClr val="4D7F89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7292181" y="944107"/>
              <a:ext cx="648182" cy="0"/>
            </a:xfrm>
            <a:prstGeom prst="line">
              <a:avLst/>
            </a:prstGeom>
            <a:ln w="12700">
              <a:solidFill>
                <a:srgbClr val="4D7F89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"/>
            <p:cNvSpPr txBox="1"/>
            <p:nvPr/>
          </p:nvSpPr>
          <p:spPr>
            <a:xfrm>
              <a:off x="4554706" y="713275"/>
              <a:ext cx="269703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7200" spc="800">
                  <a:gradFill>
                    <a:gsLst>
                      <a:gs pos="0">
                        <a:srgbClr val="4D7F89"/>
                      </a:gs>
                      <a:gs pos="100000">
                        <a:srgbClr val="A2633C"/>
                      </a:gs>
                    </a:gsLst>
                    <a:lin ang="0" scaled="0"/>
                  </a:gradFill>
                  <a:latin typeface="杨任东竹石体-Regular" panose="02000000000000000000" pitchFamily="2" charset="-122"/>
                  <a:ea typeface="杨任东竹石体-Regular" panose="02000000000000000000" pitchFamily="2" charset="-122"/>
                  <a:cs typeface="阿里巴巴普惠体 R" panose="00020600040101010101" pitchFamily="18" charset="-122"/>
                </a:defRPr>
              </a:lvl1pPr>
            </a:lstStyle>
            <a:p>
              <a:r>
                <a:rPr lang="zh-CN" altLang="en-US" sz="2400" spc="300" dirty="0">
                  <a:latin typeface="+mn-lt"/>
                  <a:ea typeface="+mn-ea"/>
                  <a:cs typeface="+mn-ea"/>
                  <a:sym typeface="+mn-lt"/>
                </a:rPr>
                <a:t>我们的期待</a:t>
              </a:r>
              <a:endParaRPr lang="zh-CN" altLang="en-US" sz="2400" spc="3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稻壳儿_答辩小姐姐作品_8"/>
          <p:cNvGrpSpPr/>
          <p:nvPr/>
        </p:nvGrpSpPr>
        <p:grpSpPr>
          <a:xfrm>
            <a:off x="3425190" y="286385"/>
            <a:ext cx="4431665" cy="460375"/>
            <a:chOff x="3866082" y="713275"/>
            <a:chExt cx="4074281" cy="460375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3866082" y="944107"/>
              <a:ext cx="648182" cy="0"/>
            </a:xfrm>
            <a:prstGeom prst="line">
              <a:avLst/>
            </a:prstGeom>
            <a:ln w="12700">
              <a:solidFill>
                <a:srgbClr val="4D7F89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7292181" y="944107"/>
              <a:ext cx="648182" cy="0"/>
            </a:xfrm>
            <a:prstGeom prst="line">
              <a:avLst/>
            </a:prstGeom>
            <a:ln w="12700">
              <a:solidFill>
                <a:srgbClr val="4D7F89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"/>
            <p:cNvSpPr txBox="1"/>
            <p:nvPr/>
          </p:nvSpPr>
          <p:spPr>
            <a:xfrm>
              <a:off x="4554422" y="713275"/>
              <a:ext cx="295783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7200" spc="800">
                  <a:gradFill>
                    <a:gsLst>
                      <a:gs pos="0">
                        <a:srgbClr val="4D7F89"/>
                      </a:gs>
                      <a:gs pos="100000">
                        <a:srgbClr val="A2633C"/>
                      </a:gs>
                    </a:gsLst>
                    <a:lin ang="0" scaled="0"/>
                  </a:gradFill>
                  <a:latin typeface="杨任东竹石体-Regular" panose="02000000000000000000" pitchFamily="2" charset="-122"/>
                  <a:ea typeface="杨任东竹石体-Regular" panose="02000000000000000000" pitchFamily="2" charset="-122"/>
                  <a:cs typeface="阿里巴巴普惠体 R" panose="00020600040101010101" pitchFamily="18" charset="-122"/>
                </a:defRPr>
              </a:lvl1pPr>
            </a:lstStyle>
            <a:p>
              <a:r>
                <a:rPr lang="zh-CN" altLang="en-US" sz="2400" spc="300" dirty="0">
                  <a:latin typeface="+mn-lt"/>
                  <a:ea typeface="+mn-ea"/>
                  <a:cs typeface="+mn-ea"/>
                  <a:sym typeface="+mn-lt"/>
                </a:rPr>
                <a:t>仪式二：开学典礼</a:t>
              </a:r>
              <a:endParaRPr lang="zh-CN" altLang="en-US" sz="2400" spc="3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1755" y="746760"/>
            <a:ext cx="8395335" cy="59448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1755" y="845185"/>
            <a:ext cx="8025765" cy="60699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1255" y="845185"/>
            <a:ext cx="10928985" cy="45599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1755" y="746760"/>
            <a:ext cx="9805670" cy="62642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6935" y="1359535"/>
            <a:ext cx="11477625" cy="44157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_答辩小姐姐作品_2"/>
          <p:cNvSpPr txBox="1"/>
          <p:nvPr/>
        </p:nvSpPr>
        <p:spPr>
          <a:xfrm>
            <a:off x="1861185" y="2168525"/>
            <a:ext cx="8992235" cy="1691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gradFill flip="none" rotWithShape="1">
                  <a:gsLst>
                    <a:gs pos="100000">
                      <a:srgbClr val="CD34FB"/>
                    </a:gs>
                    <a:gs pos="50000">
                      <a:srgbClr val="1D50F4"/>
                    </a:gs>
                    <a:gs pos="0">
                      <a:srgbClr val="28E5FD"/>
                    </a:gs>
                  </a:gsLst>
                  <a:lin ang="0" scaled="1"/>
                  <a:tileRect/>
                </a:gradFill>
                <a:latin typeface="Aaargh" panose="00000400000000000000" pitchFamily="2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0000">
                      <a:srgbClr val="971A22"/>
                    </a:gs>
                    <a:gs pos="100000">
                      <a:srgbClr val="714C46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进入大班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gradFill>
                <a:gsLst>
                  <a:gs pos="20000">
                    <a:srgbClr val="971A22"/>
                  </a:gs>
                  <a:gs pos="100000">
                    <a:srgbClr val="714C46"/>
                  </a:gs>
                </a:gsLst>
                <a:path path="circle">
                  <a:fillToRect r="100000" b="100000"/>
                </a:path>
                <a:tileRect l="-100000" t="-100000"/>
              </a:gra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0000">
                      <a:srgbClr val="971A22"/>
                    </a:gs>
                    <a:gs pos="100000">
                      <a:srgbClr val="714C46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你们将更加努力、坚持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gradFill>
                <a:gsLst>
                  <a:gs pos="20000">
                    <a:srgbClr val="971A22"/>
                  </a:gs>
                  <a:gs pos="100000">
                    <a:srgbClr val="714C46"/>
                  </a:gs>
                </a:gsLst>
                <a:path path="circle">
                  <a:fillToRect r="100000" b="100000"/>
                </a:path>
                <a:tileRect l="-100000" t="-100000"/>
              </a:gra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20" name="稻壳儿_答辩小姐姐作品_8"/>
          <p:cNvGrpSpPr/>
          <p:nvPr/>
        </p:nvGrpSpPr>
        <p:grpSpPr>
          <a:xfrm>
            <a:off x="4058860" y="713275"/>
            <a:ext cx="4074281" cy="460375"/>
            <a:chOff x="3866082" y="713275"/>
            <a:chExt cx="4074281" cy="460375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3866082" y="944107"/>
              <a:ext cx="648182" cy="0"/>
            </a:xfrm>
            <a:prstGeom prst="line">
              <a:avLst/>
            </a:prstGeom>
            <a:ln w="12700">
              <a:solidFill>
                <a:srgbClr val="4D7F89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7292181" y="944107"/>
              <a:ext cx="648182" cy="0"/>
            </a:xfrm>
            <a:prstGeom prst="line">
              <a:avLst/>
            </a:prstGeom>
            <a:ln w="12700">
              <a:solidFill>
                <a:srgbClr val="4D7F89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"/>
            <p:cNvSpPr txBox="1"/>
            <p:nvPr/>
          </p:nvSpPr>
          <p:spPr>
            <a:xfrm>
              <a:off x="4554706" y="713275"/>
              <a:ext cx="269703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7200" spc="800">
                  <a:gradFill>
                    <a:gsLst>
                      <a:gs pos="0">
                        <a:srgbClr val="4D7F89"/>
                      </a:gs>
                      <a:gs pos="100000">
                        <a:srgbClr val="A2633C"/>
                      </a:gs>
                    </a:gsLst>
                    <a:lin ang="0" scaled="0"/>
                  </a:gradFill>
                  <a:latin typeface="杨任东竹石体-Regular" panose="02000000000000000000" pitchFamily="2" charset="-122"/>
                  <a:ea typeface="杨任东竹石体-Regular" panose="02000000000000000000" pitchFamily="2" charset="-122"/>
                  <a:cs typeface="阿里巴巴普惠体 R" panose="00020600040101010101" pitchFamily="18" charset="-122"/>
                </a:defRPr>
              </a:lvl1pPr>
            </a:lstStyle>
            <a:p>
              <a:r>
                <a:rPr lang="zh-CN" altLang="en-US" sz="2400" spc="300" dirty="0">
                  <a:latin typeface="+mn-lt"/>
                  <a:ea typeface="+mn-ea"/>
                  <a:cs typeface="+mn-ea"/>
                  <a:sym typeface="+mn-lt"/>
                </a:rPr>
                <a:t>我们的期待</a:t>
              </a:r>
              <a:endParaRPr lang="zh-CN" altLang="en-US" sz="2400" spc="3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稻壳儿_答辩小姐姐作品_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2" t="46244" r="8955" b="7486"/>
          <a:stretch>
            <a:fillRect/>
          </a:stretch>
        </p:blipFill>
        <p:spPr>
          <a:xfrm rot="10800000"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稻壳儿_答辩小姐姐作品_2"/>
          <p:cNvSpPr/>
          <p:nvPr/>
        </p:nvSpPr>
        <p:spPr>
          <a:xfrm>
            <a:off x="2647458" y="1520853"/>
            <a:ext cx="6897084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5400" spc="800" dirty="0">
                <a:gradFill>
                  <a:gsLst>
                    <a:gs pos="0">
                      <a:srgbClr val="4D7F89"/>
                    </a:gs>
                    <a:gs pos="100000">
                      <a:srgbClr val="A2633C"/>
                    </a:gs>
                  </a:gsLst>
                  <a:lin ang="0" scaled="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我们的支持</a:t>
            </a:r>
            <a:endParaRPr lang="zh-CN" altLang="en-US" sz="5400" spc="800" dirty="0">
              <a:gradFill>
                <a:gsLst>
                  <a:gs pos="0">
                    <a:srgbClr val="4D7F89"/>
                  </a:gs>
                  <a:gs pos="100000">
                    <a:srgbClr val="A2633C"/>
                  </a:gs>
                </a:gsLst>
                <a:lin ang="0" scaled="0"/>
              </a:gra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" name="稻壳儿_答辩小姐姐作品_3"/>
          <p:cNvSpPr/>
          <p:nvPr/>
        </p:nvSpPr>
        <p:spPr>
          <a:xfrm flipH="1">
            <a:off x="1903095" y="2960370"/>
            <a:ext cx="9296400" cy="1168400"/>
          </a:xfrm>
          <a:prstGeom prst="rect">
            <a:avLst/>
          </a:prstGeom>
          <a:effectLst>
            <a:outerShdw blurRad="50800" dist="50800" dir="5400000" sx="1000" sy="1000" algn="ctr" rotWithShape="0">
              <a:srgbClr val="000000"/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50000"/>
              </a:lnSpc>
            </a:pPr>
            <a:r>
              <a:rPr lang="en-US" altLang="zh-CN" sz="2800" dirty="0">
                <a:gradFill>
                  <a:gsLst>
                    <a:gs pos="20000">
                      <a:srgbClr val="971A22"/>
                    </a:gs>
                    <a:gs pos="100000">
                      <a:srgbClr val="714C46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3.</a:t>
            </a:r>
            <a:r>
              <a:rPr lang="zh-CN" altLang="en-US" sz="2800" dirty="0">
                <a:gradFill>
                  <a:gsLst>
                    <a:gs pos="20000">
                      <a:srgbClr val="971A22"/>
                    </a:gs>
                    <a:gs pos="100000">
                      <a:srgbClr val="714C46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用预设与生成相结合的主题课程深入孩子们当下的愿望；</a:t>
            </a:r>
            <a:endParaRPr lang="zh-CN" altLang="en-US" sz="2800" dirty="0">
              <a:gradFill>
                <a:gsLst>
                  <a:gs pos="20000">
                    <a:srgbClr val="971A22"/>
                  </a:gs>
                  <a:gs pos="100000">
                    <a:srgbClr val="714C46"/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稻壳儿_答辩小姐姐作品_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2" t="46244" r="8955" b="7486"/>
          <a:stretch>
            <a:fillRect/>
          </a:stretch>
        </p:blipFill>
        <p:spPr>
          <a:xfrm rot="10800000" flipV="1">
            <a:off x="-139065" y="0"/>
            <a:ext cx="12192000" cy="6858000"/>
          </a:xfrm>
          <a:prstGeom prst="rect">
            <a:avLst/>
          </a:prstGeom>
        </p:spPr>
      </p:pic>
      <p:sp>
        <p:nvSpPr>
          <p:cNvPr id="3" name="稻壳儿_答辩小姐姐作品_2"/>
          <p:cNvSpPr/>
          <p:nvPr/>
        </p:nvSpPr>
        <p:spPr>
          <a:xfrm>
            <a:off x="2647458" y="1041428"/>
            <a:ext cx="6897084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7200" spc="800" dirty="0">
                <a:gradFill>
                  <a:gsLst>
                    <a:gs pos="0">
                      <a:srgbClr val="4D7F89"/>
                    </a:gs>
                    <a:gs pos="100000">
                      <a:srgbClr val="A2633C"/>
                    </a:gs>
                  </a:gsLst>
                  <a:lin ang="0" scaled="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课程开展思路</a:t>
            </a:r>
            <a:endParaRPr lang="zh-CN" altLang="en-US" sz="7200" spc="800" dirty="0">
              <a:gradFill>
                <a:gsLst>
                  <a:gs pos="0">
                    <a:srgbClr val="4D7F89"/>
                  </a:gs>
                  <a:gs pos="100000">
                    <a:srgbClr val="A2633C"/>
                  </a:gs>
                </a:gsLst>
                <a:lin ang="0" scaled="0"/>
              </a:gra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" name="稻壳儿_答辩小姐姐作品_3"/>
          <p:cNvSpPr/>
          <p:nvPr/>
        </p:nvSpPr>
        <p:spPr>
          <a:xfrm flipH="1">
            <a:off x="1624330" y="2240280"/>
            <a:ext cx="9682480" cy="5785485"/>
          </a:xfrm>
          <a:prstGeom prst="rect">
            <a:avLst/>
          </a:prstGeom>
          <a:effectLst>
            <a:outerShdw blurRad="50800" dist="50800" dir="5400000" sx="1000" sy="1000" algn="ctr" rotWithShape="0">
              <a:srgbClr val="000000"/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50000"/>
              </a:lnSpc>
            </a:pPr>
            <a:r>
              <a:rPr lang="zh-CN" altLang="en-US" sz="3600" dirty="0">
                <a:gradFill>
                  <a:gsLst>
                    <a:gs pos="20000">
                      <a:srgbClr val="971A22"/>
                    </a:gs>
                    <a:gs pos="100000">
                      <a:srgbClr val="714C46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整体架构、差异化推进、把握好变与不变</a:t>
            </a:r>
            <a:endParaRPr lang="zh-CN" altLang="en-US" sz="2800" dirty="0">
              <a:gradFill>
                <a:gsLst>
                  <a:gs pos="20000">
                    <a:srgbClr val="971A22"/>
                  </a:gs>
                  <a:gs pos="100000">
                    <a:srgbClr val="714C46"/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2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变：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孩子的需求、孩子的兴趣、孩子的愿望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2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不变：基于观察下因人施教，因需支持</a:t>
            </a:r>
            <a:endParaRPr lang="zh-CN" altLang="en-US" sz="2800" dirty="0">
              <a:gradFill>
                <a:gsLst>
                  <a:gs pos="20000">
                    <a:srgbClr val="971A22"/>
                  </a:gs>
                  <a:gs pos="100000">
                    <a:srgbClr val="714C46"/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250000"/>
              </a:lnSpc>
            </a:pPr>
            <a:endParaRPr lang="zh-CN" altLang="en-US" sz="2800" dirty="0">
              <a:gradFill>
                <a:gsLst>
                  <a:gs pos="20000">
                    <a:srgbClr val="435954"/>
                  </a:gs>
                  <a:gs pos="100000">
                    <a:srgbClr val="48454C"/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ctr">
              <a:lnSpc>
                <a:spcPct val="250000"/>
              </a:lnSpc>
            </a:pPr>
            <a:endParaRPr lang="zh-CN" altLang="en-US" sz="2800" dirty="0">
              <a:gradFill>
                <a:gsLst>
                  <a:gs pos="20000">
                    <a:srgbClr val="435954"/>
                  </a:gs>
                  <a:gs pos="100000">
                    <a:srgbClr val="48454C"/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稻壳儿_答辩小姐姐作品_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2" t="46244" r="8955" b="7486"/>
          <a:stretch>
            <a:fillRect/>
          </a:stretch>
        </p:blipFill>
        <p:spPr>
          <a:xfrm rot="10800000" flipV="1">
            <a:off x="-139065" y="0"/>
            <a:ext cx="12192000" cy="6858000"/>
          </a:xfrm>
          <a:prstGeom prst="rect">
            <a:avLst/>
          </a:prstGeom>
        </p:spPr>
      </p:pic>
      <p:pic>
        <p:nvPicPr>
          <p:cNvPr id="3" name="图片 -2147482612" descr="我是大班哥哥姐姐  网络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387350"/>
            <a:ext cx="7423150" cy="60826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8652510" y="2825750"/>
            <a:ext cx="315214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化零为整：</a:t>
            </a:r>
            <a:r>
              <a:rPr lang="en-US" altLang="zh-CN" sz="28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8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我是大班哥哥姐姐</a:t>
            </a:r>
            <a:r>
              <a:rPr lang="en-US" altLang="zh-CN" sz="28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8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主题背景下的</a:t>
            </a:r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共性课程线索</a:t>
            </a:r>
            <a:endParaRPr lang="zh-CN" altLang="en-US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稻壳儿_答辩小姐姐作品_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2" t="46244" r="8955" b="7486"/>
          <a:stretch>
            <a:fillRect/>
          </a:stretch>
        </p:blipFill>
        <p:spPr>
          <a:xfrm rot="10800000" flipV="1"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-2147482624" descr="我是家庭小帮手导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030" y="374650"/>
            <a:ext cx="7685405" cy="61093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6" descr="我是班级小能手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240" y="315595"/>
            <a:ext cx="7656195" cy="6228080"/>
          </a:xfrm>
          <a:prstGeom prst="rect">
            <a:avLst/>
          </a:prstGeom>
        </p:spPr>
      </p:pic>
      <p:pic>
        <p:nvPicPr>
          <p:cNvPr id="8" name="图片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1955" y="315595"/>
            <a:ext cx="6426835" cy="598106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8171815" y="2281555"/>
            <a:ext cx="387858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化整为零：</a:t>
            </a:r>
            <a:r>
              <a:rPr lang="zh-CN" altLang="en-US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以</a:t>
            </a:r>
            <a:r>
              <a:rPr lang="zh-CN" altLang="en-US" sz="2400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不同幼儿兴趣需求</a:t>
            </a:r>
            <a:r>
              <a:rPr lang="zh-CN" altLang="en-US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为线索的不同主题思路</a:t>
            </a:r>
            <a:endParaRPr lang="zh-CN" altLang="en-US" sz="2400" b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24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4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我是家庭小帮手</a:t>
            </a:r>
            <a:endParaRPr lang="zh-CN" altLang="en-US" sz="24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24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4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我是班级小主人</a:t>
            </a:r>
            <a:endParaRPr lang="zh-CN" altLang="en-US" sz="24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24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24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我是幼儿园小卫士</a:t>
            </a:r>
            <a:endParaRPr lang="zh-CN" altLang="en-US" sz="24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24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endParaRPr lang="en-US" altLang="zh-CN" sz="2400" b="1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稻壳儿_答辩小姐姐作品_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2" t="46244" r="8955" b="7486"/>
          <a:stretch>
            <a:fillRect/>
          </a:stretch>
        </p:blipFill>
        <p:spPr>
          <a:xfrm rot="10800000" flipV="1"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10" name="表格 9"/>
          <p:cNvGraphicFramePr/>
          <p:nvPr>
            <p:custDataLst>
              <p:tags r:id="rId2"/>
            </p:custDataLst>
          </p:nvPr>
        </p:nvGraphicFramePr>
        <p:xfrm>
          <a:off x="917575" y="514350"/>
          <a:ext cx="9710420" cy="3637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65195"/>
                <a:gridCol w="6245225"/>
              </a:tblGrid>
              <a:tr h="75057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微软雅黑" panose="020B0503020204020204" charset="-122"/>
                          <a:ea typeface="微软雅黑" panose="020B0503020204020204" charset="-122"/>
                        </a:rPr>
                        <a:t>专项课程</a:t>
                      </a:r>
                      <a:r>
                        <a:rPr lang="zh-CN" altLang="en-US" sz="3200">
                          <a:latin typeface="微软雅黑" panose="020B0503020204020204" charset="-122"/>
                          <a:ea typeface="微软雅黑" panose="020B0503020204020204" charset="-122"/>
                        </a:rPr>
                        <a:t>名称</a:t>
                      </a:r>
                      <a:endParaRPr lang="zh-CN" altLang="en-US" sz="32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3200">
                          <a:latin typeface="微软雅黑" panose="020B0503020204020204" charset="-122"/>
                          <a:ea typeface="微软雅黑" panose="020B0503020204020204" charset="-122"/>
                        </a:rPr>
                        <a:t>重点实施班级</a:t>
                      </a:r>
                      <a:endParaRPr lang="zh-CN" altLang="en-US" sz="32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  <a:tr h="74993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我是家庭小帮手</a:t>
                      </a:r>
                      <a:endParaRPr lang="zh-CN" altLang="en-US" sz="320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>
                          <a:latin typeface="微软雅黑" panose="020B0503020204020204" charset="-122"/>
                          <a:ea typeface="微软雅黑" panose="020B0503020204020204" charset="-122"/>
                        </a:rPr>
                        <a:t>常大七、常大八、常大四、常大六</a:t>
                      </a:r>
                      <a:endParaRPr lang="zh-CN" altLang="en-US" sz="32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  <a:tr h="107061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我是班级小主人</a:t>
                      </a:r>
                      <a:endParaRPr lang="zh-CN" altLang="en-US" sz="320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>
                          <a:latin typeface="微软雅黑" panose="020B0503020204020204" charset="-122"/>
                          <a:ea typeface="微软雅黑" panose="020B0503020204020204" charset="-122"/>
                        </a:rPr>
                        <a:t>香大一、常大一、常大三、</a:t>
                      </a:r>
                      <a:endParaRPr lang="zh-CN" altLang="en-US" sz="32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3200">
                          <a:latin typeface="微软雅黑" panose="020B0503020204020204" charset="-122"/>
                          <a:ea typeface="微软雅黑" panose="020B0503020204020204" charset="-122"/>
                        </a:rPr>
                        <a:t>香大三、常大五</a:t>
                      </a:r>
                      <a:endParaRPr lang="zh-CN" altLang="en-US" sz="32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  <a:tr h="74993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我是环境小卫士</a:t>
                      </a:r>
                      <a:endParaRPr lang="zh-CN" altLang="en-US" sz="320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3200">
                          <a:latin typeface="微软雅黑" panose="020B0503020204020204" charset="-122"/>
                          <a:ea typeface="微软雅黑" panose="020B0503020204020204" charset="-122"/>
                        </a:rPr>
                        <a:t>常大二、香大二</a:t>
                      </a:r>
                      <a:endParaRPr lang="zh-CN" altLang="en-US" sz="32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表格 10"/>
          <p:cNvGraphicFramePr/>
          <p:nvPr>
            <p:custDataLst>
              <p:tags r:id="rId3"/>
            </p:custDataLst>
          </p:nvPr>
        </p:nvGraphicFramePr>
        <p:xfrm>
          <a:off x="1558290" y="4670425"/>
          <a:ext cx="9883775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33345"/>
                <a:gridCol w="7250430"/>
              </a:tblGrid>
              <a:tr h="5181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微软雅黑" panose="020B0503020204020204" charset="-122"/>
                          <a:ea typeface="微软雅黑" panose="020B0503020204020204" charset="-122"/>
                        </a:rPr>
                        <a:t>生成课程名称</a:t>
                      </a:r>
                      <a:endParaRPr lang="zh-CN" altLang="en-US" sz="2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微软雅黑" panose="020B0503020204020204" charset="-122"/>
                          <a:ea typeface="微软雅黑" panose="020B0503020204020204" charset="-122"/>
                        </a:rPr>
                        <a:t>重点实施班级</a:t>
                      </a:r>
                      <a:endParaRPr lang="zh-CN" altLang="en-US" sz="2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</a:tr>
              <a:tr h="9448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微软雅黑" panose="020B0503020204020204" charset="-122"/>
                          <a:ea typeface="微软雅黑" panose="020B0503020204020204" charset="-122"/>
                        </a:rPr>
                        <a:t>大带小</a:t>
                      </a:r>
                      <a:endParaRPr lang="zh-CN" altLang="en-US" sz="2800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常大四、常大六、香大二、常大八、常大五</a:t>
                      </a:r>
                      <a:endParaRPr lang="zh-CN" altLang="en-US" sz="2800"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zh-CN" altLang="en-US" sz="2800">
                        <a:latin typeface="微软雅黑" panose="020B0503020204020204" charset="-122"/>
                        <a:ea typeface="微软雅黑" panose="020B0503020204020204" charset="-122"/>
                        <a:sym typeface="+mn-ea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稻壳儿_答辩小姐姐作品_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2" t="46244" r="8955" b="7486"/>
          <a:stretch>
            <a:fillRect/>
          </a:stretch>
        </p:blipFill>
        <p:spPr>
          <a:xfrm rot="10800000"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稻壳儿_答辩小姐姐作品_2"/>
          <p:cNvSpPr/>
          <p:nvPr/>
        </p:nvSpPr>
        <p:spPr>
          <a:xfrm>
            <a:off x="2647458" y="995708"/>
            <a:ext cx="6897084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7200" spc="800" dirty="0">
                <a:gradFill>
                  <a:gsLst>
                    <a:gs pos="0">
                      <a:srgbClr val="4D7F89"/>
                    </a:gs>
                    <a:gs pos="100000">
                      <a:srgbClr val="A2633C"/>
                    </a:gs>
                  </a:gsLst>
                  <a:lin ang="0" scaled="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主题简介</a:t>
            </a:r>
            <a:endParaRPr lang="zh-CN" altLang="en-US" sz="7200" spc="800" dirty="0">
              <a:gradFill>
                <a:gsLst>
                  <a:gs pos="0">
                    <a:srgbClr val="4D7F89"/>
                  </a:gs>
                  <a:gs pos="100000">
                    <a:srgbClr val="A2633C"/>
                  </a:gs>
                </a:gsLst>
                <a:lin ang="0" scaled="0"/>
              </a:gra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" name="稻壳儿_答辩小姐姐作品_3"/>
          <p:cNvSpPr/>
          <p:nvPr/>
        </p:nvSpPr>
        <p:spPr>
          <a:xfrm flipH="1">
            <a:off x="2011045" y="1770380"/>
            <a:ext cx="8416290" cy="3784600"/>
          </a:xfrm>
          <a:prstGeom prst="rect">
            <a:avLst/>
          </a:prstGeom>
          <a:effectLst>
            <a:outerShdw blurRad="50800" dist="50800" dir="5400000" sx="1000" sy="1000" algn="ctr" rotWithShape="0">
              <a:srgbClr val="000000"/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主题名称：我是大班哥哥姐姐</a:t>
            </a:r>
            <a:endParaRPr lang="zh-CN" altLang="en-US" sz="32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2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参与对象：两园区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11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个大班全体幼儿</a:t>
            </a:r>
            <a:endParaRPr lang="zh-CN" altLang="en-US" sz="32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2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主题实施时间：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9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月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1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日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——9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月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20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日（三周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）</a:t>
            </a:r>
            <a:endParaRPr lang="zh-CN" altLang="en-US" sz="32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7076440" y="1002665"/>
            <a:ext cx="4867910" cy="4249420"/>
          </a:xfrm>
          <a:prstGeom prst="roundRect">
            <a:avLst/>
          </a:prstGeom>
          <a:solidFill>
            <a:srgbClr val="F9F9F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1173480" y="393700"/>
            <a:ext cx="5714365" cy="5352415"/>
          </a:xfrm>
          <a:prstGeom prst="roundRect">
            <a:avLst/>
          </a:prstGeom>
          <a:gradFill>
            <a:gsLst>
              <a:gs pos="0">
                <a:srgbClr val="CEE9C6"/>
              </a:gs>
              <a:gs pos="99000">
                <a:srgbClr val="E7F4E0"/>
              </a:gs>
            </a:gsLst>
            <a:lin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8206105" y="1745615"/>
            <a:ext cx="2842260" cy="2842260"/>
          </a:xfrm>
          <a:prstGeom prst="ellipse">
            <a:avLst/>
          </a:prstGeom>
          <a:gradFill>
            <a:gsLst>
              <a:gs pos="70000">
                <a:srgbClr val="FCA8A8"/>
              </a:gs>
              <a:gs pos="0">
                <a:srgbClr val="F9E0E4"/>
              </a:gs>
            </a:gsLst>
            <a:path path="circle">
              <a:fillToRect t="100000" r="100000"/>
            </a:path>
            <a:tileRect l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606790" y="2752090"/>
            <a:ext cx="204089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latin typeface="微软雅黑" panose="020B0503020204020204" charset="-122"/>
                <a:ea typeface="微软雅黑" panose="020B0503020204020204" charset="-122"/>
              </a:rPr>
              <a:t>我是家庭小帮手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地点：家庭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时间：放学后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</a:rPr>
              <a:t>方式：个体推进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285875" y="2903855"/>
            <a:ext cx="2842260" cy="2842260"/>
          </a:xfrm>
          <a:prstGeom prst="ellipse">
            <a:avLst/>
          </a:prstGeom>
          <a:gradFill>
            <a:gsLst>
              <a:gs pos="23000">
                <a:srgbClr val="EFF4F0"/>
              </a:gs>
              <a:gs pos="0">
                <a:srgbClr val="F4E21B"/>
              </a:gs>
              <a:gs pos="50000">
                <a:srgbClr val="F3F18C"/>
              </a:gs>
            </a:gsLst>
            <a:lin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686560" y="3470275"/>
            <a:ext cx="204089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我是班级小主人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时间：一日活动时间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地点：班级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方式：集体、小组、个体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790825" y="511810"/>
            <a:ext cx="2842260" cy="2842260"/>
          </a:xfrm>
          <a:prstGeom prst="ellipse">
            <a:avLst/>
          </a:prstGeom>
          <a:gradFill>
            <a:gsLst>
              <a:gs pos="100000">
                <a:srgbClr val="F9F8CA"/>
              </a:gs>
              <a:gs pos="6000">
                <a:srgbClr val="4EAADD"/>
              </a:gs>
            </a:gsLst>
            <a:lin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298825" y="1148715"/>
            <a:ext cx="204089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我是环境小卫士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地点：室内或室外时间：幼儿园一日生活时间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方式：集体、小组、个人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128135" y="2903855"/>
            <a:ext cx="2842260" cy="2842260"/>
          </a:xfrm>
          <a:prstGeom prst="ellipse">
            <a:avLst/>
          </a:prstGeom>
          <a:gradFill>
            <a:gsLst>
              <a:gs pos="72000">
                <a:srgbClr val="F57E01"/>
              </a:gs>
              <a:gs pos="25000">
                <a:srgbClr val="F2E9C8"/>
              </a:gs>
              <a:gs pos="0">
                <a:srgbClr val="F8C340"/>
              </a:gs>
            </a:gsLst>
            <a:lin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528820" y="3655060"/>
            <a:ext cx="204089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我是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大带小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</a:rPr>
              <a:t>小能手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+mn-ea"/>
              </a:rPr>
              <a:t>方式：大班与小班：地点：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户外或室内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展开方式：集体到小组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右箭头 12"/>
          <p:cNvSpPr/>
          <p:nvPr/>
        </p:nvSpPr>
        <p:spPr>
          <a:xfrm>
            <a:off x="390525" y="5746750"/>
            <a:ext cx="11443970" cy="915670"/>
          </a:xfrm>
          <a:prstGeom prst="rightArrow">
            <a:avLst/>
          </a:prstGeom>
          <a:gradFill>
            <a:gsLst>
              <a:gs pos="100000">
                <a:srgbClr val="F8F3B1"/>
              </a:gs>
              <a:gs pos="0">
                <a:srgbClr val="FBBE97"/>
              </a:gs>
            </a:gsLst>
            <a:lin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5292725" y="6017895"/>
            <a:ext cx="28238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时间：</a:t>
            </a:r>
            <a:r>
              <a:rPr lang="zh-CN" altLang="en-US" b="1"/>
              <a:t>开学第一个月</a:t>
            </a:r>
            <a:endParaRPr lang="zh-CN" altLang="en-US" b="1"/>
          </a:p>
        </p:txBody>
      </p:sp>
      <p:sp>
        <p:nvSpPr>
          <p:cNvPr id="15" name="上箭头 14"/>
          <p:cNvSpPr/>
          <p:nvPr/>
        </p:nvSpPr>
        <p:spPr>
          <a:xfrm>
            <a:off x="250825" y="605790"/>
            <a:ext cx="922655" cy="5122545"/>
          </a:xfrm>
          <a:prstGeom prst="upArrow">
            <a:avLst/>
          </a:prstGeom>
          <a:gradFill>
            <a:gsLst>
              <a:gs pos="0">
                <a:srgbClr val="FABF9F"/>
              </a:gs>
              <a:gs pos="100000">
                <a:srgbClr val="F4F099"/>
              </a:gs>
            </a:gsLst>
            <a:lin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40055" y="1720850"/>
            <a:ext cx="459740" cy="27819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b="1"/>
              <a:t>地点：幼儿园到家庭</a:t>
            </a:r>
            <a:endParaRPr lang="zh-CN" altLang="en-US" b="1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稻壳儿_答辩小姐姐作品_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2" t="46244" r="8955" b="7486"/>
          <a:stretch>
            <a:fillRect/>
          </a:stretch>
        </p:blipFill>
        <p:spPr>
          <a:xfrm rot="10800000" flipV="1">
            <a:off x="-139065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095" y="254635"/>
            <a:ext cx="5433060" cy="63480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807325" y="3350260"/>
            <a:ext cx="339979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以一个月为长线规划，以一天为短线规划</a:t>
            </a:r>
            <a:endParaRPr lang="zh-CN" altLang="en-US" sz="280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稻壳儿_答辩小姐姐作品_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2" t="46244" r="8955" b="7486"/>
          <a:stretch>
            <a:fillRect/>
          </a:stretch>
        </p:blipFill>
        <p:spPr>
          <a:xfrm rot="10800000" flipV="1">
            <a:off x="-139065" y="0"/>
            <a:ext cx="12192000" cy="6858000"/>
          </a:xfrm>
          <a:prstGeom prst="rect">
            <a:avLst/>
          </a:prstGeom>
        </p:spPr>
      </p:pic>
      <p:sp>
        <p:nvSpPr>
          <p:cNvPr id="3" name="稻壳儿_答辩小姐姐作品_2"/>
          <p:cNvSpPr/>
          <p:nvPr>
            <p:custDataLst>
              <p:tags r:id="rId2"/>
            </p:custDataLst>
          </p:nvPr>
        </p:nvSpPr>
        <p:spPr>
          <a:xfrm>
            <a:off x="2647315" y="1041400"/>
            <a:ext cx="735203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000" spc="800" dirty="0">
                <a:gradFill>
                  <a:gsLst>
                    <a:gs pos="0">
                      <a:srgbClr val="4D7F89"/>
                    </a:gs>
                    <a:gs pos="100000">
                      <a:srgbClr val="A2633C"/>
                    </a:gs>
                  </a:gsLst>
                  <a:lin ang="0" scaled="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我们的课程故事</a:t>
            </a:r>
            <a:endParaRPr lang="zh-CN" altLang="en-US" sz="6000" spc="800" dirty="0">
              <a:gradFill>
                <a:gsLst>
                  <a:gs pos="0">
                    <a:srgbClr val="4D7F89"/>
                  </a:gs>
                  <a:gs pos="100000">
                    <a:srgbClr val="A2633C"/>
                  </a:gs>
                </a:gsLst>
                <a:lin ang="0" scaled="0"/>
              </a:gra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" name="稻壳儿_答辩小姐姐作品_3"/>
          <p:cNvSpPr/>
          <p:nvPr/>
        </p:nvSpPr>
        <p:spPr>
          <a:xfrm flipH="1">
            <a:off x="1084580" y="2430780"/>
            <a:ext cx="10477500" cy="5939155"/>
          </a:xfrm>
          <a:prstGeom prst="rect">
            <a:avLst/>
          </a:prstGeom>
          <a:effectLst>
            <a:outerShdw blurRad="50800" dist="50800" dir="5400000" sx="1000" sy="1000" algn="ctr" rotWithShape="0">
              <a:srgbClr val="000000"/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50000"/>
              </a:lnSpc>
            </a:pPr>
            <a:r>
              <a:rPr lang="en-US" sz="32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1.</a:t>
            </a:r>
            <a:r>
              <a:rPr lang="zh-CN" altLang="en-US" sz="32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弟弟妹妹们，我们来了</a:t>
            </a:r>
            <a:r>
              <a:rPr lang="en-US" altLang="zh-CN" sz="32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——</a:t>
            </a:r>
            <a:r>
              <a:rPr lang="zh-CN" altLang="en-US" sz="32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大五班</a:t>
            </a:r>
            <a:endParaRPr lang="zh-CN" altLang="en-US" sz="3200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  <a:tileRect l="-100000" t="-100000"/>
              </a:gra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ctr">
              <a:lnSpc>
                <a:spcPct val="250000"/>
              </a:lnSpc>
            </a:pPr>
            <a:r>
              <a:rPr lang="en-US" altLang="zh-CN" sz="32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2.</a:t>
            </a:r>
            <a:r>
              <a:rPr lang="zh-CN" altLang="en-US" sz="32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我是家庭小帮手</a:t>
            </a:r>
            <a:r>
              <a:rPr lang="en-US" altLang="zh-CN" sz="32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——</a:t>
            </a:r>
            <a:r>
              <a:rPr lang="zh-CN" altLang="en-US" sz="32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大八班</a:t>
            </a:r>
            <a:endParaRPr lang="zh-CN" altLang="en-US" sz="3200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  <a:tileRect l="-100000" t="-100000"/>
              </a:gra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ctr">
              <a:lnSpc>
                <a:spcPct val="250000"/>
              </a:lnSpc>
            </a:pPr>
            <a:r>
              <a:rPr lang="en-US" altLang="zh-CN" sz="3200" dirty="0">
                <a:gradFill>
                  <a:gsLst>
                    <a:gs pos="20000">
                      <a:srgbClr val="971A22"/>
                    </a:gs>
                    <a:gs pos="100000">
                      <a:srgbClr val="714C46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……</a:t>
            </a:r>
            <a:endParaRPr lang="en-US" altLang="zh-CN" sz="2800" dirty="0">
              <a:gradFill>
                <a:gsLst>
                  <a:gs pos="20000">
                    <a:srgbClr val="971A22"/>
                  </a:gs>
                  <a:gs pos="100000">
                    <a:srgbClr val="714C46"/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ctr">
              <a:lnSpc>
                <a:spcPct val="250000"/>
              </a:lnSpc>
            </a:pPr>
            <a:endParaRPr lang="zh-CN" altLang="en-US" sz="2800" dirty="0">
              <a:gradFill>
                <a:gsLst>
                  <a:gs pos="20000">
                    <a:srgbClr val="971A22"/>
                  </a:gs>
                  <a:gs pos="100000">
                    <a:srgbClr val="714C46"/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ctr">
              <a:lnSpc>
                <a:spcPct val="250000"/>
              </a:lnSpc>
            </a:pPr>
            <a:endParaRPr lang="zh-CN" altLang="en-US" sz="2800" dirty="0">
              <a:gradFill>
                <a:gsLst>
                  <a:gs pos="20000">
                    <a:srgbClr val="971A22"/>
                  </a:gs>
                  <a:gs pos="100000">
                    <a:srgbClr val="714C46"/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稻壳儿_答辩小姐姐作品_1"/>
          <p:cNvSpPr/>
          <p:nvPr/>
        </p:nvSpPr>
        <p:spPr>
          <a:xfrm>
            <a:off x="313055" y="223520"/>
            <a:ext cx="11565255" cy="6410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稻壳儿_答辩小姐姐作品_2"/>
          <p:cNvSpPr/>
          <p:nvPr/>
        </p:nvSpPr>
        <p:spPr>
          <a:xfrm>
            <a:off x="1025780" y="2024247"/>
            <a:ext cx="689872" cy="689872"/>
          </a:xfrm>
          <a:prstGeom prst="ellipse">
            <a:avLst/>
          </a:prstGeom>
          <a:solidFill>
            <a:srgbClr val="4D7F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稻壳儿_答辩小姐姐作品_3"/>
          <p:cNvSpPr/>
          <p:nvPr/>
        </p:nvSpPr>
        <p:spPr>
          <a:xfrm>
            <a:off x="1025780" y="4026844"/>
            <a:ext cx="689872" cy="689872"/>
          </a:xfrm>
          <a:prstGeom prst="ellipse">
            <a:avLst/>
          </a:prstGeom>
          <a:solidFill>
            <a:srgbClr val="A263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稻壳儿_答辩小姐姐作品_4"/>
          <p:cNvSpPr/>
          <p:nvPr/>
        </p:nvSpPr>
        <p:spPr>
          <a:xfrm>
            <a:off x="5852067" y="4026844"/>
            <a:ext cx="689872" cy="689872"/>
          </a:xfrm>
          <a:prstGeom prst="ellipse">
            <a:avLst/>
          </a:prstGeom>
          <a:solidFill>
            <a:srgbClr val="4D7F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稻壳儿_答辩小姐姐作品_5"/>
          <p:cNvSpPr/>
          <p:nvPr/>
        </p:nvSpPr>
        <p:spPr>
          <a:xfrm>
            <a:off x="5851432" y="2117470"/>
            <a:ext cx="689872" cy="689872"/>
          </a:xfrm>
          <a:prstGeom prst="ellipse">
            <a:avLst/>
          </a:prstGeom>
          <a:solidFill>
            <a:srgbClr val="A263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稻壳儿_答辩小姐姐作品_6"/>
          <p:cNvSpPr/>
          <p:nvPr/>
        </p:nvSpPr>
        <p:spPr>
          <a:xfrm>
            <a:off x="2103120" y="2807335"/>
            <a:ext cx="3748405" cy="5067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b="1" dirty="0">
                <a:gradFill>
                  <a:gsLst>
                    <a:gs pos="20000">
                      <a:srgbClr val="971A22"/>
                    </a:gs>
                    <a:gs pos="100000">
                      <a:srgbClr val="714C46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有理想、敢担当、愿努力</a:t>
            </a:r>
            <a:endParaRPr lang="zh-CN" altLang="en-US" b="1" dirty="0">
              <a:gradFill>
                <a:gsLst>
                  <a:gs pos="20000">
                    <a:srgbClr val="971A22"/>
                  </a:gs>
                  <a:gs pos="100000">
                    <a:srgbClr val="714C46"/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7" name="稻壳儿_答辩小姐姐作品_10" descr="调色板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32201" y="4147926"/>
            <a:ext cx="477030" cy="477030"/>
          </a:xfrm>
          <a:prstGeom prst="rect">
            <a:avLst/>
          </a:prstGeom>
        </p:spPr>
      </p:pic>
      <p:pic>
        <p:nvPicPr>
          <p:cNvPr id="26" name="稻壳儿_答辩小姐姐作品_15" descr="调色板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32201" y="2117770"/>
            <a:ext cx="477030" cy="477030"/>
          </a:xfrm>
          <a:prstGeom prst="rect">
            <a:avLst/>
          </a:prstGeom>
        </p:spPr>
      </p:pic>
      <p:pic>
        <p:nvPicPr>
          <p:cNvPr id="27" name="稻壳儿_答辩小姐姐作品_16" descr="调色板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958488" y="2264653"/>
            <a:ext cx="477030" cy="477030"/>
          </a:xfrm>
          <a:prstGeom prst="rect">
            <a:avLst/>
          </a:prstGeom>
        </p:spPr>
      </p:pic>
      <p:pic>
        <p:nvPicPr>
          <p:cNvPr id="28" name="稻壳儿_答辩小姐姐作品_17" descr="调色板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958664" y="4133321"/>
            <a:ext cx="477030" cy="477030"/>
          </a:xfrm>
          <a:prstGeom prst="rect">
            <a:avLst/>
          </a:prstGeom>
        </p:spPr>
      </p:pic>
      <p:grpSp>
        <p:nvGrpSpPr>
          <p:cNvPr id="9" name="稻壳儿_答辩小姐姐作品_18"/>
          <p:cNvGrpSpPr/>
          <p:nvPr/>
        </p:nvGrpSpPr>
        <p:grpSpPr>
          <a:xfrm>
            <a:off x="4058860" y="713275"/>
            <a:ext cx="4074281" cy="460375"/>
            <a:chOff x="3866082" y="713275"/>
            <a:chExt cx="4074281" cy="460375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3866082" y="944107"/>
              <a:ext cx="648182" cy="0"/>
            </a:xfrm>
            <a:prstGeom prst="line">
              <a:avLst/>
            </a:prstGeom>
            <a:ln w="12700">
              <a:solidFill>
                <a:srgbClr val="4D7F89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7292181" y="944107"/>
              <a:ext cx="648182" cy="0"/>
            </a:xfrm>
            <a:prstGeom prst="line">
              <a:avLst/>
            </a:prstGeom>
            <a:ln w="12700">
              <a:solidFill>
                <a:srgbClr val="4D7F89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4554706" y="713275"/>
              <a:ext cx="269703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7200" spc="800">
                  <a:gradFill>
                    <a:gsLst>
                      <a:gs pos="0">
                        <a:srgbClr val="4D7F89"/>
                      </a:gs>
                      <a:gs pos="100000">
                        <a:srgbClr val="A2633C"/>
                      </a:gs>
                    </a:gsLst>
                    <a:lin ang="0" scaled="0"/>
                  </a:gradFill>
                  <a:latin typeface="杨任东竹石体-Regular" panose="02000000000000000000" pitchFamily="2" charset="-122"/>
                  <a:ea typeface="杨任东竹石体-Regular" panose="02000000000000000000" pitchFamily="2" charset="-122"/>
                  <a:cs typeface="阿里巴巴普惠体 R" panose="00020600040101010101" pitchFamily="18" charset="-122"/>
                </a:defRPr>
              </a:lvl1pPr>
            </a:lstStyle>
            <a:p>
              <a:r>
                <a:rPr lang="zh-CN" altLang="en-US" sz="2400" spc="300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孩子的成长</a:t>
              </a:r>
              <a:endParaRPr lang="zh-CN" altLang="en-US" sz="2400" spc="3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  <p:sp>
        <p:nvSpPr>
          <p:cNvPr id="14" name="稻壳儿_答辩小姐姐作品_2"/>
          <p:cNvSpPr/>
          <p:nvPr/>
        </p:nvSpPr>
        <p:spPr>
          <a:xfrm>
            <a:off x="1997330" y="5497697"/>
            <a:ext cx="689872" cy="689872"/>
          </a:xfrm>
          <a:prstGeom prst="ellipse">
            <a:avLst/>
          </a:prstGeom>
          <a:solidFill>
            <a:srgbClr val="4D7F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6" name="稻壳儿_答辩小姐姐作品_15" descr="调色板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103116" y="5710600"/>
            <a:ext cx="477030" cy="477030"/>
          </a:xfrm>
          <a:prstGeom prst="rect">
            <a:avLst/>
          </a:prstGeom>
        </p:spPr>
      </p:pic>
      <p:sp>
        <p:nvSpPr>
          <p:cNvPr id="12" name="稻壳儿_答辩小姐姐作品_6"/>
          <p:cNvSpPr/>
          <p:nvPr/>
        </p:nvSpPr>
        <p:spPr>
          <a:xfrm>
            <a:off x="6986905" y="2807335"/>
            <a:ext cx="4595495" cy="5067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b="1" dirty="0">
                <a:gradFill>
                  <a:gsLst>
                    <a:gs pos="20000">
                      <a:srgbClr val="971A22"/>
                    </a:gs>
                    <a:gs pos="100000">
                      <a:srgbClr val="714C46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善计划、勤总结、勇挑战</a:t>
            </a:r>
            <a:endParaRPr lang="zh-CN" altLang="en-US" b="1" dirty="0">
              <a:gradFill>
                <a:gsLst>
                  <a:gs pos="20000">
                    <a:srgbClr val="971A22"/>
                  </a:gs>
                  <a:gs pos="100000">
                    <a:srgbClr val="714C46"/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3" name="稻壳儿_答辩小姐姐作品_6"/>
          <p:cNvSpPr/>
          <p:nvPr/>
        </p:nvSpPr>
        <p:spPr>
          <a:xfrm>
            <a:off x="1844675" y="4991100"/>
            <a:ext cx="3850005" cy="5067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b="1" dirty="0">
                <a:gradFill>
                  <a:gsLst>
                    <a:gs pos="20000">
                      <a:srgbClr val="971A22"/>
                    </a:gs>
                    <a:gs pos="100000">
                      <a:srgbClr val="714C46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虽有不足，但仍各有长处</a:t>
            </a:r>
            <a:endParaRPr lang="zh-CN" altLang="en-US" b="1" dirty="0">
              <a:gradFill>
                <a:gsLst>
                  <a:gs pos="20000">
                    <a:srgbClr val="971A22"/>
                  </a:gs>
                  <a:gs pos="100000">
                    <a:srgbClr val="714C46"/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5" name="稻壳儿_答辩小姐姐作品_6"/>
          <p:cNvSpPr/>
          <p:nvPr/>
        </p:nvSpPr>
        <p:spPr>
          <a:xfrm>
            <a:off x="6986905" y="4624705"/>
            <a:ext cx="3745865" cy="13379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b="1" dirty="0">
                <a:gradFill>
                  <a:gsLst>
                    <a:gs pos="20000">
                      <a:srgbClr val="971A22"/>
                    </a:gs>
                    <a:gs pos="100000">
                      <a:srgbClr val="714C46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幼儿园里的小大人；</a:t>
            </a:r>
            <a:endParaRPr lang="zh-CN" altLang="en-US" b="1" dirty="0">
              <a:gradFill>
                <a:gsLst>
                  <a:gs pos="20000">
                    <a:srgbClr val="971A22"/>
                  </a:gs>
                  <a:gs pos="100000">
                    <a:srgbClr val="714C46"/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b="1" dirty="0">
                <a:gradFill>
                  <a:gsLst>
                    <a:gs pos="20000">
                      <a:srgbClr val="971A22"/>
                    </a:gs>
                    <a:gs pos="100000">
                      <a:srgbClr val="714C46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班级里的小主人；</a:t>
            </a:r>
            <a:endParaRPr lang="zh-CN" altLang="en-US" b="1" dirty="0">
              <a:gradFill>
                <a:gsLst>
                  <a:gs pos="20000">
                    <a:srgbClr val="971A22"/>
                  </a:gs>
                  <a:gs pos="100000">
                    <a:srgbClr val="714C46"/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b="1" dirty="0">
                <a:gradFill>
                  <a:gsLst>
                    <a:gs pos="20000">
                      <a:srgbClr val="971A22"/>
                    </a:gs>
                    <a:gs pos="100000">
                      <a:srgbClr val="714C46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家庭中的小帮手</a:t>
            </a:r>
            <a:endParaRPr lang="zh-CN" altLang="en-US" b="1" dirty="0">
              <a:gradFill>
                <a:gsLst>
                  <a:gs pos="20000">
                    <a:srgbClr val="971A22"/>
                  </a:gs>
                  <a:gs pos="100000">
                    <a:srgbClr val="714C46"/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1" name="稻壳儿_答辩小姐姐作品_6"/>
          <p:cNvSpPr/>
          <p:nvPr/>
        </p:nvSpPr>
        <p:spPr>
          <a:xfrm>
            <a:off x="3136900" y="5626735"/>
            <a:ext cx="3850005" cy="5067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b="1" dirty="0">
                <a:gradFill>
                  <a:gsLst>
                    <a:gs pos="20000">
                      <a:srgbClr val="971A22"/>
                    </a:gs>
                    <a:gs pos="100000">
                      <a:srgbClr val="714C46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一个个成长的生命</a:t>
            </a:r>
            <a:endParaRPr lang="zh-CN" altLang="en-US" b="1" dirty="0">
              <a:gradFill>
                <a:gsLst>
                  <a:gs pos="20000">
                    <a:srgbClr val="971A22"/>
                  </a:gs>
                  <a:gs pos="100000">
                    <a:srgbClr val="714C46"/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2" name="图片 1" descr="QQ图片201910171239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500" y="330200"/>
            <a:ext cx="1270635" cy="1694180"/>
          </a:xfrm>
          <a:prstGeom prst="rect">
            <a:avLst/>
          </a:prstGeom>
        </p:spPr>
      </p:pic>
      <p:pic>
        <p:nvPicPr>
          <p:cNvPr id="5" name="图片 4" descr="QQ图片2019101712415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84745" y="3416935"/>
            <a:ext cx="1717040" cy="1288415"/>
          </a:xfrm>
          <a:prstGeom prst="rect">
            <a:avLst/>
          </a:prstGeom>
        </p:spPr>
      </p:pic>
      <p:pic>
        <p:nvPicPr>
          <p:cNvPr id="10" name="图片 9" descr="QQ图片2019101712420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55565" y="4991100"/>
            <a:ext cx="1783080" cy="1338580"/>
          </a:xfrm>
          <a:prstGeom prst="rect">
            <a:avLst/>
          </a:prstGeom>
        </p:spPr>
      </p:pic>
      <p:pic>
        <p:nvPicPr>
          <p:cNvPr id="11" name="图片 10" descr="QQ图片2019101712424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17010" y="1216025"/>
            <a:ext cx="1236980" cy="1649730"/>
          </a:xfrm>
          <a:prstGeom prst="rect">
            <a:avLst/>
          </a:prstGeom>
        </p:spPr>
      </p:pic>
      <p:pic>
        <p:nvPicPr>
          <p:cNvPr id="21" name="图片 20" descr="QQ图片201910171244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1930" y="5386070"/>
            <a:ext cx="1689100" cy="1126490"/>
          </a:xfrm>
          <a:prstGeom prst="rect">
            <a:avLst/>
          </a:prstGeom>
        </p:spPr>
      </p:pic>
      <p:pic>
        <p:nvPicPr>
          <p:cNvPr id="22" name="图片 21" descr="QQ图片2019101712454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39785" y="1587500"/>
            <a:ext cx="1689100" cy="1126490"/>
          </a:xfrm>
          <a:prstGeom prst="rect">
            <a:avLst/>
          </a:prstGeom>
        </p:spPr>
      </p:pic>
      <p:pic>
        <p:nvPicPr>
          <p:cNvPr id="23" name="图片 22" descr="QQ图片2019101712455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12255" y="1347470"/>
            <a:ext cx="1689100" cy="1126490"/>
          </a:xfrm>
          <a:prstGeom prst="rect">
            <a:avLst/>
          </a:prstGeom>
        </p:spPr>
      </p:pic>
      <p:pic>
        <p:nvPicPr>
          <p:cNvPr id="24" name="图片 23" descr="QQ图片2019101712475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91030" y="1534795"/>
            <a:ext cx="1928495" cy="1286510"/>
          </a:xfrm>
          <a:prstGeom prst="rect">
            <a:avLst/>
          </a:prstGeom>
        </p:spPr>
      </p:pic>
      <p:pic>
        <p:nvPicPr>
          <p:cNvPr id="25" name="图片 24" descr="QQ图片2019101712491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349740" y="381000"/>
            <a:ext cx="1689100" cy="1126490"/>
          </a:xfrm>
          <a:prstGeom prst="rect">
            <a:avLst/>
          </a:prstGeom>
        </p:spPr>
      </p:pic>
      <p:pic>
        <p:nvPicPr>
          <p:cNvPr id="30" name="图片 29" descr="QQ图片2019101712504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357485" y="5060950"/>
            <a:ext cx="1689100" cy="1126490"/>
          </a:xfrm>
          <a:prstGeom prst="rect">
            <a:avLst/>
          </a:prstGeom>
        </p:spPr>
      </p:pic>
      <p:pic>
        <p:nvPicPr>
          <p:cNvPr id="32" name="图片 31" descr="QQ图片2019101712510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257155" y="3498215"/>
            <a:ext cx="1689100" cy="1126490"/>
          </a:xfrm>
          <a:prstGeom prst="rect">
            <a:avLst/>
          </a:prstGeom>
        </p:spPr>
      </p:pic>
      <p:pic>
        <p:nvPicPr>
          <p:cNvPr id="33" name="图片 32" descr="QQ图片2019101712530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257155" y="2187575"/>
            <a:ext cx="1689100" cy="1126490"/>
          </a:xfrm>
          <a:prstGeom prst="rect">
            <a:avLst/>
          </a:prstGeom>
        </p:spPr>
      </p:pic>
      <p:pic>
        <p:nvPicPr>
          <p:cNvPr id="34" name="图片 33" descr="QQ图片20191017125359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005580" y="3416935"/>
            <a:ext cx="1689100" cy="1126490"/>
          </a:xfrm>
          <a:prstGeom prst="rect">
            <a:avLst/>
          </a:prstGeom>
        </p:spPr>
      </p:pic>
      <p:pic>
        <p:nvPicPr>
          <p:cNvPr id="35" name="图片 34" descr="QQ图片20191016194549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079865" y="4807585"/>
            <a:ext cx="1278890" cy="1705610"/>
          </a:xfrm>
          <a:prstGeom prst="rect">
            <a:avLst/>
          </a:prstGeom>
        </p:spPr>
      </p:pic>
      <p:pic>
        <p:nvPicPr>
          <p:cNvPr id="36" name="图片 35" descr="QQ图片20191016194643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078595" y="4807585"/>
            <a:ext cx="1278890" cy="1705610"/>
          </a:xfrm>
          <a:prstGeom prst="rect">
            <a:avLst/>
          </a:prstGeom>
        </p:spPr>
      </p:pic>
      <p:pic>
        <p:nvPicPr>
          <p:cNvPr id="38" name="图片 37" descr="DSC_0058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103120" y="3870325"/>
            <a:ext cx="1797050" cy="1190625"/>
          </a:xfrm>
          <a:prstGeom prst="rect">
            <a:avLst/>
          </a:prstGeom>
        </p:spPr>
      </p:pic>
      <p:pic>
        <p:nvPicPr>
          <p:cNvPr id="39" name="图片 38" descr="DSC_0169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919605" y="223520"/>
            <a:ext cx="1899920" cy="1258570"/>
          </a:xfrm>
          <a:prstGeom prst="rect">
            <a:avLst/>
          </a:prstGeom>
        </p:spPr>
      </p:pic>
      <p:pic>
        <p:nvPicPr>
          <p:cNvPr id="40" name="图片 39" descr="DSC_0003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13715" y="2865755"/>
            <a:ext cx="1588770" cy="105283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稻壳儿_答辩小姐姐作品_1"/>
          <p:cNvSpPr/>
          <p:nvPr/>
        </p:nvSpPr>
        <p:spPr>
          <a:xfrm>
            <a:off x="313055" y="342900"/>
            <a:ext cx="11626215" cy="6248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稻壳儿_答辩小姐姐作品_2"/>
          <p:cNvSpPr/>
          <p:nvPr/>
        </p:nvSpPr>
        <p:spPr bwMode="auto">
          <a:xfrm>
            <a:off x="6788848" y="3850689"/>
            <a:ext cx="1879755" cy="1635004"/>
          </a:xfrm>
          <a:custGeom>
            <a:avLst/>
            <a:gdLst>
              <a:gd name="T0" fmla="*/ 70 w 1000"/>
              <a:gd name="T1" fmla="*/ 712 h 868"/>
              <a:gd name="T2" fmla="*/ 788 w 1000"/>
              <a:gd name="T3" fmla="*/ 534 h 868"/>
              <a:gd name="T4" fmla="*/ 1000 w 1000"/>
              <a:gd name="T5" fmla="*/ 38 h 868"/>
              <a:gd name="T6" fmla="*/ 316 w 1000"/>
              <a:gd name="T7" fmla="*/ 198 h 868"/>
              <a:gd name="T8" fmla="*/ 0 w 1000"/>
              <a:gd name="T9" fmla="*/ 630 h 868"/>
              <a:gd name="T10" fmla="*/ 566 w 1000"/>
              <a:gd name="T11" fmla="*/ 360 h 868"/>
              <a:gd name="T12" fmla="*/ 70 w 1000"/>
              <a:gd name="T13" fmla="*/ 712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00" h="868">
                <a:moveTo>
                  <a:pt x="70" y="712"/>
                </a:moveTo>
                <a:cubicBezTo>
                  <a:pt x="70" y="712"/>
                  <a:pt x="485" y="868"/>
                  <a:pt x="788" y="534"/>
                </a:cubicBezTo>
                <a:cubicBezTo>
                  <a:pt x="980" y="322"/>
                  <a:pt x="1000" y="38"/>
                  <a:pt x="1000" y="38"/>
                </a:cubicBezTo>
                <a:cubicBezTo>
                  <a:pt x="1000" y="38"/>
                  <a:pt x="586" y="0"/>
                  <a:pt x="316" y="198"/>
                </a:cubicBezTo>
                <a:cubicBezTo>
                  <a:pt x="46" y="396"/>
                  <a:pt x="0" y="630"/>
                  <a:pt x="0" y="630"/>
                </a:cubicBezTo>
                <a:cubicBezTo>
                  <a:pt x="0" y="630"/>
                  <a:pt x="208" y="440"/>
                  <a:pt x="566" y="360"/>
                </a:cubicBezTo>
                <a:cubicBezTo>
                  <a:pt x="566" y="360"/>
                  <a:pt x="262" y="522"/>
                  <a:pt x="70" y="712"/>
                </a:cubicBezTo>
                <a:close/>
              </a:path>
            </a:pathLst>
          </a:custGeom>
          <a:solidFill>
            <a:srgbClr val="4D7F89"/>
          </a:solidFill>
          <a:ln w="6350">
            <a:noFill/>
          </a:ln>
        </p:spPr>
        <p:txBody>
          <a:bodyPr lIns="121908" tIns="60953" rIns="121908" bIns="60953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稻壳儿_答辩小姐姐作品_3"/>
          <p:cNvSpPr/>
          <p:nvPr/>
        </p:nvSpPr>
        <p:spPr bwMode="auto">
          <a:xfrm>
            <a:off x="5889490" y="2037928"/>
            <a:ext cx="1594883" cy="2858749"/>
          </a:xfrm>
          <a:custGeom>
            <a:avLst/>
            <a:gdLst>
              <a:gd name="T0" fmla="*/ 325 w 849"/>
              <a:gd name="T1" fmla="*/ 1518 h 1518"/>
              <a:gd name="T2" fmla="*/ 817 w 849"/>
              <a:gd name="T3" fmla="*/ 816 h 1518"/>
              <a:gd name="T4" fmla="*/ 539 w 849"/>
              <a:gd name="T5" fmla="*/ 0 h 1518"/>
              <a:gd name="T6" fmla="*/ 98 w 849"/>
              <a:gd name="T7" fmla="*/ 644 h 1518"/>
              <a:gd name="T8" fmla="*/ 189 w 849"/>
              <a:gd name="T9" fmla="*/ 1506 h 1518"/>
              <a:gd name="T10" fmla="*/ 455 w 849"/>
              <a:gd name="T11" fmla="*/ 706 h 1518"/>
              <a:gd name="T12" fmla="*/ 325 w 849"/>
              <a:gd name="T13" fmla="*/ 1518 h 1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9" h="1518">
                <a:moveTo>
                  <a:pt x="325" y="1518"/>
                </a:moveTo>
                <a:cubicBezTo>
                  <a:pt x="325" y="1518"/>
                  <a:pt x="785" y="1276"/>
                  <a:pt x="817" y="816"/>
                </a:cubicBezTo>
                <a:cubicBezTo>
                  <a:pt x="849" y="356"/>
                  <a:pt x="539" y="0"/>
                  <a:pt x="539" y="0"/>
                </a:cubicBezTo>
                <a:cubicBezTo>
                  <a:pt x="539" y="0"/>
                  <a:pt x="209" y="294"/>
                  <a:pt x="98" y="644"/>
                </a:cubicBezTo>
                <a:cubicBezTo>
                  <a:pt x="0" y="951"/>
                  <a:pt x="59" y="1290"/>
                  <a:pt x="189" y="1506"/>
                </a:cubicBezTo>
                <a:cubicBezTo>
                  <a:pt x="189" y="1506"/>
                  <a:pt x="167" y="1158"/>
                  <a:pt x="455" y="706"/>
                </a:cubicBezTo>
                <a:cubicBezTo>
                  <a:pt x="455" y="706"/>
                  <a:pt x="345" y="970"/>
                  <a:pt x="325" y="1518"/>
                </a:cubicBezTo>
                <a:close/>
              </a:path>
            </a:pathLst>
          </a:custGeom>
          <a:solidFill>
            <a:srgbClr val="A2633C"/>
          </a:solidFill>
          <a:ln w="6350">
            <a:noFill/>
          </a:ln>
        </p:spPr>
        <p:txBody>
          <a:bodyPr lIns="121908" tIns="60953" rIns="121908" bIns="60953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稻壳儿_答辩小姐姐作品_4"/>
          <p:cNvSpPr/>
          <p:nvPr/>
        </p:nvSpPr>
        <p:spPr bwMode="auto">
          <a:xfrm>
            <a:off x="4341356" y="2161516"/>
            <a:ext cx="1789477" cy="2611995"/>
          </a:xfrm>
          <a:custGeom>
            <a:avLst/>
            <a:gdLst>
              <a:gd name="T0" fmla="*/ 700 w 952"/>
              <a:gd name="T1" fmla="*/ 1330 h 1386"/>
              <a:gd name="T2" fmla="*/ 760 w 952"/>
              <a:gd name="T3" fmla="*/ 522 h 1386"/>
              <a:gd name="T4" fmla="*/ 138 w 952"/>
              <a:gd name="T5" fmla="*/ 0 h 1386"/>
              <a:gd name="T6" fmla="*/ 122 w 952"/>
              <a:gd name="T7" fmla="*/ 820 h 1386"/>
              <a:gd name="T8" fmla="*/ 590 w 952"/>
              <a:gd name="T9" fmla="*/ 1386 h 1386"/>
              <a:gd name="T10" fmla="*/ 412 w 952"/>
              <a:gd name="T11" fmla="*/ 618 h 1386"/>
              <a:gd name="T12" fmla="*/ 700 w 952"/>
              <a:gd name="T13" fmla="*/ 1330 h 1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2" h="1386">
                <a:moveTo>
                  <a:pt x="700" y="1330"/>
                </a:moveTo>
                <a:cubicBezTo>
                  <a:pt x="700" y="1330"/>
                  <a:pt x="952" y="916"/>
                  <a:pt x="760" y="522"/>
                </a:cubicBezTo>
                <a:cubicBezTo>
                  <a:pt x="571" y="134"/>
                  <a:pt x="138" y="0"/>
                  <a:pt x="138" y="0"/>
                </a:cubicBezTo>
                <a:cubicBezTo>
                  <a:pt x="138" y="0"/>
                  <a:pt x="0" y="476"/>
                  <a:pt x="122" y="820"/>
                </a:cubicBezTo>
                <a:cubicBezTo>
                  <a:pt x="241" y="1156"/>
                  <a:pt x="462" y="1316"/>
                  <a:pt x="590" y="1386"/>
                </a:cubicBezTo>
                <a:cubicBezTo>
                  <a:pt x="590" y="1386"/>
                  <a:pt x="422" y="1170"/>
                  <a:pt x="412" y="618"/>
                </a:cubicBezTo>
                <a:cubicBezTo>
                  <a:pt x="412" y="618"/>
                  <a:pt x="548" y="1094"/>
                  <a:pt x="700" y="1330"/>
                </a:cubicBezTo>
                <a:close/>
              </a:path>
            </a:pathLst>
          </a:custGeom>
          <a:solidFill>
            <a:srgbClr val="4D7F89"/>
          </a:solidFill>
          <a:ln w="6350">
            <a:noFill/>
          </a:ln>
        </p:spPr>
        <p:txBody>
          <a:bodyPr lIns="121908" tIns="60953" rIns="121908" bIns="60953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稻壳儿_答辩小姐姐作品_5"/>
          <p:cNvSpPr/>
          <p:nvPr/>
        </p:nvSpPr>
        <p:spPr bwMode="auto">
          <a:xfrm>
            <a:off x="3244000" y="3940965"/>
            <a:ext cx="1984073" cy="1356151"/>
          </a:xfrm>
          <a:custGeom>
            <a:avLst/>
            <a:gdLst>
              <a:gd name="T0" fmla="*/ 1056 w 1056"/>
              <a:gd name="T1" fmla="*/ 528 h 720"/>
              <a:gd name="T2" fmla="*/ 616 w 1056"/>
              <a:gd name="T3" fmla="*/ 80 h 720"/>
              <a:gd name="T4" fmla="*/ 0 w 1056"/>
              <a:gd name="T5" fmla="*/ 178 h 720"/>
              <a:gd name="T6" fmla="*/ 446 w 1056"/>
              <a:gd name="T7" fmla="*/ 596 h 720"/>
              <a:gd name="T8" fmla="*/ 1036 w 1056"/>
              <a:gd name="T9" fmla="*/ 622 h 720"/>
              <a:gd name="T10" fmla="*/ 504 w 1056"/>
              <a:gd name="T11" fmla="*/ 334 h 720"/>
              <a:gd name="T12" fmla="*/ 1056 w 1056"/>
              <a:gd name="T13" fmla="*/ 5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56" h="720">
                <a:moveTo>
                  <a:pt x="1056" y="528"/>
                </a:moveTo>
                <a:cubicBezTo>
                  <a:pt x="1056" y="528"/>
                  <a:pt x="950" y="160"/>
                  <a:pt x="616" y="80"/>
                </a:cubicBezTo>
                <a:cubicBezTo>
                  <a:pt x="282" y="0"/>
                  <a:pt x="0" y="178"/>
                  <a:pt x="0" y="178"/>
                </a:cubicBezTo>
                <a:cubicBezTo>
                  <a:pt x="0" y="178"/>
                  <a:pt x="190" y="477"/>
                  <a:pt x="446" y="596"/>
                </a:cubicBezTo>
                <a:cubicBezTo>
                  <a:pt x="712" y="720"/>
                  <a:pt x="952" y="660"/>
                  <a:pt x="1036" y="622"/>
                </a:cubicBezTo>
                <a:cubicBezTo>
                  <a:pt x="1036" y="622"/>
                  <a:pt x="786" y="594"/>
                  <a:pt x="504" y="334"/>
                </a:cubicBezTo>
                <a:cubicBezTo>
                  <a:pt x="504" y="334"/>
                  <a:pt x="824" y="508"/>
                  <a:pt x="1056" y="528"/>
                </a:cubicBezTo>
                <a:close/>
              </a:path>
            </a:pathLst>
          </a:custGeom>
          <a:solidFill>
            <a:srgbClr val="4D7F89"/>
          </a:solidFill>
          <a:ln w="6350">
            <a:noFill/>
          </a:ln>
        </p:spPr>
        <p:txBody>
          <a:bodyPr lIns="121908" tIns="60953" rIns="121908" bIns="60953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稻壳儿_答辩小姐姐作品_6"/>
          <p:cNvSpPr>
            <a:spLocks noChangeArrowheads="1"/>
          </p:cNvSpPr>
          <p:nvPr/>
        </p:nvSpPr>
        <p:spPr bwMode="auto">
          <a:xfrm>
            <a:off x="1083945" y="1667510"/>
            <a:ext cx="2974975" cy="1624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0000">
                      <a:srgbClr val="971A22"/>
                    </a:gs>
                    <a:gs pos="100000">
                      <a:srgbClr val="714C46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课程来源：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gradFill>
                <a:gsLst>
                  <a:gs pos="20000">
                    <a:srgbClr val="971A22"/>
                  </a:gs>
                  <a:gs pos="100000">
                    <a:srgbClr val="714C46"/>
                  </a:gs>
                </a:gsLst>
                <a:path path="circle">
                  <a:fillToRect r="100000" b="100000"/>
                </a:path>
                <a:tileRect l="-100000" t="-100000"/>
              </a:gra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0000">
                      <a:srgbClr val="971A22"/>
                    </a:gs>
                    <a:gs pos="100000">
                      <a:srgbClr val="714C46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       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0000">
                      <a:srgbClr val="971A22"/>
                    </a:gs>
                    <a:gs pos="100000">
                      <a:srgbClr val="714C46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起源于孩子的话题、行为和主动发起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0" name="稻壳儿_答辩小姐姐作品_10"/>
          <p:cNvGrpSpPr/>
          <p:nvPr/>
        </p:nvGrpSpPr>
        <p:grpSpPr>
          <a:xfrm>
            <a:off x="4058860" y="713275"/>
            <a:ext cx="4074281" cy="460375"/>
            <a:chOff x="3866082" y="713275"/>
            <a:chExt cx="4074281" cy="460375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3866082" y="944107"/>
              <a:ext cx="648182" cy="0"/>
            </a:xfrm>
            <a:prstGeom prst="line">
              <a:avLst/>
            </a:prstGeom>
            <a:ln w="12700">
              <a:solidFill>
                <a:srgbClr val="4D7F89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7292181" y="944107"/>
              <a:ext cx="648182" cy="0"/>
            </a:xfrm>
            <a:prstGeom prst="line">
              <a:avLst/>
            </a:prstGeom>
            <a:ln w="12700">
              <a:solidFill>
                <a:srgbClr val="4D7F89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"/>
            <p:cNvSpPr txBox="1"/>
            <p:nvPr/>
          </p:nvSpPr>
          <p:spPr>
            <a:xfrm>
              <a:off x="4554706" y="713275"/>
              <a:ext cx="269703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7200" spc="800">
                  <a:gradFill>
                    <a:gsLst>
                      <a:gs pos="0">
                        <a:srgbClr val="4D7F89"/>
                      </a:gs>
                      <a:gs pos="100000">
                        <a:srgbClr val="A2633C"/>
                      </a:gs>
                    </a:gsLst>
                    <a:lin ang="0" scaled="0"/>
                  </a:gradFill>
                  <a:latin typeface="杨任东竹石体-Regular" panose="02000000000000000000" pitchFamily="2" charset="-122"/>
                  <a:ea typeface="杨任东竹石体-Regular" panose="02000000000000000000" pitchFamily="2" charset="-122"/>
                  <a:cs typeface="阿里巴巴普惠体 R" panose="00020600040101010101" pitchFamily="18" charset="-122"/>
                </a:defRPr>
              </a:lvl1pPr>
            </a:lstStyle>
            <a:p>
              <a:r>
                <a:rPr lang="zh-CN" altLang="en-US" sz="2400" spc="300" dirty="0">
                  <a:latin typeface="+mn-lt"/>
                  <a:ea typeface="+mn-ea"/>
                  <a:cs typeface="+mn-ea"/>
                  <a:sym typeface="+mn-lt"/>
                </a:rPr>
                <a:t>我们的课程</a:t>
              </a:r>
              <a:endParaRPr lang="zh-CN" altLang="en-US" sz="2400" spc="3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" name="稻壳儿_答辩小姐姐作品_6"/>
          <p:cNvSpPr>
            <a:spLocks noChangeArrowheads="1"/>
          </p:cNvSpPr>
          <p:nvPr/>
        </p:nvSpPr>
        <p:spPr bwMode="auto">
          <a:xfrm>
            <a:off x="7484745" y="1358265"/>
            <a:ext cx="3907155" cy="947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0000">
                      <a:srgbClr val="971A22"/>
                    </a:gs>
                    <a:gs pos="100000">
                      <a:srgbClr val="714C46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课程推进：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gradFill>
                <a:gsLst>
                  <a:gs pos="20000">
                    <a:srgbClr val="971A22"/>
                  </a:gs>
                  <a:gs pos="100000">
                    <a:srgbClr val="714C46"/>
                  </a:gs>
                </a:gsLst>
                <a:path path="circle">
                  <a:fillToRect r="100000" b="100000"/>
                </a:path>
                <a:tileRect l="-100000" t="-100000"/>
              </a:gra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0000">
                      <a:srgbClr val="971A22"/>
                    </a:gs>
                    <a:gs pos="100000">
                      <a:srgbClr val="714C46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       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0000">
                      <a:srgbClr val="971A22"/>
                    </a:gs>
                    <a:gs pos="100000">
                      <a:srgbClr val="714C46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带着孩子一点一点做和理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稻壳儿_答辩小姐姐作品_6"/>
          <p:cNvSpPr>
            <a:spLocks noChangeArrowheads="1"/>
          </p:cNvSpPr>
          <p:nvPr/>
        </p:nvSpPr>
        <p:spPr bwMode="auto">
          <a:xfrm>
            <a:off x="574675" y="4274185"/>
            <a:ext cx="2974975" cy="1513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0000">
                      <a:srgbClr val="971A22"/>
                    </a:gs>
                    <a:gs pos="100000">
                      <a:srgbClr val="714C46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课程支持：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gradFill>
                <a:gsLst>
                  <a:gs pos="20000">
                    <a:srgbClr val="971A22"/>
                  </a:gs>
                  <a:gs pos="100000">
                    <a:srgbClr val="714C46"/>
                  </a:gs>
                </a:gsLst>
                <a:path path="circle">
                  <a:fillToRect r="100000" b="100000"/>
                </a:path>
                <a:tileRect l="-100000" t="-100000"/>
              </a:gra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0000">
                      <a:srgbClr val="971A22"/>
                    </a:gs>
                    <a:gs pos="100000">
                      <a:srgbClr val="714C46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    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0000">
                      <a:srgbClr val="971A22"/>
                    </a:gs>
                    <a:gs pos="100000">
                      <a:srgbClr val="714C46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学会放手、充分观察、适度支持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稻壳儿_答辩小姐姐作品_6"/>
          <p:cNvSpPr>
            <a:spLocks noChangeArrowheads="1"/>
          </p:cNvSpPr>
          <p:nvPr/>
        </p:nvSpPr>
        <p:spPr bwMode="auto">
          <a:xfrm>
            <a:off x="8668385" y="3747770"/>
            <a:ext cx="2837815" cy="1255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0000">
                      <a:srgbClr val="971A22"/>
                    </a:gs>
                    <a:gs pos="100000">
                      <a:srgbClr val="714C46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课程观：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gradFill>
                <a:gsLst>
                  <a:gs pos="20000">
                    <a:srgbClr val="971A22"/>
                  </a:gs>
                  <a:gs pos="100000">
                    <a:srgbClr val="714C46"/>
                  </a:gs>
                </a:gsLst>
                <a:path path="circle">
                  <a:fillToRect r="100000" b="100000"/>
                </a:path>
                <a:tileRect l="-100000" t="-100000"/>
              </a:gra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0000">
                      <a:srgbClr val="971A22"/>
                    </a:gs>
                    <a:gs pos="100000">
                      <a:srgbClr val="714C46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       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0000">
                      <a:srgbClr val="971A22"/>
                    </a:gs>
                    <a:gs pos="100000">
                      <a:srgbClr val="714C46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发现价值、尊重差异、多元推进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稻壳儿_答辩小姐姐作品_6"/>
          <p:cNvSpPr>
            <a:spLocks noChangeArrowheads="1"/>
          </p:cNvSpPr>
          <p:nvPr/>
        </p:nvSpPr>
        <p:spPr bwMode="auto">
          <a:xfrm>
            <a:off x="3549650" y="5293360"/>
            <a:ext cx="5930900" cy="1537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0000">
                      <a:srgbClr val="971A22"/>
                    </a:gs>
                    <a:gs pos="100000">
                      <a:srgbClr val="714C46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课程再认识：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gradFill>
                <a:gsLst>
                  <a:gs pos="20000">
                    <a:srgbClr val="971A22"/>
                  </a:gs>
                  <a:gs pos="100000">
                    <a:srgbClr val="714C46"/>
                  </a:gs>
                </a:gsLst>
                <a:path path="circle">
                  <a:fillToRect r="100000" b="100000"/>
                </a:path>
                <a:tileRect l="-100000" t="-100000"/>
              </a:gra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20000">
                      <a:srgbClr val="971A22"/>
                    </a:gs>
                    <a:gs pos="100000">
                      <a:srgbClr val="714C46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       </a:t>
            </a:r>
            <a:r>
              <a:rPr lang="zh-CN" altLang="en-US" sz="2000" b="1" noProof="0" dirty="0">
                <a:ln>
                  <a:noFill/>
                </a:ln>
                <a:gradFill>
                  <a:gsLst>
                    <a:gs pos="20000">
                      <a:srgbClr val="971A22"/>
                    </a:gs>
                    <a:gs pos="100000">
                      <a:srgbClr val="714C46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把他们当小大人，因为他们已然是小大人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稻壳儿_答辩小姐姐作品_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2" t="10256" r="8955" b="7487"/>
          <a:stretch>
            <a:fillRect/>
          </a:stretch>
        </p:blipFill>
        <p:spPr>
          <a:xfrm rot="5400000" flipV="1">
            <a:off x="2667003" y="-2667001"/>
            <a:ext cx="6858000" cy="12192001"/>
          </a:xfrm>
          <a:prstGeom prst="rect">
            <a:avLst/>
          </a:prstGeom>
        </p:spPr>
      </p:pic>
      <p:sp>
        <p:nvSpPr>
          <p:cNvPr id="6" name="稻壳儿_答辩小姐姐作品_2"/>
          <p:cNvSpPr txBox="1"/>
          <p:nvPr/>
        </p:nvSpPr>
        <p:spPr>
          <a:xfrm>
            <a:off x="2193032" y="2829098"/>
            <a:ext cx="7804666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gradFill>
                  <a:gsLst>
                    <a:gs pos="0">
                      <a:srgbClr val="4D7F89"/>
                    </a:gs>
                    <a:gs pos="100000">
                      <a:srgbClr val="A2633C"/>
                    </a:gs>
                  </a:gsLst>
                  <a:lin ang="0" scaled="0"/>
                </a:gradFill>
                <a:cs typeface="+mn-ea"/>
                <a:sym typeface="+mn-lt"/>
              </a:rPr>
              <a:t>谢谢大家</a:t>
            </a:r>
            <a:r>
              <a:rPr lang="zh-CN" altLang="en-US" sz="7200" dirty="0">
                <a:gradFill>
                  <a:gsLst>
                    <a:gs pos="0">
                      <a:srgbClr val="4D7F89"/>
                    </a:gs>
                    <a:gs pos="100000">
                      <a:srgbClr val="A2633C"/>
                    </a:gs>
                  </a:gsLst>
                  <a:lin ang="0" scaled="0"/>
                </a:gradFill>
                <a:cs typeface="+mn-ea"/>
                <a:sym typeface="+mn-lt"/>
              </a:rPr>
              <a:t>！</a:t>
            </a:r>
            <a:endParaRPr lang="zh-CN" altLang="en-US" sz="7200" dirty="0">
              <a:gradFill>
                <a:gsLst>
                  <a:gs pos="0">
                    <a:srgbClr val="4D7F89"/>
                  </a:gs>
                  <a:gs pos="100000">
                    <a:srgbClr val="A2633C"/>
                  </a:gs>
                </a:gsLst>
                <a:lin ang="0" scaled="0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稻壳儿_答辩小姐姐作品_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2" t="46244" r="8955" b="7486"/>
          <a:stretch>
            <a:fillRect/>
          </a:stretch>
        </p:blipFill>
        <p:spPr>
          <a:xfrm rot="10800000"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稻壳儿_答辩小姐姐作品_3"/>
          <p:cNvSpPr/>
          <p:nvPr/>
        </p:nvSpPr>
        <p:spPr>
          <a:xfrm flipH="1">
            <a:off x="266700" y="887095"/>
            <a:ext cx="11659235" cy="4707890"/>
          </a:xfrm>
          <a:prstGeom prst="rect">
            <a:avLst/>
          </a:prstGeom>
          <a:effectLst>
            <a:outerShdw blurRad="50800" dist="50800" dir="5400000" sx="1000" sy="1000" algn="ctr" rotWithShape="0">
              <a:srgbClr val="000000"/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主题核心价值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：归属感、自豪感、仪式感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2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 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主题目标：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2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1.感知新环境的人、事、物，愿意主动融入班级中及相关的新的环境中；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2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2能根据需要参与创设并管理班级，与同伴共同制定班级约定并执行；</a:t>
            </a:r>
            <a:endParaRPr lang="zh-CN" altLang="en-US" sz="24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250000"/>
              </a:lnSpc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3.乐意为身边有需要的人服务，乐于表现自己的才干，为成为大班的哥哥姐姐而自豪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。</a:t>
            </a:r>
            <a:endParaRPr lang="zh-CN" altLang="en-US" sz="20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稻壳儿_答辩小姐姐作品_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2" t="46244" r="8955" b="7486"/>
          <a:stretch>
            <a:fillRect/>
          </a:stretch>
        </p:blipFill>
        <p:spPr>
          <a:xfrm rot="10800000"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稻壳儿_答辩小姐姐作品_2"/>
          <p:cNvSpPr/>
          <p:nvPr/>
        </p:nvSpPr>
        <p:spPr>
          <a:xfrm>
            <a:off x="2647458" y="624868"/>
            <a:ext cx="6897084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000" spc="800" dirty="0">
                <a:gradFill>
                  <a:gsLst>
                    <a:gs pos="0">
                      <a:srgbClr val="4D7F89"/>
                    </a:gs>
                    <a:gs pos="100000">
                      <a:srgbClr val="A2633C"/>
                    </a:gs>
                  </a:gsLst>
                  <a:lin ang="0" scaled="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课程的来源</a:t>
            </a:r>
            <a:endParaRPr lang="zh-CN" altLang="en-US" sz="6000" spc="800" dirty="0">
              <a:gradFill>
                <a:gsLst>
                  <a:gs pos="0">
                    <a:srgbClr val="4D7F89"/>
                  </a:gs>
                  <a:gs pos="100000">
                    <a:srgbClr val="A2633C"/>
                  </a:gs>
                </a:gsLst>
                <a:lin ang="0" scaled="0"/>
              </a:gra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" name="稻壳儿_答辩小姐姐作品_3"/>
          <p:cNvSpPr/>
          <p:nvPr/>
        </p:nvSpPr>
        <p:spPr>
          <a:xfrm flipH="1">
            <a:off x="867410" y="1639570"/>
            <a:ext cx="7890510" cy="4399915"/>
          </a:xfrm>
          <a:prstGeom prst="rect">
            <a:avLst/>
          </a:prstGeom>
          <a:effectLst>
            <a:outerShdw blurRad="50800" dist="50800" dir="5400000" sx="1000" sy="1000" algn="ctr" rotWithShape="0">
              <a:srgbClr val="000000"/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1.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一个节点：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9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月开学季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2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2.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一种现象：孩子们将升入大班（身份发生变化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）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2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3.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一份调查：基础、需求、期待</a:t>
            </a:r>
            <a:endParaRPr lang="zh-CN" altLang="en-US" sz="2800" dirty="0">
              <a:gradFill>
                <a:gsLst>
                  <a:gs pos="20000">
                    <a:srgbClr val="971A22"/>
                  </a:gs>
                  <a:gs pos="100000">
                    <a:srgbClr val="714C46"/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l">
              <a:lnSpc>
                <a:spcPct val="250000"/>
              </a:lnSpc>
            </a:pPr>
            <a:endParaRPr lang="zh-CN" altLang="en-US" sz="2800" dirty="0">
              <a:gradFill>
                <a:gsLst>
                  <a:gs pos="20000">
                    <a:srgbClr val="971A22"/>
                  </a:gs>
                  <a:gs pos="100000">
                    <a:srgbClr val="714C46"/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稻壳儿_答辩小姐姐作品_8"/>
          <p:cNvGrpSpPr/>
          <p:nvPr/>
        </p:nvGrpSpPr>
        <p:grpSpPr>
          <a:xfrm>
            <a:off x="4058860" y="713275"/>
            <a:ext cx="4074281" cy="460375"/>
            <a:chOff x="3866082" y="713275"/>
            <a:chExt cx="4074281" cy="460375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3866082" y="944107"/>
              <a:ext cx="648182" cy="0"/>
            </a:xfrm>
            <a:prstGeom prst="line">
              <a:avLst/>
            </a:prstGeom>
            <a:ln w="12700">
              <a:solidFill>
                <a:srgbClr val="4D7F89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7292181" y="944107"/>
              <a:ext cx="648182" cy="0"/>
            </a:xfrm>
            <a:prstGeom prst="line">
              <a:avLst/>
            </a:prstGeom>
            <a:ln w="12700">
              <a:solidFill>
                <a:srgbClr val="4D7F89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"/>
            <p:cNvSpPr txBox="1"/>
            <p:nvPr/>
          </p:nvSpPr>
          <p:spPr>
            <a:xfrm>
              <a:off x="4554706" y="713275"/>
              <a:ext cx="269703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7200" spc="800">
                  <a:gradFill>
                    <a:gsLst>
                      <a:gs pos="0">
                        <a:srgbClr val="4D7F89"/>
                      </a:gs>
                      <a:gs pos="100000">
                        <a:srgbClr val="A2633C"/>
                      </a:gs>
                    </a:gsLst>
                    <a:lin ang="0" scaled="0"/>
                  </a:gradFill>
                  <a:latin typeface="杨任东竹石体-Regular" panose="02000000000000000000" pitchFamily="2" charset="-122"/>
                  <a:ea typeface="杨任东竹石体-Regular" panose="02000000000000000000" pitchFamily="2" charset="-122"/>
                  <a:cs typeface="阿里巴巴普惠体 R" panose="00020600040101010101" pitchFamily="18" charset="-122"/>
                </a:defRPr>
              </a:lvl1pPr>
            </a:lstStyle>
            <a:p>
              <a:r>
                <a:rPr lang="zh-CN" altLang="en-US" sz="2400" spc="300" dirty="0">
                  <a:latin typeface="+mn-lt"/>
                  <a:ea typeface="+mn-ea"/>
                  <a:cs typeface="+mn-ea"/>
                  <a:sym typeface="+mn-lt"/>
                </a:rPr>
                <a:t>一份调查</a:t>
              </a:r>
              <a:endParaRPr lang="zh-CN" altLang="en-US" sz="2400" spc="3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903605" y="1569720"/>
            <a:ext cx="1038225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A暑假里，你最大的进步或学到的最厉害的本领是什么？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</a:t>
            </a:r>
            <a:r>
              <a:rPr lang="en-US" altLang="zh-CN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——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了解幼儿目前的已有经验</a:t>
            </a:r>
            <a:endParaRPr lang="zh-CN" altLang="en-US" sz="32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32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altLang="zh-CN" sz="32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altLang="en-US" sz="32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来园第一天你想怎么过？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了解幼儿对升入大班后的期待</a:t>
            </a:r>
            <a:endParaRPr lang="zh-CN" altLang="en-US" sz="32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altLang="zh-CN" sz="32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C当了大班哥哥姐姐，你的感受是什么？你觉得自己能做什么？又最想做什么？</a:t>
            </a:r>
            <a:endParaRPr lang="en-US" altLang="zh-CN" sz="32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altLang="zh-CN" sz="32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</a:t>
            </a:r>
            <a:r>
              <a:rPr lang="en-US" altLang="zh-CN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了解幼儿当下感受、自我判断、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兴趣需求</a:t>
            </a:r>
            <a:endParaRPr lang="en-US" altLang="zh-CN" sz="32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稻壳儿_答辩小姐姐作品_1"/>
          <p:cNvSpPr/>
          <p:nvPr/>
        </p:nvSpPr>
        <p:spPr>
          <a:xfrm>
            <a:off x="313902" y="304800"/>
            <a:ext cx="11565466" cy="6248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" name="图表 9"/>
          <p:cNvPicPr/>
          <p:nvPr/>
        </p:nvPicPr>
        <p:blipFill>
          <a:blip r:embed="rId1"/>
          <a:stretch>
            <a:fillRect/>
          </a:stretch>
        </p:blipFill>
        <p:spPr>
          <a:xfrm>
            <a:off x="768985" y="864235"/>
            <a:ext cx="7498080" cy="51288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表 7"/>
          <p:cNvPicPr/>
          <p:nvPr/>
        </p:nvPicPr>
        <p:blipFill>
          <a:blip r:embed="rId2"/>
          <a:stretch>
            <a:fillRect/>
          </a:stretch>
        </p:blipFill>
        <p:spPr>
          <a:xfrm>
            <a:off x="768985" y="864235"/>
            <a:ext cx="7498080" cy="5422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9023350" y="755015"/>
            <a:ext cx="2240280" cy="6185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能力：明显进步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——自理能力、社会交往能力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运动能力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体验：更加多元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挑战性活动、合作性活动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关注：由小见大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家人、弟弟妹妹、班级、幼儿园环境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需求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：充满仪式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alt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庆祝自己进入大班的方式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grpSp>
        <p:nvGrpSpPr>
          <p:cNvPr id="37" name="稻壳儿_答辩小姐姐作品_9"/>
          <p:cNvGrpSpPr/>
          <p:nvPr/>
        </p:nvGrpSpPr>
        <p:grpSpPr>
          <a:xfrm>
            <a:off x="4603055" y="304970"/>
            <a:ext cx="3823456" cy="460375"/>
            <a:chOff x="3946727" y="1007915"/>
            <a:chExt cx="3823456" cy="460375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3946727" y="1237477"/>
              <a:ext cx="648182" cy="0"/>
            </a:xfrm>
            <a:prstGeom prst="line">
              <a:avLst/>
            </a:prstGeom>
            <a:ln w="12700">
              <a:solidFill>
                <a:srgbClr val="4D7F89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7122001" y="1238112"/>
              <a:ext cx="648182" cy="0"/>
            </a:xfrm>
            <a:prstGeom prst="line">
              <a:avLst/>
            </a:prstGeom>
            <a:ln w="12700">
              <a:solidFill>
                <a:srgbClr val="4D7F89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本框 39"/>
            <p:cNvSpPr txBox="1"/>
            <p:nvPr/>
          </p:nvSpPr>
          <p:spPr>
            <a:xfrm>
              <a:off x="4595346" y="1007915"/>
              <a:ext cx="269703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7200" spc="800">
                  <a:gradFill>
                    <a:gsLst>
                      <a:gs pos="0">
                        <a:srgbClr val="4D7F89"/>
                      </a:gs>
                      <a:gs pos="100000">
                        <a:srgbClr val="A2633C"/>
                      </a:gs>
                    </a:gsLst>
                    <a:lin ang="0" scaled="0"/>
                  </a:gradFill>
                  <a:latin typeface="杨任东竹石体-Regular" panose="02000000000000000000" pitchFamily="2" charset="-122"/>
                  <a:ea typeface="杨任东竹石体-Regular" panose="02000000000000000000" pitchFamily="2" charset="-122"/>
                  <a:cs typeface="阿里巴巴普惠体 R" panose="00020600040101010101" pitchFamily="18" charset="-122"/>
                </a:defRPr>
              </a:lvl1pPr>
            </a:lstStyle>
            <a:p>
              <a:r>
                <a:rPr lang="zh-CN" altLang="en-US" sz="2400" spc="300" dirty="0">
                  <a:latin typeface="+mn-lt"/>
                  <a:ea typeface="+mn-ea"/>
                  <a:cs typeface="+mn-ea"/>
                  <a:sym typeface="+mn-lt"/>
                </a:rPr>
                <a:t>数据分析</a:t>
              </a:r>
              <a:endParaRPr lang="zh-CN" altLang="en-US" sz="2400" spc="3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表 12"/>
          <p:cNvPicPr/>
          <p:nvPr/>
        </p:nvPicPr>
        <p:blipFill>
          <a:blip r:embed="rId1"/>
          <a:srcRect l="8182" r="10604"/>
          <a:stretch>
            <a:fillRect/>
          </a:stretch>
        </p:blipFill>
        <p:spPr>
          <a:xfrm>
            <a:off x="632460" y="132080"/>
            <a:ext cx="8282305" cy="62541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9271000" y="615950"/>
            <a:ext cx="259588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当了大班生的感受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altLang="zh-CN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自豪、喜悦、更能干了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最想做的事：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altLang="zh-CN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帮助他人：弟弟妹妹、爸爸妈妈、爷爷奶奶等</a:t>
            </a:r>
            <a:endParaRPr lang="zh-CN" altLang="en-US" sz="2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altLang="zh-CN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共同管理教室</a:t>
            </a:r>
            <a:endParaRPr lang="zh-CN" altLang="en-US" sz="2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altLang="zh-CN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自我展示</a:t>
            </a:r>
            <a:endParaRPr lang="zh-CN" altLang="en-US" sz="2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altLang="zh-CN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……</a:t>
            </a:r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en-US" altLang="zh-CN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大班生的身份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altLang="zh-CN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一种期待；一种鼓励、一种驱动和按时</a:t>
            </a:r>
            <a:endParaRPr lang="en-US" altLang="zh-CN" sz="2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en-US" altLang="zh-CN" sz="20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稻壳儿_答辩小姐姐作品_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2" t="46244" r="8955" b="7486"/>
          <a:stretch>
            <a:fillRect/>
          </a:stretch>
        </p:blipFill>
        <p:spPr>
          <a:xfrm rot="10800000"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稻壳儿_答辩小姐姐作品_2"/>
          <p:cNvSpPr/>
          <p:nvPr/>
        </p:nvSpPr>
        <p:spPr>
          <a:xfrm>
            <a:off x="2647458" y="1520853"/>
            <a:ext cx="6897084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5400" spc="800" dirty="0">
                <a:gradFill>
                  <a:gsLst>
                    <a:gs pos="0">
                      <a:srgbClr val="4D7F89"/>
                    </a:gs>
                    <a:gs pos="100000">
                      <a:srgbClr val="A2633C"/>
                    </a:gs>
                  </a:gsLst>
                  <a:lin ang="0" scaled="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我们的支持</a:t>
            </a:r>
            <a:endParaRPr lang="zh-CN" altLang="en-US" sz="5400" spc="800" dirty="0">
              <a:gradFill>
                <a:gsLst>
                  <a:gs pos="0">
                    <a:srgbClr val="4D7F89"/>
                  </a:gs>
                  <a:gs pos="100000">
                    <a:srgbClr val="A2633C"/>
                  </a:gs>
                </a:gsLst>
                <a:lin ang="0" scaled="0"/>
              </a:gra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" name="稻壳儿_答辩小姐姐作品_3"/>
          <p:cNvSpPr/>
          <p:nvPr/>
        </p:nvSpPr>
        <p:spPr>
          <a:xfrm flipH="1">
            <a:off x="2459419" y="2960570"/>
            <a:ext cx="7273163" cy="1168400"/>
          </a:xfrm>
          <a:prstGeom prst="rect">
            <a:avLst/>
          </a:prstGeom>
          <a:effectLst>
            <a:outerShdw blurRad="50800" dist="50800" dir="5400000" sx="1000" sy="1000" algn="ctr" rotWithShape="0">
              <a:srgbClr val="000000"/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50000"/>
              </a:lnSpc>
            </a:pPr>
            <a:r>
              <a:rPr lang="en-US" altLang="zh-CN" sz="2800" dirty="0">
                <a:gradFill>
                  <a:gsLst>
                    <a:gs pos="20000">
                      <a:srgbClr val="971A22"/>
                    </a:gs>
                    <a:gs pos="100000">
                      <a:srgbClr val="714C46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1.</a:t>
            </a:r>
            <a:r>
              <a:rPr lang="zh-CN" altLang="en-US" sz="2800" dirty="0">
                <a:gradFill>
                  <a:gsLst>
                    <a:gs pos="20000">
                      <a:srgbClr val="971A22"/>
                    </a:gs>
                    <a:gs pos="100000">
                      <a:srgbClr val="714C46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用充满归属感的环境欢迎孩子们的重新回归</a:t>
            </a:r>
            <a:endParaRPr lang="zh-CN" altLang="en-US" sz="2800" dirty="0">
              <a:gradFill>
                <a:gsLst>
                  <a:gs pos="20000">
                    <a:srgbClr val="971A22"/>
                  </a:gs>
                  <a:gs pos="100000">
                    <a:srgbClr val="714C46"/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稻壳儿_答辩小姐姐作品_3"/>
          <p:cNvSpPr/>
          <p:nvPr/>
        </p:nvSpPr>
        <p:spPr>
          <a:xfrm flipH="1">
            <a:off x="1365885" y="320675"/>
            <a:ext cx="9481820" cy="4861560"/>
          </a:xfrm>
          <a:prstGeom prst="rect">
            <a:avLst/>
          </a:prstGeom>
          <a:effectLst>
            <a:outerShdw blurRad="50800" dist="50800" dir="5400000" sx="1000" sy="1000" algn="ctr" rotWithShape="0">
              <a:srgbClr val="000000"/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50000"/>
              </a:lnSpc>
            </a:pPr>
            <a:r>
              <a:rPr lang="zh-CN" altLang="en-US" sz="4000" b="1" dirty="0">
                <a:gradFill>
                  <a:gsLst>
                    <a:gs pos="2000">
                      <a:srgbClr val="BA4A48"/>
                    </a:gs>
                    <a:gs pos="100000">
                      <a:srgbClr val="BF6B4F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我们做了哪些</a:t>
            </a:r>
            <a:r>
              <a:rPr lang="zh-CN" altLang="en-US" sz="4000" b="1" dirty="0">
                <a:gradFill>
                  <a:gsLst>
                    <a:gs pos="2000">
                      <a:srgbClr val="BA4A48"/>
                    </a:gs>
                    <a:gs pos="100000">
                      <a:srgbClr val="BF6B4F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准备？</a:t>
            </a:r>
            <a:endParaRPr lang="zh-CN" altLang="en-US" sz="4000" dirty="0">
              <a:gradFill>
                <a:gsLst>
                  <a:gs pos="0">
                    <a:srgbClr val="D79F90"/>
                  </a:gs>
                  <a:gs pos="100000">
                    <a:srgbClr val="531A06"/>
                  </a:gs>
                </a:gsLst>
                <a:path path="circle">
                  <a:fillToRect r="100000" b="100000"/>
                </a:path>
                <a:tileRect l="-100000" t="-100000"/>
              </a:gra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ctr">
              <a:lnSpc>
                <a:spcPct val="250000"/>
              </a:lnSpc>
            </a:pPr>
            <a:r>
              <a:rPr lang="en-US" altLang="zh-CN" sz="28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1.</a:t>
            </a:r>
            <a:r>
              <a:rPr lang="zh-CN" altLang="en-US" sz="28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有准备的环境</a:t>
            </a:r>
            <a:r>
              <a:rPr lang="en-US" altLang="zh-CN" sz="28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——</a:t>
            </a:r>
            <a:r>
              <a:rPr lang="zh-CN" altLang="en-US" sz="28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幼儿园环境、班级环境、区域环境</a:t>
            </a:r>
            <a:endParaRPr lang="zh-CN" altLang="en-US" sz="2800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  <a:tileRect l="-100000" t="-100000"/>
              </a:gra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ctr">
              <a:lnSpc>
                <a:spcPct val="250000"/>
              </a:lnSpc>
            </a:pPr>
            <a:r>
              <a:rPr lang="en-US" altLang="zh-CN" sz="28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2.</a:t>
            </a:r>
            <a:r>
              <a:rPr lang="zh-CN" altLang="en-US" sz="28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有准备的开学</a:t>
            </a:r>
            <a:r>
              <a:rPr lang="en-US" altLang="zh-CN" sz="28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——</a:t>
            </a:r>
            <a:r>
              <a:rPr lang="zh-CN" altLang="en-US" sz="28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充满放手与期待的入学仪式</a:t>
            </a:r>
            <a:endParaRPr lang="zh-CN" altLang="en-US" sz="2800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  <a:tileRect l="-100000" t="-100000"/>
              </a:gra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ctr">
              <a:lnSpc>
                <a:spcPct val="250000"/>
              </a:lnSpc>
            </a:pPr>
            <a:r>
              <a:rPr lang="en-US" altLang="zh-CN" sz="28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3.</a:t>
            </a:r>
            <a:r>
              <a:rPr lang="zh-CN" altLang="en-US" sz="28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有准备的家长和孩子</a:t>
            </a:r>
            <a:r>
              <a:rPr lang="en-US" altLang="zh-CN" sz="28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——</a:t>
            </a:r>
            <a:r>
              <a:rPr lang="zh-CN" altLang="en-US" sz="2800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  <a:tileRect l="-100000" t="-10000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提前知晓、充分准备</a:t>
            </a:r>
            <a:endParaRPr lang="zh-CN" altLang="en-US" sz="2800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  <a:tileRect l="-100000" t="-100000"/>
              </a:gra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5" name="稻壳儿_答辩小姐姐作品_4"/>
          <p:cNvSpPr txBox="1"/>
          <p:nvPr/>
        </p:nvSpPr>
        <p:spPr>
          <a:xfrm>
            <a:off x="1153992" y="320524"/>
            <a:ext cx="14934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7200" spc="800">
                <a:gradFill>
                  <a:gsLst>
                    <a:gs pos="0">
                      <a:srgbClr val="4D7F89"/>
                    </a:gs>
                    <a:gs pos="100000">
                      <a:srgbClr val="A2633C"/>
                    </a:gs>
                  </a:gsLst>
                  <a:lin ang="0" scaled="0"/>
                </a:gradFill>
                <a:latin typeface="杨任东竹石体-Regular" panose="02000000000000000000" pitchFamily="2" charset="-122"/>
                <a:ea typeface="杨任东竹石体-Regular" panose="02000000000000000000" pitchFamily="2" charset="-122"/>
                <a:cs typeface="阿里巴巴普惠体 R" panose="00020600040101010101" pitchFamily="18" charset="-122"/>
              </a:defRPr>
            </a:lvl1pPr>
          </a:lstStyle>
          <a:p>
            <a:r>
              <a:rPr lang="en-US" altLang="zh-CN" sz="8000" dirty="0">
                <a:latin typeface="+mn-lt"/>
                <a:ea typeface="+mn-ea"/>
                <a:cs typeface="+mn-ea"/>
                <a:sym typeface="+mn-lt"/>
              </a:rPr>
              <a:t>01</a:t>
            </a:r>
            <a:endParaRPr lang="zh-CN" altLang="en-US" sz="800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025" y="636270"/>
            <a:ext cx="10520680" cy="55854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020" y="320675"/>
            <a:ext cx="11090275" cy="635889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TABLE_BEAUTIFY" val="smartTable{79e9a0ab-9a9a-487b-8e63-5661a9e9c525}"/>
</p:tagLst>
</file>

<file path=ppt/tags/tag2.xml><?xml version="1.0" encoding="utf-8"?>
<p:tagLst xmlns:p="http://schemas.openxmlformats.org/presentationml/2006/main">
  <p:tag name="KSO_WM_UNIT_TABLE_BEAUTIFY" val="smartTable{c0dfc6ac-a75d-451e-abce-8a68033d6e96}"/>
</p:tagLst>
</file>

<file path=ppt/tags/tag3.xml><?xml version="1.0" encoding="utf-8"?>
<p:tagLst xmlns:p="http://schemas.openxmlformats.org/presentationml/2006/main">
  <p:tag name="REFSHAPE" val="53223686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n0qhesjf">
      <a:majorFont>
        <a:latin typeface="等线"/>
        <a:ea typeface="杨任东竹石体-Semibold"/>
        <a:cs typeface=""/>
      </a:majorFont>
      <a:minorFont>
        <a:latin typeface="等线"/>
        <a:ea typeface="杨任东竹石体-Semibold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1587</Words>
  <Application>WPS 演示</Application>
  <PresentationFormat>宽屏</PresentationFormat>
  <Paragraphs>212</Paragraphs>
  <Slides>25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杨任东竹石体-Regular</vt:lpstr>
      <vt:lpstr>阿里巴巴普惠体 R</vt:lpstr>
      <vt:lpstr>思源黑體 Medium</vt:lpstr>
      <vt:lpstr>等线</vt:lpstr>
      <vt:lpstr>杨任东竹石体-Semibold</vt:lpstr>
      <vt:lpstr>Segoe Print</vt:lpstr>
      <vt:lpstr>Arial Unicode MS</vt:lpstr>
      <vt:lpstr>Aaargh</vt:lpstr>
      <vt:lpstr>黑体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答辩小姐姐</dc:creator>
  <cp:lastModifiedBy>Strong…</cp:lastModifiedBy>
  <cp:revision>35</cp:revision>
  <dcterms:created xsi:type="dcterms:W3CDTF">2019-09-03T15:35:00Z</dcterms:created>
  <dcterms:modified xsi:type="dcterms:W3CDTF">2019-10-17T05:21:51Z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2052-11.1.0.9145</vt:lpwstr>
  </property>
</Properties>
</file>