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  <p:sldMasterId id="2147483672" r:id="rId4"/>
  </p:sldMasterIdLst>
  <p:sldIdLst>
    <p:sldId id="256" r:id="rId5"/>
    <p:sldId id="257" r:id="rId6"/>
    <p:sldId id="295" r:id="rId7"/>
    <p:sldId id="263" r:id="rId8"/>
    <p:sldId id="273" r:id="rId9"/>
    <p:sldId id="274" r:id="rId10"/>
    <p:sldId id="292" r:id="rId11"/>
    <p:sldId id="282" r:id="rId12"/>
    <p:sldId id="277" r:id="rId13"/>
  </p:sldIdLst>
  <p:sldSz cx="9144000" cy="6858000" type="screen4x3"/>
  <p:notesSz cx="6858000" cy="9144000"/>
  <p:defaultTextStyle>
    <a:defPPr>
      <a:defRPr lang="en-US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>
        <p:scale>
          <a:sx n="60" d="100"/>
          <a:sy n="60" d="100"/>
        </p:scale>
        <p:origin x="-1656" y="-204"/>
      </p:cViewPr>
      <p:guideLst>
        <p:guide orient="horz" pos="2178"/>
        <p:guide pos="292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199" cy="76199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3" Type="http://schemas.openxmlformats.org/officeDocument/2006/relationships/theme" Target="../theme/theme2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0.xml"/><Relationship Id="rId7" Type="http://schemas.openxmlformats.org/officeDocument/2006/relationships/slideLayout" Target="../slideLayouts/slideLayout29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3" Type="http://schemas.openxmlformats.org/officeDocument/2006/relationships/theme" Target="../theme/theme3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Rectangle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400"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1400"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050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2051" name="Rectangle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400"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1400"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075" name="Rectangle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400"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1400"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7" name="圆角矩形 3"/>
          <p:cNvSpPr/>
          <p:nvPr/>
        </p:nvSpPr>
        <p:spPr>
          <a:xfrm>
            <a:off x="1743075" y="1495425"/>
            <a:ext cx="5562600" cy="22860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pPr eaLnBrk="0" hangingPunct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098" name="TextBox 5"/>
          <p:cNvSpPr txBox="1"/>
          <p:nvPr/>
        </p:nvSpPr>
        <p:spPr>
          <a:xfrm>
            <a:off x="2273300" y="1841500"/>
            <a:ext cx="4619625" cy="15684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algn="ctr" eaLnBrk="0" hangingPunct="0"/>
            <a:r>
              <a:rPr lang="zh-CN" altLang="en-US" sz="4800" b="1" dirty="0">
                <a:latin typeface="宋体" panose="02010600030101010101" pitchFamily="2" charset="-122"/>
              </a:rPr>
              <a:t>小</a:t>
            </a:r>
            <a:r>
              <a:rPr lang="en-US" altLang="zh-CN" sz="4800" b="1" dirty="0">
                <a:latin typeface="宋体" panose="02010600030101010101" pitchFamily="2" charset="-122"/>
              </a:rPr>
              <a:t>1</a:t>
            </a:r>
            <a:r>
              <a:rPr lang="zh-CN" altLang="en-US" sz="4800" b="1" dirty="0">
                <a:latin typeface="宋体" panose="02010600030101010101" pitchFamily="2" charset="-122"/>
              </a:rPr>
              <a:t>班体验课程</a:t>
            </a:r>
            <a:endParaRPr lang="en-US" altLang="zh-CN" sz="4800" b="1" dirty="0">
              <a:latin typeface="宋体" panose="02010600030101010101" pitchFamily="2" charset="-122"/>
            </a:endParaRPr>
          </a:p>
          <a:p>
            <a:pPr algn="ctr" eaLnBrk="0" hangingPunct="0"/>
            <a:r>
              <a:rPr lang="en-US" altLang="zh-CN" sz="4800" b="1" dirty="0">
                <a:latin typeface="宋体" panose="02010600030101010101" pitchFamily="2" charset="-122"/>
              </a:rPr>
              <a:t>——</a:t>
            </a:r>
            <a:r>
              <a:rPr lang="zh-CN" altLang="en-US" sz="4800" b="1" dirty="0">
                <a:latin typeface="宋体" panose="02010600030101010101" pitchFamily="2" charset="-122"/>
              </a:rPr>
              <a:t>我会穿衣服</a:t>
            </a:r>
            <a:endParaRPr lang="zh-CN" altLang="en-US" sz="4800" b="1" dirty="0">
              <a:latin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1" name="TextBox 2"/>
          <p:cNvSpPr txBox="1"/>
          <p:nvPr/>
        </p:nvSpPr>
        <p:spPr>
          <a:xfrm>
            <a:off x="2049463" y="95250"/>
            <a:ext cx="4495800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en-US" altLang="zh-CN" sz="4400" b="1" dirty="0">
                <a:latin typeface="宋体" panose="02010600030101010101" pitchFamily="2" charset="-122"/>
              </a:rPr>
              <a:t>   </a:t>
            </a:r>
            <a:r>
              <a:rPr lang="zh-CN" altLang="en-US" sz="4400" b="1" dirty="0">
                <a:latin typeface="宋体" panose="02010600030101010101" pitchFamily="2" charset="-122"/>
              </a:rPr>
              <a:t>课程起源一</a:t>
            </a:r>
            <a:endParaRPr lang="en-US" altLang="zh-CN" sz="4400" b="1" dirty="0">
              <a:latin typeface="宋体" panose="02010600030101010101" pitchFamily="2" charset="-122"/>
            </a:endParaRPr>
          </a:p>
        </p:txBody>
      </p:sp>
      <p:pic>
        <p:nvPicPr>
          <p:cNvPr id="5122" name="图片 2" descr="IMG_111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36905" y="2529205"/>
            <a:ext cx="3371850" cy="25288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3" name="云形标注 1"/>
          <p:cNvSpPr/>
          <p:nvPr/>
        </p:nvSpPr>
        <p:spPr>
          <a:xfrm>
            <a:off x="4073525" y="863600"/>
            <a:ext cx="4203700" cy="1941195"/>
          </a:xfrm>
          <a:prstGeom prst="cloudCallout">
            <a:avLst>
              <a:gd name="adj1" fmla="val -20833"/>
              <a:gd name="adj2" fmla="val 62500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40" tIns="45720" rIns="91440" bIns="45720" anchor="t"/>
          <a:p>
            <a:pPr eaLnBrk="0" hangingPunct="0">
              <a:buSzTx/>
            </a:pPr>
            <a:r>
              <a:rPr lang="zh-CN" altLang="en-US" sz="2800" b="1">
                <a:latin typeface="Arial" panose="020B0604020202020204" pitchFamily="34" charset="0"/>
              </a:rPr>
              <a:t>米可：老师，你帮我穿下衣服吧！</a:t>
            </a:r>
            <a:endParaRPr lang="en-US" altLang="zh-CN" sz="2800" b="1">
              <a:latin typeface="Arial" panose="020B0604020202020204" pitchFamily="34" charset="0"/>
            </a:endParaRPr>
          </a:p>
        </p:txBody>
      </p:sp>
      <p:sp>
        <p:nvSpPr>
          <p:cNvPr id="2" name="云形标注 1"/>
          <p:cNvSpPr/>
          <p:nvPr/>
        </p:nvSpPr>
        <p:spPr>
          <a:xfrm>
            <a:off x="4219575" y="2984500"/>
            <a:ext cx="4203700" cy="1941195"/>
          </a:xfrm>
          <a:prstGeom prst="cloudCallout">
            <a:avLst>
              <a:gd name="adj1" fmla="val -20833"/>
              <a:gd name="adj2" fmla="val 62500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40" tIns="45720" rIns="91440" bIns="45720" anchor="t"/>
          <a:p>
            <a:pPr eaLnBrk="0" hangingPunct="0">
              <a:buSzTx/>
            </a:pPr>
            <a:r>
              <a:rPr lang="zh-CN" altLang="en-US" sz="2800" b="1">
                <a:latin typeface="Arial" panose="020B0604020202020204" pitchFamily="34" charset="0"/>
              </a:rPr>
              <a:t>吴思怡：老师，</a:t>
            </a:r>
            <a:r>
              <a:rPr lang="zh-CN" sz="2800" b="1">
                <a:latin typeface="Arial" panose="020B0604020202020204" pitchFamily="34" charset="0"/>
              </a:rPr>
              <a:t>我也不会穿！</a:t>
            </a:r>
            <a:endParaRPr lang="zh-CN" sz="2800" b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图片 3" descr="R$)Z3JW}FW[{UZU18QF7~KC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74040" y="349885"/>
            <a:ext cx="7996555" cy="2891790"/>
          </a:xfrm>
          <a:prstGeom prst="rect">
            <a:avLst/>
          </a:prstGeom>
        </p:spPr>
      </p:pic>
      <p:sp>
        <p:nvSpPr>
          <p:cNvPr id="5125" name="圆角矩形 5"/>
          <p:cNvSpPr/>
          <p:nvPr/>
        </p:nvSpPr>
        <p:spPr>
          <a:xfrm>
            <a:off x="3138805" y="3458210"/>
            <a:ext cx="4351338" cy="2760663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40" tIns="45720" rIns="91440" bIns="45720" anchor="t"/>
          <a:p>
            <a:pPr eaLnBrk="0" hangingPunct="0">
              <a:buSzTx/>
            </a:pPr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5126" name="文本框 6"/>
          <p:cNvSpPr txBox="1"/>
          <p:nvPr/>
        </p:nvSpPr>
        <p:spPr>
          <a:xfrm>
            <a:off x="3469640" y="3660775"/>
            <a:ext cx="3811588" cy="22447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2800" b="1">
                <a:latin typeface="Arial" panose="020B0604020202020204" pitchFamily="34" charset="0"/>
              </a:rPr>
              <a:t>问题调查：午睡后现场观察幼儿穿衣服能力，进行了数据统计，大部分孩子在穿衣服方面自我服务能力薄弱。</a:t>
            </a:r>
            <a:endParaRPr lang="zh-CN" altLang="en-US" sz="2800" b="1">
              <a:latin typeface="Arial" panose="020B0604020202020204" pitchFamily="34" charset="0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457200" y="1524000"/>
            <a:ext cx="8229600" cy="60960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3" name="TextBox 7"/>
          <p:cNvSpPr txBox="1"/>
          <p:nvPr/>
        </p:nvSpPr>
        <p:spPr>
          <a:xfrm>
            <a:off x="1101725" y="1586865"/>
            <a:ext cx="7162800" cy="19380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en-US" altLang="zh-CN" sz="2400" b="1" dirty="0">
                <a:latin typeface="宋体" panose="02010600030101010101" pitchFamily="2" charset="-122"/>
              </a:rPr>
              <a:t>1.</a:t>
            </a:r>
            <a:r>
              <a:rPr lang="zh-CN" altLang="en-US" sz="2400" b="1" dirty="0">
                <a:latin typeface="宋体" panose="02010600030101010101" pitchFamily="2" charset="-122"/>
              </a:rPr>
              <a:t>通过说一说、看一看等形式知道穿衣服的步骤，</a:t>
            </a:r>
            <a:r>
              <a:rPr lang="zh-CN" altLang="en-US" sz="2400" b="1" dirty="0">
                <a:latin typeface="宋体" panose="02010600030101010101" pitchFamily="2" charset="-122"/>
                <a:sym typeface="+mn-ea"/>
              </a:rPr>
              <a:t>掌握穿衣的基本方法，</a:t>
            </a:r>
            <a:endParaRPr lang="zh-CN" altLang="en-US" sz="2400" b="1" dirty="0">
              <a:latin typeface="宋体" panose="02010600030101010101" pitchFamily="2" charset="-122"/>
              <a:sym typeface="+mn-ea"/>
            </a:endParaRPr>
          </a:p>
          <a:p>
            <a:r>
              <a:rPr lang="zh-CN" altLang="en-US" sz="2400" b="1" dirty="0">
                <a:latin typeface="宋体" panose="02010600030101010101" pitchFamily="2" charset="-122"/>
              </a:rPr>
              <a:t>2</a:t>
            </a:r>
            <a:r>
              <a:rPr lang="en-US" altLang="zh-CN" sz="2400" b="1" dirty="0">
                <a:latin typeface="宋体" panose="02010600030101010101" pitchFamily="2" charset="-122"/>
              </a:rPr>
              <a:t>.</a:t>
            </a:r>
            <a:r>
              <a:rPr lang="zh-CN" altLang="en-US" sz="2400" b="1" dirty="0">
                <a:latin typeface="宋体" panose="02010600030101010101" pitchFamily="2" charset="-122"/>
              </a:rPr>
              <a:t>在帮助下能穿脱衣服，</a:t>
            </a:r>
            <a:r>
              <a:rPr lang="zh-CN" altLang="en-US" sz="2400" b="1" dirty="0">
                <a:latin typeface="宋体" panose="02010600030101010101" pitchFamily="2" charset="-122"/>
                <a:sym typeface="+mn-ea"/>
              </a:rPr>
              <a:t>体验成功的快乐，</a:t>
            </a:r>
            <a:r>
              <a:rPr lang="zh-CN" altLang="en-US" sz="2400" b="1" dirty="0">
                <a:latin typeface="宋体" panose="02010600030101010101" pitchFamily="2" charset="-122"/>
                <a:sym typeface="+mn-ea"/>
              </a:rPr>
              <a:t>从而</a:t>
            </a:r>
            <a:r>
              <a:rPr lang="zh-CN" altLang="en-US" sz="2400" b="1" dirty="0">
                <a:latin typeface="宋体" panose="02010600030101010101" pitchFamily="2" charset="-122"/>
                <a:sym typeface="+mn-ea"/>
              </a:rPr>
              <a:t>养成自己的事情自己做的良好习惯。</a:t>
            </a:r>
            <a:endParaRPr lang="zh-CN" altLang="en-US" sz="2400" b="1" dirty="0">
              <a:latin typeface="宋体" panose="02010600030101010101" pitchFamily="2" charset="-122"/>
            </a:endParaRPr>
          </a:p>
          <a:p>
            <a:r>
              <a:rPr lang="en-US" altLang="zh-CN" sz="2400" b="1" dirty="0">
                <a:latin typeface="宋体" panose="02010600030101010101" pitchFamily="2" charset="-122"/>
              </a:rPr>
              <a:t>3.</a:t>
            </a:r>
            <a:r>
              <a:rPr lang="zh-CN" altLang="en-US" sz="2400" b="1" dirty="0">
                <a:latin typeface="宋体" panose="02010600030101010101" pitchFamily="2" charset="-122"/>
              </a:rPr>
              <a:t>活动中</a:t>
            </a:r>
            <a:r>
              <a:rPr lang="en-US" altLang="zh-CN" sz="2400" b="1" dirty="0">
                <a:latin typeface="宋体" panose="02010600030101010101" pitchFamily="2" charset="-122"/>
              </a:rPr>
              <a:t>发生问题的时候，会请求同伴或老师帮助</a:t>
            </a:r>
            <a:endParaRPr lang="en-US" altLang="zh-CN" sz="2400" b="1" dirty="0">
              <a:latin typeface="宋体" panose="02010600030101010101" pitchFamily="2" charset="-122"/>
            </a:endParaRPr>
          </a:p>
        </p:txBody>
      </p:sp>
      <p:sp>
        <p:nvSpPr>
          <p:cNvPr id="8194" name="TextBox 8"/>
          <p:cNvSpPr txBox="1"/>
          <p:nvPr/>
        </p:nvSpPr>
        <p:spPr>
          <a:xfrm>
            <a:off x="3124200" y="152400"/>
            <a:ext cx="3962400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4400" b="1" dirty="0">
                <a:latin typeface="Arial" panose="020B0604020202020204" pitchFamily="34" charset="0"/>
              </a:rPr>
              <a:t>课程目标：</a:t>
            </a:r>
            <a:endParaRPr lang="zh-CN" altLang="en-US" sz="44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7" name="文本框 10"/>
          <p:cNvSpPr txBox="1"/>
          <p:nvPr/>
        </p:nvSpPr>
        <p:spPr>
          <a:xfrm>
            <a:off x="3048000" y="381000"/>
            <a:ext cx="2744788" cy="70643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4000" b="1" dirty="0">
                <a:latin typeface="方正少儿简体" charset="-122"/>
                <a:ea typeface="方正少儿简体" charset="-122"/>
              </a:rPr>
              <a:t>课程网络：</a:t>
            </a:r>
            <a:endParaRPr lang="zh-CN" altLang="en-US" sz="4000" b="1" dirty="0">
              <a:latin typeface="方正少儿简体" charset="-122"/>
              <a:ea typeface="方正少儿简体" charset="-122"/>
            </a:endParaRPr>
          </a:p>
        </p:txBody>
      </p:sp>
      <p:sp>
        <p:nvSpPr>
          <p:cNvPr id="9218" name="文本框 1"/>
          <p:cNvSpPr txBox="1"/>
          <p:nvPr/>
        </p:nvSpPr>
        <p:spPr>
          <a:xfrm>
            <a:off x="2476500" y="1089025"/>
            <a:ext cx="3744913" cy="6445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en-US" altLang="zh-CN" sz="3600" b="1">
                <a:latin typeface="Arial" panose="020B0604020202020204" pitchFamily="34" charset="0"/>
              </a:rPr>
              <a:t>    </a:t>
            </a:r>
            <a:r>
              <a:rPr lang="zh-CN" altLang="en-US" sz="3600" b="1">
                <a:latin typeface="Arial" panose="020B0604020202020204" pitchFamily="34" charset="0"/>
              </a:rPr>
              <a:t>我会穿衣服</a:t>
            </a:r>
            <a:endParaRPr lang="zh-CN" altLang="en-US" sz="3600" b="1">
              <a:latin typeface="Arial" panose="020B0604020202020204" pitchFamily="34" charset="0"/>
            </a:endParaRPr>
          </a:p>
        </p:txBody>
      </p:sp>
      <p:cxnSp>
        <p:nvCxnSpPr>
          <p:cNvPr id="3" name="直接箭头连接符 2"/>
          <p:cNvCxnSpPr/>
          <p:nvPr/>
        </p:nvCxnSpPr>
        <p:spPr>
          <a:xfrm flipH="1">
            <a:off x="1825625" y="1905000"/>
            <a:ext cx="1222375" cy="140970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220" name="圆角矩形 5"/>
          <p:cNvSpPr/>
          <p:nvPr/>
        </p:nvSpPr>
        <p:spPr>
          <a:xfrm>
            <a:off x="177165" y="3429000"/>
            <a:ext cx="2628900" cy="177355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40" tIns="45720" rIns="91440" bIns="45720" anchor="t"/>
          <a:p>
            <a:pPr eaLnBrk="0" hangingPunct="0">
              <a:buSzTx/>
            </a:pPr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9221" name="文本框 6"/>
          <p:cNvSpPr txBox="1"/>
          <p:nvPr/>
        </p:nvSpPr>
        <p:spPr>
          <a:xfrm>
            <a:off x="521018" y="3690620"/>
            <a:ext cx="2085975" cy="101473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2000" b="1">
                <a:latin typeface="Arial" panose="020B0604020202020204" pitchFamily="34" charset="0"/>
              </a:rPr>
              <a:t>基于现状：</a:t>
            </a:r>
            <a:endParaRPr lang="zh-CN" altLang="en-US" sz="2000" b="1">
              <a:latin typeface="Arial" panose="020B0604020202020204" pitchFamily="34" charset="0"/>
            </a:endParaRPr>
          </a:p>
          <a:p>
            <a:r>
              <a:rPr lang="zh-CN" altLang="en-US" sz="2000" b="1">
                <a:latin typeface="Arial" panose="020B0604020202020204" pitchFamily="34" charset="0"/>
              </a:rPr>
              <a:t>观察确定课程内容</a:t>
            </a:r>
            <a:endParaRPr lang="zh-CN" altLang="en-US" sz="2000" b="1">
              <a:latin typeface="Arial" panose="020B0604020202020204" pitchFamily="34" charset="0"/>
            </a:endParaRPr>
          </a:p>
        </p:txBody>
      </p:sp>
      <p:cxnSp>
        <p:nvCxnSpPr>
          <p:cNvPr id="8" name="直接箭头连接符 7"/>
          <p:cNvCxnSpPr/>
          <p:nvPr/>
        </p:nvCxnSpPr>
        <p:spPr>
          <a:xfrm flipH="1">
            <a:off x="4510088" y="1905000"/>
            <a:ext cx="61913" cy="157480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223" name="圆角矩形 8"/>
          <p:cNvSpPr/>
          <p:nvPr/>
        </p:nvSpPr>
        <p:spPr>
          <a:xfrm>
            <a:off x="3314065" y="3496945"/>
            <a:ext cx="2516505" cy="170561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40" tIns="45720" rIns="91440" bIns="45720" anchor="t"/>
          <a:p>
            <a:pPr eaLnBrk="0" hangingPunct="0">
              <a:buSzTx/>
            </a:pPr>
            <a:endParaRPr lang="zh-CN" altLang="en-US">
              <a:latin typeface="Arial" panose="020B0604020202020204" pitchFamily="34" charset="0"/>
            </a:endParaRPr>
          </a:p>
          <a:p>
            <a:pPr eaLnBrk="0" hangingPunct="0">
              <a:buSzTx/>
            </a:pPr>
            <a:r>
              <a:rPr lang="zh-CN" altLang="en-US" sz="2000" b="1">
                <a:latin typeface="Arial" panose="020B0604020202020204" pitchFamily="34" charset="0"/>
              </a:rPr>
              <a:t>    产生需要：</a:t>
            </a:r>
            <a:endParaRPr lang="zh-CN" altLang="en-US" sz="2000" b="1">
              <a:latin typeface="Arial" panose="020B0604020202020204" pitchFamily="34" charset="0"/>
            </a:endParaRPr>
          </a:p>
          <a:p>
            <a:pPr eaLnBrk="0" hangingPunct="0">
              <a:buSzTx/>
            </a:pPr>
            <a:r>
              <a:rPr lang="zh-CN" altLang="en-US" sz="2000" b="1">
                <a:latin typeface="Arial" panose="020B0604020202020204" pitchFamily="34" charset="0"/>
              </a:rPr>
              <a:t>开展穿衣课程</a:t>
            </a:r>
            <a:endParaRPr lang="zh-CN" altLang="en-US" sz="2000" b="1">
              <a:latin typeface="Arial" panose="020B0604020202020204" pitchFamily="34" charset="0"/>
            </a:endParaRPr>
          </a:p>
        </p:txBody>
      </p:sp>
      <p:cxnSp>
        <p:nvCxnSpPr>
          <p:cNvPr id="10" name="直接箭头连接符 9"/>
          <p:cNvCxnSpPr/>
          <p:nvPr/>
        </p:nvCxnSpPr>
        <p:spPr>
          <a:xfrm>
            <a:off x="5473700" y="1790700"/>
            <a:ext cx="1993900" cy="163830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225" name="圆角矩形 10"/>
          <p:cNvSpPr/>
          <p:nvPr/>
        </p:nvSpPr>
        <p:spPr>
          <a:xfrm>
            <a:off x="6400800" y="3505200"/>
            <a:ext cx="2590800" cy="21336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40" tIns="45720" rIns="91440" bIns="45720" anchor="t"/>
          <a:p>
            <a:pPr eaLnBrk="0" hangingPunct="0">
              <a:buSzTx/>
            </a:pPr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9226" name="文本框 14"/>
          <p:cNvSpPr txBox="1"/>
          <p:nvPr/>
        </p:nvSpPr>
        <p:spPr>
          <a:xfrm>
            <a:off x="6778625" y="3917950"/>
            <a:ext cx="1863725" cy="706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2000" b="1">
                <a:latin typeface="Arial" panose="020B0604020202020204" pitchFamily="34" charset="0"/>
              </a:rPr>
              <a:t>探索实践：</a:t>
            </a:r>
            <a:endParaRPr lang="zh-CN" altLang="en-US" sz="2000" b="1">
              <a:latin typeface="Arial" panose="020B0604020202020204" pitchFamily="34" charset="0"/>
            </a:endParaRPr>
          </a:p>
          <a:p>
            <a:r>
              <a:rPr lang="zh-CN" altLang="en-US" sz="2000" b="1">
                <a:latin typeface="Arial" panose="020B0604020202020204" pitchFamily="34" charset="0"/>
              </a:rPr>
              <a:t>体验成功喜悦</a:t>
            </a:r>
            <a:endParaRPr lang="zh-CN" altLang="en-US" sz="2000" b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1" name="标题 1"/>
          <p:cNvSpPr>
            <a:spLocks noGrp="1"/>
          </p:cNvSpPr>
          <p:nvPr>
            <p:ph type="ctrTitle"/>
          </p:nvPr>
        </p:nvSpPr>
        <p:spPr>
          <a:xfrm>
            <a:off x="1143000" y="755650"/>
            <a:ext cx="6858000" cy="989013"/>
          </a:xfrm>
        </p:spPr>
        <p:txBody>
          <a:bodyPr vert="horz" wrap="square" lIns="91440" tIns="45720" rIns="91440" bIns="45720" anchor="ctr"/>
          <a:p>
            <a:pPr>
              <a:buClrTx/>
              <a:buSzTx/>
              <a:buFontTx/>
            </a:pPr>
            <a:r>
              <a:rPr lang="en-US" altLang="zh-CN" b="1" dirty="0">
                <a:latin typeface="方正少儿简体" charset="-122"/>
                <a:ea typeface="方正少儿简体" charset="-122"/>
              </a:rPr>
              <a:t>part1:</a:t>
            </a:r>
            <a:r>
              <a:rPr lang="zh-CN" altLang="en-US" b="1" dirty="0">
                <a:latin typeface="方正少儿简体" charset="-122"/>
                <a:ea typeface="方正少儿简体" charset="-122"/>
              </a:rPr>
              <a:t>问题大调查</a:t>
            </a:r>
            <a:endParaRPr lang="zh-CN" altLang="en-US" b="1" dirty="0">
              <a:latin typeface="方正少儿简体" charset="-122"/>
              <a:ea typeface="方正少儿简体" charset="-122"/>
            </a:endParaRPr>
          </a:p>
        </p:txBody>
      </p:sp>
      <p:cxnSp>
        <p:nvCxnSpPr>
          <p:cNvPr id="5" name="直接箭头连接符 4"/>
          <p:cNvCxnSpPr/>
          <p:nvPr/>
        </p:nvCxnSpPr>
        <p:spPr>
          <a:xfrm flipH="1">
            <a:off x="1939925" y="2362200"/>
            <a:ext cx="1184275" cy="1348740"/>
          </a:xfrm>
          <a:prstGeom prst="straightConnector1">
            <a:avLst/>
          </a:prstGeom>
          <a:ln w="34925"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243" name="文本框 3"/>
          <p:cNvSpPr txBox="1"/>
          <p:nvPr/>
        </p:nvSpPr>
        <p:spPr>
          <a:xfrm>
            <a:off x="1223963" y="3852863"/>
            <a:ext cx="1870075" cy="829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400" b="1" dirty="0">
                <a:latin typeface="方正少儿简体" charset="-122"/>
                <a:ea typeface="方正少儿简体" charset="-122"/>
              </a:rPr>
              <a:t>午睡后穿衣观察统计</a:t>
            </a:r>
            <a:endParaRPr lang="zh-CN" altLang="en-US" sz="2400" b="1" dirty="0">
              <a:latin typeface="方正少儿简体" charset="-122"/>
              <a:ea typeface="方正少儿简体" charset="-122"/>
            </a:endParaRPr>
          </a:p>
        </p:txBody>
      </p:sp>
      <p:cxnSp>
        <p:nvCxnSpPr>
          <p:cNvPr id="7" name="直接箭头连接符 6"/>
          <p:cNvCxnSpPr/>
          <p:nvPr/>
        </p:nvCxnSpPr>
        <p:spPr>
          <a:xfrm>
            <a:off x="6518275" y="2192020"/>
            <a:ext cx="1143000" cy="1346200"/>
          </a:xfrm>
          <a:prstGeom prst="straightConnector1">
            <a:avLst/>
          </a:prstGeom>
          <a:ln w="34925"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246" name="文本框 9"/>
          <p:cNvSpPr txBox="1"/>
          <p:nvPr/>
        </p:nvSpPr>
        <p:spPr>
          <a:xfrm>
            <a:off x="6518275" y="3655695"/>
            <a:ext cx="2097405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2400" b="1" dirty="0">
                <a:latin typeface="方正少儿简体" charset="-122"/>
                <a:ea typeface="方正少儿简体" charset="-122"/>
              </a:rPr>
              <a:t>确定调查内容</a:t>
            </a:r>
            <a:endParaRPr lang="zh-CN" altLang="en-US" sz="2400" b="1" dirty="0">
              <a:latin typeface="方正少儿简体" charset="-122"/>
              <a:ea typeface="方正少儿简体" charset="-122"/>
            </a:endParaRPr>
          </a:p>
        </p:txBody>
      </p:sp>
      <p:cxnSp>
        <p:nvCxnSpPr>
          <p:cNvPr id="2" name="直接箭头连接符 1"/>
          <p:cNvCxnSpPr/>
          <p:nvPr/>
        </p:nvCxnSpPr>
        <p:spPr>
          <a:xfrm>
            <a:off x="4685665" y="2404745"/>
            <a:ext cx="12700" cy="1263650"/>
          </a:xfrm>
          <a:prstGeom prst="straightConnector1">
            <a:avLst/>
          </a:prstGeom>
          <a:ln w="34925"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249" name="文本框 2"/>
          <p:cNvSpPr txBox="1"/>
          <p:nvPr/>
        </p:nvSpPr>
        <p:spPr>
          <a:xfrm>
            <a:off x="3281680" y="3852545"/>
            <a:ext cx="2820670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2400" b="1">
                <a:latin typeface="Arial" panose="020B0604020202020204" pitchFamily="34" charset="0"/>
              </a:rPr>
              <a:t>家长信息反馈统计</a:t>
            </a:r>
            <a:endParaRPr lang="zh-CN" altLang="en-US" sz="2400" b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" name="矩形 9"/>
          <p:cNvSpPr/>
          <p:nvPr/>
        </p:nvSpPr>
        <p:spPr>
          <a:xfrm>
            <a:off x="1824990" y="1615123"/>
            <a:ext cx="1365250" cy="4608513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en-US" altLang="en-US" sz="1800" b="0" i="0" u="none" strike="noStrike" cap="none" normalizeH="0" baseline="0" noProof="1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266" name="文本框 11"/>
          <p:cNvSpPr txBox="1"/>
          <p:nvPr/>
        </p:nvSpPr>
        <p:spPr>
          <a:xfrm>
            <a:off x="2077720" y="2110105"/>
            <a:ext cx="859790" cy="3227705"/>
          </a:xfrm>
          <a:prstGeom prst="rect">
            <a:avLst/>
          </a:prstGeom>
          <a:noFill/>
          <a:ln w="9525">
            <a:noFill/>
          </a:ln>
        </p:spPr>
        <p:txBody>
          <a:bodyPr vert="eaVert" wrap="square" anchor="t">
            <a:spAutoFit/>
          </a:bodyPr>
          <a:p>
            <a:r>
              <a:rPr lang="zh-CN" altLang="en-US" sz="4400" b="1">
                <a:latin typeface="Arial" panose="020B0604020202020204" pitchFamily="34" charset="0"/>
              </a:rPr>
              <a:t>产生需要</a:t>
            </a:r>
            <a:endParaRPr lang="zh-CN" altLang="en-US" sz="4400" b="1">
              <a:latin typeface="Arial" panose="020B0604020202020204" pitchFamily="34" charset="0"/>
            </a:endParaRPr>
          </a:p>
        </p:txBody>
      </p:sp>
      <p:cxnSp>
        <p:nvCxnSpPr>
          <p:cNvPr id="17" name="直接箭头连接符 16"/>
          <p:cNvCxnSpPr/>
          <p:nvPr/>
        </p:nvCxnSpPr>
        <p:spPr>
          <a:xfrm flipV="1">
            <a:off x="3439160" y="1500505"/>
            <a:ext cx="1905000" cy="60960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直接箭头连接符 17"/>
          <p:cNvCxnSpPr/>
          <p:nvPr/>
        </p:nvCxnSpPr>
        <p:spPr>
          <a:xfrm>
            <a:off x="3439160" y="2871470"/>
            <a:ext cx="1828800" cy="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直接箭头连接符 18"/>
          <p:cNvCxnSpPr/>
          <p:nvPr/>
        </p:nvCxnSpPr>
        <p:spPr>
          <a:xfrm>
            <a:off x="3439160" y="3805238"/>
            <a:ext cx="1905000" cy="22860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直接箭头连接符 19"/>
          <p:cNvCxnSpPr/>
          <p:nvPr/>
        </p:nvCxnSpPr>
        <p:spPr>
          <a:xfrm>
            <a:off x="3439160" y="4613910"/>
            <a:ext cx="1818640" cy="643255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271" name="文本框 20"/>
          <p:cNvSpPr txBox="1"/>
          <p:nvPr/>
        </p:nvSpPr>
        <p:spPr>
          <a:xfrm>
            <a:off x="5267960" y="1272540"/>
            <a:ext cx="2492375" cy="119888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3600" b="1">
                <a:latin typeface="Arial" panose="020B0604020202020204" pitchFamily="34" charset="0"/>
              </a:rPr>
              <a:t>幼儿谈话</a:t>
            </a:r>
            <a:endParaRPr lang="zh-CN" altLang="en-US" sz="3600" b="1">
              <a:latin typeface="Arial" panose="020B0604020202020204" pitchFamily="34" charset="0"/>
            </a:endParaRPr>
          </a:p>
          <a:p>
            <a:endParaRPr lang="zh-CN" altLang="en-US" sz="3600" b="1">
              <a:latin typeface="Arial" panose="020B0604020202020204" pitchFamily="34" charset="0"/>
            </a:endParaRPr>
          </a:p>
        </p:txBody>
      </p:sp>
      <p:sp>
        <p:nvSpPr>
          <p:cNvPr id="11272" name="文本框 21"/>
          <p:cNvSpPr txBox="1"/>
          <p:nvPr/>
        </p:nvSpPr>
        <p:spPr>
          <a:xfrm>
            <a:off x="5380355" y="2547938"/>
            <a:ext cx="2492375" cy="64611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3600" b="1">
                <a:latin typeface="Arial" panose="020B0604020202020204" pitchFamily="34" charset="0"/>
              </a:rPr>
              <a:t>集体活动</a:t>
            </a:r>
            <a:endParaRPr lang="zh-CN" altLang="en-US" sz="3600" b="1">
              <a:latin typeface="Arial" panose="020B0604020202020204" pitchFamily="34" charset="0"/>
            </a:endParaRPr>
          </a:p>
        </p:txBody>
      </p:sp>
      <p:sp>
        <p:nvSpPr>
          <p:cNvPr id="11273" name="文本框 22"/>
          <p:cNvSpPr txBox="1"/>
          <p:nvPr/>
        </p:nvSpPr>
        <p:spPr>
          <a:xfrm>
            <a:off x="5380355" y="3805238"/>
            <a:ext cx="2057400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3600" b="1">
                <a:latin typeface="Arial" panose="020B0604020202020204" pitchFamily="34" charset="0"/>
              </a:rPr>
              <a:t>区域游戏</a:t>
            </a:r>
            <a:endParaRPr lang="zh-CN" altLang="en-US" sz="3600" b="1">
              <a:latin typeface="Arial" panose="020B0604020202020204" pitchFamily="34" charset="0"/>
            </a:endParaRPr>
          </a:p>
        </p:txBody>
      </p:sp>
      <p:sp>
        <p:nvSpPr>
          <p:cNvPr id="11274" name="文本框 23"/>
          <p:cNvSpPr txBox="1"/>
          <p:nvPr/>
        </p:nvSpPr>
        <p:spPr>
          <a:xfrm>
            <a:off x="5472430" y="5050790"/>
            <a:ext cx="3484880" cy="119888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3600" b="1">
                <a:latin typeface="Arial" panose="020B0604020202020204" pitchFamily="34" charset="0"/>
              </a:rPr>
              <a:t>家园合作</a:t>
            </a:r>
            <a:endParaRPr lang="zh-CN" altLang="en-US" sz="3600" b="1">
              <a:latin typeface="Arial" panose="020B0604020202020204" pitchFamily="34" charset="0"/>
            </a:endParaRPr>
          </a:p>
          <a:p>
            <a:r>
              <a:rPr lang="zh-CN" altLang="en-US" sz="3600" b="1">
                <a:latin typeface="Arial" panose="020B0604020202020204" pitchFamily="34" charset="0"/>
              </a:rPr>
              <a:t>（制定穿衣计划）</a:t>
            </a:r>
            <a:endParaRPr lang="zh-CN" altLang="en-US" sz="3600" b="1">
              <a:latin typeface="Arial" panose="020B0604020202020204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284095" y="298450"/>
            <a:ext cx="5153660" cy="7683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4400" b="1" dirty="0">
                <a:latin typeface="方正少儿简体" charset="-122"/>
                <a:ea typeface="方正少儿简体" charset="-122"/>
                <a:sym typeface="+mn-ea"/>
              </a:rPr>
              <a:t>part2:</a:t>
            </a:r>
            <a:r>
              <a:rPr lang="zh-CN" altLang="en-US" sz="4400" b="1" dirty="0">
                <a:latin typeface="方正少儿简体" charset="-122"/>
                <a:ea typeface="方正少儿简体" charset="-122"/>
                <a:sym typeface="+mn-ea"/>
              </a:rPr>
              <a:t>产生需要</a:t>
            </a:r>
            <a:endParaRPr lang="zh-CN" altLang="en-US" sz="44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5" name="标题 1"/>
          <p:cNvSpPr>
            <a:spLocks noGrp="1"/>
          </p:cNvSpPr>
          <p:nvPr>
            <p:ph type="ctrTitle"/>
          </p:nvPr>
        </p:nvSpPr>
        <p:spPr>
          <a:xfrm>
            <a:off x="1143000" y="711200"/>
            <a:ext cx="6858000" cy="592138"/>
          </a:xfrm>
        </p:spPr>
        <p:txBody>
          <a:bodyPr vert="horz" wrap="square" lIns="91440" tIns="45720" rIns="91440" bIns="45720" anchor="ctr"/>
          <a:p>
            <a:pPr>
              <a:buClrTx/>
              <a:buSzTx/>
              <a:buFontTx/>
            </a:pPr>
            <a:r>
              <a:rPr lang="en-US" altLang="zh-CN" b="1" dirty="0">
                <a:latin typeface="方正少儿简体" charset="-122"/>
                <a:ea typeface="方正少儿简体" charset="-122"/>
              </a:rPr>
              <a:t>part3:</a:t>
            </a:r>
            <a:r>
              <a:rPr lang="zh-CN" altLang="en-US" b="1" dirty="0">
                <a:latin typeface="方正少儿简体" charset="-122"/>
                <a:ea typeface="方正少儿简体" charset="-122"/>
              </a:rPr>
              <a:t>探索实践</a:t>
            </a:r>
            <a:endParaRPr lang="zh-CN" altLang="en-US" b="1" dirty="0">
              <a:latin typeface="方正少儿简体" charset="-122"/>
              <a:ea typeface="方正少儿简体" charset="-122"/>
            </a:endParaRPr>
          </a:p>
        </p:txBody>
      </p:sp>
      <p:sp>
        <p:nvSpPr>
          <p:cNvPr id="16386" name="副标题 2"/>
          <p:cNvSpPr>
            <a:spLocks noGrp="1"/>
          </p:cNvSpPr>
          <p:nvPr>
            <p:ph type="subTitle" idx="1"/>
          </p:nvPr>
        </p:nvSpPr>
        <p:spPr>
          <a:xfrm>
            <a:off x="1600200" y="1447800"/>
            <a:ext cx="6858000" cy="4972050"/>
          </a:xfrm>
        </p:spPr>
        <p:txBody>
          <a:bodyPr vert="horz" wrap="square" lIns="91440" tIns="45720" rIns="91440" bIns="45720" anchor="t"/>
          <a:p>
            <a:pPr algn="l">
              <a:buClrTx/>
              <a:buSzTx/>
              <a:buFontTx/>
            </a:pPr>
            <a:endParaRPr lang="zh-CN" altLang="en-US" sz="2000" dirty="0">
              <a:latin typeface="+mn-lt"/>
              <a:ea typeface="宋体" panose="02010600030101010101" pitchFamily="2" charset="-122"/>
              <a:cs typeface="+mn-cs"/>
            </a:endParaRPr>
          </a:p>
          <a:p>
            <a:pPr algn="l">
              <a:buClrTx/>
              <a:buSzTx/>
              <a:buFontTx/>
            </a:pPr>
            <a:endParaRPr lang="en-US" altLang="zh-CN" dirty="0">
              <a:latin typeface="+mn-lt"/>
              <a:ea typeface="+mn-ea"/>
              <a:cs typeface="+mn-cs"/>
            </a:endParaRPr>
          </a:p>
          <a:p>
            <a:pPr algn="l">
              <a:buClrTx/>
              <a:buSzTx/>
              <a:buFontTx/>
            </a:pPr>
            <a:endParaRPr lang="en-US" altLang="zh-CN" dirty="0">
              <a:latin typeface="+mn-lt"/>
              <a:ea typeface="+mn-ea"/>
              <a:cs typeface="+mn-cs"/>
            </a:endParaRPr>
          </a:p>
          <a:p>
            <a:pPr algn="l">
              <a:buClrTx/>
              <a:buSzTx/>
              <a:buFontTx/>
            </a:pPr>
            <a:endParaRPr lang="en-US" altLang="zh-CN" dirty="0">
              <a:latin typeface="+mn-lt"/>
              <a:ea typeface="+mn-ea"/>
              <a:cs typeface="+mn-cs"/>
            </a:endParaRPr>
          </a:p>
          <a:p>
            <a:pPr algn="l">
              <a:buClrTx/>
              <a:buSzTx/>
              <a:buFontTx/>
            </a:pPr>
            <a:r>
              <a:rPr lang="zh-CN" altLang="en-US" dirty="0">
                <a:latin typeface="+mn-lt"/>
                <a:ea typeface="宋体" panose="02010600030101010101" pitchFamily="2" charset="-122"/>
                <a:cs typeface="+mn-cs"/>
              </a:rPr>
              <a:t> 巩固练习</a:t>
            </a:r>
            <a:endParaRPr lang="zh-CN" altLang="en-US" dirty="0">
              <a:latin typeface="+mn-lt"/>
              <a:ea typeface="宋体" panose="02010600030101010101" pitchFamily="2" charset="-122"/>
              <a:cs typeface="+mn-cs"/>
            </a:endParaRPr>
          </a:p>
          <a:p>
            <a:pPr algn="l">
              <a:buClrTx/>
              <a:buSzTx/>
              <a:buFontTx/>
            </a:pPr>
            <a:endParaRPr lang="zh-CN" altLang="en-US" dirty="0">
              <a:latin typeface="+mn-lt"/>
              <a:ea typeface="宋体" panose="02010600030101010101" pitchFamily="2" charset="-122"/>
              <a:cs typeface="+mn-cs"/>
            </a:endParaRPr>
          </a:p>
          <a:p>
            <a:pPr algn="l">
              <a:buClrTx/>
              <a:buSzTx/>
              <a:buFontTx/>
            </a:pPr>
            <a:endParaRPr lang="zh-CN" altLang="en-US" dirty="0">
              <a:latin typeface="+mn-lt"/>
              <a:ea typeface="宋体" panose="02010600030101010101" pitchFamily="2" charset="-122"/>
              <a:cs typeface="+mn-cs"/>
            </a:endParaRPr>
          </a:p>
          <a:p>
            <a:pPr algn="l">
              <a:buClrTx/>
              <a:buSzTx/>
              <a:buFontTx/>
            </a:pPr>
            <a:endParaRPr lang="zh-CN" altLang="en-US" dirty="0">
              <a:latin typeface="+mn-lt"/>
              <a:ea typeface="宋体" panose="02010600030101010101" pitchFamily="2" charset="-122"/>
              <a:cs typeface="+mn-cs"/>
            </a:endParaRPr>
          </a:p>
          <a:p>
            <a:pPr algn="l">
              <a:buClrTx/>
              <a:buSzTx/>
              <a:buFontTx/>
            </a:pPr>
            <a:endParaRPr lang="zh-CN" altLang="en-US" dirty="0">
              <a:latin typeface="+mn-lt"/>
              <a:ea typeface="宋体" panose="02010600030101010101" pitchFamily="2" charset="-122"/>
              <a:cs typeface="+mn-cs"/>
            </a:endParaRPr>
          </a:p>
          <a:p>
            <a:pPr algn="l">
              <a:buClrTx/>
              <a:buSzTx/>
              <a:buFontTx/>
            </a:pPr>
            <a:endParaRPr lang="zh-CN" altLang="en-US" dirty="0"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左大括号 4"/>
          <p:cNvSpPr/>
          <p:nvPr/>
        </p:nvSpPr>
        <p:spPr>
          <a:xfrm>
            <a:off x="3514725" y="2409190"/>
            <a:ext cx="1123950" cy="2757805"/>
          </a:xfrm>
          <a:prstGeom prst="leftBrac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vert="horz" wrap="square" lIns="91440" tIns="45720" rIns="91440" bIns="45720" numCol="1" anchor="t" anchorCtr="0" compatLnSpc="1"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en-US" altLang="en-US" sz="1800" b="0" i="0" u="none" strike="noStrike" cap="none" normalizeH="0" baseline="0" noProof="1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388" name="文本框 5"/>
          <p:cNvSpPr txBox="1"/>
          <p:nvPr/>
        </p:nvSpPr>
        <p:spPr>
          <a:xfrm>
            <a:off x="4638675" y="2280920"/>
            <a:ext cx="2834005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2400" b="1">
                <a:latin typeface="Arial" panose="020B0604020202020204" pitchFamily="34" charset="0"/>
                <a:ea typeface="宋体" panose="02010600030101010101" pitchFamily="2" charset="-122"/>
              </a:rPr>
              <a:t>比赛：穿衣服比赛</a:t>
            </a:r>
            <a:endParaRPr lang="zh-CN" altLang="en-US" sz="24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6389" name="文本框 9"/>
          <p:cNvSpPr txBox="1"/>
          <p:nvPr/>
        </p:nvSpPr>
        <p:spPr>
          <a:xfrm>
            <a:off x="5149850" y="3987800"/>
            <a:ext cx="3082925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en-US" altLang="zh-CN" sz="2400" b="1">
                <a:latin typeface="Arial" panose="020B0604020202020204" pitchFamily="34" charset="0"/>
              </a:rPr>
              <a:t>  </a:t>
            </a:r>
            <a:endParaRPr lang="zh-CN" altLang="en-US" sz="24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6392" name="文本框 3"/>
          <p:cNvSpPr txBox="1"/>
          <p:nvPr/>
        </p:nvSpPr>
        <p:spPr>
          <a:xfrm>
            <a:off x="4685030" y="4861560"/>
            <a:ext cx="4231640" cy="82994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2400" b="1">
                <a:latin typeface="Arial" panose="020B0604020202020204" pitchFamily="34" charset="0"/>
                <a:ea typeface="宋体" panose="02010600030101010101" pitchFamily="2" charset="-122"/>
              </a:rPr>
              <a:t>亲子活动：我给爸爸妈妈穿衣服</a:t>
            </a:r>
            <a:endParaRPr lang="zh-CN" altLang="en-US" sz="24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09" name="副标题 2"/>
          <p:cNvSpPr>
            <a:spLocks noGrp="1"/>
          </p:cNvSpPr>
          <p:nvPr>
            <p:ph type="subTitle" idx="1"/>
          </p:nvPr>
        </p:nvSpPr>
        <p:spPr>
          <a:xfrm>
            <a:off x="1143000" y="1806575"/>
            <a:ext cx="6858000" cy="3451225"/>
          </a:xfrm>
        </p:spPr>
        <p:txBody>
          <a:bodyPr vert="horz" wrap="square" lIns="91440" tIns="45720" rIns="91440" bIns="45720" anchor="t"/>
          <a:p>
            <a:pPr>
              <a:buClrTx/>
              <a:buSzTx/>
              <a:buFontTx/>
            </a:pPr>
            <a:endParaRPr lang="zh-CN" altLang="en-US" sz="2400" b="1" dirty="0">
              <a:latin typeface="方正少儿简体" charset="-122"/>
              <a:ea typeface="方正少儿简体" charset="-122"/>
              <a:cs typeface="+mn-cs"/>
            </a:endParaRPr>
          </a:p>
          <a:p>
            <a:pPr>
              <a:buClrTx/>
              <a:buSzTx/>
              <a:buFontTx/>
            </a:pPr>
            <a:r>
              <a:rPr lang="zh-CN" altLang="en-US" sz="8800" b="1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谢谢！</a:t>
            </a:r>
            <a:endParaRPr lang="zh-CN" altLang="en-US" sz="8800" b="1" dirty="0"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 主题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主题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Office 主题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 主题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主题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Office 主题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主题">
  <a:themeElements>
    <a:clrScheme name="Office 主题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主题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Office 主题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367</Words>
  <Application>WPS 演示</Application>
  <PresentationFormat>全屏显示(4:3)</PresentationFormat>
  <Paragraphs>72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9</vt:i4>
      </vt:variant>
    </vt:vector>
  </HeadingPairs>
  <TitlesOfParts>
    <vt:vector size="19" baseType="lpstr">
      <vt:lpstr>Arial</vt:lpstr>
      <vt:lpstr>宋体</vt:lpstr>
      <vt:lpstr>Wingdings</vt:lpstr>
      <vt:lpstr>方正少儿简体</vt:lpstr>
      <vt:lpstr>微软雅黑</vt:lpstr>
      <vt:lpstr>Arial Unicode MS</vt:lpstr>
      <vt:lpstr>Calibri</vt:lpstr>
      <vt:lpstr>Office 主题</vt:lpstr>
      <vt:lpstr>1_Office 主题</vt:lpstr>
      <vt:lpstr>2_Office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part1:问题大调查</vt:lpstr>
      <vt:lpstr>PowerPoint 演示文稿</vt:lpstr>
      <vt:lpstr>part3:探索实践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黄蓉</cp:lastModifiedBy>
  <cp:revision>88</cp:revision>
  <dcterms:created xsi:type="dcterms:W3CDTF">2019-02-27T03:54:00Z</dcterms:created>
  <dcterms:modified xsi:type="dcterms:W3CDTF">2019-10-16T13:44:08Z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r8>1</vt:r8>
  </property>
  <property fmtid="{D5CDD505-2E9C-101B-9397-08002B2CF9AE}" pid="3" name="KSOProductBuildVer">
    <vt:lpwstr>2052-11.1.0.9145</vt:lpwstr>
  </property>
</Properties>
</file>