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436" r:id="rId3"/>
    <p:sldId id="439" r:id="rId4"/>
    <p:sldId id="444" r:id="rId5"/>
    <p:sldId id="441" r:id="rId6"/>
    <p:sldId id="442" r:id="rId7"/>
    <p:sldId id="443" r:id="rId8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17"/>
    <p:restoredTop sz="94660"/>
  </p:normalViewPr>
  <p:slideViewPr>
    <p:cSldViewPr showGuides="1">
      <p:cViewPr>
        <p:scale>
          <a:sx n="66" d="100"/>
          <a:sy n="66" d="100"/>
        </p:scale>
        <p:origin x="-72" y="396"/>
      </p:cViewPr>
      <p:guideLst>
        <p:guide orient="horz" pos="213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88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8370" name="页眉占位符 58369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fontAlgn="base"/>
            <a:endParaRPr lang="zh-CN" altLang="en-US" sz="1200" strike="noStrike" noProof="1" dirty="0"/>
          </a:p>
        </p:txBody>
      </p:sp>
      <p:sp>
        <p:nvSpPr>
          <p:cNvPr id="58371" name="日期占位符 5837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fontAlgn="base"/>
            <a:fld id="{BB962C8B-B14F-4D97-AF65-F5344CB8AC3E}" type="datetimeFigureOut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2" name="幻灯片图像占位符 58371"/>
          <p:cNvSpPr>
            <a:spLocks noRo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053" name="文本占位符 58372"/>
          <p:cNvSpPr>
            <a:spLocks noGrp="1"/>
          </p:cNvSpPr>
          <p:nvPr>
            <p:ph type="body" sz="quarter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0"/>
            <a:r>
              <a:rPr lang="zh-CN" altLang="en-US" dirty="0"/>
              <a:t>第二级</a:t>
            </a:r>
            <a:endParaRPr lang="zh-CN" altLang="en-US" dirty="0"/>
          </a:p>
          <a:p>
            <a:pPr lvl="2" indent="0"/>
            <a:r>
              <a:rPr lang="zh-CN" altLang="en-US" dirty="0"/>
              <a:t>第三级</a:t>
            </a:r>
            <a:endParaRPr lang="zh-CN" altLang="en-US" dirty="0"/>
          </a:p>
          <a:p>
            <a:pPr lvl="3" indent="0"/>
            <a:r>
              <a:rPr lang="zh-CN" altLang="en-US" dirty="0"/>
              <a:t>第四级</a:t>
            </a:r>
            <a:endParaRPr lang="zh-CN" altLang="en-US" dirty="0"/>
          </a:p>
          <a:p>
            <a:pPr lvl="4" indent="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8374" name="页脚占位符 58373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fontAlgn="base"/>
            <a:endParaRPr lang="zh-CN" altLang="en-US" sz="1200" strike="noStrike" noProof="1" dirty="0"/>
          </a:p>
        </p:txBody>
      </p:sp>
      <p:sp>
        <p:nvSpPr>
          <p:cNvPr id="58375" name="灯片编号占位符 58374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fontAlgn="base"/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trips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标题，文本与媒体剪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媒体占位符 3"/>
          <p:cNvSpPr>
            <a:spLocks noGrp="1"/>
          </p:cNvSpPr>
          <p:nvPr>
            <p:ph type="media"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1.jpe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/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3" name="Rectangle 2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  <a:ln/>
        </p:spPr>
        <p:txBody>
          <a:bodyPr vert="horz" wrap="square" lIns="91440" tIns="45720" rIns="91440" bIns="45720" anchor="ctr"/>
          <a:lstStyle>
            <a:lvl1pPr lvl="0">
              <a:buClrTx/>
              <a:buSzTx/>
              <a:buFontTx/>
              <a:defRPr/>
            </a:lvl1pPr>
          </a:lstStyle>
          <a:p>
            <a:pPr lvl="0" eaLnBrk="1" hangingPunct="1">
              <a:buClrTx/>
              <a:buSzTx/>
              <a:buFontTx/>
            </a:pPr>
            <a:r>
              <a:rPr lang="zh-CN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集你我智慧，优户外材料</a:t>
            </a:r>
            <a:br>
              <a:rPr lang="zh-CN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r>
              <a:rPr lang="zh-CN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新魏幼</a:t>
            </a:r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新蕾</a:t>
            </a:r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组第二次活动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643301" y="2130425"/>
            <a:ext cx="6572264" cy="52197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 w="1905">
                  <a:solidFill>
                    <a:srgbClr val="0070C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en-US" sz="2800" b="0" i="0" u="none" strike="noStrike" kern="1200" cap="none" spc="0" normalizeH="0" baseline="0" noProof="0" dirty="0">
              <a:ln w="1905">
                <a:solidFill>
                  <a:srgbClr val="0070C0"/>
                </a:solidFill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80110" y="2129790"/>
            <a:ext cx="4578985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24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28354" name="Picture 3"/>
          <p:cNvPicPr>
            <a:picLocks noGrp="1" noChangeAspect="1"/>
          </p:cNvPicPr>
          <p:nvPr>
            <p:ph type="subTitle" idx="4294967295"/>
          </p:nvPr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ln/>
        </p:spPr>
      </p:pic>
      <p:sp>
        <p:nvSpPr>
          <p:cNvPr id="4098" name="AutoShape 3"/>
          <p:cNvSpPr/>
          <p:nvPr/>
        </p:nvSpPr>
        <p:spPr>
          <a:xfrm>
            <a:off x="7983538" y="4432300"/>
            <a:ext cx="300037" cy="300038"/>
          </a:xfrm>
          <a:prstGeom prst="octagon">
            <a:avLst>
              <a:gd name="adj" fmla="val 29287"/>
            </a:avLst>
          </a:prstGeom>
          <a:solidFill>
            <a:srgbClr val="FFCC00"/>
          </a:solidFill>
          <a:ln w="9525">
            <a:noFill/>
          </a:ln>
        </p:spPr>
        <p:txBody>
          <a:bodyPr anchor="ctr"/>
          <a:p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099" name="AutoShape 4"/>
          <p:cNvSpPr/>
          <p:nvPr/>
        </p:nvSpPr>
        <p:spPr>
          <a:xfrm>
            <a:off x="7539038" y="4149725"/>
            <a:ext cx="430212" cy="431800"/>
          </a:xfrm>
          <a:prstGeom prst="octagon">
            <a:avLst>
              <a:gd name="adj" fmla="val 29287"/>
            </a:avLst>
          </a:prstGeom>
          <a:solidFill>
            <a:srgbClr val="99CC00"/>
          </a:solidFill>
          <a:ln w="9525">
            <a:noFill/>
          </a:ln>
        </p:spPr>
        <p:txBody>
          <a:bodyPr anchor="ctr"/>
          <a:p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00" name="AutoShape 5"/>
          <p:cNvSpPr/>
          <p:nvPr/>
        </p:nvSpPr>
        <p:spPr>
          <a:xfrm>
            <a:off x="1698625" y="4262438"/>
            <a:ext cx="206375" cy="206375"/>
          </a:xfrm>
          <a:prstGeom prst="octagon">
            <a:avLst>
              <a:gd name="adj" fmla="val 29287"/>
            </a:avLst>
          </a:prstGeom>
          <a:solidFill>
            <a:srgbClr val="FF99CC"/>
          </a:solidFill>
          <a:ln w="9525">
            <a:noFill/>
          </a:ln>
        </p:spPr>
        <p:txBody>
          <a:bodyPr anchor="ctr"/>
          <a:p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01" name="AutoShape 6"/>
          <p:cNvSpPr/>
          <p:nvPr/>
        </p:nvSpPr>
        <p:spPr>
          <a:xfrm>
            <a:off x="1401763" y="3965575"/>
            <a:ext cx="296862" cy="296863"/>
          </a:xfrm>
          <a:prstGeom prst="octagon">
            <a:avLst>
              <a:gd name="adj" fmla="val 29287"/>
            </a:avLst>
          </a:prstGeom>
          <a:solidFill>
            <a:srgbClr val="99CC00"/>
          </a:solidFill>
          <a:ln w="9525">
            <a:noFill/>
          </a:ln>
        </p:spPr>
        <p:txBody>
          <a:bodyPr anchor="ctr"/>
          <a:p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02" name="AutoShape 8"/>
          <p:cNvSpPr/>
          <p:nvPr/>
        </p:nvSpPr>
        <p:spPr>
          <a:xfrm>
            <a:off x="1298575" y="4732338"/>
            <a:ext cx="206375" cy="206375"/>
          </a:xfrm>
          <a:prstGeom prst="octagon">
            <a:avLst>
              <a:gd name="adj" fmla="val 29287"/>
            </a:avLst>
          </a:prstGeom>
          <a:solidFill>
            <a:srgbClr val="FFCC00"/>
          </a:solidFill>
          <a:ln w="9525">
            <a:noFill/>
          </a:ln>
        </p:spPr>
        <p:txBody>
          <a:bodyPr anchor="ctr"/>
          <a:p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03" name="AutoShape 9"/>
          <p:cNvSpPr/>
          <p:nvPr/>
        </p:nvSpPr>
        <p:spPr>
          <a:xfrm>
            <a:off x="7615238" y="3759200"/>
            <a:ext cx="206375" cy="206375"/>
          </a:xfrm>
          <a:prstGeom prst="octagon">
            <a:avLst>
              <a:gd name="adj" fmla="val 29287"/>
            </a:avLst>
          </a:prstGeom>
          <a:solidFill>
            <a:srgbClr val="FF99CC"/>
          </a:solidFill>
          <a:ln w="9525">
            <a:noFill/>
          </a:ln>
        </p:spPr>
        <p:txBody>
          <a:bodyPr anchor="ctr"/>
          <a:p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04" name="Text Box 14"/>
          <p:cNvSpPr txBox="1"/>
          <p:nvPr/>
        </p:nvSpPr>
        <p:spPr>
          <a:xfrm>
            <a:off x="3217863" y="1143000"/>
            <a:ext cx="4765675" cy="3667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1800" dirty="0">
                <a:latin typeface="Arial" panose="020B0604020202020204" pitchFamily="34" charset="0"/>
                <a:ea typeface="宋体" panose="02010600030101010101" pitchFamily="2" charset="-122"/>
              </a:rPr>
              <a:t>        </a:t>
            </a: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05" name="Rectangle 15"/>
          <p:cNvSpPr>
            <a:spLocks noGrp="1"/>
          </p:cNvSpPr>
          <p:nvPr>
            <p:ph type="title" idx="4294967295"/>
          </p:nvPr>
        </p:nvSpPr>
        <p:spPr>
          <a:xfrm>
            <a:off x="1106488" y="214313"/>
            <a:ext cx="5165725" cy="928687"/>
          </a:xfrm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互动游戏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06" name="Rectangle 1"/>
          <p:cNvSpPr/>
          <p:nvPr/>
        </p:nvSpPr>
        <p:spPr>
          <a:xfrm>
            <a:off x="1698625" y="1143000"/>
            <a:ext cx="6584950" cy="4062413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pPr eaLnBrk="0" hangingPunct="0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游戏名称：拍拍操（集体游戏）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内容：跟随音乐的节奏，律动游戏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儿歌内容：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头头拍拍，肩肩拍拍 ，头拍肩拍，头肩拍拍 ；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大拇指大拇指拍拍，小拇指小拇指拍拍， 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大拇指拍、小拇指拍，大拇指小拇指拍拍； 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儿子儿子拍拍，儿媳儿媳拍拍 ，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儿子拍、儿媳拍，儿子儿媳拍拍；  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左边扭扭拍拍，右边扭扭拍拍，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左扭拍、右扭拍，左右扭扭拍拍。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endParaRPr lang="zh-CN" altLang="en-US" sz="1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1" name="Rectangle 2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 vert="horz" wrap="square" lIns="91440" tIns="45720" rIns="91440" bIns="45720" anchor="ctr"/>
          <a:lstStyle>
            <a:lvl1pPr lvl="0">
              <a:buClrTx/>
              <a:buSzTx/>
              <a:buFontTx/>
              <a:defRPr/>
            </a:lvl1pPr>
          </a:lstStyle>
          <a:p>
            <a:pPr lvl="0" eaLnBrk="1" fontAlgn="base" hangingPunct="1">
              <a:buClrTx/>
              <a:buSzTx/>
              <a:buFontTx/>
            </a:pPr>
            <a:r>
              <a:rPr lang="en-US" altLang="zh-CN" strike="noStrike" noProof="1" dirty="0"/>
              <a:t> </a:t>
            </a:r>
            <a:endParaRPr lang="en-US" altLang="zh-CN" strike="noStrike" noProof="1" dirty="0"/>
          </a:p>
        </p:txBody>
      </p:sp>
      <p:pic>
        <p:nvPicPr>
          <p:cNvPr id="5122" name="Picture 3"/>
          <p:cNvPicPr>
            <a:picLocks noGrp="1" noChangeAspect="1"/>
          </p:cNvPicPr>
          <p:nvPr>
            <p:ph type="subTitle" idx="4294967295"/>
          </p:nvPr>
        </p:nvPicPr>
        <p:blipFill>
          <a:blip r:embed="rId1"/>
          <a:srcRect r="2597" b="29938"/>
          <a:stretch>
            <a:fillRect/>
          </a:stretch>
        </p:blipFill>
        <p:spPr>
          <a:xfrm>
            <a:off x="-142875" y="-109537"/>
            <a:ext cx="9286875" cy="7419975"/>
          </a:xfrm>
          <a:ln/>
        </p:spPr>
      </p:pic>
      <p:sp>
        <p:nvSpPr>
          <p:cNvPr id="10" name="矩形 9"/>
          <p:cNvSpPr/>
          <p:nvPr/>
        </p:nvSpPr>
        <p:spPr>
          <a:xfrm>
            <a:off x="3643305" y="2130425"/>
            <a:ext cx="6572264" cy="35394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solidFill>
                    <a:srgbClr val="0070C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个人演唱：</a:t>
            </a:r>
            <a:endParaRPr kumimoji="0" lang="en-US" altLang="zh-CN" sz="2800" b="0" i="0" u="none" strike="noStrike" kern="1200" cap="none" spc="0" normalizeH="0" baseline="0" noProof="0" dirty="0">
              <a:ln>
                <a:solidFill>
                  <a:srgbClr val="0070C0"/>
                </a:solidFill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br>
              <a:rPr kumimoji="0" lang="zh-CN" altLang="en-US" sz="2800" b="0" i="0" u="none" strike="noStrike" kern="1200" cap="none" spc="0" normalizeH="0" baseline="0" noProof="0" dirty="0">
                <a:ln>
                  <a:solidFill>
                    <a:srgbClr val="0070C0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br>
            <a:r>
              <a:rPr kumimoji="0" lang="zh-CN" altLang="en-US" sz="2800" b="1" i="0" u="none" strike="noStrike" kern="1200" cap="none" spc="0" normalizeH="0" baseline="0" noProof="0" dirty="0">
                <a:ln w="1905">
                  <a:solidFill>
                    <a:srgbClr val="0070C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我的家是他圈起的一块小地方啊 </a:t>
            </a:r>
            <a:br>
              <a:rPr kumimoji="0" lang="zh-CN" altLang="en-US" sz="2800" b="1" i="0" u="none" strike="noStrike" kern="1200" cap="none" spc="0" normalizeH="0" baseline="0" noProof="0" dirty="0">
                <a:ln w="1905">
                  <a:solidFill>
                    <a:srgbClr val="0070C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br>
            <a:r>
              <a:rPr kumimoji="0" lang="zh-CN" altLang="en-US" sz="2800" b="1" i="0" u="none" strike="noStrike" kern="1200" cap="none" spc="0" normalizeH="0" baseline="0" noProof="0" dirty="0">
                <a:ln w="1905">
                  <a:solidFill>
                    <a:srgbClr val="0070C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到处都是青草</a:t>
            </a:r>
            <a:br>
              <a:rPr kumimoji="0" lang="zh-CN" altLang="en-US" sz="2800" b="1" i="0" u="none" strike="noStrike" kern="1200" cap="none" spc="0" normalizeH="0" baseline="0" noProof="0" dirty="0">
                <a:ln w="1905">
                  <a:solidFill>
                    <a:srgbClr val="0070C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br>
            <a:r>
              <a:rPr kumimoji="0" lang="zh-CN" altLang="en-US" sz="2800" b="1" i="0" u="none" strike="noStrike" kern="1200" cap="none" spc="0" normalizeH="0" baseline="0" noProof="0" dirty="0">
                <a:ln w="1905">
                  <a:solidFill>
                    <a:srgbClr val="0070C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全部是绿的 </a:t>
            </a:r>
            <a:br>
              <a:rPr kumimoji="0" lang="zh-CN" altLang="en-US" sz="2800" b="1" i="0" u="none" strike="noStrike" kern="1200" cap="none" spc="0" normalizeH="0" baseline="0" noProof="0" dirty="0">
                <a:ln w="1905">
                  <a:solidFill>
                    <a:srgbClr val="0070C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br>
            <a:r>
              <a:rPr kumimoji="0" lang="zh-CN" altLang="en-US" sz="2800" b="1" i="0" u="none" strike="noStrike" kern="1200" cap="none" spc="0" normalizeH="0" baseline="0" noProof="0" dirty="0">
                <a:ln w="1905">
                  <a:solidFill>
                    <a:srgbClr val="0070C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我的家是他圈起的一块小地方啊</a:t>
            </a:r>
            <a:br>
              <a:rPr kumimoji="0" lang="zh-CN" altLang="en-US" sz="2800" b="1" i="0" u="none" strike="noStrike" kern="1200" cap="none" spc="0" normalizeH="0" baseline="0" noProof="0" dirty="0">
                <a:ln w="1905">
                  <a:solidFill>
                    <a:srgbClr val="0070C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br>
            <a:r>
              <a:rPr kumimoji="0" lang="zh-CN" altLang="en-US" sz="2800" b="1" i="0" u="none" strike="noStrike" kern="1200" cap="none" spc="0" normalizeH="0" baseline="0" noProof="0" dirty="0">
                <a:ln w="1905">
                  <a:solidFill>
                    <a:srgbClr val="0070C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到处都是青草</a:t>
            </a:r>
            <a:br>
              <a:rPr kumimoji="0" lang="zh-CN" altLang="en-US" sz="2800" b="1" i="0" u="none" strike="noStrike" kern="1200" cap="none" spc="0" normalizeH="0" baseline="0" noProof="0" dirty="0">
                <a:ln w="1905">
                  <a:solidFill>
                    <a:srgbClr val="0070C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br>
            <a:r>
              <a:rPr kumimoji="0" lang="zh-CN" altLang="en-US" sz="2800" b="1" i="0" u="none" strike="noStrike" kern="1200" cap="none" spc="0" normalizeH="0" baseline="0" noProof="0" dirty="0">
                <a:ln w="1905">
                  <a:solidFill>
                    <a:srgbClr val="0070C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全部是绿的 </a:t>
            </a:r>
            <a:endParaRPr kumimoji="0" lang="zh-CN" altLang="en-US" sz="2800" b="0" i="0" u="none" strike="noStrike" kern="1200" cap="none" spc="0" normalizeH="0" baseline="0" noProof="0" dirty="0">
              <a:ln w="1905">
                <a:solidFill>
                  <a:srgbClr val="0070C0"/>
                </a:solidFill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00296" y="421968"/>
            <a:ext cx="3929092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b="1" kern="1200" cap="none" spc="0" normalizeH="0" baseline="0" noProof="0" dirty="0"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传递游戏：我的家</a:t>
            </a:r>
            <a:endParaRPr kumimoji="0" lang="zh-CN" altLang="en-US" b="1" kern="1200" cap="none" spc="0" normalizeH="0" baseline="0" noProof="0" dirty="0"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57157" y="1299131"/>
            <a:ext cx="3286148" cy="4216539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4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节奏传递：</a:t>
            </a:r>
            <a:endParaRPr kumimoji="0" lang="en-US" altLang="zh-CN" sz="28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4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哆呆哆呆地呆</a:t>
            </a:r>
            <a:br>
              <a:rPr kumimoji="0" lang="zh-CN" altLang="en-US" sz="24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br>
            <a:r>
              <a:rPr kumimoji="0" lang="zh-CN" altLang="en-US" sz="24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嗒哆地嗒哆 </a:t>
            </a:r>
            <a:br>
              <a:rPr kumimoji="0" lang="zh-CN" altLang="en-US" sz="24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br>
            <a:r>
              <a:rPr kumimoji="0" lang="zh-CN" altLang="en-US" sz="24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哆呆哆呆地呆</a:t>
            </a:r>
            <a:br>
              <a:rPr kumimoji="0" lang="zh-CN" altLang="en-US" sz="24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br>
            <a:r>
              <a:rPr kumimoji="0" lang="zh-CN" altLang="en-US" sz="24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嗒哆地嗒</a:t>
            </a:r>
            <a:r>
              <a:rPr kumimoji="0" lang="en-US" altLang="zh-CN" sz="24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(</a:t>
            </a:r>
            <a:r>
              <a:rPr kumimoji="0" lang="zh-CN" altLang="en-US" sz="24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呆</a:t>
            </a:r>
            <a:r>
              <a:rPr kumimoji="0" lang="en-US" altLang="zh-CN" sz="24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)</a:t>
            </a:r>
            <a:r>
              <a:rPr kumimoji="0" lang="zh-CN" altLang="en-US" sz="24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哆 </a:t>
            </a:r>
            <a:br>
              <a:rPr kumimoji="0" lang="zh-CN" altLang="en-US" sz="24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br>
            <a:r>
              <a:rPr kumimoji="0" lang="zh-CN" altLang="en-US" sz="24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哆呆哆呆地呆</a:t>
            </a:r>
            <a:br>
              <a:rPr kumimoji="0" lang="zh-CN" altLang="en-US" sz="24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br>
            <a:r>
              <a:rPr kumimoji="0" lang="zh-CN" altLang="en-US" sz="24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嗒哆地嗒哆</a:t>
            </a:r>
            <a:br>
              <a:rPr kumimoji="0" lang="zh-CN" altLang="en-US" sz="24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br>
            <a:r>
              <a:rPr kumimoji="0" lang="zh-CN" altLang="en-US" sz="24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哆呆哆呆地呆 </a:t>
            </a:r>
            <a:br>
              <a:rPr kumimoji="0" lang="zh-CN" altLang="en-US" sz="24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br>
            <a:r>
              <a:rPr kumimoji="0" lang="zh-CN" altLang="en-US" sz="24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嗒哆地嗒</a:t>
            </a:r>
            <a:r>
              <a:rPr kumimoji="0" lang="en-US" altLang="zh-CN" sz="24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(</a:t>
            </a:r>
            <a:r>
              <a:rPr kumimoji="0" lang="zh-CN" altLang="en-US" sz="24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呆</a:t>
            </a:r>
            <a:r>
              <a:rPr kumimoji="0" lang="en-US" altLang="zh-CN" sz="24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)</a:t>
            </a:r>
            <a:r>
              <a:rPr kumimoji="0" lang="zh-CN" altLang="en-US" sz="24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哆 </a:t>
            </a:r>
            <a:endParaRPr kumimoji="0" lang="en-US" altLang="zh-CN" sz="24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标题 1"/>
          <p:cNvSpPr>
            <a:spLocks noGrp="1"/>
          </p:cNvSpPr>
          <p:nvPr>
            <p:ph type="ctrTitle"/>
          </p:nvPr>
        </p:nvSpPr>
        <p:spPr>
          <a:ln/>
        </p:spPr>
        <p:txBody>
          <a:bodyPr anchor="ctr"/>
          <a:p>
            <a:pPr algn="l">
              <a:lnSpc>
                <a:spcPct val="90000"/>
              </a:lnSpc>
              <a:buClrTx/>
              <a:buSzTx/>
              <a:buFontTx/>
            </a:pP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活动一：</a:t>
            </a:r>
            <a:b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    平衡区核心经验梳理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46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496888"/>
          </a:xfrm>
          <a:ln/>
        </p:spPr>
        <p:txBody>
          <a:bodyPr anchor="t"/>
          <a:p>
            <a:pPr>
              <a:buClrTx/>
              <a:buSzTx/>
              <a:buFontTx/>
            </a:pPr>
            <a:endParaRPr lang="zh-CN" altLang="en-US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endParaRPr lang="zh-CN" altLang="en-US"/>
          </a:p>
        </p:txBody>
      </p:sp>
      <p:sp>
        <p:nvSpPr>
          <p:cNvPr id="7170" name="内容占位符 2"/>
          <p:cNvSpPr>
            <a:spLocks noGrp="1"/>
          </p:cNvSpPr>
          <p:nvPr>
            <p:ph idx="1"/>
          </p:nvPr>
        </p:nvSpPr>
        <p:spPr>
          <a:ln/>
        </p:spPr>
        <p:txBody>
          <a:bodyPr anchor="t"/>
          <a:p>
            <a:pPr marL="0" indent="0">
              <a:buNone/>
            </a:pPr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b="1">
                <a:latin typeface="楷体" panose="02010609060101010101" pitchFamily="49" charset="-122"/>
                <a:ea typeface="楷体" panose="02010609060101010101" pitchFamily="49" charset="-122"/>
              </a:rPr>
              <a:t>活动二：</a:t>
            </a:r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b="1">
                <a:latin typeface="楷体" panose="02010609060101010101" pitchFamily="49" charset="-122"/>
                <a:ea typeface="楷体" panose="02010609060101010101" pitchFamily="49" charset="-122"/>
              </a:rPr>
              <a:t>   研讨：如何优化材料，使幼儿更高发展？</a:t>
            </a:r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strips dir="r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endParaRPr lang="zh-CN" altLang="en-US"/>
          </a:p>
        </p:txBody>
      </p:sp>
      <p:sp>
        <p:nvSpPr>
          <p:cNvPr id="8194" name="内容占位符 2"/>
          <p:cNvSpPr>
            <a:spLocks noGrp="1"/>
          </p:cNvSpPr>
          <p:nvPr>
            <p:ph idx="1"/>
          </p:nvPr>
        </p:nvSpPr>
        <p:spPr>
          <a:ln/>
        </p:spPr>
        <p:txBody>
          <a:bodyPr anchor="t"/>
          <a:p>
            <a:pPr marL="0" indent="0">
              <a:buNone/>
            </a:pPr>
            <a:r>
              <a:rPr lang="zh-CN" altLang="en-US" b="1">
                <a:latin typeface="楷体" panose="02010609060101010101" pitchFamily="49" charset="-122"/>
                <a:ea typeface="楷体" panose="02010609060101010101" pitchFamily="49" charset="-122"/>
              </a:rPr>
              <a:t>组长引领</a:t>
            </a:r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strips dir="rd"/>
  </p:transition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390</Words>
  <Application>WPS 演示</Application>
  <PresentationFormat/>
  <Paragraphs>40</Paragraphs>
  <Slides>6</Slides>
  <Notes>2</Notes>
  <HiddenSlides>0</HiddenSlides>
  <MMClips>27</MMClips>
  <ScaleCrop>false</ScaleCrop>
  <HeadingPairs>
    <vt:vector size="6" baseType="variant">
      <vt:variant>
        <vt:lpstr>已用的字体</vt:lpstr>
      </vt:variant>
      <vt:variant>
        <vt:i4>27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34" baseType="lpstr">
      <vt:lpstr>Arial</vt:lpstr>
      <vt:lpstr>宋体</vt:lpstr>
      <vt:lpstr>Wingdings</vt:lpstr>
      <vt:lpstr>Calibri</vt:lpstr>
      <vt:lpstr>黑体</vt:lpstr>
      <vt:lpstr>微软雅黑</vt:lpstr>
      <vt:lpstr>Times New Roman</vt:lpstr>
      <vt:lpstr>ˎ̥</vt:lpstr>
      <vt:lpstr>Segoe Print</vt:lpstr>
      <vt:lpstr>幼圆</vt:lpstr>
      <vt:lpstr>隶书</vt:lpstr>
      <vt:lpstr>楷体</vt:lpstr>
      <vt:lpstr>楷体_GB2312</vt:lpstr>
      <vt:lpstr>新宋体</vt:lpstr>
      <vt:lpstr>华文仿宋</vt:lpstr>
      <vt:lpstr>仿宋</vt:lpstr>
      <vt:lpstr>华文新魏</vt:lpstr>
      <vt:lpstr>汉仪秀英体简</vt:lpstr>
      <vt:lpstr>方正喵呜体</vt:lpstr>
      <vt:lpstr>萝莉体 第二版</vt:lpstr>
      <vt:lpstr>Cooper Std Black</vt:lpstr>
      <vt:lpstr>华康娃娃体W5(P)</vt:lpstr>
      <vt:lpstr>迷你简小隶书</vt:lpstr>
      <vt:lpstr>华文彩云</vt:lpstr>
      <vt:lpstr>Arial Unicode MS</vt:lpstr>
      <vt:lpstr>华文行楷</vt:lpstr>
      <vt:lpstr>方正喵呜体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yu</dc:creator>
  <cp:lastModifiedBy>彭春红</cp:lastModifiedBy>
  <cp:revision>187</cp:revision>
  <dcterms:created xsi:type="dcterms:W3CDTF">2013-11-04T02:59:38Z</dcterms:created>
  <dcterms:modified xsi:type="dcterms:W3CDTF">2019-12-22T13:07:55Z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2052-11.1.0.9305</vt:lpwstr>
  </property>
</Properties>
</file>