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70" r:id="rId2"/>
    <p:sldId id="3173" r:id="rId3"/>
    <p:sldId id="3194" r:id="rId4"/>
    <p:sldId id="3195" r:id="rId5"/>
    <p:sldId id="3196" r:id="rId6"/>
    <p:sldId id="3197" r:id="rId7"/>
    <p:sldId id="3205" r:id="rId8"/>
    <p:sldId id="3204" r:id="rId9"/>
    <p:sldId id="3282" r:id="rId10"/>
    <p:sldId id="3300" r:id="rId11"/>
    <p:sldId id="3284" r:id="rId12"/>
    <p:sldId id="3287" r:id="rId13"/>
    <p:sldId id="3281" r:id="rId14"/>
    <p:sldId id="3288" r:id="rId15"/>
    <p:sldId id="3201" r:id="rId16"/>
    <p:sldId id="3206" r:id="rId17"/>
    <p:sldId id="3207" r:id="rId18"/>
    <p:sldId id="3230" r:id="rId19"/>
    <p:sldId id="3252" r:id="rId20"/>
    <p:sldId id="3274" r:id="rId21"/>
    <p:sldId id="3289" r:id="rId22"/>
    <p:sldId id="3295" r:id="rId23"/>
    <p:sldId id="3301" r:id="rId24"/>
    <p:sldId id="3192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</p:showPr>
  <p:clrMru>
    <a:srgbClr val="166CA3"/>
    <a:srgbClr val="FFFFFF"/>
    <a:srgbClr val="FF8486"/>
    <a:srgbClr val="00A1E1"/>
    <a:srgbClr val="4EC1D6"/>
    <a:srgbClr val="5D6FA7"/>
    <a:srgbClr val="53BDD5"/>
    <a:srgbClr val="133857"/>
    <a:srgbClr val="000000"/>
    <a:srgbClr val="FFC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9" autoAdjust="0"/>
    <p:restoredTop sz="95317" autoAdjust="0"/>
  </p:normalViewPr>
  <p:slideViewPr>
    <p:cSldViewPr>
      <p:cViewPr>
        <p:scale>
          <a:sx n="50" d="100"/>
          <a:sy n="50" d="100"/>
        </p:scale>
        <p:origin x="-456" y="-474"/>
      </p:cViewPr>
      <p:guideLst>
        <p:guide orient="horz" pos="332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9326647" y="682648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2019/11/18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64565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699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26696;&#20363;&#20998;&#20139;/&#20107;&#20214;&#36807;&#31243;.doc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26696;&#20363;&#20998;&#20139;/&#27493;&#39588;3.docx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&#26696;&#20363;&#20998;&#20139;/&#27493;&#39588;4.docx" TargetMode="Externa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1" Type="http://schemas.openxmlformats.org/officeDocument/2006/relationships/tags" Target="../tags/tag24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tags" Target="../tags/tag28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0" Type="http://schemas.openxmlformats.org/officeDocument/2006/relationships/tags" Target="../tags/tag23.xml"/><Relationship Id="rId29" Type="http://schemas.openxmlformats.org/officeDocument/2006/relationships/image" Target="../media/image37.jpeg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24" Type="http://schemas.openxmlformats.org/officeDocument/2006/relationships/tags" Target="../tags/tag27.xml"/><Relationship Id="rId32" Type="http://schemas.openxmlformats.org/officeDocument/2006/relationships/image" Target="../media/image40.jpeg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28" Type="http://schemas.openxmlformats.org/officeDocument/2006/relationships/slide" Target="slide23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31" Type="http://schemas.openxmlformats.org/officeDocument/2006/relationships/image" Target="../media/image39.jpeg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Relationship Id="rId27" Type="http://schemas.openxmlformats.org/officeDocument/2006/relationships/slide" Target="slide22.xml"/><Relationship Id="rId30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12858749" cy="7232649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 l="-6816" t="-3411" b="-34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628903" y="3059054"/>
            <a:ext cx="6727998" cy="738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sz="4800" b="1" dirty="0" smtClean="0">
                <a:solidFill>
                  <a:srgbClr val="00A1E1"/>
                </a:solidFill>
                <a:cs typeface="Arial" panose="020B0604020202020204" pitchFamily="34" charset="0"/>
              </a:rPr>
              <a:t>走近儿童</a:t>
            </a:r>
            <a:r>
              <a:rPr lang="zh-CN" sz="4800" b="1" dirty="0" smtClean="0">
                <a:solidFill>
                  <a:srgbClr val="00A1E1"/>
                </a:solidFill>
                <a:cs typeface="Arial" panose="020B0604020202020204" pitchFamily="34" charset="0"/>
              </a:rPr>
              <a:t>、</a:t>
            </a:r>
            <a:r>
              <a:rPr sz="4800" b="1" dirty="0" smtClean="0">
                <a:solidFill>
                  <a:srgbClr val="00A1E1"/>
                </a:solidFill>
                <a:cs typeface="Arial" panose="020B0604020202020204" pitchFamily="34" charset="0"/>
              </a:rPr>
              <a:t>走进儿童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19365" y="4107180"/>
            <a:ext cx="4189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24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行为观察经验分享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  <p:bldP spid="14" grpId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3435" y="205740"/>
            <a:ext cx="5111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成长档案</a:t>
            </a:r>
          </a:p>
        </p:txBody>
      </p:sp>
      <p:sp>
        <p:nvSpPr>
          <p:cNvPr id="17" name="任意多边形 16"/>
          <p:cNvSpPr/>
          <p:nvPr/>
        </p:nvSpPr>
        <p:spPr bwMode="auto">
          <a:xfrm>
            <a:off x="-12700" y="30670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1" name="图片 51" descr="C:\Users\Lenovo\Desktop\704F3EA9D8A60A14F498FEF558A6CBAB.png704F3EA9D8A60A14F498FEF558A6CBAB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73710" y="1784350"/>
            <a:ext cx="2704465" cy="3380105"/>
          </a:xfrm>
          <a:prstGeom prst="rect">
            <a:avLst/>
          </a:prstGeom>
        </p:spPr>
      </p:pic>
      <p:pic>
        <p:nvPicPr>
          <p:cNvPr id="53" name="图片 51" descr="C:\Users\Lenovo\Desktop\C000FBD609C007A25D9ABFB21C0FFAF6.pngC000FBD609C007A25D9ABFB21C0FFAF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3322320" y="1056005"/>
            <a:ext cx="2602230" cy="345059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右箭头 1"/>
          <p:cNvSpPr/>
          <p:nvPr/>
        </p:nvSpPr>
        <p:spPr>
          <a:xfrm>
            <a:off x="6092825" y="3597275"/>
            <a:ext cx="673735" cy="4438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2" descr="C:\Users\Lenovo\Desktop\DB2E602199C6E039B3A1654A0BD8731F.pngDB2E602199C6E039B3A1654A0BD8731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985635" y="749300"/>
            <a:ext cx="2653030" cy="3665220"/>
          </a:xfrm>
          <a:prstGeom prst="rect">
            <a:avLst/>
          </a:prstGeom>
        </p:spPr>
      </p:pic>
      <p:pic>
        <p:nvPicPr>
          <p:cNvPr id="54" name="图片 51" descr="C:\Users\Lenovo\Desktop\8B47DB8173196F2F3A7580CBB4A16628.png8B47DB8173196F2F3A7580CBB4A1662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9826625" y="1784350"/>
            <a:ext cx="2796540" cy="374840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092960" y="5746115"/>
            <a:ext cx="3479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哭泣、抗拒、不融入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88630" y="5657850"/>
            <a:ext cx="3273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适应、合群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3435" y="205740"/>
            <a:ext cx="5111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成长档案</a:t>
            </a:r>
          </a:p>
        </p:txBody>
      </p:sp>
      <p:sp>
        <p:nvSpPr>
          <p:cNvPr id="17" name="任意多边形 16"/>
          <p:cNvSpPr/>
          <p:nvPr/>
        </p:nvSpPr>
        <p:spPr bwMode="auto">
          <a:xfrm>
            <a:off x="-12700" y="30670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1" name="图片 51" descr="IMG_63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9340" y="1564640"/>
            <a:ext cx="2225675" cy="2969260"/>
          </a:xfrm>
          <a:prstGeom prst="rect">
            <a:avLst/>
          </a:prstGeom>
        </p:spPr>
      </p:pic>
      <p:pic>
        <p:nvPicPr>
          <p:cNvPr id="53" name="图片 51" descr="C:\Users\Administrator\Desktop\IMG_4062.JPGIMG_40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326765" y="2656840"/>
            <a:ext cx="2969260" cy="22263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右箭头 1"/>
          <p:cNvSpPr/>
          <p:nvPr/>
        </p:nvSpPr>
        <p:spPr>
          <a:xfrm>
            <a:off x="6442710" y="3169285"/>
            <a:ext cx="864235" cy="5759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2" descr="IMG_630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85405" y="1564640"/>
            <a:ext cx="2052955" cy="2740660"/>
          </a:xfrm>
          <a:prstGeom prst="rect">
            <a:avLst/>
          </a:prstGeom>
        </p:spPr>
      </p:pic>
      <p:pic>
        <p:nvPicPr>
          <p:cNvPr id="54" name="图片 51" descr="C:\Users\Administrator\Desktop\IMG_4075.JPGIMG_407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-5400000">
            <a:off x="9748520" y="2681605"/>
            <a:ext cx="2969260" cy="217678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444750" y="5657850"/>
            <a:ext cx="18491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单一  </a:t>
            </a:r>
          </a:p>
          <a:p>
            <a:pPr marL="0" indent="0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接受式学习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88630" y="5657850"/>
            <a:ext cx="3273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复杂  </a:t>
            </a:r>
          </a:p>
          <a:p>
            <a:pPr marL="0" indent="0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主动学习、探究学习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3435" y="205740"/>
            <a:ext cx="5111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成长档案</a:t>
            </a:r>
          </a:p>
        </p:txBody>
      </p:sp>
      <p:sp>
        <p:nvSpPr>
          <p:cNvPr id="17" name="任意多边形 16"/>
          <p:cNvSpPr/>
          <p:nvPr/>
        </p:nvSpPr>
        <p:spPr bwMode="auto">
          <a:xfrm>
            <a:off x="-12700" y="30670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3971290" y="2816860"/>
            <a:ext cx="864235" cy="5759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37665" y="5657850"/>
            <a:ext cx="1849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成人帮助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352915" y="5564505"/>
            <a:ext cx="23787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自主记录</a:t>
            </a:r>
          </a:p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对比观察</a:t>
            </a:r>
            <a:endParaRPr lang="zh-CN" sz="2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algn="ctr"/>
            <a:endParaRPr lang="zh-CN" sz="2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55" name="图片 55" descr="IMG_63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8865" y="1535430"/>
            <a:ext cx="2632710" cy="3513455"/>
          </a:xfrm>
          <a:prstGeom prst="rect">
            <a:avLst/>
          </a:prstGeom>
        </p:spPr>
      </p:pic>
      <p:pic>
        <p:nvPicPr>
          <p:cNvPr id="56" name="图片 56" descr="IMG_63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3020" y="1535430"/>
            <a:ext cx="2632710" cy="3513455"/>
          </a:xfrm>
          <a:prstGeom prst="rect">
            <a:avLst/>
          </a:prstGeom>
        </p:spPr>
      </p:pic>
      <p:pic>
        <p:nvPicPr>
          <p:cNvPr id="57" name="图片 57" descr="IMG_63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98915" y="1535430"/>
            <a:ext cx="2632710" cy="3513455"/>
          </a:xfrm>
          <a:prstGeom prst="rect">
            <a:avLst/>
          </a:prstGeom>
        </p:spPr>
      </p:pic>
      <p:sp>
        <p:nvSpPr>
          <p:cNvPr id="5" name="右箭头 4"/>
          <p:cNvSpPr/>
          <p:nvPr/>
        </p:nvSpPr>
        <p:spPr>
          <a:xfrm>
            <a:off x="7927340" y="2816860"/>
            <a:ext cx="864235" cy="5759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95315" y="5564505"/>
            <a:ext cx="18491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自主记录</a:t>
            </a:r>
          </a:p>
          <a:p>
            <a:pPr marL="0" indent="0" algn="ctr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简单表征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90500"/>
            <a:ext cx="36334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我的感悟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90295" y="1739265"/>
            <a:ext cx="1100328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4800">
              <a:lnSpc>
                <a:spcPct val="150000"/>
              </a:lnSpc>
            </a:pPr>
            <a:r>
              <a:rPr lang="en-US" altLang="zh-CN" sz="3600" b="0"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sz="3600" b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一次的观察并不能作为评价的依据。正如哲学上说一切事物都在变化中，幼儿的学习与生活也在变化，于是持续观察有了存在的意义和价值，让我们能探寻儿童学习与发展的轨迹，挖掘儿童成长的潜能。</a:t>
            </a:r>
          </a:p>
          <a:p>
            <a:pPr marL="0" indent="304800">
              <a:lnSpc>
                <a:spcPct val="150000"/>
              </a:lnSpc>
            </a:pPr>
            <a:r>
              <a:rPr lang="zh-CN" sz="3600" b="0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     </a:t>
            </a:r>
            <a:r>
              <a:rPr lang="zh-CN" sz="3600" b="1">
                <a:solidFill>
                  <a:srgbClr val="166CA3"/>
                </a:solidFill>
                <a:latin typeface="隶书" panose="02010509060101010101" charset="-122"/>
                <a:ea typeface="隶书" panose="02010509060101010101" charset="-122"/>
              </a:rPr>
              <a:t>持续观察能让我们在儿童的世界中经久不衰。</a:t>
            </a:r>
            <a:endParaRPr lang="zh-CN" altLang="en-US" sz="3600" b="1">
              <a:solidFill>
                <a:srgbClr val="166CA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16330" y="1915160"/>
            <a:ext cx="1062545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en-US" altLang="zh-CN" sz="4400" b="0">
                <a:ea typeface="宋体" panose="02010600030101010101" pitchFamily="2" charset="-122"/>
              </a:rPr>
              <a:t>        </a:t>
            </a:r>
            <a:r>
              <a:rPr lang="zh-CN" sz="4400" b="0">
                <a:solidFill>
                  <a:srgbClr val="166CA3"/>
                </a:solidFill>
                <a:latin typeface="隶书" panose="02010509060101010101" charset="-122"/>
                <a:ea typeface="隶书" panose="02010509060101010101" charset="-122"/>
              </a:rPr>
              <a:t>观察无处不在，让观察成为我们的习惯，融入我们的保教工作中，贯穿于幼儿的一日生活，借助观察走进儿童的世界，感受不一样的精彩。</a:t>
            </a:r>
            <a:endParaRPr lang="zh-CN" altLang="en-US" sz="4400" b="0">
              <a:solidFill>
                <a:srgbClr val="166CA3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90500"/>
            <a:ext cx="36334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综上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8287"/>
            <a:ext cx="1513499" cy="104584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6769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走进儿童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76403" y="4063930"/>
            <a:ext cx="37071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 algn="l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分析让我看的清、读的懂</a:t>
            </a:r>
          </a:p>
        </p:txBody>
      </p: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45" grpId="0" bldLvl="0" animBg="1"/>
      <p:bldP spid="46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5180" y="160020"/>
            <a:ext cx="53397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视频</a:t>
            </a:r>
          </a:p>
        </p:txBody>
      </p:sp>
      <p:pic>
        <p:nvPicPr>
          <p:cNvPr id="2" name="倒退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509010" y="260985"/>
            <a:ext cx="4759960" cy="6779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787400" y="2210435"/>
            <a:ext cx="379095" cy="498919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787627" y="1696636"/>
            <a:ext cx="4374190" cy="663736"/>
            <a:chOff x="643467" y="1947984"/>
            <a:chExt cx="4045562" cy="629355"/>
          </a:xfrm>
        </p:grpSpPr>
        <p:sp>
          <p:nvSpPr>
            <p:cNvPr id="31" name="Right Arrow 30"/>
            <p:cNvSpPr/>
            <p:nvPr/>
          </p:nvSpPr>
          <p:spPr>
            <a:xfrm>
              <a:off x="1003098" y="1947984"/>
              <a:ext cx="3685931" cy="629355"/>
            </a:xfrm>
            <a:prstGeom prst="rightArrow">
              <a:avLst>
                <a:gd name="adj1" fmla="val 54891"/>
                <a:gd name="adj2" fmla="val 5815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lowchart: Manual Operation 35"/>
            <p:cNvSpPr/>
            <p:nvPr/>
          </p:nvSpPr>
          <p:spPr>
            <a:xfrm rot="10800000">
              <a:off x="643467" y="2089868"/>
              <a:ext cx="1123849" cy="345114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40"/>
          <p:cNvSpPr/>
          <p:nvPr/>
        </p:nvSpPr>
        <p:spPr>
          <a:xfrm>
            <a:off x="1261745" y="2874010"/>
            <a:ext cx="379095" cy="432562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1261726" y="2360374"/>
            <a:ext cx="3618822" cy="663737"/>
            <a:chOff x="1093007" y="2577339"/>
            <a:chExt cx="3431368" cy="629356"/>
          </a:xfrm>
        </p:grpSpPr>
        <p:sp>
          <p:nvSpPr>
            <p:cNvPr id="43" name="Right Arrow 42"/>
            <p:cNvSpPr/>
            <p:nvPr/>
          </p:nvSpPr>
          <p:spPr>
            <a:xfrm>
              <a:off x="1452637" y="2577339"/>
              <a:ext cx="3071738" cy="629356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lowchart: Manual Operation 43"/>
            <p:cNvSpPr/>
            <p:nvPr/>
          </p:nvSpPr>
          <p:spPr>
            <a:xfrm rot="10800000">
              <a:off x="1093007" y="2719223"/>
              <a:ext cx="1123849" cy="345115"/>
            </a:xfrm>
            <a:prstGeom prst="flowChartManualOperati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1747520" y="3525520"/>
            <a:ext cx="367030" cy="367411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11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735822" y="3012090"/>
            <a:ext cx="2883546" cy="663737"/>
            <a:chOff x="-982317" y="1123950"/>
            <a:chExt cx="3986335" cy="1066800"/>
          </a:xfrm>
        </p:grpSpPr>
        <p:sp>
          <p:nvSpPr>
            <p:cNvPr id="49" name="Right Arrow 48"/>
            <p:cNvSpPr/>
            <p:nvPr/>
          </p:nvSpPr>
          <p:spPr>
            <a:xfrm>
              <a:off x="-372717" y="1123950"/>
              <a:ext cx="3376735" cy="1066800"/>
            </a:xfrm>
            <a:prstGeom prst="rightArrow">
              <a:avLst>
                <a:gd name="adj1" fmla="val 54891"/>
                <a:gd name="adj2" fmla="val 5815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lowchart: Manual Operation 49"/>
            <p:cNvSpPr/>
            <p:nvPr/>
          </p:nvSpPr>
          <p:spPr>
            <a:xfrm rot="10800000">
              <a:off x="-982317" y="1364453"/>
              <a:ext cx="1905000" cy="584993"/>
            </a:xfrm>
            <a:prstGeom prst="flowChartManualOperati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1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 Placeholder 3"/>
          <p:cNvSpPr txBox="1"/>
          <p:nvPr/>
        </p:nvSpPr>
        <p:spPr>
          <a:xfrm>
            <a:off x="4554683" y="1882441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565">
              <a:spcBef>
                <a:spcPct val="20000"/>
              </a:spcBef>
              <a:defRPr/>
            </a:pPr>
            <a:r>
              <a:rPr 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/>
          <p:nvPr/>
        </p:nvSpPr>
        <p:spPr>
          <a:xfrm>
            <a:off x="4263369" y="2541994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565">
              <a:spcBef>
                <a:spcPct val="20000"/>
              </a:spcBef>
              <a:defRPr/>
            </a:pPr>
            <a:r>
              <a:rPr 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3" name="Text Placeholder 3"/>
          <p:cNvSpPr txBox="1"/>
          <p:nvPr/>
        </p:nvSpPr>
        <p:spPr>
          <a:xfrm>
            <a:off x="3904792" y="319747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565">
              <a:spcBef>
                <a:spcPct val="20000"/>
              </a:spcBef>
              <a:defRPr/>
            </a:pPr>
            <a:r>
              <a:rPr 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4" name="Text Placeholder 3"/>
          <p:cNvSpPr txBox="1"/>
          <p:nvPr/>
        </p:nvSpPr>
        <p:spPr>
          <a:xfrm>
            <a:off x="3782501" y="3847073"/>
            <a:ext cx="456455" cy="292131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565">
              <a:spcBef>
                <a:spcPct val="20000"/>
              </a:spcBef>
              <a:defRPr/>
            </a:pPr>
            <a:r>
              <a:rPr lang="en-US" sz="1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Box 8"/>
          <p:cNvSpPr txBox="1"/>
          <p:nvPr/>
        </p:nvSpPr>
        <p:spPr>
          <a:xfrm>
            <a:off x="450021" y="414067"/>
            <a:ext cx="280772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前</a:t>
            </a:r>
            <a:r>
              <a:rPr lang="en-US" altLang="zh-CN" sz="40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5387975" y="1770380"/>
            <a:ext cx="6655435" cy="664210"/>
            <a:chOff x="8485" y="2788"/>
            <a:chExt cx="10481" cy="1046"/>
          </a:xfrm>
        </p:grpSpPr>
        <p:sp>
          <p:nvSpPr>
            <p:cNvPr id="82" name="TextBox 81"/>
            <p:cNvSpPr txBox="1"/>
            <p:nvPr/>
          </p:nvSpPr>
          <p:spPr>
            <a:xfrm>
              <a:off x="8485" y="2788"/>
              <a:ext cx="2240" cy="81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活动分析</a:t>
              </a:r>
            </a:p>
          </p:txBody>
        </p:sp>
        <p:sp>
          <p:nvSpPr>
            <p:cNvPr id="2" name="TextBox 81"/>
            <p:cNvSpPr txBox="1"/>
            <p:nvPr/>
          </p:nvSpPr>
          <p:spPr>
            <a:xfrm>
              <a:off x="11374" y="2788"/>
              <a:ext cx="7593" cy="104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活动的性质：探索游戏、结构性游戏、合作游戏（《儿童游戏通论》儿童游戏的分类）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161915" y="2434590"/>
            <a:ext cx="6469380" cy="515620"/>
            <a:chOff x="8129" y="3834"/>
            <a:chExt cx="10188" cy="812"/>
          </a:xfrm>
        </p:grpSpPr>
        <p:sp>
          <p:nvSpPr>
            <p:cNvPr id="3" name="TextBox 81"/>
            <p:cNvSpPr txBox="1"/>
            <p:nvPr/>
          </p:nvSpPr>
          <p:spPr>
            <a:xfrm>
              <a:off x="8129" y="3834"/>
              <a:ext cx="2240" cy="81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已有经验</a:t>
              </a:r>
            </a:p>
          </p:txBody>
        </p:sp>
        <p:sp>
          <p:nvSpPr>
            <p:cNvPr id="4" name="TextBox 81"/>
            <p:cNvSpPr txBox="1"/>
            <p:nvPr/>
          </p:nvSpPr>
          <p:spPr>
            <a:xfrm>
              <a:off x="10725" y="4124"/>
              <a:ext cx="7593" cy="523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组装过船的材料包，知道船的基本结构。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80610" y="3150235"/>
            <a:ext cx="7143750" cy="3684905"/>
            <a:chOff x="7686" y="4961"/>
            <a:chExt cx="11250" cy="5803"/>
          </a:xfrm>
        </p:grpSpPr>
        <p:sp>
          <p:nvSpPr>
            <p:cNvPr id="5" name="TextBox 81"/>
            <p:cNvSpPr txBox="1"/>
            <p:nvPr/>
          </p:nvSpPr>
          <p:spPr>
            <a:xfrm>
              <a:off x="7686" y="4961"/>
              <a:ext cx="8960" cy="81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28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涉及的领域发展关键经验与能力指向</a:t>
              </a:r>
            </a:p>
          </p:txBody>
        </p:sp>
        <p:sp>
          <p:nvSpPr>
            <p:cNvPr id="6" name="TextBox 81"/>
            <p:cNvSpPr txBox="1"/>
            <p:nvPr/>
          </p:nvSpPr>
          <p:spPr>
            <a:xfrm>
              <a:off x="7892" y="6058"/>
              <a:ext cx="11044" cy="470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科学领域：（对应探索游戏、结构性游戏）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  选择适当的材料、观察、比较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  探索“船”的组装方式、电池、电线与马达的正负极组装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  做计划、表征自己的问题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  问题的解决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  探究中与他人合作交流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  专注、坚持、乐于探究——科学品质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社会领域：（对应合作游戏）</a:t>
              </a:r>
            </a:p>
            <a:p>
              <a:pPr algn="l">
                <a:lnSpc>
                  <a:spcPct val="120000"/>
                </a:lnSpc>
              </a:pPr>
              <a:r>
                <a:rPr lang="zh-CN" altLang="en-US" sz="1800" smtClean="0">
                  <a:solidFill>
                    <a:srgbClr val="00B0F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       分工、协商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41" grpId="0" bldLvl="0" animBg="1"/>
      <p:bldP spid="47" grpId="0" bldLvl="0" animBg="1"/>
      <p:bldP spid="61" grpId="0"/>
      <p:bldP spid="62" grpId="0"/>
      <p:bldP spid="63" grpId="0"/>
      <p:bldP spid="6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5005806" y="1992088"/>
            <a:ext cx="1807592" cy="18075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 rot="5400000">
            <a:off x="6811806" y="1992088"/>
            <a:ext cx="1807592" cy="18075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Rectangle 42">
            <a:hlinkClick r:id="rId3" action="ppaction://hlinkfile"/>
          </p:cNvPr>
          <p:cNvSpPr/>
          <p:nvPr/>
        </p:nvSpPr>
        <p:spPr>
          <a:xfrm rot="10800000">
            <a:off x="6813398" y="3802572"/>
            <a:ext cx="1807592" cy="180759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rot="16200000">
            <a:off x="5007398" y="3802573"/>
            <a:ext cx="1807592" cy="180759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5" name="Group 104"/>
          <p:cNvGrpSpPr/>
          <p:nvPr/>
        </p:nvGrpSpPr>
        <p:grpSpPr>
          <a:xfrm>
            <a:off x="4523174" y="2387499"/>
            <a:ext cx="1016770" cy="1016770"/>
            <a:chOff x="2847975" y="2058809"/>
            <a:chExt cx="811251" cy="811251"/>
          </a:xfrm>
        </p:grpSpPr>
        <p:sp>
          <p:nvSpPr>
            <p:cNvPr id="25" name="Oval 24"/>
            <p:cNvSpPr/>
            <p:nvPr/>
          </p:nvSpPr>
          <p:spPr>
            <a:xfrm>
              <a:off x="2847975" y="2058809"/>
              <a:ext cx="811251" cy="81125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Oval 25"/>
            <p:cNvSpPr/>
            <p:nvPr/>
          </p:nvSpPr>
          <p:spPr>
            <a:xfrm>
              <a:off x="2966753" y="2177587"/>
              <a:ext cx="573697" cy="57369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175"/>
            <p:cNvSpPr>
              <a:spLocks noEditPoints="1"/>
            </p:cNvSpPr>
            <p:nvPr/>
          </p:nvSpPr>
          <p:spPr bwMode="auto">
            <a:xfrm>
              <a:off x="3086099" y="2293109"/>
              <a:ext cx="325916" cy="328522"/>
            </a:xfrm>
            <a:custGeom>
              <a:avLst/>
              <a:gdLst/>
              <a:ahLst/>
              <a:cxnLst>
                <a:cxn ang="0">
                  <a:pos x="11" y="57"/>
                </a:cxn>
                <a:cxn ang="0">
                  <a:pos x="8" y="58"/>
                </a:cxn>
                <a:cxn ang="0">
                  <a:pos x="5" y="57"/>
                </a:cxn>
                <a:cxn ang="0">
                  <a:pos x="1" y="53"/>
                </a:cxn>
                <a:cxn ang="0">
                  <a:pos x="0" y="50"/>
                </a:cxn>
                <a:cxn ang="0">
                  <a:pos x="1" y="47"/>
                </a:cxn>
                <a:cxn ang="0">
                  <a:pos x="25" y="22"/>
                </a:cxn>
                <a:cxn ang="0">
                  <a:pos x="35" y="33"/>
                </a:cxn>
                <a:cxn ang="0">
                  <a:pos x="11" y="57"/>
                </a:cxn>
                <a:cxn ang="0">
                  <a:pos x="10" y="45"/>
                </a:cxn>
                <a:cxn ang="0">
                  <a:pos x="8" y="48"/>
                </a:cxn>
                <a:cxn ang="0">
                  <a:pos x="10" y="50"/>
                </a:cxn>
                <a:cxn ang="0">
                  <a:pos x="12" y="48"/>
                </a:cxn>
                <a:cxn ang="0">
                  <a:pos x="10" y="45"/>
                </a:cxn>
                <a:cxn ang="0">
                  <a:pos x="57" y="21"/>
                </a:cxn>
                <a:cxn ang="0">
                  <a:pos x="42" y="32"/>
                </a:cxn>
                <a:cxn ang="0">
                  <a:pos x="26" y="16"/>
                </a:cxn>
                <a:cxn ang="0">
                  <a:pos x="42" y="0"/>
                </a:cxn>
                <a:cxn ang="0">
                  <a:pos x="50" y="2"/>
                </a:cxn>
                <a:cxn ang="0">
                  <a:pos x="51" y="3"/>
                </a:cxn>
                <a:cxn ang="0">
                  <a:pos x="50" y="4"/>
                </a:cxn>
                <a:cxn ang="0">
                  <a:pos x="40" y="10"/>
                </a:cxn>
                <a:cxn ang="0">
                  <a:pos x="40" y="18"/>
                </a:cxn>
                <a:cxn ang="0">
                  <a:pos x="47" y="22"/>
                </a:cxn>
                <a:cxn ang="0">
                  <a:pos x="57" y="16"/>
                </a:cxn>
                <a:cxn ang="0">
                  <a:pos x="58" y="17"/>
                </a:cxn>
                <a:cxn ang="0">
                  <a:pos x="57" y="21"/>
                </a:cxn>
              </a:cxnLst>
              <a:rect l="0" t="0" r="r" b="b"/>
              <a:pathLst>
                <a:path w="58" h="58">
                  <a:moveTo>
                    <a:pt x="11" y="57"/>
                  </a:moveTo>
                  <a:cubicBezTo>
                    <a:pt x="10" y="58"/>
                    <a:pt x="9" y="58"/>
                    <a:pt x="8" y="58"/>
                  </a:cubicBezTo>
                  <a:cubicBezTo>
                    <a:pt x="7" y="58"/>
                    <a:pt x="6" y="58"/>
                    <a:pt x="5" y="57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2"/>
                    <a:pt x="0" y="51"/>
                    <a:pt x="0" y="50"/>
                  </a:cubicBezTo>
                  <a:cubicBezTo>
                    <a:pt x="0" y="49"/>
                    <a:pt x="0" y="47"/>
                    <a:pt x="1" y="47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7"/>
                    <a:pt x="31" y="31"/>
                    <a:pt x="35" y="33"/>
                  </a:cubicBezTo>
                  <a:lnTo>
                    <a:pt x="11" y="57"/>
                  </a:lnTo>
                  <a:close/>
                  <a:moveTo>
                    <a:pt x="10" y="45"/>
                  </a:moveTo>
                  <a:cubicBezTo>
                    <a:pt x="9" y="45"/>
                    <a:pt x="8" y="46"/>
                    <a:pt x="8" y="48"/>
                  </a:cubicBezTo>
                  <a:cubicBezTo>
                    <a:pt x="8" y="49"/>
                    <a:pt x="9" y="50"/>
                    <a:pt x="10" y="50"/>
                  </a:cubicBezTo>
                  <a:cubicBezTo>
                    <a:pt x="11" y="50"/>
                    <a:pt x="12" y="49"/>
                    <a:pt x="12" y="48"/>
                  </a:cubicBezTo>
                  <a:cubicBezTo>
                    <a:pt x="12" y="46"/>
                    <a:pt x="11" y="45"/>
                    <a:pt x="10" y="45"/>
                  </a:cubicBezTo>
                  <a:close/>
                  <a:moveTo>
                    <a:pt x="57" y="21"/>
                  </a:moveTo>
                  <a:cubicBezTo>
                    <a:pt x="55" y="27"/>
                    <a:pt x="49" y="32"/>
                    <a:pt x="42" y="32"/>
                  </a:cubicBezTo>
                  <a:cubicBezTo>
                    <a:pt x="33" y="32"/>
                    <a:pt x="26" y="24"/>
                    <a:pt x="26" y="16"/>
                  </a:cubicBezTo>
                  <a:cubicBezTo>
                    <a:pt x="26" y="7"/>
                    <a:pt x="33" y="0"/>
                    <a:pt x="42" y="0"/>
                  </a:cubicBezTo>
                  <a:cubicBezTo>
                    <a:pt x="45" y="0"/>
                    <a:pt x="48" y="0"/>
                    <a:pt x="50" y="2"/>
                  </a:cubicBezTo>
                  <a:cubicBezTo>
                    <a:pt x="51" y="2"/>
                    <a:pt x="51" y="2"/>
                    <a:pt x="51" y="3"/>
                  </a:cubicBezTo>
                  <a:cubicBezTo>
                    <a:pt x="51" y="3"/>
                    <a:pt x="51" y="4"/>
                    <a:pt x="50" y="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1"/>
                    <a:pt x="56" y="16"/>
                    <a:pt x="57" y="16"/>
                  </a:cubicBezTo>
                  <a:cubicBezTo>
                    <a:pt x="58" y="16"/>
                    <a:pt x="58" y="16"/>
                    <a:pt x="58" y="17"/>
                  </a:cubicBezTo>
                  <a:cubicBezTo>
                    <a:pt x="58" y="18"/>
                    <a:pt x="58" y="20"/>
                    <a:pt x="57" y="2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074028" y="2387499"/>
            <a:ext cx="1016770" cy="1016770"/>
            <a:chOff x="4844787" y="1172442"/>
            <a:chExt cx="811251" cy="811251"/>
          </a:xfrm>
        </p:grpSpPr>
        <p:sp>
          <p:nvSpPr>
            <p:cNvPr id="31" name="Oval 30"/>
            <p:cNvSpPr/>
            <p:nvPr/>
          </p:nvSpPr>
          <p:spPr>
            <a:xfrm rot="5400000">
              <a:off x="4844787" y="1172442"/>
              <a:ext cx="811251" cy="81125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 rot="5400000">
              <a:off x="4963563" y="1291220"/>
              <a:ext cx="573697" cy="57369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32"/>
            <p:cNvSpPr>
              <a:spLocks noEditPoints="1"/>
            </p:cNvSpPr>
            <p:nvPr/>
          </p:nvSpPr>
          <p:spPr bwMode="auto">
            <a:xfrm>
              <a:off x="5086350" y="1387475"/>
              <a:ext cx="347469" cy="332362"/>
            </a:xfrm>
            <a:custGeom>
              <a:avLst/>
              <a:gdLst/>
              <a:ahLst/>
              <a:cxnLst>
                <a:cxn ang="0">
                  <a:pos x="62" y="31"/>
                </a:cxn>
                <a:cxn ang="0">
                  <a:pos x="62" y="31"/>
                </a:cxn>
                <a:cxn ang="0">
                  <a:pos x="54" y="27"/>
                </a:cxn>
                <a:cxn ang="0">
                  <a:pos x="45" y="33"/>
                </a:cxn>
                <a:cxn ang="0">
                  <a:pos x="44" y="35"/>
                </a:cxn>
                <a:cxn ang="0">
                  <a:pos x="43" y="35"/>
                </a:cxn>
                <a:cxn ang="0">
                  <a:pos x="42" y="35"/>
                </a:cxn>
                <a:cxn ang="0">
                  <a:pos x="41" y="33"/>
                </a:cxn>
                <a:cxn ang="0">
                  <a:pos x="32" y="27"/>
                </a:cxn>
                <a:cxn ang="0">
                  <a:pos x="23" y="33"/>
                </a:cxn>
                <a:cxn ang="0">
                  <a:pos x="22" y="35"/>
                </a:cxn>
                <a:cxn ang="0">
                  <a:pos x="21" y="35"/>
                </a:cxn>
                <a:cxn ang="0">
                  <a:pos x="20" y="35"/>
                </a:cxn>
                <a:cxn ang="0">
                  <a:pos x="19" y="33"/>
                </a:cxn>
                <a:cxn ang="0">
                  <a:pos x="10" y="27"/>
                </a:cxn>
                <a:cxn ang="0">
                  <a:pos x="3" y="31"/>
                </a:cxn>
                <a:cxn ang="0">
                  <a:pos x="2" y="3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32" y="7"/>
                </a:cxn>
                <a:cxn ang="0">
                  <a:pos x="64" y="30"/>
                </a:cxn>
                <a:cxn ang="0">
                  <a:pos x="64" y="30"/>
                </a:cxn>
                <a:cxn ang="0">
                  <a:pos x="62" y="31"/>
                </a:cxn>
                <a:cxn ang="0">
                  <a:pos x="34" y="51"/>
                </a:cxn>
                <a:cxn ang="0">
                  <a:pos x="25" y="61"/>
                </a:cxn>
                <a:cxn ang="0">
                  <a:pos x="15" y="51"/>
                </a:cxn>
                <a:cxn ang="0">
                  <a:pos x="17" y="49"/>
                </a:cxn>
                <a:cxn ang="0">
                  <a:pos x="20" y="51"/>
                </a:cxn>
                <a:cxn ang="0">
                  <a:pos x="25" y="56"/>
                </a:cxn>
                <a:cxn ang="0">
                  <a:pos x="30" y="51"/>
                </a:cxn>
                <a:cxn ang="0">
                  <a:pos x="30" y="29"/>
                </a:cxn>
                <a:cxn ang="0">
                  <a:pos x="32" y="29"/>
                </a:cxn>
                <a:cxn ang="0">
                  <a:pos x="34" y="29"/>
                </a:cxn>
                <a:cxn ang="0">
                  <a:pos x="34" y="51"/>
                </a:cxn>
                <a:cxn ang="0">
                  <a:pos x="34" y="6"/>
                </a:cxn>
                <a:cxn ang="0">
                  <a:pos x="32" y="6"/>
                </a:cxn>
                <a:cxn ang="0">
                  <a:pos x="30" y="6"/>
                </a:cxn>
                <a:cxn ang="0">
                  <a:pos x="30" y="3"/>
                </a:cxn>
                <a:cxn ang="0">
                  <a:pos x="32" y="0"/>
                </a:cxn>
                <a:cxn ang="0">
                  <a:pos x="34" y="3"/>
                </a:cxn>
                <a:cxn ang="0">
                  <a:pos x="34" y="6"/>
                </a:cxn>
              </a:cxnLst>
              <a:rect l="0" t="0" r="r" b="b"/>
              <a:pathLst>
                <a:path w="64" h="61">
                  <a:moveTo>
                    <a:pt x="62" y="31"/>
                  </a:moveTo>
                  <a:cubicBezTo>
                    <a:pt x="62" y="31"/>
                    <a:pt x="62" y="31"/>
                    <a:pt x="62" y="31"/>
                  </a:cubicBezTo>
                  <a:cubicBezTo>
                    <a:pt x="59" y="29"/>
                    <a:pt x="57" y="27"/>
                    <a:pt x="54" y="27"/>
                  </a:cubicBezTo>
                  <a:cubicBezTo>
                    <a:pt x="51" y="27"/>
                    <a:pt x="47" y="30"/>
                    <a:pt x="45" y="33"/>
                  </a:cubicBezTo>
                  <a:cubicBezTo>
                    <a:pt x="45" y="33"/>
                    <a:pt x="45" y="34"/>
                    <a:pt x="44" y="35"/>
                  </a:cubicBezTo>
                  <a:cubicBezTo>
                    <a:pt x="44" y="35"/>
                    <a:pt x="44" y="35"/>
                    <a:pt x="43" y="35"/>
                  </a:cubicBezTo>
                  <a:cubicBezTo>
                    <a:pt x="43" y="35"/>
                    <a:pt x="42" y="35"/>
                    <a:pt x="42" y="35"/>
                  </a:cubicBezTo>
                  <a:cubicBezTo>
                    <a:pt x="42" y="34"/>
                    <a:pt x="41" y="33"/>
                    <a:pt x="41" y="33"/>
                  </a:cubicBezTo>
                  <a:cubicBezTo>
                    <a:pt x="39" y="30"/>
                    <a:pt x="36" y="27"/>
                    <a:pt x="32" y="27"/>
                  </a:cubicBezTo>
                  <a:cubicBezTo>
                    <a:pt x="28" y="27"/>
                    <a:pt x="25" y="30"/>
                    <a:pt x="23" y="33"/>
                  </a:cubicBezTo>
                  <a:cubicBezTo>
                    <a:pt x="23" y="33"/>
                    <a:pt x="22" y="34"/>
                    <a:pt x="22" y="35"/>
                  </a:cubicBezTo>
                  <a:cubicBezTo>
                    <a:pt x="22" y="35"/>
                    <a:pt x="22" y="35"/>
                    <a:pt x="21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4"/>
                    <a:pt x="19" y="33"/>
                    <a:pt x="19" y="33"/>
                  </a:cubicBezTo>
                  <a:cubicBezTo>
                    <a:pt x="17" y="30"/>
                    <a:pt x="14" y="27"/>
                    <a:pt x="10" y="27"/>
                  </a:cubicBezTo>
                  <a:cubicBezTo>
                    <a:pt x="7" y="27"/>
                    <a:pt x="5" y="29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1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" y="16"/>
                    <a:pt x="18" y="7"/>
                    <a:pt x="32" y="7"/>
                  </a:cubicBezTo>
                  <a:cubicBezTo>
                    <a:pt x="46" y="7"/>
                    <a:pt x="60" y="16"/>
                    <a:pt x="64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3" y="31"/>
                    <a:pt x="62" y="31"/>
                  </a:cubicBezTo>
                  <a:close/>
                  <a:moveTo>
                    <a:pt x="34" y="51"/>
                  </a:moveTo>
                  <a:cubicBezTo>
                    <a:pt x="34" y="56"/>
                    <a:pt x="30" y="61"/>
                    <a:pt x="25" y="61"/>
                  </a:cubicBezTo>
                  <a:cubicBezTo>
                    <a:pt x="19" y="61"/>
                    <a:pt x="15" y="56"/>
                    <a:pt x="15" y="51"/>
                  </a:cubicBezTo>
                  <a:cubicBezTo>
                    <a:pt x="15" y="50"/>
                    <a:pt x="16" y="49"/>
                    <a:pt x="17" y="49"/>
                  </a:cubicBezTo>
                  <a:cubicBezTo>
                    <a:pt x="19" y="49"/>
                    <a:pt x="20" y="50"/>
                    <a:pt x="20" y="51"/>
                  </a:cubicBezTo>
                  <a:cubicBezTo>
                    <a:pt x="20" y="54"/>
                    <a:pt x="22" y="56"/>
                    <a:pt x="25" y="56"/>
                  </a:cubicBezTo>
                  <a:cubicBezTo>
                    <a:pt x="27" y="56"/>
                    <a:pt x="30" y="54"/>
                    <a:pt x="30" y="51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1" y="29"/>
                    <a:pt x="32" y="29"/>
                  </a:cubicBezTo>
                  <a:cubicBezTo>
                    <a:pt x="33" y="29"/>
                    <a:pt x="34" y="29"/>
                    <a:pt x="34" y="29"/>
                  </a:cubicBezTo>
                  <a:lnTo>
                    <a:pt x="34" y="51"/>
                  </a:lnTo>
                  <a:close/>
                  <a:moveTo>
                    <a:pt x="34" y="6"/>
                  </a:moveTo>
                  <a:cubicBezTo>
                    <a:pt x="34" y="6"/>
                    <a:pt x="33" y="6"/>
                    <a:pt x="32" y="6"/>
                  </a:cubicBezTo>
                  <a:cubicBezTo>
                    <a:pt x="31" y="6"/>
                    <a:pt x="30" y="6"/>
                    <a:pt x="30" y="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"/>
                    <a:pt x="31" y="0"/>
                    <a:pt x="32" y="0"/>
                  </a:cubicBezTo>
                  <a:cubicBezTo>
                    <a:pt x="33" y="0"/>
                    <a:pt x="34" y="1"/>
                    <a:pt x="34" y="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090218" y="4197984"/>
            <a:ext cx="1016770" cy="1016770"/>
            <a:chOff x="5732424" y="3172832"/>
            <a:chExt cx="811251" cy="811251"/>
          </a:xfrm>
        </p:grpSpPr>
        <p:sp>
          <p:nvSpPr>
            <p:cNvPr id="44" name="Oval 43"/>
            <p:cNvSpPr/>
            <p:nvPr/>
          </p:nvSpPr>
          <p:spPr>
            <a:xfrm rot="10800000">
              <a:off x="5732424" y="3172832"/>
              <a:ext cx="811251" cy="8112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5851200" y="3291608"/>
              <a:ext cx="573697" cy="57369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62"/>
            <p:cNvSpPr>
              <a:spLocks noEditPoints="1"/>
            </p:cNvSpPr>
            <p:nvPr/>
          </p:nvSpPr>
          <p:spPr bwMode="auto">
            <a:xfrm>
              <a:off x="5980092" y="3411731"/>
              <a:ext cx="334963" cy="337642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515898" y="4197984"/>
            <a:ext cx="1016770" cy="1016770"/>
            <a:chOff x="3735612" y="4059199"/>
            <a:chExt cx="811251" cy="811251"/>
          </a:xfrm>
        </p:grpSpPr>
        <p:sp>
          <p:nvSpPr>
            <p:cNvPr id="40" name="Oval 39"/>
            <p:cNvSpPr/>
            <p:nvPr/>
          </p:nvSpPr>
          <p:spPr>
            <a:xfrm rot="16200000">
              <a:off x="3735612" y="4059199"/>
              <a:ext cx="811251" cy="81125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 rot="16200000">
              <a:off x="3854390" y="4177975"/>
              <a:ext cx="573697" cy="573697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4002794" y="4262526"/>
              <a:ext cx="283462" cy="41412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 Placeholder 3"/>
          <p:cNvSpPr txBox="1"/>
          <p:nvPr/>
        </p:nvSpPr>
        <p:spPr>
          <a:xfrm>
            <a:off x="5383822" y="3041984"/>
            <a:ext cx="1422400" cy="51625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观察目标</a:t>
            </a:r>
          </a:p>
        </p:txBody>
      </p:sp>
      <p:sp>
        <p:nvSpPr>
          <p:cNvPr id="60" name="Text Placeholder 3"/>
          <p:cNvSpPr txBox="1"/>
          <p:nvPr/>
        </p:nvSpPr>
        <p:spPr>
          <a:xfrm>
            <a:off x="7004403" y="3073099"/>
            <a:ext cx="1422400" cy="51625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观察目的</a:t>
            </a:r>
          </a:p>
        </p:txBody>
      </p:sp>
      <p:sp>
        <p:nvSpPr>
          <p:cNvPr id="61" name="Text Placeholder 3"/>
          <p:cNvSpPr txBox="1"/>
          <p:nvPr/>
        </p:nvSpPr>
        <p:spPr>
          <a:xfrm>
            <a:off x="6954558" y="4886471"/>
            <a:ext cx="1422400" cy="51625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事件描述</a:t>
            </a:r>
          </a:p>
        </p:txBody>
      </p:sp>
      <p:sp>
        <p:nvSpPr>
          <p:cNvPr id="62" name="Text Placeholder 3"/>
          <p:cNvSpPr txBox="1"/>
          <p:nvPr/>
        </p:nvSpPr>
        <p:spPr>
          <a:xfrm>
            <a:off x="5383511" y="4828686"/>
            <a:ext cx="1422400" cy="516255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观察内容</a:t>
            </a:r>
          </a:p>
        </p:txBody>
      </p:sp>
      <p:sp>
        <p:nvSpPr>
          <p:cNvPr id="63" name="Text Placeholder 3"/>
          <p:cNvSpPr txBox="1"/>
          <p:nvPr/>
        </p:nvSpPr>
        <p:spPr>
          <a:xfrm>
            <a:off x="5709227" y="264346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5" name="Text Placeholder 3"/>
          <p:cNvSpPr txBox="1"/>
          <p:nvPr/>
        </p:nvSpPr>
        <p:spPr>
          <a:xfrm>
            <a:off x="5710820" y="434741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79" name="Text Placeholder 3"/>
          <p:cNvSpPr txBox="1"/>
          <p:nvPr/>
        </p:nvSpPr>
        <p:spPr>
          <a:xfrm>
            <a:off x="7515228" y="264346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81" name="Text Placeholder 3"/>
          <p:cNvSpPr txBox="1"/>
          <p:nvPr/>
        </p:nvSpPr>
        <p:spPr>
          <a:xfrm>
            <a:off x="7516817" y="4347417"/>
            <a:ext cx="400751" cy="469552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175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121" name="Group 120"/>
          <p:cNvGrpSpPr/>
          <p:nvPr/>
        </p:nvGrpSpPr>
        <p:grpSpPr>
          <a:xfrm>
            <a:off x="1051560" y="2112010"/>
            <a:ext cx="3322320" cy="1107440"/>
            <a:chOff x="771114" y="1610050"/>
            <a:chExt cx="1839108" cy="883594"/>
          </a:xfrm>
        </p:grpSpPr>
        <p:sp>
          <p:nvSpPr>
            <p:cNvPr id="87" name="Freeform 45"/>
            <p:cNvSpPr>
              <a:spLocks noEditPoints="1"/>
            </p:cNvSpPr>
            <p:nvPr/>
          </p:nvSpPr>
          <p:spPr bwMode="auto">
            <a:xfrm>
              <a:off x="2378576" y="1624236"/>
              <a:ext cx="231646" cy="310575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ooter Text"/>
            <p:cNvSpPr txBox="1"/>
            <p:nvPr/>
          </p:nvSpPr>
          <p:spPr>
            <a:xfrm>
              <a:off x="771114" y="1610050"/>
              <a:ext cx="1466506" cy="8835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rgbClr val="00B0F0"/>
                  </a:solidFill>
                  <a:latin typeface="华文楷体" panose="02010600040101010101" charset="-122"/>
                  <a:ea typeface="华文楷体" panose="02010600040101010101" charset="-122"/>
                  <a:sym typeface="Arial" panose="020B0604020202020204" pitchFamily="34" charset="0"/>
                </a:rPr>
                <a:t>了解幼儿的探究兴趣和能力，改进环境、材料，提供持续探究的支持</a:t>
              </a:r>
              <a:r>
                <a:rPr lang="zh-CN" altLang="en-US" sz="2000" b="1" dirty="0" smtClean="0">
                  <a:solidFill>
                    <a:srgbClr val="00B0F0"/>
                  </a:solidFill>
                  <a:latin typeface="华文楷体" panose="02010600040101010101" charset="-122"/>
                  <a:ea typeface="华文楷体" panose="02010600040101010101" charset="-122"/>
                  <a:sym typeface="Arial" panose="020B0604020202020204" pitchFamily="34" charset="0"/>
                </a:rPr>
                <a:t>。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83565" y="3802380"/>
            <a:ext cx="3790315" cy="2363470"/>
            <a:chOff x="-221419" y="3078778"/>
            <a:chExt cx="2831641" cy="1885744"/>
          </a:xfrm>
        </p:grpSpPr>
        <p:sp>
          <p:nvSpPr>
            <p:cNvPr id="97" name="Freeform 45"/>
            <p:cNvSpPr>
              <a:spLocks noEditPoints="1"/>
            </p:cNvSpPr>
            <p:nvPr/>
          </p:nvSpPr>
          <p:spPr bwMode="auto">
            <a:xfrm>
              <a:off x="2299254" y="3092572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ooter Text"/>
            <p:cNvSpPr txBox="1"/>
            <p:nvPr/>
          </p:nvSpPr>
          <p:spPr>
            <a:xfrm>
              <a:off x="-221419" y="3078778"/>
              <a:ext cx="2459267" cy="18857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rgbClr val="FF848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Arial" panose="020B0604020202020204" pitchFamily="34" charset="0"/>
                </a:rPr>
                <a:t>1、幼儿是否对自制船的探究活动感兴趣。</a:t>
              </a:r>
            </a:p>
            <a:p>
              <a:pPr algn="l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rgbClr val="FF848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Arial" panose="020B0604020202020204" pitchFamily="34" charset="0"/>
                </a:rPr>
                <a:t>2、了解幼儿探究的过程中</a:t>
              </a:r>
              <a:r>
                <a:rPr lang="zh-CN" altLang="en-US" sz="2000" b="1" dirty="0" smtClean="0">
                  <a:solidFill>
                    <a:srgbClr val="FF848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Arial" panose="020B0604020202020204" pitchFamily="34" charset="0"/>
                </a:rPr>
                <a:t>如何</a:t>
              </a:r>
              <a:r>
                <a:rPr lang="en-US" altLang="zh-CN" sz="2000" b="1" dirty="0" smtClean="0">
                  <a:solidFill>
                    <a:srgbClr val="FF848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Arial" panose="020B0604020202020204" pitchFamily="34" charset="0"/>
                </a:rPr>
                <a:t>积极动手动脑寻求答案或解决问题。</a:t>
              </a:r>
            </a:p>
            <a:p>
              <a:pPr algn="l"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rgbClr val="FF8486"/>
                  </a:solidFill>
                  <a:latin typeface="华文楷体" panose="02010600040101010101" charset="-122"/>
                  <a:ea typeface="华文楷体" panose="02010600040101010101" charset="-122"/>
                  <a:cs typeface="华文楷体" panose="02010600040101010101" charset="-122"/>
                  <a:sym typeface="Arial" panose="020B0604020202020204" pitchFamily="34" charset="0"/>
                </a:rPr>
                <a:t>3、具有一定的科学探究品质。</a:t>
              </a:r>
              <a:r>
                <a:rPr lang="en-US" altLang="zh-CN" sz="800" b="1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9211065" y="2111761"/>
            <a:ext cx="3306445" cy="738504"/>
            <a:chOff x="6469706" y="1610051"/>
            <a:chExt cx="2638115" cy="589231"/>
          </a:xfrm>
        </p:grpSpPr>
        <p:sp>
          <p:nvSpPr>
            <p:cNvPr id="109" name="Freeform 45"/>
            <p:cNvSpPr>
              <a:spLocks noEditPoints="1"/>
            </p:cNvSpPr>
            <p:nvPr/>
          </p:nvSpPr>
          <p:spPr bwMode="auto">
            <a:xfrm>
              <a:off x="6469706" y="1623846"/>
              <a:ext cx="310968" cy="310968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114605" tIns="57303" rIns="114605" bIns="57303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ooter Text"/>
            <p:cNvSpPr txBox="1"/>
            <p:nvPr/>
          </p:nvSpPr>
          <p:spPr>
            <a:xfrm>
              <a:off x="6857798" y="1610051"/>
              <a:ext cx="2250023" cy="5892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b="1" dirty="0" smtClean="0">
                  <a:solidFill>
                    <a:srgbClr val="FF8486"/>
                  </a:solidFill>
                  <a:latin typeface="华文楷体" panose="02010600040101010101" charset="-122"/>
                  <a:ea typeface="华文楷体" panose="02010600040101010101" charset="-122"/>
                  <a:sym typeface="Arial" panose="020B0604020202020204" pitchFamily="34" charset="0"/>
                </a:rPr>
                <a:t>了解幼儿的科学探究兴趣和能力</a:t>
              </a:r>
            </a:p>
          </p:txBody>
        </p:sp>
      </p:grpSp>
      <p:sp>
        <p:nvSpPr>
          <p:cNvPr id="51" name="TextBox 8"/>
          <p:cNvSpPr txBox="1"/>
          <p:nvPr/>
        </p:nvSpPr>
        <p:spPr>
          <a:xfrm>
            <a:off x="450021" y="414067"/>
            <a:ext cx="280772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</a:t>
            </a:r>
            <a:r>
              <a:rPr lang="en-US" altLang="zh-CN" sz="40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30" grpId="0" bldLvl="0" animBg="1"/>
      <p:bldP spid="43" grpId="0" bldLvl="0" animBg="1"/>
      <p:bldP spid="39" grpId="0" bldLvl="0" animBg="1"/>
      <p:bldP spid="53" grpId="0"/>
      <p:bldP spid="60" grpId="0"/>
      <p:bldP spid="61" grpId="0"/>
      <p:bldP spid="62" grpId="0"/>
      <p:bldP spid="63" grpId="0"/>
      <p:bldP spid="75" grpId="0"/>
      <p:bldP spid="79" grpId="0"/>
      <p:bldP spid="8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745296" y="174672"/>
            <a:ext cx="280772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后</a:t>
            </a:r>
            <a:r>
              <a:rPr lang="en-US" altLang="zh-CN" sz="40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</a:t>
            </a:r>
          </a:p>
        </p:txBody>
      </p:sp>
      <p:pic>
        <p:nvPicPr>
          <p:cNvPr id="2" name="图片 1" descr="XD}N)CRYT4O4G8R0]LWDF2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5595" y="1997075"/>
            <a:ext cx="3237865" cy="3237865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3812540" y="723900"/>
            <a:ext cx="1652270" cy="893445"/>
            <a:chOff x="6428745" y="1195294"/>
            <a:chExt cx="2381016" cy="1241449"/>
          </a:xfrm>
        </p:grpSpPr>
        <p:sp>
          <p:nvSpPr>
            <p:cNvPr id="21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956685" y="89979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</a:t>
            </a:r>
            <a:r>
              <a:rPr lang="en-US" altLang="zh-CN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02630" y="899795"/>
            <a:ext cx="3691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重新审视你的观察目的。</a:t>
            </a:r>
            <a:endParaRPr lang="zh-CN" altLang="en-US" sz="24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802630" y="1298575"/>
            <a:ext cx="66338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0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</a:rPr>
              <a:t>观察幼儿的探究行为，了解</a:t>
            </a:r>
            <a:r>
              <a:rPr lang="zh-CN" sz="2000" b="0">
                <a:latin typeface="华文楷体" panose="02010600040101010101" charset="-122"/>
                <a:ea typeface="华文楷体" panose="02010600040101010101" charset="-122"/>
              </a:rPr>
              <a:t>幼儿的科学探究兴趣和能力</a:t>
            </a:r>
            <a:endParaRPr lang="zh-CN" altLang="en-US" sz="2000">
              <a:latin typeface="华文楷体" panose="02010600040101010101" charset="-122"/>
              <a:ea typeface="华文楷体" panose="0201060004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20795" y="1997075"/>
            <a:ext cx="1652270" cy="893445"/>
            <a:chOff x="6428745" y="1195294"/>
            <a:chExt cx="2381016" cy="1241449"/>
          </a:xfrm>
        </p:grpSpPr>
        <p:sp>
          <p:nvSpPr>
            <p:cNvPr id="6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3957320" y="2192655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</a:t>
            </a:r>
            <a:r>
              <a:rPr lang="en-US" altLang="zh-CN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802630" y="1899285"/>
            <a:ext cx="3691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</a:rPr>
              <a:t>再次回顾观察目标。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02630" y="2315845"/>
            <a:ext cx="66338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000" b="0">
                <a:latin typeface="华文楷体" panose="02010600040101010101" charset="-122"/>
                <a:ea typeface="华文楷体" panose="02010600040101010101" charset="-122"/>
              </a:rPr>
              <a:t>了解幼儿的探究兴趣和能力，改进环境、材料，提供持续探究的支持。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821430" y="3169920"/>
            <a:ext cx="1652270" cy="893445"/>
            <a:chOff x="6428745" y="1195294"/>
            <a:chExt cx="2381016" cy="1241449"/>
          </a:xfrm>
        </p:grpSpPr>
        <p:sp>
          <p:nvSpPr>
            <p:cNvPr id="12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957955" y="3365500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</a:t>
            </a:r>
            <a:r>
              <a:rPr lang="en-US" altLang="zh-CN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02630" y="3233420"/>
            <a:ext cx="6634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  <a:hlinkClick r:id="rId3" action="ppaction://hlinkfile"/>
              </a:rPr>
              <a:t>仔细翻阅你的观察资料，标明所有与观察目的和目标直接相关的部分。</a:t>
            </a:r>
            <a:endParaRPr lang="zh-CN" altLang="en-US" sz="24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22065" y="4361180"/>
            <a:ext cx="1652270" cy="893445"/>
            <a:chOff x="6428745" y="1195294"/>
            <a:chExt cx="2381016" cy="1241449"/>
          </a:xfrm>
        </p:grpSpPr>
        <p:sp>
          <p:nvSpPr>
            <p:cNvPr id="19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948430" y="4556760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</a:t>
            </a:r>
            <a:r>
              <a:rPr lang="en-US" altLang="zh-CN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811905" y="5702300"/>
            <a:ext cx="1652270" cy="893445"/>
            <a:chOff x="6428745" y="1195294"/>
            <a:chExt cx="2381016" cy="1241449"/>
          </a:xfrm>
        </p:grpSpPr>
        <p:sp>
          <p:nvSpPr>
            <p:cNvPr id="29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947795" y="5877560"/>
            <a:ext cx="13798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步骤</a:t>
            </a:r>
            <a:r>
              <a:rPr lang="en-US" altLang="zh-CN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5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802630" y="5765800"/>
            <a:ext cx="66344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  <a:hlinkClick r:id="rId4" action="ppaction://hlinksldjump"/>
              </a:rPr>
              <a:t>思考你标记处的资料，反思你的研究能够说明什么。</a:t>
            </a:r>
            <a:endParaRPr lang="zh-CN" altLang="en-US" sz="24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01995" y="4380230"/>
            <a:ext cx="66344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 panose="02010600040101010101" charset="-122"/>
                <a:ea typeface="华文楷体" panose="02010600040101010101" charset="-122"/>
                <a:sym typeface="+mn-ea"/>
                <a:hlinkClick r:id="rId5" action="ppaction://hlinkfile"/>
              </a:rPr>
              <a:t>查阅教科书、专业杂志、网络以及其他能够获得与观察目的或目标直接相关的观点、意见和理论的资源。</a:t>
            </a:r>
            <a:endParaRPr lang="zh-CN" altLang="en-US" sz="24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  <p:bldP spid="9" grpId="0"/>
      <p:bldP spid="10" grpId="0"/>
      <p:bldP spid="15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-28563" y="1485696"/>
            <a:ext cx="5095644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10677846" y="1485696"/>
            <a:ext cx="2201183" cy="4261259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150043" y="2698106"/>
            <a:ext cx="1826210" cy="1826208"/>
          </a:xfrm>
          <a:prstGeom prst="ellipse">
            <a:avLst/>
          </a:prstGeom>
          <a:gradFill flip="none" rotWithShape="1">
            <a:gsLst>
              <a:gs pos="25000">
                <a:schemeClr val="bg1">
                  <a:shade val="67500"/>
                  <a:satMod val="115000"/>
                </a:schemeClr>
              </a:gs>
              <a:gs pos="62000">
                <a:schemeClr val="bg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  <a:effectLst>
            <a:outerShdw blurRad="254000" dist="127000" dir="30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MH_Others_1"/>
          <p:cNvSpPr txBox="1"/>
          <p:nvPr>
            <p:custDataLst>
              <p:tags r:id="rId1"/>
            </p:custDataLst>
          </p:nvPr>
        </p:nvSpPr>
        <p:spPr>
          <a:xfrm>
            <a:off x="4306399" y="3087989"/>
            <a:ext cx="1513499" cy="104644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35203" y="3256849"/>
            <a:ext cx="3184408" cy="6769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44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走近儿童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371373" y="4063930"/>
            <a:ext cx="24879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 algn="l">
              <a:buFont typeface="Arial" panose="020B0604020202020204" pitchFamily="34" charset="0"/>
              <a:buChar char="•"/>
            </a:pPr>
            <a:r>
              <a:rPr lang="zh-CN" altLang="en-US" sz="2400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具备观察的习惯</a:t>
            </a:r>
          </a:p>
        </p:txBody>
      </p: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45" grpId="0" animBg="1"/>
      <p:bldP spid="46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149860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5010" y="1779905"/>
            <a:ext cx="11024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检视环境：环境中呈现前期的探究、后续的提示。给予幼儿诱发和支持。</a:t>
            </a:r>
            <a:endParaRPr lang="zh-CN" altLang="en-US" sz="2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9" name="图片 49" descr="IMG_6097_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19085" y="520065"/>
            <a:ext cx="3820795" cy="2980055"/>
          </a:xfrm>
          <a:prstGeom prst="rect">
            <a:avLst/>
          </a:prstGeom>
        </p:spPr>
      </p:pic>
      <p:pic>
        <p:nvPicPr>
          <p:cNvPr id="5" name="图片 3" descr="C:\Users\Lenovo\Desktop\IMG_6224_副本.jpgIMG_6224_副本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919085" y="592455"/>
            <a:ext cx="4164330" cy="2980690"/>
          </a:xfrm>
          <a:prstGeom prst="rect">
            <a:avLst/>
          </a:prstGeom>
        </p:spPr>
      </p:pic>
      <p:pic>
        <p:nvPicPr>
          <p:cNvPr id="6" name="图片 4" descr="IMG_62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2885" y="1624965"/>
            <a:ext cx="3973830" cy="29806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15010" y="2885440"/>
            <a:ext cx="11024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材料：结构材料、记录材料，支持幼儿的需求。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6740" y="109855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/>
            <a:r>
              <a:rPr lang="zh-CN" sz="28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反思已有的：</a:t>
            </a:r>
            <a:endParaRPr lang="zh-CN" altLang="en-US" sz="2800" b="1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5010" y="3874135"/>
            <a:ext cx="110248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幼儿兴趣：</a:t>
            </a:r>
          </a:p>
          <a:p>
            <a:pPr marL="0" indent="0">
              <a:lnSpc>
                <a:spcPct val="150000"/>
              </a:lnSpc>
            </a:pPr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        对自制船的活动表现出兴趣。</a:t>
            </a:r>
          </a:p>
          <a:p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幼儿能力：</a:t>
            </a:r>
          </a:p>
          <a:p>
            <a:pPr marL="0" indent="0">
              <a:lnSpc>
                <a:spcPct val="150000"/>
              </a:lnSpc>
            </a:pPr>
            <a:r>
              <a:rPr lang="zh-CN" sz="24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</a:rPr>
              <a:t>        能自主选择需要的材料、具有探究能力，表现在计划、记录、观察比较。但处在初级的思维水平，能识记船的基本构造。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-12700" y="30670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675640" y="220663"/>
            <a:ext cx="4568825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dirty="0">
                <a:solidFill>
                  <a:srgbClr val="00A1E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后续跟进</a:t>
            </a:r>
          </a:p>
        </p:txBody>
      </p:sp>
      <p:grpSp>
        <p:nvGrpSpPr>
          <p:cNvPr id="18" name="组合 17"/>
          <p:cNvGrpSpPr/>
          <p:nvPr>
            <p:custDataLst>
              <p:tags r:id="rId1"/>
            </p:custDataLst>
          </p:nvPr>
        </p:nvGrpSpPr>
        <p:grpSpPr>
          <a:xfrm>
            <a:off x="1688983" y="2482851"/>
            <a:ext cx="2543409" cy="1676400"/>
            <a:chOff x="1304924" y="3171825"/>
            <a:chExt cx="2647951" cy="1745305"/>
          </a:xfrm>
        </p:grpSpPr>
        <p:cxnSp>
          <p:nvCxnSpPr>
            <p:cNvPr id="9" name="直接连接符 8"/>
            <p:cNvCxnSpPr/>
            <p:nvPr>
              <p:custDataLst>
                <p:tags r:id="rId22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10" name="直接连接符 9"/>
            <p:cNvCxnSpPr/>
            <p:nvPr>
              <p:custDataLst>
                <p:tags r:id="rId23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7" name="任意多边形 6"/>
            <p:cNvSpPr/>
            <p:nvPr>
              <p:custDataLst>
                <p:tags r:id="rId24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FFFF"/>
                  </a:solidFill>
                </a:rPr>
                <a:t>记录表征</a:t>
              </a:r>
            </a:p>
          </p:txBody>
        </p:sp>
        <p:sp>
          <p:nvSpPr>
            <p:cNvPr id="15" name="文本框 14"/>
            <p:cNvSpPr txBox="1"/>
            <p:nvPr>
              <p:custDataLst>
                <p:tags r:id="rId25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en-US" altLang="zh-CN" dirty="0" smtClean="0"/>
                <a:t>A</a:t>
              </a:r>
              <a:endParaRPr lang="zh-CN" altLang="en-US" dirty="0"/>
            </a:p>
          </p:txBody>
        </p:sp>
      </p:grpSp>
      <p:grpSp>
        <p:nvGrpSpPr>
          <p:cNvPr id="19" name="组合 18"/>
          <p:cNvGrpSpPr/>
          <p:nvPr>
            <p:custDataLst>
              <p:tags r:id="rId2"/>
            </p:custDataLst>
          </p:nvPr>
        </p:nvGrpSpPr>
        <p:grpSpPr>
          <a:xfrm>
            <a:off x="5157670" y="2482851"/>
            <a:ext cx="2543409" cy="1676400"/>
            <a:chOff x="1304924" y="3171825"/>
            <a:chExt cx="2647951" cy="1745305"/>
          </a:xfrm>
        </p:grpSpPr>
        <p:cxnSp>
          <p:nvCxnSpPr>
            <p:cNvPr id="20" name="直接连接符 19"/>
            <p:cNvCxnSpPr/>
            <p:nvPr>
              <p:custDataLst>
                <p:tags r:id="rId18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1" name="直接连接符 20"/>
            <p:cNvCxnSpPr/>
            <p:nvPr>
              <p:custDataLst>
                <p:tags r:id="rId19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2" name="任意多边形 21">
              <a:hlinkClick r:id="rId27" action="ppaction://hlinksldjump"/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FFFF"/>
                  </a:solidFill>
                </a:rPr>
                <a:t>集体谈话</a:t>
              </a:r>
            </a:p>
          </p:txBody>
        </p:sp>
        <p:sp>
          <p:nvSpPr>
            <p:cNvPr id="23" name="文本框 22"/>
            <p:cNvSpPr txBox="1"/>
            <p:nvPr>
              <p:custDataLst>
                <p:tags r:id="rId21"/>
              </p:custDataLst>
            </p:nvPr>
          </p:nvSpPr>
          <p:spPr>
            <a:xfrm>
              <a:off x="3295650" y="4539734"/>
              <a:ext cx="476250" cy="369332"/>
            </a:xfrm>
            <a:prstGeom prst="rect">
              <a:avLst/>
            </a:prstGeom>
            <a:noFill/>
          </p:spPr>
          <p:txBody>
            <a:bodyPr wrap="square" rtlCol="0" anchor="ctr">
              <a:normAutofit lnSpcReduction="10000"/>
            </a:bodyPr>
            <a:lstStyle/>
            <a:p>
              <a:pPr algn="ctr"/>
              <a:r>
                <a:rPr lang="en-US" altLang="zh-CN" dirty="0" smtClean="0"/>
                <a:t>B</a:t>
              </a:r>
              <a:endParaRPr lang="zh-CN" altLang="en-US" dirty="0"/>
            </a:p>
          </p:txBody>
        </p:sp>
      </p:grpSp>
      <p:grpSp>
        <p:nvGrpSpPr>
          <p:cNvPr id="36" name="组合 35"/>
          <p:cNvGrpSpPr/>
          <p:nvPr>
            <p:custDataLst>
              <p:tags r:id="rId3"/>
            </p:custDataLst>
          </p:nvPr>
        </p:nvGrpSpPr>
        <p:grpSpPr>
          <a:xfrm>
            <a:off x="3423327" y="4445001"/>
            <a:ext cx="2543409" cy="1676400"/>
            <a:chOff x="1304924" y="3171825"/>
            <a:chExt cx="2647951" cy="1745305"/>
          </a:xfrm>
        </p:grpSpPr>
        <p:cxnSp>
          <p:nvCxnSpPr>
            <p:cNvPr id="42" name="直接连接符 41"/>
            <p:cNvCxnSpPr/>
            <p:nvPr>
              <p:custDataLst>
                <p:tags r:id="rId14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43" name="直接连接符 42"/>
            <p:cNvCxnSpPr/>
            <p:nvPr>
              <p:custDataLst>
                <p:tags r:id="rId15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4" name="任意多边形 43"/>
            <p:cNvSpPr/>
            <p:nvPr>
              <p:custDataLst>
                <p:tags r:id="rId16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FFFF"/>
                  </a:solidFill>
                </a:rPr>
                <a:t>环境支持</a:t>
              </a:r>
            </a:p>
          </p:txBody>
        </p:sp>
        <p:sp>
          <p:nvSpPr>
            <p:cNvPr id="45" name="文本框 44"/>
            <p:cNvSpPr txBox="1"/>
            <p:nvPr>
              <p:custDataLst>
                <p:tags r:id="rId17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dirty="0"/>
                <a:t>D</a:t>
              </a:r>
              <a:endParaRPr lang="zh-CN" altLang="en-US" dirty="0"/>
            </a:p>
          </p:txBody>
        </p:sp>
      </p:grpSp>
      <p:grpSp>
        <p:nvGrpSpPr>
          <p:cNvPr id="37" name="组合 36"/>
          <p:cNvGrpSpPr/>
          <p:nvPr>
            <p:custDataLst>
              <p:tags r:id="rId4"/>
            </p:custDataLst>
          </p:nvPr>
        </p:nvGrpSpPr>
        <p:grpSpPr>
          <a:xfrm>
            <a:off x="6973929" y="4445001"/>
            <a:ext cx="2543409" cy="1676400"/>
            <a:chOff x="1304924" y="3171825"/>
            <a:chExt cx="2647951" cy="1745305"/>
          </a:xfrm>
        </p:grpSpPr>
        <p:cxnSp>
          <p:nvCxnSpPr>
            <p:cNvPr id="38" name="直接连接符 37"/>
            <p:cNvCxnSpPr/>
            <p:nvPr>
              <p:custDataLst>
                <p:tags r:id="rId10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39" name="直接连接符 38"/>
            <p:cNvCxnSpPr/>
            <p:nvPr>
              <p:custDataLst>
                <p:tags r:id="rId11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40" name="任意多边形 39">
              <a:hlinkClick r:id="rId28" action="ppaction://hlinksldjump"/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FFFF"/>
                  </a:solidFill>
                </a:rPr>
                <a:t>经验迁移</a:t>
              </a:r>
            </a:p>
          </p:txBody>
        </p:sp>
        <p:sp>
          <p:nvSpPr>
            <p:cNvPr id="41" name="文本框 40"/>
            <p:cNvSpPr txBox="1"/>
            <p:nvPr>
              <p:custDataLst>
                <p:tags r:id="rId13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dirty="0" smtClean="0"/>
                <a:t>E</a:t>
              </a:r>
              <a:endParaRPr lang="zh-CN" altLang="en-US" dirty="0"/>
            </a:p>
          </p:txBody>
        </p:sp>
      </p:grpSp>
      <p:grpSp>
        <p:nvGrpSpPr>
          <p:cNvPr id="24" name="组合 23"/>
          <p:cNvGrpSpPr/>
          <p:nvPr>
            <p:custDataLst>
              <p:tags r:id="rId5"/>
            </p:custDataLst>
          </p:nvPr>
        </p:nvGrpSpPr>
        <p:grpSpPr>
          <a:xfrm>
            <a:off x="8626358" y="2482851"/>
            <a:ext cx="2543409" cy="1676400"/>
            <a:chOff x="1304924" y="3171825"/>
            <a:chExt cx="2647951" cy="1745305"/>
          </a:xfrm>
        </p:grpSpPr>
        <p:cxnSp>
          <p:nvCxnSpPr>
            <p:cNvPr id="25" name="直接连接符 24"/>
            <p:cNvCxnSpPr/>
            <p:nvPr>
              <p:custDataLst>
                <p:tags r:id="rId6"/>
              </p:custDataLst>
            </p:nvPr>
          </p:nvCxnSpPr>
          <p:spPr>
            <a:xfrm>
              <a:off x="1390650" y="4791075"/>
              <a:ext cx="1866900" cy="0"/>
            </a:xfrm>
            <a:prstGeom prst="line">
              <a:avLst/>
            </a:prstGeom>
            <a:ln>
              <a:solidFill>
                <a:srgbClr val="52C2A5"/>
              </a:solidFill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cxnSp>
          <p:nvCxnSpPr>
            <p:cNvPr id="26" name="直接连接符 25"/>
            <p:cNvCxnSpPr/>
            <p:nvPr>
              <p:custDataLst>
                <p:tags r:id="rId7"/>
              </p:custDataLst>
            </p:nvPr>
          </p:nvCxnSpPr>
          <p:spPr>
            <a:xfrm>
              <a:off x="1304924" y="4907605"/>
              <a:ext cx="2505076" cy="0"/>
            </a:xfrm>
            <a:prstGeom prst="line">
              <a:avLst/>
            </a:prstGeom>
            <a:ln>
              <a:solidFill>
                <a:srgbClr val="52C2A5"/>
              </a:solidFill>
              <a:tailEnd type="oval"/>
            </a:ln>
          </p:spPr>
          <p:style>
            <a:lnRef idx="1">
              <a:srgbClr val="70CFE2"/>
            </a:lnRef>
            <a:fillRef idx="0">
              <a:srgbClr val="70CFE2"/>
            </a:fillRef>
            <a:effectRef idx="0">
              <a:srgbClr val="70CFE2"/>
            </a:effectRef>
            <a:fontRef idx="minor">
              <a:srgbClr val="5F5F5F"/>
            </a:fontRef>
          </p:style>
        </p:cxnSp>
        <p:sp>
          <p:nvSpPr>
            <p:cNvPr id="27" name="任意多边形 26"/>
            <p:cNvSpPr/>
            <p:nvPr>
              <p:custDataLst>
                <p:tags r:id="rId8"/>
              </p:custDataLst>
            </p:nvPr>
          </p:nvSpPr>
          <p:spPr>
            <a:xfrm>
              <a:off x="1304924" y="3171825"/>
              <a:ext cx="2647951" cy="1745305"/>
            </a:xfrm>
            <a:custGeom>
              <a:avLst/>
              <a:gdLst>
                <a:gd name="connsiteX0" fmla="*/ 1 w 2647951"/>
                <a:gd name="connsiteY0" fmla="*/ 0 h 1743075"/>
                <a:gd name="connsiteX1" fmla="*/ 2647951 w 2647951"/>
                <a:gd name="connsiteY1" fmla="*/ 0 h 1743075"/>
                <a:gd name="connsiteX2" fmla="*/ 2647951 w 2647951"/>
                <a:gd name="connsiteY2" fmla="*/ 1266825 h 1743075"/>
                <a:gd name="connsiteX3" fmla="*/ 297057 w 2647951"/>
                <a:gd name="connsiteY3" fmla="*/ 1266825 h 1743075"/>
                <a:gd name="connsiteX4" fmla="*/ 233437 w 2647951"/>
                <a:gd name="connsiteY4" fmla="*/ 1329240 h 1743075"/>
                <a:gd name="connsiteX5" fmla="*/ 0 w 2647951"/>
                <a:gd name="connsiteY5" fmla="*/ 1743075 h 1743075"/>
                <a:gd name="connsiteX6" fmla="*/ 0 w 2647951"/>
                <a:gd name="connsiteY6" fmla="*/ 1114425 h 1743075"/>
                <a:gd name="connsiteX7" fmla="*/ 1 w 2647951"/>
                <a:gd name="connsiteY7" fmla="*/ 1114425 h 1743075"/>
                <a:gd name="connsiteX0-1" fmla="*/ 1 w 2647951"/>
                <a:gd name="connsiteY0-2" fmla="*/ 0 h 1743075"/>
                <a:gd name="connsiteX1-3" fmla="*/ 2647951 w 2647951"/>
                <a:gd name="connsiteY1-4" fmla="*/ 0 h 1743075"/>
                <a:gd name="connsiteX2-5" fmla="*/ 2647951 w 2647951"/>
                <a:gd name="connsiteY2-6" fmla="*/ 1266825 h 1743075"/>
                <a:gd name="connsiteX3-7" fmla="*/ 297057 w 2647951"/>
                <a:gd name="connsiteY3-8" fmla="*/ 1266825 h 1743075"/>
                <a:gd name="connsiteX4-9" fmla="*/ 233437 w 2647951"/>
                <a:gd name="connsiteY4-10" fmla="*/ 1329240 h 1743075"/>
                <a:gd name="connsiteX5-11" fmla="*/ 0 w 2647951"/>
                <a:gd name="connsiteY5-12" fmla="*/ 1743075 h 1743075"/>
                <a:gd name="connsiteX6-13" fmla="*/ 0 w 2647951"/>
                <a:gd name="connsiteY6-14" fmla="*/ 1114425 h 1743075"/>
                <a:gd name="connsiteX7-15" fmla="*/ 1 w 2647951"/>
                <a:gd name="connsiteY7-16" fmla="*/ 1114425 h 1743075"/>
                <a:gd name="connsiteX8" fmla="*/ 1 w 2647951"/>
                <a:gd name="connsiteY8" fmla="*/ 0 h 1743075"/>
                <a:gd name="connsiteX0-17" fmla="*/ 1 w 2647951"/>
                <a:gd name="connsiteY0-18" fmla="*/ 0 h 1743075"/>
                <a:gd name="connsiteX1-19" fmla="*/ 2647951 w 2647951"/>
                <a:gd name="connsiteY1-20" fmla="*/ 0 h 1743075"/>
                <a:gd name="connsiteX2-21" fmla="*/ 2647951 w 2647951"/>
                <a:gd name="connsiteY2-22" fmla="*/ 1266825 h 1743075"/>
                <a:gd name="connsiteX3-23" fmla="*/ 516132 w 2647951"/>
                <a:gd name="connsiteY3-24" fmla="*/ 1323975 h 1743075"/>
                <a:gd name="connsiteX4-25" fmla="*/ 233437 w 2647951"/>
                <a:gd name="connsiteY4-26" fmla="*/ 1329240 h 1743075"/>
                <a:gd name="connsiteX5-27" fmla="*/ 0 w 2647951"/>
                <a:gd name="connsiteY5-28" fmla="*/ 1743075 h 1743075"/>
                <a:gd name="connsiteX6-29" fmla="*/ 0 w 2647951"/>
                <a:gd name="connsiteY6-30" fmla="*/ 1114425 h 1743075"/>
                <a:gd name="connsiteX7-31" fmla="*/ 1 w 2647951"/>
                <a:gd name="connsiteY7-32" fmla="*/ 1114425 h 1743075"/>
                <a:gd name="connsiteX8-33" fmla="*/ 1 w 2647951"/>
                <a:gd name="connsiteY8-34" fmla="*/ 0 h 1743075"/>
                <a:gd name="connsiteX0-35" fmla="*/ 1 w 2647951"/>
                <a:gd name="connsiteY0-36" fmla="*/ 0 h 1743075"/>
                <a:gd name="connsiteX1-37" fmla="*/ 2647951 w 2647951"/>
                <a:gd name="connsiteY1-38" fmla="*/ 0 h 1743075"/>
                <a:gd name="connsiteX2-39" fmla="*/ 2647951 w 2647951"/>
                <a:gd name="connsiteY2-40" fmla="*/ 1266825 h 1743075"/>
                <a:gd name="connsiteX3-41" fmla="*/ 516132 w 2647951"/>
                <a:gd name="connsiteY3-42" fmla="*/ 1323975 h 1743075"/>
                <a:gd name="connsiteX4-43" fmla="*/ 233437 w 2647951"/>
                <a:gd name="connsiteY4-44" fmla="*/ 1329240 h 1743075"/>
                <a:gd name="connsiteX5-45" fmla="*/ 0 w 2647951"/>
                <a:gd name="connsiteY5-46" fmla="*/ 1743075 h 1743075"/>
                <a:gd name="connsiteX6-47" fmla="*/ 0 w 2647951"/>
                <a:gd name="connsiteY6-48" fmla="*/ 1114425 h 1743075"/>
                <a:gd name="connsiteX7-49" fmla="*/ 1 w 2647951"/>
                <a:gd name="connsiteY7-50" fmla="*/ 1114425 h 1743075"/>
                <a:gd name="connsiteX8-51" fmla="*/ 1 w 2647951"/>
                <a:gd name="connsiteY8-52" fmla="*/ 0 h 1743075"/>
                <a:gd name="connsiteX0-53" fmla="*/ 1 w 2647951"/>
                <a:gd name="connsiteY0-54" fmla="*/ 0 h 1745366"/>
                <a:gd name="connsiteX1-55" fmla="*/ 2647951 w 2647951"/>
                <a:gd name="connsiteY1-56" fmla="*/ 0 h 1745366"/>
                <a:gd name="connsiteX2-57" fmla="*/ 2647951 w 2647951"/>
                <a:gd name="connsiteY2-58" fmla="*/ 1266825 h 1745366"/>
                <a:gd name="connsiteX3-59" fmla="*/ 516132 w 2647951"/>
                <a:gd name="connsiteY3-60" fmla="*/ 1323975 h 1745366"/>
                <a:gd name="connsiteX4-61" fmla="*/ 0 w 2647951"/>
                <a:gd name="connsiteY4-62" fmla="*/ 1743075 h 1745366"/>
                <a:gd name="connsiteX5-63" fmla="*/ 0 w 2647951"/>
                <a:gd name="connsiteY5-64" fmla="*/ 1114425 h 1745366"/>
                <a:gd name="connsiteX6-65" fmla="*/ 1 w 2647951"/>
                <a:gd name="connsiteY6-66" fmla="*/ 1114425 h 1745366"/>
                <a:gd name="connsiteX7-67" fmla="*/ 1 w 2647951"/>
                <a:gd name="connsiteY7-68" fmla="*/ 0 h 1745366"/>
                <a:gd name="connsiteX0-69" fmla="*/ 1 w 2647951"/>
                <a:gd name="connsiteY0-70" fmla="*/ 0 h 1745305"/>
                <a:gd name="connsiteX1-71" fmla="*/ 2647951 w 2647951"/>
                <a:gd name="connsiteY1-72" fmla="*/ 0 h 1745305"/>
                <a:gd name="connsiteX2-73" fmla="*/ 2638426 w 2647951"/>
                <a:gd name="connsiteY2-74" fmla="*/ 1333500 h 1745305"/>
                <a:gd name="connsiteX3-75" fmla="*/ 516132 w 2647951"/>
                <a:gd name="connsiteY3-76" fmla="*/ 1323975 h 1745305"/>
                <a:gd name="connsiteX4-77" fmla="*/ 0 w 2647951"/>
                <a:gd name="connsiteY4-78" fmla="*/ 1743075 h 1745305"/>
                <a:gd name="connsiteX5-79" fmla="*/ 0 w 2647951"/>
                <a:gd name="connsiteY5-80" fmla="*/ 1114425 h 1745305"/>
                <a:gd name="connsiteX6-81" fmla="*/ 1 w 2647951"/>
                <a:gd name="connsiteY6-82" fmla="*/ 1114425 h 1745305"/>
                <a:gd name="connsiteX7-83" fmla="*/ 1 w 2647951"/>
                <a:gd name="connsiteY7-84" fmla="*/ 0 h 1745305"/>
              </a:gdLst>
              <a:ahLst/>
              <a:cxnLst>
                <a:cxn ang="0">
                  <a:pos x="connsiteX0-69" y="connsiteY0-70"/>
                </a:cxn>
                <a:cxn ang="0">
                  <a:pos x="connsiteX1-71" y="connsiteY1-72"/>
                </a:cxn>
                <a:cxn ang="0">
                  <a:pos x="connsiteX2-73" y="connsiteY2-74"/>
                </a:cxn>
                <a:cxn ang="0">
                  <a:pos x="connsiteX3-75" y="connsiteY3-76"/>
                </a:cxn>
                <a:cxn ang="0">
                  <a:pos x="connsiteX4-77" y="connsiteY4-78"/>
                </a:cxn>
                <a:cxn ang="0">
                  <a:pos x="connsiteX5-79" y="connsiteY5-80"/>
                </a:cxn>
                <a:cxn ang="0">
                  <a:pos x="connsiteX6-81" y="connsiteY6-82"/>
                </a:cxn>
                <a:cxn ang="0">
                  <a:pos x="connsiteX7-83" y="connsiteY7-84"/>
                </a:cxn>
              </a:cxnLst>
              <a:rect l="l" t="t" r="r" b="b"/>
              <a:pathLst>
                <a:path w="2647951" h="1745305">
                  <a:moveTo>
                    <a:pt x="1" y="0"/>
                  </a:moveTo>
                  <a:lnTo>
                    <a:pt x="2647951" y="0"/>
                  </a:lnTo>
                  <a:lnTo>
                    <a:pt x="2638426" y="1333500"/>
                  </a:lnTo>
                  <a:cubicBezTo>
                    <a:pt x="2246610" y="1544638"/>
                    <a:pt x="955870" y="1255713"/>
                    <a:pt x="516132" y="1323975"/>
                  </a:cubicBezTo>
                  <a:cubicBezTo>
                    <a:pt x="76394" y="1392237"/>
                    <a:pt x="86022" y="1778000"/>
                    <a:pt x="0" y="1743075"/>
                  </a:cubicBezTo>
                  <a:lnTo>
                    <a:pt x="0" y="1114425"/>
                  </a:lnTo>
                  <a:lnTo>
                    <a:pt x="1" y="1114425"/>
                  </a:lnTo>
                  <a:lnTo>
                    <a:pt x="1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70CFE2">
                <a:shade val="50000"/>
              </a:srgbClr>
            </a:lnRef>
            <a:fillRef idx="1">
              <a:srgbClr val="70CFE2"/>
            </a:fillRef>
            <a:effectRef idx="0">
              <a:srgbClr val="70CFE2"/>
            </a:effectRef>
            <a:fontRef idx="minor">
              <a:srgbClr val="FFFFFF"/>
            </a:fontRef>
          </p:style>
          <p:txBody>
            <a:bodyPr bIns="504000" rtlCol="0" anchor="ctr">
              <a:no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3200" b="1" dirty="0">
                  <a:solidFill>
                    <a:srgbClr val="FFFFFF"/>
                  </a:solidFill>
                </a:rPr>
                <a:t>梳理幼儿经验和思维</a:t>
              </a:r>
            </a:p>
          </p:txBody>
        </p:sp>
        <p:sp>
          <p:nvSpPr>
            <p:cNvPr id="28" name="文本框 27"/>
            <p:cNvSpPr txBox="1"/>
            <p:nvPr>
              <p:custDataLst>
                <p:tags r:id="rId9"/>
              </p:custDataLst>
            </p:nvPr>
          </p:nvSpPr>
          <p:spPr>
            <a:xfrm>
              <a:off x="3295650" y="4532145"/>
              <a:ext cx="476249" cy="384513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dirty="0" smtClean="0"/>
                <a:t>C</a:t>
              </a:r>
              <a:endParaRPr lang="zh-CN" altLang="en-US" dirty="0"/>
            </a:p>
          </p:txBody>
        </p:sp>
      </p:grpSp>
      <p:pic>
        <p:nvPicPr>
          <p:cNvPr id="3" name="图片 2" descr="IMG_6334"/>
          <p:cNvPicPr>
            <a:picLocks noChangeAspect="1"/>
          </p:cNvPicPr>
          <p:nvPr/>
        </p:nvPicPr>
        <p:blipFill>
          <a:blip r:embed="rId29" cstate="print"/>
          <a:stretch>
            <a:fillRect/>
          </a:stretch>
        </p:blipFill>
        <p:spPr>
          <a:xfrm>
            <a:off x="7033260" y="1167765"/>
            <a:ext cx="5491480" cy="4118610"/>
          </a:xfrm>
          <a:prstGeom prst="rect">
            <a:avLst/>
          </a:prstGeom>
        </p:spPr>
      </p:pic>
      <p:pic>
        <p:nvPicPr>
          <p:cNvPr id="4" name="图片 3" descr="IMG_6335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732790" y="1675130"/>
            <a:ext cx="6300470" cy="4725670"/>
          </a:xfrm>
          <a:prstGeom prst="rect">
            <a:avLst/>
          </a:prstGeom>
        </p:spPr>
      </p:pic>
      <p:pic>
        <p:nvPicPr>
          <p:cNvPr id="5" name="图片 4" descr="IMG_6333"/>
          <p:cNvPicPr>
            <a:picLocks noChangeAspect="1"/>
          </p:cNvPicPr>
          <p:nvPr/>
        </p:nvPicPr>
        <p:blipFill>
          <a:blip r:embed="rId31" cstate="print"/>
          <a:stretch>
            <a:fillRect/>
          </a:stretch>
        </p:blipFill>
        <p:spPr>
          <a:xfrm>
            <a:off x="7785100" y="1167765"/>
            <a:ext cx="4088765" cy="5452745"/>
          </a:xfrm>
          <a:prstGeom prst="rect">
            <a:avLst/>
          </a:prstGeom>
        </p:spPr>
      </p:pic>
      <p:pic>
        <p:nvPicPr>
          <p:cNvPr id="6" name="图片 5" descr="IMG_6097"/>
          <p:cNvPicPr>
            <a:picLocks noChangeAspect="1"/>
          </p:cNvPicPr>
          <p:nvPr/>
        </p:nvPicPr>
        <p:blipFill>
          <a:blip r:embed="rId32" cstate="print"/>
          <a:stretch>
            <a:fillRect/>
          </a:stretch>
        </p:blipFill>
        <p:spPr>
          <a:xfrm>
            <a:off x="7818755" y="1074420"/>
            <a:ext cx="4158615" cy="554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190500"/>
            <a:ext cx="202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谈话实录</a:t>
            </a:r>
          </a:p>
        </p:txBody>
      </p:sp>
      <p:sp>
        <p:nvSpPr>
          <p:cNvPr id="100" name="文本框 99">
            <a:hlinkClick r:id="rId2" action="ppaction://hlinksldjump"/>
          </p:cNvPr>
          <p:cNvSpPr txBox="1"/>
          <p:nvPr/>
        </p:nvSpPr>
        <p:spPr>
          <a:xfrm>
            <a:off x="586740" y="1080770"/>
            <a:ext cx="1198943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306070"/>
            <a:r>
              <a:rPr lang="en-US" altLang="zh-CN" sz="24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sz="2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T:你今天想分享什么？——指向幼儿活动后最迫切想分享的东西，促发幼儿回忆。</a:t>
            </a:r>
            <a:endParaRPr lang="zh-CN" sz="2400" b="0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306070"/>
            <a:r>
              <a:rPr lang="zh-CN" sz="2400" b="0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W:（幼儿出示自己的记录纸）我今天和XX 、XX一起在科探区玩的小船……我在制作小船的时候，发现船是倒着走的。</a:t>
            </a:r>
            <a:endParaRPr lang="zh-CN" sz="2400" b="1">
              <a:solidFill>
                <a:srgbClr val="166CA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sz="2400" b="1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sz="2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T:你们发现了“船”是倒着走的这个问题。——总结幼儿发现的问题，引起其他幼儿的注意。</a:t>
            </a:r>
            <a:endParaRPr lang="zh-CN" sz="2400" b="0">
              <a:solidFill>
                <a:srgbClr val="166CA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sz="2400" b="0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sz="2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T:那你们是怎么解决的？——指向幼儿解决问题的思维路径。</a:t>
            </a:r>
            <a:endParaRPr lang="zh-CN" sz="2400" b="0">
              <a:solidFill>
                <a:srgbClr val="166CA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sz="2400" b="0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W:然后我们Y说是这个叶子（风扇叶子）不对，然后我们换成红色的，但是船还是倒着走的。</a:t>
            </a:r>
            <a:endParaRPr lang="zh-CN" sz="2400" b="1">
              <a:solidFill>
                <a:srgbClr val="166CA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sz="2400" b="1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</a:t>
            </a:r>
            <a:r>
              <a:rPr lang="zh-CN" sz="2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T：还有其他的尝试吗？——指向幼儿解决问题的思维路径。</a:t>
            </a:r>
            <a:r>
              <a:rPr lang="zh-CN" sz="2400" b="0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并暗示解决问题方法需要不断尝试。</a:t>
            </a:r>
          </a:p>
          <a:p>
            <a:r>
              <a:rPr lang="zh-CN" sz="2400" b="0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W:没有了。可是我之前也装过的，就是这样装的，但是能向前进，这个怎么不行，我们也不知道为什么？</a:t>
            </a:r>
            <a:endParaRPr lang="zh-CN" sz="2400" b="1">
              <a:solidFill>
                <a:srgbClr val="166CA3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sz="2400" b="1">
                <a:solidFill>
                  <a:srgbClr val="166CA3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sz="2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T:看来你们已经想到用之前成功的小船来进行对比。那我们一起来看看，之前和现在有什么不同？你觉得会是什么原因？——将个体的问题抛给更多的幼儿，鼓励幼儿通过观察比较的探索方式。</a:t>
            </a:r>
            <a:endParaRPr lang="en-US" altLang="en-US" sz="2400" b="1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华文楷体" panose="02010600040101010101" charset="-122"/>
            </a:endParaRPr>
          </a:p>
          <a:p>
            <a:pPr marL="0" indent="306070"/>
            <a:r>
              <a:rPr lang="en-US" altLang="en-US" sz="2400" b="1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华文楷体" panose="02010600040101010101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190500"/>
            <a:ext cx="202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后续</a:t>
            </a:r>
            <a:r>
              <a:rPr lang="en-US" altLang="zh-CN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……</a:t>
            </a:r>
          </a:p>
        </p:txBody>
      </p:sp>
      <p:pic>
        <p:nvPicPr>
          <p:cNvPr id="2" name="图片 1" descr="IMG_633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330" y="2846705"/>
            <a:ext cx="3089275" cy="4119880"/>
          </a:xfrm>
          <a:prstGeom prst="rect">
            <a:avLst/>
          </a:prstGeom>
        </p:spPr>
      </p:pic>
      <p:pic>
        <p:nvPicPr>
          <p:cNvPr id="3" name="图片 2" descr="IMG_63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9605" y="998855"/>
            <a:ext cx="3123565" cy="4166235"/>
          </a:xfrm>
          <a:prstGeom prst="rect">
            <a:avLst/>
          </a:prstGeom>
        </p:spPr>
      </p:pic>
      <p:pic>
        <p:nvPicPr>
          <p:cNvPr id="5" name="图片 4" descr="IMG_633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13170" y="2846705"/>
            <a:ext cx="3093720" cy="4124960"/>
          </a:xfrm>
          <a:prstGeom prst="rect">
            <a:avLst/>
          </a:prstGeom>
        </p:spPr>
      </p:pic>
      <p:pic>
        <p:nvPicPr>
          <p:cNvPr id="6" name="图片 5" descr="IMG_633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406890" y="998855"/>
            <a:ext cx="3138805" cy="418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0"/>
            <a:ext cx="12858749" cy="7232649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 l="-6816" t="-3411" b="-341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628903" y="2752230"/>
            <a:ext cx="382480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628903" y="3123189"/>
            <a:ext cx="6727998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0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THANK </a:t>
            </a:r>
            <a:r>
              <a:rPr lang="en-US" altLang="zh-CN" sz="80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YOU</a:t>
            </a:r>
            <a:endParaRPr lang="zh-CN" altLang="en-US" sz="6000" b="1" dirty="0">
              <a:solidFill>
                <a:schemeClr val="accent2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Requires="p14" p14:dur="20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99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99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2" descr="IMG_534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3780" y="703580"/>
            <a:ext cx="3836670" cy="5118100"/>
          </a:xfrm>
          <a:prstGeom prst="rect">
            <a:avLst/>
          </a:prstGeom>
        </p:spPr>
      </p:pic>
      <p:pic>
        <p:nvPicPr>
          <p:cNvPr id="3" name="图片 3" descr="IMG_53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89750" y="703580"/>
            <a:ext cx="3836670" cy="5118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2160" y="190500"/>
            <a:ext cx="202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A1E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动物小区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43710" y="6217920"/>
            <a:ext cx="9984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A1E1"/>
                </a:solidFill>
                <a:latin typeface="隶书" panose="02010509060101010101" charset="-122"/>
                <a:ea typeface="隶书" panose="02010509060101010101" charset="-122"/>
              </a:rPr>
              <a:t>我的感悟：生活就是活教材。观察即是发现生活教育的契机</a:t>
            </a:r>
            <a:r>
              <a:rPr lang="zh-CN" altLang="en-US" sz="2400" b="1">
                <a:solidFill>
                  <a:srgbClr val="00A1E1"/>
                </a:solidFill>
                <a:latin typeface="隶书" panose="02010509060101010101" charset="-122"/>
                <a:ea typeface="隶书" panose="020105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190500"/>
            <a:ext cx="202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同意书</a:t>
            </a:r>
          </a:p>
        </p:txBody>
      </p:sp>
      <p:pic>
        <p:nvPicPr>
          <p:cNvPr id="5" name="图片 4" descr="IMG_617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995680" y="551815"/>
            <a:ext cx="3653790" cy="4873625"/>
          </a:xfrm>
          <a:prstGeom prst="rect">
            <a:avLst/>
          </a:prstGeom>
        </p:spPr>
      </p:pic>
      <p:pic>
        <p:nvPicPr>
          <p:cNvPr id="7" name="图片 7" descr="IMG_617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5948045" y="654050"/>
            <a:ext cx="3654425" cy="4669790"/>
          </a:xfrm>
          <a:prstGeom prst="rect">
            <a:avLst/>
          </a:prstGeom>
        </p:spPr>
      </p:pic>
      <p:pic>
        <p:nvPicPr>
          <p:cNvPr id="8" name="图片 8" descr="IMG_617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4721225" y="-129540"/>
            <a:ext cx="4991735" cy="66573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39495" y="5863590"/>
            <a:ext cx="9974580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我的感悟：知识、经验的迁移，是孩子思维能力的发展。</a:t>
            </a:r>
          </a:p>
          <a:p>
            <a:r>
              <a:rPr lang="zh-CN" altLang="en-US" sz="28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观察的魅力在于，看见儿童的成长。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160" y="190500"/>
            <a:ext cx="2022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洗手</a:t>
            </a:r>
          </a:p>
        </p:txBody>
      </p:sp>
      <p:pic>
        <p:nvPicPr>
          <p:cNvPr id="6" name="图片 6" descr="IMG_59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" y="1642110"/>
            <a:ext cx="5266690" cy="3948430"/>
          </a:xfrm>
          <a:prstGeom prst="rect">
            <a:avLst/>
          </a:prstGeom>
        </p:spPr>
      </p:pic>
      <p:pic>
        <p:nvPicPr>
          <p:cNvPr id="5" name="图片 5" descr="IMG_597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75" y="1642745"/>
            <a:ext cx="5264150" cy="394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90500"/>
            <a:ext cx="2699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皮筋的捆绑</a:t>
            </a:r>
          </a:p>
        </p:txBody>
      </p:sp>
      <p:pic>
        <p:nvPicPr>
          <p:cNvPr id="2" name="图片 1" descr="IMG_584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83535" y="1009650"/>
            <a:ext cx="5544820" cy="560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90500"/>
            <a:ext cx="36334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自然材料自由玩</a:t>
            </a:r>
          </a:p>
        </p:txBody>
      </p:sp>
      <p:pic>
        <p:nvPicPr>
          <p:cNvPr id="10" name="图片 10" descr="IMG_619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" y="1530350"/>
            <a:ext cx="5560695" cy="4172585"/>
          </a:xfrm>
          <a:prstGeom prst="rect">
            <a:avLst/>
          </a:prstGeom>
        </p:spPr>
      </p:pic>
      <p:pic>
        <p:nvPicPr>
          <p:cNvPr id="11" name="图片 11" descr="IMG_619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25895" y="1530985"/>
            <a:ext cx="5629275" cy="4171950"/>
          </a:xfrm>
          <a:prstGeom prst="rect">
            <a:avLst/>
          </a:prstGeom>
        </p:spPr>
      </p:pic>
      <p:pic>
        <p:nvPicPr>
          <p:cNvPr id="12" name="图片 12" descr="IMG_620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740" y="1530985"/>
            <a:ext cx="5561965" cy="4172585"/>
          </a:xfrm>
          <a:prstGeom prst="rect">
            <a:avLst/>
          </a:prstGeom>
        </p:spPr>
      </p:pic>
      <p:pic>
        <p:nvPicPr>
          <p:cNvPr id="2" name="图片 14" descr="IMG_620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25895" y="1529715"/>
            <a:ext cx="5561965" cy="4172585"/>
          </a:xfrm>
          <a:prstGeom prst="rect">
            <a:avLst/>
          </a:prstGeom>
        </p:spPr>
      </p:pic>
      <p:pic>
        <p:nvPicPr>
          <p:cNvPr id="39" name="图片 39" descr="IMG_62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740" y="1529715"/>
            <a:ext cx="5562600" cy="4172585"/>
          </a:xfrm>
          <a:prstGeom prst="rect">
            <a:avLst/>
          </a:prstGeom>
        </p:spPr>
      </p:pic>
      <p:pic>
        <p:nvPicPr>
          <p:cNvPr id="40" name="图片 40" descr="IMG_62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7211695" y="819150"/>
            <a:ext cx="4258310" cy="5679440"/>
          </a:xfrm>
          <a:prstGeom prst="rect">
            <a:avLst/>
          </a:prstGeom>
        </p:spPr>
      </p:pic>
      <p:pic>
        <p:nvPicPr>
          <p:cNvPr id="5" name="图片 17" descr="IMG_621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2425" y="1819910"/>
            <a:ext cx="3601085" cy="4801235"/>
          </a:xfrm>
          <a:prstGeom prst="rect">
            <a:avLst/>
          </a:prstGeom>
        </p:spPr>
      </p:pic>
      <p:pic>
        <p:nvPicPr>
          <p:cNvPr id="25" name="图片 25" descr="IMG_621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01795" y="703580"/>
            <a:ext cx="4455160" cy="3921125"/>
          </a:xfrm>
          <a:prstGeom prst="rect">
            <a:avLst/>
          </a:prstGeom>
        </p:spPr>
      </p:pic>
      <p:pic>
        <p:nvPicPr>
          <p:cNvPr id="38" name="图片 38" descr="IMG_622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045575" y="1964055"/>
            <a:ext cx="3488055" cy="465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00330" y="26098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650" y="190500"/>
            <a:ext cx="26993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</a:rPr>
              <a:t>我的感悟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97965" y="1724025"/>
            <a:ext cx="94367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zh-CN" altLang="en-US" sz="3200" b="1">
                <a:solidFill>
                  <a:srgbClr val="00A1E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孩子经验的获得，不是成人塞给他的。儿童是主动的学习者，他们无时无刻不在通过体验、探索来学习。我们需要急着告诉她们，你该怎么做吗？不需要。慢下来，观察享受的不是结果，而是过程，“哇”的时刻和过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3435" y="205740"/>
            <a:ext cx="5111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3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签到表：今天我来啦</a:t>
            </a:r>
          </a:p>
        </p:txBody>
      </p:sp>
      <p:sp>
        <p:nvSpPr>
          <p:cNvPr id="17" name="任意多边形 16"/>
          <p:cNvSpPr/>
          <p:nvPr/>
        </p:nvSpPr>
        <p:spPr bwMode="auto">
          <a:xfrm>
            <a:off x="-12700" y="306705"/>
            <a:ext cx="486410" cy="442595"/>
          </a:xfrm>
          <a:custGeom>
            <a:avLst/>
            <a:gdLst>
              <a:gd name="connsiteX0" fmla="*/ 0 w 4511489"/>
              <a:gd name="connsiteY0" fmla="*/ 0 h 4261259"/>
              <a:gd name="connsiteX1" fmla="*/ 4511489 w 4511489"/>
              <a:gd name="connsiteY1" fmla="*/ 0 h 4261259"/>
              <a:gd name="connsiteX2" fmla="*/ 4511489 w 4511489"/>
              <a:gd name="connsiteY2" fmla="*/ 4261259 h 4261259"/>
              <a:gd name="connsiteX3" fmla="*/ 0 w 4511489"/>
              <a:gd name="connsiteY3" fmla="*/ 4261259 h 4261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1489" h="4261259">
                <a:moveTo>
                  <a:pt x="0" y="0"/>
                </a:moveTo>
                <a:lnTo>
                  <a:pt x="4511489" y="0"/>
                </a:lnTo>
                <a:lnTo>
                  <a:pt x="4511489" y="4261259"/>
                </a:lnTo>
                <a:lnTo>
                  <a:pt x="0" y="4261259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128580" tIns="64290" rIns="128580" bIns="64290" numCol="1" anchor="t" anchorCtr="0" compatLnSpc="1">
            <a:noAutofit/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1732915"/>
            <a:ext cx="6067425" cy="4606925"/>
          </a:xfrm>
          <a:prstGeom prst="rect">
            <a:avLst/>
          </a:prstGeom>
        </p:spPr>
      </p:pic>
      <p:pic>
        <p:nvPicPr>
          <p:cNvPr id="3" name="图片 2" descr="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96050" y="1732915"/>
            <a:ext cx="5939155" cy="46069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13435" y="3902710"/>
            <a:ext cx="788670" cy="5778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279765" y="4154170"/>
            <a:ext cx="788670" cy="57785"/>
          </a:xfrm>
          <a:prstGeom prst="line">
            <a:avLst/>
          </a:prstGeom>
          <a:ln w="4445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56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14"/>
  <p:tag name="KSO_WM_UNIT_ID" val="diagram710_5*l_i*1_14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h_f"/>
  <p:tag name="KSO_WM_UNIT_INDEX" val="1_3_1"/>
  <p:tag name="KSO_WM_UNIT_ID" val="diagram710_5*l_h_f*1_3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15"/>
  <p:tag name="KSO_WM_UNIT_ID" val="diagram710_5*l_i*1_15"/>
  <p:tag name="KSO_WM_UNIT_CLEAR" val="1"/>
  <p:tag name="KSO_WM_UNIT_LAYERLEVEL" val="1_1"/>
  <p:tag name="KSO_WM_DIAGRAM_GROUP_CODE" val="l1-1"/>
  <p:tag name="KSO_WM_UNIT_TEXT_FILL_FORE_SCHEMECOLOR_INDEX" val="13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10"/>
  <p:tag name="KSO_WM_UNIT_ID" val="diagram710_5*l_i*1_10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11"/>
  <p:tag name="KSO_WM_UNIT_ID" val="diagram710_5*l_i*1_11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h_f"/>
  <p:tag name="KSO_WM_UNIT_INDEX" val="1_5_1"/>
  <p:tag name="KSO_WM_UNIT_ID" val="diagram710_5*l_h_f*1_5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12"/>
  <p:tag name="KSO_WM_UNIT_ID" val="diagram710_5*l_i*1_12"/>
  <p:tag name="KSO_WM_UNIT_CLEAR" val="1"/>
  <p:tag name="KSO_WM_UNIT_LAYERLEVEL" val="1_1"/>
  <p:tag name="KSO_WM_DIAGRAM_GROUP_CODE" val="l1-1"/>
  <p:tag name="KSO_WM_UNIT_TEXT_FILL_FORE_SCHEMECOLOR_INDEX" val="13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7"/>
  <p:tag name="KSO_WM_UNIT_ID" val="diagram710_5*l_i*1_7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8"/>
  <p:tag name="KSO_WM_UNIT_ID" val="diagram710_5*l_i*1_8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h_f"/>
  <p:tag name="KSO_WM_UNIT_INDEX" val="1_4_1"/>
  <p:tag name="KSO_WM_UNIT_ID" val="diagram710_5*l_h_f*1_4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9"/>
  <p:tag name="KSO_WM_UNIT_ID" val="diagram710_5*l_i*1_9"/>
  <p:tag name="KSO_WM_UNIT_CLEAR" val="1"/>
  <p:tag name="KSO_WM_UNIT_LAYERLEVEL" val="1_1"/>
  <p:tag name="KSO_WM_DIAGRAM_GROUP_CODE" val="l1-1"/>
  <p:tag name="KSO_WM_UNIT_TEXT_FILL_FORE_SCHEMECOLOR_INDEX" val="13"/>
  <p:tag name="KSO_WM_UNIT_TEXT_FILL_TYPE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4"/>
  <p:tag name="KSO_WM_UNIT_ID" val="diagram710_5*l_i*1_4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5"/>
  <p:tag name="KSO_WM_UNIT_ID" val="diagram710_5*l_i*1_5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h_f"/>
  <p:tag name="KSO_WM_UNIT_INDEX" val="1_2_1"/>
  <p:tag name="KSO_WM_UNIT_ID" val="diagram710_5*l_h_f*1_2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6"/>
  <p:tag name="KSO_WM_UNIT_ID" val="diagram710_5*l_i*1_6"/>
  <p:tag name="KSO_WM_UNIT_CLEAR" val="1"/>
  <p:tag name="KSO_WM_UNIT_LAYERLEVEL" val="1_1"/>
  <p:tag name="KSO_WM_DIAGRAM_GROUP_CODE" val="l1-1"/>
  <p:tag name="KSO_WM_UNIT_TEXT_FILL_FORE_SCHEMECOLOR_INDEX" val="13"/>
  <p:tag name="KSO_WM_UNIT_TEXT_FILL_TYPE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1"/>
  <p:tag name="KSO_WM_UNIT_ID" val="diagram710_5*l_i*1_1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2"/>
  <p:tag name="KSO_WM_UNIT_ID" val="diagram710_5*l_i*1_2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h_f"/>
  <p:tag name="KSO_WM_UNIT_INDEX" val="1_1_1"/>
  <p:tag name="KSO_WM_UNIT_ID" val="diagram710_5*l_h_f*1_1_1"/>
  <p:tag name="KSO_WM_UNIT_CLEAR" val="1"/>
  <p:tag name="KSO_WM_UNIT_LAYERLEVEL" val="1_1_1"/>
  <p:tag name="KSO_WM_UNIT_VALUE" val="30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3"/>
  <p:tag name="KSO_WM_UNIT_ID" val="diagram710_5*l_i*1_3"/>
  <p:tag name="KSO_WM_UNIT_CLEAR" val="1"/>
  <p:tag name="KSO_WM_UNIT_LAYERLEVEL" val="1_1"/>
  <p:tag name="KSO_WM_DIAGRAM_GROUP_CODE" val="l1-1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0_5*i*1"/>
  <p:tag name="KSO_WM_TEMPLATE_CATEGORY" val="diagram"/>
  <p:tag name="KSO_WM_TEMPLATE_INDEX" val="710"/>
  <p:tag name="KSO_WM_UNIT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0_5*i*10"/>
  <p:tag name="KSO_WM_TEMPLATE_CATEGORY" val="diagram"/>
  <p:tag name="KSO_WM_TEMPLATE_INDEX" val="710"/>
  <p:tag name="KSO_WM_UNIT_INDEX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0_5*i*19"/>
  <p:tag name="KSO_WM_TEMPLATE_CATEGORY" val="diagram"/>
  <p:tag name="KSO_WM_TEMPLATE_INDEX" val="710"/>
  <p:tag name="KSO_WM_UNIT_INDEX" val="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0_5*i*28"/>
  <p:tag name="KSO_WM_TEMPLATE_CATEGORY" val="diagram"/>
  <p:tag name="KSO_WM_TEMPLATE_INDEX" val="710"/>
  <p:tag name="KSO_WM_UNIT_INDEX" val="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710_5*i*37"/>
  <p:tag name="KSO_WM_TEMPLATE_CATEGORY" val="diagram"/>
  <p:tag name="KSO_WM_TEMPLATE_INDEX" val="710"/>
  <p:tag name="KSO_WM_UNIT_INDEX" val="3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710"/>
  <p:tag name="KSO_WM_UNIT_TYPE" val="l_i"/>
  <p:tag name="KSO_WM_UNIT_INDEX" val="1_13"/>
  <p:tag name="KSO_WM_UNIT_ID" val="diagram710_5*l_i*1_13"/>
  <p:tag name="KSO_WM_UNIT_CLEAR" val="1"/>
  <p:tag name="KSO_WM_UNIT_LAYERLEVEL" val="1_1"/>
  <p:tag name="KSO_WM_DIAGRAM_GROUP_CODE" val="l1-1"/>
  <p:tag name="KSO_WM_UNIT_LINE_FORE_SCHEMECOLOR_INDEX" val="6"/>
  <p:tag name="KSO_WM_UNIT_LINE_FILL_TYPE" val="2"/>
</p:tagLst>
</file>

<file path=ppt/theme/theme1.xml><?xml version="1.0" encoding="utf-8"?>
<a:theme xmlns:a="http://schemas.openxmlformats.org/drawingml/2006/main" name="第一PPT，www.1ppt.com">
  <a:themeElements>
    <a:clrScheme name="自定义 345">
      <a:dk1>
        <a:sysClr val="windowText" lastClr="000000"/>
      </a:dk1>
      <a:lt1>
        <a:sysClr val="window" lastClr="FFFFFF"/>
      </a:lt1>
      <a:dk2>
        <a:srgbClr val="4EC1D6"/>
      </a:dk2>
      <a:lt2>
        <a:srgbClr val="E7E6E6"/>
      </a:lt2>
      <a:accent1>
        <a:srgbClr val="4EC1D6"/>
      </a:accent1>
      <a:accent2>
        <a:srgbClr val="FF8486"/>
      </a:accent2>
      <a:accent3>
        <a:srgbClr val="4EC1D6"/>
      </a:accent3>
      <a:accent4>
        <a:srgbClr val="FF8486"/>
      </a:accent4>
      <a:accent5>
        <a:srgbClr val="4EC1D6"/>
      </a:accent5>
      <a:accent6>
        <a:srgbClr val="FF8486"/>
      </a:accent6>
      <a:hlink>
        <a:srgbClr val="4EC1D6"/>
      </a:hlink>
      <a:folHlink>
        <a:srgbClr val="FF8486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1508</Words>
  <Application>Microsoft Office PowerPoint</Application>
  <PresentationFormat>自定义</PresentationFormat>
  <Paragraphs>124</Paragraphs>
  <Slides>24</Slides>
  <Notes>6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第一PPT，www.1ppt.com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</dc:title>
  <dc:creator/>
  <cp:keywords>www.1ppt.com</cp:keywords>
  <cp:lastModifiedBy/>
  <cp:revision>10</cp:revision>
  <dcterms:created xsi:type="dcterms:W3CDTF">2016-12-31T13:26:00Z</dcterms:created>
  <dcterms:modified xsi:type="dcterms:W3CDTF">2019-11-18T09:00:29Z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