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41" r:id="rId3"/>
    <p:sldId id="515" r:id="rId4"/>
    <p:sldId id="524" r:id="rId5"/>
    <p:sldId id="517" r:id="rId6"/>
    <p:sldId id="525" r:id="rId7"/>
    <p:sldId id="448" r:id="rId8"/>
    <p:sldId id="450" r:id="rId9"/>
    <p:sldId id="516" r:id="rId10"/>
    <p:sldId id="473" r:id="rId11"/>
    <p:sldId id="518" r:id="rId12"/>
    <p:sldId id="476" r:id="rId13"/>
    <p:sldId id="477" r:id="rId14"/>
    <p:sldId id="478" r:id="rId15"/>
    <p:sldId id="519" r:id="rId16"/>
    <p:sldId id="520" r:id="rId17"/>
    <p:sldId id="521" r:id="rId18"/>
    <p:sldId id="522" r:id="rId19"/>
    <p:sldId id="523" r:id="rId20"/>
    <p:sldId id="480" r:id="rId21"/>
    <p:sldId id="479" r:id="rId22"/>
    <p:sldId id="481" r:id="rId23"/>
    <p:sldId id="483" r:id="rId24"/>
    <p:sldId id="484" r:id="rId25"/>
    <p:sldId id="485" r:id="rId26"/>
    <p:sldId id="526" r:id="rId27"/>
    <p:sldId id="548" r:id="rId28"/>
    <p:sldId id="321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BFA5"/>
    <a:srgbClr val="0587A4"/>
    <a:srgbClr val="FA7789"/>
    <a:srgbClr val="F97B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773" y="1278"/>
      </p:cViewPr>
      <p:guideLst>
        <p:guide orient="horz" pos="2251"/>
        <p:guide pos="388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971096"/>
            <a:ext cx="9144000" cy="2387600"/>
          </a:xfrm>
          <a:noFill/>
        </p:spPr>
        <p:txBody>
          <a:bodyPr anchor="b">
            <a:normAutofit/>
          </a:bodyPr>
          <a:lstStyle>
            <a:lvl1pPr algn="ctr">
              <a:defRPr sz="4800">
                <a:solidFill>
                  <a:srgbClr val="41BFA5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767138"/>
            <a:ext cx="9144000" cy="1655762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单击以编辑母版副标题样式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4B8C9-A378-4C64-B7A4-AF6AC2E53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4C947-7C49-4D5F-B96C-B396F3737F2A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/>
          <a:srcRect t="45739"/>
          <a:stretch>
            <a:fillRect/>
          </a:stretch>
        </p:blipFill>
        <p:spPr>
          <a:xfrm>
            <a:off x="-83457" y="0"/>
            <a:ext cx="12284159" cy="2320471"/>
          </a:xfrm>
          <a:prstGeom prst="rect">
            <a:avLst/>
          </a:prstGeom>
        </p:spPr>
      </p:pic>
      <p:cxnSp>
        <p:nvCxnSpPr>
          <p:cNvPr id="12" name="直接连接符 11"/>
          <p:cNvCxnSpPr/>
          <p:nvPr userDrawn="1"/>
        </p:nvCxnSpPr>
        <p:spPr>
          <a:xfrm>
            <a:off x="1643063" y="3590925"/>
            <a:ext cx="8905875" cy="0"/>
          </a:xfrm>
          <a:prstGeom prst="line">
            <a:avLst/>
          </a:prstGeom>
          <a:ln w="12700">
            <a:solidFill>
              <a:srgbClr val="F97B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l="4044" r="2542" b="23428"/>
          <a:stretch>
            <a:fillRect/>
          </a:stretch>
        </p:blipFill>
        <p:spPr>
          <a:xfrm>
            <a:off x="0" y="3459503"/>
            <a:ext cx="12192000" cy="372234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-68091"/>
            <a:ext cx="10515600" cy="2852737"/>
          </a:xfrm>
        </p:spPr>
        <p:txBody>
          <a:bodyPr anchor="b"/>
          <a:lstStyle>
            <a:lvl1pPr algn="ctr">
              <a:defRPr sz="4800">
                <a:solidFill>
                  <a:srgbClr val="41BFA5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2811634"/>
            <a:ext cx="105156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4B8C9-A378-4C64-B7A4-AF6AC2E53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4C947-7C49-4D5F-B96C-B396F3737F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74650"/>
            <a:ext cx="10515600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41BFA5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4B8C9-A378-4C64-B7A4-AF6AC2E53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4C947-7C49-4D5F-B96C-B396F3737F2A}" type="slidenum">
              <a:rPr lang="zh-CN" altLang="en-US" smtClean="0"/>
            </a:fld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 userDrawn="1"/>
        </p:nvPicPr>
        <p:blipFill rotWithShape="1">
          <a:blip r:embed="rId2"/>
          <a:srcRect l="1687" t="59549" r="832"/>
          <a:stretch>
            <a:fillRect/>
          </a:stretch>
        </p:blipFill>
        <p:spPr>
          <a:xfrm>
            <a:off x="0" y="-6350"/>
            <a:ext cx="12192000" cy="7548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274763"/>
            <a:ext cx="10515600" cy="1325563"/>
          </a:xfrm>
        </p:spPr>
        <p:txBody>
          <a:bodyPr/>
          <a:lstStyle>
            <a:lvl1pPr algn="ctr">
              <a:defRPr>
                <a:solidFill>
                  <a:srgbClr val="41BFA5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4B8C9-A378-4C64-B7A4-AF6AC2E53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4C947-7C49-4D5F-B96C-B396F3737F2A}" type="slidenum">
              <a:rPr lang="zh-CN" altLang="en-US" smtClean="0"/>
            </a:fld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 userDrawn="1"/>
        </p:nvPicPr>
        <p:blipFill rotWithShape="1">
          <a:blip r:embed="rId2"/>
          <a:srcRect l="1687" t="21609" r="832" b="-1"/>
          <a:stretch>
            <a:fillRect/>
          </a:stretch>
        </p:blipFill>
        <p:spPr>
          <a:xfrm>
            <a:off x="-11112" y="0"/>
            <a:ext cx="12192000" cy="14628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l="1687" t="21609" r="832" b="-1"/>
          <a:stretch>
            <a:fillRect/>
          </a:stretch>
        </p:blipFill>
        <p:spPr>
          <a:xfrm flipV="1">
            <a:off x="-11112" y="5395119"/>
            <a:ext cx="12192000" cy="14628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4B8C9-A378-4C64-B7A4-AF6AC2E53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4C947-7C49-4D5F-B96C-B396F3737F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4417" y="277813"/>
            <a:ext cx="10957983" cy="5522912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幼圆" panose="02010509060101010101" pitchFamily="49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4B8C9-A378-4C64-B7A4-AF6AC2E53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4C947-7C49-4D5F-B96C-B396F3737F2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hyperlink" Target="&#35266;&#23519;&#26696;&#20363;\&#32508;&#21512;&#22270;&#31034;&#27861;.docx" TargetMode="External"/><Relationship Id="rId4" Type="http://schemas.openxmlformats.org/officeDocument/2006/relationships/hyperlink" Target="&#35266;&#23519;&#26696;&#20363;\&#36861;&#36394;&#35266;&#23519;&#27861;&#26696;&#20363;.doc" TargetMode="External"/><Relationship Id="rId3" Type="http://schemas.openxmlformats.org/officeDocument/2006/relationships/hyperlink" Target="&#35266;&#23519;&#26696;&#20363;\&#23450;&#28857;&#35266;&#23519;&#27861;&#26696;&#20363;.docx" TargetMode="External"/><Relationship Id="rId2" Type="http://schemas.openxmlformats.org/officeDocument/2006/relationships/hyperlink" Target="&#35266;&#23519;&#26696;&#20363;\&#25195;&#25551;&#35266;&#23519;&#27861;&#26696;&#20363;.docx" TargetMode="Externa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slide" Target="slide22.xml"/><Relationship Id="rId2" Type="http://schemas.openxmlformats.org/officeDocument/2006/relationships/slide" Target="slide19.xml"/><Relationship Id="rId1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3.xml"/><Relationship Id="rId1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35266;&#23519;&#35760;&#24405;(&#20840;)\&#23567;&#29677;\&#38134;&#27827;&#23567;&#29677;&#35266;&#23519;&#35270;&#39057;+&#35266;&#23519;&#35760;&#24405;\&#20911;&#36234;%20&#35270;&#39057;&#35266;&#23519;.doc" TargetMode="Externa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hyperlink" Target="&#25915;&#20987;&#24615;&#34892;&#20026;&#30340;&#26696;&#20363;.doc" TargetMode="External"/><Relationship Id="rId7" Type="http://schemas.openxmlformats.org/officeDocument/2006/relationships/image" Target="../media/image11.png"/><Relationship Id="rId6" Type="http://schemas.openxmlformats.org/officeDocument/2006/relationships/hyperlink" Target="&#25968;&#27010;&#24565;&#26696;&#20363;&#8212;&#8212;&#23398;&#21069;&#25945;&#32946;&#25968;&#23398;&#25945;&#32946;.doc" TargetMode="External"/><Relationship Id="rId5" Type="http://schemas.openxmlformats.org/officeDocument/2006/relationships/image" Target="../media/image10.png"/><Relationship Id="rId4" Type="http://schemas.openxmlformats.org/officeDocument/2006/relationships/hyperlink" Target="&#30333;&#25551;&#35760;&#24405;&#26679;&#26412;1.doc" TargetMode="External"/><Relationship Id="rId3" Type="http://schemas.openxmlformats.org/officeDocument/2006/relationships/hyperlink" Target="&#35266;&#23519;&#35760;&#24405;(&#20840;)\&#22823;&#29677;&#32452;&#35266;&#23519;&#35760;&#24405;\&#38134;&#24188;&#22823;&#29677;&#28216;&#25103;&#35270;&#39057;+&#35266;&#23519;&#35760;&#24405;\&#26417;&#38742;&#27874;&#35266;&#23519;&#35760;&#24405;.doc" TargetMode="External"/><Relationship Id="rId2" Type="http://schemas.openxmlformats.org/officeDocument/2006/relationships/hyperlink" Target="&#35266;&#23519;&#35760;&#24405;(&#20840;)\&#23567;&#29677;\&#38134;&#27827;&#23567;&#29677;&#35266;&#23519;&#35270;&#39057;+&#35266;&#23519;&#35760;&#24405;\&#29579;&#36745;%20&#35266;&#23519;&#35760;&#24405;.docx" TargetMode="External"/><Relationship Id="rId10" Type="http://schemas.openxmlformats.org/officeDocument/2006/relationships/slideLayout" Target="../slideLayouts/slideLayout2.xml"/><Relationship Id="rId1" Type="http://schemas.openxmlformats.org/officeDocument/2006/relationships/hyperlink" Target="&#35266;&#23519;&#35760;&#24405;(&#20840;)\&#23567;&#29677;\&#38134;&#27827;&#23567;&#29677;&#35266;&#23519;&#35270;&#39057;+&#35266;&#23519;&#35760;&#24405;\&#39640;&#20029;&#27901;&#35266;&#23519;&#35760;&#24405;.doc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幼儿行为观察记录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CN" altLang="en-US" sz="2400" b="1"/>
              <a:t>新魏幼儿园园本培训</a:t>
            </a:r>
            <a:endParaRPr lang="zh-CN" altLang="en-US" sz="2400" b="1"/>
          </a:p>
          <a:p>
            <a:r>
              <a:rPr lang="en-US" altLang="zh-CN" sz="2400" b="1"/>
              <a:t>2019</a:t>
            </a:r>
            <a:r>
              <a:rPr lang="zh-CN" altLang="en-US" sz="2400" b="1"/>
              <a:t>年</a:t>
            </a:r>
            <a:r>
              <a:rPr lang="en-US" altLang="zh-CN" sz="2400" b="1"/>
              <a:t>11</a:t>
            </a:r>
            <a:r>
              <a:rPr lang="zh-CN" altLang="en-US" sz="2400" b="1"/>
              <a:t>月</a:t>
            </a:r>
            <a:r>
              <a:rPr lang="en-US" altLang="zh-CN" sz="2400" b="1"/>
              <a:t>1</a:t>
            </a:r>
            <a:r>
              <a:rPr lang="en-US" altLang="zh-CN" sz="2400" b="1"/>
              <a:t>3</a:t>
            </a:r>
            <a:r>
              <a:rPr lang="zh-CN" altLang="en-US" sz="2400" b="1"/>
              <a:t>日</a:t>
            </a:r>
            <a:endParaRPr lang="zh-CN" altLang="en-US" sz="2400" b="1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589915" y="431165"/>
          <a:ext cx="11015980" cy="60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545"/>
                <a:gridCol w="3712210"/>
                <a:gridCol w="4594225"/>
              </a:tblGrid>
              <a:tr h="5181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800">
                          <a:latin typeface="隶书" panose="02010509060101010101" charset="-122"/>
                          <a:ea typeface="隶书" panose="02010509060101010101" charset="-122"/>
                        </a:rPr>
                        <a:t>观察方法</a:t>
                      </a:r>
                      <a:endParaRPr lang="zh-CN" altLang="en-US" sz="2800"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800">
                          <a:latin typeface="隶书" panose="02010509060101010101" charset="-122"/>
                          <a:ea typeface="隶书" panose="02010509060101010101" charset="-122"/>
                        </a:rPr>
                        <a:t>定义</a:t>
                      </a:r>
                      <a:endParaRPr lang="zh-CN" altLang="en-US" sz="2800"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800">
                          <a:latin typeface="隶书" panose="02010509060101010101" charset="-122"/>
                          <a:ea typeface="隶书" panose="02010509060101010101" charset="-122"/>
                        </a:rPr>
                        <a:t>特点</a:t>
                      </a:r>
                      <a:endParaRPr lang="zh-CN" altLang="en-US" sz="2800"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/>
                </a:tc>
              </a:tr>
              <a:tr h="131064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2000" dirty="0">
                          <a:solidFill>
                            <a:schemeClr val="tx1"/>
                          </a:solidFill>
                          <a:latin typeface="隶书" panose="02010509060101010101" charset="-122"/>
                          <a:ea typeface="隶书" panose="02010509060101010101" charset="-122"/>
                          <a:cs typeface="隶书" panose="02010509060101010101" charset="-122"/>
                          <a:sym typeface="+mn-ea"/>
                          <a:hlinkClick r:id="rId2" tooltip="" action="ppaction://hlinkfile"/>
                        </a:rPr>
                        <a:t>扫描观察法</a:t>
                      </a:r>
                      <a:endParaRPr sz="2000" dirty="0">
                        <a:solidFill>
                          <a:schemeClr val="tx1"/>
                        </a:solidFill>
                        <a:latin typeface="隶书" panose="02010509060101010101" charset="-122"/>
                        <a:ea typeface="隶书" panose="02010509060101010101" charset="-122"/>
                        <a:cs typeface="隶书" panose="02010509060101010101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000" dirty="0">
                          <a:solidFill>
                            <a:schemeClr val="tx1"/>
                          </a:solidFill>
                          <a:latin typeface="隶书" panose="02010509060101010101" charset="-122"/>
                          <a:ea typeface="隶书" panose="02010509060101010101" charset="-122"/>
                          <a:cs typeface="隶书" panose="02010509060101010101" charset="-122"/>
                          <a:sym typeface="+mn-ea"/>
                        </a:rPr>
                        <a:t>（时段定人法）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隶书" panose="02010509060101010101" charset="-122"/>
                        <a:ea typeface="隶书" panose="02010509060101010101" charset="-122"/>
                        <a:cs typeface="隶书" panose="020105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>
                          <a:latin typeface="隶书" panose="02010509060101010101" charset="-122"/>
                          <a:ea typeface="隶书" panose="02010509060101010101" charset="-122"/>
                        </a:rPr>
                        <a:t>在固定的时间段里对每个幼儿依次进行轮流观察。</a:t>
                      </a:r>
                      <a:endParaRPr lang="zh-CN" altLang="en-US" sz="2000"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>
                          <a:latin typeface="隶书" panose="02010509060101010101" charset="-122"/>
                          <a:ea typeface="隶书" panose="02010509060101010101" charset="-122"/>
                        </a:rPr>
                        <a:t>简便易行，并可重复使用，了解全班幼儿的游戏状况。</a:t>
                      </a:r>
                      <a:endParaRPr lang="zh-CN" altLang="en-US" sz="2000">
                        <a:latin typeface="隶书" panose="02010509060101010101" charset="-122"/>
                        <a:ea typeface="隶书" panose="02010509060101010101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000">
                          <a:latin typeface="隶书" panose="02010509060101010101" charset="-122"/>
                          <a:ea typeface="隶书" panose="02010509060101010101" charset="-122"/>
                        </a:rPr>
                        <a:t>一般在游戏开始和游戏结束的时候选用较多。</a:t>
                      </a:r>
                      <a:endParaRPr lang="zh-CN" altLang="en-US" sz="2000"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/>
                </a:tc>
              </a:tr>
              <a:tr h="161544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000" dirty="0">
                          <a:solidFill>
                            <a:schemeClr val="tx1"/>
                          </a:solidFill>
                          <a:latin typeface="隶书" panose="02010509060101010101" charset="-122"/>
                          <a:ea typeface="隶书" panose="02010509060101010101" charset="-122"/>
                          <a:cs typeface="隶书" panose="02010509060101010101" charset="-122"/>
                          <a:sym typeface="+mn-ea"/>
                          <a:hlinkClick r:id="rId3" tooltip="" action="ppaction://hlinkfile"/>
                        </a:rPr>
                        <a:t>定点观察法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隶书" panose="02010509060101010101" charset="-122"/>
                        <a:ea typeface="隶书" panose="02010509060101010101" charset="-122"/>
                        <a:cs typeface="隶书" panose="02010509060101010101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000" dirty="0">
                          <a:solidFill>
                            <a:schemeClr val="tx1"/>
                          </a:solidFill>
                          <a:latin typeface="隶书" panose="02010509060101010101" charset="-122"/>
                          <a:ea typeface="隶书" panose="02010509060101010101" charset="-122"/>
                          <a:cs typeface="隶书" panose="02010509060101010101" charset="-122"/>
                          <a:sym typeface="+mn-ea"/>
                        </a:rPr>
                        <a:t>（定点不定人法）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隶书" panose="02010509060101010101" charset="-122"/>
                        <a:ea typeface="隶书" panose="02010509060101010101" charset="-122"/>
                        <a:cs typeface="隶书" panose="02010509060101010101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>
                          <a:latin typeface="隶书" panose="02010509060101010101" charset="-122"/>
                          <a:ea typeface="隶书" panose="02010509060101010101" charset="-122"/>
                        </a:rPr>
                        <a:t>在某个区域进行一段时间系统、细致的观察，观察对象包括此区域内的所有幼儿或部分幼儿。</a:t>
                      </a:r>
                      <a:endParaRPr lang="zh-CN" altLang="en-US" sz="2000"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>
                          <a:latin typeface="隶书" panose="02010509060101010101" charset="-122"/>
                          <a:ea typeface="隶书" panose="02010509060101010101" charset="-122"/>
                        </a:rPr>
                        <a:t>了解某个区域幼儿游戏的全过程，以便把握幼儿游戏的兴趣、水平、特点和个体差异等。</a:t>
                      </a:r>
                      <a:endParaRPr lang="zh-CN" altLang="en-US" sz="2000">
                        <a:latin typeface="隶书" panose="02010509060101010101" charset="-122"/>
                        <a:ea typeface="隶书" panose="02010509060101010101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000">
                          <a:latin typeface="隶书" panose="02010509060101010101" charset="-122"/>
                          <a:ea typeface="隶书" panose="02010509060101010101" charset="-122"/>
                        </a:rPr>
                        <a:t>例如：观察区域玩的情况、材料是不是符合、孩子是不是感兴趣、区域环境等。</a:t>
                      </a:r>
                      <a:endParaRPr lang="zh-CN" altLang="en-US" sz="2000"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/>
                </a:tc>
              </a:tr>
              <a:tr h="131064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000" dirty="0">
                          <a:solidFill>
                            <a:schemeClr val="tx1"/>
                          </a:solidFill>
                          <a:latin typeface="隶书" panose="02010509060101010101" charset="-122"/>
                          <a:ea typeface="隶书" panose="02010509060101010101" charset="-122"/>
                          <a:cs typeface="隶书" panose="02010509060101010101" charset="-122"/>
                          <a:sym typeface="Arial" panose="020B0604020202020204" pitchFamily="34" charset="0"/>
                          <a:hlinkClick r:id="rId4" tooltip="" action="ppaction://hlinkfile"/>
                        </a:rPr>
                        <a:t>追踪观察法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隶书" panose="02010509060101010101" charset="-122"/>
                        <a:ea typeface="隶书" panose="02010509060101010101" charset="-122"/>
                        <a:cs typeface="隶书" panose="02010509060101010101" charset="-122"/>
                        <a:sym typeface="Arial" panose="020B0604020202020204" pitchFamily="34" charset="0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000" dirty="0">
                          <a:solidFill>
                            <a:schemeClr val="tx1"/>
                          </a:solidFill>
                          <a:latin typeface="隶书" panose="02010509060101010101" charset="-122"/>
                          <a:ea typeface="隶书" panose="02010509060101010101" charset="-122"/>
                          <a:cs typeface="隶书" panose="02010509060101010101" charset="-122"/>
                          <a:sym typeface="Arial" panose="020B0604020202020204" pitchFamily="34" charset="0"/>
                        </a:rPr>
                        <a:t>（定人不定点法）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隶书" panose="02010509060101010101" charset="-122"/>
                        <a:ea typeface="隶书" panose="02010509060101010101" charset="-122"/>
                        <a:cs typeface="隶书" panose="02010509060101010101" charset="-122"/>
                        <a:sym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>
                          <a:latin typeface="隶书" panose="02010509060101010101" charset="-122"/>
                          <a:ea typeface="隶书" panose="02010509060101010101" charset="-122"/>
                        </a:rPr>
                        <a:t>将某个幼儿作为观察对象，幼儿走到哪儿，教师就跟踪到哪儿，并进行系统、细致的观察。</a:t>
                      </a:r>
                      <a:endParaRPr lang="zh-CN" altLang="en-US" sz="2000"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>
                          <a:latin typeface="隶书" panose="02010509060101010101" charset="-122"/>
                          <a:ea typeface="隶书" panose="02010509060101010101" charset="-122"/>
                        </a:rPr>
                        <a:t>了解个别幼儿的游戏状态，是进行个案研究最好的方法。</a:t>
                      </a:r>
                      <a:endParaRPr lang="zh-CN" altLang="en-US" sz="2000">
                        <a:latin typeface="隶书" panose="02010509060101010101" charset="-122"/>
                        <a:ea typeface="隶书" panose="02010509060101010101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000">
                          <a:latin typeface="隶书" panose="02010509060101010101" charset="-122"/>
                          <a:ea typeface="隶书" panose="02010509060101010101" charset="-122"/>
                        </a:rPr>
                        <a:t>例如：专门盯住某一个孩子的游戏情况，进行连续地追踪观察。</a:t>
                      </a:r>
                      <a:endParaRPr lang="zh-CN" altLang="en-US" sz="2000"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/>
                </a:tc>
              </a:tr>
              <a:tr h="131064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000" dirty="0">
                          <a:solidFill>
                            <a:schemeClr val="tx1"/>
                          </a:solidFill>
                          <a:latin typeface="隶书" panose="02010509060101010101" charset="-122"/>
                          <a:ea typeface="隶书" panose="02010509060101010101" charset="-122"/>
                          <a:cs typeface="隶书" panose="02010509060101010101" charset="-122"/>
                          <a:sym typeface="Arial" panose="020B0604020202020204" pitchFamily="34" charset="0"/>
                          <a:hlinkClick r:id="rId5" tooltip="" action="ppaction://hlinkfile"/>
                        </a:rPr>
                        <a:t>综合图示法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隶书" panose="02010509060101010101" charset="-122"/>
                        <a:ea typeface="隶书" panose="02010509060101010101" charset="-122"/>
                        <a:cs typeface="隶书" panose="02010509060101010101" charset="-122"/>
                        <a:sym typeface="Arial" panose="020B0604020202020204" pitchFamily="34" charset="0"/>
                      </a:endParaRPr>
                    </a:p>
                    <a:p>
                      <a:pPr algn="ctr">
                        <a:buNone/>
                      </a:pPr>
                      <a:endParaRPr lang="zh-CN" altLang="en-US" sz="2000" dirty="0">
                        <a:solidFill>
                          <a:schemeClr val="tx1"/>
                        </a:solidFill>
                        <a:latin typeface="隶书" panose="02010509060101010101" charset="-122"/>
                        <a:ea typeface="隶书" panose="02010509060101010101" charset="-122"/>
                        <a:cs typeface="隶书" panose="02010509060101010101" charset="-122"/>
                        <a:sym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>
                          <a:latin typeface="隶书" panose="02010509060101010101" charset="-122"/>
                          <a:ea typeface="隶书" panose="02010509060101010101" charset="-122"/>
                        </a:rPr>
                        <a:t>是一种融扫描法、定点法、追踪法为一体，并加入了图示记录的观察记录方法。</a:t>
                      </a:r>
                      <a:endParaRPr lang="zh-CN" altLang="en-US" sz="2000"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000">
                          <a:latin typeface="隶书" panose="02010509060101010101" charset="-122"/>
                          <a:ea typeface="隶书" panose="02010509060101010101" charset="-122"/>
                        </a:rPr>
                        <a:t>方法的综合性，结果的直观性，情景的真实性。</a:t>
                      </a:r>
                      <a:endParaRPr lang="zh-CN" altLang="en-US" sz="2000">
                        <a:latin typeface="隶书" panose="02010509060101010101" charset="-122"/>
                        <a:ea typeface="隶书" panose="02010509060101010101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000">
                          <a:latin typeface="隶书" panose="02010509060101010101" charset="-122"/>
                          <a:ea typeface="隶书" panose="02010509060101010101" charset="-122"/>
                        </a:rPr>
                        <a:t>例如：把所有幼儿信息、区域信息和游戏行为用表格、图示箭头等形式表现。</a:t>
                      </a:r>
                      <a:endParaRPr lang="zh-CN" altLang="en-US" sz="2000">
                        <a:latin typeface="隶书" panose="02010509060101010101" charset="-122"/>
                        <a:ea typeface="隶书" panose="02010509060101010101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" name="Group 17"/>
          <p:cNvGrpSpPr/>
          <p:nvPr/>
        </p:nvGrpSpPr>
        <p:grpSpPr>
          <a:xfrm>
            <a:off x="7971155" y="3144838"/>
            <a:ext cx="1368425" cy="1584325"/>
            <a:chOff x="0" y="0"/>
            <a:chExt cx="973" cy="1113"/>
          </a:xfrm>
        </p:grpSpPr>
        <p:sp>
          <p:nvSpPr>
            <p:cNvPr id="18" name="Oval 18"/>
            <p:cNvSpPr/>
            <p:nvPr/>
          </p:nvSpPr>
          <p:spPr>
            <a:xfrm>
              <a:off x="96" y="921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/>
            <a:p>
              <a:pPr algn="ctr"/>
              <a:endParaRPr>
                <a:latin typeface="Arial" panose="020B0604020202020204" pitchFamily="34" charset="0"/>
              </a:endParaRPr>
            </a:p>
          </p:txBody>
        </p:sp>
        <p:sp>
          <p:nvSpPr>
            <p:cNvPr id="19" name="Oval 19"/>
            <p:cNvSpPr/>
            <p:nvPr/>
          </p:nvSpPr>
          <p:spPr>
            <a:xfrm>
              <a:off x="0" y="0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rgbClr val="490049"/>
                </a:gs>
              </a:gsLst>
              <a:path path="rect">
                <a:fillToRect l="100000" t="100000"/>
              </a:path>
              <a:tileRect/>
            </a:gradFill>
            <a:ln w="9525">
              <a:noFill/>
            </a:ln>
          </p:spPr>
          <p:txBody>
            <a:bodyPr wrap="none" anchor="ctr"/>
            <a:p>
              <a:pPr algn="ctr"/>
              <a:endParaRPr b="1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20" name="Oval 20"/>
            <p:cNvSpPr/>
            <p:nvPr/>
          </p:nvSpPr>
          <p:spPr>
            <a:xfrm>
              <a:off x="21" y="23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84999"/>
                  </a:schemeClr>
                </a:gs>
                <a:gs pos="100000">
                  <a:srgbClr val="510051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wrap="none" anchor="ctr"/>
            <a:p>
              <a:pPr algn="ctr"/>
              <a:endParaRPr b="1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21" name="Oval 21"/>
            <p:cNvSpPr/>
            <p:nvPr/>
          </p:nvSpPr>
          <p:spPr>
            <a:xfrm>
              <a:off x="57" y="57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rgbClr val="5D005D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wrap="none" anchor="ctr"/>
            <a:p>
              <a:pPr algn="ctr"/>
              <a:endParaRPr b="1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pic>
          <p:nvPicPr>
            <p:cNvPr id="22" name="Picture 22" descr="Picture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1" y="57"/>
              <a:ext cx="616" cy="61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3" name="Text Box 23"/>
            <p:cNvSpPr txBox="1"/>
            <p:nvPr/>
          </p:nvSpPr>
          <p:spPr>
            <a:xfrm>
              <a:off x="32" y="379"/>
              <a:ext cx="889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zh-CN" altLang="en-US" sz="2800" b="1">
                  <a:solidFill>
                    <a:srgbClr val="FFFFFF"/>
                  </a:solidFill>
                  <a:latin typeface="Verdana" panose="020B0604030504040204" pitchFamily="2" charset="0"/>
                  <a:ea typeface="方正琥珀简体" pitchFamily="1" charset="-122"/>
                </a:rPr>
                <a:t>会解读</a:t>
              </a:r>
              <a:endParaRPr lang="zh-CN" altLang="en-US" sz="2800" b="1">
                <a:solidFill>
                  <a:srgbClr val="FFFFFF"/>
                </a:solidFill>
                <a:latin typeface="Verdana" panose="020B0604030504040204" pitchFamily="2" charset="0"/>
                <a:ea typeface="方正琥珀简体" pitchFamily="1" charset="-122"/>
              </a:endParaRPr>
            </a:p>
          </p:txBody>
        </p:sp>
      </p:grpSp>
      <p:sp>
        <p:nvSpPr>
          <p:cNvPr id="24" name="Text Box 51"/>
          <p:cNvSpPr txBox="1"/>
          <p:nvPr/>
        </p:nvSpPr>
        <p:spPr>
          <a:xfrm>
            <a:off x="2789555" y="991235"/>
            <a:ext cx="675005" cy="3940175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2F4D71"/>
            </a:prstShdw>
          </a:effectLst>
        </p:spPr>
        <p:txBody>
          <a:bodyPr vert="eaVert" wrap="square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chemeClr val="hlink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做个会观察的老师</a:t>
            </a:r>
            <a:endParaRPr lang="zh-CN" altLang="en-US" sz="3200" b="1">
              <a:solidFill>
                <a:schemeClr val="hlink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5" name="AutoShape 14"/>
          <p:cNvSpPr/>
          <p:nvPr/>
        </p:nvSpPr>
        <p:spPr>
          <a:xfrm>
            <a:off x="3985260" y="1138238"/>
            <a:ext cx="5202238" cy="2401887"/>
          </a:xfrm>
          <a:prstGeom prst="upArrow">
            <a:avLst>
              <a:gd name="adj1" fmla="val 56944"/>
              <a:gd name="adj2" fmla="val 50782"/>
            </a:avLst>
          </a:prstGeom>
          <a:gradFill rotWithShape="1">
            <a:gsLst>
              <a:gs pos="0">
                <a:srgbClr val="BDBFB9"/>
              </a:gs>
              <a:gs pos="100000">
                <a:srgbClr val="ECF0FE"/>
              </a:gs>
            </a:gsLst>
            <a:lin ang="5400000" scaled="1"/>
            <a:tileRect/>
          </a:gradFill>
          <a:ln w="9525">
            <a:noFill/>
          </a:ln>
        </p:spPr>
        <p:txBody>
          <a:bodyPr wrap="none" anchor="ctr"/>
          <a:p>
            <a:pPr algn="ctr"/>
            <a:endParaRPr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grpSp>
        <p:nvGrpSpPr>
          <p:cNvPr id="26" name="Group 31"/>
          <p:cNvGrpSpPr/>
          <p:nvPr/>
        </p:nvGrpSpPr>
        <p:grpSpPr>
          <a:xfrm>
            <a:off x="5891530" y="3156268"/>
            <a:ext cx="1358900" cy="1619250"/>
            <a:chOff x="0" y="0"/>
            <a:chExt cx="973" cy="1113"/>
          </a:xfrm>
        </p:grpSpPr>
        <p:sp>
          <p:nvSpPr>
            <p:cNvPr id="27" name="Oval 32"/>
            <p:cNvSpPr/>
            <p:nvPr/>
          </p:nvSpPr>
          <p:spPr>
            <a:xfrm>
              <a:off x="96" y="921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ECF0FE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/>
            <a:p>
              <a:pPr algn="ctr"/>
              <a:endParaRPr>
                <a:latin typeface="Arial" panose="020B0604020202020204" pitchFamily="34" charset="0"/>
              </a:endParaRPr>
            </a:p>
          </p:txBody>
        </p:sp>
        <p:sp>
          <p:nvSpPr>
            <p:cNvPr id="28" name="Oval 33"/>
            <p:cNvSpPr/>
            <p:nvPr/>
          </p:nvSpPr>
          <p:spPr>
            <a:xfrm>
              <a:off x="0" y="0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000092"/>
                </a:gs>
              </a:gsLst>
              <a:path path="rect">
                <a:fillToRect l="100000" t="100000"/>
              </a:path>
              <a:tileRect/>
            </a:gradFill>
            <a:ln w="9525">
              <a:noFill/>
            </a:ln>
          </p:spPr>
          <p:txBody>
            <a:bodyPr wrap="none" anchor="ctr"/>
            <a:p>
              <a:pPr algn="ctr"/>
              <a:endParaRPr b="1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29" name="Oval 34"/>
            <p:cNvSpPr/>
            <p:nvPr/>
          </p:nvSpPr>
          <p:spPr>
            <a:xfrm>
              <a:off x="21" y="23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84999"/>
                  </a:schemeClr>
                </a:gs>
                <a:gs pos="100000">
                  <a:srgbClr val="0000A2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wrap="none" anchor="ctr"/>
            <a:p>
              <a:pPr algn="ctr"/>
              <a:endParaRPr b="1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30" name="Oval 35"/>
            <p:cNvSpPr/>
            <p:nvPr/>
          </p:nvSpPr>
          <p:spPr>
            <a:xfrm>
              <a:off x="57" y="57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0000B9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wrap="none" anchor="ctr"/>
            <a:p>
              <a:pPr algn="ctr"/>
              <a:endParaRPr b="1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pic>
          <p:nvPicPr>
            <p:cNvPr id="31" name="Picture 36" descr="Picture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1" y="57"/>
              <a:ext cx="616" cy="61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2" name="Text Box 37"/>
            <p:cNvSpPr txBox="1"/>
            <p:nvPr/>
          </p:nvSpPr>
          <p:spPr>
            <a:xfrm>
              <a:off x="155" y="379"/>
              <a:ext cx="641" cy="35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zh-CN" altLang="en-US" sz="2800" b="1">
                  <a:solidFill>
                    <a:srgbClr val="FFFFFF"/>
                  </a:solidFill>
                  <a:latin typeface="Verdana" panose="020B0604030504040204" pitchFamily="2" charset="0"/>
                  <a:ea typeface="方正琥珀简体" pitchFamily="1" charset="-122"/>
                </a:rPr>
                <a:t>会记</a:t>
              </a:r>
              <a:endParaRPr lang="zh-CN" altLang="en-US" sz="2800" b="1">
                <a:solidFill>
                  <a:srgbClr val="FFFFFF"/>
                </a:solidFill>
                <a:latin typeface="Verdana" panose="020B0604030504040204" pitchFamily="2" charset="0"/>
                <a:ea typeface="方正琥珀简体" pitchFamily="1" charset="-122"/>
              </a:endParaRPr>
            </a:p>
          </p:txBody>
        </p:sp>
      </p:grpSp>
      <p:grpSp>
        <p:nvGrpSpPr>
          <p:cNvPr id="33" name="Group 38"/>
          <p:cNvGrpSpPr/>
          <p:nvPr/>
        </p:nvGrpSpPr>
        <p:grpSpPr>
          <a:xfrm>
            <a:off x="3795078" y="3123883"/>
            <a:ext cx="1430337" cy="1619250"/>
            <a:chOff x="0" y="0"/>
            <a:chExt cx="973" cy="1113"/>
          </a:xfrm>
        </p:grpSpPr>
        <p:sp>
          <p:nvSpPr>
            <p:cNvPr id="34" name="Oval 39"/>
            <p:cNvSpPr/>
            <p:nvPr/>
          </p:nvSpPr>
          <p:spPr>
            <a:xfrm>
              <a:off x="69" y="921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E8EDFE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/>
            <a:p>
              <a:pPr algn="ctr"/>
              <a:endParaRPr>
                <a:latin typeface="Arial" panose="020B0604020202020204" pitchFamily="34" charset="0"/>
              </a:endParaRPr>
            </a:p>
          </p:txBody>
        </p:sp>
        <p:sp>
          <p:nvSpPr>
            <p:cNvPr id="35" name="Oval 40"/>
            <p:cNvSpPr/>
            <p:nvPr/>
          </p:nvSpPr>
          <p:spPr>
            <a:xfrm>
              <a:off x="0" y="0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6E2E2C"/>
                </a:gs>
              </a:gsLst>
              <a:path path="rect">
                <a:fillToRect l="100000" t="100000"/>
              </a:path>
              <a:tileRect/>
            </a:gradFill>
            <a:ln w="9525">
              <a:noFill/>
            </a:ln>
          </p:spPr>
          <p:txBody>
            <a:bodyPr wrap="none" anchor="ctr"/>
            <a:p>
              <a:pPr algn="ctr"/>
              <a:endParaRPr b="1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36" name="Oval 41"/>
            <p:cNvSpPr/>
            <p:nvPr/>
          </p:nvSpPr>
          <p:spPr>
            <a:xfrm>
              <a:off x="21" y="23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84999"/>
                  </a:schemeClr>
                </a:gs>
                <a:gs pos="100000">
                  <a:srgbClr val="7A3331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wrap="none" anchor="ctr"/>
            <a:p>
              <a:pPr algn="ctr"/>
              <a:endParaRPr b="1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37" name="Oval 42"/>
            <p:cNvSpPr/>
            <p:nvPr/>
          </p:nvSpPr>
          <p:spPr>
            <a:xfrm>
              <a:off x="57" y="57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8B3A38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wrap="none" anchor="ctr"/>
            <a:p>
              <a:pPr algn="ctr"/>
              <a:endParaRPr b="1"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pic>
          <p:nvPicPr>
            <p:cNvPr id="38" name="Picture 43" descr="Picture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1" y="57"/>
              <a:ext cx="616" cy="61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9" name="Text Box 44"/>
            <p:cNvSpPr txBox="1"/>
            <p:nvPr/>
          </p:nvSpPr>
          <p:spPr>
            <a:xfrm>
              <a:off x="172" y="379"/>
              <a:ext cx="609" cy="35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ctr"/>
              <a:r>
                <a:rPr lang="zh-CN" altLang="en-US" sz="2800" b="1">
                  <a:solidFill>
                    <a:srgbClr val="FFFFFF"/>
                  </a:solidFill>
                  <a:latin typeface="Verdana" panose="020B0604030504040204" pitchFamily="2" charset="0"/>
                  <a:ea typeface="方正琥珀简体" pitchFamily="1" charset="-122"/>
                </a:rPr>
                <a:t>会看</a:t>
              </a:r>
              <a:endParaRPr lang="zh-CN" altLang="en-US" sz="2800" b="1">
                <a:solidFill>
                  <a:srgbClr val="FFFFFF"/>
                </a:solidFill>
                <a:latin typeface="Arial" panose="020B0604020202020204" pitchFamily="34" charset="0"/>
                <a:ea typeface="方正琥珀简体" pitchFamily="1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0405" y="235585"/>
            <a:ext cx="10916285" cy="902970"/>
          </a:xfrm>
        </p:spPr>
        <p:txBody>
          <a:bodyPr/>
          <a:p>
            <a:pPr algn="l"/>
            <a:r>
              <a:rPr lang="zh-CN" altLang="en-US"/>
              <a:t>三、</a:t>
            </a:r>
            <a:r>
              <a:rPr lang="zh-CN" altLang="en-US">
                <a:latin typeface="Arial" panose="020B0604020202020204" pitchFamily="34" charset="0"/>
                <a:sym typeface="+mn-ea"/>
              </a:rPr>
              <a:t>观察需要技术</a:t>
            </a:r>
            <a:endParaRPr lang="en-US" altLang="zh-CN">
              <a:latin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540510" y="1250950"/>
            <a:ext cx="7693025" cy="20853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sym typeface="+mn-ea"/>
              </a:rPr>
              <a:t>技术一、会看</a:t>
            </a:r>
            <a:endParaRPr lang="zh-CN" altLang="en-US" sz="2400" b="1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2400" b="1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sym typeface="+mn-ea"/>
              </a:rPr>
              <a:t>          </a:t>
            </a:r>
            <a:r>
              <a:rPr lang="zh-CN" altLang="en-US" sz="2400" b="1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sym typeface="+mn-ea"/>
              </a:rPr>
              <a:t>听：</a:t>
            </a:r>
            <a:r>
              <a:rPr lang="zh-CN" altLang="en-US" sz="2400" b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sym typeface="+mn-ea"/>
              </a:rPr>
              <a:t>听其话，更要听其“音”；</a:t>
            </a:r>
            <a:endParaRPr lang="zh-CN" altLang="en-US" sz="2400" b="1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sym typeface="+mn-ea"/>
              </a:rPr>
              <a:t>         </a:t>
            </a:r>
            <a:r>
              <a:rPr lang="zh-CN" altLang="en-US" sz="2400" b="1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sym typeface="+mn-ea"/>
              </a:rPr>
              <a:t>看：</a:t>
            </a:r>
            <a:r>
              <a:rPr lang="zh-CN" altLang="en-US" sz="2400" b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sym typeface="+mn-ea"/>
              </a:rPr>
              <a:t>举止神情，行为动作、人际互动、作品建构等；</a:t>
            </a:r>
            <a:endParaRPr lang="zh-CN" altLang="en-US" sz="2400" b="1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922145" y="978535"/>
            <a:ext cx="725741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sym typeface="+mn-ea"/>
              </a:rPr>
              <a:t>技术二、会记</a:t>
            </a:r>
            <a:endParaRPr lang="zh-CN" altLang="en-US" sz="2400" b="1">
              <a:solidFill>
                <a:schemeClr val="bg2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2400" b="1">
              <a:solidFill>
                <a:schemeClr val="bg2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sym typeface="+mn-ea"/>
              </a:rPr>
              <a:t>          </a:t>
            </a:r>
            <a:r>
              <a:rPr lang="zh-CN" altLang="en-US" sz="2400" b="1"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  <a:sym typeface="+mn-ea"/>
              </a:rPr>
              <a:t>     纸笔记录中的技术：</a:t>
            </a:r>
            <a:endParaRPr lang="zh-CN" altLang="en-US" sz="2400" b="1">
              <a:effectLst>
                <a:outerShdw blurRad="38100" dist="38100" dir="2700000">
                  <a:srgbClr val="FFFFFF"/>
                </a:outerShdw>
              </a:effectLst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sym typeface="+mn-ea"/>
              </a:rPr>
              <a:t>                  </a:t>
            </a:r>
            <a:r>
              <a:rPr lang="zh-CN" altLang="en-US" sz="2400" b="1">
                <a:solidFill>
                  <a:srgbClr val="3333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  <a:sym typeface="+mn-ea"/>
                <a:hlinkClick r:id="rId1" action="ppaction://hlinksldjump"/>
              </a:rPr>
              <a:t>文字白描</a:t>
            </a:r>
            <a:r>
              <a:rPr lang="zh-CN" altLang="en-US" sz="2400" b="1">
                <a:solidFill>
                  <a:srgbClr val="3333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  <a:sym typeface="+mn-ea"/>
              </a:rPr>
              <a:t>的要求</a:t>
            </a:r>
            <a:endParaRPr lang="zh-CN" altLang="en-US" sz="2400" b="1">
              <a:solidFill>
                <a:srgbClr val="3333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0030101010101" charset="-122"/>
              <a:ea typeface="黑体" panose="02010600030101010101" charset="-122"/>
              <a:cs typeface="黑体" panose="02010600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3333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  <a:sym typeface="+mn-ea"/>
              </a:rPr>
              <a:t>          使用与方法匹配的</a:t>
            </a:r>
            <a:r>
              <a:rPr lang="zh-CN" altLang="en-US" sz="2400" b="1">
                <a:solidFill>
                  <a:srgbClr val="3333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  <a:sym typeface="+mn-ea"/>
                <a:hlinkClick r:id="rId2" action="ppaction://hlinksldjump"/>
              </a:rPr>
              <a:t>记录表</a:t>
            </a:r>
            <a:endParaRPr lang="zh-CN" altLang="en-US" sz="2400" b="1">
              <a:solidFill>
                <a:srgbClr val="3333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0030101010101" charset="-122"/>
              <a:ea typeface="黑体" panose="02010600030101010101" charset="-122"/>
              <a:cs typeface="黑体" panose="0201060003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3333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  <a:sym typeface="+mn-ea"/>
              </a:rPr>
              <a:t>          规范观察</a:t>
            </a:r>
            <a:r>
              <a:rPr lang="zh-CN" altLang="en-US" sz="2400" b="1">
                <a:solidFill>
                  <a:srgbClr val="3333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  <a:sym typeface="+mn-ea"/>
                <a:hlinkClick r:id="rId3" action="ppaction://hlinksldjump"/>
              </a:rPr>
              <a:t>基本</a:t>
            </a:r>
            <a:r>
              <a:rPr lang="zh-CN" altLang="en-US" sz="2400" b="1">
                <a:solidFill>
                  <a:srgbClr val="3333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0030101010101" charset="-122"/>
                <a:ea typeface="黑体" panose="02010600030101010101" charset="-122"/>
                <a:cs typeface="黑体" panose="02010600030101010101" charset="-122"/>
                <a:sym typeface="+mn-ea"/>
              </a:rPr>
              <a:t>信息</a:t>
            </a:r>
            <a:endParaRPr lang="zh-CN" altLang="en-US" sz="2400" b="1">
              <a:solidFill>
                <a:srgbClr val="3333FF"/>
              </a:solidFill>
              <a:effectLst>
                <a:outerShdw blurRad="38100" dist="38100" dir="2700000">
                  <a:srgbClr val="000000"/>
                </a:outerShdw>
              </a:effectLst>
              <a:latin typeface="黑体" panose="02010600030101010101" charset="-122"/>
              <a:ea typeface="黑体" panose="02010600030101010101" charset="-122"/>
              <a:cs typeface="黑体" panose="0201060003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8" name="矩形 31747"/>
          <p:cNvSpPr/>
          <p:nvPr/>
        </p:nvSpPr>
        <p:spPr>
          <a:xfrm>
            <a:off x="1639570" y="674370"/>
            <a:ext cx="9749790" cy="393319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zh-CN" altLang="en-US" sz="3200" b="1" dirty="0">
                <a:solidFill>
                  <a:srgbClr val="CC0099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楷体" panose="02010609060101010101" pitchFamily="1" charset="-122"/>
              </a:rPr>
              <a:t> </a:t>
            </a:r>
            <a:r>
              <a:rPr lang="zh-CN" altLang="en-US" sz="3200" b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  <a:ea typeface="楷体" panose="02010609060101010101" pitchFamily="1" charset="-122"/>
              </a:rPr>
              <a:t>文字白描要点：</a:t>
            </a:r>
            <a:endParaRPr lang="zh-CN" altLang="en-US" sz="1000" b="1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ea typeface="楷体" panose="02010609060101010101" pitchFamily="1" charset="-122"/>
            </a:endParaRPr>
          </a:p>
          <a:p>
            <a:pPr>
              <a:lnSpc>
                <a:spcPct val="110000"/>
              </a:lnSpc>
            </a:pPr>
            <a:endParaRPr lang="zh-CN" altLang="en-US" sz="800" b="1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zh-CN" altLang="en-US" sz="800" b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        </a:t>
            </a:r>
            <a:endParaRPr lang="zh-CN" altLang="en-US" sz="800" b="1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zh-CN" altLang="en-US" sz="2600" dirty="0">
                <a:effectLst>
                  <a:outerShdw blurRad="38100" dist="38100" dir="2700000">
                    <a:srgbClr val="FFFFFF"/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1.客观。</a:t>
            </a:r>
            <a:r>
              <a:rPr lang="zh-CN" altLang="en-US" sz="2600" dirty="0">
                <a:solidFill>
                  <a:srgbClr val="3333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只记事实，不解释。</a:t>
            </a:r>
            <a:endParaRPr lang="zh-CN" altLang="en-US" sz="2600" dirty="0">
              <a:solidFill>
                <a:srgbClr val="3333FF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600" dirty="0">
                <a:effectLst>
                  <a:outerShdw blurRad="38100" dist="38100" dir="2700000">
                    <a:srgbClr val="FFFFFF"/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2.具体。</a:t>
            </a:r>
            <a:r>
              <a:rPr lang="zh-CN" altLang="en-US" sz="2600" dirty="0">
                <a:solidFill>
                  <a:srgbClr val="3333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最不起眼的细节，也不忽视。</a:t>
            </a:r>
            <a:endParaRPr lang="zh-CN" altLang="en-US" sz="2600" dirty="0">
              <a:solidFill>
                <a:srgbClr val="3333FF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600" dirty="0">
                <a:effectLst>
                  <a:outerShdw blurRad="38100" dist="38100" dir="2700000">
                    <a:srgbClr val="FFFFFF"/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3.直接引语，记原话。</a:t>
            </a:r>
            <a:r>
              <a:rPr lang="zh-CN" altLang="en-US" sz="2600" dirty="0">
                <a:solidFill>
                  <a:srgbClr val="3333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幼儿讲话时的语气、语调、音量、表情等。</a:t>
            </a:r>
            <a:endParaRPr lang="zh-CN" altLang="en-US" sz="2600" dirty="0">
              <a:solidFill>
                <a:srgbClr val="3333FF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600" dirty="0">
                <a:effectLst>
                  <a:outerShdw blurRad="38100" dist="38100" dir="2700000">
                    <a:srgbClr val="FFFFFF"/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4.使用情态词。</a:t>
            </a:r>
            <a:r>
              <a:rPr lang="zh-CN" altLang="en-US" sz="2600" dirty="0">
                <a:solidFill>
                  <a:srgbClr val="3333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描述幼儿的情绪状态。【如“走”：一步一挪、走走退退、三步并作两步、跳跃、一阵风地……】</a:t>
            </a:r>
            <a:endParaRPr lang="zh-CN" altLang="en-US" sz="2600" dirty="0">
              <a:solidFill>
                <a:srgbClr val="3333FF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600" dirty="0">
                <a:effectLst>
                  <a:outerShdw blurRad="38100" dist="38100" dir="2700000">
                    <a:srgbClr val="FFFFFF"/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5.按事情发生的</a:t>
            </a:r>
            <a:r>
              <a:rPr lang="zh-CN" altLang="en-US" sz="2600" dirty="0">
                <a:solidFill>
                  <a:srgbClr val="0070C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hlinkClick r:id="" action="ppaction://noaction"/>
              </a:rPr>
              <a:t>顺序</a:t>
            </a:r>
            <a:r>
              <a:rPr lang="zh-CN" altLang="en-US" sz="2600" dirty="0">
                <a:effectLst>
                  <a:outerShdw blurRad="38100" dist="38100" dir="2700000">
                    <a:srgbClr val="FFFFFF"/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。</a:t>
            </a:r>
            <a:r>
              <a:rPr lang="zh-CN" altLang="en-US" sz="2600" dirty="0">
                <a:solidFill>
                  <a:srgbClr val="0033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   </a:t>
            </a:r>
            <a:endParaRPr lang="zh-CN" altLang="en-US" sz="2600" dirty="0">
              <a:solidFill>
                <a:srgbClr val="0033CC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600" dirty="0">
                <a:solidFill>
                  <a:srgbClr val="FF33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【注意：避免主观用语及观察者个人情感情绪的流露】</a:t>
            </a:r>
            <a:endParaRPr lang="zh-CN" altLang="en-US" sz="2600" dirty="0">
              <a:solidFill>
                <a:srgbClr val="FF3300"/>
              </a:solidFill>
              <a:effectLst>
                <a:outerShdw blurRad="38100" dist="38100" dir="2700000">
                  <a:srgbClr val="000000"/>
                </a:outerShdw>
              </a:effectLst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5" name="图片 4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1165" y="194310"/>
            <a:ext cx="11316970" cy="67354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2915" y="100330"/>
            <a:ext cx="7938135" cy="72002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矩形 19457"/>
          <p:cNvSpPr/>
          <p:nvPr/>
        </p:nvSpPr>
        <p:spPr>
          <a:xfrm>
            <a:off x="1919288" y="1336358"/>
            <a:ext cx="8497887" cy="396938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eaLnBrk="0" hangingPunct="0"/>
            <a:r>
              <a:rPr lang="zh-CN" altLang="en-US" sz="36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早晨毛毛来园较晚，他看起来很不高兴，很没礼貌地走进教室，而后他站在活动室内看同伴活动，然后豆豆喊他一声，他走到那个区域玩了一会儿，什么也没做。过了一会他搬起小椅子又去了美工区，可是由于他不会用剪刀，剪的不好看，同伴笑他，他就停下来和小朋友打闹</a:t>
            </a:r>
            <a:r>
              <a:rPr lang="en-US" altLang="zh-CN" sz="36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……</a:t>
            </a:r>
            <a:endParaRPr lang="en-US" altLang="zh-CN" sz="36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9460" name="直接连接符 19459"/>
          <p:cNvSpPr/>
          <p:nvPr/>
        </p:nvSpPr>
        <p:spPr>
          <a:xfrm>
            <a:off x="3719513" y="1916113"/>
            <a:ext cx="2016125" cy="0"/>
          </a:xfrm>
          <a:prstGeom prst="line">
            <a:avLst/>
          </a:prstGeom>
          <a:ln w="635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1" name="直接连接符 19460"/>
          <p:cNvSpPr/>
          <p:nvPr/>
        </p:nvSpPr>
        <p:spPr>
          <a:xfrm>
            <a:off x="7896225" y="1989138"/>
            <a:ext cx="2016125" cy="0"/>
          </a:xfrm>
          <a:prstGeom prst="line">
            <a:avLst/>
          </a:prstGeom>
          <a:ln w="635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2" name="直接连接符 19461"/>
          <p:cNvSpPr/>
          <p:nvPr/>
        </p:nvSpPr>
        <p:spPr>
          <a:xfrm>
            <a:off x="2135188" y="2492375"/>
            <a:ext cx="2016125" cy="0"/>
          </a:xfrm>
          <a:prstGeom prst="line">
            <a:avLst/>
          </a:prstGeom>
          <a:ln w="635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3" name="直接连接符 19462"/>
          <p:cNvSpPr/>
          <p:nvPr/>
        </p:nvSpPr>
        <p:spPr>
          <a:xfrm>
            <a:off x="4440238" y="3573463"/>
            <a:ext cx="4895850" cy="0"/>
          </a:xfrm>
          <a:prstGeom prst="line">
            <a:avLst/>
          </a:prstGeom>
          <a:ln w="635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4" name="直接连接符 19463"/>
          <p:cNvSpPr/>
          <p:nvPr/>
        </p:nvSpPr>
        <p:spPr>
          <a:xfrm>
            <a:off x="3604895" y="4655185"/>
            <a:ext cx="2016125" cy="0"/>
          </a:xfrm>
          <a:prstGeom prst="line">
            <a:avLst/>
          </a:prstGeom>
          <a:ln w="635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5" name="直接连接符 19464"/>
          <p:cNvSpPr/>
          <p:nvPr/>
        </p:nvSpPr>
        <p:spPr>
          <a:xfrm>
            <a:off x="6128703" y="4655185"/>
            <a:ext cx="2016125" cy="0"/>
          </a:xfrm>
          <a:prstGeom prst="line">
            <a:avLst/>
          </a:prstGeom>
          <a:ln w="635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6" name="直接连接符 19465"/>
          <p:cNvSpPr/>
          <p:nvPr/>
        </p:nvSpPr>
        <p:spPr>
          <a:xfrm>
            <a:off x="7046913" y="5230495"/>
            <a:ext cx="849312" cy="0"/>
          </a:xfrm>
          <a:prstGeom prst="line">
            <a:avLst/>
          </a:prstGeom>
          <a:ln w="635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2780" y="577215"/>
            <a:ext cx="2555240" cy="979805"/>
          </a:xfrm>
        </p:spPr>
        <p:txBody>
          <a:bodyPr/>
          <a:p>
            <a:r>
              <a:rPr lang="zh-CN" altLang="en-US"/>
              <a:t>例：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1651635"/>
            <a:ext cx="10515600" cy="2660015"/>
          </a:xfrm>
        </p:spPr>
        <p:txBody>
          <a:bodyPr>
            <a:normAutofit lnSpcReduction="10000"/>
          </a:bodyPr>
          <a:p>
            <a:pPr algn="l">
              <a:lnSpc>
                <a:spcPct val="150000"/>
              </a:lnSpc>
            </a:pP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   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豆豆今天早上皱着眉头走进教室。老师向她打招呼，他低头不语，一声不吭。他垂着肩，穿过教室走向睡房的阅读区角，一屁股坐在地垫上。昊昊想过来和他一起玩，却被他一把推开。老师走过来，问题是否愿意帮助做花灯，他摇摇头</a:t>
            </a:r>
            <a:r>
              <a:rPr lang="en-US" altLang="zh-CN" sz="2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……</a:t>
            </a:r>
            <a:endParaRPr lang="en-US" altLang="zh-CN" sz="2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en-US" altLang="zh-CN" sz="2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左箭头 3">
            <a:hlinkClick r:id="rId1" action="ppaction://hlinksldjump"/>
          </p:cNvPr>
          <p:cNvSpPr/>
          <p:nvPr/>
        </p:nvSpPr>
        <p:spPr>
          <a:xfrm>
            <a:off x="9241790" y="4396740"/>
            <a:ext cx="550545" cy="471805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4" name="图片 2867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05840" y="449898"/>
            <a:ext cx="9144000" cy="5957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>
            <a:spLocks noGrp="1"/>
          </p:cNvSpPr>
          <p:nvPr/>
        </p:nvSpPr>
        <p:spPr>
          <a:xfrm>
            <a:off x="842010" y="1107440"/>
            <a:ext cx="7489825" cy="9436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41BFA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/>
              <a:t>Part1</a:t>
            </a:r>
            <a:r>
              <a:rPr lang="zh-CN" altLang="en-US"/>
              <a:t>：热身游戏</a:t>
            </a:r>
            <a:endParaRPr lang="zh-CN" altLang="en-US"/>
          </a:p>
        </p:txBody>
      </p:sp>
      <p:sp>
        <p:nvSpPr>
          <p:cNvPr id="5" name="标题 1"/>
          <p:cNvSpPr>
            <a:spLocks noGrp="1"/>
          </p:cNvSpPr>
          <p:nvPr/>
        </p:nvSpPr>
        <p:spPr>
          <a:xfrm>
            <a:off x="2223770" y="2479040"/>
            <a:ext cx="7489825" cy="9436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41BFA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/>
              <a:t>Part2</a:t>
            </a:r>
            <a:r>
              <a:rPr lang="zh-CN" altLang="en-US"/>
              <a:t>：</a:t>
            </a:r>
            <a:r>
              <a:rPr lang="zh-CN" altLang="en-US">
                <a:sym typeface="+mn-ea"/>
              </a:rPr>
              <a:t>分享学习</a:t>
            </a:r>
            <a:endParaRPr lang="zh-CN" altLang="en-US"/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3345815" y="3781425"/>
            <a:ext cx="7489825" cy="9436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41BFA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/>
              <a:t>Part3</a:t>
            </a:r>
            <a:r>
              <a:rPr lang="zh-CN" altLang="en-US"/>
              <a:t>：</a:t>
            </a:r>
            <a:r>
              <a:rPr lang="zh-CN" altLang="en-US">
                <a:sym typeface="+mn-ea"/>
              </a:rPr>
              <a:t>实践评析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29698" name="图片 2969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3340" y="342900"/>
            <a:ext cx="9144000" cy="64373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30722" name="图片 307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6975" y="281623"/>
            <a:ext cx="9150350" cy="5618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左箭头 3">
            <a:hlinkClick r:id="rId2" action="ppaction://hlinksldjump"/>
          </p:cNvPr>
          <p:cNvSpPr/>
          <p:nvPr/>
        </p:nvSpPr>
        <p:spPr>
          <a:xfrm>
            <a:off x="10796905" y="6058535"/>
            <a:ext cx="550545" cy="471805"/>
          </a:xfrm>
          <a:prstGeom prst="lef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3" name="矩形 32772"/>
          <p:cNvSpPr/>
          <p:nvPr/>
        </p:nvSpPr>
        <p:spPr>
          <a:xfrm>
            <a:off x="889000" y="275273"/>
            <a:ext cx="8822055" cy="411480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indent="262255">
              <a:lnSpc>
                <a:spcPct val="180000"/>
              </a:lnSpc>
            </a:pPr>
            <a:r>
              <a:rPr lang="zh-CN" altLang="en-US" sz="3600">
                <a:solidFill>
                  <a:srgbClr val="CC0000"/>
                </a:solidFill>
                <a:latin typeface="Arial" panose="020B0604020202020204" pitchFamily="34" charset="0"/>
                <a:ea typeface="黑体" panose="02010600030101010101" charset="-122"/>
              </a:rPr>
              <a:t>规范观察信息</a:t>
            </a:r>
            <a:r>
              <a:rPr lang="en-US" altLang="zh-CN" sz="3600">
                <a:solidFill>
                  <a:srgbClr val="CC0000"/>
                </a:solidFill>
                <a:latin typeface="黑体" panose="02010600030101010101" charset="-122"/>
                <a:ea typeface="黑体" panose="02010600030101010101" charset="-122"/>
              </a:rPr>
              <a:t>——</a:t>
            </a:r>
            <a:endParaRPr lang="en-US" altLang="zh-CN" sz="3600">
              <a:solidFill>
                <a:srgbClr val="CC0000"/>
              </a:solidFill>
              <a:latin typeface="Arial" panose="020B0604020202020204" pitchFamily="34" charset="0"/>
              <a:ea typeface="黑体" panose="02010600030101010101" charset="-122"/>
            </a:endParaRPr>
          </a:p>
          <a:p>
            <a:pPr indent="262255">
              <a:lnSpc>
                <a:spcPct val="180000"/>
              </a:lnSpc>
            </a:pPr>
            <a:endParaRPr lang="en-US" altLang="zh-CN" sz="1400">
              <a:solidFill>
                <a:srgbClr val="CC0000"/>
              </a:solidFill>
              <a:latin typeface="Arial" panose="020B0604020202020204" pitchFamily="34" charset="0"/>
              <a:ea typeface="黑体" panose="02010600030101010101" charset="-122"/>
            </a:endParaRPr>
          </a:p>
          <a:p>
            <a:pPr indent="262255">
              <a:lnSpc>
                <a:spcPct val="130000"/>
              </a:lnSpc>
            </a:pPr>
            <a:r>
              <a:rPr lang="en-US" altLang="zh-CN" sz="2000">
                <a:latin typeface="Arial" panose="020B0604020202020204" pitchFamily="34" charset="0"/>
              </a:rPr>
              <a:t>    </a:t>
            </a:r>
            <a:r>
              <a:rPr lang="zh-CN" altLang="en-US" sz="2000">
                <a:latin typeface="Arial" panose="020B0604020202020204" pitchFamily="34" charset="0"/>
              </a:rPr>
              <a:t>观察对象</a:t>
            </a:r>
            <a:r>
              <a:rPr lang="zh-CN" altLang="en-US" sz="2200" b="1">
                <a:latin typeface="Arial" panose="020B0604020202020204" pitchFamily="34" charset="0"/>
              </a:rPr>
              <a:t>：  </a:t>
            </a:r>
            <a:r>
              <a:rPr lang="en-US" altLang="zh-CN" sz="2200" b="1">
                <a:latin typeface="Arial" panose="020B0604020202020204" pitchFamily="34" charset="0"/>
              </a:rPr>
              <a:t>XJ                      </a:t>
            </a:r>
            <a:r>
              <a:rPr lang="zh-CN" altLang="en-US" sz="2200" b="1">
                <a:latin typeface="Arial" panose="020B0604020202020204" pitchFamily="34" charset="0"/>
              </a:rPr>
              <a:t>对象</a:t>
            </a:r>
            <a:r>
              <a:rPr lang="zh-CN" altLang="en-US" sz="2200" b="1">
                <a:latin typeface="Arial" panose="020B0604020202020204" pitchFamily="34" charset="0"/>
              </a:rPr>
              <a:t>年龄：</a:t>
            </a:r>
            <a:r>
              <a:rPr lang="en-US" altLang="zh-CN" sz="2200" b="1">
                <a:latin typeface="Arial" panose="020B0604020202020204" pitchFamily="34" charset="0"/>
              </a:rPr>
              <a:t>4</a:t>
            </a:r>
            <a:r>
              <a:rPr lang="zh-CN" altLang="en-US" sz="2200" b="1">
                <a:latin typeface="Arial" panose="020B0604020202020204" pitchFamily="34" charset="0"/>
              </a:rPr>
              <a:t>岁</a:t>
            </a:r>
            <a:r>
              <a:rPr lang="en-US" altLang="zh-CN" sz="2200" b="1">
                <a:latin typeface="Arial" panose="020B0604020202020204" pitchFamily="34" charset="0"/>
              </a:rPr>
              <a:t>10</a:t>
            </a:r>
            <a:r>
              <a:rPr lang="zh-CN" altLang="en-US" sz="2200" b="1">
                <a:latin typeface="Arial" panose="020B0604020202020204" pitchFamily="34" charset="0"/>
              </a:rPr>
              <a:t>个月</a:t>
            </a:r>
            <a:endParaRPr lang="zh-CN" altLang="en-US" sz="2200" b="1">
              <a:latin typeface="Arial" panose="020B0604020202020204" pitchFamily="34" charset="0"/>
            </a:endParaRPr>
          </a:p>
          <a:p>
            <a:pPr indent="262255">
              <a:lnSpc>
                <a:spcPct val="130000"/>
              </a:lnSpc>
            </a:pPr>
            <a:r>
              <a:rPr lang="zh-CN" altLang="en-US" sz="2200" b="1">
                <a:latin typeface="Arial" panose="020B0604020202020204" pitchFamily="34" charset="0"/>
              </a:rPr>
              <a:t>    观察时间：</a:t>
            </a:r>
            <a:r>
              <a:rPr lang="en-US" altLang="zh-CN" sz="2200" b="1">
                <a:latin typeface="Arial" panose="020B0604020202020204" pitchFamily="34" charset="0"/>
              </a:rPr>
              <a:t>2014-6-17           </a:t>
            </a:r>
            <a:r>
              <a:rPr lang="zh-CN" altLang="en-US" sz="2200" b="1">
                <a:latin typeface="Arial" panose="020B0604020202020204" pitchFamily="34" charset="0"/>
              </a:rPr>
              <a:t>观察者：</a:t>
            </a:r>
            <a:r>
              <a:rPr lang="en-US" altLang="zh-CN" sz="2200" b="1">
                <a:latin typeface="Arial" panose="020B0604020202020204" pitchFamily="34" charset="0"/>
              </a:rPr>
              <a:t>***</a:t>
            </a:r>
            <a:endParaRPr lang="zh-CN" altLang="en-US" sz="2200" b="1">
              <a:latin typeface="Arial" panose="020B0604020202020204" pitchFamily="34" charset="0"/>
            </a:endParaRPr>
          </a:p>
          <a:p>
            <a:pPr indent="262255">
              <a:lnSpc>
                <a:spcPct val="130000"/>
              </a:lnSpc>
            </a:pPr>
            <a:r>
              <a:rPr lang="zh-CN" altLang="en-US" sz="2200" b="1">
                <a:latin typeface="Arial" panose="020B0604020202020204" pitchFamily="34" charset="0"/>
              </a:rPr>
              <a:t>    观察地点：中一班科学区      </a:t>
            </a:r>
            <a:endParaRPr lang="zh-CN" altLang="en-US" sz="2200" b="1">
              <a:latin typeface="Arial" panose="020B0604020202020204" pitchFamily="34" charset="0"/>
            </a:endParaRPr>
          </a:p>
          <a:p>
            <a:pPr indent="262255">
              <a:lnSpc>
                <a:spcPct val="130000"/>
              </a:lnSpc>
            </a:pPr>
            <a:r>
              <a:rPr lang="zh-CN" altLang="en-US" sz="2200" b="1">
                <a:solidFill>
                  <a:srgbClr val="0033CC"/>
                </a:solidFill>
                <a:latin typeface="Arial" panose="020B0604020202020204" pitchFamily="34" charset="0"/>
              </a:rPr>
              <a:t>    观察目的：观察目标幼儿在科学区中的探究能力。</a:t>
            </a:r>
            <a:endParaRPr lang="zh-CN" altLang="en-US" sz="2200" b="1">
              <a:solidFill>
                <a:srgbClr val="0033CC"/>
              </a:solidFill>
              <a:latin typeface="Arial" panose="020B0604020202020204" pitchFamily="34" charset="0"/>
            </a:endParaRPr>
          </a:p>
          <a:p>
            <a:pPr indent="262255">
              <a:lnSpc>
                <a:spcPct val="130000"/>
              </a:lnSpc>
            </a:pPr>
            <a:r>
              <a:rPr lang="zh-CN" altLang="en-US" sz="2200" b="1">
                <a:solidFill>
                  <a:srgbClr val="0033CC"/>
                </a:solidFill>
                <a:latin typeface="Arial" panose="020B0604020202020204" pitchFamily="34" charset="0"/>
              </a:rPr>
              <a:t>    观察内容：目标幼儿采用的探究方法，探究步骤及</a:t>
            </a:r>
            <a:r>
              <a:rPr lang="zh-CN" altLang="en-US" sz="2200" b="1">
                <a:solidFill>
                  <a:srgbClr val="0033CC"/>
                </a:solidFill>
                <a:latin typeface="Arial" panose="020B0604020202020204" pitchFamily="34" charset="0"/>
                <a:hlinkClick r:id="" action="ppaction://noaction"/>
              </a:rPr>
              <a:t>思维</a:t>
            </a:r>
            <a:r>
              <a:rPr lang="zh-CN" altLang="en-US" sz="2200" b="1">
                <a:solidFill>
                  <a:srgbClr val="0033CC"/>
                </a:solidFill>
                <a:latin typeface="Arial" panose="020B0604020202020204" pitchFamily="34" charset="0"/>
              </a:rPr>
              <a:t>轨迹</a:t>
            </a:r>
            <a:endParaRPr lang="zh-CN" altLang="en-US" sz="2200" b="1">
              <a:solidFill>
                <a:srgbClr val="0033CC"/>
              </a:solidFill>
              <a:latin typeface="Arial" panose="020B0604020202020204" pitchFamily="34" charset="0"/>
            </a:endParaRPr>
          </a:p>
          <a:p>
            <a:pPr indent="262255">
              <a:lnSpc>
                <a:spcPct val="130000"/>
              </a:lnSpc>
            </a:pPr>
            <a:r>
              <a:rPr lang="zh-CN" altLang="en-US" sz="2200" b="1">
                <a:solidFill>
                  <a:srgbClr val="0033CC"/>
                </a:solidFill>
                <a:latin typeface="Arial" panose="020B0604020202020204" pitchFamily="34" charset="0"/>
              </a:rPr>
              <a:t>    </a:t>
            </a:r>
            <a:r>
              <a:rPr lang="zh-CN" altLang="en-US" sz="2200" b="1">
                <a:solidFill>
                  <a:schemeClr val="tx1"/>
                </a:solidFill>
                <a:latin typeface="Arial" panose="020B0604020202020204" pitchFamily="34" charset="0"/>
              </a:rPr>
              <a:t>观察背景：</a:t>
            </a:r>
            <a:endParaRPr lang="zh-CN" altLang="en-US" sz="22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5" name="矩形 33794"/>
          <p:cNvSpPr/>
          <p:nvPr/>
        </p:nvSpPr>
        <p:spPr>
          <a:xfrm>
            <a:off x="1871345" y="265589"/>
            <a:ext cx="8281988" cy="38671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en-US" sz="3200" b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技术四，会解读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latin typeface="Arial" panose="020B0604020202020204" pitchFamily="34" charset="0"/>
              </a:rPr>
              <a:t>      1.不抱任何成见细细阅读记录——</a:t>
            </a:r>
            <a:r>
              <a:rPr lang="zh-CN" altLang="en-US" sz="2400" b="1" dirty="0">
                <a:solidFill>
                  <a:srgbClr val="3333FF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看见行为表现。</a:t>
            </a:r>
            <a:endParaRPr lang="zh-CN" altLang="en-US" sz="2400" b="1" dirty="0">
              <a:solidFill>
                <a:srgbClr val="3333FF"/>
              </a:solidFill>
              <a:latin typeface="Arial" panose="020B0604020202020204" pitchFamily="34" charset="0"/>
              <a:ea typeface="楷体" panose="02010609060101010101" pitchFamily="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latin typeface="Arial" panose="020B0604020202020204" pitchFamily="34" charset="0"/>
              </a:rPr>
              <a:t>      2.分析行为背后的意义：</a:t>
            </a:r>
            <a:r>
              <a:rPr lang="zh-CN" altLang="en-US" sz="2400" b="1" dirty="0">
                <a:solidFill>
                  <a:srgbClr val="3333FF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行为发生的背景与原因：个性？兴趣？当下需要？</a:t>
            </a:r>
            <a:r>
              <a:rPr lang="zh-CN" altLang="en-US" sz="2400" b="1" dirty="0">
                <a:latin typeface="楷体" panose="02010609060101010101" pitchFamily="1" charset="-122"/>
                <a:ea typeface="楷体" panose="02010609060101010101" pitchFamily="1" charset="-122"/>
              </a:rPr>
              <a:t>——</a:t>
            </a:r>
            <a:r>
              <a:rPr lang="zh-CN" altLang="en-US" sz="2400" b="1" dirty="0">
                <a:latin typeface="Arial" panose="020B0604020202020204" pitchFamily="34" charset="0"/>
              </a:rPr>
              <a:t>需要和孩子交流后定。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latin typeface="Arial" panose="020B0604020202020204" pitchFamily="34" charset="0"/>
              </a:rPr>
              <a:t>      3.参照工具，判断</a:t>
            </a:r>
            <a:r>
              <a:rPr lang="zh-CN" altLang="en-US" sz="2400" b="1" dirty="0">
                <a:solidFill>
                  <a:srgbClr val="3333FF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目标幼儿目前已有、已达到方面及其程度，判读其缺或未达到的地方及其程度。</a:t>
            </a:r>
            <a:endParaRPr lang="zh-CN" altLang="en-US" sz="2400" b="1" dirty="0">
              <a:solidFill>
                <a:srgbClr val="3333FF"/>
              </a:solidFill>
              <a:latin typeface="Arial" panose="020B0604020202020204" pitchFamily="34" charset="0"/>
              <a:ea typeface="楷体" panose="02010609060101010101" pitchFamily="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3300"/>
                </a:solidFill>
                <a:latin typeface="Arial" panose="020B0604020202020204" pitchFamily="34" charset="0"/>
              </a:rPr>
              <a:t>【未观察到或者缺乏事实依据的推论，切不可</a:t>
            </a:r>
            <a:r>
              <a:rPr lang="zh-CN" altLang="en-US" sz="2400" b="1" dirty="0">
                <a:solidFill>
                  <a:srgbClr val="FF3300"/>
                </a:solidFill>
                <a:latin typeface="Arial" panose="020B0604020202020204" pitchFamily="34" charset="0"/>
                <a:hlinkClick r:id="rId1" action="ppaction://hlinkfile"/>
              </a:rPr>
              <a:t>瞎写瞎说</a:t>
            </a:r>
            <a:r>
              <a:rPr lang="zh-CN" altLang="en-US" sz="2400" b="1" dirty="0">
                <a:solidFill>
                  <a:srgbClr val="FF3300"/>
                </a:solidFill>
                <a:latin typeface="Arial" panose="020B0604020202020204" pitchFamily="34" charset="0"/>
              </a:rPr>
              <a:t>。】</a:t>
            </a:r>
            <a:endParaRPr lang="zh-CN" altLang="en-US" sz="2400" b="1" dirty="0">
              <a:solidFill>
                <a:srgbClr val="FF3300"/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latin typeface="Arial" panose="020B0604020202020204" pitchFamily="34" charset="0"/>
              </a:rPr>
              <a:t> 【</a:t>
            </a:r>
            <a:r>
              <a:rPr lang="zh-CN" altLang="en-US" sz="2400" b="1" dirty="0">
                <a:solidFill>
                  <a:srgbClr val="FF3300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这是个什么样的孩子？</a:t>
            </a:r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1" charset="-122"/>
                <a:ea typeface="楷体" panose="02010609060101010101" pitchFamily="1" charset="-122"/>
              </a:rPr>
              <a:t>——</a:t>
            </a:r>
            <a:r>
              <a:rPr lang="zh-CN" altLang="en-US" sz="2400" b="1" dirty="0">
                <a:solidFill>
                  <a:srgbClr val="FF3300"/>
                </a:solidFill>
                <a:latin typeface="Arial" panose="020B0604020202020204" pitchFamily="34" charset="0"/>
                <a:ea typeface="楷体" panose="02010609060101010101" pitchFamily="1" charset="-122"/>
              </a:rPr>
              <a:t>轻易不下这样的结论或判断</a:t>
            </a:r>
            <a:r>
              <a:rPr lang="zh-CN" altLang="en-US" sz="2400" b="1" dirty="0">
                <a:latin typeface="Arial" panose="020B0604020202020204" pitchFamily="34" charset="0"/>
                <a:ea typeface="楷体" panose="02010609060101010101" pitchFamily="1" charset="-122"/>
              </a:rPr>
              <a:t>】</a:t>
            </a:r>
            <a:endParaRPr lang="zh-CN" altLang="en-US" sz="2400" b="1" dirty="0">
              <a:latin typeface="Arial" panose="020B0604020202020204" pitchFamily="34" charset="0"/>
              <a:ea typeface="楷体" panose="02010609060101010101" pitchFamily="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9" name="矩形 34818"/>
          <p:cNvSpPr/>
          <p:nvPr/>
        </p:nvSpPr>
        <p:spPr>
          <a:xfrm>
            <a:off x="1631633" y="582295"/>
            <a:ext cx="8208962" cy="368300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zh-CN" altLang="en-US" sz="3200" b="1" dirty="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技术四，会解读</a:t>
            </a:r>
            <a:endParaRPr lang="zh-CN" altLang="en-US" sz="3200" b="1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zh-CN" altLang="en-US" sz="1600" b="1" dirty="0">
                <a:latin typeface="Arial" panose="020B0604020202020204" pitchFamily="34" charset="0"/>
              </a:rPr>
              <a:t>      </a:t>
            </a:r>
            <a:endParaRPr lang="zh-CN" altLang="en-US" sz="16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      第一步：结合《指南》、《纲要》对观察数据信息做分析；——围绕观察目的，</a:t>
            </a:r>
            <a:r>
              <a:rPr lang="zh-CN" altLang="en-US" sz="2400" b="1" dirty="0">
                <a:latin typeface="Arial" panose="020B0604020202020204" pitchFamily="34" charset="0"/>
                <a:hlinkClick r:id="rId1" action="ppaction://hlinkfile"/>
              </a:rPr>
              <a:t>抓准关键指标 </a:t>
            </a:r>
            <a:r>
              <a:rPr lang="zh-CN" altLang="en-US" sz="2400" b="1" dirty="0">
                <a:latin typeface="Arial" panose="020B0604020202020204" pitchFamily="34" charset="0"/>
              </a:rPr>
              <a:t>；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endParaRPr lang="zh-CN" altLang="en-US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     第二步：围绕“常模”分析，对幼儿在该场域中的</a:t>
            </a:r>
            <a:r>
              <a:rPr lang="zh-CN" altLang="en-US" sz="2400" b="1" dirty="0">
                <a:latin typeface="Arial" panose="020B0604020202020204" pitchFamily="34" charset="0"/>
                <a:hlinkClick r:id="rId2" action="ppaction://hlinkfile"/>
              </a:rPr>
              <a:t>有和缺</a:t>
            </a:r>
            <a:r>
              <a:rPr lang="zh-CN" altLang="en-US" sz="2400" b="1" dirty="0">
                <a:latin typeface="Arial" panose="020B0604020202020204" pitchFamily="34" charset="0"/>
              </a:rPr>
              <a:t>做扼要的梳理；——两个常模：《指南》与班级儿童；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endParaRPr lang="zh-CN" altLang="en-US" b="1" dirty="0">
              <a:latin typeface="Arial" panose="020B0604020202020204" pitchFamily="34" charset="0"/>
            </a:endParaRPr>
          </a:p>
          <a:p>
            <a:r>
              <a:rPr lang="zh-CN" altLang="en-US" b="1" dirty="0">
                <a:latin typeface="Arial" panose="020B0604020202020204" pitchFamily="34" charset="0"/>
              </a:rPr>
              <a:t>   </a:t>
            </a:r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   第三步：根据以上的信息分析，对后期的跟进做预设；——课程的优化（如环境、材料等）及</a:t>
            </a:r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  <a:hlinkClick r:id="rId3" action="ppaction://hlinkfile"/>
              </a:rPr>
              <a:t>教师行为调整</a:t>
            </a:r>
            <a:r>
              <a:rPr lang="zh-CN" altLang="en-US" sz="2400" b="1" dirty="0">
                <a:latin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zh-CN" altLang="en-US" sz="2400" b="1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3" name="图片 2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600" y="4534535"/>
            <a:ext cx="2824480" cy="1209675"/>
          </a:xfrm>
          <a:prstGeom prst="rect">
            <a:avLst/>
          </a:prstGeom>
        </p:spPr>
      </p:pic>
      <p:pic>
        <p:nvPicPr>
          <p:cNvPr id="4" name="图片 3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40810" y="4500245"/>
            <a:ext cx="2826385" cy="1243965"/>
          </a:xfrm>
          <a:prstGeom prst="rect">
            <a:avLst/>
          </a:prstGeom>
        </p:spPr>
      </p:pic>
      <p:pic>
        <p:nvPicPr>
          <p:cNvPr id="5" name="图片 4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87565" y="4539615"/>
            <a:ext cx="3898265" cy="11645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1"/>
          <p:cNvSpPr>
            <a:spLocks noGrp="1"/>
          </p:cNvSpPr>
          <p:nvPr/>
        </p:nvSpPr>
        <p:spPr>
          <a:xfrm>
            <a:off x="3756660" y="2759075"/>
            <a:ext cx="4678680" cy="9436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41BFA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/>
              <a:t>Part3</a:t>
            </a:r>
            <a:r>
              <a:rPr lang="zh-CN" altLang="en-US"/>
              <a:t>：</a:t>
            </a:r>
            <a:r>
              <a:rPr lang="zh-CN" altLang="en-US">
                <a:sym typeface="+mn-ea"/>
              </a:rPr>
              <a:t>实践评析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1"/>
          <p:cNvSpPr>
            <a:spLocks noGrp="1"/>
          </p:cNvSpPr>
          <p:nvPr/>
        </p:nvSpPr>
        <p:spPr>
          <a:xfrm>
            <a:off x="1869440" y="1490345"/>
            <a:ext cx="9297670" cy="221234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41BFA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n-US" altLang="zh-CN" sz="4000">
                <a:sym typeface="+mn-ea"/>
              </a:rPr>
              <a:t>        </a:t>
            </a:r>
            <a:r>
              <a:rPr lang="zh-CN" altLang="en-US" sz="4000">
                <a:sym typeface="+mn-ea"/>
              </a:rPr>
              <a:t>每位老师拿一份老师的</a:t>
            </a:r>
            <a:r>
              <a:rPr lang="en-US" altLang="zh-CN" sz="4000">
                <a:sym typeface="+mn-ea"/>
              </a:rPr>
              <a:t>10</a:t>
            </a:r>
            <a:r>
              <a:rPr lang="zh-CN" altLang="en-US" sz="4000">
                <a:sym typeface="+mn-ea"/>
              </a:rPr>
              <a:t>月个案观察，围绕一个亮点、一个不足、一份建议进行评析。</a:t>
            </a:r>
            <a:endParaRPr lang="zh-CN" altLang="en-US" sz="400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41475" y="2062661"/>
            <a:ext cx="9144000" cy="2387600"/>
          </a:xfrm>
        </p:spPr>
        <p:txBody>
          <a:bodyPr/>
          <a:lstStyle/>
          <a:p>
            <a:r>
              <a:rPr lang="zh-CN" altLang="en-US" dirty="0">
                <a:solidFill>
                  <a:srgbClr val="41BFA5"/>
                </a:solidFill>
              </a:rPr>
              <a:t>感谢大家的参与 </a:t>
            </a:r>
            <a:endParaRPr lang="zh-CN" altLang="en-US" dirty="0">
              <a:solidFill>
                <a:srgbClr val="41BFA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>
            <a:spLocks noGrp="1"/>
          </p:cNvSpPr>
          <p:nvPr/>
        </p:nvSpPr>
        <p:spPr>
          <a:xfrm>
            <a:off x="3766185" y="2405380"/>
            <a:ext cx="4658995" cy="9436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41BFA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/>
              <a:t>Part1</a:t>
            </a:r>
            <a:r>
              <a:rPr lang="zh-CN" altLang="en-US"/>
              <a:t>：热身游戏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>
            <a:spLocks noGrp="1"/>
          </p:cNvSpPr>
          <p:nvPr/>
        </p:nvSpPr>
        <p:spPr>
          <a:xfrm>
            <a:off x="842645" y="124460"/>
            <a:ext cx="7489825" cy="9436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41BFA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/>
              <a:t>热身游戏：几个人来的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92810" y="1068070"/>
            <a:ext cx="10407015" cy="48310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/>
              <a:t>游戏规则：制定一个最高的数字，比如说是</a:t>
            </a:r>
            <a:r>
              <a:rPr lang="en-US" altLang="zh-CN" sz="2800"/>
              <a:t>3</a:t>
            </a:r>
            <a:r>
              <a:rPr lang="zh-CN" altLang="en-US" sz="2800"/>
              <a:t>，那么就是</a:t>
            </a:r>
            <a:r>
              <a:rPr lang="en-US" altLang="zh-CN" sz="2800"/>
              <a:t>123321 123321</a:t>
            </a:r>
            <a:r>
              <a:rPr lang="zh-CN" altLang="en-US" sz="2800"/>
              <a:t>这样的顺序说是几个人来的。然后数字是几个人就需要几个人站起来共同喊出来，如果慢了或者是没起来，那就代表输了。</a:t>
            </a:r>
            <a:endParaRPr lang="zh-CN" altLang="en-US" sz="2800"/>
          </a:p>
          <a:p>
            <a:r>
              <a:rPr lang="en-US" altLang="zh-CN" sz="2800"/>
              <a:t>1       </a:t>
            </a:r>
            <a:r>
              <a:rPr lang="zh-CN" altLang="en-US" sz="2800"/>
              <a:t>站起来喊</a:t>
            </a:r>
            <a:r>
              <a:rPr lang="en-US" altLang="zh-CN" sz="2800">
                <a:sym typeface="+mn-ea"/>
              </a:rPr>
              <a:t> </a:t>
            </a:r>
            <a:r>
              <a:rPr lang="zh-CN" altLang="en-US" sz="2800">
                <a:sym typeface="+mn-ea"/>
              </a:rPr>
              <a:t>一</a:t>
            </a:r>
            <a:r>
              <a:rPr lang="zh-CN" altLang="en-US" sz="2800">
                <a:sym typeface="+mn-ea"/>
              </a:rPr>
              <a:t>个人来的</a:t>
            </a:r>
            <a:endParaRPr lang="zh-CN" altLang="en-US" sz="2800"/>
          </a:p>
          <a:p>
            <a:r>
              <a:rPr lang="en-US" altLang="zh-CN" sz="2800"/>
              <a:t>2 3    </a:t>
            </a:r>
            <a:r>
              <a:rPr lang="zh-CN" altLang="en-US" sz="2800"/>
              <a:t>站起来喊</a:t>
            </a:r>
            <a:r>
              <a:rPr lang="en-US" altLang="zh-CN" sz="2800">
                <a:sym typeface="+mn-ea"/>
              </a:rPr>
              <a:t> </a:t>
            </a:r>
            <a:r>
              <a:rPr lang="zh-CN" altLang="en-US" sz="2800">
                <a:sym typeface="+mn-ea"/>
              </a:rPr>
              <a:t>二</a:t>
            </a:r>
            <a:r>
              <a:rPr lang="zh-CN" altLang="en-US" sz="2800">
                <a:sym typeface="+mn-ea"/>
              </a:rPr>
              <a:t>个人来的</a:t>
            </a:r>
            <a:endParaRPr lang="zh-CN" altLang="en-US" sz="2800"/>
          </a:p>
          <a:p>
            <a:r>
              <a:rPr lang="en-US" altLang="zh-CN" sz="2800"/>
              <a:t>4 5 6 </a:t>
            </a:r>
            <a:r>
              <a:rPr lang="zh-CN" altLang="en-US" sz="2800"/>
              <a:t>站起来喊</a:t>
            </a:r>
            <a:r>
              <a:rPr lang="en-US" altLang="zh-CN" sz="2800">
                <a:sym typeface="+mn-ea"/>
              </a:rPr>
              <a:t> </a:t>
            </a:r>
            <a:r>
              <a:rPr lang="zh-CN" altLang="en-US" sz="2800">
                <a:sym typeface="+mn-ea"/>
              </a:rPr>
              <a:t>三</a:t>
            </a:r>
            <a:r>
              <a:rPr lang="zh-CN" altLang="en-US" sz="2800">
                <a:sym typeface="+mn-ea"/>
              </a:rPr>
              <a:t>个人来的</a:t>
            </a:r>
            <a:endParaRPr lang="zh-CN" altLang="en-US" sz="2800"/>
          </a:p>
          <a:p>
            <a:r>
              <a:rPr lang="en-US" altLang="zh-CN" sz="2800">
                <a:sym typeface="+mn-ea"/>
              </a:rPr>
              <a:t>7 8 9 </a:t>
            </a:r>
            <a:r>
              <a:rPr lang="zh-CN" altLang="en-US" sz="2800">
                <a:sym typeface="+mn-ea"/>
              </a:rPr>
              <a:t>站起来喊</a:t>
            </a:r>
            <a:r>
              <a:rPr lang="en-US" altLang="zh-CN" sz="2800">
                <a:sym typeface="+mn-ea"/>
              </a:rPr>
              <a:t> </a:t>
            </a:r>
            <a:r>
              <a:rPr lang="zh-CN" altLang="en-US" sz="2800">
                <a:sym typeface="+mn-ea"/>
              </a:rPr>
              <a:t>三</a:t>
            </a:r>
            <a:r>
              <a:rPr lang="zh-CN" altLang="en-US" sz="2800">
                <a:sym typeface="+mn-ea"/>
              </a:rPr>
              <a:t>个人来的</a:t>
            </a:r>
            <a:endParaRPr lang="zh-CN" altLang="en-US" sz="2800"/>
          </a:p>
          <a:p>
            <a:r>
              <a:rPr lang="en-US" altLang="zh-CN" sz="2800">
                <a:sym typeface="+mn-ea"/>
              </a:rPr>
              <a:t>10 11</a:t>
            </a:r>
            <a:r>
              <a:rPr lang="zh-CN" altLang="en-US" sz="2800">
                <a:sym typeface="+mn-ea"/>
              </a:rPr>
              <a:t>站起来喊</a:t>
            </a:r>
            <a:r>
              <a:rPr lang="en-US" altLang="zh-CN" sz="2800">
                <a:sym typeface="+mn-ea"/>
              </a:rPr>
              <a:t> </a:t>
            </a:r>
            <a:r>
              <a:rPr lang="zh-CN" altLang="en-US" sz="2800">
                <a:sym typeface="+mn-ea"/>
              </a:rPr>
              <a:t>二</a:t>
            </a:r>
            <a:r>
              <a:rPr lang="zh-CN" altLang="en-US" sz="2800">
                <a:sym typeface="+mn-ea"/>
              </a:rPr>
              <a:t>个人来的</a:t>
            </a:r>
            <a:endParaRPr lang="zh-CN" altLang="en-US" sz="2800"/>
          </a:p>
          <a:p>
            <a:r>
              <a:rPr lang="en-US" altLang="zh-CN" sz="2800">
                <a:sym typeface="+mn-ea"/>
              </a:rPr>
              <a:t>12     </a:t>
            </a:r>
            <a:r>
              <a:rPr lang="zh-CN" altLang="en-US" sz="2800">
                <a:sym typeface="+mn-ea"/>
              </a:rPr>
              <a:t>站起来喊 一</a:t>
            </a:r>
            <a:r>
              <a:rPr lang="zh-CN" altLang="en-US" sz="2800">
                <a:sym typeface="+mn-ea"/>
              </a:rPr>
              <a:t>个人来的</a:t>
            </a:r>
            <a:endParaRPr lang="zh-CN" altLang="en-US" sz="2800">
              <a:sym typeface="+mn-ea"/>
            </a:endParaRPr>
          </a:p>
          <a:p>
            <a:r>
              <a:rPr lang="en-US" altLang="zh-CN" sz="2800">
                <a:sym typeface="+mn-ea"/>
              </a:rPr>
              <a:t>.......</a:t>
            </a:r>
            <a:endParaRPr lang="en-US" altLang="zh-CN" sz="2800"/>
          </a:p>
          <a:p>
            <a:endParaRPr lang="en-US" altLang="zh-CN"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1"/>
          <p:cNvSpPr>
            <a:spLocks noGrp="1"/>
          </p:cNvSpPr>
          <p:nvPr/>
        </p:nvSpPr>
        <p:spPr>
          <a:xfrm>
            <a:off x="3815715" y="2803525"/>
            <a:ext cx="4560570" cy="94361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41BFA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/>
              <a:t>Part2</a:t>
            </a:r>
            <a:r>
              <a:rPr lang="zh-CN" altLang="en-US"/>
              <a:t>：</a:t>
            </a:r>
            <a:r>
              <a:rPr lang="zh-CN" altLang="en-US">
                <a:sym typeface="+mn-ea"/>
              </a:rPr>
              <a:t>分享学习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8040" y="212090"/>
            <a:ext cx="7489825" cy="943610"/>
          </a:xfrm>
        </p:spPr>
        <p:txBody>
          <a:bodyPr/>
          <a:p>
            <a:pPr algn="l"/>
            <a:r>
              <a:rPr lang="zh-CN" altLang="en-US"/>
              <a:t>一、何为“观察”？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50315" y="1078230"/>
            <a:ext cx="10298430" cy="3367405"/>
          </a:xfrm>
        </p:spPr>
        <p:txBody>
          <a:bodyPr>
            <a:normAutofit/>
          </a:bodyPr>
          <a:p>
            <a:pPr algn="l">
              <a:lnSpc>
                <a:spcPct val="15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anose="05000000000000000000" pitchFamily="2" charset="2"/>
            </a:pPr>
            <a:r>
              <a:rPr lang="zh-CN" altLang="en-US" sz="2800" b="1" dirty="0">
                <a:latin typeface="Arial" panose="020B0604020202020204" pitchFamily="34" charset="0"/>
                <a:sym typeface="+mn-ea"/>
              </a:rPr>
              <a:t>     在幼儿园一日生活的</a:t>
            </a:r>
            <a:r>
              <a:rPr lang="zh-CN" altLang="en-US" sz="2800" b="1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自然情境</a:t>
            </a:r>
            <a:r>
              <a:rPr lang="zh-CN" altLang="en-US" sz="2800" b="1" dirty="0">
                <a:latin typeface="Arial" panose="020B0604020202020204" pitchFamily="34" charset="0"/>
                <a:sym typeface="+mn-ea"/>
              </a:rPr>
              <a:t>下，借助一定的方法手段（如照片、录像录音、文字描述、表格记录、作品分析等）对幼儿个体、小组或集体活动状态、能力水平及活动作品进行有计划、有目的地关注细察，并根据计划择取有价值信息进行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记录</a:t>
            </a:r>
            <a:r>
              <a:rPr lang="zh-CN" altLang="en-US" sz="2800" b="1" dirty="0">
                <a:latin typeface="Arial" panose="020B0604020202020204" pitchFamily="34" charset="0"/>
                <a:sym typeface="+mn-ea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分析</a:t>
            </a:r>
            <a:r>
              <a:rPr lang="zh-CN" altLang="en-US" sz="2800" b="1" dirty="0">
                <a:latin typeface="Arial" panose="020B0604020202020204" pitchFamily="34" charset="0"/>
                <a:sym typeface="+mn-ea"/>
              </a:rPr>
              <a:t>并尝试跟进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支持</a:t>
            </a:r>
            <a:r>
              <a:rPr lang="zh-CN" altLang="en-US" sz="2800" b="1" dirty="0">
                <a:latin typeface="Arial" panose="020B0604020202020204" pitchFamily="34" charset="0"/>
                <a:sym typeface="+mn-ea"/>
              </a:rPr>
              <a:t>的过程。</a:t>
            </a:r>
            <a:endParaRPr lang="zh-CN" altLang="en-US" sz="2800" b="1" dirty="0">
              <a:latin typeface="Arial" panose="020B0604020202020204" pitchFamily="34" charset="0"/>
              <a:sym typeface="+mn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9005570" y="1722120"/>
            <a:ext cx="139636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594850" y="3029585"/>
            <a:ext cx="1682115" cy="63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346200" y="3637915"/>
            <a:ext cx="2489200" cy="127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24890" y="412115"/>
            <a:ext cx="10916285" cy="902970"/>
          </a:xfrm>
        </p:spPr>
        <p:txBody>
          <a:bodyPr/>
          <a:p>
            <a:pPr algn="l"/>
            <a:r>
              <a:rPr lang="zh-CN" altLang="en-US"/>
              <a:t>二、</a:t>
            </a:r>
            <a:r>
              <a:rPr lang="zh-CN" altLang="en-US">
                <a:latin typeface="Arial" panose="020B0604020202020204" pitchFamily="34" charset="0"/>
                <a:sym typeface="+mn-ea"/>
              </a:rPr>
              <a:t>观察前有准备、有计划</a:t>
            </a:r>
            <a:endParaRPr lang="zh-CN" altLang="en-US">
              <a:latin typeface="Arial" panose="020B0604020202020204" pitchFamily="34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38555" y="1246505"/>
            <a:ext cx="9215755" cy="2950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5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 确定观察的时间（when）：什么时间观察？观察多长时间？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5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 确定观察的地点（where）：集体教学；区域游戏；户外活动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5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 选择观察的人物（who）：个别幼儿/一组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/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全班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5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4. 确定观察的内容（what）：幼儿的哪些发展领域或哪些行为？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5000"/>
              </a:lnSpc>
            </a:pP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5. 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选择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观察的方法（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how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）：方法；路径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l"/>
            <a:r>
              <a:rPr lang="zh-CN" altLang="en-US">
                <a:latin typeface="Arial" panose="020B0604020202020204" pitchFamily="34" charset="0"/>
                <a:sym typeface="+mn-ea"/>
              </a:rPr>
              <a:t>观察的内容</a:t>
            </a:r>
            <a:br>
              <a:rPr lang="zh-CN" altLang="en-US">
                <a:latin typeface="Arial" panose="020B0604020202020204" pitchFamily="34" charset="0"/>
                <a:sym typeface="+mn-ea"/>
              </a:rPr>
            </a:br>
            <a:endParaRPr lang="zh-CN" altLang="en-US" sz="2800" b="1">
              <a:solidFill>
                <a:srgbClr val="E70303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79145" y="1555750"/>
            <a:ext cx="10996295" cy="52387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5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（1）主题方面：包括幼儿已有的游戏主题及新出现的主题。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5000"/>
              </a:lnSpc>
            </a:pPr>
            <a:r>
              <a:rPr lang="zh-CN" altLang="en-US" sz="2400" b="1">
                <a:latin typeface="隶书" panose="02010509060101010101" charset="-122"/>
                <a:ea typeface="隶书" panose="02010509060101010101" charset="-122"/>
                <a:cs typeface="宋体" panose="02010600030101010101" pitchFamily="2" charset="-122"/>
                <a:sym typeface="+mn-ea"/>
              </a:rPr>
              <a:t>观察目的：中班幼儿自主进行游戏或其他活动的能力</a:t>
            </a:r>
            <a:endParaRPr lang="zh-CN" altLang="en-US" sz="2400" b="1">
              <a:latin typeface="隶书" panose="02010509060101010101" charset="-122"/>
              <a:ea typeface="隶书" panose="02010509060101010101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5000"/>
              </a:lnSpc>
            </a:pPr>
            <a:r>
              <a:rPr lang="zh-CN" altLang="en-US" sz="2400" b="1">
                <a:latin typeface="隶书" panose="02010509060101010101" charset="-122"/>
                <a:ea typeface="隶书" panose="02010509060101010101" charset="-122"/>
                <a:cs typeface="宋体" panose="02010600030101010101" pitchFamily="2" charset="-122"/>
                <a:sym typeface="+mn-ea"/>
              </a:rPr>
              <a:t>观察内容：中班幼儿一次主题游戏活动中的语言、行为</a:t>
            </a:r>
            <a:endParaRPr lang="zh-CN" altLang="en-US" sz="2400" b="1">
              <a:latin typeface="隶书" panose="02010509060101010101" charset="-122"/>
              <a:ea typeface="隶书" panose="02010509060101010101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5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（2）材料方面：包括已有的材料、新投放的材料、环境创设等。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5000"/>
              </a:lnSpc>
            </a:pPr>
            <a:r>
              <a:rPr lang="zh-CN" altLang="en-US" sz="2400" b="1">
                <a:latin typeface="隶书" panose="02010509060101010101" charset="-122"/>
                <a:ea typeface="隶书" panose="02010509060101010101" charset="-122"/>
                <a:cs typeface="宋体" panose="02010600030101010101" pitchFamily="2" charset="-122"/>
                <a:sym typeface="+mn-ea"/>
              </a:rPr>
              <a:t>观察目的：环境的创设对幼儿游戏的影响</a:t>
            </a:r>
            <a:endParaRPr lang="zh-CN" altLang="en-US" sz="2400" b="1">
              <a:latin typeface="隶书" panose="02010509060101010101" charset="-122"/>
              <a:ea typeface="隶书" panose="02010509060101010101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5000"/>
              </a:lnSpc>
            </a:pPr>
            <a:r>
              <a:rPr lang="zh-CN" altLang="en-US" sz="2400" b="1">
                <a:latin typeface="隶书" panose="02010509060101010101" charset="-122"/>
                <a:ea typeface="隶书" panose="02010509060101010101" charset="-122"/>
                <a:cs typeface="宋体" panose="02010600030101010101" pitchFamily="2" charset="-122"/>
                <a:sym typeface="+mn-ea"/>
              </a:rPr>
              <a:t>观察内容：</a:t>
            </a:r>
            <a:r>
              <a:rPr lang="zh-CN" altLang="en-US" sz="2400" b="1">
                <a:latin typeface="隶书" panose="02010509060101010101" charset="-122"/>
                <a:ea typeface="隶书" panose="02010509060101010101" charset="-122"/>
                <a:cs typeface="宋体" panose="02010600030101010101" pitchFamily="2" charset="-122"/>
                <a:sym typeface="+mn-ea"/>
              </a:rPr>
              <a:t>幼儿与环境的互动情况、环境创设前后幼儿的游戏情况</a:t>
            </a:r>
            <a:endParaRPr lang="zh-CN" altLang="en-US" sz="2400" b="1">
              <a:latin typeface="隶书" panose="02010509060101010101" charset="-122"/>
              <a:ea typeface="隶书" panose="02010509060101010101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5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（3）行为习惯方面:包括日常生活常规及幼儿间相互交往的规则。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5000"/>
              </a:lnSpc>
            </a:pPr>
            <a:r>
              <a:rPr lang="zh-CN" altLang="en-US" sz="2400" b="1">
                <a:latin typeface="隶书" panose="02010509060101010101" charset="-122"/>
                <a:ea typeface="隶书" panose="02010509060101010101" charset="-122"/>
                <a:cs typeface="宋体" panose="02010600030101010101" pitchFamily="2" charset="-122"/>
                <a:sym typeface="+mn-ea"/>
              </a:rPr>
              <a:t>观察目的：中班幼儿与同伴发生冲突时的解决能力</a:t>
            </a:r>
            <a:endParaRPr lang="zh-CN" altLang="en-US" sz="2400" b="1">
              <a:latin typeface="隶书" panose="02010509060101010101" charset="-122"/>
              <a:ea typeface="隶书" panose="02010509060101010101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5000"/>
              </a:lnSpc>
            </a:pPr>
            <a:r>
              <a:rPr lang="zh-CN" altLang="en-US" sz="2400" b="1">
                <a:latin typeface="隶书" panose="02010509060101010101" charset="-122"/>
                <a:ea typeface="隶书" panose="02010509060101010101" charset="-122"/>
                <a:cs typeface="宋体" panose="02010600030101010101" pitchFamily="2" charset="-122"/>
                <a:sym typeface="+mn-ea"/>
              </a:rPr>
              <a:t>观察内容：中班幼儿与同伴发生冲突时的行为表现、方法选择以及问题解决成效</a:t>
            </a:r>
            <a:endParaRPr lang="zh-CN" altLang="en-US" sz="2400" b="1">
              <a:latin typeface="隶书" panose="02010509060101010101" charset="-122"/>
              <a:ea typeface="隶书" panose="02010509060101010101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31870" y="848995"/>
            <a:ext cx="860933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确定观察目的，</a:t>
            </a:r>
            <a:r>
              <a:rPr lang="zh-CN" altLang="en-US" sz="2000" b="1">
                <a:solidFill>
                  <a:srgbClr val="E7030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【用好</a:t>
            </a:r>
            <a:r>
              <a:rPr lang="en-US" altLang="zh-CN" sz="2000" b="1">
                <a:solidFill>
                  <a:srgbClr val="E7030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《</a:t>
            </a:r>
            <a:r>
              <a:rPr lang="zh-CN" altLang="en-US" sz="2000" b="1">
                <a:solidFill>
                  <a:srgbClr val="E7030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指南</a:t>
            </a:r>
            <a:r>
              <a:rPr lang="en-US" altLang="zh-CN" sz="2000" b="1">
                <a:solidFill>
                  <a:srgbClr val="E7030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》</a:t>
            </a:r>
            <a:r>
              <a:rPr lang="zh-CN" altLang="en-US" sz="2000" b="1">
                <a:solidFill>
                  <a:srgbClr val="E7030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，抓关键能力】</a:t>
            </a:r>
            <a:endParaRPr lang="zh-CN" altLang="en-US" sz="2000" b="1">
              <a:solidFill>
                <a:srgbClr val="E70303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20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观察内容：游戏中相应的语言、表情、动作、交往方式、行为表现等。</a:t>
            </a:r>
            <a:endParaRPr lang="zh-CN" altLang="en-US" sz="20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aphicFrame>
        <p:nvGraphicFramePr>
          <p:cNvPr id="7" name="表格 6"/>
          <p:cNvGraphicFramePr/>
          <p:nvPr/>
        </p:nvGraphicFramePr>
        <p:xfrm>
          <a:off x="8611870" y="2232025"/>
          <a:ext cx="3529330" cy="94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29330"/>
              </a:tblGrid>
              <a:tr h="5232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《指南》社会人际交往</a:t>
                      </a:r>
                      <a:endParaRPr 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目标3：</a:t>
                      </a:r>
                      <a:r>
                        <a:rPr lang="zh-CN" alt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具有自尊、自信、自主的表现</a:t>
                      </a:r>
                      <a:endParaRPr lang="zh-CN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alt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4-5</a:t>
                      </a:r>
                      <a:r>
                        <a:rPr lang="zh-CN" alt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岁 </a:t>
                      </a:r>
                      <a:endParaRPr lang="zh-CN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  <a:p>
                      <a:pPr indent="0">
                        <a:buNone/>
                      </a:pPr>
                      <a:r>
                        <a:rPr lang="zh-CN" alt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能按自己的想法进行游戏或其他游戏活动。</a:t>
                      </a:r>
                      <a:endParaRPr lang="zh-CN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/>
          <p:nvPr/>
        </p:nvGraphicFramePr>
        <p:xfrm>
          <a:off x="9613900" y="5180965"/>
          <a:ext cx="2380615" cy="1163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0615"/>
              </a:tblGrid>
              <a:tr h="5232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《指南》社会人际交往</a:t>
                      </a:r>
                      <a:endParaRPr 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目标2：能与同伴友好相处</a:t>
                      </a:r>
                      <a:endParaRPr lang="en-US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alt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4-5</a:t>
                      </a:r>
                      <a:r>
                        <a:rPr lang="zh-CN" alt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岁 </a:t>
                      </a:r>
                      <a:endParaRPr lang="zh-CN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  <a:p>
                      <a:pPr indent="0">
                        <a:buNone/>
                      </a:pPr>
                      <a:r>
                        <a:rPr lang="zh-CN" altLang="en-US" sz="1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与同伴发生冲突时，能在他人帮助下和平解决。</a:t>
                      </a:r>
                      <a:endParaRPr lang="zh-CN" altLang="en-US" sz="1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454660" y="3823970"/>
            <a:ext cx="13032740" cy="12350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5000"/>
              </a:lnSpc>
            </a:pPr>
            <a:r>
              <a:rPr lang="zh-CN" altLang="en-US" sz="2400" b="1">
                <a:latin typeface="隶书" panose="02010509060101010101" charset="-122"/>
                <a:ea typeface="隶书" panose="02010509060101010101" charset="-122"/>
                <a:cs typeface="宋体" panose="02010600030101010101" pitchFamily="2" charset="-122"/>
                <a:sym typeface="+mn-ea"/>
              </a:rPr>
              <a:t>观察目的：益智游戏区新投放的五子棋材料的适宜性</a:t>
            </a:r>
            <a:endParaRPr lang="zh-CN" altLang="en-US" sz="2400" b="1">
              <a:latin typeface="隶书" panose="02010509060101010101" charset="-122"/>
              <a:ea typeface="隶书" panose="02010509060101010101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5000"/>
              </a:lnSpc>
            </a:pPr>
            <a:r>
              <a:rPr lang="zh-CN" altLang="en-US" sz="2400" b="1">
                <a:latin typeface="隶书" panose="02010509060101010101" charset="-122"/>
                <a:ea typeface="隶书" panose="02010509060101010101" charset="-122"/>
                <a:cs typeface="宋体" panose="02010600030101010101" pitchFamily="2" charset="-122"/>
                <a:sym typeface="+mn-ea"/>
              </a:rPr>
              <a:t>观察内容：幼儿人数、持续玩的时间、幼儿的玩法、玩的过程中遇到的问题及解决办法</a:t>
            </a:r>
            <a:endParaRPr lang="zh-CN" altLang="en-US" sz="2400" b="1">
              <a:latin typeface="隶书" panose="02010509060101010101" charset="-122"/>
              <a:ea typeface="隶书" panose="02010509060101010101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algn="l"/>
            <a:r>
              <a:rPr lang="zh-CN" altLang="en-US" sz="3600"/>
              <a:t>观察的方法</a:t>
            </a:r>
            <a:endParaRPr lang="zh-CN" altLang="en-US" sz="3600"/>
          </a:p>
        </p:txBody>
      </p:sp>
      <p:sp>
        <p:nvSpPr>
          <p:cNvPr id="22532" name="矩形 22531"/>
          <p:cNvSpPr/>
          <p:nvPr/>
        </p:nvSpPr>
        <p:spPr>
          <a:xfrm>
            <a:off x="896303" y="1531938"/>
            <a:ext cx="8280400" cy="304609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50000"/>
              </a:lnSpc>
            </a:pPr>
            <a:r>
              <a:rPr sz="3200" dirty="0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1.扫描观察法</a:t>
            </a:r>
            <a:endParaRPr sz="3200" dirty="0">
              <a:solidFill>
                <a:schemeClr val="tx1"/>
              </a:solidFill>
              <a:latin typeface="隶书" panose="02010509060101010101" charset="-122"/>
              <a:ea typeface="隶书" panose="02010509060101010101" charset="-122"/>
              <a:cs typeface="隶书" panose="020105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2.定点观察法     </a:t>
            </a:r>
            <a:endParaRPr lang="zh-CN" altLang="en-US" sz="3200" dirty="0">
              <a:solidFill>
                <a:schemeClr val="tx1"/>
              </a:solidFill>
              <a:latin typeface="隶书" panose="02010509060101010101" charset="-122"/>
              <a:ea typeface="隶书" panose="02010509060101010101" charset="-122"/>
              <a:cs typeface="隶书" panose="02010509060101010101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  <a:sym typeface="Arial" panose="020B0604020202020204" pitchFamily="34" charset="0"/>
              </a:rPr>
              <a:t>3.追踪观察法</a:t>
            </a:r>
            <a:endParaRPr lang="zh-CN" altLang="en-US" sz="3200" dirty="0">
              <a:solidFill>
                <a:schemeClr val="tx1"/>
              </a:solidFill>
              <a:latin typeface="隶书" panose="02010509060101010101" charset="-122"/>
              <a:ea typeface="隶书" panose="02010509060101010101" charset="-122"/>
              <a:cs typeface="隶书" panose="02010509060101010101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  <a:sym typeface="Arial" panose="020B0604020202020204" pitchFamily="34" charset="0"/>
              </a:rPr>
              <a:t>4.</a:t>
            </a:r>
            <a:r>
              <a:rPr lang="zh-CN" altLang="en-US" sz="3200" dirty="0">
                <a:solidFill>
                  <a:schemeClr val="tx1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  <a:sym typeface="Arial" panose="020B0604020202020204" pitchFamily="34" charset="0"/>
              </a:rPr>
              <a:t>综合图示法</a:t>
            </a:r>
            <a:endParaRPr lang="zh-CN" altLang="en-US" sz="3200" dirty="0">
              <a:solidFill>
                <a:schemeClr val="tx1"/>
              </a:solidFill>
              <a:latin typeface="隶书" panose="02010509060101010101" charset="-122"/>
              <a:ea typeface="隶书" panose="02010509060101010101" charset="-122"/>
              <a:cs typeface="隶书" panose="0201050906010101010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wipe/>
      </p:transition>
    </mc:Choice>
    <mc:Fallback>
      <p:transition>
        <p:wipe/>
      </p:transition>
    </mc:Fallback>
  </mc:AlternateContent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KSO_WM_UNIT_TABLE_BEAUTIFY" val="smartTable{61854dba-b259-4511-9ff8-2a21ffddc355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细">
      <a:majorFont>
        <a:latin typeface="Segoe UI Semilight"/>
        <a:ea typeface="微软雅黑"/>
        <a:cs typeface=""/>
      </a:majorFont>
      <a:minorFont>
        <a:latin typeface="Segoe UI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2679</Words>
  <Application>WPS 演示</Application>
  <PresentationFormat>宽屏</PresentationFormat>
  <Paragraphs>183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5" baseType="lpstr">
      <vt:lpstr>Arial</vt:lpstr>
      <vt:lpstr>宋体</vt:lpstr>
      <vt:lpstr>Wingdings</vt:lpstr>
      <vt:lpstr>幼圆</vt:lpstr>
      <vt:lpstr>隶书</vt:lpstr>
      <vt:lpstr>微软雅黑</vt:lpstr>
      <vt:lpstr>Segoe UI Semilight</vt:lpstr>
      <vt:lpstr>Segoe UI</vt:lpstr>
      <vt:lpstr>微软雅黑 Light</vt:lpstr>
      <vt:lpstr>黑体</vt:lpstr>
      <vt:lpstr>Segoe UI Light</vt:lpstr>
      <vt:lpstr>Arial Unicode MS</vt:lpstr>
      <vt:lpstr>Calibri</vt:lpstr>
      <vt:lpstr>Verdana</vt:lpstr>
      <vt:lpstr>方正琥珀简体</vt:lpstr>
      <vt:lpstr>楷体</vt:lpstr>
      <vt:lpstr>楷体_GB2312</vt:lpstr>
      <vt:lpstr>Office 主题​​</vt:lpstr>
      <vt:lpstr>幼儿行为观察记录</vt:lpstr>
      <vt:lpstr>PowerPoint 演示文稿</vt:lpstr>
      <vt:lpstr>PowerPoint 演示文稿</vt:lpstr>
      <vt:lpstr>PowerPoint 演示文稿</vt:lpstr>
      <vt:lpstr>PowerPoint 演示文稿</vt:lpstr>
      <vt:lpstr>一、何为“观察”？</vt:lpstr>
      <vt:lpstr>二、观察前有准备、有计划</vt:lpstr>
      <vt:lpstr>观察的内容 </vt:lpstr>
      <vt:lpstr>观察的方法</vt:lpstr>
      <vt:lpstr>PowerPoint 演示文稿</vt:lpstr>
      <vt:lpstr>三、观察需要技术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例：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感谢大家的参与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Jo Ann</dc:creator>
  <cp:lastModifiedBy>▓你镌刻在╮我的心中</cp:lastModifiedBy>
  <cp:revision>77</cp:revision>
  <dcterms:created xsi:type="dcterms:W3CDTF">2016-05-04T11:48:00Z</dcterms:created>
  <dcterms:modified xsi:type="dcterms:W3CDTF">2019-11-10T10:53:53Z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  <property fmtid="{D5CDD505-2E9C-101B-9397-08002B2CF9AE}" pid="3" name="KSORubyTemplateID">
    <vt:lpwstr>2</vt:lpwstr>
  </property>
</Properties>
</file>