
<file path=[Content_Types].xml><?xml version="1.0" encoding="utf-8"?>
<Types xmlns="http://schemas.openxmlformats.org/package/2006/content-types">
  <Override PartName="/ppt/tags/tag8.xml" ContentType="application/vnd.openxmlformats-officedocument.presentationml.tags+xml"/>
  <Override PartName="/ppt/slides/slide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Default Extension="xml" ContentType="application/xml"/>
  <Override PartName="/ppt/notesMasters/notesMaster1.xml" ContentType="application/vnd.openxmlformats-officedocument.presentationml.notesMaster+xml"/>
  <Override PartName="/ppt/tags/tag29.xml" ContentType="application/vnd.openxmlformats-officedocument.presentationml.tags+xml"/>
  <Override PartName="/ppt/tags/tag38.xml" ContentType="application/vnd.openxmlformats-officedocument.presentationml.tags+xml"/>
  <Override PartName="/ppt/tags/tag47.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27.xml" ContentType="application/vnd.openxmlformats-officedocument.presentationml.tags+xml"/>
  <Override PartName="/ppt/tags/tag36.xml" ContentType="application/vnd.openxmlformats-officedocument.presentationml.tags+xml"/>
  <Override PartName="/ppt/tags/tag45.xml" ContentType="application/vnd.openxmlformats-officedocument.presentationml.tags+xml"/>
  <Override PartName="/ppt/tags/tag54.xml" ContentType="application/vnd.openxmlformats-officedocument.presentationml.tags+xml"/>
  <Override PartName="/ppt/tags/tag63.xml" ContentType="application/vnd.openxmlformats-officedocument.presentationml.tags+xml"/>
  <Override PartName="/ppt/tags/tag65.xml" ContentType="application/vnd.openxmlformats-officedocument.presentationml.tags+xml"/>
  <Override PartName="/docProps/custom.xml" ContentType="application/vnd.openxmlformats-officedocument.custom-properties+xml"/>
  <Override PartName="/ppt/tags/tag14.xml" ContentType="application/vnd.openxmlformats-officedocument.presentationml.tags+xml"/>
  <Override PartName="/ppt/tags/tag25.xml" ContentType="application/vnd.openxmlformats-officedocument.presentationml.tags+xml"/>
  <Override PartName="/ppt/tags/tag34.xml" ContentType="application/vnd.openxmlformats-officedocument.presentationml.tags+xml"/>
  <Override PartName="/ppt/tags/tag43.xml" ContentType="application/vnd.openxmlformats-officedocument.presentationml.tags+xml"/>
  <Override PartName="/ppt/tags/tag52.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32.xml" ContentType="application/vnd.openxmlformats-officedocument.presentationml.tags+xml"/>
  <Override PartName="/ppt/tags/tag41.xml" ContentType="application/vnd.openxmlformats-officedocument.presentationml.tags+xml"/>
  <Override PartName="/ppt/tags/tag50.xml" ContentType="application/vnd.openxmlformats-officedocument.presentationml.tags+xml"/>
  <Override PartName="/ppt/tags/tag70.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Override PartName="/ppt/tags/tag7.xml" ContentType="application/vnd.openxmlformats-officedocument.presentationml.tags+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ags/tag5.xml" ContentType="application/vnd.openxmlformats-officedocument.presentationml.tags+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Override PartName="/ppt/tags/tag39.xml" ContentType="application/vnd.openxmlformats-officedocument.presentationml.tags+xml"/>
  <Override PartName="/ppt/tags/tag59.xml" ContentType="application/vnd.openxmlformats-officedocument.presentationml.tags+xml"/>
  <Default Extension="jpeg" ContentType="image/jpeg"/>
  <Override PartName="/ppt/tags/tag68.xml" ContentType="application/vnd.openxmlformats-officedocument.presentationml.tags+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57.xml" ContentType="application/vnd.openxmlformats-officedocument.presentationml.tags+xml"/>
  <Override PartName="/ppt/tags/tag66.xml" ContentType="application/vnd.openxmlformats-officedocument.presentationml.tags+xml"/>
  <Override PartName="/docProps/app.xml" ContentType="application/vnd.openxmlformats-officedocument.extended-properties+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55.xml" ContentType="application/vnd.openxmlformats-officedocument.presentationml.tags+xml"/>
  <Override PartName="/ppt/tags/tag64.xml" ContentType="application/vnd.openxmlformats-officedocument.presentationml.tags+xml"/>
  <Override PartName="/ppt/tags/tag73.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53.xml" ContentType="application/vnd.openxmlformats-officedocument.presentationml.tags+xml"/>
  <Override PartName="/ppt/tags/tag62.xml" ContentType="application/vnd.openxmlformats-officedocument.presentationml.tags+xml"/>
  <Override PartName="/ppt/tags/tag71.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tags/tag60.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handoutMasterIdLst>
    <p:handoutMasterId r:id="rId13"/>
  </p:handoutMasterIdLst>
  <p:sldIdLst>
    <p:sldId id="256" r:id="rId2"/>
    <p:sldId id="257" r:id="rId3"/>
    <p:sldId id="260" r:id="rId4"/>
    <p:sldId id="258" r:id="rId5"/>
    <p:sldId id="259" r:id="rId6"/>
    <p:sldId id="262" r:id="rId7"/>
    <p:sldId id="263" r:id="rId8"/>
    <p:sldId id="261" r:id="rId9"/>
    <p:sldId id="267" r:id="rId10"/>
    <p:sldId id="264"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CDC"/>
    <a:srgbClr val="F0F0F0"/>
    <a:srgbClr val="E6E6E6"/>
    <a:srgbClr val="C8C8C8"/>
    <a:srgbClr val="FFFFFF"/>
    <a:srgbClr val="FAFAFA"/>
    <a:srgbClr val="BEBEB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114" d="100"/>
          <a:sy n="114" d="100"/>
        </p:scale>
        <p:origin x="-546" y="-96"/>
      </p:cViewPr>
      <p:guideLst>
        <p:guide orient="horz" pos="2160"/>
        <p:guide pos="3845"/>
      </p:guideLst>
    </p:cSldViewPr>
  </p:slideViewPr>
  <p:notesTextViewPr>
    <p:cViewPr>
      <p:scale>
        <a:sx n="3" d="2"/>
        <a:sy n="3" d="2"/>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pPr/>
              <a:t>2019/10/31</a:t>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pPr/>
              <a:t>‹#›</a:t>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pPr/>
              <a:t>2019/10/31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pPr/>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Master" Target="../slideMasters/slideMaster1.xml"/><Relationship Id="rId4" Type="http://schemas.openxmlformats.org/officeDocument/2006/relationships/tags" Target="../tags/tag6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pPr/>
              <a:t>2019/10/31</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2019/10/31</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7" name="内容占位符 6"/>
          <p:cNvSpPr>
            <a:spLocks noGrp="1"/>
          </p:cNvSpPr>
          <p:nvPr>
            <p:ph sz="quarter" idx="13"/>
            <p:custDataLst>
              <p:tags r:id="rId4"/>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pPr/>
              <a:t>2019/10/31</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
        <p:nvSpPr>
          <p:cNvPr id="2" name="标题 1"/>
          <p:cNvSpPr>
            <a:spLocks noGrp="1"/>
          </p:cNvSpPr>
          <p:nvPr>
            <p:ph type="title" hasCustomPrompt="1"/>
            <p:custDataLst>
              <p:tags r:id="rId4"/>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2019/10/31</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2019/10/31</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pPr/>
              <a:t>2019/10/31</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pPr/>
              <a:t>2019/10/31</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pPr/>
              <a:t>2019/10/31</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pPr/>
              <a:t>2019/10/31</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pPr/>
              <a:t>2019/10/31</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pPr/>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2019/10/31</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pPr/>
              <a:t>2019/10/31</a:t>
            </a:fld>
            <a:endParaRPr lang="zh-CN" altLang="en-US"/>
          </a:p>
        </p:txBody>
      </p:sp>
      <p:sp>
        <p:nvSpPr>
          <p:cNvPr id="5" name="页脚占位符 4"/>
          <p:cNvSpPr>
            <a:spLocks noGrp="1"/>
          </p:cNvSpPr>
          <p:nvPr>
            <p:ph type="ftr" sz="quarter" idx="3"/>
            <p:custDataLst>
              <p:tags r:id="rId16"/>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pPr/>
              <a:t>‹#›</a:t>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image" Target="../media/image1.jpe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p:txBody>
          <a:bodyPr/>
          <a:lstStyle/>
          <a:p>
            <a:r>
              <a:rPr lang="zh-CN" altLang="en-US"/>
              <a:t>空白演示</a:t>
            </a:r>
          </a:p>
        </p:txBody>
      </p:sp>
      <p:sp>
        <p:nvSpPr>
          <p:cNvPr id="3" name="副标题 2"/>
          <p:cNvSpPr>
            <a:spLocks noGrp="1"/>
          </p:cNvSpPr>
          <p:nvPr>
            <p:ph type="subTitle" idx="1"/>
            <p:custDataLst>
              <p:tags r:id="rId3"/>
            </p:custDataLst>
          </p:nvPr>
        </p:nvSpPr>
        <p:spPr/>
        <p:txBody>
          <a:bodyPr/>
          <a:lstStyle/>
          <a:p>
            <a:r>
              <a:rPr lang="zh-CN" altLang="en-US"/>
              <a:t>在此输入您的封面副标题</a:t>
            </a:r>
          </a:p>
        </p:txBody>
      </p:sp>
      <p:pic>
        <p:nvPicPr>
          <p:cNvPr id="5" name="图片 4" descr="view"/>
          <p:cNvPicPr>
            <a:picLocks noChangeAspect="1"/>
          </p:cNvPicPr>
          <p:nvPr/>
        </p:nvPicPr>
        <p:blipFill>
          <a:blip r:embed="rId6" cstate="print"/>
          <a:stretch>
            <a:fillRect/>
          </a:stretch>
        </p:blipFill>
        <p:spPr>
          <a:xfrm>
            <a:off x="82550" y="-47625"/>
            <a:ext cx="12153900" cy="6847205"/>
          </a:xfrm>
          <a:prstGeom prst="rect">
            <a:avLst/>
          </a:prstGeom>
        </p:spPr>
      </p:pic>
      <p:sp>
        <p:nvSpPr>
          <p:cNvPr id="6" name="文本框 5"/>
          <p:cNvSpPr txBox="1"/>
          <p:nvPr/>
        </p:nvSpPr>
        <p:spPr>
          <a:xfrm>
            <a:off x="2122805" y="1560830"/>
            <a:ext cx="9399270" cy="768350"/>
          </a:xfrm>
          <a:prstGeom prst="rect">
            <a:avLst/>
          </a:prstGeom>
          <a:noFill/>
        </p:spPr>
        <p:txBody>
          <a:bodyPr wrap="square" rtlCol="0">
            <a:spAutoFit/>
          </a:bodyPr>
          <a:lstStyle/>
          <a:p>
            <a:r>
              <a:rPr lang="zh-CN" altLang="en-US" sz="4400">
                <a:solidFill>
                  <a:srgbClr val="C00000"/>
                </a:solidFill>
              </a:rPr>
              <a:t>课程叙事   课程自觉   专业发展</a:t>
            </a:r>
          </a:p>
        </p:txBody>
      </p:sp>
      <p:sp>
        <p:nvSpPr>
          <p:cNvPr id="7" name="文本框 6"/>
          <p:cNvSpPr txBox="1"/>
          <p:nvPr/>
        </p:nvSpPr>
        <p:spPr>
          <a:xfrm>
            <a:off x="5186045" y="3199130"/>
            <a:ext cx="5600700" cy="1198880"/>
          </a:xfrm>
          <a:prstGeom prst="rect">
            <a:avLst/>
          </a:prstGeom>
          <a:noFill/>
        </p:spPr>
        <p:txBody>
          <a:bodyPr wrap="square" rtlCol="0">
            <a:spAutoFit/>
          </a:bodyPr>
          <a:lstStyle/>
          <a:p>
            <a:r>
              <a:rPr lang="zh-CN" altLang="en-US" sz="2400" dirty="0">
                <a:latin typeface="楷体" panose="02010609060101010101" charset="-122"/>
                <a:ea typeface="楷体" panose="02010609060101010101" charset="-122"/>
                <a:cs typeface="楷体" panose="02010609060101010101" charset="-122"/>
              </a:rPr>
              <a:t>常州市新北区新魏幼儿园    张留玉</a:t>
            </a:r>
          </a:p>
          <a:p>
            <a:r>
              <a:rPr lang="zh-CN" altLang="en-US" sz="2400" dirty="0">
                <a:latin typeface="楷体" panose="02010609060101010101" charset="-122"/>
                <a:ea typeface="楷体" panose="02010609060101010101" charset="-122"/>
                <a:cs typeface="楷体" panose="02010609060101010101" charset="-122"/>
              </a:rPr>
              <a:t> </a:t>
            </a:r>
          </a:p>
          <a:p>
            <a:r>
              <a:rPr lang="en-US" altLang="zh-CN" sz="2400" dirty="0">
                <a:latin typeface="楷体" panose="02010609060101010101" charset="-122"/>
                <a:ea typeface="楷体" panose="02010609060101010101" charset="-122"/>
                <a:cs typeface="楷体" panose="02010609060101010101" charset="-122"/>
              </a:rPr>
              <a:t>       2019</a:t>
            </a:r>
            <a:r>
              <a:rPr lang="zh-CN" altLang="en-US" sz="2400" dirty="0" smtClean="0">
                <a:latin typeface="楷体" panose="02010609060101010101" charset="-122"/>
                <a:ea typeface="楷体" panose="02010609060101010101" charset="-122"/>
                <a:cs typeface="楷体" panose="02010609060101010101" charset="-122"/>
              </a:rPr>
              <a:t>年</a:t>
            </a:r>
            <a:r>
              <a:rPr lang="en-US" altLang="zh-CN" sz="2400" smtClean="0">
                <a:latin typeface="楷体" panose="02010609060101010101" charset="-122"/>
                <a:ea typeface="楷体" panose="02010609060101010101" charset="-122"/>
                <a:cs typeface="楷体" panose="02010609060101010101" charset="-122"/>
              </a:rPr>
              <a:t>10</a:t>
            </a:r>
            <a:r>
              <a:rPr lang="zh-CN" altLang="en-US" sz="2400" smtClean="0">
                <a:latin typeface="楷体" panose="02010609060101010101" charset="-122"/>
                <a:ea typeface="楷体" panose="02010609060101010101" charset="-122"/>
                <a:cs typeface="楷体" panose="02010609060101010101" charset="-122"/>
              </a:rPr>
              <a:t>月</a:t>
            </a:r>
            <a:r>
              <a:rPr lang="en-US" altLang="zh-CN" sz="2400" dirty="0" smtClean="0">
                <a:latin typeface="楷体" panose="02010609060101010101" charset="-122"/>
                <a:ea typeface="楷体" panose="02010609060101010101" charset="-122"/>
                <a:cs typeface="楷体" panose="02010609060101010101" charset="-122"/>
              </a:rPr>
              <a:t>31</a:t>
            </a:r>
            <a:r>
              <a:rPr lang="zh-CN" altLang="en-US" sz="2400" dirty="0" smtClean="0">
                <a:latin typeface="楷体" panose="02010609060101010101" charset="-122"/>
                <a:ea typeface="楷体" panose="02010609060101010101" charset="-122"/>
                <a:cs typeface="楷体" panose="02010609060101010101" charset="-122"/>
              </a:rPr>
              <a:t>日</a:t>
            </a:r>
            <a:endParaRPr lang="zh-CN" altLang="en-US" sz="2400" dirty="0">
              <a:latin typeface="楷体" panose="02010609060101010101" charset="-122"/>
              <a:ea typeface="楷体" panose="02010609060101010101" charset="-122"/>
              <a:cs typeface="楷体" panose="02010609060101010101" charset="-122"/>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4" descr="view"/>
          <p:cNvPicPr>
            <a:picLocks noGrp="1" noChangeAspect="1"/>
          </p:cNvPicPr>
          <p:nvPr>
            <p:ph idx="1"/>
          </p:nvPr>
        </p:nvPicPr>
        <p:blipFill>
          <a:blip r:embed="rId3" cstate="print"/>
          <a:stretch>
            <a:fillRect/>
          </a:stretch>
        </p:blipFill>
        <p:spPr>
          <a:xfrm>
            <a:off x="80010" y="92710"/>
            <a:ext cx="12103100" cy="6738620"/>
          </a:xfrm>
          <a:prstGeom prst="rect">
            <a:avLst/>
          </a:prstGeom>
        </p:spPr>
      </p:pic>
      <p:sp>
        <p:nvSpPr>
          <p:cNvPr id="6" name="文本框 5"/>
          <p:cNvSpPr txBox="1"/>
          <p:nvPr/>
        </p:nvSpPr>
        <p:spPr>
          <a:xfrm>
            <a:off x="1513840" y="1754505"/>
            <a:ext cx="9594850" cy="3661410"/>
          </a:xfrm>
          <a:prstGeom prst="rect">
            <a:avLst/>
          </a:prstGeom>
          <a:noFill/>
        </p:spPr>
        <p:txBody>
          <a:bodyPr wrap="square" rtlCol="0">
            <a:spAutoFit/>
          </a:bodyPr>
          <a:lstStyle/>
          <a:p>
            <a:r>
              <a:rPr lang="zh-CN" altLang="en-US" sz="3600">
                <a:solidFill>
                  <a:srgbClr val="C00000"/>
                </a:solidFill>
              </a:rPr>
              <a:t>课程叙事方式多元：</a:t>
            </a:r>
          </a:p>
          <a:p>
            <a:endParaRPr lang="zh-CN" altLang="en-US" sz="3600">
              <a:solidFill>
                <a:srgbClr val="C00000"/>
              </a:solidFill>
              <a:latin typeface="宋体" panose="02010600030101010101" pitchFamily="2" charset="-122"/>
              <a:ea typeface="宋体" panose="02010600030101010101" pitchFamily="2" charset="-122"/>
              <a:cs typeface="宋体" panose="02010600030101010101" pitchFamily="2" charset="-122"/>
            </a:endParaRPr>
          </a:p>
          <a:p>
            <a:r>
              <a:rPr lang="en-US" altLang="zh-CN" sz="3200">
                <a:latin typeface="宋体" panose="02010600030101010101" pitchFamily="2" charset="-122"/>
                <a:ea typeface="宋体" panose="02010600030101010101" pitchFamily="2" charset="-122"/>
                <a:cs typeface="宋体" panose="02010600030101010101" pitchFamily="2" charset="-122"/>
              </a:rPr>
              <a:t>1.</a:t>
            </a:r>
            <a:r>
              <a:rPr lang="zh-CN" altLang="en-US" sz="3200">
                <a:latin typeface="宋体" panose="02010600030101010101" pitchFamily="2" charset="-122"/>
                <a:ea typeface="宋体" panose="02010600030101010101" pitchFamily="2" charset="-122"/>
                <a:cs typeface="宋体" panose="02010600030101010101" pitchFamily="2" charset="-122"/>
              </a:rPr>
              <a:t>教师直接叙述课程实施的过程。</a:t>
            </a:r>
          </a:p>
          <a:p>
            <a:r>
              <a:rPr lang="en-US" altLang="zh-CN" sz="3200">
                <a:latin typeface="宋体" panose="02010600030101010101" pitchFamily="2" charset="-122"/>
                <a:ea typeface="宋体" panose="02010600030101010101" pitchFamily="2" charset="-122"/>
                <a:cs typeface="宋体" panose="02010600030101010101" pitchFamily="2" charset="-122"/>
              </a:rPr>
              <a:t>2.</a:t>
            </a:r>
            <a:r>
              <a:rPr lang="zh-CN" altLang="en-US" sz="3200">
                <a:latin typeface="宋体" panose="02010600030101010101" pitchFamily="2" charset="-122"/>
                <a:ea typeface="宋体" panose="02010600030101010101" pitchFamily="2" charset="-122"/>
                <a:cs typeface="宋体" panose="02010600030101010101" pitchFamily="2" charset="-122"/>
              </a:rPr>
              <a:t>从幼儿的角度，用孩子的口吻叙述课程故事。</a:t>
            </a:r>
          </a:p>
          <a:p>
            <a:r>
              <a:rPr lang="en-US" altLang="zh-CN" sz="3200">
                <a:latin typeface="宋体" panose="02010600030101010101" pitchFamily="2" charset="-122"/>
                <a:ea typeface="宋体" panose="02010600030101010101" pitchFamily="2" charset="-122"/>
                <a:cs typeface="宋体" panose="02010600030101010101" pitchFamily="2" charset="-122"/>
              </a:rPr>
              <a:t>3.</a:t>
            </a:r>
            <a:r>
              <a:rPr lang="zh-CN" altLang="en-US" sz="3200">
                <a:latin typeface="宋体" panose="02010600030101010101" pitchFamily="2" charset="-122"/>
                <a:ea typeface="宋体" panose="02010600030101010101" pitchFamily="2" charset="-122"/>
                <a:cs typeface="宋体" panose="02010600030101010101" pitchFamily="2" charset="-122"/>
              </a:rPr>
              <a:t>用角色演绎的方式：如教师和幼儿或研究对象的对话来讲述故事等。</a:t>
            </a:r>
          </a:p>
          <a:p>
            <a:r>
              <a:rPr lang="en-US" altLang="zh-CN" sz="3200">
                <a:latin typeface="宋体" panose="02010600030101010101" pitchFamily="2" charset="-122"/>
                <a:ea typeface="宋体" panose="02010600030101010101" pitchFamily="2" charset="-122"/>
                <a:cs typeface="宋体" panose="02010600030101010101" pitchFamily="2" charset="-122"/>
              </a:rPr>
              <a:t>4.</a:t>
            </a:r>
            <a:r>
              <a:rPr lang="zh-CN" altLang="en-US" sz="3200">
                <a:latin typeface="宋体" panose="02010600030101010101" pitchFamily="2" charset="-122"/>
                <a:ea typeface="宋体" panose="02010600030101010101" pitchFamily="2" charset="-122"/>
                <a:cs typeface="宋体" panose="02010600030101010101" pitchFamily="2" charset="-122"/>
              </a:rPr>
              <a:t>让儿童来叙述课程的展开过程（可以试试）</a:t>
            </a: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descr="view"/>
          <p:cNvPicPr>
            <a:picLocks noGrp="1" noChangeAspect="1"/>
          </p:cNvPicPr>
          <p:nvPr>
            <p:ph idx="1"/>
          </p:nvPr>
        </p:nvPicPr>
        <p:blipFill>
          <a:blip r:embed="rId3" cstate="print"/>
          <a:stretch>
            <a:fillRect/>
          </a:stretch>
        </p:blipFill>
        <p:spPr>
          <a:xfrm>
            <a:off x="59690" y="74930"/>
            <a:ext cx="12799695" cy="7047230"/>
          </a:xfrm>
          <a:prstGeom prst="rect">
            <a:avLst/>
          </a:prstGeom>
        </p:spPr>
      </p:pic>
      <p:sp>
        <p:nvSpPr>
          <p:cNvPr id="4" name="文本框 3"/>
          <p:cNvSpPr txBox="1"/>
          <p:nvPr/>
        </p:nvSpPr>
        <p:spPr>
          <a:xfrm>
            <a:off x="1924050" y="1583055"/>
            <a:ext cx="8422640" cy="4030980"/>
          </a:xfrm>
          <a:prstGeom prst="rect">
            <a:avLst/>
          </a:prstGeom>
          <a:noFill/>
        </p:spPr>
        <p:txBody>
          <a:bodyPr wrap="square" rtlCol="0">
            <a:spAutoFit/>
          </a:bodyPr>
          <a:lstStyle/>
          <a:p>
            <a:r>
              <a:rPr lang="en-US" altLang="zh-CN" sz="4400">
                <a:latin typeface="楷体" panose="02010609060101010101" charset="-122"/>
                <a:ea typeface="楷体" panose="02010609060101010101" charset="-122"/>
              </a:rPr>
              <a:t>  </a:t>
            </a:r>
            <a:r>
              <a:rPr lang="zh-CN" altLang="en-US" sz="3200">
                <a:solidFill>
                  <a:srgbClr val="C00000"/>
                </a:solidFill>
                <a:latin typeface="楷体" panose="02010609060101010101" charset="-122"/>
                <a:ea typeface="楷体" panose="02010609060101010101" charset="-122"/>
              </a:rPr>
              <a:t>课程叙事：</a:t>
            </a:r>
          </a:p>
          <a:p>
            <a:r>
              <a:rPr lang="zh-CN" altLang="en-US" sz="4400">
                <a:latin typeface="楷体" panose="02010609060101010101" charset="-122"/>
                <a:ea typeface="楷体" panose="02010609060101010101" charset="-122"/>
              </a:rPr>
              <a:t>  </a:t>
            </a:r>
            <a:r>
              <a:rPr lang="zh-CN" altLang="en-US" sz="2800">
                <a:latin typeface="宋体" panose="02010600030101010101" pitchFamily="2" charset="-122"/>
                <a:ea typeface="宋体" panose="02010600030101010101" pitchFamily="2" charset="-122"/>
              </a:rPr>
              <a:t>课程叙事就是幼儿教师以讲故事的方式对幼儿园课程生活中的事件进行描述与分析，进而发现教育事件背后所蕴含的教育理念以及对教育的理解，从而让读者、听者从故事中体验课程是什么或应该怎么做，它旨在唤醒幼儿教师的内在自觉，要求教师跳出学科教学的单一视野，从课程的视角来省察自己的教育理念与教育行为。</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descr="view"/>
          <p:cNvPicPr>
            <a:picLocks noGrp="1" noChangeAspect="1"/>
          </p:cNvPicPr>
          <p:nvPr>
            <p:ph idx="1"/>
          </p:nvPr>
        </p:nvPicPr>
        <p:blipFill>
          <a:blip r:embed="rId3" cstate="print"/>
          <a:stretch>
            <a:fillRect/>
          </a:stretch>
        </p:blipFill>
        <p:spPr>
          <a:xfrm>
            <a:off x="21590" y="8255"/>
            <a:ext cx="12149455" cy="6842125"/>
          </a:xfrm>
          <a:prstGeom prst="rect">
            <a:avLst/>
          </a:prstGeom>
        </p:spPr>
      </p:pic>
      <p:sp>
        <p:nvSpPr>
          <p:cNvPr id="4" name="文本框 3"/>
          <p:cNvSpPr txBox="1"/>
          <p:nvPr/>
        </p:nvSpPr>
        <p:spPr>
          <a:xfrm>
            <a:off x="809625" y="434340"/>
            <a:ext cx="10460990" cy="6369685"/>
          </a:xfrm>
          <a:prstGeom prst="rect">
            <a:avLst/>
          </a:prstGeom>
          <a:noFill/>
        </p:spPr>
        <p:txBody>
          <a:bodyPr wrap="square" rtlCol="0">
            <a:spAutoFit/>
          </a:bodyPr>
          <a:lstStyle/>
          <a:p>
            <a:r>
              <a:rPr lang="zh-CN" altLang="en-US" sz="2400">
                <a:gradFill>
                  <a:gsLst>
                    <a:gs pos="0">
                      <a:srgbClr val="E30000"/>
                    </a:gs>
                    <a:gs pos="100000">
                      <a:srgbClr val="760303"/>
                    </a:gs>
                  </a:gsLst>
                  <a:lin scaled="0"/>
                </a:gradFill>
              </a:rPr>
              <a:t>课程叙事的内容框架：</a:t>
            </a:r>
            <a:endParaRPr lang="zh-CN" altLang="en-US" sz="2400"/>
          </a:p>
          <a:p>
            <a:r>
              <a:rPr lang="zh-CN" altLang="en-US" sz="2400">
                <a:latin typeface="宋体" panose="02010600030101010101" pitchFamily="2" charset="-122"/>
                <a:ea typeface="宋体" panose="02010600030101010101" pitchFamily="2" charset="-122"/>
              </a:rPr>
              <a:t>课程名称：小小井盖研究员</a:t>
            </a:r>
          </a:p>
          <a:p>
            <a:r>
              <a:rPr lang="zh-CN" altLang="en-US" sz="2400">
                <a:latin typeface="宋体" panose="02010600030101010101" pitchFamily="2" charset="-122"/>
                <a:ea typeface="宋体" panose="02010600030101010101" pitchFamily="2" charset="-122"/>
              </a:rPr>
              <a:t>课程目标：通过本课程的活动，旨在让孩子获得哪些方面的发展。</a:t>
            </a:r>
          </a:p>
          <a:p>
            <a:r>
              <a:rPr lang="zh-CN" altLang="en-US" sz="2400">
                <a:latin typeface="宋体" panose="02010600030101010101" pitchFamily="2" charset="-122"/>
                <a:ea typeface="宋体" panose="02010600030101010101" pitchFamily="2" charset="-122"/>
              </a:rPr>
              <a:t>实施周期：两周或一个学期，当然在活动中可以根据孩子的需要和兴趣，适当延长或缩短研究的时间。</a:t>
            </a:r>
          </a:p>
          <a:p>
            <a:r>
              <a:rPr lang="zh-CN" altLang="en-US" sz="2400">
                <a:latin typeface="宋体" panose="02010600030101010101" pitchFamily="2" charset="-122"/>
                <a:ea typeface="宋体" panose="02010600030101010101" pitchFamily="2" charset="-122"/>
              </a:rPr>
              <a:t>实施过程：</a:t>
            </a:r>
          </a:p>
          <a:p>
            <a:r>
              <a:rPr lang="zh-CN" altLang="en-US" sz="2400">
                <a:latin typeface="宋体" panose="02010600030101010101" pitchFamily="2" charset="-122"/>
                <a:ea typeface="宋体" panose="02010600030101010101" pitchFamily="2" charset="-122"/>
              </a:rPr>
              <a:t>（一）集体活动：围绕课程见识所开展的设计相关领域的集体教育活动。</a:t>
            </a:r>
          </a:p>
          <a:p>
            <a:r>
              <a:rPr lang="zh-CN" altLang="en-US" sz="2400">
                <a:latin typeface="宋体" panose="02010600030101010101" pitchFamily="2" charset="-122"/>
                <a:ea typeface="宋体" panose="02010600030101010101" pitchFamily="2" charset="-122"/>
              </a:rPr>
              <a:t>（二）区域活动：围绕课程建设所创设的区域活动。</a:t>
            </a:r>
          </a:p>
          <a:p>
            <a:r>
              <a:rPr lang="zh-CN" altLang="en-US" sz="2400">
                <a:latin typeface="宋体" panose="02010600030101010101" pitchFamily="2" charset="-122"/>
                <a:ea typeface="宋体" panose="02010600030101010101" pitchFamily="2" charset="-122"/>
              </a:rPr>
              <a:t>（三）亲子或社区活动，围绕课程建设所开展的亲子或社区活动。</a:t>
            </a:r>
          </a:p>
          <a:p>
            <a:r>
              <a:rPr lang="zh-CN" altLang="en-US" sz="2400">
                <a:latin typeface="宋体" panose="02010600030101010101" pitchFamily="2" charset="-122"/>
                <a:ea typeface="宋体" panose="02010600030101010101" pitchFamily="2" charset="-122"/>
              </a:rPr>
              <a:t>关键经验：对照《指南》，阐述在本课程中幼儿所获得的关键经验。</a:t>
            </a:r>
          </a:p>
          <a:p>
            <a:r>
              <a:rPr lang="zh-CN" altLang="en-US" sz="2400">
                <a:latin typeface="宋体" panose="02010600030101010101" pitchFamily="2" charset="-122"/>
                <a:ea typeface="宋体" panose="02010600030101010101" pitchFamily="2" charset="-122"/>
              </a:rPr>
              <a:t>课程反思：阐述教师在课程建设过程中的所见所思以及进一步研究的事情。</a:t>
            </a:r>
          </a:p>
          <a:p>
            <a:r>
              <a:rPr lang="zh-CN" altLang="en-US" sz="2400">
                <a:latin typeface="宋体" panose="02010600030101010101" pitchFamily="2" charset="-122"/>
                <a:ea typeface="宋体" panose="02010600030101010101" pitchFamily="2" charset="-122"/>
              </a:rPr>
              <a:t>课程评价：</a:t>
            </a:r>
          </a:p>
          <a:p>
            <a:r>
              <a:rPr lang="zh-CN" altLang="en-US" sz="2400">
                <a:latin typeface="宋体" panose="02010600030101010101" pitchFamily="2" charset="-122"/>
                <a:ea typeface="宋体" panose="02010600030101010101" pitchFamily="2" charset="-122"/>
              </a:rPr>
              <a:t>一是课程内容是否符合幼儿的年龄特点。</a:t>
            </a:r>
          </a:p>
          <a:p>
            <a:r>
              <a:rPr lang="zh-CN" altLang="en-US" sz="2400">
                <a:latin typeface="宋体" panose="02010600030101010101" pitchFamily="2" charset="-122"/>
                <a:ea typeface="宋体" panose="02010600030101010101" pitchFamily="2" charset="-122"/>
              </a:rPr>
              <a:t>二是是否彰显了幼儿的学习过程。</a:t>
            </a:r>
          </a:p>
          <a:p>
            <a:r>
              <a:rPr lang="zh-CN" altLang="en-US" sz="2400">
                <a:latin typeface="宋体" panose="02010600030101010101" pitchFamily="2" charset="-122"/>
                <a:ea typeface="宋体" panose="02010600030101010101" pitchFamily="2" charset="-122"/>
              </a:rPr>
              <a:t>三是故事性是否强。</a:t>
            </a:r>
          </a:p>
          <a:p>
            <a:r>
              <a:rPr lang="zh-CN" altLang="en-US" sz="2400">
                <a:latin typeface="宋体" panose="02010600030101010101" pitchFamily="2" charset="-122"/>
                <a:ea typeface="宋体" panose="02010600030101010101" pitchFamily="2" charset="-122"/>
              </a:rPr>
              <a:t>四是语言表都是否清晰流畅。</a:t>
            </a:r>
          </a:p>
          <a:p>
            <a:r>
              <a:rPr lang="zh-CN" altLang="en-US" sz="2400">
                <a:latin typeface="宋体" panose="02010600030101010101" pitchFamily="2" charset="-122"/>
                <a:ea typeface="宋体" panose="02010600030101010101" pitchFamily="2" charset="-122"/>
              </a:rPr>
              <a:t>五是反思是否具有一定的价值与意义，能否给大家带来启发与思考。</a:t>
            </a: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descr="view"/>
          <p:cNvPicPr>
            <a:picLocks noGrp="1" noChangeAspect="1"/>
          </p:cNvPicPr>
          <p:nvPr>
            <p:ph idx="1"/>
          </p:nvPr>
        </p:nvPicPr>
        <p:blipFill>
          <a:blip r:embed="rId3" cstate="print"/>
          <a:stretch>
            <a:fillRect/>
          </a:stretch>
        </p:blipFill>
        <p:spPr>
          <a:xfrm>
            <a:off x="-47625" y="-30480"/>
            <a:ext cx="12179935" cy="6855460"/>
          </a:xfrm>
          <a:prstGeom prst="rect">
            <a:avLst/>
          </a:prstGeom>
        </p:spPr>
      </p:pic>
      <p:sp>
        <p:nvSpPr>
          <p:cNvPr id="4" name="文本框 3"/>
          <p:cNvSpPr txBox="1"/>
          <p:nvPr/>
        </p:nvSpPr>
        <p:spPr>
          <a:xfrm>
            <a:off x="669925" y="1504950"/>
            <a:ext cx="9250045" cy="2861310"/>
          </a:xfrm>
          <a:prstGeom prst="rect">
            <a:avLst/>
          </a:prstGeom>
          <a:noFill/>
        </p:spPr>
        <p:txBody>
          <a:bodyPr wrap="square" rtlCol="0">
            <a:spAutoFit/>
          </a:bodyPr>
          <a:lstStyle/>
          <a:p>
            <a:r>
              <a:rPr lang="zh-CN" altLang="en-US" sz="3600">
                <a:solidFill>
                  <a:srgbClr val="C00000"/>
                </a:solidFill>
              </a:rPr>
              <a:t>课程叙事的基本步骤：</a:t>
            </a:r>
          </a:p>
          <a:p>
            <a:r>
              <a:rPr lang="zh-CN" altLang="en-US" sz="3600">
                <a:latin typeface="宋体" panose="02010600030101010101" pitchFamily="2" charset="-122"/>
                <a:ea typeface="宋体" panose="02010600030101010101" pitchFamily="2" charset="-122"/>
              </a:rPr>
              <a:t>认真谋课程：万事预则立，不预则废。</a:t>
            </a:r>
          </a:p>
          <a:p>
            <a:r>
              <a:rPr lang="zh-CN" altLang="en-US" sz="3600">
                <a:latin typeface="宋体" panose="02010600030101010101" pitchFamily="2" charset="-122"/>
                <a:ea typeface="宋体" panose="02010600030101010101" pitchFamily="2" charset="-122"/>
              </a:rPr>
              <a:t>踏实做课程：只有做得精彩，才能叙得精彩。</a:t>
            </a:r>
          </a:p>
          <a:p>
            <a:r>
              <a:rPr lang="zh-CN" altLang="en-US" sz="3600">
                <a:latin typeface="宋体" panose="02010600030101010101" pitchFamily="2" charset="-122"/>
                <a:ea typeface="宋体" panose="02010600030101010101" pitchFamily="2" charset="-122"/>
              </a:rPr>
              <a:t>真实记课程：好记性不如烂笔头。</a:t>
            </a:r>
          </a:p>
          <a:p>
            <a:r>
              <a:rPr lang="zh-CN" altLang="en-US" sz="3600">
                <a:latin typeface="宋体" panose="02010600030101010101" pitchFamily="2" charset="-122"/>
                <a:ea typeface="宋体" panose="02010600030101010101" pitchFamily="2" charset="-122"/>
              </a:rPr>
              <a:t>用心说课程：珍珠串成美丽的项链。</a:t>
            </a: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sheng</a:t>
            </a:r>
          </a:p>
        </p:txBody>
      </p:sp>
      <p:pic>
        <p:nvPicPr>
          <p:cNvPr id="5" name="内容占位符 4" descr="view"/>
          <p:cNvPicPr>
            <a:picLocks noGrp="1" noChangeAspect="1"/>
          </p:cNvPicPr>
          <p:nvPr>
            <p:ph idx="1"/>
          </p:nvPr>
        </p:nvPicPr>
        <p:blipFill>
          <a:blip r:embed="rId3" cstate="print"/>
          <a:stretch>
            <a:fillRect/>
          </a:stretch>
        </p:blipFill>
        <p:spPr>
          <a:xfrm>
            <a:off x="58420" y="19685"/>
            <a:ext cx="12180570" cy="6866890"/>
          </a:xfrm>
          <a:prstGeom prst="rect">
            <a:avLst/>
          </a:prstGeom>
        </p:spPr>
      </p:pic>
      <p:sp>
        <p:nvSpPr>
          <p:cNvPr id="3" name="文本框 2"/>
          <p:cNvSpPr txBox="1"/>
          <p:nvPr/>
        </p:nvSpPr>
        <p:spPr>
          <a:xfrm>
            <a:off x="1019175" y="1132840"/>
            <a:ext cx="9874250" cy="5969635"/>
          </a:xfrm>
          <a:prstGeom prst="rect">
            <a:avLst/>
          </a:prstGeom>
          <a:noFill/>
        </p:spPr>
        <p:txBody>
          <a:bodyPr wrap="square" rtlCol="0">
            <a:spAutoFit/>
          </a:bodyPr>
          <a:lstStyle/>
          <a:p>
            <a:pPr>
              <a:lnSpc>
                <a:spcPct val="150000"/>
              </a:lnSpc>
            </a:pPr>
            <a:r>
              <a:rPr lang="zh-CN" altLang="en-US" sz="3200">
                <a:solidFill>
                  <a:srgbClr val="C00000"/>
                </a:solidFill>
              </a:rPr>
              <a:t>认真谋课程（做好顶层设计）</a:t>
            </a:r>
          </a:p>
          <a:p>
            <a:pPr>
              <a:lnSpc>
                <a:spcPct val="150000"/>
              </a:lnSpc>
            </a:pPr>
            <a:r>
              <a:rPr lang="zh-CN" altLang="en-US" sz="2800">
                <a:latin typeface="宋体" panose="02010600030101010101" pitchFamily="2" charset="-122"/>
                <a:ea typeface="宋体" panose="02010600030101010101" pitchFamily="2" charset="-122"/>
              </a:rPr>
              <a:t>    每个学期初：围绕本学期的课程叙事活动，幼儿园要组织多个层面的研讨活动，通过全园教师、年级组长、班级教师之间的头脑风暴以及相关的理论学习，明晰课程及课程叙事的概念和操作要求，初步确定本园、本年级以及本班的课程叙事主题（主题来源于教材、幼儿感兴趣的活动、以及幼儿园所具有的各类教育资源等等），并纳入学期教学计划之中。</a:t>
            </a:r>
          </a:p>
          <a:p>
            <a:endParaRPr lang="zh-CN" altLang="en-US" sz="2800">
              <a:latin typeface="宋体" panose="02010600030101010101" pitchFamily="2" charset="-122"/>
              <a:ea typeface="宋体" panose="02010600030101010101" pitchFamily="2" charset="-122"/>
            </a:endParaRPr>
          </a:p>
          <a:p>
            <a:endParaRPr lang="zh-CN" altLang="en-US"/>
          </a:p>
          <a:p>
            <a:endParaRPr lang="zh-CN" altLang="en-US"/>
          </a:p>
          <a:p>
            <a:endParaRPr lang="zh-CN" altLang="en-US"/>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descr="view"/>
          <p:cNvPicPr>
            <a:picLocks noGrp="1" noChangeAspect="1"/>
          </p:cNvPicPr>
          <p:nvPr>
            <p:ph idx="1"/>
          </p:nvPr>
        </p:nvPicPr>
        <p:blipFill>
          <a:blip r:embed="rId3" cstate="print"/>
          <a:stretch>
            <a:fillRect/>
          </a:stretch>
        </p:blipFill>
        <p:spPr>
          <a:xfrm>
            <a:off x="23495" y="59690"/>
            <a:ext cx="12160250" cy="6740525"/>
          </a:xfrm>
          <a:prstGeom prst="rect">
            <a:avLst/>
          </a:prstGeom>
        </p:spPr>
      </p:pic>
      <p:sp>
        <p:nvSpPr>
          <p:cNvPr id="3" name="文本框 2"/>
          <p:cNvSpPr txBox="1"/>
          <p:nvPr/>
        </p:nvSpPr>
        <p:spPr>
          <a:xfrm>
            <a:off x="1560195" y="1288415"/>
            <a:ext cx="8945880" cy="4184650"/>
          </a:xfrm>
          <a:prstGeom prst="rect">
            <a:avLst/>
          </a:prstGeom>
          <a:noFill/>
        </p:spPr>
        <p:txBody>
          <a:bodyPr wrap="square" rtlCol="0">
            <a:spAutoFit/>
          </a:bodyPr>
          <a:lstStyle/>
          <a:p>
            <a:r>
              <a:rPr lang="zh-CN" altLang="en-US" sz="3200">
                <a:solidFill>
                  <a:srgbClr val="C00000"/>
                </a:solidFill>
              </a:rPr>
              <a:t>认真谋课程（做好顶层设计）</a:t>
            </a:r>
          </a:p>
          <a:p>
            <a:endParaRPr lang="zh-CN" altLang="en-US"/>
          </a:p>
          <a:p>
            <a:r>
              <a:rPr lang="zh-CN" altLang="en-US" sz="3600">
                <a:latin typeface="宋体" panose="02010600030101010101" pitchFamily="2" charset="-122"/>
                <a:ea typeface="宋体" panose="02010600030101010101" pitchFamily="2" charset="-122"/>
                <a:cs typeface="宋体" panose="02010600030101010101" pitchFamily="2" charset="-122"/>
              </a:rPr>
              <a:t>在自主性和结构之间找到适度的平衡，是创造性学习环境形成的关键。</a:t>
            </a:r>
          </a:p>
          <a:p>
            <a:endParaRPr lang="zh-CN" altLang="en-US" sz="3600">
              <a:latin typeface="宋体" panose="02010600030101010101" pitchFamily="2" charset="-122"/>
              <a:ea typeface="宋体" panose="02010600030101010101" pitchFamily="2" charset="-122"/>
              <a:cs typeface="宋体" panose="02010600030101010101" pitchFamily="2" charset="-122"/>
            </a:endParaRPr>
          </a:p>
          <a:p>
            <a:r>
              <a:rPr lang="zh-CN" altLang="en-US" sz="3600">
                <a:solidFill>
                  <a:srgbClr val="C00000"/>
                </a:solidFill>
                <a:latin typeface="宋体" panose="02010600030101010101" pitchFamily="2" charset="-122"/>
                <a:ea typeface="宋体" panose="02010600030101010101" pitchFamily="2" charset="-122"/>
                <a:cs typeface="宋体" panose="02010600030101010101" pitchFamily="2" charset="-122"/>
              </a:rPr>
              <a:t>虞永平：</a:t>
            </a:r>
            <a:r>
              <a:rPr lang="en-US" altLang="zh-CN" sz="3600">
                <a:solidFill>
                  <a:srgbClr val="C00000"/>
                </a:solidFill>
                <a:latin typeface="宋体" panose="02010600030101010101" pitchFamily="2" charset="-122"/>
                <a:ea typeface="宋体" panose="02010600030101010101" pitchFamily="2" charset="-122"/>
                <a:cs typeface="宋体" panose="02010600030101010101" pitchFamily="2" charset="-122"/>
              </a:rPr>
              <a:t>“</a:t>
            </a:r>
            <a:r>
              <a:rPr lang="zh-CN" altLang="en-US" sz="3600">
                <a:solidFill>
                  <a:srgbClr val="C00000"/>
                </a:solidFill>
                <a:latin typeface="宋体" panose="02010600030101010101" pitchFamily="2" charset="-122"/>
                <a:ea typeface="宋体" panose="02010600030101010101" pitchFamily="2" charset="-122"/>
                <a:cs typeface="宋体" panose="02010600030101010101" pitchFamily="2" charset="-122"/>
              </a:rPr>
              <a:t>课程故事是需要规划的，课程就是由古老的故事经由现代的故事，不断走向未来的新故事。</a:t>
            </a:r>
            <a:r>
              <a:rPr lang="en-US" altLang="zh-CN" sz="3600">
                <a:latin typeface="宋体" panose="02010600030101010101" pitchFamily="2" charset="-122"/>
                <a:ea typeface="宋体" panose="02010600030101010101" pitchFamily="2" charset="-122"/>
                <a:cs typeface="宋体" panose="02010600030101010101" pitchFamily="2" charset="-122"/>
              </a:rPr>
              <a:t>”</a:t>
            </a: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 name="内容占位符 2"/>
          <p:cNvSpPr>
            <a:spLocks noGrp="1"/>
          </p:cNvSpPr>
          <p:nvPr/>
        </p:nvSpPr>
        <p:spPr>
          <a:xfrm>
            <a:off x="669247" y="1311240"/>
            <a:ext cx="10852237" cy="5041355"/>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a:p>
        </p:txBody>
      </p:sp>
      <p:pic>
        <p:nvPicPr>
          <p:cNvPr id="6" name="内容占位符 4" descr="view"/>
          <p:cNvPicPr>
            <a:picLocks noGrp="1" noChangeAspect="1"/>
          </p:cNvPicPr>
          <p:nvPr>
            <p:ph idx="1"/>
          </p:nvPr>
        </p:nvPicPr>
        <p:blipFill>
          <a:blip r:embed="rId3" cstate="print"/>
          <a:stretch>
            <a:fillRect/>
          </a:stretch>
        </p:blipFill>
        <p:spPr>
          <a:xfrm>
            <a:off x="1614805" y="1296035"/>
            <a:ext cx="8961755" cy="5041265"/>
          </a:xfrm>
          <a:prstGeom prst="rect">
            <a:avLst/>
          </a:prstGeom>
        </p:spPr>
      </p:pic>
      <p:pic>
        <p:nvPicPr>
          <p:cNvPr id="7" name="内容占位符 4" descr="view"/>
          <p:cNvPicPr>
            <a:picLocks noChangeAspect="1"/>
          </p:cNvPicPr>
          <p:nvPr/>
        </p:nvPicPr>
        <p:blipFill>
          <a:blip r:embed="rId3" cstate="print"/>
          <a:stretch>
            <a:fillRect/>
          </a:stretch>
        </p:blipFill>
        <p:spPr>
          <a:xfrm>
            <a:off x="15875" y="59055"/>
            <a:ext cx="12160250" cy="6740525"/>
          </a:xfrm>
          <a:prstGeom prst="rect">
            <a:avLst/>
          </a:prstGeom>
        </p:spPr>
      </p:pic>
      <p:sp>
        <p:nvSpPr>
          <p:cNvPr id="3" name="文本框 2"/>
          <p:cNvSpPr txBox="1"/>
          <p:nvPr/>
        </p:nvSpPr>
        <p:spPr>
          <a:xfrm>
            <a:off x="1050290" y="844550"/>
            <a:ext cx="9302115" cy="5169535"/>
          </a:xfrm>
          <a:prstGeom prst="rect">
            <a:avLst/>
          </a:prstGeom>
          <a:noFill/>
        </p:spPr>
        <p:txBody>
          <a:bodyPr wrap="square" rtlCol="0">
            <a:spAutoFit/>
          </a:bodyPr>
          <a:lstStyle/>
          <a:p>
            <a:r>
              <a:rPr lang="zh-CN" altLang="en-US" sz="3200">
                <a:solidFill>
                  <a:srgbClr val="C00000"/>
                </a:solidFill>
              </a:rPr>
              <a:t>踏实做课程：只有做的精彩，才能叙得精彩</a:t>
            </a:r>
            <a:endParaRPr lang="zh-CN" altLang="en-US">
              <a:solidFill>
                <a:srgbClr val="C00000"/>
              </a:solidFill>
            </a:endParaRPr>
          </a:p>
          <a:p>
            <a:endParaRPr lang="zh-CN" altLang="en-US"/>
          </a:p>
          <a:p>
            <a:r>
              <a:rPr lang="zh-CN" altLang="en-US" sz="2800">
                <a:latin typeface="宋体" panose="02010600030101010101" pitchFamily="2" charset="-122"/>
                <a:ea typeface="宋体" panose="02010600030101010101" pitchFamily="2" charset="-122"/>
                <a:cs typeface="宋体" panose="02010600030101010101" pitchFamily="2" charset="-122"/>
              </a:rPr>
              <a:t>课程是做出来的，是教师、幼儿以及家长等人员共同经历的一段美妙的旅程。因此，当主题确定后，我们首先要制定详实的方案，内容包括：课程所要达成的预期目标是什么，课程目标很重要，它是一个方向标，每个教师要做到心中有数；然后要思考，应该组织哪些活动才能实现这些目标，教学、游戏、材料准备有哪些，如何与家长、社区联系与合作、需要收集哪些资料，最后的展示形式是怎样的等等，再比如《</a:t>
            </a:r>
            <a:r>
              <a:rPr lang="zh-CN" altLang="en-US" sz="2800">
                <a:latin typeface="宋体" panose="02010600030101010101" pitchFamily="2" charset="-122"/>
                <a:ea typeface="宋体" panose="02010600030101010101" pitchFamily="2" charset="-122"/>
                <a:cs typeface="宋体" panose="02010600030101010101" pitchFamily="2" charset="-122"/>
                <a:sym typeface="+mn-ea"/>
              </a:rPr>
              <a:t>掰玉米》这个活动，实现要论证与商量活动的可行性与意义，还要与附近的农家联系，要去踩点进行实地查勘。这样，课程实施才能更有序、更有效。</a:t>
            </a: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descr="view"/>
          <p:cNvPicPr>
            <a:picLocks noGrp="1" noChangeAspect="1"/>
          </p:cNvPicPr>
          <p:nvPr>
            <p:ph idx="1"/>
          </p:nvPr>
        </p:nvPicPr>
        <p:blipFill>
          <a:blip r:embed="rId3" cstate="print"/>
          <a:stretch>
            <a:fillRect/>
          </a:stretch>
        </p:blipFill>
        <p:spPr>
          <a:xfrm>
            <a:off x="77470" y="-1905"/>
            <a:ext cx="12036425" cy="6861810"/>
          </a:xfrm>
          <a:prstGeom prst="rect">
            <a:avLst/>
          </a:prstGeom>
        </p:spPr>
      </p:pic>
      <p:sp>
        <p:nvSpPr>
          <p:cNvPr id="3" name="文本框 2"/>
          <p:cNvSpPr txBox="1"/>
          <p:nvPr/>
        </p:nvSpPr>
        <p:spPr>
          <a:xfrm>
            <a:off x="525145" y="1019810"/>
            <a:ext cx="9595485" cy="5323205"/>
          </a:xfrm>
          <a:prstGeom prst="rect">
            <a:avLst/>
          </a:prstGeom>
          <a:noFill/>
        </p:spPr>
        <p:txBody>
          <a:bodyPr wrap="square" rtlCol="0">
            <a:spAutoFit/>
          </a:bodyPr>
          <a:lstStyle/>
          <a:p>
            <a:r>
              <a:rPr lang="zh-CN" altLang="en-US" sz="3200">
                <a:solidFill>
                  <a:srgbClr val="C00000"/>
                </a:solidFill>
              </a:rPr>
              <a:t>真实记课程：好记性不如烂笔头</a:t>
            </a:r>
            <a:endParaRPr lang="zh-CN" altLang="en-US"/>
          </a:p>
          <a:p>
            <a:r>
              <a:rPr lang="zh-CN" altLang="en-US" sz="2800">
                <a:latin typeface="宋体" panose="02010600030101010101" pitchFamily="2" charset="-122"/>
                <a:ea typeface="宋体" panose="02010600030101010101" pitchFamily="2" charset="-122"/>
              </a:rPr>
              <a:t>    随时记录课程经历过程中的点点滴滴，是叙好课程的关键。根据叙事的需要，我们课采用文字、表格、拍照、录像等多种方式，记录课程中所发生的关键时间，孩子们在其中的所思所想以及所表现出来的一些典型的语言、行为，记录教师实施课程中的一些思考、困惑等，通过记录，使得教师能够对课程开展情况，对孩子们的发展情况等有个系统的了解，并能够及时调整课程方案，使得课程更适合每一个幼儿。同时还要注意收集课程开展过程中的各项资料，如幼儿绘画或手工作品、亲子制作的作品，所运用的调查表、记录表、倡议书或者问卷等，并进行适当的分类，以便能有效反映课程进程、幼儿发展的轨迹。</a:t>
            </a: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7" name="内容占位符 4" descr="view"/>
          <p:cNvPicPr>
            <a:picLocks noGrp="1" noChangeAspect="1"/>
          </p:cNvPicPr>
          <p:nvPr>
            <p:ph idx="1"/>
          </p:nvPr>
        </p:nvPicPr>
        <p:blipFill>
          <a:blip r:embed="rId3" cstate="print"/>
          <a:stretch>
            <a:fillRect/>
          </a:stretch>
        </p:blipFill>
        <p:spPr>
          <a:xfrm>
            <a:off x="80010" y="-15240"/>
            <a:ext cx="12041505" cy="6830695"/>
          </a:xfrm>
          <a:prstGeom prst="rect">
            <a:avLst/>
          </a:prstGeom>
        </p:spPr>
      </p:pic>
      <p:sp>
        <p:nvSpPr>
          <p:cNvPr id="4" name="文本框 3"/>
          <p:cNvSpPr txBox="1"/>
          <p:nvPr/>
        </p:nvSpPr>
        <p:spPr>
          <a:xfrm>
            <a:off x="1158240" y="1296035"/>
            <a:ext cx="8375015" cy="4739005"/>
          </a:xfrm>
          <a:prstGeom prst="rect">
            <a:avLst/>
          </a:prstGeom>
          <a:noFill/>
        </p:spPr>
        <p:txBody>
          <a:bodyPr wrap="square" rtlCol="0">
            <a:spAutoFit/>
          </a:bodyPr>
          <a:lstStyle/>
          <a:p>
            <a:r>
              <a:rPr lang="zh-CN" altLang="en-US" sz="3200">
                <a:solidFill>
                  <a:srgbClr val="C00000"/>
                </a:solidFill>
              </a:rPr>
              <a:t>用心说课程：珍珠串成美丽的项链</a:t>
            </a:r>
          </a:p>
          <a:p>
            <a:endParaRPr lang="zh-CN" altLang="en-US"/>
          </a:p>
          <a:p>
            <a:pPr>
              <a:lnSpc>
                <a:spcPct val="150000"/>
              </a:lnSpc>
            </a:pPr>
            <a:r>
              <a:rPr lang="zh-CN" altLang="en-US" sz="2800">
                <a:latin typeface="宋体" panose="02010600030101010101" pitchFamily="2" charset="-122"/>
                <a:ea typeface="宋体" panose="02010600030101010101" pitchFamily="2" charset="-122"/>
              </a:rPr>
              <a:t>    这根项链要串得好，不仅需要我们对所做的课程进行回顾、梳理、总结、归纳与提升，还需要采用描写、抒情、议论等多种手法，以讲故事的方式说出自己所经历过的课程实践，并诠释其中的意义，努力做到融故事性与思辨性、文学性与学理性相结合，让听者在身临其境的同时又能有所感悟，有所思考。</a:t>
            </a:r>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MODEL_TYPE" val="cover"/>
</p:tagLst>
</file>

<file path=ppt/tags/tag6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空白演示"/>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187308_1*a*1"/>
  <p:tag name="KSO_WM_TEMPLATE_CATEGORY" val="custom"/>
  <p:tag name="KSO_WM_TEMPLATE_INDEX" val="20187308"/>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在此输入您的封面副标题"/>
  <p:tag name="KSO_WM_UNIT_NOCLEAR" val="0"/>
  <p:tag name="KSO_WM_UNIT_VALUE" val="156"/>
  <p:tag name="KSO_WM_UNIT_HIGHLIGHT" val="0"/>
  <p:tag name="KSO_WM_UNIT_COMPATIBLE" val="0"/>
  <p:tag name="KSO_WM_UNIT_DIAGRAM_ISNUMVISUAL" val="0"/>
  <p:tag name="KSO_WM_UNIT_DIAGRAM_ISREFERUNIT" val="0"/>
  <p:tag name="KSO_WM_UNIT_TYPE" val="b"/>
  <p:tag name="KSO_WM_UNIT_INDEX" val="1"/>
  <p:tag name="KSO_WM_UNIT_ID" val="custom20187308_1*b*1"/>
  <p:tag name="KSO_WM_TEMPLATE_CATEGORY" val="custom"/>
  <p:tag name="KSO_WM_TEMPLATE_INDEX" val="20187308"/>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1069</Words>
  <Application>Microsoft Office PowerPoint</Application>
  <PresentationFormat>自定义</PresentationFormat>
  <Paragraphs>54</Paragraphs>
  <Slides>10</Slides>
  <Notes>1</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空白演示</vt:lpstr>
      <vt:lpstr>幻灯片 2</vt:lpstr>
      <vt:lpstr>幻灯片 3</vt:lpstr>
      <vt:lpstr>幻灯片 4</vt:lpstr>
      <vt:lpstr>sheng</vt:lpstr>
      <vt:lpstr>幻灯片 6</vt:lpstr>
      <vt:lpstr>幻灯片 7</vt:lpstr>
      <vt:lpstr>幻灯片 8</vt:lpstr>
      <vt:lpstr>幻灯片 9</vt:lpstr>
      <vt:lpstr>幻灯片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USER-</cp:lastModifiedBy>
  <cp:revision>34</cp:revision>
  <dcterms:created xsi:type="dcterms:W3CDTF">2019-06-19T02:08:00Z</dcterms:created>
  <dcterms:modified xsi:type="dcterms:W3CDTF">2019-10-31T06:25:36Z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