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70" r:id="rId7"/>
    <p:sldId id="272" r:id="rId8"/>
    <p:sldId id="273" r:id="rId9"/>
    <p:sldId id="278" r:id="rId10"/>
    <p:sldId id="277" r:id="rId11"/>
    <p:sldId id="276" r:id="rId12"/>
    <p:sldId id="275" r:id="rId13"/>
    <p:sldId id="280" r:id="rId14"/>
    <p:sldId id="279" r:id="rId15"/>
    <p:sldId id="274" r:id="rId16"/>
    <p:sldId id="281" r:id="rId17"/>
    <p:sldId id="282" r:id="rId18"/>
    <p:sldId id="261" r:id="rId19"/>
    <p:sldId id="262" r:id="rId20"/>
    <p:sldId id="265" r:id="rId21"/>
    <p:sldId id="266" r:id="rId22"/>
    <p:sldId id="299" r:id="rId23"/>
    <p:sldId id="268" r:id="rId24"/>
    <p:sldId id="298" r:id="rId25"/>
    <p:sldId id="300" r:id="rId26"/>
    <p:sldId id="301" r:id="rId27"/>
    <p:sldId id="310" r:id="rId28"/>
    <p:sldId id="311" r:id="rId29"/>
    <p:sldId id="302" r:id="rId30"/>
    <p:sldId id="269" r:id="rId31"/>
  </p:sldIdLst>
  <p:sldSz cx="16777970" cy="947547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3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3399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55"/>
    <p:restoredTop sz="94660"/>
  </p:normalViewPr>
  <p:slideViewPr>
    <p:cSldViewPr showGuides="1">
      <p:cViewPr varScale="1">
        <p:scale>
          <a:sx n="87" d="100"/>
          <a:sy n="87" d="100"/>
        </p:scale>
        <p:origin x="348" y="108"/>
      </p:cViewPr>
      <p:guideLst>
        <p:guide orient="horz" pos="2983"/>
        <p:guide pos="52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页眉占位符 1638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sz="1200" dirty="0"/>
          </a:p>
        </p:txBody>
      </p:sp>
      <p:sp>
        <p:nvSpPr>
          <p:cNvPr id="16387" name="日期占位符 1638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16388" name="幻灯片图像占位符 16387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93700" y="685800"/>
            <a:ext cx="60706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389" name="文本占位符 1638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6390" name="页脚占位符 1638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sz="1200" dirty="0"/>
          </a:p>
        </p:txBody>
      </p:sp>
      <p:sp>
        <p:nvSpPr>
          <p:cNvPr id="16391" name="灯片编号占位符 1639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740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5734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7" name="文本占位符 5734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5836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8371" name="文本占位符 583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5939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395" name="文本占位符 5939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6041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0419" name="文本占位符 604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6144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43" name="文本占位符 6144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6246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2467" name="文本占位符 6246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2252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2355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2662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2764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843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2867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3072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945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5017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文本占位符 5017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5222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文本占位符 5222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5324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54273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5" name="文本占位符 5427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55297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5632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文本占位符 5632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en-US" altLang="zh-CN" sz="1200" dirty="0"/>
            </a:fld>
            <a:endParaRPr 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97326" y="1550835"/>
            <a:ext cx="12583954" cy="3299088"/>
          </a:xfrm>
          <a:prstGeom prst="rect">
            <a:avLst/>
          </a:prstGeom>
        </p:spPr>
        <p:txBody>
          <a:bodyPr anchor="b"/>
          <a:lstStyle>
            <a:lvl1pPr algn="ctr">
              <a:defRPr sz="825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97326" y="4977149"/>
            <a:ext cx="12583954" cy="228786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305"/>
            </a:lvl1pPr>
            <a:lvl2pPr marL="629285" indent="0" algn="ctr">
              <a:buNone/>
              <a:defRPr sz="2750"/>
            </a:lvl2pPr>
            <a:lvl3pPr marL="1258570" indent="0" algn="ctr">
              <a:buNone/>
              <a:defRPr sz="2475"/>
            </a:lvl3pPr>
            <a:lvl4pPr marL="1887855" indent="0" algn="ctr">
              <a:buNone/>
              <a:defRPr sz="2200"/>
            </a:lvl4pPr>
            <a:lvl5pPr marL="2516505" indent="0" algn="ctr">
              <a:buNone/>
              <a:defRPr sz="2200"/>
            </a:lvl5pPr>
            <a:lvl6pPr marL="3145790" indent="0" algn="ctr">
              <a:buNone/>
              <a:defRPr sz="2200"/>
            </a:lvl6pPr>
            <a:lvl7pPr marL="3775075" indent="0" algn="ctr">
              <a:buNone/>
              <a:defRPr sz="2200"/>
            </a:lvl7pPr>
            <a:lvl8pPr marL="4404360" indent="0" algn="ctr">
              <a:buNone/>
              <a:defRPr sz="2200"/>
            </a:lvl8pPr>
            <a:lvl9pPr marL="5033645" indent="0" algn="ctr">
              <a:buNone/>
              <a:defRPr sz="2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007189" y="504515"/>
            <a:ext cx="3617887" cy="803056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3529" y="504515"/>
            <a:ext cx="10643928" cy="803056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53529" y="2522574"/>
            <a:ext cx="7130907" cy="601250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8494169" y="2522574"/>
            <a:ext cx="7130907" cy="289986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8494169" y="5633018"/>
            <a:ext cx="7130907" cy="290205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4790" y="2362446"/>
            <a:ext cx="14471547" cy="3941796"/>
          </a:xfrm>
          <a:prstGeom prst="rect">
            <a:avLst/>
          </a:prstGeom>
        </p:spPr>
        <p:txBody>
          <a:bodyPr anchor="b"/>
          <a:lstStyle>
            <a:lvl1pPr>
              <a:defRPr sz="825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4790" y="6341533"/>
            <a:ext cx="14471547" cy="20728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305">
                <a:solidFill>
                  <a:schemeClr val="tx1">
                    <a:tint val="75000"/>
                  </a:schemeClr>
                </a:solidFill>
              </a:defRPr>
            </a:lvl1pPr>
            <a:lvl2pPr marL="629285" indent="0">
              <a:buNone/>
              <a:defRPr sz="2750">
                <a:solidFill>
                  <a:schemeClr val="tx1">
                    <a:tint val="75000"/>
                  </a:schemeClr>
                </a:solidFill>
              </a:defRPr>
            </a:lvl2pPr>
            <a:lvl3pPr marL="1258570" indent="0">
              <a:buNone/>
              <a:defRPr sz="2475">
                <a:solidFill>
                  <a:schemeClr val="tx1">
                    <a:tint val="75000"/>
                  </a:schemeClr>
                </a:solidFill>
              </a:defRPr>
            </a:lvl3pPr>
            <a:lvl4pPr marL="188785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51650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14579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377507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44043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03364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53529" y="2522574"/>
            <a:ext cx="7130907" cy="60125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94169" y="2522574"/>
            <a:ext cx="7130907" cy="60125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5714" y="504515"/>
            <a:ext cx="14471547" cy="183160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33236" y="2457373"/>
            <a:ext cx="6707002" cy="1138448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855"/>
            </a:lvl1pPr>
            <a:lvl2pPr marL="629285" indent="0">
              <a:buNone/>
              <a:defRPr sz="3305"/>
            </a:lvl2pPr>
            <a:lvl3pPr marL="1258570" indent="0">
              <a:buNone/>
              <a:defRPr sz="2750"/>
            </a:lvl3pPr>
            <a:lvl4pPr marL="1887855" indent="0">
              <a:buNone/>
              <a:defRPr sz="2475"/>
            </a:lvl4pPr>
            <a:lvl5pPr marL="2516505" indent="0">
              <a:buNone/>
              <a:defRPr sz="2475"/>
            </a:lvl5pPr>
            <a:lvl6pPr marL="3145790" indent="0">
              <a:buNone/>
              <a:defRPr sz="2475"/>
            </a:lvl6pPr>
            <a:lvl7pPr marL="3775075" indent="0">
              <a:buNone/>
              <a:defRPr sz="2475"/>
            </a:lvl7pPr>
            <a:lvl8pPr marL="4404360" indent="0">
              <a:buNone/>
              <a:defRPr sz="2475"/>
            </a:lvl8pPr>
            <a:lvl9pPr marL="5033645" indent="0">
              <a:buNone/>
              <a:defRPr sz="24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633236" y="3682912"/>
            <a:ext cx="6707002" cy="48697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8610785" y="2457373"/>
            <a:ext cx="6740034" cy="1138448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3855"/>
            </a:lvl1pPr>
            <a:lvl2pPr marL="629285" indent="0">
              <a:buNone/>
              <a:defRPr sz="3305"/>
            </a:lvl2pPr>
            <a:lvl3pPr marL="1258570" indent="0">
              <a:buNone/>
              <a:defRPr sz="2750"/>
            </a:lvl3pPr>
            <a:lvl4pPr marL="1887855" indent="0">
              <a:buNone/>
              <a:defRPr sz="2475"/>
            </a:lvl4pPr>
            <a:lvl5pPr marL="2516505" indent="0">
              <a:buNone/>
              <a:defRPr sz="2475"/>
            </a:lvl5pPr>
            <a:lvl6pPr marL="3145790" indent="0">
              <a:buNone/>
              <a:defRPr sz="2475"/>
            </a:lvl6pPr>
            <a:lvl7pPr marL="3775075" indent="0">
              <a:buNone/>
              <a:defRPr sz="2475"/>
            </a:lvl7pPr>
            <a:lvl8pPr marL="4404360" indent="0">
              <a:buNone/>
              <a:defRPr sz="2475"/>
            </a:lvl8pPr>
            <a:lvl9pPr marL="5033645" indent="0">
              <a:buNone/>
              <a:defRPr sz="24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8610785" y="3682912"/>
            <a:ext cx="6740034" cy="48697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3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5714" y="631740"/>
            <a:ext cx="5411536" cy="2211091"/>
          </a:xfrm>
          <a:prstGeom prst="rect">
            <a:avLst/>
          </a:prstGeom>
        </p:spPr>
        <p:txBody>
          <a:bodyPr anchor="b"/>
          <a:lstStyle>
            <a:lvl1pPr>
              <a:defRPr sz="440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33093" y="1364384"/>
            <a:ext cx="8494169" cy="6734176"/>
          </a:xfrm>
          <a:prstGeom prst="rect">
            <a:avLst/>
          </a:prstGeom>
        </p:spPr>
        <p:txBody>
          <a:bodyPr/>
          <a:lstStyle>
            <a:lvl1pPr>
              <a:defRPr sz="4405"/>
            </a:lvl1pPr>
            <a:lvl2pPr>
              <a:defRPr sz="3855"/>
            </a:lvl2pPr>
            <a:lvl3pPr>
              <a:defRPr sz="3305"/>
            </a:lvl3pPr>
            <a:lvl4pPr>
              <a:defRPr sz="2750"/>
            </a:lvl4pPr>
            <a:lvl5pPr>
              <a:defRPr sz="2750"/>
            </a:lvl5pPr>
            <a:lvl6pPr>
              <a:defRPr sz="2750"/>
            </a:lvl6pPr>
            <a:lvl7pPr>
              <a:defRPr sz="2750"/>
            </a:lvl7pPr>
            <a:lvl8pPr>
              <a:defRPr sz="2750"/>
            </a:lvl8pPr>
            <a:lvl9pPr>
              <a:defRPr sz="2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55714" y="2842832"/>
            <a:ext cx="5411536" cy="52666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/>
            </a:lvl1pPr>
            <a:lvl2pPr marL="629285" indent="0">
              <a:buNone/>
              <a:defRPr sz="1925"/>
            </a:lvl2pPr>
            <a:lvl3pPr marL="1258570" indent="0">
              <a:buNone/>
              <a:defRPr sz="1650"/>
            </a:lvl3pPr>
            <a:lvl4pPr marL="1887855" indent="0">
              <a:buNone/>
              <a:defRPr sz="1375"/>
            </a:lvl4pPr>
            <a:lvl5pPr marL="2516505" indent="0">
              <a:buNone/>
              <a:defRPr sz="1375"/>
            </a:lvl5pPr>
            <a:lvl6pPr marL="3145790" indent="0">
              <a:buNone/>
              <a:defRPr sz="1375"/>
            </a:lvl6pPr>
            <a:lvl7pPr marL="3775075" indent="0">
              <a:buNone/>
              <a:defRPr sz="1375"/>
            </a:lvl7pPr>
            <a:lvl8pPr marL="4404360" indent="0">
              <a:buNone/>
              <a:defRPr sz="1375"/>
            </a:lvl8pPr>
            <a:lvl9pPr marL="5033645" indent="0">
              <a:buNone/>
              <a:defRPr sz="13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advClick="0" advTm="3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5714" y="631740"/>
            <a:ext cx="5732345" cy="2211091"/>
          </a:xfrm>
          <a:prstGeom prst="rect">
            <a:avLst/>
          </a:prstGeom>
        </p:spPr>
        <p:txBody>
          <a:bodyPr anchor="b"/>
          <a:lstStyle>
            <a:lvl1pPr>
              <a:defRPr sz="440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133093" y="631742"/>
            <a:ext cx="8494169" cy="74668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5"/>
            </a:lvl1pPr>
            <a:lvl2pPr marL="629285" indent="0">
              <a:buNone/>
              <a:defRPr sz="3855"/>
            </a:lvl2pPr>
            <a:lvl3pPr marL="1258570" indent="0">
              <a:buNone/>
              <a:defRPr sz="3305"/>
            </a:lvl3pPr>
            <a:lvl4pPr marL="1887855" indent="0">
              <a:buNone/>
              <a:defRPr sz="2750"/>
            </a:lvl4pPr>
            <a:lvl5pPr marL="2516505" indent="0">
              <a:buNone/>
              <a:defRPr sz="2750"/>
            </a:lvl5pPr>
            <a:lvl6pPr marL="3145790" indent="0">
              <a:buNone/>
              <a:defRPr sz="2750"/>
            </a:lvl6pPr>
            <a:lvl7pPr marL="3775075" indent="0">
              <a:buNone/>
              <a:defRPr sz="2750"/>
            </a:lvl7pPr>
            <a:lvl8pPr marL="4404360" indent="0">
              <a:buNone/>
              <a:defRPr sz="2750"/>
            </a:lvl8pPr>
            <a:lvl9pPr marL="5033645" indent="0">
              <a:buNone/>
              <a:defRPr sz="275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55714" y="2842832"/>
            <a:ext cx="5732345" cy="52666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750"/>
            </a:lvl1pPr>
            <a:lvl2pPr marL="629285" indent="0">
              <a:buNone/>
              <a:defRPr sz="2475"/>
            </a:lvl2pPr>
            <a:lvl3pPr marL="1258570" indent="0">
              <a:buNone/>
              <a:defRPr sz="2200"/>
            </a:lvl3pPr>
            <a:lvl4pPr marL="1887855" indent="0">
              <a:buNone/>
              <a:defRPr sz="1925"/>
            </a:lvl4pPr>
            <a:lvl5pPr marL="2516505" indent="0">
              <a:buNone/>
              <a:defRPr sz="1925"/>
            </a:lvl5pPr>
            <a:lvl6pPr marL="3145790" indent="0">
              <a:buNone/>
              <a:defRPr sz="1925"/>
            </a:lvl6pPr>
            <a:lvl7pPr marL="3775075" indent="0">
              <a:buNone/>
              <a:defRPr sz="1925"/>
            </a:lvl7pPr>
            <a:lvl8pPr marL="4404360" indent="0">
              <a:buNone/>
              <a:defRPr sz="1925"/>
            </a:lvl8pPr>
            <a:lvl9pPr marL="5033645" indent="0">
              <a:buNone/>
              <a:defRPr sz="192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advClick="0" advTm="3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图片 1031" descr="背景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6776700" cy="9474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Click="0" advTm="3000">
    <p:random/>
  </p:transition>
  <p:hf sldNum="0" hdr="0"/>
  <p:txStyles>
    <p:titleStyle>
      <a:lvl1pPr marL="0" lvl="0" indent="0" algn="ctr" defTabSz="15005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7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61975" lvl="0" indent="-561975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5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219200" lvl="1" indent="-469900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4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875155" lvl="2" indent="-374650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9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2625725" lvl="3" indent="-375920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3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3375025" lvl="4" indent="-374650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3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3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3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3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50050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3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5.png"/><Relationship Id="rId2" Type="http://schemas.openxmlformats.org/officeDocument/2006/relationships/image" Target="../media/image49.png"/><Relationship Id="rId1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1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8.png"/><Relationship Id="rId2" Type="http://schemas.openxmlformats.org/officeDocument/2006/relationships/image" Target="../media/image59.png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56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hyperlink" Target="VID20191105161901.mp4" TargetMode="External"/><Relationship Id="rId3" Type="http://schemas.openxmlformats.org/officeDocument/2006/relationships/image" Target="../media/image60.png"/><Relationship Id="rId2" Type="http://schemas.openxmlformats.org/officeDocument/2006/relationships/image" Target="../media/image56.png"/><Relationship Id="rId1" Type="http://schemas.openxmlformats.org/officeDocument/2006/relationships/hyperlink" Target="VID20191105162241.mp4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3.png"/><Relationship Id="rId3" Type="http://schemas.openxmlformats.org/officeDocument/2006/relationships/image" Target="../media/image14.png"/><Relationship Id="rId2" Type="http://schemas.openxmlformats.org/officeDocument/2006/relationships/image" Target="../media/image25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9" name="图片 2068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5763" y="712470"/>
            <a:ext cx="13465175" cy="8434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71" name="图片 2070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9938"/>
            <a:ext cx="16778288" cy="489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6" name="文本框 2055"/>
          <p:cNvSpPr txBox="1"/>
          <p:nvPr/>
        </p:nvSpPr>
        <p:spPr>
          <a:xfrm>
            <a:off x="2321560" y="1833880"/>
            <a:ext cx="119208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zh-CN" sz="72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主动理念下的一日生活管理</a:t>
            </a:r>
            <a:endParaRPr lang="zh-CN" sz="7200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55" name="文本框 2054"/>
          <p:cNvSpPr txBox="1"/>
          <p:nvPr/>
        </p:nvSpPr>
        <p:spPr>
          <a:xfrm>
            <a:off x="6257925" y="3116898"/>
            <a:ext cx="7127875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zh-CN" altLang="en-US" sz="3200" b="1">
                <a:sym typeface="+mn-ea"/>
              </a:rPr>
              <a:t>新魏幼儿园园本培训</a:t>
            </a:r>
            <a:endParaRPr lang="zh-CN" altLang="en-US" sz="3200">
              <a:sym typeface="+mn-ea"/>
            </a:endParaRPr>
          </a:p>
          <a:p>
            <a:pPr lvl="0" defTabSz="1500505">
              <a:spcBef>
                <a:spcPct val="50000"/>
              </a:spcBef>
            </a:pPr>
            <a:r>
              <a:rPr lang="zh-CN" altLang="en-US" sz="3200">
                <a:sym typeface="+mn-ea"/>
              </a:rPr>
              <a:t>   </a:t>
            </a:r>
            <a:r>
              <a:rPr lang="en-US" altLang="zh-CN" sz="3200">
                <a:sym typeface="+mn-ea"/>
              </a:rPr>
              <a:t>2019</a:t>
            </a:r>
            <a:r>
              <a:rPr lang="zh-CN" altLang="en-US" sz="3200">
                <a:sym typeface="+mn-ea"/>
              </a:rPr>
              <a:t>年</a:t>
            </a:r>
            <a:r>
              <a:rPr lang="en-US" altLang="zh-CN" sz="3200">
                <a:sym typeface="+mn-ea"/>
              </a:rPr>
              <a:t>11</a:t>
            </a:r>
            <a:r>
              <a:rPr lang="zh-CN" altLang="en-US" sz="3200">
                <a:sym typeface="+mn-ea"/>
              </a:rPr>
              <a:t>月</a:t>
            </a:r>
            <a:r>
              <a:rPr lang="en-US" altLang="zh-CN" sz="3200">
                <a:sym typeface="+mn-ea"/>
              </a:rPr>
              <a:t>18</a:t>
            </a:r>
            <a:r>
              <a:rPr lang="zh-CN" altLang="en-US" sz="3200">
                <a:sym typeface="+mn-ea"/>
              </a:rPr>
              <a:t>日</a:t>
            </a:r>
            <a:endParaRPr lang="zh-CN" altLang="en-US" sz="3200" b="1"/>
          </a:p>
          <a:p>
            <a:pPr lvl="0" defTabSz="1500505">
              <a:spcBef>
                <a:spcPct val="50000"/>
              </a:spcBef>
            </a:pPr>
            <a:endParaRPr 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70" name="图片 2069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8193" y="4109085"/>
            <a:ext cx="12749212" cy="4897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205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图片 40963" descr="1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5" name="图片 40964" descr="1-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9300" y="5794375"/>
            <a:ext cx="5003800" cy="3681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6" name="图片 40965" descr="1-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12" y="-735012"/>
            <a:ext cx="4121150" cy="1019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7" name="图片 40966" descr="1-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6405" y="3179128"/>
            <a:ext cx="14708188" cy="4164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597910" y="1874520"/>
            <a:ext cx="88290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/>
              <a:t>二、主动学习的理论基础</a:t>
            </a:r>
            <a:endParaRPr lang="zh-CN" altLang="en-US" sz="6000" b="1"/>
          </a:p>
        </p:txBody>
      </p:sp>
      <p:sp>
        <p:nvSpPr>
          <p:cNvPr id="3" name="文本框 2"/>
          <p:cNvSpPr txBox="1"/>
          <p:nvPr/>
        </p:nvSpPr>
        <p:spPr>
          <a:xfrm>
            <a:off x="3055620" y="4771390"/>
            <a:ext cx="31007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幼儿发起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675870" y="4627245"/>
            <a:ext cx="30111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教师发起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129905" y="5324475"/>
            <a:ext cx="27793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主动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图片 47107" descr="1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1" name="图片 47110" descr="1-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5475" y="2938463"/>
            <a:ext cx="6732588" cy="487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9" name="图片 47108" descr="1-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7138" y="4378325"/>
            <a:ext cx="5218112" cy="471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10" name="图片 47109" descr="1-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454025"/>
            <a:ext cx="11685588" cy="9929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43280" y="1898650"/>
            <a:ext cx="7672705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活教育</a:t>
            </a:r>
            <a:endParaRPr lang="zh-CN" altLang="en-US" b="1"/>
          </a:p>
          <a:p>
            <a:endParaRPr lang="zh-CN" altLang="en-US" sz="2400"/>
          </a:p>
          <a:p>
            <a:r>
              <a:rPr lang="zh-CN" altLang="en-US" sz="2400"/>
              <a:t>活教育思想在我国幼儿教育界有广泛而深远的影响，活教育倡导:一切设施、一切活动以儿童为中心的主体，学校里一切活动差不多都是儿童的活动。教育的目的在培养做人的态度，养成优良的习惯，发现内在的兴趣，获得求知的方法，训练人生的基本技能。一切教学，集中在做，做中学，做中教，做中求进步。分组学习，共同研讨以爱以德来感化儿童。</a:t>
            </a:r>
            <a:endParaRPr lang="zh-CN" altLang="en-US" sz="2400"/>
          </a:p>
          <a:p>
            <a:endParaRPr lang="zh-CN" altLang="en-US"/>
          </a:p>
          <a:p>
            <a:r>
              <a:rPr lang="zh-CN" altLang="en-US"/>
              <a:t>建构主义</a:t>
            </a:r>
            <a:r>
              <a:rPr lang="en-US" altLang="zh-CN"/>
              <a:t>——</a:t>
            </a:r>
            <a:r>
              <a:rPr lang="zh-CN" altLang="en-US"/>
              <a:t>皮亚杰</a:t>
            </a:r>
            <a:endParaRPr lang="zh-CN" altLang="en-US"/>
          </a:p>
          <a:p>
            <a:r>
              <a:rPr lang="zh-CN" altLang="en-US"/>
              <a:t>                       杜威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发现学习</a:t>
            </a:r>
            <a:r>
              <a:rPr lang="en-US" altLang="zh-CN"/>
              <a:t>——</a:t>
            </a:r>
            <a:r>
              <a:rPr lang="zh-CN" altLang="en-US">
                <a:sym typeface="+mn-ea"/>
              </a:rPr>
              <a:t>布鲁纳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7" name="图片 46086" descr="1-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637" y="-136525"/>
            <a:ext cx="16798925" cy="9612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图片 46085" descr="1-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7363" y="0"/>
            <a:ext cx="441960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8" name="图片 46087" descr="1-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49313"/>
            <a:ext cx="4730750" cy="530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265295" y="1995805"/>
            <a:ext cx="860171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皮亚杰</a:t>
            </a:r>
            <a:r>
              <a:rPr lang="zh-CN" altLang="en-US"/>
              <a:t>：儿童是一个独立的变量；知识是主体与外部不断相互作用而逐步建构的结果；认识是一个主动积极和不断的建构活动；发展是一个积极的建构结果，儿童要通过自己的活动，一再地架构他的智力基本概念和思维形式。儿童是主动的学习者，真正的学习并不是由教育直接传授给儿童，而是来源于儿童本身，应该由儿童自发的主动的进行学习，自发性的寻找问题的答案。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2" name="图片 39941" descr="1-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512" y="298450"/>
            <a:ext cx="16792575" cy="926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1" name="图片 39940" descr="1-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07038"/>
            <a:ext cx="6808788" cy="396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102485" y="2103755"/>
            <a:ext cx="125152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</a:t>
            </a:r>
            <a:r>
              <a:rPr lang="zh-CN" altLang="en-US"/>
              <a:t>作为父母或者教师都是儿童学习的支持者，要尊重儿童的学习愿望，不能强加给儿童；教师的作用是间接的，教师不是直接把某个现成的知识直接传达给儿童；而是介绍问题和对策，让儿童主动自发的学习。</a:t>
            </a:r>
            <a:endParaRPr lang="zh-CN" altLang="en-US"/>
          </a:p>
          <a:p>
            <a:r>
              <a:rPr lang="zh-CN" altLang="en-US"/>
              <a:t>      教育的主要目的就是促进儿童的智力发展和思维能力，人的智力发展最后一个阶段</a:t>
            </a:r>
            <a:r>
              <a:rPr lang="en-US" altLang="zh-CN"/>
              <a:t>——</a:t>
            </a:r>
            <a:r>
              <a:rPr lang="zh-CN" altLang="en-US"/>
              <a:t>抽象思维阶段，这也是认知发展的理想目标。教育不是传授事实和知识，儿童也不是按照所呈现出来的事实加以被动的吸收，重要的是要刺激儿童心智发展，儿童并不是接收和灌输的结果，而是学会如何思维。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图片 48131" descr="1-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512" y="298450"/>
            <a:ext cx="16792575" cy="926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3" name="图片 48132" descr="1-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70588"/>
            <a:ext cx="5145088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4" name="图片 48133" descr="1-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338" y="287338"/>
            <a:ext cx="3962400" cy="3621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5" name="图片 48134" descr="1-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41163" y="5129213"/>
            <a:ext cx="4937125" cy="434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8895" y="920750"/>
            <a:ext cx="9002395" cy="763333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图片 49155" descr="1-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6512" y="298450"/>
            <a:ext cx="16792575" cy="9264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7" name="图片 49156" descr="1-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3513" y="3563938"/>
            <a:ext cx="6454775" cy="5911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8" name="图片 49157" descr="1-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970588"/>
            <a:ext cx="5145088" cy="350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792605" y="1273810"/>
            <a:ext cx="1250061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latin typeface="+mn-ea"/>
                <a:ea typeface="+mn-ea"/>
                <a:cs typeface="+mn-ea"/>
              </a:rPr>
              <a:t>三、高瞻课程</a:t>
            </a:r>
            <a:r>
              <a:rPr lang="en-US" altLang="zh-CN" sz="6000" b="1">
                <a:latin typeface="+mn-ea"/>
                <a:ea typeface="+mn-ea"/>
                <a:cs typeface="+mn-ea"/>
              </a:rPr>
              <a:t>“</a:t>
            </a:r>
            <a:r>
              <a:rPr lang="zh-CN" altLang="en-US" sz="6000" b="1">
                <a:latin typeface="+mn-ea"/>
                <a:ea typeface="+mn-ea"/>
                <a:cs typeface="+mn-ea"/>
              </a:rPr>
              <a:t>主动学习</a:t>
            </a:r>
            <a:r>
              <a:rPr lang="en-US" altLang="zh-CN" sz="6000" b="1">
                <a:latin typeface="+mn-ea"/>
                <a:ea typeface="+mn-ea"/>
                <a:cs typeface="+mn-ea"/>
              </a:rPr>
              <a:t>”</a:t>
            </a:r>
            <a:r>
              <a:rPr lang="zh-CN" altLang="en-US" sz="6000" b="1">
                <a:latin typeface="+mn-ea"/>
                <a:ea typeface="+mn-ea"/>
                <a:cs typeface="+mn-ea"/>
              </a:rPr>
              <a:t>的内核</a:t>
            </a:r>
            <a:endParaRPr lang="zh-CN" altLang="en-US" sz="3200">
              <a:latin typeface="+mn-ea"/>
              <a:ea typeface="+mn-ea"/>
              <a:cs typeface="+mn-ea"/>
            </a:endParaRPr>
          </a:p>
          <a:p>
            <a:endParaRPr lang="zh-CN" altLang="en-US" sz="2800">
              <a:latin typeface="+mn-ea"/>
              <a:ea typeface="+mn-ea"/>
              <a:cs typeface="+mn-ea"/>
            </a:endParaRPr>
          </a:p>
          <a:p>
            <a:r>
              <a:rPr lang="zh-CN" altLang="en-US" sz="2800">
                <a:latin typeface="+mn-ea"/>
                <a:ea typeface="+mn-ea"/>
                <a:cs typeface="+mn-ea"/>
              </a:rPr>
              <a:t>主动学习：高瞻课程的核心思想</a:t>
            </a:r>
            <a:endParaRPr lang="zh-CN" altLang="en-US" sz="2800">
              <a:latin typeface="+mn-ea"/>
              <a:ea typeface="+mn-ea"/>
              <a:cs typeface="+mn-ea"/>
            </a:endParaRPr>
          </a:p>
          <a:p>
            <a:r>
              <a:rPr lang="zh-CN" altLang="en-US" sz="2800">
                <a:latin typeface="+mn-ea"/>
                <a:ea typeface="+mn-ea"/>
                <a:cs typeface="+mn-ea"/>
              </a:rPr>
              <a:t>高瞻课程模式(high/scope pro-gram)是由美国高瞻课程教育研究基金会开发并在，30多个国家成功推广的早期教育课程模式，其课程内容由主动学习、师幼互动、日常生活、学习环境和评价等要素构成，处于核心地位的则是主动学习。</a:t>
            </a:r>
            <a:endParaRPr lang="zh-CN" altLang="en-US" sz="2800">
              <a:latin typeface="+mn-ea"/>
              <a:ea typeface="+mn-ea"/>
              <a:cs typeface="+mn-ea"/>
            </a:endParaRPr>
          </a:p>
          <a:p>
            <a:endParaRPr lang="zh-CN" altLang="en-US" sz="2800">
              <a:latin typeface="+mn-ea"/>
              <a:ea typeface="+mn-ea"/>
              <a:cs typeface="+mn-ea"/>
            </a:endParaRPr>
          </a:p>
          <a:p>
            <a:endParaRPr lang="zh-CN" altLang="en-US" sz="2800"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图片 7171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989888"/>
            <a:ext cx="16778288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172" descr="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575" y="417513"/>
            <a:ext cx="8748713" cy="8696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7173" descr="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6775" y="2146300"/>
            <a:ext cx="6288088" cy="6972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087880" y="1897380"/>
            <a:ext cx="7394575" cy="6092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所谓主动学习(Active Learning)，是指由学习者发起的学习，是学习者通过操作物体与人、观念、情景的相互作用，主动地建构关于现实知识的过程。High/Scope是以皮亚杰的认知发展理论为基础的，认为幼儿逻辑运算能力尚没有充分发展，他们主要依靠动作，直接作用于环境而获得经验。因此，幼儿学习的最佳方式不是依靠老师手把手地教或传递，而是向幼儿提供丰富的材料，让幼儿与他人、活动有着直接的、亲身实践的经历和想法，通过与世界和周围人们的交流来构造他们自己的知识体系。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8195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989888"/>
            <a:ext cx="16778288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8196" descr="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43" y="495300"/>
            <a:ext cx="15265400" cy="8980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文本框 8198"/>
          <p:cNvSpPr txBox="1"/>
          <p:nvPr/>
        </p:nvSpPr>
        <p:spPr>
          <a:xfrm>
            <a:off x="7988300" y="3032760"/>
            <a:ext cx="588772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High/scope认为，一个真正的主动学习应包括以下四个环节：幼儿用自己的方式操作、使用物体，在活动中思考，来自幼儿内在的动机、需要和问题解决。或者说，主动学习就是幼儿在内在兴趣、需要的基础上，对物体进行操作，开展活动，在活动中不断思考，发现问题并解决问题的过程。</a:t>
            </a: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2197100" y="3297238"/>
            <a:ext cx="27368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四个环节</a:t>
            </a:r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 build="allAtOnce"/>
      <p:bldP spid="8200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图片 11267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989888"/>
            <a:ext cx="16778288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11268" descr="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9490" y="5201285"/>
            <a:ext cx="7826375" cy="42748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11269" descr="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6064250"/>
            <a:ext cx="6948488" cy="3411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85190" y="793115"/>
            <a:ext cx="14474825" cy="5862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defTabSz="1500505">
              <a:spcBef>
                <a:spcPts val="0"/>
              </a:spcBef>
            </a:pPr>
            <a:r>
              <a:rPr lang="zh-CN" altLang="en-US" dirty="0">
                <a:sym typeface="+mn-ea"/>
              </a:rPr>
              <a:t>二、主动学习的发生条件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500505">
              <a:spcBef>
                <a:spcPts val="0"/>
              </a:spcBef>
            </a:pPr>
            <a:r>
              <a:rPr lang="zh-CN" altLang="en-US" dirty="0">
                <a:sym typeface="+mn-ea"/>
              </a:rPr>
              <a:t>High/Scope认为，幼儿的主动学习不会自然发生，要促进幼儿主动学习的发生，必须向幼儿提供主动学习的环境。主动学习的环境包括以下五个要素：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500505">
              <a:spcBef>
                <a:spcPts val="0"/>
              </a:spcBef>
            </a:pPr>
            <a:r>
              <a:rPr lang="zh-CN" altLang="en-US" dirty="0">
                <a:sym typeface="+mn-ea"/>
              </a:rPr>
              <a:t>1.材料：要提供丰富的、能适应孩子不同发展需要的材料。这些材料也是幼儿能够轻易取得的。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500505">
              <a:spcBef>
                <a:spcPts val="0"/>
              </a:spcBef>
            </a:pPr>
            <a:r>
              <a:rPr lang="zh-CN" altLang="en-US" dirty="0">
                <a:sym typeface="+mn-ea"/>
              </a:rPr>
              <a:t>2.操作：要提供幼儿自由进行操作、转换、组合材料的机会。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500505">
              <a:spcBef>
                <a:spcPts val="0"/>
              </a:spcBef>
            </a:pPr>
            <a:r>
              <a:rPr lang="zh-CN" altLang="en-US" dirty="0">
                <a:sym typeface="+mn-ea"/>
              </a:rPr>
              <a:t>3.选择：幼儿应能自由地选择自己操作的材料与活动，这是幼儿主动学习的中心要素。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500505">
              <a:spcBef>
                <a:spcPts val="0"/>
              </a:spcBef>
            </a:pPr>
            <a:r>
              <a:rPr lang="zh-CN" altLang="en-US" dirty="0">
                <a:sym typeface="+mn-ea"/>
              </a:rPr>
              <a:t>4.来自孩子的语言：幼儿有机会描述事物、表达自己的想法，谈论自己做了什么以及与其他幼儿能很好地进行交流：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500505">
              <a:spcBef>
                <a:spcPts val="0"/>
              </a:spcBef>
            </a:pPr>
            <a:r>
              <a:rPr lang="zh-CN" altLang="en-US" dirty="0">
                <a:sym typeface="+mn-ea"/>
              </a:rPr>
              <a:t>5.来自成人的支持：在高瞻课程中，成人都会支持鼓励孩子的选择与活动，鼓励他们按照自己的兴趣和想法去做。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500505"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sym typeface="+mn-ea"/>
              </a:rPr>
              <a:t>这五个要素</a:t>
            </a:r>
            <a:r>
              <a:rPr lang="zh-CN" altLang="en-US" dirty="0">
                <a:sym typeface="+mn-ea"/>
              </a:rPr>
              <a:t>是主动学习的必要条件，是主动学习发生的前提。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图片 12291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989888"/>
            <a:ext cx="16778288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12293" descr="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778288" cy="979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2292" descr="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8450" y="3665538"/>
            <a:ext cx="3133725" cy="581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6" name="文本框 12295"/>
          <p:cNvSpPr txBox="1"/>
          <p:nvPr/>
        </p:nvSpPr>
        <p:spPr>
          <a:xfrm>
            <a:off x="2031365" y="3154680"/>
            <a:ext cx="9278620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讨论：幼儿园的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一日生活</a:t>
            </a: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管理指什么？</a:t>
            </a: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500505">
              <a:spcBef>
                <a:spcPct val="50000"/>
              </a:spcBef>
            </a:pP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矩形 12296"/>
          <p:cNvSpPr/>
          <p:nvPr/>
        </p:nvSpPr>
        <p:spPr>
          <a:xfrm>
            <a:off x="2529205" y="1773555"/>
            <a:ext cx="1120648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defTabSz="1500505"/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四、主动学习理念下的一日生活管理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3075" descr="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73050"/>
            <a:ext cx="14978063" cy="902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图片 3077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1138238"/>
            <a:ext cx="1465263" cy="2112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0" name="图片 3079" descr="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7975" y="1991995"/>
            <a:ext cx="95059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1" name="图片 3080" descr="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6055" y="3720148"/>
            <a:ext cx="95059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图片 3081" descr="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7448" y="5652453"/>
            <a:ext cx="95059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3076" descr="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27720" y="4333240"/>
            <a:ext cx="8386763" cy="5154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3" name="文本框 3082"/>
          <p:cNvSpPr txBox="1"/>
          <p:nvPr/>
        </p:nvSpPr>
        <p:spPr>
          <a:xfrm>
            <a:off x="7381558" y="2426018"/>
            <a:ext cx="27368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热身运动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84" name="文本框 3083"/>
          <p:cNvSpPr txBox="1"/>
          <p:nvPr/>
        </p:nvSpPr>
        <p:spPr>
          <a:xfrm>
            <a:off x="2628900" y="3513138"/>
            <a:ext cx="1368425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zh-CN" altLang="en-US" sz="7200" b="1" dirty="0">
                <a:solidFill>
                  <a:srgbClr val="3399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目</a:t>
            </a:r>
            <a:endParaRPr lang="zh-CN" altLang="en-US" sz="7200" b="1" dirty="0">
              <a:solidFill>
                <a:srgbClr val="3399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1500505">
              <a:spcBef>
                <a:spcPct val="50000"/>
              </a:spcBef>
            </a:pPr>
            <a:r>
              <a:rPr lang="zh-CN" altLang="en-US" sz="7200" b="1" dirty="0">
                <a:solidFill>
                  <a:srgbClr val="3399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录</a:t>
            </a:r>
            <a:endParaRPr lang="zh-CN" altLang="en-US" sz="7200" b="1" dirty="0">
              <a:solidFill>
                <a:srgbClr val="3399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85" name="文本框 3084"/>
          <p:cNvSpPr txBox="1"/>
          <p:nvPr/>
        </p:nvSpPr>
        <p:spPr>
          <a:xfrm>
            <a:off x="7260590" y="4079240"/>
            <a:ext cx="27368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分享学习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86" name="文本框 3085"/>
          <p:cNvSpPr txBox="1"/>
          <p:nvPr/>
        </p:nvSpPr>
        <p:spPr>
          <a:xfrm>
            <a:off x="7380288" y="5241925"/>
            <a:ext cx="27368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自我反思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87" name="文本框 3086"/>
          <p:cNvSpPr txBox="1"/>
          <p:nvPr/>
        </p:nvSpPr>
        <p:spPr>
          <a:xfrm>
            <a:off x="7502208" y="6172518"/>
            <a:ext cx="27368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自我反思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000"/>
                            </p:stCondLst>
                            <p:childTnLst>
                              <p:par>
                                <p:cTn id="5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3" grpId="0"/>
      <p:bldP spid="3084" grpId="0"/>
      <p:bldP spid="3085" grpId="0"/>
      <p:bldP spid="3086" grpId="0"/>
      <p:bldP spid="308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96720" y="717550"/>
            <a:ext cx="8849360" cy="7854315"/>
          </a:xfrm>
          <a:prstGeom prst="rect">
            <a:avLst/>
          </a:prstGeom>
        </p:spPr>
      </p:pic>
      <p:pic>
        <p:nvPicPr>
          <p:cNvPr id="14341" name="图片 14340" descr="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5420" y="5955665"/>
            <a:ext cx="4679950" cy="3665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图片 14339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989888"/>
            <a:ext cx="16778288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4341" descr="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5" y="744538"/>
            <a:ext cx="11809413" cy="873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4340" descr="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775" y="5486400"/>
            <a:ext cx="4679950" cy="3665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6" name="文本框 14345"/>
          <p:cNvSpPr txBox="1"/>
          <p:nvPr/>
        </p:nvSpPr>
        <p:spPr>
          <a:xfrm>
            <a:off x="5581015" y="3215005"/>
            <a:ext cx="9505950" cy="2630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幼儿：按照幼儿内在需求发起的活动。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500505">
              <a:spcBef>
                <a:spcPct val="50000"/>
              </a:spcBef>
            </a:pP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500505"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教师：怎样满足孩子的需求，支持幼儿发出的活动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500505">
              <a:spcBef>
                <a:spcPct val="50000"/>
              </a:spcBef>
            </a:pP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60" y="1561465"/>
            <a:ext cx="16757015" cy="1143000"/>
          </a:xfrm>
        </p:spPr>
        <p:txBody>
          <a:bodyPr/>
          <a:p>
            <a:r>
              <a:rPr lang="zh-CN" altLang="en-US" sz="6000" b="1"/>
              <a:t>五、目前我们幼儿园的一日活动管理的问题</a:t>
            </a:r>
            <a:endParaRPr lang="zh-CN" altLang="en-US" sz="6000" b="1"/>
          </a:p>
        </p:txBody>
      </p:sp>
      <p:pic>
        <p:nvPicPr>
          <p:cNvPr id="12293" name="内容占位符 12292" descr="2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25145" y="4678045"/>
            <a:ext cx="2440940" cy="4526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724910" y="3763010"/>
            <a:ext cx="42856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列出问题清单</a:t>
            </a:r>
            <a:endParaRPr lang="zh-CN" altLang="en-US" sz="4000"/>
          </a:p>
        </p:txBody>
      </p:sp>
      <p:pic>
        <p:nvPicPr>
          <p:cNvPr id="31753" name="图片 31752" descr="1-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4943" y="5296853"/>
            <a:ext cx="4724400" cy="441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2293" name="内容占位符 12292" descr="27">
            <a:hlinkClick r:id="rId1" action="ppaction://hlinkfile"/>
          </p:cNvPr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92860" y="4678680"/>
            <a:ext cx="2440940" cy="4526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545" y="274955"/>
            <a:ext cx="7976870" cy="7444740"/>
          </a:xfrm>
          <a:prstGeom prst="rect">
            <a:avLst/>
          </a:prstGeom>
        </p:spPr>
      </p:pic>
      <p:pic>
        <p:nvPicPr>
          <p:cNvPr id="6" name="内容占位符 5" descr="1-29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1595" y="7000240"/>
            <a:ext cx="2785110" cy="2541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1669415"/>
            <a:ext cx="8229600" cy="1143000"/>
          </a:xfrm>
        </p:spPr>
        <p:txBody>
          <a:bodyPr/>
          <a:p>
            <a:r>
              <a:rPr lang="zh-CN" altLang="en-US"/>
              <a:t>思考：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560" y="3150870"/>
            <a:ext cx="16430625" cy="4526280"/>
          </a:xfrm>
        </p:spPr>
        <p:txBody>
          <a:bodyPr/>
          <a:p>
            <a:r>
              <a:rPr lang="en-US" altLang="zh-CN"/>
              <a:t>1.</a:t>
            </a:r>
            <a:r>
              <a:rPr lang="zh-CN" altLang="en-US"/>
              <a:t>主动学习理念下一日生活管理需要改进的？如何做？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管理好幼儿园一日生活，还需要考虑哪些，如何做？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17035" t="41910" r="24434"/>
          <a:stretch>
            <a:fillRect/>
          </a:stretch>
        </p:blipFill>
        <p:spPr>
          <a:xfrm>
            <a:off x="2105660" y="577850"/>
            <a:ext cx="11638915" cy="8664575"/>
          </a:xfrm>
          <a:prstGeom prst="rect">
            <a:avLst/>
          </a:prstGeom>
        </p:spPr>
      </p:pic>
    </p:spTree>
  </p:cSld>
  <p:clrMapOvr>
    <a:masterClrMapping/>
  </p:clrMapOvr>
  <p:transition advClick="0" advTm="3000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rcRect l="8187" t="30626" r="26813"/>
          <a:stretch>
            <a:fillRect/>
          </a:stretch>
        </p:blipFill>
        <p:spPr>
          <a:xfrm>
            <a:off x="2589530" y="1158875"/>
            <a:ext cx="10174605" cy="8144510"/>
          </a:xfrm>
          <a:prstGeom prst="rect">
            <a:avLst/>
          </a:prstGeom>
        </p:spPr>
      </p:pic>
    </p:spTree>
  </p:cSld>
  <p:clrMapOvr>
    <a:masterClrMapping/>
  </p:clrMapOvr>
  <p:transition advClick="0" advTm="3000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1754" name="内容占位符 31753" descr="1-2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47800" y="5568315"/>
            <a:ext cx="4370705" cy="3681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31748" descr="1-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8" y="-362267"/>
            <a:ext cx="4394200" cy="9502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933825" y="2908935"/>
            <a:ext cx="891095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</a:rPr>
              <a:t>自我反思</a:t>
            </a:r>
            <a:endParaRPr lang="zh-CN" altLang="en-US" sz="6000" b="1">
              <a:solidFill>
                <a:srgbClr val="FF0000"/>
              </a:solidFill>
            </a:endParaRPr>
          </a:p>
          <a:p>
            <a:endParaRPr lang="zh-CN" altLang="en-US" sz="3200" b="1">
              <a:solidFill>
                <a:schemeClr val="tx1"/>
              </a:solidFill>
            </a:endParaRPr>
          </a:p>
          <a:p>
            <a:r>
              <a:rPr lang="en-US" altLang="zh-CN" sz="3200" b="1">
                <a:solidFill>
                  <a:schemeClr val="tx1"/>
                </a:solidFill>
              </a:rPr>
              <a:t>1.</a:t>
            </a:r>
            <a:r>
              <a:rPr lang="zh-CN" altLang="en-US" sz="3200" b="1">
                <a:solidFill>
                  <a:schemeClr val="tx1"/>
                </a:solidFill>
              </a:rPr>
              <a:t>幼儿是一张纸还是一颗种子？为什么？</a:t>
            </a:r>
            <a:endParaRPr lang="zh-CN" altLang="en-US" sz="3200" b="1">
              <a:solidFill>
                <a:schemeClr val="tx1"/>
              </a:solidFill>
            </a:endParaRPr>
          </a:p>
          <a:p>
            <a:r>
              <a:rPr lang="en-US" altLang="zh-CN" sz="3200" b="1">
                <a:solidFill>
                  <a:schemeClr val="tx1"/>
                </a:solidFill>
              </a:rPr>
              <a:t>2.</a:t>
            </a:r>
            <a:r>
              <a:rPr lang="zh-CN" altLang="en-US" sz="3200" b="1">
                <a:solidFill>
                  <a:schemeClr val="tx1"/>
                </a:solidFill>
              </a:rPr>
              <a:t>后期你会对教育方面进行怎样的规划？</a:t>
            </a:r>
            <a:endParaRPr lang="zh-CN" altLang="en-US" sz="32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02" name="图片 15401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913" y="965200"/>
            <a:ext cx="13465175" cy="8434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03" name="图片 15402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79938"/>
            <a:ext cx="16778288" cy="489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04" name="文本框 15403"/>
          <p:cNvSpPr txBox="1"/>
          <p:nvPr/>
        </p:nvSpPr>
        <p:spPr>
          <a:xfrm>
            <a:off x="6445250" y="2362200"/>
            <a:ext cx="3887788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zh-CN" altLang="en-US" sz="7200" b="1" dirty="0">
                <a:solidFill>
                  <a:srgbClr val="FF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谢谢观看</a:t>
            </a:r>
            <a:endParaRPr lang="zh-CN" altLang="en-US" sz="7200" b="1">
              <a:solidFill>
                <a:srgbClr val="FF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5406" name="图片 15405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2638" y="4089400"/>
            <a:ext cx="12749212" cy="4897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154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4099" descr="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989888"/>
            <a:ext cx="16778288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100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84613"/>
            <a:ext cx="7200900" cy="559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4101" descr="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6213" y="-3175"/>
            <a:ext cx="11522075" cy="9478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文本框 4102"/>
          <p:cNvSpPr txBox="1"/>
          <p:nvPr/>
        </p:nvSpPr>
        <p:spPr>
          <a:xfrm>
            <a:off x="6299835" y="3803650"/>
            <a:ext cx="6716395" cy="3091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defTabSz="1500505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热身运动</a:t>
            </a: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500505">
              <a:spcBef>
                <a:spcPct val="50000"/>
              </a:spcBef>
            </a:pP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你喜欢玩什么游戏？</a:t>
            </a: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500505">
              <a:spcBef>
                <a:spcPct val="50000"/>
              </a:spcBef>
            </a:pP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我们这么多人玩，哪种最适宜？</a:t>
            </a: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1500505">
              <a:spcBef>
                <a:spcPct val="50000"/>
              </a:spcBef>
            </a:pP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游戏规则可以怎样制定？</a:t>
            </a:r>
            <a:endParaRPr lang="en-US" altLang="zh-CN" sz="3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4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4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4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4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4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4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4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4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4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图片 31747" descr="1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" y="5710238"/>
            <a:ext cx="16775113" cy="3852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0" name="图片 31749" descr="1-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2833688"/>
            <a:ext cx="15695613" cy="6729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31748" descr="1-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12" y="131763"/>
            <a:ext cx="4394200" cy="950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1" name="图片 31750" descr="1-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17588" y="633413"/>
            <a:ext cx="1951037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2" name="图片 31751" descr="1-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825" y="1785938"/>
            <a:ext cx="1951038" cy="908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3" name="图片 31752" descr="1-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01463" y="5056188"/>
            <a:ext cx="4724400" cy="441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4" name="图片 31753" descr="1-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794375"/>
            <a:ext cx="4370388" cy="3681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5" name="图片 31754" descr="1-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9875" y="4675188"/>
            <a:ext cx="7972425" cy="1408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805930" y="835025"/>
            <a:ext cx="446405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FF0000"/>
                </a:solidFill>
              </a:rPr>
              <a:t>分享交流</a:t>
            </a:r>
            <a:endParaRPr lang="zh-CN" altLang="en-US" sz="66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05045" y="4867910"/>
            <a:ext cx="7776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+mn-ea"/>
                <a:ea typeface="+mn-ea"/>
                <a:cs typeface="+mn-ea"/>
              </a:rPr>
              <a:t>一、我们是如何理解</a:t>
            </a:r>
            <a:r>
              <a:rPr lang="en-US" altLang="zh-CN" sz="4000" b="1">
                <a:latin typeface="+mn-ea"/>
                <a:ea typeface="+mn-ea"/>
                <a:cs typeface="+mn-ea"/>
              </a:rPr>
              <a:t>“</a:t>
            </a:r>
            <a:r>
              <a:rPr lang="zh-CN" altLang="en-US" sz="4000" b="1">
                <a:latin typeface="+mn-ea"/>
                <a:ea typeface="+mn-ea"/>
                <a:cs typeface="+mn-ea"/>
              </a:rPr>
              <a:t>主动学习</a:t>
            </a:r>
            <a:r>
              <a:rPr lang="en-US" altLang="zh-CN" sz="4000">
                <a:latin typeface="+mn-ea"/>
                <a:ea typeface="+mn-ea"/>
                <a:cs typeface="+mn-ea"/>
              </a:rPr>
              <a:t>”</a:t>
            </a:r>
            <a:endParaRPr lang="en-US" altLang="zh-CN" sz="4000">
              <a:latin typeface="+mn-ea"/>
              <a:ea typeface="+mn-ea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94070" y="5922010"/>
            <a:ext cx="55981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每个人写下自己的理解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图片 37891" descr="1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7" name="图片 37896" descr="1-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3" y="3101975"/>
            <a:ext cx="6516687" cy="487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图片 37893" descr="1-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275" y="5240338"/>
            <a:ext cx="4383088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5" name="图片 37894" descr="1-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6325" y="0"/>
            <a:ext cx="10440988" cy="9526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6" name="图片 37895" descr="1-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1200" y="920750"/>
            <a:ext cx="41148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539355" y="3632200"/>
            <a:ext cx="610616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我们理解的主动学习：</a:t>
            </a:r>
            <a:endParaRPr lang="zh-CN" altLang="en-US"/>
          </a:p>
          <a:p>
            <a:r>
              <a:rPr lang="en-US" altLang="zh-CN"/>
              <a:t>1.</a:t>
            </a:r>
            <a:endParaRPr lang="en-US" altLang="zh-CN"/>
          </a:p>
          <a:p>
            <a:r>
              <a:rPr lang="en-US" altLang="zh-CN"/>
              <a:t>2.</a:t>
            </a:r>
            <a:endParaRPr lang="en-US" altLang="zh-CN"/>
          </a:p>
          <a:p>
            <a:r>
              <a:rPr lang="en-US" altLang="zh-CN"/>
              <a:t>3.</a:t>
            </a:r>
            <a:endParaRPr lang="zh-CN" altLang="en-US"/>
          </a:p>
          <a:p>
            <a:r>
              <a:rPr lang="en-US" altLang="zh-CN"/>
              <a:t>4.</a:t>
            </a:r>
            <a:endParaRPr lang="en-US" altLang="zh-CN"/>
          </a:p>
          <a:p>
            <a:r>
              <a:rPr lang="en-US" altLang="zh-CN"/>
              <a:t>5.</a:t>
            </a:r>
            <a:endParaRPr lang="en-US" altLang="zh-CN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图片 38915" descr="1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图片 38917" descr="1-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700" y="346075"/>
            <a:ext cx="10514013" cy="857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图片 38918" descr="1-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8913" y="3154363"/>
            <a:ext cx="3889375" cy="5791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7" name="图片 38916" descr="1-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2412" y="2095500"/>
            <a:ext cx="4687887" cy="746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725035" y="3512185"/>
            <a:ext cx="73279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主动学习的幼儿状态是怎样的？</a:t>
            </a:r>
            <a:endParaRPr lang="zh-CN" altLang="en-US" sz="4000"/>
          </a:p>
          <a:p>
            <a:r>
              <a:rPr lang="zh-CN" altLang="en-US" sz="4000"/>
              <a:t>被动学习的幼儿状态是怎样的？</a:t>
            </a:r>
            <a:endParaRPr lang="zh-CN" altLang="en-US" sz="40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图片 44035" descr="1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图片 44036" descr="1-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8" y="346075"/>
            <a:ext cx="10514012" cy="857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8" name="图片 44037" descr="1-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2400" y="4059238"/>
            <a:ext cx="5195888" cy="5503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9" name="图片 44038" descr="1-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581025"/>
            <a:ext cx="4114800" cy="10056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294505" y="2348230"/>
            <a:ext cx="755142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5"/>
            </p:custDataLst>
          </p:nvPr>
        </p:nvGraphicFramePr>
        <p:xfrm>
          <a:off x="3893831" y="1315085"/>
          <a:ext cx="8136890" cy="73272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445"/>
                <a:gridCol w="4068445"/>
              </a:tblGrid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积极方式的表现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tx1"/>
                          </a:solidFill>
                        </a:rPr>
                        <a:t>自信消极方式的表现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好奇心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分散</a:t>
                      </a:r>
                      <a:endParaRPr lang="zh-CN" altLang="en-US"/>
                    </a:p>
                  </a:txBody>
                  <a:tcPr/>
                </a:tc>
              </a:tr>
              <a:tr h="35433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兴趣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泄气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开心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容易放弃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内部动机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自私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关注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没有耐心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坚持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不能忍受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参与学习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回避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灵活性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分离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自我管理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厌烦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合作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没有兴趣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问题解决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沮丧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创造性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依赖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提问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冷漠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调整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害怕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寻找答案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犹豫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主动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退缩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独立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不确定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热爱学习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恐惧</a:t>
                      </a:r>
                      <a:endParaRPr lang="zh-CN" altLang="en-US"/>
                    </a:p>
                  </a:txBody>
                  <a:tcPr/>
                </a:tc>
              </a:tr>
              <a:tr h="3663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>
                          <a:solidFill>
                            <a:schemeClr val="bg1"/>
                          </a:solidFill>
                        </a:rPr>
                        <a:t>能力</a:t>
                      </a:r>
                      <a:endParaRPr lang="zh-CN" altLang="en-US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笨拙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图片 43011" descr="1-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5622925"/>
            <a:ext cx="16886238" cy="3852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43012" descr="1-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8" y="346075"/>
            <a:ext cx="10514012" cy="857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4" name="图片 43013" descr="1-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7863" y="611188"/>
            <a:ext cx="6229350" cy="916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5" name="图片 43014" descr="1-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85445" y="1938655"/>
            <a:ext cx="5608638" cy="7272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235450" y="2446655"/>
            <a:ext cx="74656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案例：美工区</a:t>
            </a:r>
            <a:endParaRPr lang="en-US" altLang="zh-CN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9185" y="299974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4" name="图片 41993" descr="1-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865438"/>
            <a:ext cx="6516688" cy="487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3" name="图片 41992" descr="1-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8" y="346075"/>
            <a:ext cx="10514012" cy="8570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2" name="图片 41991" descr="1-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7950" y="6512560"/>
            <a:ext cx="16886555" cy="29635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5" name="图片 41994" descr="1-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85563" y="2578100"/>
            <a:ext cx="5608637" cy="6278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175760" y="1837690"/>
            <a:ext cx="7009765" cy="4861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学习链</a:t>
            </a:r>
            <a:endParaRPr lang="zh-CN" altLang="en-US" sz="4000" b="1"/>
          </a:p>
          <a:p>
            <a:r>
              <a:rPr lang="zh-CN" altLang="en-US"/>
              <a:t>好奇心</a:t>
            </a:r>
            <a:r>
              <a:rPr lang="en-US" altLang="zh-CN"/>
              <a:t>——</a:t>
            </a:r>
            <a:r>
              <a:rPr lang="zh-CN" altLang="en-US"/>
              <a:t>引发</a:t>
            </a:r>
            <a:r>
              <a:rPr lang="en-US" altLang="zh-CN"/>
              <a:t>——</a:t>
            </a:r>
            <a:r>
              <a:rPr lang="zh-CN" altLang="en-US"/>
              <a:t>探索</a:t>
            </a:r>
            <a:endParaRPr lang="zh-CN" altLang="en-US"/>
          </a:p>
          <a:p>
            <a:r>
              <a:rPr lang="zh-CN" altLang="en-US"/>
              <a:t>探索</a:t>
            </a:r>
            <a:r>
              <a:rPr lang="en-US" altLang="zh-CN"/>
              <a:t>——</a:t>
            </a:r>
            <a:r>
              <a:rPr lang="zh-CN" altLang="en-US"/>
              <a:t>引发</a:t>
            </a:r>
            <a:r>
              <a:rPr lang="en-US" altLang="zh-CN"/>
              <a:t>-——</a:t>
            </a:r>
            <a:r>
              <a:rPr lang="zh-CN" altLang="en-US"/>
              <a:t>发现</a:t>
            </a:r>
            <a:endParaRPr lang="zh-CN" altLang="en-US"/>
          </a:p>
          <a:p>
            <a:r>
              <a:rPr lang="zh-CN" altLang="en-US"/>
              <a:t>发现</a:t>
            </a:r>
            <a:r>
              <a:rPr lang="en-US" altLang="zh-CN"/>
              <a:t>——</a:t>
            </a:r>
            <a:r>
              <a:rPr lang="zh-CN" altLang="en-US"/>
              <a:t>引发</a:t>
            </a:r>
            <a:r>
              <a:rPr lang="en-US" altLang="zh-CN"/>
              <a:t>——</a:t>
            </a:r>
            <a:r>
              <a:rPr lang="zh-CN" altLang="en-US"/>
              <a:t>快乐</a:t>
            </a:r>
            <a:endParaRPr lang="zh-CN" altLang="en-US"/>
          </a:p>
          <a:p>
            <a:r>
              <a:rPr lang="zh-CN" altLang="en-US"/>
              <a:t>快乐</a:t>
            </a:r>
            <a:r>
              <a:rPr lang="en-US" altLang="zh-CN"/>
              <a:t>——</a:t>
            </a:r>
            <a:r>
              <a:rPr lang="zh-CN" altLang="en-US"/>
              <a:t>引发</a:t>
            </a:r>
            <a:r>
              <a:rPr lang="en-US" altLang="zh-CN"/>
              <a:t>——</a:t>
            </a:r>
            <a:r>
              <a:rPr lang="zh-CN" altLang="en-US"/>
              <a:t>重复</a:t>
            </a:r>
            <a:endParaRPr lang="zh-CN" altLang="en-US"/>
          </a:p>
          <a:p>
            <a:r>
              <a:rPr lang="zh-CN" altLang="en-US"/>
              <a:t>重复</a:t>
            </a:r>
            <a:r>
              <a:rPr lang="en-US" altLang="zh-CN"/>
              <a:t>——</a:t>
            </a:r>
            <a:r>
              <a:rPr lang="zh-CN" altLang="en-US"/>
              <a:t>引发</a:t>
            </a:r>
            <a:r>
              <a:rPr lang="en-US" altLang="zh-CN"/>
              <a:t>——</a:t>
            </a:r>
            <a:r>
              <a:rPr lang="zh-CN" altLang="en-US"/>
              <a:t>掌握</a:t>
            </a:r>
            <a:endParaRPr lang="zh-CN" altLang="en-US"/>
          </a:p>
          <a:p>
            <a:r>
              <a:rPr lang="zh-CN" altLang="en-US"/>
              <a:t>掌握</a:t>
            </a:r>
            <a:r>
              <a:rPr lang="en-US" altLang="zh-CN"/>
              <a:t>——</a:t>
            </a:r>
            <a:r>
              <a:rPr lang="zh-CN" altLang="en-US"/>
              <a:t>新技能、知识</a:t>
            </a:r>
            <a:endParaRPr lang="zh-CN" altLang="en-US"/>
          </a:p>
          <a:p>
            <a:r>
              <a:rPr lang="zh-CN" altLang="en-US"/>
              <a:t>新知识、技能</a:t>
            </a:r>
            <a:r>
              <a:rPr lang="en-US" altLang="zh-CN"/>
              <a:t>——</a:t>
            </a:r>
            <a:r>
              <a:rPr lang="zh-CN" altLang="en-US"/>
              <a:t>带来</a:t>
            </a:r>
            <a:r>
              <a:rPr lang="en-US" altLang="zh-CN"/>
              <a:t>——</a:t>
            </a:r>
            <a:r>
              <a:rPr lang="zh-CN" altLang="en-US"/>
              <a:t>自信</a:t>
            </a:r>
            <a:endParaRPr lang="zh-CN" altLang="en-US"/>
          </a:p>
          <a:p>
            <a:r>
              <a:rPr lang="zh-CN" altLang="en-US"/>
              <a:t>自信</a:t>
            </a:r>
            <a:r>
              <a:rPr lang="en-US" altLang="zh-CN"/>
              <a:t>——</a:t>
            </a:r>
            <a:r>
              <a:rPr lang="zh-CN" altLang="en-US"/>
              <a:t>建立</a:t>
            </a:r>
            <a:r>
              <a:rPr lang="en-US" altLang="zh-CN"/>
              <a:t>——</a:t>
            </a:r>
            <a:r>
              <a:rPr lang="zh-CN" altLang="en-US"/>
              <a:t>自尊</a:t>
            </a:r>
            <a:endParaRPr lang="zh-CN" altLang="en-US"/>
          </a:p>
          <a:p>
            <a:r>
              <a:rPr lang="zh-CN" altLang="en-US"/>
              <a:t>自尊</a:t>
            </a:r>
            <a:r>
              <a:rPr lang="en-US" altLang="zh-CN"/>
              <a:t>——</a:t>
            </a:r>
            <a:r>
              <a:rPr lang="zh-CN" altLang="en-US"/>
              <a:t>增加</a:t>
            </a:r>
            <a:r>
              <a:rPr lang="en-US" altLang="zh-CN"/>
              <a:t>——</a:t>
            </a:r>
            <a:r>
              <a:rPr lang="zh-CN" altLang="en-US"/>
              <a:t>安全感</a:t>
            </a:r>
            <a:endParaRPr lang="zh-CN" altLang="en-US"/>
          </a:p>
        </p:txBody>
      </p:sp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KSO_WM_UNIT_TABLE_BEAUTIFY" val="smartTable{7802e3e1-c07e-4597-a87c-cc0896de2864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2056</Words>
  <Application>WPS 演示</Application>
  <PresentationFormat>自定义</PresentationFormat>
  <Paragraphs>211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微软雅黑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五、目前我们幼儿园的一日活动管理的问题</vt:lpstr>
      <vt:lpstr>PowerPoint 演示文稿</vt:lpstr>
      <vt:lpstr>思考：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Http://pptx.taobao.com ; 小鹿PPT</dc:title>
  <dc:creator>Http://pptx.taobao.com; 小鹿PPT</dc:creator>
  <dc:description>Http://pptx.taobao.com ; 小鹿PPT</dc:description>
  <cp:lastModifiedBy>黄蓉</cp:lastModifiedBy>
  <cp:revision>6</cp:revision>
  <dcterms:created xsi:type="dcterms:W3CDTF">2019-11-16T13:03:00Z</dcterms:created>
  <dcterms:modified xsi:type="dcterms:W3CDTF">2019-11-16T16:14:06Z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